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334" r:id="rId3"/>
    <p:sldId id="257" r:id="rId4"/>
    <p:sldId id="258" r:id="rId5"/>
    <p:sldId id="329" r:id="rId6"/>
    <p:sldId id="331" r:id="rId7"/>
    <p:sldId id="332" r:id="rId8"/>
    <p:sldId id="333" r:id="rId9"/>
    <p:sldId id="259" r:id="rId10"/>
    <p:sldId id="260" r:id="rId11"/>
    <p:sldId id="33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a sonawane" initials="as" lastIdx="1" clrIdx="0">
    <p:extLst>
      <p:ext uri="{19B8F6BF-5375-455C-9EA6-DF929625EA0E}">
        <p15:presenceInfo xmlns:p15="http://schemas.microsoft.com/office/powerpoint/2012/main" userId="1aff1229b4302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1B39C-65F5-9A42-BF5A-4C1CA8EDE0C3}" type="datetimeFigureOut">
              <a:rPr lang="en-US"/>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2E7AC-581B-9045-8922-3599BC51F246}" type="slidenum">
              <a:rPr lang="en-US"/>
              <a:t>‹#›</a:t>
            </a:fld>
            <a:endParaRPr lang="en-US"/>
          </a:p>
        </p:txBody>
      </p:sp>
    </p:spTree>
    <p:extLst>
      <p:ext uri="{BB962C8B-B14F-4D97-AF65-F5344CB8AC3E}">
        <p14:creationId xmlns:p14="http://schemas.microsoft.com/office/powerpoint/2010/main" val="225907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12E7AC-581B-9045-8922-3599BC51F246}" type="slidenum">
              <a:rPr lang="en-US"/>
              <a:t>1</a:t>
            </a:fld>
            <a:endParaRPr lang="en-US"/>
          </a:p>
        </p:txBody>
      </p:sp>
    </p:spTree>
    <p:extLst>
      <p:ext uri="{BB962C8B-B14F-4D97-AF65-F5344CB8AC3E}">
        <p14:creationId xmlns:p14="http://schemas.microsoft.com/office/powerpoint/2010/main" val="1159462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obotics" TargetMode="External"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hyperlink" Target="https://en.wikipedia.org/wiki/Automated_manufacturing" TargetMode="External" /><Relationship Id="rId4" Type="http://schemas.openxmlformats.org/officeDocument/2006/relationships/hyperlink" Target="https://en.wikipedia.org/wiki/CNC_machine" TargetMode="Externa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2FC9AD67-96B2-A948-A8CF-0CFCDA60A5D5}"/>
              </a:ext>
            </a:extLst>
          </p:cNvPr>
          <p:cNvPicPr>
            <a:picLocks noChangeAspect="1"/>
          </p:cNvPicPr>
          <p:nvPr/>
        </p:nvPicPr>
        <p:blipFill>
          <a:blip r:embed="rId3"/>
          <a:stretch>
            <a:fillRect/>
          </a:stretch>
        </p:blipFill>
        <p:spPr>
          <a:xfrm>
            <a:off x="-171144" y="0"/>
            <a:ext cx="12566887" cy="6858000"/>
          </a:xfrm>
          <a:prstGeom prst="rect">
            <a:avLst/>
          </a:prstGeom>
        </p:spPr>
      </p:pic>
      <p:sp>
        <p:nvSpPr>
          <p:cNvPr id="4" name="TextBox 3">
            <a:extLst>
              <a:ext uri="{FF2B5EF4-FFF2-40B4-BE49-F238E27FC236}">
                <a16:creationId xmlns:a16="http://schemas.microsoft.com/office/drawing/2014/main" id="{59C6CD33-B869-4740-A406-885C5346BE3D}"/>
              </a:ext>
            </a:extLst>
          </p:cNvPr>
          <p:cNvSpPr txBox="1"/>
          <p:nvPr/>
        </p:nvSpPr>
        <p:spPr>
          <a:xfrm>
            <a:off x="8333102" y="4842789"/>
            <a:ext cx="5480695" cy="1477328"/>
          </a:xfrm>
          <a:prstGeom prst="rect">
            <a:avLst/>
          </a:prstGeom>
          <a:noFill/>
        </p:spPr>
        <p:txBody>
          <a:bodyPr wrap="square" rtlCol="0">
            <a:spAutoFit/>
          </a:bodyPr>
          <a:lstStyle/>
          <a:p>
            <a:pPr algn="l"/>
            <a:r>
              <a:rPr lang="en-IN" b="1">
                <a:solidFill>
                  <a:schemeClr val="bg2"/>
                </a:solidFill>
              </a:rPr>
              <a:t>Presentation by </a:t>
            </a:r>
          </a:p>
          <a:p>
            <a:pPr algn="l"/>
            <a:r>
              <a:rPr lang="en-IN" b="1">
                <a:solidFill>
                  <a:schemeClr val="bg2"/>
                </a:solidFill>
              </a:rPr>
              <a:t>                      Yash Gandhat </a:t>
            </a:r>
          </a:p>
          <a:p>
            <a:pPr algn="l"/>
            <a:r>
              <a:rPr lang="en-IN" b="1">
                <a:solidFill>
                  <a:schemeClr val="bg2"/>
                </a:solidFill>
              </a:rPr>
              <a:t>                      Vedant kadam</a:t>
            </a:r>
          </a:p>
          <a:p>
            <a:pPr algn="l"/>
            <a:r>
              <a:rPr lang="en-IN" b="1">
                <a:solidFill>
                  <a:schemeClr val="bg2"/>
                </a:solidFill>
              </a:rPr>
              <a:t>                      Abha Sonawane</a:t>
            </a:r>
          </a:p>
          <a:p>
            <a:pPr algn="l"/>
            <a:r>
              <a:rPr lang="en-IN" b="1">
                <a:solidFill>
                  <a:schemeClr val="bg2"/>
                </a:solidFill>
              </a:rPr>
              <a:t>                      Sanket Vedpathak</a:t>
            </a:r>
            <a:endParaRPr lang="en-US" b="1">
              <a:solidFill>
                <a:schemeClr val="bg2"/>
              </a:solidFill>
            </a:endParaRPr>
          </a:p>
        </p:txBody>
      </p:sp>
      <p:sp>
        <p:nvSpPr>
          <p:cNvPr id="6" name="TextBox 5">
            <a:extLst>
              <a:ext uri="{FF2B5EF4-FFF2-40B4-BE49-F238E27FC236}">
                <a16:creationId xmlns:a16="http://schemas.microsoft.com/office/drawing/2014/main" id="{396B1386-532D-F941-AB91-B534CFE8216D}"/>
              </a:ext>
            </a:extLst>
          </p:cNvPr>
          <p:cNvSpPr txBox="1"/>
          <p:nvPr/>
        </p:nvSpPr>
        <p:spPr>
          <a:xfrm>
            <a:off x="2860556" y="1026867"/>
            <a:ext cx="8630567" cy="1015663"/>
          </a:xfrm>
          <a:prstGeom prst="rect">
            <a:avLst/>
          </a:prstGeom>
          <a:noFill/>
        </p:spPr>
        <p:txBody>
          <a:bodyPr wrap="square" rtlCol="0">
            <a:spAutoFit/>
          </a:bodyPr>
          <a:lstStyle/>
          <a:p>
            <a:pPr algn="l"/>
            <a:r>
              <a:rPr lang="en-IN" sz="6000" b="1">
                <a:solidFill>
                  <a:schemeClr val="bg2"/>
                </a:solidFill>
              </a:rPr>
              <a:t>FIRE  FIGHTER ROBOT</a:t>
            </a:r>
            <a:endParaRPr lang="en-US" sz="6000" b="1">
              <a:solidFill>
                <a:schemeClr val="bg2"/>
              </a:solidFill>
            </a:endParaRPr>
          </a:p>
        </p:txBody>
      </p:sp>
      <p:sp>
        <p:nvSpPr>
          <p:cNvPr id="7" name="TextBox 6">
            <a:extLst>
              <a:ext uri="{FF2B5EF4-FFF2-40B4-BE49-F238E27FC236}">
                <a16:creationId xmlns:a16="http://schemas.microsoft.com/office/drawing/2014/main" id="{CFF8DC7B-B82E-6A43-9CC8-90213FA7CB03}"/>
              </a:ext>
            </a:extLst>
          </p:cNvPr>
          <p:cNvSpPr txBox="1"/>
          <p:nvPr/>
        </p:nvSpPr>
        <p:spPr>
          <a:xfrm>
            <a:off x="5176506" y="2514600"/>
            <a:ext cx="1828800" cy="1828800"/>
          </a:xfrm>
          <a:prstGeom prst="rect">
            <a:avLst/>
          </a:prstGeom>
          <a:noFill/>
        </p:spPr>
        <p:txBody>
          <a:bodyPr wrap="square" rtlCol="0">
            <a:spAutoFit/>
          </a:bodyPr>
          <a:lstStyle/>
          <a:p>
            <a:pPr algn="l"/>
            <a:endParaRPr lang="en-US"/>
          </a:p>
        </p:txBody>
      </p:sp>
      <p:sp>
        <p:nvSpPr>
          <p:cNvPr id="2" name="Title 1">
            <a:extLst>
              <a:ext uri="{FF2B5EF4-FFF2-40B4-BE49-F238E27FC236}">
                <a16:creationId xmlns:a16="http://schemas.microsoft.com/office/drawing/2014/main" id="{11CEBCAA-A7B8-6847-BDB1-0906D7BCEEA2}"/>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1158AD2D-544D-454D-8615-28B0FDCF91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3777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D1CD-5174-8B45-B610-A6AD2CC76D4E}"/>
              </a:ext>
            </a:extLst>
          </p:cNvPr>
          <p:cNvSpPr>
            <a:spLocks noGrp="1"/>
          </p:cNvSpPr>
          <p:nvPr>
            <p:ph type="title"/>
          </p:nvPr>
        </p:nvSpPr>
        <p:spPr>
          <a:xfrm>
            <a:off x="1141413" y="618518"/>
            <a:ext cx="9905998" cy="970680"/>
          </a:xfrm>
        </p:spPr>
        <p:txBody>
          <a:bodyPr/>
          <a:lstStyle/>
          <a:p>
            <a:r>
              <a:rPr lang="en-IN" b="1"/>
              <a:t>Circuit diagram:-</a:t>
            </a:r>
            <a:endParaRPr lang="en-US" b="1"/>
          </a:p>
        </p:txBody>
      </p:sp>
      <p:pic>
        <p:nvPicPr>
          <p:cNvPr id="5" name="Picture 4">
            <a:extLst>
              <a:ext uri="{FF2B5EF4-FFF2-40B4-BE49-F238E27FC236}">
                <a16:creationId xmlns:a16="http://schemas.microsoft.com/office/drawing/2014/main" id="{A0B9B149-4E61-AF4B-A59F-84735E82AC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5238" y="2097088"/>
            <a:ext cx="8043168" cy="4404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923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3113-125A-4BE1-A115-3AF5DB4FC0E2}"/>
              </a:ext>
            </a:extLst>
          </p:cNvPr>
          <p:cNvSpPr>
            <a:spLocks noGrp="1"/>
          </p:cNvSpPr>
          <p:nvPr>
            <p:ph type="title"/>
          </p:nvPr>
        </p:nvSpPr>
        <p:spPr/>
        <p:txBody>
          <a:bodyPr/>
          <a:lstStyle/>
          <a:p>
            <a:r>
              <a:rPr lang="en-IN" dirty="0"/>
              <a:t>Advantages :-</a:t>
            </a:r>
          </a:p>
        </p:txBody>
      </p:sp>
      <p:sp>
        <p:nvSpPr>
          <p:cNvPr id="3" name="Content Placeholder 2">
            <a:extLst>
              <a:ext uri="{FF2B5EF4-FFF2-40B4-BE49-F238E27FC236}">
                <a16:creationId xmlns:a16="http://schemas.microsoft.com/office/drawing/2014/main" id="{09F12931-F28F-4233-B509-F4D1CDF703CC}"/>
              </a:ext>
            </a:extLst>
          </p:cNvPr>
          <p:cNvSpPr>
            <a:spLocks noGrp="1"/>
          </p:cNvSpPr>
          <p:nvPr>
            <p:ph idx="1"/>
          </p:nvPr>
        </p:nvSpPr>
        <p:spPr>
          <a:xfrm>
            <a:off x="1141412" y="1885361"/>
            <a:ext cx="9905999" cy="3905840"/>
          </a:xfrm>
        </p:spPr>
        <p:txBody>
          <a:bodyPr>
            <a:normAutofit/>
          </a:bodyPr>
          <a:lstStyle/>
          <a:p>
            <a:pPr>
              <a:lnSpc>
                <a:spcPct val="150000"/>
              </a:lnSpc>
              <a:buFont typeface="Wingdings" pitchFamily="2" charset="2"/>
              <a:buChar char="§"/>
            </a:pPr>
            <a:r>
              <a:rPr lang="en-IN" sz="2400" kern="1200" dirty="0">
                <a:solidFill>
                  <a:schemeClr val="tx1"/>
                </a:solidFill>
                <a:latin typeface="Times New Roman" pitchFamily="18" charset="0"/>
                <a:ea typeface="+mn-ea"/>
                <a:cs typeface="Times New Roman" pitchFamily="18" charset="0"/>
              </a:rPr>
              <a:t> It can be used in server room.</a:t>
            </a:r>
          </a:p>
          <a:p>
            <a:pPr>
              <a:lnSpc>
                <a:spcPct val="150000"/>
              </a:lnSpc>
              <a:buFont typeface="Wingdings" pitchFamily="2" charset="2"/>
              <a:buChar char="§"/>
            </a:pPr>
            <a:r>
              <a:rPr lang="en-IN" sz="2400" kern="1200" dirty="0">
                <a:solidFill>
                  <a:schemeClr val="tx1"/>
                </a:solidFill>
                <a:latin typeface="Times New Roman" pitchFamily="18" charset="0"/>
                <a:ea typeface="+mn-ea"/>
                <a:cs typeface="Times New Roman" pitchFamily="18" charset="0"/>
              </a:rPr>
              <a:t> Extinguishes fire where probability of explosion is high.</a:t>
            </a:r>
          </a:p>
          <a:p>
            <a:pPr>
              <a:lnSpc>
                <a:spcPct val="150000"/>
              </a:lnSpc>
              <a:buFont typeface="Wingdings" pitchFamily="2" charset="2"/>
              <a:buChar char="§"/>
            </a:pPr>
            <a:r>
              <a:rPr lang="en-IN" sz="2400" kern="1200" dirty="0">
                <a:solidFill>
                  <a:schemeClr val="tx1"/>
                </a:solidFill>
                <a:latin typeface="Times New Roman" pitchFamily="18" charset="0"/>
                <a:ea typeface="+mn-ea"/>
                <a:cs typeface="Times New Roman" pitchFamily="18" charset="0"/>
              </a:rPr>
              <a:t> Usable in power plant control rooms, captain bridges, flight control centres.</a:t>
            </a:r>
          </a:p>
          <a:p>
            <a:pPr>
              <a:lnSpc>
                <a:spcPct val="150000"/>
              </a:lnSpc>
              <a:buFont typeface="Wingdings" pitchFamily="2" charset="2"/>
              <a:buChar char="§"/>
            </a:pPr>
            <a:r>
              <a:rPr lang="en-IN" sz="2400" kern="1200" dirty="0">
                <a:solidFill>
                  <a:schemeClr val="tx1"/>
                </a:solidFill>
                <a:latin typeface="Times New Roman" pitchFamily="18" charset="0"/>
                <a:ea typeface="+mn-ea"/>
                <a:cs typeface="Times New Roman" pitchFamily="18" charset="0"/>
              </a:rPr>
              <a:t> Disaster area monitoring and rescue. </a:t>
            </a:r>
          </a:p>
          <a:p>
            <a:pPr>
              <a:lnSpc>
                <a:spcPct val="150000"/>
              </a:lnSpc>
              <a:buFont typeface="Wingdings" pitchFamily="2" charset="2"/>
              <a:buChar char="§"/>
            </a:pPr>
            <a:r>
              <a:rPr lang="en-IN" sz="2400" kern="1200" dirty="0">
                <a:solidFill>
                  <a:schemeClr val="tx1"/>
                </a:solidFill>
                <a:latin typeface="Times New Roman" pitchFamily="18" charset="0"/>
                <a:ea typeface="+mn-ea"/>
                <a:cs typeface="Times New Roman" pitchFamily="18" charset="0"/>
              </a:rPr>
              <a:t> It can work where human can’t reach easily due some human disabilities such as sustaining at temperature beyond the limits of human limits. </a:t>
            </a:r>
          </a:p>
          <a:p>
            <a:endParaRPr lang="en-IN" dirty="0"/>
          </a:p>
        </p:txBody>
      </p:sp>
    </p:spTree>
    <p:extLst>
      <p:ext uri="{BB962C8B-B14F-4D97-AF65-F5344CB8AC3E}">
        <p14:creationId xmlns:p14="http://schemas.microsoft.com/office/powerpoint/2010/main" val="9989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78AA-F383-ED45-979F-BCB63278945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454C0E0-5C80-B248-A1A9-8F7D951897FB}"/>
              </a:ext>
            </a:extLst>
          </p:cNvPr>
          <p:cNvSpPr>
            <a:spLocks noGrp="1"/>
          </p:cNvSpPr>
          <p:nvPr>
            <p:ph idx="1"/>
          </p:nvPr>
        </p:nvSpPr>
        <p:spPr/>
        <p:txBody>
          <a:bodyPr/>
          <a:lstStyle/>
          <a:p>
            <a:r>
              <a:rPr lang="en-IN" sz="2400" kern="1200" dirty="0">
                <a:solidFill>
                  <a:schemeClr val="tx1"/>
                </a:solidFill>
                <a:latin typeface="Times New Roman" pitchFamily="18" charset="0"/>
                <a:ea typeface="+mn-ea"/>
                <a:cs typeface="Times New Roman" pitchFamily="18" charset="0"/>
              </a:rPr>
              <a:t>In this project we aim to reduce the effect of fire accidents which usually start from small flame. Therefore people's life and money would be saved. The Robot can successfully find and reach at the point of fire.</a:t>
            </a:r>
            <a:endParaRPr lang="en-IN"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8916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12F3F-5F28-144B-9788-4B0C90C6ADFC}"/>
              </a:ext>
            </a:extLst>
          </p:cNvPr>
          <p:cNvSpPr>
            <a:spLocks noGrp="1"/>
          </p:cNvSpPr>
          <p:nvPr>
            <p:ph idx="1"/>
          </p:nvPr>
        </p:nvSpPr>
        <p:spPr>
          <a:xfrm>
            <a:off x="1141412" y="259773"/>
            <a:ext cx="9905999" cy="6259285"/>
          </a:xfrm>
        </p:spPr>
        <p:txBody>
          <a:bodyPr/>
          <a:lstStyle/>
          <a:p>
            <a:r>
              <a:rPr lang="en-IN" sz="18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Vision:</a:t>
            </a:r>
            <a:endParaRPr lang="en-GB" sz="1800">
              <a:effectLst/>
              <a:latin typeface="Calibri" panose="020F0502020204030204" pitchFamily="34" charset="0"/>
              <a:ea typeface="Calibri" panose="020F0502020204030204" pitchFamily="34" charset="0"/>
              <a:cs typeface="Mangal" panose="02040503050203030202" pitchFamily="18" charset="0"/>
            </a:endParaRPr>
          </a:p>
          <a:p>
            <a:r>
              <a:rPr lang="en-IN"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To inculcate competence and productive professionalism in instrumentation technocrats to face the current and future challenger of technological development </a:t>
            </a:r>
            <a:endParaRPr lang="en-GB" sz="1800">
              <a:effectLst/>
              <a:latin typeface="Calibri" panose="020F0502020204030204" pitchFamily="34" charset="0"/>
              <a:ea typeface="Calibri" panose="020F0502020204030204" pitchFamily="34" charset="0"/>
              <a:cs typeface="Mangal" panose="02040503050203030202" pitchFamily="18" charset="0"/>
            </a:endParaRPr>
          </a:p>
          <a:p>
            <a:r>
              <a:rPr lang="en-IN" sz="18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Mission:</a:t>
            </a:r>
            <a:endParaRPr lang="en-GB" sz="1800">
              <a:effectLst/>
              <a:latin typeface="Calibri" panose="020F0502020204030204" pitchFamily="34" charset="0"/>
              <a:ea typeface="Calibri" panose="020F0502020204030204" pitchFamily="34" charset="0"/>
              <a:cs typeface="Mangal" panose="02040503050203030202" pitchFamily="18" charset="0"/>
            </a:endParaRPr>
          </a:p>
          <a:p>
            <a:r>
              <a:rPr lang="en-IN"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 Technical Skills - To promote innovative and original thinking in the minds of budding engineers to face the challenges of future.</a:t>
            </a:r>
            <a:endParaRPr lang="en-GB" sz="1800">
              <a:effectLst/>
              <a:latin typeface="Calibri" panose="020F0502020204030204" pitchFamily="34" charset="0"/>
              <a:ea typeface="Calibri" panose="020F0502020204030204" pitchFamily="34" charset="0"/>
              <a:cs typeface="Mangal" panose="02040503050203030202" pitchFamily="18" charset="0"/>
            </a:endParaRPr>
          </a:p>
          <a:p>
            <a:r>
              <a:rPr lang="en-IN"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 Overall Development - To inculcate value-based, socially committed professionalism amongst the students.</a:t>
            </a:r>
            <a:endParaRPr lang="en-GB" sz="1800">
              <a:effectLst/>
              <a:latin typeface="Calibri" panose="020F0502020204030204" pitchFamily="34" charset="0"/>
              <a:ea typeface="Calibri" panose="020F0502020204030204" pitchFamily="34" charset="0"/>
              <a:cs typeface="Mangal" panose="02040503050203030202" pitchFamily="18" charset="0"/>
            </a:endParaRPr>
          </a:p>
          <a:p>
            <a:r>
              <a:rPr lang="en-IN"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 Research - To facilitate research opportunities to faculty as well as students in multidisciplinary field</a:t>
            </a:r>
            <a:endParaRPr lang="en-GB" sz="1800">
              <a:effectLst/>
              <a:latin typeface="Calibri" panose="020F0502020204030204" pitchFamily="34" charset="0"/>
              <a:ea typeface="Calibri" panose="020F0502020204030204" pitchFamily="34" charset="0"/>
              <a:cs typeface="Mangal" panose="02040503050203030202" pitchFamily="18" charset="0"/>
            </a:endParaRPr>
          </a:p>
          <a:p>
            <a:endParaRPr lang="en-US"/>
          </a:p>
        </p:txBody>
      </p:sp>
    </p:spTree>
    <p:extLst>
      <p:ext uri="{BB962C8B-B14F-4D97-AF65-F5344CB8AC3E}">
        <p14:creationId xmlns:p14="http://schemas.microsoft.com/office/powerpoint/2010/main" val="282748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21D6-7B9F-E940-BA74-F6457B3CD44B}"/>
              </a:ext>
            </a:extLst>
          </p:cNvPr>
          <p:cNvSpPr>
            <a:spLocks noGrp="1"/>
          </p:cNvSpPr>
          <p:nvPr>
            <p:ph type="title"/>
          </p:nvPr>
        </p:nvSpPr>
        <p:spPr/>
        <p:txBody>
          <a:bodyPr/>
          <a:lstStyle/>
          <a:p>
            <a:r>
              <a:rPr lang="en-IN"/>
              <a:t>                     </a:t>
            </a:r>
            <a:r>
              <a:rPr lang="en-IN" b="1"/>
              <a:t>Introduction</a:t>
            </a:r>
            <a:endParaRPr lang="en-US"/>
          </a:p>
        </p:txBody>
      </p:sp>
      <p:graphicFrame>
        <p:nvGraphicFramePr>
          <p:cNvPr id="5" name="Table 7">
            <a:extLst>
              <a:ext uri="{FF2B5EF4-FFF2-40B4-BE49-F238E27FC236}">
                <a16:creationId xmlns:a16="http://schemas.microsoft.com/office/drawing/2014/main" id="{99C3E8BB-D466-CA41-803A-3F750B0E1B54}"/>
              </a:ext>
            </a:extLst>
          </p:cNvPr>
          <p:cNvGraphicFramePr>
            <a:graphicFrameLocks noGrp="1"/>
          </p:cNvGraphicFramePr>
          <p:nvPr>
            <p:ph idx="1"/>
            <p:extLst>
              <p:ext uri="{D42A27DB-BD31-4B8C-83A1-F6EECF244321}">
                <p14:modId xmlns:p14="http://schemas.microsoft.com/office/powerpoint/2010/main" val="168885588"/>
              </p:ext>
            </p:extLst>
          </p:nvPr>
        </p:nvGraphicFramePr>
        <p:xfrm>
          <a:off x="1141413" y="2249488"/>
          <a:ext cx="9906000" cy="2280988"/>
        </p:xfrm>
        <a:graphic>
          <a:graphicData uri="http://schemas.openxmlformats.org/drawingml/2006/table">
            <a:tbl>
              <a:tblPr firstRow="1" bandRow="1">
                <a:tableStyleId>{2D5ABB26-0587-4C30-8999-92F81FD0307C}</a:tableStyleId>
              </a:tblPr>
              <a:tblGrid>
                <a:gridCol w="9906000">
                  <a:extLst>
                    <a:ext uri="{9D8B030D-6E8A-4147-A177-3AD203B41FA5}">
                      <a16:colId xmlns:a16="http://schemas.microsoft.com/office/drawing/2014/main" val="1926106364"/>
                    </a:ext>
                  </a:extLst>
                </a:gridCol>
              </a:tblGrid>
              <a:tr h="228098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400" b="1" spc="60" dirty="0">
                          <a:solidFill>
                            <a:schemeClr val="bg2"/>
                          </a:solidFill>
                          <a:latin typeface="+mj-lt"/>
                          <a:cs typeface="Times New Roman" pitchFamily="18" charset="0"/>
                        </a:rPr>
                        <a:t>In </a:t>
                      </a:r>
                      <a:r>
                        <a:rPr lang="en-IN" sz="2400" b="1" spc="100" dirty="0">
                          <a:solidFill>
                            <a:schemeClr val="bg2"/>
                          </a:solidFill>
                          <a:latin typeface="+mj-lt"/>
                          <a:cs typeface="Times New Roman" pitchFamily="18" charset="0"/>
                        </a:rPr>
                        <a:t>this </a:t>
                      </a:r>
                      <a:r>
                        <a:rPr lang="en-IN" sz="2400" b="1" spc="90" dirty="0">
                          <a:solidFill>
                            <a:schemeClr val="bg2"/>
                          </a:solidFill>
                          <a:latin typeface="+mj-lt"/>
                          <a:cs typeface="Times New Roman" pitchFamily="18" charset="0"/>
                        </a:rPr>
                        <a:t>project, </a:t>
                      </a:r>
                      <a:r>
                        <a:rPr lang="en-IN" sz="2400" b="1" spc="40" dirty="0">
                          <a:solidFill>
                            <a:schemeClr val="bg2"/>
                          </a:solidFill>
                          <a:latin typeface="+mj-lt"/>
                          <a:cs typeface="Times New Roman" pitchFamily="18" charset="0"/>
                        </a:rPr>
                        <a:t>we </a:t>
                      </a:r>
                      <a:r>
                        <a:rPr lang="en-IN" sz="2400" b="1" spc="105" dirty="0">
                          <a:solidFill>
                            <a:schemeClr val="bg2"/>
                          </a:solidFill>
                          <a:latin typeface="+mj-lt"/>
                          <a:cs typeface="Times New Roman" pitchFamily="18" charset="0"/>
                        </a:rPr>
                        <a:t>will </a:t>
                      </a:r>
                      <a:r>
                        <a:rPr lang="en-IN" sz="2400" b="1" spc="65" dirty="0">
                          <a:solidFill>
                            <a:schemeClr val="bg2"/>
                          </a:solidFill>
                          <a:latin typeface="+mj-lt"/>
                          <a:cs typeface="Times New Roman" pitchFamily="18" charset="0"/>
                        </a:rPr>
                        <a:t>learn </a:t>
                      </a:r>
                      <a:r>
                        <a:rPr lang="en-IN" sz="2400" b="1" spc="100" dirty="0">
                          <a:solidFill>
                            <a:schemeClr val="bg2"/>
                          </a:solidFill>
                          <a:latin typeface="+mj-lt"/>
                          <a:cs typeface="Times New Roman" pitchFamily="18" charset="0"/>
                        </a:rPr>
                        <a:t>how </a:t>
                      </a:r>
                      <a:r>
                        <a:rPr lang="en-IN" sz="2400" b="1" spc="130" dirty="0">
                          <a:solidFill>
                            <a:schemeClr val="bg2"/>
                          </a:solidFill>
                          <a:latin typeface="+mj-lt"/>
                          <a:cs typeface="Times New Roman" pitchFamily="18" charset="0"/>
                        </a:rPr>
                        <a:t>to</a:t>
                      </a:r>
                      <a:r>
                        <a:rPr lang="en-IN" sz="2400" b="1" spc="45" dirty="0">
                          <a:solidFill>
                            <a:schemeClr val="bg2"/>
                          </a:solidFill>
                          <a:latin typeface="+mj-lt"/>
                          <a:cs typeface="Times New Roman" pitchFamily="18" charset="0"/>
                        </a:rPr>
                        <a:t> </a:t>
                      </a:r>
                      <a:r>
                        <a:rPr lang="en-IN" sz="2400" b="1" spc="114" dirty="0">
                          <a:solidFill>
                            <a:schemeClr val="bg2"/>
                          </a:solidFill>
                          <a:latin typeface="+mj-lt"/>
                          <a:cs typeface="Times New Roman" pitchFamily="18" charset="0"/>
                        </a:rPr>
                        <a:t>build</a:t>
                      </a:r>
                      <a:r>
                        <a:rPr lang="en-IN" sz="2400" b="1" dirty="0">
                          <a:solidFill>
                            <a:schemeClr val="bg2"/>
                          </a:solidFill>
                          <a:latin typeface="+mj-lt"/>
                          <a:cs typeface="Times New Roman" pitchFamily="18" charset="0"/>
                        </a:rPr>
                        <a:t> </a:t>
                      </a:r>
                      <a:r>
                        <a:rPr lang="en-IN" sz="2400" b="1" spc="-10" dirty="0">
                          <a:solidFill>
                            <a:schemeClr val="bg2"/>
                          </a:solidFill>
                          <a:latin typeface="+mj-lt"/>
                          <a:cs typeface="Times New Roman" pitchFamily="18" charset="0"/>
                        </a:rPr>
                        <a:t>a </a:t>
                      </a:r>
                      <a:r>
                        <a:rPr lang="en-IN" sz="2400" b="1" spc="10" dirty="0">
                          <a:solidFill>
                            <a:schemeClr val="bg2"/>
                          </a:solidFill>
                          <a:latin typeface="+mj-lt"/>
                          <a:cs typeface="Times New Roman" pitchFamily="18" charset="0"/>
                        </a:rPr>
                        <a:t>simple </a:t>
                      </a:r>
                      <a:r>
                        <a:rPr lang="en-IN" sz="2400" b="1" spc="30" dirty="0">
                          <a:solidFill>
                            <a:schemeClr val="bg2"/>
                          </a:solidFill>
                          <a:latin typeface="+mj-lt"/>
                          <a:cs typeface="Times New Roman" pitchFamily="18" charset="0"/>
                        </a:rPr>
                        <a:t>robot </a:t>
                      </a:r>
                      <a:r>
                        <a:rPr lang="en-IN" sz="2400" b="1" dirty="0">
                          <a:solidFill>
                            <a:schemeClr val="bg2"/>
                          </a:solidFill>
                          <a:latin typeface="+mj-lt"/>
                          <a:cs typeface="Times New Roman" pitchFamily="18" charset="0"/>
                        </a:rPr>
                        <a:t>using </a:t>
                      </a:r>
                      <a:r>
                        <a:rPr lang="en-IN" sz="2400" b="1" spc="10" dirty="0">
                          <a:solidFill>
                            <a:schemeClr val="bg2"/>
                          </a:solidFill>
                          <a:latin typeface="+mj-lt"/>
                          <a:cs typeface="Times New Roman" pitchFamily="18" charset="0"/>
                        </a:rPr>
                        <a:t>Arduino </a:t>
                      </a:r>
                      <a:r>
                        <a:rPr lang="en-IN" sz="2400" b="1" spc="110" dirty="0">
                          <a:solidFill>
                            <a:schemeClr val="bg2"/>
                          </a:solidFill>
                          <a:latin typeface="+mj-lt"/>
                          <a:cs typeface="Times New Roman" pitchFamily="18" charset="0"/>
                        </a:rPr>
                        <a:t>that </a:t>
                      </a:r>
                      <a:r>
                        <a:rPr lang="en-IN" sz="2400" b="1" spc="95" dirty="0">
                          <a:solidFill>
                            <a:schemeClr val="bg2"/>
                          </a:solidFill>
                          <a:latin typeface="+mj-lt"/>
                          <a:cs typeface="Times New Roman" pitchFamily="18" charset="0"/>
                        </a:rPr>
                        <a:t>could </a:t>
                      </a:r>
                      <a:r>
                        <a:rPr lang="en-IN" sz="2400" b="1" spc="75" dirty="0">
                          <a:solidFill>
                            <a:schemeClr val="bg2"/>
                          </a:solidFill>
                          <a:latin typeface="+mj-lt"/>
                          <a:cs typeface="Times New Roman" pitchFamily="18" charset="0"/>
                        </a:rPr>
                        <a:t>move  </a:t>
                      </a:r>
                      <a:r>
                        <a:rPr lang="en-IN" sz="2400" b="1" spc="90" dirty="0">
                          <a:solidFill>
                            <a:schemeClr val="bg2"/>
                          </a:solidFill>
                          <a:latin typeface="+mj-lt"/>
                          <a:cs typeface="Times New Roman" pitchFamily="18" charset="0"/>
                        </a:rPr>
                        <a:t>towards the </a:t>
                      </a:r>
                      <a:r>
                        <a:rPr lang="en-IN" sz="2400" b="1" spc="100" dirty="0">
                          <a:solidFill>
                            <a:schemeClr val="bg2"/>
                          </a:solidFill>
                          <a:latin typeface="+mj-lt"/>
                          <a:cs typeface="Times New Roman" pitchFamily="18" charset="0"/>
                        </a:rPr>
                        <a:t>fire </a:t>
                      </a:r>
                      <a:r>
                        <a:rPr lang="en-IN" sz="2400" b="1" spc="75" dirty="0">
                          <a:solidFill>
                            <a:schemeClr val="bg2"/>
                          </a:solidFill>
                          <a:latin typeface="+mj-lt"/>
                          <a:cs typeface="Times New Roman" pitchFamily="18" charset="0"/>
                        </a:rPr>
                        <a:t>and </a:t>
                      </a:r>
                      <a:r>
                        <a:rPr lang="en-IN" sz="2400" b="1" spc="135" dirty="0">
                          <a:solidFill>
                            <a:schemeClr val="bg2"/>
                          </a:solidFill>
                          <a:latin typeface="+mj-lt"/>
                          <a:cs typeface="Times New Roman" pitchFamily="18" charset="0"/>
                        </a:rPr>
                        <a:t>pump </a:t>
                      </a:r>
                      <a:r>
                        <a:rPr lang="en-IN" sz="2400" b="1" spc="125" dirty="0">
                          <a:solidFill>
                            <a:schemeClr val="bg2"/>
                          </a:solidFill>
                          <a:latin typeface="+mj-lt"/>
                          <a:cs typeface="Times New Roman" pitchFamily="18" charset="0"/>
                        </a:rPr>
                        <a:t>out </a:t>
                      </a:r>
                      <a:r>
                        <a:rPr lang="en-IN" sz="2400" b="1" spc="75" dirty="0">
                          <a:solidFill>
                            <a:schemeClr val="bg2"/>
                          </a:solidFill>
                          <a:latin typeface="+mj-lt"/>
                          <a:cs typeface="Times New Roman" pitchFamily="18" charset="0"/>
                        </a:rPr>
                        <a:t>water </a:t>
                      </a:r>
                      <a:r>
                        <a:rPr lang="en-IN" sz="2400" b="1" spc="90" dirty="0">
                          <a:solidFill>
                            <a:schemeClr val="bg2"/>
                          </a:solidFill>
                          <a:latin typeface="+mj-lt"/>
                          <a:cs typeface="Times New Roman" pitchFamily="18" charset="0"/>
                        </a:rPr>
                        <a:t>around</a:t>
                      </a:r>
                      <a:r>
                        <a:rPr lang="en-IN" sz="2400" b="1" spc="-110" dirty="0">
                          <a:solidFill>
                            <a:schemeClr val="bg2"/>
                          </a:solidFill>
                          <a:latin typeface="+mj-lt"/>
                          <a:cs typeface="Times New Roman" pitchFamily="18" charset="0"/>
                        </a:rPr>
                        <a:t> </a:t>
                      </a:r>
                      <a:r>
                        <a:rPr lang="en-IN" sz="2400" b="1" spc="140" dirty="0">
                          <a:solidFill>
                            <a:schemeClr val="bg2"/>
                          </a:solidFill>
                          <a:latin typeface="+mj-lt"/>
                          <a:cs typeface="Times New Roman" pitchFamily="18" charset="0"/>
                        </a:rPr>
                        <a:t>it  </a:t>
                      </a:r>
                      <a:r>
                        <a:rPr lang="en-IN" sz="2400" b="1" spc="135" dirty="0">
                          <a:solidFill>
                            <a:schemeClr val="bg2"/>
                          </a:solidFill>
                          <a:latin typeface="+mj-lt"/>
                          <a:cs typeface="Times New Roman" pitchFamily="18" charset="0"/>
                        </a:rPr>
                        <a:t>to put </a:t>
                      </a:r>
                      <a:r>
                        <a:rPr lang="en-IN" sz="2400" b="1" spc="105" dirty="0">
                          <a:solidFill>
                            <a:schemeClr val="bg2"/>
                          </a:solidFill>
                          <a:latin typeface="+mj-lt"/>
                          <a:cs typeface="Times New Roman" pitchFamily="18" charset="0"/>
                        </a:rPr>
                        <a:t>down </a:t>
                      </a:r>
                      <a:r>
                        <a:rPr lang="en-IN" sz="2400" b="1" spc="90" dirty="0">
                          <a:solidFill>
                            <a:schemeClr val="bg2"/>
                          </a:solidFill>
                          <a:latin typeface="+mj-lt"/>
                          <a:cs typeface="Times New Roman" pitchFamily="18" charset="0"/>
                        </a:rPr>
                        <a:t>the </a:t>
                      </a:r>
                      <a:r>
                        <a:rPr lang="en-IN" sz="2400" b="1" spc="95" dirty="0">
                          <a:solidFill>
                            <a:schemeClr val="bg2"/>
                          </a:solidFill>
                          <a:latin typeface="+mj-lt"/>
                          <a:cs typeface="Times New Roman" pitchFamily="18" charset="0"/>
                        </a:rPr>
                        <a:t>fire. </a:t>
                      </a:r>
                      <a:r>
                        <a:rPr lang="en-IN" sz="2400" b="1" spc="90" dirty="0">
                          <a:solidFill>
                            <a:schemeClr val="bg2"/>
                          </a:solidFill>
                          <a:latin typeface="+mj-lt"/>
                          <a:cs typeface="Times New Roman" pitchFamily="18" charset="0"/>
                        </a:rPr>
                        <a:t>It </a:t>
                      </a:r>
                      <a:r>
                        <a:rPr lang="en-IN" sz="2400" b="1" spc="65" dirty="0">
                          <a:solidFill>
                            <a:schemeClr val="bg2"/>
                          </a:solidFill>
                          <a:latin typeface="+mj-lt"/>
                          <a:cs typeface="Times New Roman" pitchFamily="18" charset="0"/>
                        </a:rPr>
                        <a:t>is </a:t>
                      </a:r>
                      <a:r>
                        <a:rPr lang="en-IN" sz="2400" b="1" spc="-10" dirty="0">
                          <a:solidFill>
                            <a:schemeClr val="bg2"/>
                          </a:solidFill>
                          <a:latin typeface="+mj-lt"/>
                          <a:cs typeface="Times New Roman" pitchFamily="18" charset="0"/>
                        </a:rPr>
                        <a:t>a </a:t>
                      </a:r>
                      <a:r>
                        <a:rPr lang="en-IN" sz="2400" b="1" spc="50" dirty="0">
                          <a:solidFill>
                            <a:schemeClr val="bg2"/>
                          </a:solidFill>
                          <a:latin typeface="+mj-lt"/>
                          <a:cs typeface="Times New Roman" pitchFamily="18" charset="0"/>
                        </a:rPr>
                        <a:t>very </a:t>
                      </a:r>
                      <a:r>
                        <a:rPr lang="en-IN" sz="2400" b="1" spc="90" dirty="0">
                          <a:solidFill>
                            <a:schemeClr val="bg2"/>
                          </a:solidFill>
                          <a:latin typeface="+mj-lt"/>
                          <a:cs typeface="Times New Roman" pitchFamily="18" charset="0"/>
                        </a:rPr>
                        <a:t>simple </a:t>
                      </a:r>
                      <a:r>
                        <a:rPr lang="en-IN" sz="2400" b="1" spc="120" dirty="0">
                          <a:solidFill>
                            <a:schemeClr val="bg2"/>
                          </a:solidFill>
                          <a:latin typeface="+mj-lt"/>
                          <a:cs typeface="Times New Roman" pitchFamily="18" charset="0"/>
                        </a:rPr>
                        <a:t>robot  </a:t>
                      </a:r>
                      <a:r>
                        <a:rPr lang="en-IN" sz="2400" b="1" spc="110" dirty="0">
                          <a:solidFill>
                            <a:schemeClr val="bg2"/>
                          </a:solidFill>
                          <a:latin typeface="+mj-lt"/>
                          <a:cs typeface="Times New Roman" pitchFamily="18" charset="0"/>
                        </a:rPr>
                        <a:t>that would </a:t>
                      </a:r>
                      <a:r>
                        <a:rPr lang="en-IN" sz="2400" b="1" spc="60" dirty="0">
                          <a:solidFill>
                            <a:schemeClr val="bg2"/>
                          </a:solidFill>
                          <a:latin typeface="+mj-lt"/>
                          <a:cs typeface="Times New Roman" pitchFamily="18" charset="0"/>
                        </a:rPr>
                        <a:t>teach </a:t>
                      </a:r>
                      <a:r>
                        <a:rPr lang="en-IN" sz="2400" b="1" spc="65" dirty="0">
                          <a:solidFill>
                            <a:schemeClr val="bg2"/>
                          </a:solidFill>
                          <a:latin typeface="+mj-lt"/>
                          <a:cs typeface="Times New Roman" pitchFamily="18" charset="0"/>
                        </a:rPr>
                        <a:t>us </a:t>
                      </a:r>
                      <a:r>
                        <a:rPr lang="en-IN" sz="2400" b="1" spc="90" dirty="0">
                          <a:solidFill>
                            <a:schemeClr val="bg2"/>
                          </a:solidFill>
                          <a:latin typeface="+mj-lt"/>
                          <a:cs typeface="Times New Roman" pitchFamily="18" charset="0"/>
                        </a:rPr>
                        <a:t>the </a:t>
                      </a:r>
                      <a:r>
                        <a:rPr lang="en-IN" sz="2400" b="1" spc="95" dirty="0">
                          <a:solidFill>
                            <a:schemeClr val="bg2"/>
                          </a:solidFill>
                          <a:latin typeface="+mj-lt"/>
                          <a:cs typeface="Times New Roman" pitchFamily="18" charset="0"/>
                        </a:rPr>
                        <a:t>underlying </a:t>
                      </a:r>
                      <a:r>
                        <a:rPr lang="en-IN" sz="2400" b="1" spc="75" dirty="0">
                          <a:solidFill>
                            <a:schemeClr val="bg2"/>
                          </a:solidFill>
                          <a:latin typeface="+mj-lt"/>
                          <a:cs typeface="Times New Roman" pitchFamily="18" charset="0"/>
                        </a:rPr>
                        <a:t>concept </a:t>
                      </a:r>
                      <a:r>
                        <a:rPr lang="en-IN" sz="2400" b="1" spc="125" dirty="0">
                          <a:solidFill>
                            <a:schemeClr val="bg2"/>
                          </a:solidFill>
                          <a:latin typeface="+mj-lt"/>
                          <a:cs typeface="Times New Roman" pitchFamily="18" charset="0"/>
                        </a:rPr>
                        <a:t>of  </a:t>
                      </a:r>
                      <a:r>
                        <a:rPr lang="en-IN" sz="2400" b="1" spc="90" dirty="0">
                          <a:solidFill>
                            <a:schemeClr val="bg2"/>
                          </a:solidFill>
                          <a:latin typeface="+mj-lt"/>
                          <a:cs typeface="Times New Roman" pitchFamily="18" charset="0"/>
                        </a:rPr>
                        <a:t>robotics.</a:t>
                      </a:r>
                      <a:endParaRPr lang="en-IN" sz="2400" b="1" dirty="0">
                        <a:solidFill>
                          <a:schemeClr val="bg2"/>
                        </a:solidFill>
                        <a:latin typeface="+mj-lt"/>
                        <a:cs typeface="Times New Roman" pitchFamily="18" charset="0"/>
                      </a:endParaRPr>
                    </a:p>
                    <a:p>
                      <a:pPr algn="ctr"/>
                      <a:endParaRPr lang="en-IN" sz="2400" b="1" dirty="0">
                        <a:solidFill>
                          <a:schemeClr val="bg2"/>
                        </a:solidFill>
                        <a:latin typeface="+mj-lt"/>
                      </a:endParaRPr>
                    </a:p>
                  </a:txBody>
                  <a:tcPr/>
                </a:tc>
                <a:extLst>
                  <a:ext uri="{0D108BD9-81ED-4DB2-BD59-A6C34878D82A}">
                    <a16:rowId xmlns:a16="http://schemas.microsoft.com/office/drawing/2014/main" val="3048147079"/>
                  </a:ext>
                </a:extLst>
              </a:tr>
            </a:tbl>
          </a:graphicData>
        </a:graphic>
      </p:graphicFrame>
    </p:spTree>
    <p:extLst>
      <p:ext uri="{BB962C8B-B14F-4D97-AF65-F5344CB8AC3E}">
        <p14:creationId xmlns:p14="http://schemas.microsoft.com/office/powerpoint/2010/main" val="28063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2537-4AF9-9141-80FE-C4B9932E66BA}"/>
              </a:ext>
            </a:extLst>
          </p:cNvPr>
          <p:cNvSpPr>
            <a:spLocks noGrp="1"/>
          </p:cNvSpPr>
          <p:nvPr>
            <p:ph type="title"/>
          </p:nvPr>
        </p:nvSpPr>
        <p:spPr>
          <a:xfrm>
            <a:off x="1141413" y="0"/>
            <a:ext cx="9905998" cy="1393604"/>
          </a:xfrm>
        </p:spPr>
        <p:txBody>
          <a:bodyPr/>
          <a:lstStyle/>
          <a:p>
            <a:r>
              <a:rPr lang="en-IN" b="1" dirty="0"/>
              <a:t> Objective of project</a:t>
            </a:r>
            <a:endParaRPr lang="en-US" b="1" dirty="0"/>
          </a:p>
        </p:txBody>
      </p:sp>
      <p:sp>
        <p:nvSpPr>
          <p:cNvPr id="3" name="Content Placeholder 2">
            <a:extLst>
              <a:ext uri="{FF2B5EF4-FFF2-40B4-BE49-F238E27FC236}">
                <a16:creationId xmlns:a16="http://schemas.microsoft.com/office/drawing/2014/main" id="{430E60F2-B91C-9540-8C63-F2A43158758B}"/>
              </a:ext>
            </a:extLst>
          </p:cNvPr>
          <p:cNvSpPr>
            <a:spLocks noGrp="1"/>
          </p:cNvSpPr>
          <p:nvPr>
            <p:ph idx="1"/>
          </p:nvPr>
        </p:nvSpPr>
        <p:spPr>
          <a:xfrm>
            <a:off x="476760" y="1393604"/>
            <a:ext cx="10570652" cy="4397597"/>
          </a:xfrm>
        </p:spPr>
        <p:txBody>
          <a:bodyPr>
            <a:normAutofit/>
          </a:bodyPr>
          <a:lstStyle/>
          <a:p>
            <a:r>
              <a:rPr lang="en-US" b="1" dirty="0">
                <a:solidFill>
                  <a:schemeClr val="bg2"/>
                </a:solidFill>
              </a:rPr>
              <a:t>According to National Crime Records Bureau  (NCRB), it is estimated that more than 12,748 people died in 2018 because of fire  accidents in India 2018. Even  though there are a lot of precautions taken  for Fire accidents, these natural/man-made  disasters do occur now and then. In the event  of a fire breakout, to rescue people and to  put out the fire we are forced to use human  resources which are not safe.  the  advancement of technology especially In Robotics, it is very much possible to replace  humans with robots for fighting the fire. This  would improve the efficiency of fire-fighters  and would also prevent them from risking  human lives</a:t>
            </a:r>
            <a:r>
              <a:rPr lang="en-US" dirty="0">
                <a:solidFill>
                  <a:schemeClr val="bg2"/>
                </a:solidFill>
              </a:rPr>
              <a:t>.</a:t>
            </a:r>
          </a:p>
        </p:txBody>
      </p:sp>
    </p:spTree>
    <p:extLst>
      <p:ext uri="{BB962C8B-B14F-4D97-AF65-F5344CB8AC3E}">
        <p14:creationId xmlns:p14="http://schemas.microsoft.com/office/powerpoint/2010/main" val="110580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2B28222-4046-44F6-BB40-C7A7F09F5CC5}"/>
              </a:ext>
            </a:extLst>
          </p:cNvPr>
          <p:cNvSpPr>
            <a:spLocks noGrp="1"/>
          </p:cNvSpPr>
          <p:nvPr>
            <p:ph type="sldNum" sz="quarter" idx="12"/>
          </p:nvPr>
        </p:nvSpPr>
        <p:spPr/>
        <p:txBody>
          <a:bodyPr/>
          <a:lstStyle/>
          <a:p>
            <a:fld id="{3A98EE3D-8CD1-4C3F-BD1C-C98C9596463C}" type="slidenum">
              <a:rPr lang="en-US" smtClean="0"/>
              <a:t>5</a:t>
            </a:fld>
            <a:endParaRPr lang="en-US" dirty="0"/>
          </a:p>
        </p:txBody>
      </p:sp>
      <p:graphicFrame>
        <p:nvGraphicFramePr>
          <p:cNvPr id="9" name="Table 8">
            <a:extLst>
              <a:ext uri="{FF2B5EF4-FFF2-40B4-BE49-F238E27FC236}">
                <a16:creationId xmlns:a16="http://schemas.microsoft.com/office/drawing/2014/main" id="{DAEFEBCE-DA0E-4C82-BF38-E3CE610C99A8}"/>
              </a:ext>
            </a:extLst>
          </p:cNvPr>
          <p:cNvGraphicFramePr>
            <a:graphicFrameLocks noGrp="1"/>
          </p:cNvGraphicFramePr>
          <p:nvPr>
            <p:extLst>
              <p:ext uri="{D42A27DB-BD31-4B8C-83A1-F6EECF244321}">
                <p14:modId xmlns:p14="http://schemas.microsoft.com/office/powerpoint/2010/main" val="4035690097"/>
              </p:ext>
            </p:extLst>
          </p:nvPr>
        </p:nvGraphicFramePr>
        <p:xfrm>
          <a:off x="2339869" y="1478413"/>
          <a:ext cx="7096362" cy="4404861"/>
        </p:xfrm>
        <a:graphic>
          <a:graphicData uri="http://schemas.openxmlformats.org/drawingml/2006/table">
            <a:tbl>
              <a:tblPr/>
              <a:tblGrid>
                <a:gridCol w="4830097">
                  <a:extLst>
                    <a:ext uri="{9D8B030D-6E8A-4147-A177-3AD203B41FA5}">
                      <a16:colId xmlns:a16="http://schemas.microsoft.com/office/drawing/2014/main" val="20000"/>
                    </a:ext>
                  </a:extLst>
                </a:gridCol>
                <a:gridCol w="2266265">
                  <a:extLst>
                    <a:ext uri="{9D8B030D-6E8A-4147-A177-3AD203B41FA5}">
                      <a16:colId xmlns:a16="http://schemas.microsoft.com/office/drawing/2014/main" val="20001"/>
                    </a:ext>
                  </a:extLst>
                </a:gridCol>
              </a:tblGrid>
              <a:tr h="311786">
                <a:tc>
                  <a:txBody>
                    <a:bodyPr/>
                    <a:lstStyle/>
                    <a:p>
                      <a:pPr algn="ctr" fontAlgn="b"/>
                      <a:r>
                        <a:rPr lang="en-IN" sz="2000" b="1" i="0" u="none" strike="noStrike" dirty="0">
                          <a:solidFill>
                            <a:srgbClr val="000000"/>
                          </a:solidFill>
                          <a:latin typeface="Times New Roman"/>
                        </a:rPr>
                        <a:t>COMPONENTS</a:t>
                      </a:r>
                      <a:r>
                        <a:rPr lang="en-IN" sz="2000" b="0" i="0" u="none" strike="noStrike" dirty="0">
                          <a:solidFill>
                            <a:srgbClr val="000000"/>
                          </a:solidFill>
                          <a:latin typeface="Times New Roman"/>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IN" sz="2000" b="1" i="0" u="none" strike="noStrike" dirty="0">
                          <a:solidFill>
                            <a:srgbClr val="000000"/>
                          </a:solidFill>
                          <a:latin typeface="Times New Roman"/>
                        </a:rPr>
                        <a:t>QUANTITY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40878">
                <a:tc>
                  <a:txBody>
                    <a:bodyPr/>
                    <a:lstStyle/>
                    <a:p>
                      <a:pPr algn="just" fontAlgn="b"/>
                      <a:r>
                        <a:rPr lang="en-IN" sz="2000" b="0" i="0" u="none" strike="noStrike" dirty="0">
                          <a:solidFill>
                            <a:srgbClr val="000000"/>
                          </a:solidFill>
                          <a:latin typeface="Times New Roman"/>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solidFill>
                            <a:srgbClr val="000000"/>
                          </a:solidFill>
                          <a:latin typeface="Times New Roman"/>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0878">
                <a:tc>
                  <a:txBody>
                    <a:bodyPr/>
                    <a:lstStyle/>
                    <a:p>
                      <a:pPr algn="ctr" fontAlgn="b"/>
                      <a:r>
                        <a:rPr lang="en-IN" sz="2000" b="0" i="0" u="none" strike="noStrike" dirty="0">
                          <a:solidFill>
                            <a:srgbClr val="000000"/>
                          </a:solidFill>
                          <a:latin typeface="Times New Roman"/>
                        </a:rPr>
                        <a:t>Arduino UNO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solidFill>
                            <a:srgbClr val="000000"/>
                          </a:solidFill>
                          <a:latin typeface="Times New Roman"/>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0878">
                <a:tc>
                  <a:txBody>
                    <a:bodyPr/>
                    <a:lstStyle/>
                    <a:p>
                      <a:pPr algn="ctr" fontAlgn="b"/>
                      <a:r>
                        <a:rPr lang="en-IN" sz="2000" b="0" i="0" u="none" strike="noStrike" dirty="0">
                          <a:solidFill>
                            <a:srgbClr val="000000"/>
                          </a:solidFill>
                          <a:latin typeface="Times New Roman"/>
                        </a:rPr>
                        <a:t>Fire Sensor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solidFill>
                            <a:srgbClr val="000000"/>
                          </a:solidFill>
                          <a:latin typeface="Times New Roman"/>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0878">
                <a:tc>
                  <a:txBody>
                    <a:bodyPr/>
                    <a:lstStyle/>
                    <a:p>
                      <a:pPr algn="ctr" fontAlgn="b"/>
                      <a:r>
                        <a:rPr lang="en-IN" sz="2000" b="0" i="0" u="none" strike="noStrike" dirty="0">
                          <a:solidFill>
                            <a:srgbClr val="000000"/>
                          </a:solidFill>
                          <a:latin typeface="Times New Roman"/>
                        </a:rPr>
                        <a:t>Servo Motor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a:solidFill>
                            <a:srgbClr val="000000"/>
                          </a:solidFill>
                          <a:latin typeface="Times New Roman"/>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0878">
                <a:tc>
                  <a:txBody>
                    <a:bodyPr/>
                    <a:lstStyle/>
                    <a:p>
                      <a:pPr algn="ctr" fontAlgn="b"/>
                      <a:r>
                        <a:rPr lang="en-IN" sz="2000" b="0" i="0" u="none" strike="noStrike" dirty="0">
                          <a:solidFill>
                            <a:srgbClr val="000000"/>
                          </a:solidFill>
                          <a:latin typeface="Times New Roman"/>
                        </a:rPr>
                        <a:t>L293D Motor Driver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a:solidFill>
                            <a:srgbClr val="000000"/>
                          </a:solidFill>
                          <a:latin typeface="Times New Roman"/>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0878">
                <a:tc>
                  <a:txBody>
                    <a:bodyPr/>
                    <a:lstStyle/>
                    <a:p>
                      <a:pPr algn="ctr" fontAlgn="b"/>
                      <a:r>
                        <a:rPr lang="en-IN" sz="2000" b="0" i="0" u="none" strike="noStrike" dirty="0">
                          <a:solidFill>
                            <a:srgbClr val="000000"/>
                          </a:solidFill>
                          <a:latin typeface="Times New Roman"/>
                        </a:rPr>
                        <a:t>Small Breadboard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solidFill>
                            <a:srgbClr val="000000"/>
                          </a:solidFill>
                          <a:latin typeface="Times New Roman"/>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0878">
                <a:tc>
                  <a:txBody>
                    <a:bodyPr/>
                    <a:lstStyle/>
                    <a:p>
                      <a:pPr algn="ctr" fontAlgn="b"/>
                      <a:r>
                        <a:rPr lang="en-IN" sz="2000" b="0" i="0" u="none" strike="noStrike" dirty="0">
                          <a:solidFill>
                            <a:srgbClr val="000000"/>
                          </a:solidFill>
                          <a:latin typeface="Times New Roman"/>
                        </a:rPr>
                        <a:t>Robot Chassis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a:solidFill>
                            <a:srgbClr val="000000"/>
                          </a:solidFill>
                          <a:latin typeface="Times New Roman"/>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0878">
                <a:tc>
                  <a:txBody>
                    <a:bodyPr/>
                    <a:lstStyle/>
                    <a:p>
                      <a:pPr algn="ctr" fontAlgn="b"/>
                      <a:r>
                        <a:rPr lang="en-IN" sz="2000" b="0" i="0" u="none" strike="noStrike" dirty="0">
                          <a:solidFill>
                            <a:srgbClr val="000000"/>
                          </a:solidFill>
                          <a:latin typeface="Times New Roman"/>
                        </a:rPr>
                        <a:t>Wheel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a:solidFill>
                            <a:srgbClr val="000000"/>
                          </a:solidFill>
                          <a:latin typeface="Times New Roman"/>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0878">
                <a:tc>
                  <a:txBody>
                    <a:bodyPr/>
                    <a:lstStyle/>
                    <a:p>
                      <a:pPr algn="ctr" fontAlgn="b"/>
                      <a:r>
                        <a:rPr lang="en-IN" sz="2000" b="0" i="0" u="none" strike="noStrike" dirty="0">
                          <a:solidFill>
                            <a:srgbClr val="000000"/>
                          </a:solidFill>
                          <a:latin typeface="Times New Roman"/>
                        </a:rPr>
                        <a:t>Connecting Wires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solidFill>
                            <a:srgbClr val="000000"/>
                          </a:solidFill>
                          <a:latin typeface="Times New Roman"/>
                        </a:rPr>
                        <a:t>As Required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40878">
                <a:tc>
                  <a:txBody>
                    <a:bodyPr/>
                    <a:lstStyle/>
                    <a:p>
                      <a:pPr algn="ctr" fontAlgn="b"/>
                      <a:r>
                        <a:rPr lang="en-IN" sz="2000" b="0" i="0" u="none" strike="noStrike" dirty="0">
                          <a:solidFill>
                            <a:srgbClr val="000000"/>
                          </a:solidFill>
                          <a:latin typeface="Times New Roman"/>
                        </a:rPr>
                        <a:t>Small Can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a:solidFill>
                            <a:srgbClr val="000000"/>
                          </a:solidFill>
                          <a:latin typeface="Times New Roman"/>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40878">
                <a:tc>
                  <a:txBody>
                    <a:bodyPr/>
                    <a:lstStyle/>
                    <a:p>
                      <a:pPr algn="ctr" fontAlgn="b"/>
                      <a:r>
                        <a:rPr lang="en-IN" sz="2000" b="0" i="0" u="none" strike="noStrike" dirty="0">
                          <a:solidFill>
                            <a:srgbClr val="000000"/>
                          </a:solidFill>
                          <a:latin typeface="Times New Roman"/>
                        </a:rPr>
                        <a:t>Pump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0" i="0" u="none" strike="noStrike" dirty="0">
                          <a:solidFill>
                            <a:srgbClr val="000000"/>
                          </a:solidFill>
                          <a:latin typeface="Times New Roman"/>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40878">
                <a:tc>
                  <a:txBody>
                    <a:bodyPr/>
                    <a:lstStyle/>
                    <a:p>
                      <a:pPr algn="ctr" fontAlgn="b"/>
                      <a:endParaRPr lang="en-IN" sz="2000" b="1" i="0" u="none" strike="noStrike" dirty="0">
                        <a:solidFill>
                          <a:srgbClr val="000000"/>
                        </a:solidFill>
                        <a:latin typeface="Times New Roman"/>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1" i="0" u="none" strike="noStrike" dirty="0">
                          <a:solidFill>
                            <a:srgbClr val="000000"/>
                          </a:solidFill>
                          <a:latin typeface="Times New Roman"/>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7" name="Title 6">
            <a:extLst>
              <a:ext uri="{FF2B5EF4-FFF2-40B4-BE49-F238E27FC236}">
                <a16:creationId xmlns:a16="http://schemas.microsoft.com/office/drawing/2014/main" id="{7C54FCB3-E68B-EC46-A99B-DA769010E295}"/>
              </a:ext>
            </a:extLst>
          </p:cNvPr>
          <p:cNvSpPr>
            <a:spLocks noGrp="1"/>
          </p:cNvSpPr>
          <p:nvPr>
            <p:ph type="title"/>
          </p:nvPr>
        </p:nvSpPr>
        <p:spPr>
          <a:xfrm>
            <a:off x="1153638" y="545170"/>
            <a:ext cx="9905998" cy="1031803"/>
          </a:xfrm>
        </p:spPr>
        <p:txBody>
          <a:bodyPr/>
          <a:lstStyle/>
          <a:p>
            <a:r>
              <a:rPr lang="en-IN" b="1"/>
              <a:t>Components:-</a:t>
            </a:r>
            <a:endParaRPr lang="en-US" b="1"/>
          </a:p>
        </p:txBody>
      </p:sp>
    </p:spTree>
    <p:extLst>
      <p:ext uri="{BB962C8B-B14F-4D97-AF65-F5344CB8AC3E}">
        <p14:creationId xmlns:p14="http://schemas.microsoft.com/office/powerpoint/2010/main" val="37055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579F-FC3D-410C-B9E4-2A28FB7E1466}"/>
              </a:ext>
            </a:extLst>
          </p:cNvPr>
          <p:cNvSpPr>
            <a:spLocks noGrp="1"/>
          </p:cNvSpPr>
          <p:nvPr>
            <p:ph type="title"/>
          </p:nvPr>
        </p:nvSpPr>
        <p:spPr>
          <a:xfrm>
            <a:off x="1141413" y="618518"/>
            <a:ext cx="9905998" cy="757795"/>
          </a:xfrm>
        </p:spPr>
        <p:txBody>
          <a:bodyPr/>
          <a:lstStyle/>
          <a:p>
            <a:r>
              <a:rPr lang="en-US" dirty="0"/>
              <a:t>Fire sensor:</a:t>
            </a:r>
            <a:endParaRPr lang="en-IN" dirty="0"/>
          </a:p>
        </p:txBody>
      </p:sp>
      <p:pic>
        <p:nvPicPr>
          <p:cNvPr id="4" name="Content Placeholder 3">
            <a:extLst>
              <a:ext uri="{FF2B5EF4-FFF2-40B4-BE49-F238E27FC236}">
                <a16:creationId xmlns:a16="http://schemas.microsoft.com/office/drawing/2014/main" id="{319DBB68-8A5B-40D5-BE4B-79E2DF5B5C09}"/>
              </a:ext>
            </a:extLst>
          </p:cNvPr>
          <p:cNvPicPr>
            <a:picLocks noGrp="1" noChangeAspect="1"/>
          </p:cNvPicPr>
          <p:nvPr>
            <p:ph idx="1"/>
          </p:nvPr>
        </p:nvPicPr>
        <p:blipFill>
          <a:blip r:embed="rId2"/>
          <a:stretch>
            <a:fillRect/>
          </a:stretch>
        </p:blipFill>
        <p:spPr>
          <a:xfrm>
            <a:off x="609396" y="1910123"/>
            <a:ext cx="3541712" cy="3541712"/>
          </a:xfrm>
          <a:prstGeom prst="rect">
            <a:avLst/>
          </a:prstGeom>
        </p:spPr>
      </p:pic>
      <p:sp>
        <p:nvSpPr>
          <p:cNvPr id="6" name="TextBox 5">
            <a:extLst>
              <a:ext uri="{FF2B5EF4-FFF2-40B4-BE49-F238E27FC236}">
                <a16:creationId xmlns:a16="http://schemas.microsoft.com/office/drawing/2014/main" id="{E06A9F62-D655-4CD2-AF77-99CAC2AD1F44}"/>
              </a:ext>
            </a:extLst>
          </p:cNvPr>
          <p:cNvSpPr txBox="1"/>
          <p:nvPr/>
        </p:nvSpPr>
        <p:spPr>
          <a:xfrm>
            <a:off x="4777033" y="1745672"/>
            <a:ext cx="6103856" cy="3416320"/>
          </a:xfrm>
          <a:prstGeom prst="rect">
            <a:avLst/>
          </a:prstGeom>
          <a:noFill/>
        </p:spPr>
        <p:txBody>
          <a:bodyPr wrap="square">
            <a:spAutoFit/>
          </a:bodyPr>
          <a:lstStyle/>
          <a:p>
            <a:pPr algn="just"/>
            <a:r>
              <a:rPr lang="en-US" b="0" i="0" dirty="0">
                <a:solidFill>
                  <a:schemeClr val="bg1"/>
                </a:solidFill>
                <a:effectLst/>
                <a:latin typeface="Open sans" panose="020B0604020202020204" pitchFamily="34" charset="0"/>
              </a:rPr>
              <a:t>The IR flame sensor is used to detect the presence of fire or other infrared source (Flame or a light source of a wavelength in the range of 760 nm to 1100 nm can be detected). It can be used in fire fighting robot or heat seeking robot.</a:t>
            </a:r>
          </a:p>
          <a:p>
            <a:pPr algn="just"/>
            <a:endParaRPr lang="en-US" b="0" i="0" dirty="0">
              <a:solidFill>
                <a:schemeClr val="bg1"/>
              </a:solidFill>
              <a:effectLst/>
              <a:latin typeface="Open sans" panose="020B0604020202020204" pitchFamily="34" charset="0"/>
            </a:endParaRPr>
          </a:p>
          <a:p>
            <a:pPr algn="l"/>
            <a:r>
              <a:rPr lang="en-US" b="0" i="0" dirty="0">
                <a:solidFill>
                  <a:schemeClr val="bg1"/>
                </a:solidFill>
                <a:effectLst/>
                <a:latin typeface="Open sans" panose="020B0604020202020204" pitchFamily="34" charset="0"/>
              </a:rPr>
              <a:t>Features</a:t>
            </a:r>
          </a:p>
          <a:p>
            <a:pPr algn="l"/>
            <a:endParaRPr lang="en-US" b="0" i="0" dirty="0">
              <a:solidFill>
                <a:schemeClr val="bg1"/>
              </a:solidFill>
              <a:effectLst/>
              <a:latin typeface="Open sans" panose="020B0604020202020204" pitchFamily="34" charset="0"/>
            </a:endParaRPr>
          </a:p>
          <a:p>
            <a:pPr algn="l">
              <a:buFont typeface="Arial" panose="020B0604020202020204" pitchFamily="34" charset="0"/>
              <a:buChar char="•"/>
            </a:pPr>
            <a:r>
              <a:rPr lang="en-US" b="0" i="0" dirty="0">
                <a:solidFill>
                  <a:schemeClr val="bg1"/>
                </a:solidFill>
                <a:effectLst/>
                <a:latin typeface="Open sans" panose="020B0604020202020204" pitchFamily="34" charset="0"/>
              </a:rPr>
              <a:t>Small and compact in size</a:t>
            </a:r>
          </a:p>
          <a:p>
            <a:pPr algn="l">
              <a:buFont typeface="Arial" panose="020B0604020202020204" pitchFamily="34" charset="0"/>
              <a:buChar char="•"/>
            </a:pPr>
            <a:r>
              <a:rPr lang="en-US" b="0" i="0" dirty="0">
                <a:solidFill>
                  <a:schemeClr val="bg1"/>
                </a:solidFill>
                <a:effectLst/>
                <a:latin typeface="Open sans" panose="020B0604020202020204" pitchFamily="34" charset="0"/>
              </a:rPr>
              <a:t>Adjustable threshold value</a:t>
            </a:r>
          </a:p>
          <a:p>
            <a:pPr algn="l">
              <a:buFont typeface="Arial" panose="020B0604020202020204" pitchFamily="34" charset="0"/>
              <a:buChar char="•"/>
            </a:pPr>
            <a:r>
              <a:rPr lang="en-US" b="0" i="0" dirty="0">
                <a:solidFill>
                  <a:schemeClr val="bg1"/>
                </a:solidFill>
                <a:effectLst/>
                <a:latin typeface="Open sans" panose="020B0604020202020204" pitchFamily="34" charset="0"/>
              </a:rPr>
              <a:t>2 state binary output (logic high and low)</a:t>
            </a:r>
          </a:p>
          <a:p>
            <a:pPr algn="l">
              <a:buFont typeface="Arial" panose="020B0604020202020204" pitchFamily="34" charset="0"/>
              <a:buChar char="•"/>
            </a:pPr>
            <a:r>
              <a:rPr lang="en-US" b="0" i="0" dirty="0">
                <a:solidFill>
                  <a:schemeClr val="bg1"/>
                </a:solidFill>
                <a:effectLst/>
                <a:latin typeface="Open sans" panose="020B0604020202020204" pitchFamily="34" charset="0"/>
              </a:rPr>
              <a:t>Easy mounting with a screw hole</a:t>
            </a:r>
          </a:p>
        </p:txBody>
      </p:sp>
    </p:spTree>
    <p:extLst>
      <p:ext uri="{BB962C8B-B14F-4D97-AF65-F5344CB8AC3E}">
        <p14:creationId xmlns:p14="http://schemas.microsoft.com/office/powerpoint/2010/main" val="223762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050A-1144-40D4-B227-E1903085048B}"/>
              </a:ext>
            </a:extLst>
          </p:cNvPr>
          <p:cNvSpPr>
            <a:spLocks noGrp="1"/>
          </p:cNvSpPr>
          <p:nvPr>
            <p:ph type="title"/>
          </p:nvPr>
        </p:nvSpPr>
        <p:spPr>
          <a:xfrm>
            <a:off x="1141413" y="618518"/>
            <a:ext cx="9905998" cy="748369"/>
          </a:xfrm>
        </p:spPr>
        <p:txBody>
          <a:bodyPr/>
          <a:lstStyle/>
          <a:p>
            <a:r>
              <a:rPr lang="en-US" dirty="0"/>
              <a:t>Motor driver </a:t>
            </a:r>
            <a:r>
              <a:rPr lang="en-US" dirty="0" err="1"/>
              <a:t>ic</a:t>
            </a:r>
            <a:endParaRPr lang="en-IN" dirty="0"/>
          </a:p>
        </p:txBody>
      </p:sp>
      <p:pic>
        <p:nvPicPr>
          <p:cNvPr id="4" name="Content Placeholder 3">
            <a:extLst>
              <a:ext uri="{FF2B5EF4-FFF2-40B4-BE49-F238E27FC236}">
                <a16:creationId xmlns:a16="http://schemas.microsoft.com/office/drawing/2014/main" id="{DDB6DE6F-D4CB-42F4-8217-AE3891C496C2}"/>
              </a:ext>
            </a:extLst>
          </p:cNvPr>
          <p:cNvPicPr>
            <a:picLocks noGrp="1" noChangeAspect="1"/>
          </p:cNvPicPr>
          <p:nvPr>
            <p:ph idx="1"/>
          </p:nvPr>
        </p:nvPicPr>
        <p:blipFill>
          <a:blip r:embed="rId2"/>
          <a:stretch>
            <a:fillRect/>
          </a:stretch>
        </p:blipFill>
        <p:spPr>
          <a:xfrm>
            <a:off x="543948" y="1728018"/>
            <a:ext cx="3541713" cy="3541713"/>
          </a:xfrm>
          <a:prstGeom prst="rect">
            <a:avLst/>
          </a:prstGeom>
        </p:spPr>
      </p:pic>
      <p:sp>
        <p:nvSpPr>
          <p:cNvPr id="6" name="TextBox 5">
            <a:extLst>
              <a:ext uri="{FF2B5EF4-FFF2-40B4-BE49-F238E27FC236}">
                <a16:creationId xmlns:a16="http://schemas.microsoft.com/office/drawing/2014/main" id="{C5A99960-C04A-47C1-85E7-E7DD8E455839}"/>
              </a:ext>
            </a:extLst>
          </p:cNvPr>
          <p:cNvSpPr txBox="1"/>
          <p:nvPr/>
        </p:nvSpPr>
        <p:spPr>
          <a:xfrm>
            <a:off x="4943555" y="1611513"/>
            <a:ext cx="6103856" cy="2862322"/>
          </a:xfrm>
          <a:prstGeom prst="rect">
            <a:avLst/>
          </a:prstGeom>
          <a:noFill/>
        </p:spPr>
        <p:txBody>
          <a:bodyPr wrap="square">
            <a:spAutoFit/>
          </a:bodyPr>
          <a:lstStyle/>
          <a:p>
            <a:pPr algn="l"/>
            <a:r>
              <a:rPr lang="en-IN" b="0" i="0" dirty="0">
                <a:solidFill>
                  <a:srgbClr val="111111"/>
                </a:solidFill>
                <a:effectLst/>
                <a:latin typeface="+mj-lt"/>
              </a:rPr>
              <a:t>L293D motor driver Specifications:</a:t>
            </a:r>
          </a:p>
          <a:p>
            <a:pPr algn="l"/>
            <a:endParaRPr lang="en-IN" dirty="0">
              <a:solidFill>
                <a:srgbClr val="111111"/>
              </a:solidFill>
              <a:latin typeface="+mj-lt"/>
            </a:endParaRPr>
          </a:p>
          <a:p>
            <a:pPr marL="285750" indent="-285750" algn="l">
              <a:buFont typeface="Arial" panose="020B0604020202020204" pitchFamily="34" charset="0"/>
              <a:buChar char="•"/>
            </a:pPr>
            <a:r>
              <a:rPr lang="en-IN" b="0" i="0" dirty="0">
                <a:solidFill>
                  <a:srgbClr val="111111"/>
                </a:solidFill>
                <a:effectLst/>
                <a:latin typeface="+mj-lt"/>
              </a:rPr>
              <a:t>  Supply Voltage Range 12V </a:t>
            </a:r>
          </a:p>
          <a:p>
            <a:pPr marL="285750" indent="-285750" algn="l">
              <a:buFont typeface="Arial" panose="020B0604020202020204" pitchFamily="34" charset="0"/>
              <a:buChar char="•"/>
            </a:pPr>
            <a:r>
              <a:rPr lang="en-IN" b="0" i="0" dirty="0">
                <a:solidFill>
                  <a:srgbClr val="111111"/>
                </a:solidFill>
                <a:effectLst/>
                <a:latin typeface="+mj-lt"/>
              </a:rPr>
              <a:t> 36V Output current capability per driver </a:t>
            </a:r>
          </a:p>
          <a:p>
            <a:pPr marL="285750" indent="-285750" algn="l">
              <a:buFont typeface="Arial" panose="020B0604020202020204" pitchFamily="34" charset="0"/>
              <a:buChar char="•"/>
            </a:pPr>
            <a:r>
              <a:rPr lang="en-IN" b="0" i="0" dirty="0">
                <a:solidFill>
                  <a:srgbClr val="111111"/>
                </a:solidFill>
                <a:effectLst/>
                <a:latin typeface="+mj-lt"/>
              </a:rPr>
              <a:t> Separate Input-logic supply </a:t>
            </a:r>
          </a:p>
          <a:p>
            <a:pPr marL="285750" indent="-285750" algn="l">
              <a:buFont typeface="Arial" panose="020B0604020202020204" pitchFamily="34" charset="0"/>
              <a:buChar char="•"/>
            </a:pPr>
            <a:r>
              <a:rPr lang="en-IN" b="0" i="0" dirty="0">
                <a:solidFill>
                  <a:srgbClr val="111111"/>
                </a:solidFill>
                <a:effectLst/>
                <a:latin typeface="+mj-lt"/>
              </a:rPr>
              <a:t> It can drive small DC-geared motors, bipolar stepper            motor. </a:t>
            </a:r>
          </a:p>
          <a:p>
            <a:pPr marL="285750" indent="-285750" algn="l">
              <a:buFont typeface="Arial" panose="020B0604020202020204" pitchFamily="34" charset="0"/>
              <a:buChar char="•"/>
            </a:pPr>
            <a:r>
              <a:rPr lang="en-IN" b="0" i="0" dirty="0">
                <a:solidFill>
                  <a:srgbClr val="111111"/>
                </a:solidFill>
                <a:effectLst/>
                <a:latin typeface="+mj-lt"/>
              </a:rPr>
              <a:t>Pulsed Current 1.2-A Per Driver</a:t>
            </a:r>
          </a:p>
          <a:p>
            <a:pPr marL="285750" indent="-285750" algn="l">
              <a:buFont typeface="Arial" panose="020B0604020202020204" pitchFamily="34" charset="0"/>
              <a:buChar char="•"/>
            </a:pPr>
            <a:r>
              <a:rPr lang="en-IN" b="0" i="0" dirty="0">
                <a:solidFill>
                  <a:srgbClr val="111111"/>
                </a:solidFill>
                <a:effectLst/>
                <a:latin typeface="+mj-lt"/>
              </a:rPr>
              <a:t>  Thermal Shutdown</a:t>
            </a:r>
          </a:p>
          <a:p>
            <a:pPr marL="285750" indent="-285750" algn="l">
              <a:buFont typeface="Arial" panose="020B0604020202020204" pitchFamily="34" charset="0"/>
              <a:buChar char="•"/>
            </a:pPr>
            <a:r>
              <a:rPr lang="en-IN" b="0" i="0" dirty="0">
                <a:solidFill>
                  <a:srgbClr val="111111"/>
                </a:solidFill>
                <a:effectLst/>
                <a:latin typeface="+mj-lt"/>
              </a:rPr>
              <a:t>  High-Noise-Immunity Inputs</a:t>
            </a:r>
          </a:p>
        </p:txBody>
      </p:sp>
    </p:spTree>
    <p:extLst>
      <p:ext uri="{BB962C8B-B14F-4D97-AF65-F5344CB8AC3E}">
        <p14:creationId xmlns:p14="http://schemas.microsoft.com/office/powerpoint/2010/main" val="380418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B562-43BE-45EF-A9AD-99E1A39AB510}"/>
              </a:ext>
            </a:extLst>
          </p:cNvPr>
          <p:cNvSpPr>
            <a:spLocks noGrp="1"/>
          </p:cNvSpPr>
          <p:nvPr>
            <p:ph type="title"/>
          </p:nvPr>
        </p:nvSpPr>
        <p:spPr>
          <a:xfrm>
            <a:off x="474318" y="222968"/>
            <a:ext cx="9905998" cy="1153345"/>
          </a:xfrm>
        </p:spPr>
        <p:txBody>
          <a:bodyPr/>
          <a:lstStyle/>
          <a:p>
            <a:r>
              <a:rPr lang="en-US" dirty="0"/>
              <a:t>Servomotor:-</a:t>
            </a:r>
            <a:endParaRPr lang="en-IN" dirty="0"/>
          </a:p>
        </p:txBody>
      </p:sp>
      <p:pic>
        <p:nvPicPr>
          <p:cNvPr id="4" name="Content Placeholder 3">
            <a:extLst>
              <a:ext uri="{FF2B5EF4-FFF2-40B4-BE49-F238E27FC236}">
                <a16:creationId xmlns:a16="http://schemas.microsoft.com/office/drawing/2014/main" id="{7C3FD0F4-531C-4116-9E1D-F790D0778865}"/>
              </a:ext>
            </a:extLst>
          </p:cNvPr>
          <p:cNvPicPr>
            <a:picLocks noGrp="1" noChangeAspect="1"/>
          </p:cNvPicPr>
          <p:nvPr>
            <p:ph idx="1"/>
          </p:nvPr>
        </p:nvPicPr>
        <p:blipFill>
          <a:blip r:embed="rId2"/>
          <a:stretch>
            <a:fillRect/>
          </a:stretch>
        </p:blipFill>
        <p:spPr>
          <a:xfrm>
            <a:off x="474318" y="1825281"/>
            <a:ext cx="4028602" cy="3331181"/>
          </a:xfrm>
          <a:prstGeom prst="rect">
            <a:avLst/>
          </a:prstGeom>
        </p:spPr>
      </p:pic>
      <p:sp>
        <p:nvSpPr>
          <p:cNvPr id="6" name="TextBox 5">
            <a:extLst>
              <a:ext uri="{FF2B5EF4-FFF2-40B4-BE49-F238E27FC236}">
                <a16:creationId xmlns:a16="http://schemas.microsoft.com/office/drawing/2014/main" id="{5384BFED-0E95-4D28-ACEF-4E2928A0F0BF}"/>
              </a:ext>
            </a:extLst>
          </p:cNvPr>
          <p:cNvSpPr txBox="1"/>
          <p:nvPr/>
        </p:nvSpPr>
        <p:spPr>
          <a:xfrm>
            <a:off x="4899581" y="1376313"/>
            <a:ext cx="6103856" cy="3508653"/>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chemeClr val="bg1"/>
                </a:solidFill>
                <a:effectLst/>
                <a:latin typeface="+mj-lt"/>
              </a:rPr>
              <a:t>A </a:t>
            </a:r>
            <a:r>
              <a:rPr lang="en-US" sz="2400" b="1" dirty="0">
                <a:solidFill>
                  <a:schemeClr val="bg1"/>
                </a:solidFill>
                <a:latin typeface="+mj-lt"/>
              </a:rPr>
              <a:t>servomotor</a:t>
            </a:r>
            <a:r>
              <a:rPr lang="en-US" sz="2400" b="0" i="0" dirty="0">
                <a:solidFill>
                  <a:schemeClr val="bg1"/>
                </a:solidFill>
                <a:effectLst/>
                <a:latin typeface="+mj-lt"/>
              </a:rPr>
              <a:t> (or </a:t>
            </a:r>
            <a:r>
              <a:rPr lang="en-US" sz="2400" b="1" i="0" dirty="0">
                <a:solidFill>
                  <a:schemeClr val="bg1"/>
                </a:solidFill>
                <a:effectLst/>
                <a:latin typeface="+mj-lt"/>
              </a:rPr>
              <a:t>servo motor</a:t>
            </a:r>
            <a:r>
              <a:rPr lang="en-US" sz="2400" b="0" i="0" dirty="0">
                <a:solidFill>
                  <a:schemeClr val="bg1"/>
                </a:solidFill>
                <a:effectLst/>
                <a:latin typeface="+mj-lt"/>
              </a:rPr>
              <a:t>) is a rotary actuator</a:t>
            </a:r>
            <a:r>
              <a:rPr lang="en-US" sz="2400" b="1" dirty="0">
                <a:solidFill>
                  <a:schemeClr val="bg1"/>
                </a:solidFill>
                <a:latin typeface="+mj-lt"/>
              </a:rPr>
              <a:t> </a:t>
            </a:r>
            <a:r>
              <a:rPr lang="en-US" sz="2400" b="1" i="0" dirty="0">
                <a:solidFill>
                  <a:schemeClr val="bg1"/>
                </a:solidFill>
                <a:effectLst/>
                <a:latin typeface="+mj-lt"/>
              </a:rPr>
              <a:t> </a:t>
            </a:r>
            <a:r>
              <a:rPr lang="en-US" sz="2400" b="0" i="0" dirty="0">
                <a:solidFill>
                  <a:schemeClr val="bg1"/>
                </a:solidFill>
                <a:effectLst/>
                <a:latin typeface="+mj-lt"/>
              </a:rPr>
              <a:t>or </a:t>
            </a:r>
            <a:r>
              <a:rPr lang="en-US" sz="2400" dirty="0">
                <a:solidFill>
                  <a:schemeClr val="bg1"/>
                </a:solidFill>
                <a:latin typeface="+mj-lt"/>
              </a:rPr>
              <a:t>linear actuator </a:t>
            </a:r>
            <a:r>
              <a:rPr lang="en-US" sz="2400" b="0" i="0" dirty="0">
                <a:solidFill>
                  <a:schemeClr val="bg1"/>
                </a:solidFill>
                <a:effectLst/>
                <a:latin typeface="+mj-lt"/>
              </a:rPr>
              <a:t>that allows for precise control of angular or linear position, velocity and acceleration</a:t>
            </a:r>
            <a:r>
              <a:rPr lang="en-US" sz="2400" b="0" i="0" dirty="0">
                <a:solidFill>
                  <a:schemeClr val="bg1"/>
                </a:solidFill>
                <a:effectLst/>
                <a:latin typeface="Arial" panose="020B0604020202020204" pitchFamily="34" charset="0"/>
              </a:rPr>
              <a:t>.</a:t>
            </a:r>
          </a:p>
          <a:p>
            <a:pPr marL="285750" indent="-285750">
              <a:buFont typeface="Arial" panose="020B0604020202020204" pitchFamily="34" charset="0"/>
              <a:buChar char="•"/>
            </a:pPr>
            <a:endParaRPr lang="en-US" b="0" i="0" dirty="0">
              <a:solidFill>
                <a:schemeClr val="bg1"/>
              </a:solidFill>
              <a:effectLst/>
              <a:latin typeface="Arial" panose="020B0604020202020204" pitchFamily="34" charset="0"/>
            </a:endParaRPr>
          </a:p>
          <a:p>
            <a:pPr marL="342900" indent="-342900">
              <a:buFont typeface="Arial" panose="020B0604020202020204" pitchFamily="34" charset="0"/>
              <a:buChar char="•"/>
            </a:pPr>
            <a:r>
              <a:rPr lang="en-US" sz="2400" b="0" i="0" dirty="0">
                <a:solidFill>
                  <a:srgbClr val="202122"/>
                </a:solidFill>
                <a:effectLst/>
                <a:latin typeface="+mj-lt"/>
              </a:rPr>
              <a:t>Servomotors are used in applications such as </a:t>
            </a:r>
            <a:r>
              <a:rPr lang="en-US" sz="2400" b="0" i="0" u="none" strike="noStrike" dirty="0">
                <a:solidFill>
                  <a:schemeClr val="bg1"/>
                </a:solidFill>
                <a:effectLst/>
                <a:latin typeface="+mj-lt"/>
                <a:hlinkClick r:id="rId3" tooltip="Robotics">
                  <a:extLst>
                    <a:ext uri="{A12FA001-AC4F-418D-AE19-62706E023703}">
                      <ahyp:hlinkClr xmlns:ahyp="http://schemas.microsoft.com/office/drawing/2018/hyperlinkcolor" val="tx"/>
                    </a:ext>
                  </a:extLst>
                </a:hlinkClick>
              </a:rPr>
              <a:t>robotics</a:t>
            </a:r>
            <a:r>
              <a:rPr lang="en-US" sz="2400" b="0" i="0" dirty="0">
                <a:solidFill>
                  <a:schemeClr val="bg1"/>
                </a:solidFill>
                <a:effectLst/>
                <a:latin typeface="+mj-lt"/>
              </a:rPr>
              <a:t>,</a:t>
            </a:r>
            <a:r>
              <a:rPr lang="en-US" sz="2400" b="0" i="0" dirty="0">
                <a:solidFill>
                  <a:srgbClr val="202122"/>
                </a:solidFill>
                <a:effectLst/>
                <a:latin typeface="+mj-lt"/>
              </a:rPr>
              <a:t> </a:t>
            </a:r>
            <a:r>
              <a:rPr lang="en-US" sz="2400" b="0" i="0" u="none" strike="noStrike" dirty="0">
                <a:solidFill>
                  <a:schemeClr val="bg1"/>
                </a:solidFill>
                <a:effectLst/>
                <a:latin typeface="+mj-lt"/>
                <a:hlinkClick r:id="rId4" tooltip="CNC machine">
                  <a:extLst>
                    <a:ext uri="{A12FA001-AC4F-418D-AE19-62706E023703}">
                      <ahyp:hlinkClr xmlns:ahyp="http://schemas.microsoft.com/office/drawing/2018/hyperlinkcolor" val="tx"/>
                    </a:ext>
                  </a:extLst>
                </a:hlinkClick>
              </a:rPr>
              <a:t>CNC machinery</a:t>
            </a:r>
            <a:r>
              <a:rPr lang="en-US" sz="2400" b="0" i="0" dirty="0">
                <a:solidFill>
                  <a:srgbClr val="202122"/>
                </a:solidFill>
                <a:effectLst/>
                <a:latin typeface="+mj-lt"/>
              </a:rPr>
              <a:t>, and </a:t>
            </a:r>
            <a:r>
              <a:rPr lang="en-US" sz="2400" b="0" i="0" u="none" strike="noStrike" dirty="0">
                <a:solidFill>
                  <a:schemeClr val="bg1"/>
                </a:solidFill>
                <a:effectLst/>
                <a:latin typeface="+mj-lt"/>
                <a:hlinkClick r:id="rId5" tooltip="Automated manufacturing">
                  <a:extLst>
                    <a:ext uri="{A12FA001-AC4F-418D-AE19-62706E023703}">
                      <ahyp:hlinkClr xmlns:ahyp="http://schemas.microsoft.com/office/drawing/2018/hyperlinkcolor" val="tx"/>
                    </a:ext>
                  </a:extLst>
                </a:hlinkClick>
              </a:rPr>
              <a:t>automated</a:t>
            </a:r>
            <a:r>
              <a:rPr lang="en-US" sz="2400" b="0" i="0" u="none" strike="noStrike" dirty="0">
                <a:solidFill>
                  <a:srgbClr val="B8FA56"/>
                </a:solidFill>
                <a:effectLst/>
                <a:latin typeface="+mj-lt"/>
                <a:hlinkClick r:id="rId5" tooltip="Automated manufacturing">
                  <a:extLst>
                    <a:ext uri="{A12FA001-AC4F-418D-AE19-62706E023703}">
                      <ahyp:hlinkClr xmlns:ahyp="http://schemas.microsoft.com/office/drawing/2018/hyperlinkcolor" val="tx"/>
                    </a:ext>
                  </a:extLst>
                </a:hlinkClick>
              </a:rPr>
              <a:t> </a:t>
            </a:r>
            <a:r>
              <a:rPr lang="en-US" sz="2400" b="0" i="0" u="none" strike="noStrike" dirty="0">
                <a:solidFill>
                  <a:schemeClr val="bg1"/>
                </a:solidFill>
                <a:effectLst/>
                <a:latin typeface="+mj-lt"/>
                <a:hlinkClick r:id="rId5" tooltip="Automated manufacturing">
                  <a:extLst>
                    <a:ext uri="{A12FA001-AC4F-418D-AE19-62706E023703}">
                      <ahyp:hlinkClr xmlns:ahyp="http://schemas.microsoft.com/office/drawing/2018/hyperlinkcolor" val="tx"/>
                    </a:ext>
                  </a:extLst>
                </a:hlinkClick>
              </a:rPr>
              <a:t>manufacturing</a:t>
            </a:r>
            <a:r>
              <a:rPr lang="en-US" sz="2400" b="0" i="0" dirty="0">
                <a:solidFill>
                  <a:schemeClr val="bg1"/>
                </a:solidFill>
                <a:effectLst/>
                <a:latin typeface="+mj-lt"/>
              </a:rPr>
              <a:t>.</a:t>
            </a:r>
            <a:endParaRPr lang="en-US" sz="2400" dirty="0">
              <a:solidFill>
                <a:schemeClr val="bg1"/>
              </a:solidFill>
              <a:latin typeface="+mj-lt"/>
            </a:endParaRPr>
          </a:p>
          <a:p>
            <a:endParaRPr lang="en-US" dirty="0">
              <a:solidFill>
                <a:schemeClr val="bg1"/>
              </a:solidFill>
              <a:latin typeface="Arial" panose="020B06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169035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E388-0E9C-8643-8492-AE4907F4D1DD}"/>
              </a:ext>
            </a:extLst>
          </p:cNvPr>
          <p:cNvSpPr>
            <a:spLocks noGrp="1"/>
          </p:cNvSpPr>
          <p:nvPr>
            <p:ph type="title"/>
          </p:nvPr>
        </p:nvSpPr>
        <p:spPr>
          <a:xfrm>
            <a:off x="537882" y="317839"/>
            <a:ext cx="10916567" cy="488985"/>
          </a:xfrm>
        </p:spPr>
        <p:txBody>
          <a:bodyPr>
            <a:normAutofit fontScale="90000"/>
          </a:bodyPr>
          <a:lstStyle/>
          <a:p>
            <a:r>
              <a:rPr lang="en-IN" b="1"/>
              <a:t>Block diagram:-</a:t>
            </a:r>
            <a:endParaRPr lang="en-US" b="1"/>
          </a:p>
        </p:txBody>
      </p:sp>
      <p:pic>
        <p:nvPicPr>
          <p:cNvPr id="5" name="Picture 4" descr="C:\Users\Ankita Pendhare\Downloads\PHOTO-2020-09-03-10-46-17.jpg">
            <a:extLst>
              <a:ext uri="{FF2B5EF4-FFF2-40B4-BE49-F238E27FC236}">
                <a16:creationId xmlns:a16="http://schemas.microsoft.com/office/drawing/2014/main" id="{F139BBEF-4D62-114D-AF94-29E363857B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4669" y="1239674"/>
            <a:ext cx="7982662" cy="530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489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Words>
  <Application>Microsoft Office PowerPoint</Application>
  <PresentationFormat>Widescreen</PresentationFormat>
  <Paragraphs>71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PowerPoint Presentation</vt:lpstr>
      <vt:lpstr>PowerPoint Presentation</vt:lpstr>
      <vt:lpstr>                     Introduction</vt:lpstr>
      <vt:lpstr> Objective of project</vt:lpstr>
      <vt:lpstr>Components:-</vt:lpstr>
      <vt:lpstr>Fire sensor:</vt:lpstr>
      <vt:lpstr>Motor driver ic</vt:lpstr>
      <vt:lpstr>Servomotor:-</vt:lpstr>
      <vt:lpstr>Block diagram:-</vt:lpstr>
      <vt:lpstr>Circuit diagram:-</vt:lpstr>
      <vt:lpstr>Advantages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fighting robot</dc:title>
  <dc:creator>abha sonawane</dc:creator>
  <cp:lastModifiedBy>vedant kadam</cp:lastModifiedBy>
  <cp:revision>15</cp:revision>
  <dcterms:created xsi:type="dcterms:W3CDTF">2022-04-18T16:59:01Z</dcterms:created>
  <dcterms:modified xsi:type="dcterms:W3CDTF">2022-04-19T05:14:22Z</dcterms:modified>
</cp:coreProperties>
</file>