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8" r:id="rId1"/>
  </p:sldMasterIdLst>
  <p:sldIdLst>
    <p:sldId id="256" r:id="rId2"/>
    <p:sldId id="271" r:id="rId3"/>
    <p:sldId id="270" r:id="rId4"/>
    <p:sldId id="258" r:id="rId5"/>
    <p:sldId id="273" r:id="rId6"/>
    <p:sldId id="259" r:id="rId7"/>
    <p:sldId id="274" r:id="rId8"/>
    <p:sldId id="275" r:id="rId9"/>
    <p:sldId id="272" r:id="rId10"/>
    <p:sldId id="260" r:id="rId11"/>
    <p:sldId id="262" r:id="rId12"/>
    <p:sldId id="267" r:id="rId13"/>
    <p:sldId id="266" r:id="rId14"/>
    <p:sldId id="265" r:id="rId15"/>
    <p:sldId id="261" r:id="rId16"/>
    <p:sldId id="263" r:id="rId17"/>
    <p:sldId id="269" r:id="rId18"/>
    <p:sldId id="268" r:id="rId19"/>
    <p:sldId id="264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1474" y="6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9144000" cy="6858000"/>
            <a:chOff x="0" y="0"/>
            <a:chExt cx="9144000" cy="6858000"/>
          </a:xfrm>
        </p:grpSpPr>
        <p:pic>
          <p:nvPicPr>
            <p:cNvPr id="7" name="Picture 6" descr="SD-PanelTitle-V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25780"/>
              <a:ext cx="1664208" cy="612648"/>
            </a:xfrm>
            <a:prstGeom prst="rect">
              <a:avLst/>
            </a:prstGeom>
          </p:spPr>
        </p:pic>
        <p:pic>
          <p:nvPicPr>
            <p:cNvPr id="14" name="Picture 13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 rot="5400000">
              <a:off x="3739196" y="5719572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63971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3522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40603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41384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037571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6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088948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672899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94155440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070921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6" y="2354670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87176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21345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1168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2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62834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337479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38683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534292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70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85422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44000" cy="6858001"/>
            <a:chOff x="0" y="0"/>
            <a:chExt cx="9144000" cy="6858001"/>
          </a:xfrm>
        </p:grpSpPr>
        <p:pic>
          <p:nvPicPr>
            <p:cNvPr id="8" name="Picture 7" descr="SD-PanelContent-V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39689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 rot="5400000">
              <a:off x="4221675" y="6211888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10/11/2025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01442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snap/amazon-fine-food-review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297" y="1762265"/>
            <a:ext cx="6382139" cy="1515533"/>
          </a:xfrm>
        </p:spPr>
        <p:txBody>
          <a:bodyPr/>
          <a:lstStyle/>
          <a:p>
            <a:r>
              <a:rPr sz="4400" dirty="0"/>
              <a:t>Sentiment Analysis of Amazon Customer Reviews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Business Intelligence Project (FA-II) - Amazon Fine Food Reviews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601" y="264319"/>
            <a:ext cx="6799262" cy="1303337"/>
          </a:xfrm>
        </p:spPr>
        <p:txBody>
          <a:bodyPr/>
          <a:lstStyle/>
          <a:p>
            <a:r>
              <a:rPr dirty="0"/>
              <a:t>Sentiment Distribution</a:t>
            </a:r>
          </a:p>
        </p:txBody>
      </p:sp>
      <p:pic>
        <p:nvPicPr>
          <p:cNvPr id="4" name="Picture 3" descr="sentiment_pi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41031" y="1447181"/>
            <a:ext cx="4486340" cy="4486340"/>
          </a:xfrm>
          <a:prstGeom prst="rect">
            <a:avLst/>
          </a:prstGeom>
          <a:ln w="889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>
            <a:normAutofit/>
          </a:bodyPr>
          <a:lstStyle/>
          <a:p>
            <a:r>
              <a:rPr lang="en-IN" dirty="0" smtClean="0"/>
              <a:t>Distribution of Ratings</a:t>
            </a:r>
            <a:endParaRPr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3470" y="1514474"/>
            <a:ext cx="6326349" cy="439998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/>
          <a:lstStyle/>
          <a:p>
            <a:r>
              <a:rPr lang="en-IN" dirty="0" smtClean="0"/>
              <a:t>Distribution of Sentiment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4078" y="1640828"/>
            <a:ext cx="5925133" cy="4120940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257591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/>
          <a:lstStyle/>
          <a:p>
            <a:r>
              <a:rPr dirty="0"/>
              <a:t>Average Rating by Sentiment</a:t>
            </a:r>
          </a:p>
        </p:txBody>
      </p:sp>
      <p:pic>
        <p:nvPicPr>
          <p:cNvPr id="4" name="Picture 3" descr="avg_rating_by_sentimen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7746" y="1573142"/>
            <a:ext cx="6177798" cy="411853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03801302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247014" y="402805"/>
            <a:ext cx="6799262" cy="1303337"/>
          </a:xfrm>
        </p:spPr>
        <p:txBody>
          <a:bodyPr/>
          <a:lstStyle/>
          <a:p>
            <a:r>
              <a:rPr lang="en-IN" dirty="0" smtClean="0"/>
              <a:t>Review Length by Sentiment</a:t>
            </a:r>
            <a:endParaRPr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020" y="1477153"/>
            <a:ext cx="6049250" cy="435026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2652953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1176601" y="458788"/>
            <a:ext cx="6799262" cy="1303337"/>
          </a:xfrm>
        </p:spPr>
        <p:txBody>
          <a:bodyPr>
            <a:normAutofit fontScale="90000"/>
          </a:bodyPr>
          <a:lstStyle/>
          <a:p>
            <a:r>
              <a:rPr dirty="0"/>
              <a:t>Common Issues in Negative Reviews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2412" y="1762125"/>
            <a:ext cx="6927640" cy="369865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2433" y="533303"/>
            <a:ext cx="7500938" cy="1303337"/>
          </a:xfrm>
        </p:spPr>
        <p:txBody>
          <a:bodyPr>
            <a:normAutofit fontScale="90000"/>
          </a:bodyPr>
          <a:lstStyle/>
          <a:p>
            <a:r>
              <a:rPr lang="en-IN" dirty="0"/>
              <a:t>Improving Search &amp; Recommendations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7679" y="1836640"/>
            <a:ext cx="7810500" cy="34448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/>
              <a:t>Problem: </a:t>
            </a:r>
            <a:r>
              <a:rPr lang="en-GB" dirty="0"/>
              <a:t>Customers face irrelevant search results and poor product recommendations, leading to a negative experience. </a:t>
            </a:r>
            <a:endParaRPr lang="en-GB" dirty="0" smtClean="0"/>
          </a:p>
          <a:p>
            <a:pPr marL="0" indent="0" algn="just">
              <a:buNone/>
            </a:pPr>
            <a:r>
              <a:rPr lang="en-GB" b="1" dirty="0" smtClean="0"/>
              <a:t>Insight</a:t>
            </a:r>
            <a:r>
              <a:rPr lang="en-GB" b="1" dirty="0"/>
              <a:t>: </a:t>
            </a:r>
            <a:r>
              <a:rPr lang="en-GB" dirty="0"/>
              <a:t>The vast majority of reviews are positive (78.0%), indicating a strong signal for product quality. </a:t>
            </a:r>
            <a:endParaRPr lang="en-GB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Solution </a:t>
            </a:r>
            <a:r>
              <a:rPr lang="en-GB" dirty="0"/>
              <a:t>1: Prioritize and rank products with a higher volume of positive reviews in search results to improve relevance. </a:t>
            </a:r>
            <a:endParaRPr lang="en-GB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Solution 2</a:t>
            </a:r>
            <a:r>
              <a:rPr lang="en-GB" dirty="0"/>
              <a:t>: Enhance recommendation engines by personalizing suggestions based on a user's past </a:t>
            </a:r>
            <a:r>
              <a:rPr lang="en-GB" dirty="0" err="1"/>
              <a:t>behavior</a:t>
            </a:r>
            <a:r>
              <a:rPr lang="en-GB" dirty="0"/>
              <a:t> combined with the sentiment of reviews for potential products</a:t>
            </a:r>
            <a:endParaRPr dirty="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idx="4294967295"/>
          </p:nvPr>
        </p:nvSpPr>
        <p:spPr>
          <a:xfrm>
            <a:off x="802433" y="533303"/>
            <a:ext cx="7500938" cy="1303337"/>
          </a:xfrm>
        </p:spPr>
        <p:txBody>
          <a:bodyPr>
            <a:normAutofit/>
          </a:bodyPr>
          <a:lstStyle/>
          <a:p>
            <a:r>
              <a:rPr lang="en-IN" dirty="0"/>
              <a:t>Resolving Common Customer Issues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4294967295"/>
          </p:nvPr>
        </p:nvSpPr>
        <p:spPr>
          <a:xfrm>
            <a:off x="717679" y="1836640"/>
            <a:ext cx="7810500" cy="344487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en-GB" b="1" dirty="0"/>
              <a:t>Problem: </a:t>
            </a:r>
            <a:r>
              <a:rPr lang="en-GB" dirty="0"/>
              <a:t>Negative customer experiences related to product and delivery lead to frustration and lost sales. </a:t>
            </a:r>
            <a:endParaRPr lang="en-GB" dirty="0" smtClean="0"/>
          </a:p>
          <a:p>
            <a:pPr marL="0" indent="0" algn="just">
              <a:buNone/>
            </a:pPr>
            <a:r>
              <a:rPr lang="en-GB" b="1" dirty="0" smtClean="0"/>
              <a:t>Insight</a:t>
            </a:r>
            <a:r>
              <a:rPr lang="en-GB" b="1" dirty="0"/>
              <a:t>: </a:t>
            </a:r>
            <a:r>
              <a:rPr lang="en-GB" dirty="0"/>
              <a:t>A word cloud analysis of negative reviews shows that common complaints are related to "</a:t>
            </a:r>
            <a:r>
              <a:rPr lang="en-GB" dirty="0" err="1"/>
              <a:t>flavor</a:t>
            </a:r>
            <a:r>
              <a:rPr lang="en-GB" dirty="0"/>
              <a:t>," "taste," "product," "package," and "box". </a:t>
            </a:r>
            <a:endParaRPr lang="en-GB" dirty="0" smtClean="0"/>
          </a:p>
          <a:p>
            <a:pPr algn="just">
              <a:buFont typeface="Wingdings" panose="05000000000000000000" pitchFamily="2" charset="2"/>
              <a:buChar char="Ø"/>
            </a:pPr>
            <a:r>
              <a:rPr lang="en-GB" dirty="0" smtClean="0"/>
              <a:t>Solution</a:t>
            </a:r>
            <a:r>
              <a:rPr lang="en-GB" dirty="0"/>
              <a:t>: Proactively identify and address recurring issues with product quality (taste/</a:t>
            </a:r>
            <a:r>
              <a:rPr lang="en-GB" dirty="0" err="1"/>
              <a:t>flavor</a:t>
            </a:r>
            <a:r>
              <a:rPr lang="en-GB" dirty="0"/>
              <a:t>) and fix delivery or packaging problems that are frequently mentioned in negative feedback.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8840373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BI Insights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Rank </a:t>
            </a:r>
            <a:r>
              <a:rPr dirty="0"/>
              <a:t>products with positive reviews higher in search</a:t>
            </a:r>
          </a:p>
          <a:p>
            <a:r>
              <a:rPr dirty="0" smtClean="0"/>
              <a:t>Personalize </a:t>
            </a:r>
            <a:r>
              <a:rPr dirty="0"/>
              <a:t>recommendations using review sentiment + behavior</a:t>
            </a:r>
          </a:p>
          <a:p>
            <a:r>
              <a:rPr dirty="0" smtClean="0"/>
              <a:t>Fix </a:t>
            </a:r>
            <a:r>
              <a:rPr dirty="0"/>
              <a:t>delivery/packaging issues identified from negative reviews</a:t>
            </a:r>
          </a:p>
          <a:p>
            <a:r>
              <a:rPr dirty="0" smtClean="0"/>
              <a:t>Monitor </a:t>
            </a:r>
            <a:r>
              <a:rPr dirty="0"/>
              <a:t>sentiment trend to measure improvements</a:t>
            </a:r>
          </a:p>
        </p:txBody>
      </p:sp>
    </p:spTree>
    <p:extLst>
      <p:ext uri="{BB962C8B-B14F-4D97-AF65-F5344CB8AC3E}">
        <p14:creationId xmlns:p14="http://schemas.microsoft.com/office/powerpoint/2010/main" val="14743714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 smtClean="0"/>
              <a:t>Text </a:t>
            </a:r>
            <a:r>
              <a:rPr dirty="0"/>
              <a:t>mining + BI gives actionable insights to improve UX and sales.</a:t>
            </a:r>
          </a:p>
          <a:p>
            <a:r>
              <a:rPr dirty="0" smtClean="0"/>
              <a:t>Future</a:t>
            </a:r>
            <a:r>
              <a:rPr dirty="0"/>
              <a:t>: Use advanced models (BERT), multilingual analysis, integrate with dashboards.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816" y="2712550"/>
            <a:ext cx="6798735" cy="1303867"/>
          </a:xfrm>
        </p:spPr>
        <p:txBody>
          <a:bodyPr>
            <a:noAutofit/>
          </a:bodyPr>
          <a:lstStyle/>
          <a:p>
            <a:pPr algn="l">
              <a:lnSpc>
                <a:spcPct val="150000"/>
              </a:lnSpc>
            </a:pPr>
            <a:r>
              <a:rPr lang="en-IN" sz="2800" dirty="0" smtClean="0"/>
              <a:t>122B1B122		</a:t>
            </a:r>
            <a:r>
              <a:rPr lang="en-IN" sz="2800" dirty="0"/>
              <a:t> </a:t>
            </a:r>
            <a:r>
              <a:rPr lang="en-IN" sz="2800" dirty="0" smtClean="0"/>
              <a:t>   </a:t>
            </a:r>
            <a:r>
              <a:rPr lang="en-IN" sz="2800" dirty="0" err="1" smtClean="0"/>
              <a:t>Aaditesh</a:t>
            </a:r>
            <a:r>
              <a:rPr lang="en-IN" sz="2800" dirty="0" smtClean="0"/>
              <a:t> </a:t>
            </a:r>
            <a:r>
              <a:rPr lang="en-IN" sz="2800" dirty="0" err="1" smtClean="0"/>
              <a:t>Kadu</a:t>
            </a:r>
            <a:r>
              <a:rPr lang="en-IN" sz="2800" dirty="0" smtClean="0"/>
              <a:t/>
            </a:r>
            <a:br>
              <a:rPr lang="en-IN" sz="2800" dirty="0" smtClean="0"/>
            </a:br>
            <a:r>
              <a:rPr lang="en-IN" sz="2800" dirty="0" smtClean="0"/>
              <a:t>122B1B124 		    Vedant Kale</a:t>
            </a:r>
            <a:r>
              <a:rPr lang="en-IN" sz="2800" smtClean="0"/>
              <a:t/>
            </a:r>
            <a:br>
              <a:rPr lang="en-IN" sz="2800" smtClean="0"/>
            </a:br>
            <a:r>
              <a:rPr lang="en-IN" sz="2800" smtClean="0"/>
              <a:t>122B1B138  </a:t>
            </a:r>
            <a:r>
              <a:rPr lang="en-IN" sz="2800" dirty="0" smtClean="0"/>
              <a:t>		    </a:t>
            </a:r>
            <a:r>
              <a:rPr lang="en-IN" sz="2800" dirty="0" err="1" smtClean="0"/>
              <a:t>Prajwal</a:t>
            </a:r>
            <a:r>
              <a:rPr lang="en-IN" sz="2800" dirty="0" smtClean="0"/>
              <a:t> </a:t>
            </a:r>
            <a:r>
              <a:rPr lang="en-IN" sz="2800" dirty="0" err="1" smtClean="0"/>
              <a:t>Khobragade</a:t>
            </a:r>
            <a:endParaRPr sz="2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3116942" y="4988673"/>
            <a:ext cx="5308600" cy="944562"/>
          </a:xfrm>
        </p:spPr>
        <p:txBody>
          <a:bodyPr>
            <a:noAutofit/>
          </a:bodyPr>
          <a:lstStyle/>
          <a:p>
            <a:pPr marL="0" indent="0" algn="r">
              <a:buNone/>
            </a:pPr>
            <a:r>
              <a:rPr lang="en-IN" sz="2800" dirty="0" smtClean="0"/>
              <a:t>Under Guidance of</a:t>
            </a:r>
          </a:p>
          <a:p>
            <a:pPr marL="0" indent="0" algn="r">
              <a:buNone/>
            </a:pPr>
            <a:r>
              <a:rPr lang="en-IN" sz="2800" dirty="0" smtClean="0"/>
              <a:t>Pooja </a:t>
            </a:r>
            <a:r>
              <a:rPr lang="en-IN" sz="2800" dirty="0" err="1" smtClean="0"/>
              <a:t>Bidwai</a:t>
            </a:r>
            <a:r>
              <a:rPr lang="en-IN" sz="2800" dirty="0" smtClean="0"/>
              <a:t> Madam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56620" y="1201902"/>
            <a:ext cx="5308866" cy="945681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/>
              </a:buClr>
              <a:buSzPct val="11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IN" sz="4800" dirty="0" smtClean="0"/>
              <a:t>Group Members</a:t>
            </a:r>
          </a:p>
        </p:txBody>
      </p:sp>
    </p:spTree>
    <p:extLst>
      <p:ext uri="{BB962C8B-B14F-4D97-AF65-F5344CB8AC3E}">
        <p14:creationId xmlns:p14="http://schemas.microsoft.com/office/powerpoint/2010/main" val="26425230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9796" y="2527457"/>
            <a:ext cx="7931020" cy="1923245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sz="3200" dirty="0"/>
              <a:t>E-commerce platforms face issues of irrelevant search results, poor recommendations, and negative customer experiences which lead to cart abandonment and reduced sales.</a:t>
            </a:r>
          </a:p>
        </p:txBody>
      </p:sp>
    </p:spTree>
    <p:extLst>
      <p:ext uri="{BB962C8B-B14F-4D97-AF65-F5344CB8AC3E}">
        <p14:creationId xmlns:p14="http://schemas.microsoft.com/office/powerpoint/2010/main" val="39754290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3200" dirty="0" smtClean="0"/>
              <a:t>Use </a:t>
            </a:r>
            <a:r>
              <a:rPr sz="3200" dirty="0"/>
              <a:t>text mining on customer reviews</a:t>
            </a:r>
          </a:p>
          <a:p>
            <a:r>
              <a:rPr sz="3200" dirty="0" smtClean="0"/>
              <a:t>Classify </a:t>
            </a:r>
            <a:r>
              <a:rPr sz="3200" dirty="0"/>
              <a:t>sentiment (Positive/Neutral/Negative)</a:t>
            </a:r>
          </a:p>
          <a:p>
            <a:r>
              <a:rPr sz="3200" dirty="0" smtClean="0"/>
              <a:t>Extract </a:t>
            </a:r>
            <a:r>
              <a:rPr sz="3200" dirty="0"/>
              <a:t>common issues and provide BI insights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Web Mining</a:t>
            </a:r>
            <a:endParaRPr sz="4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2490135"/>
            <a:ext cx="7174033" cy="3444997"/>
          </a:xfrm>
        </p:spPr>
        <p:txBody>
          <a:bodyPr>
            <a:normAutofit fontScale="92500" lnSpcReduction="10000"/>
          </a:bodyPr>
          <a:lstStyle/>
          <a:p>
            <a:r>
              <a:rPr lang="en-IN" sz="3200" dirty="0" smtClean="0"/>
              <a:t>We Scraped data from amazon website using React and Stored it in the CSV File</a:t>
            </a:r>
          </a:p>
          <a:p>
            <a:r>
              <a:rPr lang="en-IN" sz="3200" dirty="0" smtClean="0"/>
              <a:t>The data Included the product info and the reviews associated with it</a:t>
            </a:r>
          </a:p>
          <a:p>
            <a:r>
              <a:rPr lang="en-IN" sz="3200" dirty="0" smtClean="0"/>
              <a:t>The code is on </a:t>
            </a:r>
            <a:r>
              <a:rPr lang="en-IN" sz="3200" dirty="0" err="1" smtClean="0"/>
              <a:t>github</a:t>
            </a:r>
            <a:r>
              <a:rPr lang="en-IN" sz="3200" dirty="0"/>
              <a:t> - https://github.com/Aaditesh2307/Amazon-Reviews-Scraper.git</a:t>
            </a:r>
          </a:p>
        </p:txBody>
      </p:sp>
    </p:spTree>
    <p:extLst>
      <p:ext uri="{BB962C8B-B14F-4D97-AF65-F5344CB8AC3E}">
        <p14:creationId xmlns:p14="http://schemas.microsoft.com/office/powerpoint/2010/main" val="8246070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Web Mining Screenshots</a:t>
            </a:r>
            <a:endParaRPr sz="4800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444" y="2116566"/>
            <a:ext cx="7745577" cy="3640421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566919"/>
            <a:ext cx="6798734" cy="1303867"/>
          </a:xfrm>
        </p:spPr>
        <p:txBody>
          <a:bodyPr>
            <a:normAutofit/>
          </a:bodyPr>
          <a:lstStyle/>
          <a:p>
            <a:r>
              <a:rPr lang="en-IN" sz="4800" dirty="0" smtClean="0"/>
              <a:t>Web Mining Screenshots</a:t>
            </a:r>
            <a:endParaRPr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31429" y="1870786"/>
            <a:ext cx="2280556" cy="4338735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89645" y="1870786"/>
            <a:ext cx="2301992" cy="43387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2274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800" dirty="0" smtClean="0"/>
              <a:t>Web Mining Screenshots</a:t>
            </a:r>
            <a:endParaRPr sz="4800" dirty="0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0443" y="1982755"/>
            <a:ext cx="2303770" cy="4299730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58767" y="1982755"/>
            <a:ext cx="2324384" cy="4290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1191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4800" dirty="0"/>
              <a:t>Dataset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76864" y="2490135"/>
            <a:ext cx="7174033" cy="3444997"/>
          </a:xfrm>
        </p:spPr>
        <p:txBody>
          <a:bodyPr>
            <a:normAutofit/>
          </a:bodyPr>
          <a:lstStyle/>
          <a:p>
            <a:r>
              <a:rPr sz="3200" dirty="0"/>
              <a:t>Amazon Fine Food Reviews (</a:t>
            </a:r>
            <a:r>
              <a:rPr sz="3200" dirty="0" err="1"/>
              <a:t>Kaggle</a:t>
            </a:r>
            <a:r>
              <a:rPr sz="3200" dirty="0" smtClean="0"/>
              <a:t>)</a:t>
            </a:r>
            <a:endParaRPr sz="3200" dirty="0"/>
          </a:p>
          <a:p>
            <a:r>
              <a:rPr sz="3200" dirty="0" smtClean="0"/>
              <a:t>Fields </a:t>
            </a:r>
            <a:r>
              <a:rPr sz="3200" dirty="0"/>
              <a:t>used: Text, </a:t>
            </a:r>
            <a:r>
              <a:rPr sz="3200" dirty="0" smtClean="0"/>
              <a:t>Score</a:t>
            </a:r>
            <a:r>
              <a:rPr lang="en-IN" sz="3200" dirty="0" smtClean="0"/>
              <a:t>, Summary, </a:t>
            </a:r>
            <a:r>
              <a:rPr lang="en-IN" sz="3200" dirty="0" err="1" smtClean="0"/>
              <a:t>ProductID</a:t>
            </a:r>
            <a:endParaRPr lang="en-IN" sz="3200" dirty="0" smtClean="0"/>
          </a:p>
          <a:p>
            <a:r>
              <a:rPr lang="en-IN" sz="3200" dirty="0" smtClean="0"/>
              <a:t>Link - </a:t>
            </a:r>
            <a:r>
              <a:rPr lang="en-IN" sz="3200" dirty="0">
                <a:hlinkClick r:id="rId2"/>
              </a:rPr>
              <a:t>Amazon Fine Food Reviews</a:t>
            </a:r>
            <a:endParaRPr sz="3200" dirty="0"/>
          </a:p>
        </p:txBody>
      </p:sp>
    </p:spTree>
    <p:extLst>
      <p:ext uri="{BB962C8B-B14F-4D97-AF65-F5344CB8AC3E}">
        <p14:creationId xmlns:p14="http://schemas.microsoft.com/office/powerpoint/2010/main" val="17273704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anic">
  <a:themeElements>
    <a:clrScheme name="Organic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B15E28"/>
      </a:accent1>
      <a:accent2>
        <a:srgbClr val="B13228"/>
      </a:accent2>
      <a:accent3>
        <a:srgbClr val="8B7B56"/>
      </a:accent3>
      <a:accent4>
        <a:srgbClr val="E09C41"/>
      </a:accent4>
      <a:accent5>
        <a:srgbClr val="9EAE51"/>
      </a:accent5>
      <a:accent6>
        <a:srgbClr val="6E7355"/>
      </a:accent6>
      <a:hlink>
        <a:srgbClr val="D37A21"/>
      </a:hlink>
      <a:folHlink>
        <a:srgbClr val="CA8F55"/>
      </a:folHlink>
    </a:clrScheme>
    <a:fontScheme name="Organic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anic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039A4B3-0617-4CFC-B614-27363ECC28A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35</TotalTime>
  <Words>413</Words>
  <Application>Microsoft Office PowerPoint</Application>
  <PresentationFormat>On-screen Show (4:3)</PresentationFormat>
  <Paragraphs>46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3" baseType="lpstr">
      <vt:lpstr>Arial</vt:lpstr>
      <vt:lpstr>Garamond</vt:lpstr>
      <vt:lpstr>Wingdings</vt:lpstr>
      <vt:lpstr>Organic</vt:lpstr>
      <vt:lpstr>Sentiment Analysis of Amazon Customer Reviews</vt:lpstr>
      <vt:lpstr>122B1B122      Aaditesh Kadu 122B1B124       Vedant Kale 122B1B138        Prajwal Khobragade</vt:lpstr>
      <vt:lpstr>Problem Statement</vt:lpstr>
      <vt:lpstr>Objective</vt:lpstr>
      <vt:lpstr>Web Mining</vt:lpstr>
      <vt:lpstr>Web Mining Screenshots</vt:lpstr>
      <vt:lpstr>Web Mining Screenshots</vt:lpstr>
      <vt:lpstr>Web Mining Screenshots</vt:lpstr>
      <vt:lpstr>Dataset</vt:lpstr>
      <vt:lpstr>Sentiment Distribution</vt:lpstr>
      <vt:lpstr>Distribution of Ratings</vt:lpstr>
      <vt:lpstr>Distribution of Sentiment</vt:lpstr>
      <vt:lpstr>Average Rating by Sentiment</vt:lpstr>
      <vt:lpstr>Review Length by Sentiment</vt:lpstr>
      <vt:lpstr>Common Issues in Negative Reviews</vt:lpstr>
      <vt:lpstr>Improving Search &amp; Recommendations</vt:lpstr>
      <vt:lpstr>Resolving Common Customer Issues</vt:lpstr>
      <vt:lpstr>BI Insights</vt:lpstr>
      <vt:lpstr>Conclusion &amp; Future Work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Sentiment Analysis of Amazon Customer Reviews</dc:title>
  <dc:subject/>
  <dc:creator/>
  <cp:keywords/>
  <dc:description>generated using python-pptx</dc:description>
  <cp:lastModifiedBy>Vedant</cp:lastModifiedBy>
  <cp:revision>10</cp:revision>
  <dcterms:created xsi:type="dcterms:W3CDTF">2013-01-27T09:14:16Z</dcterms:created>
  <dcterms:modified xsi:type="dcterms:W3CDTF">2025-10-11T15:49:03Z</dcterms:modified>
  <cp:category/>
</cp:coreProperties>
</file>