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1" r:id="rId3"/>
    <p:sldId id="270" r:id="rId4"/>
    <p:sldId id="258" r:id="rId5"/>
    <p:sldId id="259" r:id="rId6"/>
    <p:sldId id="260" r:id="rId7"/>
    <p:sldId id="262" r:id="rId8"/>
    <p:sldId id="267" r:id="rId9"/>
    <p:sldId id="266" r:id="rId10"/>
    <p:sldId id="265" r:id="rId11"/>
    <p:sldId id="261" r:id="rId12"/>
    <p:sldId id="263" r:id="rId13"/>
    <p:sldId id="269" r:id="rId14"/>
    <p:sldId id="268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6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3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9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2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5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nap/amazon-fine-food-review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97" y="1762265"/>
            <a:ext cx="6382139" cy="1515533"/>
          </a:xfrm>
        </p:spPr>
        <p:txBody>
          <a:bodyPr/>
          <a:lstStyle/>
          <a:p>
            <a:r>
              <a:rPr sz="4400" dirty="0"/>
              <a:t>Sentiment Analysis of Amazon Customer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Business Intelligence Project (FA-II) - Amazon Fine Food Reviews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lang="en-IN" dirty="0" smtClean="0"/>
              <a:t>Review Length by Sentiment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20" y="1477153"/>
            <a:ext cx="6049250" cy="435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9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601" y="458788"/>
            <a:ext cx="6799262" cy="1303337"/>
          </a:xfrm>
        </p:spPr>
        <p:txBody>
          <a:bodyPr>
            <a:normAutofit fontScale="90000"/>
          </a:bodyPr>
          <a:lstStyle/>
          <a:p>
            <a:r>
              <a:rPr dirty="0"/>
              <a:t>Common Issues in Negative Reviews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2" y="1762125"/>
            <a:ext cx="6927640" cy="3698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433" y="533303"/>
            <a:ext cx="7500938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Improving Search &amp;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679" y="1836640"/>
            <a:ext cx="7810500" cy="344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Problem: </a:t>
            </a:r>
            <a:r>
              <a:rPr lang="en-GB" dirty="0"/>
              <a:t>Customers face irrelevant search results and poor product recommendations, leading to a negative experience.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Insight</a:t>
            </a:r>
            <a:r>
              <a:rPr lang="en-GB" b="1" dirty="0"/>
              <a:t>: </a:t>
            </a:r>
            <a:r>
              <a:rPr lang="en-GB" dirty="0"/>
              <a:t>The vast majority of reviews are positive (78.0%), indicating a strong signal for product quality.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 </a:t>
            </a:r>
            <a:r>
              <a:rPr lang="en-GB" dirty="0"/>
              <a:t>1: Prioritize and rank products with a higher volume of positive reviews in search results to improve relevance.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 2</a:t>
            </a:r>
            <a:r>
              <a:rPr lang="en-GB" dirty="0"/>
              <a:t>: Enhance recommendation engines by personalizing suggestions based on a user's past </a:t>
            </a:r>
            <a:r>
              <a:rPr lang="en-GB" dirty="0" err="1"/>
              <a:t>behavior</a:t>
            </a:r>
            <a:r>
              <a:rPr lang="en-GB" dirty="0"/>
              <a:t> combined with the sentiment of reviews for potential products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433" y="533303"/>
            <a:ext cx="7500938" cy="1303337"/>
          </a:xfrm>
        </p:spPr>
        <p:txBody>
          <a:bodyPr>
            <a:normAutofit/>
          </a:bodyPr>
          <a:lstStyle/>
          <a:p>
            <a:r>
              <a:rPr lang="en-IN" dirty="0"/>
              <a:t>Resolving Common Customer Issues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679" y="1836640"/>
            <a:ext cx="7810500" cy="344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Problem: </a:t>
            </a:r>
            <a:r>
              <a:rPr lang="en-GB" dirty="0"/>
              <a:t>Negative customer experiences related to product and delivery lead to frustration and lost sales.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Insight</a:t>
            </a:r>
            <a:r>
              <a:rPr lang="en-GB" b="1" dirty="0"/>
              <a:t>: </a:t>
            </a:r>
            <a:r>
              <a:rPr lang="en-GB" dirty="0"/>
              <a:t>A word cloud analysis of negative reviews shows that common complaints are related to "</a:t>
            </a:r>
            <a:r>
              <a:rPr lang="en-GB" dirty="0" err="1"/>
              <a:t>flavor</a:t>
            </a:r>
            <a:r>
              <a:rPr lang="en-GB" dirty="0"/>
              <a:t>," "taste," "product," "package," and "box".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</a:t>
            </a:r>
            <a:r>
              <a:rPr lang="en-GB" dirty="0"/>
              <a:t>: Proactively identify and address recurring issues with product quality (taste/</a:t>
            </a:r>
            <a:r>
              <a:rPr lang="en-GB" dirty="0" err="1"/>
              <a:t>flavor</a:t>
            </a:r>
            <a:r>
              <a:rPr lang="en-GB" dirty="0"/>
              <a:t>) and fix delivery or packaging problems that are frequently mentioned in negative feedback.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40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Rank </a:t>
            </a:r>
            <a:r>
              <a:rPr dirty="0"/>
              <a:t>products with positive reviews higher in search</a:t>
            </a:r>
          </a:p>
          <a:p>
            <a:r>
              <a:rPr dirty="0" smtClean="0"/>
              <a:t>Personalize </a:t>
            </a:r>
            <a:r>
              <a:rPr dirty="0"/>
              <a:t>recommendations using review sentiment + behavior</a:t>
            </a:r>
          </a:p>
          <a:p>
            <a:r>
              <a:rPr dirty="0" smtClean="0"/>
              <a:t>Fix </a:t>
            </a:r>
            <a:r>
              <a:rPr dirty="0"/>
              <a:t>delivery/packaging issues identified from negative reviews</a:t>
            </a:r>
          </a:p>
          <a:p>
            <a:r>
              <a:rPr dirty="0" smtClean="0"/>
              <a:t>Monitor </a:t>
            </a:r>
            <a:r>
              <a:rPr dirty="0"/>
              <a:t>sentiment trend to measure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47437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Text </a:t>
            </a:r>
            <a:r>
              <a:rPr dirty="0"/>
              <a:t>mining + BI gives actionable insights to improve UX and sales.</a:t>
            </a:r>
          </a:p>
          <a:p>
            <a:r>
              <a:rPr dirty="0" smtClean="0"/>
              <a:t>Future</a:t>
            </a:r>
            <a:r>
              <a:rPr dirty="0"/>
              <a:t>: Use advanced models (BERT), multilingual analysis, integrate with dashboards.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16" y="2712550"/>
            <a:ext cx="6798735" cy="130386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800" dirty="0" smtClean="0"/>
              <a:t>122B1B122		</a:t>
            </a: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Aaditesh</a:t>
            </a:r>
            <a:r>
              <a:rPr lang="en-IN" sz="2800" dirty="0" smtClean="0"/>
              <a:t> </a:t>
            </a:r>
            <a:r>
              <a:rPr lang="en-IN" sz="2800" dirty="0" err="1" smtClean="0"/>
              <a:t>Kadu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122B1B124 		    Vedant Kale</a:t>
            </a:r>
            <a:br>
              <a:rPr lang="en-IN" sz="2800" dirty="0" smtClean="0"/>
            </a:br>
            <a:r>
              <a:rPr lang="en-IN" sz="2800" dirty="0" smtClean="0"/>
              <a:t>122B1B139  		    </a:t>
            </a:r>
            <a:r>
              <a:rPr lang="en-IN" sz="2800" dirty="0" err="1" smtClean="0"/>
              <a:t>Prajwal</a:t>
            </a:r>
            <a:r>
              <a:rPr lang="en-IN" sz="2800" dirty="0" smtClean="0"/>
              <a:t> </a:t>
            </a:r>
            <a:r>
              <a:rPr lang="en-IN" sz="2800" dirty="0" err="1" smtClean="0"/>
              <a:t>Khobragade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16942" y="4988673"/>
            <a:ext cx="5308600" cy="94456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IN" sz="2800" dirty="0" smtClean="0"/>
              <a:t>Under Guidance of</a:t>
            </a:r>
          </a:p>
          <a:p>
            <a:pPr marL="0" indent="0" algn="r">
              <a:buNone/>
            </a:pPr>
            <a:r>
              <a:rPr lang="en-IN" sz="2800" dirty="0" smtClean="0"/>
              <a:t>Pooja </a:t>
            </a:r>
            <a:r>
              <a:rPr lang="en-IN" sz="2800" dirty="0" err="1" smtClean="0"/>
              <a:t>Bidwai</a:t>
            </a:r>
            <a:r>
              <a:rPr lang="en-IN" sz="2800" dirty="0" smtClean="0"/>
              <a:t> Madam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56620" y="1201902"/>
            <a:ext cx="5308866" cy="945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 smtClean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6425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96" y="2527457"/>
            <a:ext cx="7931020" cy="19232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3200" dirty="0"/>
              <a:t>E-commerce platforms face issues of irrelevant search results, poor recommendations, and negative customer experiences which lead to cart abandonment and reduced sales.</a:t>
            </a:r>
          </a:p>
        </p:txBody>
      </p:sp>
    </p:spTree>
    <p:extLst>
      <p:ext uri="{BB962C8B-B14F-4D97-AF65-F5344CB8AC3E}">
        <p14:creationId xmlns:p14="http://schemas.microsoft.com/office/powerpoint/2010/main" val="39754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smtClean="0"/>
              <a:t>Use </a:t>
            </a:r>
            <a:r>
              <a:rPr sz="3200" dirty="0"/>
              <a:t>text mining on customer reviews</a:t>
            </a:r>
          </a:p>
          <a:p>
            <a:r>
              <a:rPr sz="3200" dirty="0" smtClean="0"/>
              <a:t>Classify </a:t>
            </a:r>
            <a:r>
              <a:rPr sz="3200" dirty="0"/>
              <a:t>sentiment (Positive/Neutral/Negative)</a:t>
            </a:r>
          </a:p>
          <a:p>
            <a:r>
              <a:rPr sz="3200" dirty="0" smtClean="0"/>
              <a:t>Extract </a:t>
            </a:r>
            <a:r>
              <a:rPr sz="3200" dirty="0"/>
              <a:t>common issues and provide BI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174033" cy="3444997"/>
          </a:xfrm>
        </p:spPr>
        <p:txBody>
          <a:bodyPr>
            <a:normAutofit/>
          </a:bodyPr>
          <a:lstStyle/>
          <a:p>
            <a:r>
              <a:rPr sz="3200" dirty="0"/>
              <a:t>Amazon Fine Food Reviews (</a:t>
            </a:r>
            <a:r>
              <a:rPr sz="3200" dirty="0" err="1"/>
              <a:t>Kaggle</a:t>
            </a:r>
            <a:r>
              <a:rPr sz="3200" dirty="0" smtClean="0"/>
              <a:t>)</a:t>
            </a:r>
            <a:endParaRPr sz="3200" dirty="0"/>
          </a:p>
          <a:p>
            <a:r>
              <a:rPr sz="3200" dirty="0" smtClean="0"/>
              <a:t>Fields </a:t>
            </a:r>
            <a:r>
              <a:rPr sz="3200" dirty="0"/>
              <a:t>used: Text, </a:t>
            </a:r>
            <a:r>
              <a:rPr sz="3200" dirty="0" smtClean="0"/>
              <a:t>Score</a:t>
            </a:r>
            <a:r>
              <a:rPr lang="en-IN" sz="3200" dirty="0" smtClean="0"/>
              <a:t>, Summary, </a:t>
            </a:r>
            <a:r>
              <a:rPr lang="en-IN" sz="3200" dirty="0" err="1" smtClean="0"/>
              <a:t>ProductID</a:t>
            </a:r>
            <a:endParaRPr lang="en-IN" sz="3200" dirty="0" smtClean="0"/>
          </a:p>
          <a:p>
            <a:r>
              <a:rPr lang="en-IN" sz="3200" dirty="0" smtClean="0"/>
              <a:t>Link - </a:t>
            </a:r>
            <a:r>
              <a:rPr lang="en-IN" sz="3200" dirty="0">
                <a:hlinkClick r:id="rId2"/>
              </a:rPr>
              <a:t>Amazon Fine Food Reviews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601" y="264319"/>
            <a:ext cx="6799262" cy="1303337"/>
          </a:xfrm>
        </p:spPr>
        <p:txBody>
          <a:bodyPr/>
          <a:lstStyle/>
          <a:p>
            <a:r>
              <a:rPr dirty="0"/>
              <a:t>Sentiment Distribution</a:t>
            </a:r>
          </a:p>
        </p:txBody>
      </p:sp>
      <p:pic>
        <p:nvPicPr>
          <p:cNvPr id="4" name="Picture 3" descr="sentimen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31" y="1447181"/>
            <a:ext cx="4486340" cy="44863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>
            <a:normAutofit/>
          </a:bodyPr>
          <a:lstStyle/>
          <a:p>
            <a:r>
              <a:rPr lang="en-IN" dirty="0" smtClean="0"/>
              <a:t>Distribution of Ratings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0" y="1514474"/>
            <a:ext cx="6326349" cy="4399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lang="en-IN" dirty="0" smtClean="0"/>
              <a:t>Distribution of Sentiment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78" y="1640828"/>
            <a:ext cx="5925133" cy="4120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575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dirty="0"/>
              <a:t>Average Rating by Sentiment</a:t>
            </a:r>
          </a:p>
        </p:txBody>
      </p:sp>
      <p:pic>
        <p:nvPicPr>
          <p:cNvPr id="4" name="Picture 3" descr="avg_rating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46" y="1573142"/>
            <a:ext cx="6177798" cy="4118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8013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366</Words>
  <Application>Microsoft Office PowerPoint</Application>
  <PresentationFormat>On-screen Show (4:3)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Wingdings</vt:lpstr>
      <vt:lpstr>Organic</vt:lpstr>
      <vt:lpstr>Sentiment Analysis of Amazon Customer Reviews</vt:lpstr>
      <vt:lpstr>122B1B122      Aaditesh Kadu 122B1B124       Vedant Kale 122B1B139        Prajwal Khobragade</vt:lpstr>
      <vt:lpstr>Problem Statement</vt:lpstr>
      <vt:lpstr>Objective</vt:lpstr>
      <vt:lpstr>Dataset</vt:lpstr>
      <vt:lpstr>Sentiment Distribution</vt:lpstr>
      <vt:lpstr>Distribution of Ratings</vt:lpstr>
      <vt:lpstr>Distribution of Sentiment</vt:lpstr>
      <vt:lpstr>Average Rating by Sentiment</vt:lpstr>
      <vt:lpstr>Review Length by Sentiment</vt:lpstr>
      <vt:lpstr>Common Issues in Negative Reviews</vt:lpstr>
      <vt:lpstr>Improving Search &amp; Recommendations</vt:lpstr>
      <vt:lpstr>Resolving Common Customer Issues</vt:lpstr>
      <vt:lpstr>BI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Customer Reviews</dc:title>
  <dc:subject/>
  <dc:creator/>
  <cp:keywords/>
  <dc:description>generated using python-pptx</dc:description>
  <cp:lastModifiedBy>Vedant</cp:lastModifiedBy>
  <cp:revision>7</cp:revision>
  <dcterms:created xsi:type="dcterms:W3CDTF">2013-01-27T09:14:16Z</dcterms:created>
  <dcterms:modified xsi:type="dcterms:W3CDTF">2025-09-29T09:28:31Z</dcterms:modified>
  <cp:category/>
</cp:coreProperties>
</file>