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71" r:id="rId2"/>
    <p:sldId id="278" r:id="rId3"/>
    <p:sldId id="282" r:id="rId4"/>
    <p:sldId id="273" r:id="rId5"/>
    <p:sldId id="274" r:id="rId6"/>
    <p:sldId id="279" r:id="rId7"/>
    <p:sldId id="275" r:id="rId8"/>
    <p:sldId id="280" r:id="rId9"/>
    <p:sldId id="277" r:id="rId10"/>
    <p:sldId id="281" r:id="rId11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8" roundtripDataSignature="AMtx7mgLcInLSkLHuHqSc+ZqvHXDxAk9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7F6B1C-BBEA-42B4-B273-77529FFE1300}" v="3" dt="2025-08-05T07:38:55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14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URYA PATIL - 70322000226" userId="S::shaurya.patil26@nmims.in::52d4e1a2-eb9e-48ae-98c4-0cdfc8675a61" providerId="AD" clId="Web-{3B7F6B1C-BBEA-42B4-B273-77529FFE1300}"/>
    <pc:docChg chg="modSld">
      <pc:chgData name="SHAURYA PATIL - 70322000226" userId="S::shaurya.patil26@nmims.in::52d4e1a2-eb9e-48ae-98c4-0cdfc8675a61" providerId="AD" clId="Web-{3B7F6B1C-BBEA-42B4-B273-77529FFE1300}" dt="2025-08-05T07:38:54.544" v="1" actId="20577"/>
      <pc:docMkLst>
        <pc:docMk/>
      </pc:docMkLst>
      <pc:sldChg chg="modSp">
        <pc:chgData name="SHAURYA PATIL - 70322000226" userId="S::shaurya.patil26@nmims.in::52d4e1a2-eb9e-48ae-98c4-0cdfc8675a61" providerId="AD" clId="Web-{3B7F6B1C-BBEA-42B4-B273-77529FFE1300}" dt="2025-08-05T07:38:54.544" v="1" actId="20577"/>
        <pc:sldMkLst>
          <pc:docMk/>
          <pc:sldMk cId="1054487162" sldId="278"/>
        </pc:sldMkLst>
        <pc:spChg chg="mod">
          <ac:chgData name="SHAURYA PATIL - 70322000226" userId="S::shaurya.patil26@nmims.in::52d4e1a2-eb9e-48ae-98c4-0cdfc8675a61" providerId="AD" clId="Web-{3B7F6B1C-BBEA-42B4-B273-77529FFE1300}" dt="2025-08-05T07:38:54.544" v="1" actId="20577"/>
          <ac:spMkLst>
            <pc:docMk/>
            <pc:sldMk cId="1054487162" sldId="278"/>
            <ac:spMk id="3" creationId="{7CF1778E-A9BB-258F-DF07-0660B922E1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4319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497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4583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680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1"/>
          </p:nvPr>
        </p:nvSpPr>
        <p:spPr>
          <a:xfrm rot="5400000">
            <a:off x="2536824" y="206375"/>
            <a:ext cx="407035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457200" y="2286000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457200" y="638139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>
            <a:spLocks noGrp="1"/>
          </p:cNvSpPr>
          <p:nvPr>
            <p:ph type="ctrTitle"/>
          </p:nvPr>
        </p:nvSpPr>
        <p:spPr>
          <a:xfrm>
            <a:off x="684088" y="839676"/>
            <a:ext cx="7772400" cy="2697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/>
              <a:t>       </a:t>
            </a:r>
            <a:br>
              <a:rPr lang="en-IN"/>
            </a:br>
            <a:r>
              <a:rPr lang="en-IN" sz="3500"/>
              <a:t>BTI</a:t>
            </a:r>
            <a:br>
              <a:rPr lang="en-IN"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500" b="1" i="0" u="none" strike="noStrike" cap="none">
                <a:latin typeface="Calibri"/>
                <a:ea typeface="Calibri"/>
                <a:cs typeface="Calibri"/>
                <a:sym typeface="Calibri"/>
              </a:rPr>
              <a:t>Title Approval </a:t>
            </a:r>
            <a:r>
              <a:rPr lang="en-IN" sz="3500"/>
              <a:t>Presentation</a:t>
            </a:r>
            <a:br>
              <a:rPr lang="en-IN" sz="3500"/>
            </a:br>
            <a:r>
              <a:rPr lang="en-IN" sz="3500"/>
              <a:t>A.Y. 2025-2026</a:t>
            </a:r>
            <a:br>
              <a:rPr lang="en-IN" sz="1200"/>
            </a:br>
            <a:br>
              <a:rPr lang="en-IN"/>
            </a:br>
            <a:r>
              <a:rPr lang="it-IT"/>
              <a:t>DocInsight </a:t>
            </a:r>
            <a:br>
              <a:rPr lang="it-IT"/>
            </a:br>
            <a:r>
              <a:rPr lang="it-IT" b="0"/>
              <a:t> </a:t>
            </a:r>
            <a:r>
              <a:rPr lang="it-IT" sz="2800" b="0"/>
              <a:t>A Semantic-AI Document Intelligence System</a:t>
            </a:r>
            <a:endParaRPr sz="36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subTitle" idx="1"/>
          </p:nvPr>
        </p:nvSpPr>
        <p:spPr>
          <a:xfrm>
            <a:off x="1369888" y="3815886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Presented by : 	</a:t>
            </a:r>
            <a:r>
              <a:rPr lang="en-US"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Shaurya Patil, C100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000"/>
              <a:t>			Vedant Kothari, C103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000"/>
              <a:t>			Tanishq Nabar, C109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sz="2000"/>
              <a:t>			Pranshu Chaniyara, C111</a:t>
            </a:r>
            <a:endParaRPr sz="200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000"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IN"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Under the guidance of : Dr. Dhirendra Mishra</a:t>
            </a:r>
            <a:endParaRPr sz="2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Computer Engineering Dept. MPSTME, Mumbai Campus </a:t>
            </a:r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IN" sz="10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05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747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124D-8C43-602B-E7A7-45904959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3B347-DFF7-138C-E746-3D933C24F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8229600" cy="4070351"/>
          </a:xfrm>
        </p:spPr>
        <p:txBody>
          <a:bodyPr/>
          <a:lstStyle/>
          <a:p>
            <a:pPr marL="76200" indent="0">
              <a:buNone/>
            </a:pPr>
            <a:r>
              <a:rPr lang="en-IN" sz="1400" dirty="0"/>
              <a:t>[1] R. Abdelhamid, K. Shaalan, and M. Aref, "Multilingual plagiarism detection based on deep semantic analysis," </a:t>
            </a:r>
            <a:r>
              <a:rPr lang="en-IN" sz="1400" i="1" dirty="0" err="1"/>
              <a:t>arXiv</a:t>
            </a:r>
            <a:r>
              <a:rPr lang="en-IN" sz="1400" i="1" dirty="0"/>
              <a:t> preprint arXiv:2201.03423</a:t>
            </a:r>
            <a:r>
              <a:rPr lang="en-IN" sz="1400" dirty="0"/>
              <a:t>, 2022.</a:t>
            </a:r>
          </a:p>
          <a:p>
            <a:pPr marL="76200" indent="0">
              <a:buNone/>
            </a:pPr>
            <a:r>
              <a:rPr lang="en-IN" sz="1400" dirty="0"/>
              <a:t>[2] T. </a:t>
            </a:r>
            <a:r>
              <a:rPr lang="en-IN" sz="1400" dirty="0" err="1"/>
              <a:t>Foltýnek</a:t>
            </a:r>
            <a:r>
              <a:rPr lang="en-IN" sz="1400" dirty="0"/>
              <a:t>, N. Meuschke, and B. Gipp, "Academic plagiarism detection: A systematic literature review," </a:t>
            </a:r>
            <a:r>
              <a:rPr lang="en-IN" sz="1400" i="1" dirty="0"/>
              <a:t>ACM Computing Surveys (CSUR)</a:t>
            </a:r>
            <a:r>
              <a:rPr lang="en-IN" sz="1400" dirty="0"/>
              <a:t>, vol. 52, no. 6, pp. 1–42, 2020.</a:t>
            </a:r>
          </a:p>
          <a:p>
            <a:pPr marL="76200" indent="0">
              <a:buNone/>
            </a:pPr>
            <a:r>
              <a:rPr lang="en-IN" sz="1400" dirty="0"/>
              <a:t>[3] K. Ghareeb, M. Mostafa, and D. Khairy, "An improved semantic-based plagiarism detection model using BERT and cosine similarity," </a:t>
            </a:r>
            <a:r>
              <a:rPr lang="en-IN" sz="1400" i="1" dirty="0"/>
              <a:t>Journal of King Saud University - Computer and Information Sciences</a:t>
            </a:r>
            <a:r>
              <a:rPr lang="en-IN" sz="1400" dirty="0"/>
              <a:t>, 2022.</a:t>
            </a:r>
          </a:p>
          <a:p>
            <a:pPr marL="76200" indent="0">
              <a:buNone/>
            </a:pPr>
            <a:r>
              <a:rPr lang="en-IN" sz="1400" dirty="0"/>
              <a:t>[4] R. Mishra and A. Jaiswal, "Evaluation of AI-content detection tools: False positives, bias, and accuracy issues," </a:t>
            </a:r>
            <a:r>
              <a:rPr lang="en-IN" sz="1400" i="1" dirty="0"/>
              <a:t>International Journal of Educational Integrity</a:t>
            </a:r>
            <a:r>
              <a:rPr lang="en-IN" sz="1400" dirty="0"/>
              <a:t>, vol. 19, no. 1, 2023.</a:t>
            </a:r>
          </a:p>
          <a:p>
            <a:pPr marL="76200" indent="0">
              <a:buNone/>
            </a:pPr>
            <a:r>
              <a:rPr lang="en-IN" sz="1400" dirty="0"/>
              <a:t>[5] N. Reimers and I. </a:t>
            </a:r>
            <a:r>
              <a:rPr lang="en-IN" sz="1400" dirty="0" err="1"/>
              <a:t>Gurevych</a:t>
            </a:r>
            <a:r>
              <a:rPr lang="en-IN" sz="1400" dirty="0"/>
              <a:t>, "Sentence-BERT: Sentence embeddings using Siamese BERT-networks," </a:t>
            </a:r>
            <a:r>
              <a:rPr lang="en-IN" sz="1400" i="1" dirty="0" err="1"/>
              <a:t>arXiv</a:t>
            </a:r>
            <a:r>
              <a:rPr lang="en-IN" sz="1400" i="1" dirty="0"/>
              <a:t> preprint arXiv:1908.10084</a:t>
            </a:r>
            <a:r>
              <a:rPr lang="en-IN" sz="1400" dirty="0"/>
              <a:t>, 2019.</a:t>
            </a:r>
          </a:p>
          <a:p>
            <a:pPr marL="76200" indent="0">
              <a:buNone/>
            </a:pPr>
            <a:r>
              <a:rPr lang="en-IN" sz="1400" dirty="0"/>
              <a:t>[6] </a:t>
            </a:r>
            <a:r>
              <a:rPr lang="en-IN" sz="1400" dirty="0" err="1"/>
              <a:t>ScaLeNut</a:t>
            </a:r>
            <a:r>
              <a:rPr lang="en-IN" sz="1400" dirty="0"/>
              <a:t> Blog, "How accurate is Turnitin's AI detection?," 2023.</a:t>
            </a:r>
          </a:p>
          <a:p>
            <a:pPr marL="76200" indent="0">
              <a:buNone/>
            </a:pPr>
            <a:r>
              <a:rPr lang="en-IN" sz="1400" dirty="0"/>
              <a:t>[7] TechRadar Editors, "Best plagiarism checkers of 2024," </a:t>
            </a:r>
            <a:r>
              <a:rPr lang="en-IN" sz="1400" i="1" dirty="0"/>
              <a:t>TechRadar</a:t>
            </a:r>
            <a:r>
              <a:rPr lang="en-IN" sz="1400" dirty="0"/>
              <a:t>, 2024.</a:t>
            </a:r>
          </a:p>
          <a:p>
            <a:pPr marL="76200" indent="0">
              <a:buNone/>
            </a:pPr>
            <a:r>
              <a:rPr lang="en-IN" sz="1400" dirty="0"/>
              <a:t>[8] C. Thompson, "Paraphrase plagiarism detection using lexical substitution and syntactic variation," in </a:t>
            </a:r>
            <a:r>
              <a:rPr lang="en-IN" sz="1400" i="1" dirty="0"/>
              <a:t>Proc. European Chapter of the Association for Computational Linguistics (EACL)</a:t>
            </a:r>
            <a:r>
              <a:rPr lang="en-IN" sz="1400" dirty="0"/>
              <a:t>, 2017.</a:t>
            </a:r>
          </a:p>
          <a:p>
            <a:pPr marL="76200" indent="0">
              <a:buNone/>
            </a:pPr>
            <a:r>
              <a:rPr lang="en-IN" sz="1400" dirty="0"/>
              <a:t>[9] D. Weber-Wulff, N. Meuschke, and B. Gipp, "Testing detection tools for AI-generated academic text," </a:t>
            </a:r>
            <a:r>
              <a:rPr lang="en-IN" sz="1400" i="1" dirty="0" err="1"/>
              <a:t>arXiv</a:t>
            </a:r>
            <a:r>
              <a:rPr lang="en-IN" sz="1400" i="1" dirty="0"/>
              <a:t> preprint arXiv:2306.15666</a:t>
            </a:r>
            <a:r>
              <a:rPr lang="en-IN" sz="1400" dirty="0"/>
              <a:t>, 2023.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41199-15E3-CC4D-8280-70E2C8F1A3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92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7E9A-8E2A-1FD6-ABF9-CCB38229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1964"/>
            <a:ext cx="8229600" cy="914400"/>
          </a:xfrm>
        </p:spPr>
        <p:txBody>
          <a:bodyPr/>
          <a:lstStyle/>
          <a:p>
            <a:r>
              <a:rPr lang="en-US"/>
              <a:t>Introduction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1778E-A9BB-258F-DF07-0660B922E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48377"/>
            <a:ext cx="8229600" cy="4070351"/>
          </a:xfrm>
        </p:spPr>
        <p:txBody>
          <a:bodyPr/>
          <a:lstStyle/>
          <a:p>
            <a:pPr fontAlgn="base"/>
            <a:r>
              <a:rPr lang="it-IT" b="1" dirty="0" err="1"/>
              <a:t>DocInsight</a:t>
            </a:r>
            <a:r>
              <a:rPr lang="it-IT" b="1" dirty="0"/>
              <a:t> - </a:t>
            </a:r>
            <a:r>
              <a:rPr lang="it-IT" dirty="0"/>
              <a:t>A Semantic-AI </a:t>
            </a:r>
            <a:r>
              <a:rPr lang="it-IT" dirty="0" err="1"/>
              <a:t>Document</a:t>
            </a:r>
            <a:r>
              <a:rPr lang="it-IT" dirty="0"/>
              <a:t> Intelligence System</a:t>
            </a:r>
            <a:r>
              <a:rPr lang="en-US" dirty="0"/>
              <a:t>​</a:t>
            </a:r>
          </a:p>
          <a:p>
            <a:pPr fontAlgn="base"/>
            <a:r>
              <a:rPr lang="en-US" b="1" dirty="0"/>
              <a:t>Domains: </a:t>
            </a:r>
            <a:r>
              <a:rPr lang="en-US" dirty="0"/>
              <a:t>Artificial Intelligence / Machine Learning​</a:t>
            </a:r>
          </a:p>
          <a:p>
            <a:pPr marL="7620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Students utilize ChatGPT or </a:t>
            </a:r>
            <a:r>
              <a:rPr lang="en-US" dirty="0" err="1"/>
              <a:t>Quillbot</a:t>
            </a:r>
            <a:r>
              <a:rPr lang="en-US" dirty="0"/>
              <a:t> to </a:t>
            </a:r>
            <a:r>
              <a:rPr lang="en-US" b="1" dirty="0"/>
              <a:t>rewrite</a:t>
            </a:r>
            <a:r>
              <a:rPr lang="en-US" dirty="0"/>
              <a:t> entire sentences. Traditional tools often </a:t>
            </a:r>
            <a:r>
              <a:rPr lang="en-US" b="1" dirty="0"/>
              <a:t>miss</a:t>
            </a:r>
            <a:r>
              <a:rPr lang="en-US" dirty="0"/>
              <a:t> paraphrased or AI-generated text - only detect exact matches.​</a:t>
            </a:r>
          </a:p>
          <a:p>
            <a:pPr fontAlgn="base"/>
            <a:r>
              <a:rPr lang="en-US" dirty="0"/>
              <a:t>Institutions need smarter tools to detect </a:t>
            </a:r>
            <a:r>
              <a:rPr lang="en-US" b="1" dirty="0"/>
              <a:t>meaning</a:t>
            </a:r>
            <a:r>
              <a:rPr lang="en-US" dirty="0"/>
              <a:t>, </a:t>
            </a:r>
            <a:r>
              <a:rPr lang="en-US" b="1" dirty="0"/>
              <a:t>writing style shifts</a:t>
            </a:r>
            <a:r>
              <a:rPr lang="en-US" dirty="0"/>
              <a:t>, and provide </a:t>
            </a:r>
            <a:r>
              <a:rPr lang="en-US" b="1" dirty="0"/>
              <a:t>explainable results</a:t>
            </a:r>
            <a:r>
              <a:rPr lang="en-US" dirty="0"/>
              <a:t>.​</a:t>
            </a:r>
          </a:p>
          <a:p>
            <a:pPr fontAlgn="base"/>
            <a:r>
              <a:rPr lang="en-US" dirty="0" err="1"/>
              <a:t>DocInsight</a:t>
            </a:r>
            <a:r>
              <a:rPr lang="en-US" dirty="0"/>
              <a:t> uses </a:t>
            </a:r>
            <a:r>
              <a:rPr lang="en-US" b="1" dirty="0"/>
              <a:t>semantic AI</a:t>
            </a:r>
            <a:r>
              <a:rPr lang="en-US" dirty="0"/>
              <a:t> and</a:t>
            </a:r>
            <a:r>
              <a:rPr lang="en-US" b="1" dirty="0"/>
              <a:t> stylometry</a:t>
            </a:r>
            <a:r>
              <a:rPr lang="en-US" dirty="0"/>
              <a:t> to deliver sentence-level transparent document analysis.​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CBBB8-EEC6-9717-CC83-86BDBCA899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48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6A77B-0C5C-5169-A132-817B6CE58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6C1B-8D7B-6745-282B-6558AB02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51964"/>
            <a:ext cx="8229600" cy="914400"/>
          </a:xfrm>
        </p:spPr>
        <p:txBody>
          <a:bodyPr/>
          <a:lstStyle/>
          <a:p>
            <a:r>
              <a:rPr lang="en-US"/>
              <a:t>Literature Review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55DBF-D206-B588-30F0-F0C9553E2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10725"/>
            <a:ext cx="8229600" cy="4070351"/>
          </a:xfrm>
        </p:spPr>
        <p:txBody>
          <a:bodyPr/>
          <a:lstStyle/>
          <a:p>
            <a:r>
              <a:rPr lang="en-IN" sz="2200" b="1"/>
              <a:t>Turnitin</a:t>
            </a:r>
            <a:r>
              <a:rPr lang="en-IN" sz="2200"/>
              <a:t>: Integrated tools for originality checks with a vast academic and web-based repository, but it misses paraphrasing, false positives, and raises privacy concerns [1][4][6][9].</a:t>
            </a:r>
          </a:p>
          <a:p>
            <a:r>
              <a:rPr lang="en-IN" sz="2200" b="1" err="1"/>
              <a:t>PlagAware</a:t>
            </a:r>
            <a:r>
              <a:rPr lang="en-IN" sz="2200"/>
              <a:t>: Supports web indexing and internal file support but is less accurate and lacks semantic depth [2][3].</a:t>
            </a:r>
          </a:p>
          <a:p>
            <a:r>
              <a:rPr lang="en-IN" sz="2200" b="1" err="1"/>
              <a:t>PlagiarismCheck.org</a:t>
            </a:r>
            <a:r>
              <a:rPr lang="en-IN" sz="2200"/>
              <a:t>: Supports stylometry and citation checks but only for a small corpus; also has unclear paraphrase detection capabilities [4][8].</a:t>
            </a:r>
          </a:p>
          <a:p>
            <a:r>
              <a:rPr lang="en-IN" sz="2200" b="1"/>
              <a:t>Grammarly</a:t>
            </a:r>
            <a:r>
              <a:rPr lang="en-IN" sz="2200"/>
              <a:t>: Widely used for grammar and writing enhancements but checks only public web sources (no academic journals) [7].</a:t>
            </a:r>
          </a:p>
          <a:p>
            <a:r>
              <a:rPr lang="en-IN" sz="2200" b="1" err="1"/>
              <a:t>CopyLeaks</a:t>
            </a:r>
            <a:r>
              <a:rPr lang="en-IN" sz="2200"/>
              <a:t>: Employs semantic matching and AI content detection but its closed-source approach limits explainability [4][5][9].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CB02-1B0D-459A-303D-DBE5A7C87D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81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57200" y="1265913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457200" y="1973825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b="1"/>
              <a:t>Gaps:</a:t>
            </a:r>
          </a:p>
          <a:p>
            <a:pPr marL="990600" lvl="1" indent="-457200">
              <a:spcBef>
                <a:spcPts val="480"/>
              </a:spcBef>
              <a:buSzPts val="2400"/>
              <a:buFont typeface="+mj-lt"/>
              <a:buAutoNum type="arabicPeriod"/>
            </a:pPr>
            <a:r>
              <a:rPr lang="en-US"/>
              <a:t>Detects only surface-level plagiarism</a:t>
            </a:r>
          </a:p>
          <a:p>
            <a:pPr marL="990600" lvl="1" indent="-457200">
              <a:spcBef>
                <a:spcPts val="480"/>
              </a:spcBef>
              <a:buSzPts val="2400"/>
              <a:buFont typeface="+mj-lt"/>
              <a:buAutoNum type="arabicPeriod"/>
            </a:pPr>
            <a:r>
              <a:rPr lang="en-US"/>
              <a:t>Lack semantic understanding </a:t>
            </a:r>
          </a:p>
          <a:p>
            <a:pPr marL="990600" lvl="1" indent="-457200">
              <a:spcBef>
                <a:spcPts val="480"/>
              </a:spcBef>
              <a:buSzPts val="2400"/>
              <a:buFont typeface="+mj-lt"/>
              <a:buAutoNum type="arabicPeriod"/>
            </a:pPr>
            <a:r>
              <a:rPr lang="en-US"/>
              <a:t>Cannot compare against private/internal corporation </a:t>
            </a:r>
          </a:p>
          <a:p>
            <a:pPr marL="990600" lvl="1" indent="-457200">
              <a:spcBef>
                <a:spcPts val="480"/>
              </a:spcBef>
              <a:buSzPts val="2400"/>
              <a:buFont typeface="+mj-lt"/>
              <a:buAutoNum type="arabicPeriod"/>
            </a:pPr>
            <a:r>
              <a:rPr lang="en-US"/>
              <a:t>Not suitable for privacy-sensitive or offline environments</a:t>
            </a:r>
          </a:p>
          <a:p>
            <a:pPr marL="533400" lvl="1" indent="0">
              <a:spcBef>
                <a:spcPts val="480"/>
              </a:spcBef>
              <a:buSzPts val="2400"/>
              <a:buNone/>
            </a:pPr>
            <a:endParaRPr lang="en-US" b="1"/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b="1"/>
              <a:t>DocInsight</a:t>
            </a:r>
            <a:r>
              <a:rPr lang="en-US"/>
              <a:t> addresses these challenges through a modular, privacy-first approach by creating a platform that combines semantic plagiarism detection, explainable reporting, and integrated NLP features like NER, summarization, and sentiment analysis.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Computer Engineering Dept. MPSTME, Mumbai Campus 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272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457200" y="114891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Motivation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251507" y="1991160"/>
            <a:ext cx="8637562" cy="4382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Societal</a:t>
            </a:r>
            <a:endParaRPr lang="en-US"/>
          </a:p>
          <a:p>
            <a:pPr lvl="1"/>
            <a:r>
              <a:rPr lang="en-US"/>
              <a:t>Promote academic integrity through fair detection</a:t>
            </a:r>
          </a:p>
          <a:p>
            <a:pPr lvl="1"/>
            <a:r>
              <a:rPr lang="en-US"/>
              <a:t>Enable clear understanding of flagged content</a:t>
            </a:r>
          </a:p>
          <a:p>
            <a:r>
              <a:rPr lang="en-US" b="1"/>
              <a:t>Research</a:t>
            </a:r>
            <a:endParaRPr lang="en-US"/>
          </a:p>
          <a:p>
            <a:pPr lvl="1"/>
            <a:r>
              <a:rPr lang="en-US"/>
              <a:t>Integrate summarization, NER, and stylometry in one tool</a:t>
            </a:r>
          </a:p>
          <a:p>
            <a:pPr lvl="1"/>
            <a:r>
              <a:rPr lang="en-US"/>
              <a:t>Advance explainable AI in semantic analysis</a:t>
            </a:r>
          </a:p>
          <a:p>
            <a:r>
              <a:rPr lang="en-US" b="1"/>
              <a:t>Institutional</a:t>
            </a:r>
            <a:endParaRPr lang="en-US"/>
          </a:p>
          <a:p>
            <a:pPr lvl="1"/>
            <a:r>
              <a:rPr lang="en-US"/>
              <a:t>Ensure privacy with offline, GDPR-compliant setup</a:t>
            </a:r>
          </a:p>
          <a:p>
            <a:pPr lvl="1"/>
            <a:r>
              <a:rPr lang="en-US"/>
              <a:t>Serve education, legal, and healthcare sectors reliably</a:t>
            </a:r>
          </a:p>
          <a:p>
            <a:pPr marL="76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IN"/>
          </a:p>
        </p:txBody>
      </p:sp>
      <p:sp>
        <p:nvSpPr>
          <p:cNvPr id="105" name="Google Shape;105;p4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Computer Engineering Dept. MPSTME, Mumbai Campus </a:t>
            </a: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521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024CF-76D5-C6C4-139D-D4B1F3274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Book Antiqua"/>
              </a:rPr>
              <a:t>Purpose of the project 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F83D5-4A47-B814-5720-B7AA2AD49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Detect paraphrased and semantically similar content using AI embeddings.</a:t>
            </a:r>
          </a:p>
          <a:p>
            <a:r>
              <a:rPr lang="en-IN" dirty="0"/>
              <a:t>Produce explainable, user-friendly reports that clarify flagged sections.</a:t>
            </a:r>
          </a:p>
          <a:p>
            <a:r>
              <a:rPr lang="en-IN" dirty="0"/>
              <a:t>Integrate summarization, entity extraction, and stylometric analysis in one engine.</a:t>
            </a:r>
          </a:p>
          <a:p>
            <a:r>
              <a:rPr lang="en-IN" dirty="0"/>
              <a:t>Support local, on-premise deployment for complete data privacy and control.</a:t>
            </a:r>
          </a:p>
          <a:p>
            <a:r>
              <a:rPr lang="en-IN" dirty="0"/>
              <a:t>Extended utility in legal and healthcare domains to aiding professionals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F0924-2CE3-3FAB-41FE-7614C52A9C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411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457200" y="1236406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/>
              <a:t>Scope of the project</a:t>
            </a:r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457200" y="1961536"/>
            <a:ext cx="8229600" cy="407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200"/>
              <a:t>Our model will have parsing capabilities for </a:t>
            </a:r>
            <a:r>
              <a:rPr lang="en-US" sz="2200" b="1"/>
              <a:t>.docx</a:t>
            </a:r>
            <a:r>
              <a:rPr lang="en-US" sz="2200"/>
              <a:t> and </a:t>
            </a:r>
            <a:r>
              <a:rPr lang="en-US" sz="2200" b="1"/>
              <a:t>.pdf</a:t>
            </a:r>
            <a:r>
              <a:rPr lang="en-US" sz="2200"/>
              <a:t> file formats.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200"/>
              <a:t>Side-by-side explainable reporting with matched sentence highlights.</a:t>
            </a:r>
          </a:p>
          <a:p>
            <a:pPr lvl="0"/>
            <a:r>
              <a:rPr lang="en-US" sz="2200"/>
              <a:t>Custom corpus indexing and private document comparison support.</a:t>
            </a:r>
          </a:p>
          <a:p>
            <a:pPr lvl="0"/>
            <a:r>
              <a:rPr lang="en-US" sz="2200"/>
              <a:t>Full offline operability to meet privacy-sensitive use cases.</a:t>
            </a:r>
          </a:p>
          <a:p>
            <a:pPr lvl="0"/>
            <a:r>
              <a:rPr lang="en-US" sz="2200"/>
              <a:t>Uses T5/BART models to generate concise summaries, assisting in faster comprehension of long documents.</a:t>
            </a:r>
          </a:p>
          <a:p>
            <a:pPr lvl="0"/>
            <a:r>
              <a:rPr lang="en-US" sz="2200"/>
              <a:t>Uses Sentence-BERT embeddings with FAISS to detect paraphrased and semantically similar content. </a:t>
            </a:r>
            <a:endParaRPr sz="2200"/>
          </a:p>
        </p:txBody>
      </p:sp>
      <p:sp>
        <p:nvSpPr>
          <p:cNvPr id="113" name="Google Shape;113;p5"/>
          <p:cNvSpPr txBox="1">
            <a:spLocks noGrp="1"/>
          </p:cNvSpPr>
          <p:nvPr>
            <p:ph type="ftr" idx="11"/>
          </p:nvPr>
        </p:nvSpPr>
        <p:spPr>
          <a:xfrm>
            <a:off x="3122488" y="637354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/>
              <a:t>Computer Engineering Dept. MPSTME, Mumbai Campus 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6553200" y="637354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976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4DD9E-AE48-3557-46AB-332D8DBFF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C0C3-2E15-4B77-50F7-840C1F95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Model/Algorithm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1F3DBC-0F81-3999-AFFF-2EA18954B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41624"/>
            <a:ext cx="8189959" cy="34551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A529-A262-C804-A9FA-6D672655C3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61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E80A-1CF0-7D49-7301-30EEB89C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39273"/>
            <a:ext cx="8229600" cy="914400"/>
          </a:xfrm>
        </p:spPr>
        <p:txBody>
          <a:bodyPr/>
          <a:lstStyle/>
          <a:p>
            <a:r>
              <a:rPr lang="en-US"/>
              <a:t>Plan of 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C60C-3348-76E9-B7B1-48CF13604B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04222F-7C5D-8B94-A12D-D84BE391F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857125"/>
              </p:ext>
            </p:extLst>
          </p:nvPr>
        </p:nvGraphicFramePr>
        <p:xfrm>
          <a:off x="457200" y="2053672"/>
          <a:ext cx="8355106" cy="4319870"/>
        </p:xfrm>
        <a:graphic>
          <a:graphicData uri="http://schemas.openxmlformats.org/drawingml/2006/table">
            <a:tbl>
              <a:tblPr/>
              <a:tblGrid>
                <a:gridCol w="3604164">
                  <a:extLst>
                    <a:ext uri="{9D8B030D-6E8A-4147-A177-3AD203B41FA5}">
                      <a16:colId xmlns:a16="http://schemas.microsoft.com/office/drawing/2014/main" val="2101737519"/>
                    </a:ext>
                  </a:extLst>
                </a:gridCol>
                <a:gridCol w="4750942">
                  <a:extLst>
                    <a:ext uri="{9D8B030D-6E8A-4147-A177-3AD203B41FA5}">
                      <a16:colId xmlns:a16="http://schemas.microsoft.com/office/drawing/2014/main" val="2451539942"/>
                    </a:ext>
                  </a:extLst>
                </a:gridCol>
              </a:tblGrid>
              <a:tr h="457897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Module</a:t>
                      </a:r>
                      <a:endParaRPr lang="en-IN" b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Tech Stack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099144"/>
                  </a:ext>
                </a:extLst>
              </a:tr>
              <a:tr h="457897">
                <a:tc>
                  <a:txBody>
                    <a:bodyPr/>
                    <a:lstStyle/>
                    <a:p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 Parsing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PyMuPDF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docx2txt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extract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907910"/>
                  </a:ext>
                </a:extLst>
              </a:tr>
              <a:tr h="457897">
                <a:tc>
                  <a:txBody>
                    <a:bodyPr/>
                    <a:lstStyle/>
                    <a:p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Embedding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Sentence-BERT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convert into vectors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716813"/>
                  </a:ext>
                </a:extLst>
              </a:tr>
              <a:tr h="457897">
                <a:tc>
                  <a:txBody>
                    <a:bodyPr/>
                    <a:lstStyle/>
                    <a:p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 Corpus 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FAISS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to find semantic similarity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87358"/>
                  </a:ext>
                </a:extLst>
              </a:tr>
              <a:tr h="457897">
                <a:tc>
                  <a:txBody>
                    <a:bodyPr/>
                    <a:lstStyle/>
                    <a:p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Stylometric Analysis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SpaCy 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textstat 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detect writing style shifts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349986"/>
                  </a:ext>
                </a:extLst>
              </a:tr>
              <a:tr h="457897">
                <a:tc>
                  <a:txBody>
                    <a:bodyPr/>
                    <a:lstStyle/>
                    <a:p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NER &amp; Summarization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SpaCy + T5 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info extraction and summary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879964"/>
                  </a:ext>
                </a:extLst>
              </a:tr>
              <a:tr h="457897">
                <a:tc>
                  <a:txBody>
                    <a:bodyPr/>
                    <a:lstStyle/>
                    <a:p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Report Generator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PDF/JSON 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 matched content &amp; rationale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807383"/>
                  </a:ext>
                </a:extLst>
              </a:tr>
              <a:tr h="457897">
                <a:tc>
                  <a:txBody>
                    <a:bodyPr/>
                    <a:lstStyle/>
                    <a:p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Interface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Streamlit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for uploading and reviewing reports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608073"/>
                  </a:ext>
                </a:extLst>
              </a:tr>
              <a:tr h="656694">
                <a:tc>
                  <a:txBody>
                    <a:bodyPr/>
                    <a:lstStyle/>
                    <a:p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Storage &amp; Sync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Store results locally - 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SQLite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; optionally sync with Firebase</a:t>
                      </a:r>
                      <a:endParaRPr lang="en-IN"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28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0257851"/>
      </p:ext>
    </p:extLst>
  </p:cSld>
  <p:clrMapOvr>
    <a:masterClrMapping/>
  </p:clrMapOvr>
</p:sld>
</file>

<file path=ppt/theme/theme1.xml><?xml version="1.0" encoding="utf-8"?>
<a:theme xmlns:a="http://schemas.openxmlformats.org/drawingml/2006/main" name="MPST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927</Words>
  <Application>Microsoft Macintosh PowerPoint</Application>
  <PresentationFormat>On-screen Show (4:3)</PresentationFormat>
  <Paragraphs>96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Noto Sans Symbols</vt:lpstr>
      <vt:lpstr>Calibri</vt:lpstr>
      <vt:lpstr>Book Antiqua</vt:lpstr>
      <vt:lpstr>MPSTME</vt:lpstr>
      <vt:lpstr>        BTI Title Approval Presentation A.Y. 2025-2026  DocInsight   A Semantic-AI Document Intelligence System</vt:lpstr>
      <vt:lpstr>Introduction</vt:lpstr>
      <vt:lpstr>Literature Review</vt:lpstr>
      <vt:lpstr>Problem Statement</vt:lpstr>
      <vt:lpstr>Motivation</vt:lpstr>
      <vt:lpstr>Purpose of the project </vt:lpstr>
      <vt:lpstr>Scope of the project</vt:lpstr>
      <vt:lpstr>Proposed Model/Algorithm</vt:lpstr>
      <vt:lpstr>Plan of action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BTech CSBS Synopsis Presentation A.Y. 2023-2024 Project Title:</dc:title>
  <dc:creator>Shubha Puthran</dc:creator>
  <cp:lastModifiedBy>TANISHQ NABAR - 70322000137</cp:lastModifiedBy>
  <cp:revision>2</cp:revision>
  <dcterms:modified xsi:type="dcterms:W3CDTF">2025-08-05T08:42:51Z</dcterms:modified>
</cp:coreProperties>
</file>