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82" r:id="rId5"/>
    <p:sldId id="273" r:id="rId6"/>
    <p:sldId id="274" r:id="rId7"/>
    <p:sldId id="279" r:id="rId8"/>
    <p:sldId id="275" r:id="rId9"/>
    <p:sldId id="280" r:id="rId10"/>
    <p:sldId id="277" r:id="rId11"/>
    <p:sldId id="281" r:id="rId12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LcInLSkLHuHqSc+ZqvHXDxAk9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58"/>
  </p:normalViewPr>
  <p:slideViewPr>
    <p:cSldViewPr snapToGrid="0">
      <p:cViewPr varScale="1">
        <p:scale>
          <a:sx n="78" d="100"/>
          <a:sy n="78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497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458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80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ctrTitle"/>
          </p:nvPr>
        </p:nvSpPr>
        <p:spPr>
          <a:xfrm>
            <a:off x="684088" y="159948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 BTI</a:t>
            </a:r>
            <a:r>
              <a:rPr lang="en-IN" sz="3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dirty="0"/>
              <a:t>Mid Term Review Project Presentation</a:t>
            </a:r>
            <a:br>
              <a:rPr lang="en-IN" dirty="0"/>
            </a:br>
            <a:r>
              <a:rPr lang="en-IN" dirty="0"/>
              <a:t>A.Y. 2025-26</a:t>
            </a: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dirty="0"/>
              <a:t>Project Title: </a:t>
            </a:r>
            <a:r>
              <a:rPr lang="it-IT" dirty="0"/>
              <a:t>DocInsight</a:t>
            </a:r>
            <a:br>
              <a:rPr lang="it-IT" dirty="0"/>
            </a:br>
            <a:r>
              <a:rPr kumimoji="0" lang="it-I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Semantic-AI Document Intelligence System</a:t>
            </a:r>
            <a:endParaRPr sz="36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1"/>
          </p:nvPr>
        </p:nvSpPr>
        <p:spPr>
          <a:xfrm>
            <a:off x="1219200" y="393853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endParaRPr lang="en-US" sz="2000" dirty="0"/>
          </a:p>
          <a:p>
            <a:pPr marL="342900" lvl="0" indent="-342900" algn="just">
              <a:spcBef>
                <a:spcPts val="0"/>
              </a:spcBef>
            </a:pPr>
            <a:r>
              <a:rPr lang="en-US" sz="2000" dirty="0"/>
              <a:t>Presented by : Shaurya Patil, C100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sz="2000" dirty="0"/>
              <a:t>		           Vedant Kothari, C103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sz="2000" dirty="0"/>
              <a:t>		           Tanishq Nabar, C109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sz="2000" dirty="0"/>
              <a:t>		           Pranshu Chaniyara, C111</a:t>
            </a:r>
          </a:p>
          <a:p>
            <a:pPr marL="342900" lvl="0" indent="-342900" algn="just">
              <a:spcBef>
                <a:spcPts val="0"/>
              </a:spcBef>
            </a:pPr>
            <a:endParaRPr lang="en-US" sz="2000" dirty="0"/>
          </a:p>
          <a:p>
            <a:pPr marL="342900" lvl="0" indent="-342900" algn="just">
              <a:spcBef>
                <a:spcPts val="0"/>
              </a:spcBef>
            </a:pPr>
            <a:r>
              <a:rPr lang="en-US" sz="2000" dirty="0"/>
              <a:t>Under the guidance of : Dr. Dhirendra Mishra</a:t>
            </a:r>
          </a:p>
        </p:txBody>
      </p:sp>
      <p:sp>
        <p:nvSpPr>
          <p:cNvPr id="81" name="Google Shape;81;p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Computer Engineering Dept. MPSTME, Mumbai Campus </a:t>
            </a:r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80A-1CF0-7D49-7301-30EEB89C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9273"/>
            <a:ext cx="8229600" cy="914400"/>
          </a:xfrm>
        </p:spPr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C60C-3348-76E9-B7B1-48CF13604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4222F-7C5D-8B94-A12D-D84BE391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57125"/>
              </p:ext>
            </p:extLst>
          </p:nvPr>
        </p:nvGraphicFramePr>
        <p:xfrm>
          <a:off x="457200" y="2053672"/>
          <a:ext cx="8355106" cy="4319870"/>
        </p:xfrm>
        <a:graphic>
          <a:graphicData uri="http://schemas.openxmlformats.org/drawingml/2006/table">
            <a:tbl>
              <a:tblPr/>
              <a:tblGrid>
                <a:gridCol w="3604164">
                  <a:extLst>
                    <a:ext uri="{9D8B030D-6E8A-4147-A177-3AD203B41FA5}">
                      <a16:colId xmlns:a16="http://schemas.microsoft.com/office/drawing/2014/main" val="2101737519"/>
                    </a:ext>
                  </a:extLst>
                </a:gridCol>
                <a:gridCol w="4750942">
                  <a:extLst>
                    <a:ext uri="{9D8B030D-6E8A-4147-A177-3AD203B41FA5}">
                      <a16:colId xmlns:a16="http://schemas.microsoft.com/office/drawing/2014/main" val="2451539942"/>
                    </a:ext>
                  </a:extLst>
                </a:gridCol>
              </a:tblGrid>
              <a:tr h="45789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Module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Tech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99144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 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PyMuPDF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docx2txt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extract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907910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Sentence-BERT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convert into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716813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Corpus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find semantic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87358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Stylometric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SpaCy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textstat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detect writing style shifts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49986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NER &amp; 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SpaCy + T5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info extraction and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79964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 Generator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PDF/JSON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matched content &amp; 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07383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Streamlit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uploading and reviewing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08073"/>
                  </a:ext>
                </a:extLst>
              </a:tr>
              <a:tr h="656694"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&amp; Sync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Store results locally - 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SQLite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; optionally sync with Firebase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8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5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124D-8C43-602B-E7A7-4590495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B347-DFF7-138C-E746-3D933C24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070351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/>
              <a:t>[1] R. Abdelhamid, K. Shaalan, and M. Aref, "Multilingual plagiarism detection based on deep semantic analysis,"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arXiv:2201.03423</a:t>
            </a:r>
            <a:r>
              <a:rPr lang="en-IN" sz="1400" dirty="0"/>
              <a:t>, 2022.</a:t>
            </a:r>
          </a:p>
          <a:p>
            <a:pPr marL="76200" indent="0">
              <a:buNone/>
            </a:pPr>
            <a:r>
              <a:rPr lang="en-IN" sz="1400" dirty="0"/>
              <a:t>[2] T. </a:t>
            </a:r>
            <a:r>
              <a:rPr lang="en-IN" sz="1400" dirty="0" err="1"/>
              <a:t>Foltýnek</a:t>
            </a:r>
            <a:r>
              <a:rPr lang="en-IN" sz="1400" dirty="0"/>
              <a:t>, N. Meuschke, and B. Gipp, "Academic plagiarism detection: A systematic literature review," </a:t>
            </a:r>
            <a:r>
              <a:rPr lang="en-IN" sz="1400" i="1" dirty="0"/>
              <a:t>ACM Computing Surveys (CSUR)</a:t>
            </a:r>
            <a:r>
              <a:rPr lang="en-IN" sz="1400" dirty="0"/>
              <a:t>, vol. 52, no. 6, pp. 1–42, 2020.</a:t>
            </a:r>
          </a:p>
          <a:p>
            <a:pPr marL="76200" indent="0">
              <a:buNone/>
            </a:pPr>
            <a:r>
              <a:rPr lang="en-IN" sz="1400" dirty="0"/>
              <a:t>[3] K. Ghareeb, M. Mostafa, and D. Khairy, "An improved semantic-based plagiarism detection model using BERT and cosine similarity," </a:t>
            </a:r>
            <a:r>
              <a:rPr lang="en-IN" sz="1400" i="1" dirty="0"/>
              <a:t>Journal of King Saud University - Computer and Information Sciences</a:t>
            </a:r>
            <a:r>
              <a:rPr lang="en-IN" sz="1400" dirty="0"/>
              <a:t>, 2022.</a:t>
            </a:r>
          </a:p>
          <a:p>
            <a:pPr marL="76200" indent="0">
              <a:buNone/>
            </a:pPr>
            <a:r>
              <a:rPr lang="en-IN" sz="1400" dirty="0"/>
              <a:t>[4] R. Mishra and A. Jaiswal, "Evaluation of AI-content detection tools: False positives, bias, and accuracy issues," </a:t>
            </a:r>
            <a:r>
              <a:rPr lang="en-IN" sz="1400" i="1" dirty="0"/>
              <a:t>International Journal of Educational Integrity</a:t>
            </a:r>
            <a:r>
              <a:rPr lang="en-IN" sz="1400" dirty="0"/>
              <a:t>, vol. 19, no. 1, 2023.</a:t>
            </a:r>
          </a:p>
          <a:p>
            <a:pPr marL="76200" indent="0">
              <a:buNone/>
            </a:pPr>
            <a:r>
              <a:rPr lang="en-IN" sz="1400" dirty="0"/>
              <a:t>[5] N. Reimers and I. </a:t>
            </a:r>
            <a:r>
              <a:rPr lang="en-IN" sz="1400" dirty="0" err="1"/>
              <a:t>Gurevych</a:t>
            </a:r>
            <a:r>
              <a:rPr lang="en-IN" sz="1400" dirty="0"/>
              <a:t>, "Sentence-BERT: Sentence embeddings using Siamese BERT-networks,"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arXiv:1908.10084</a:t>
            </a:r>
            <a:r>
              <a:rPr lang="en-IN" sz="1400" dirty="0"/>
              <a:t>, 2019.</a:t>
            </a:r>
          </a:p>
          <a:p>
            <a:pPr marL="76200" indent="0">
              <a:buNone/>
            </a:pPr>
            <a:r>
              <a:rPr lang="en-IN" sz="1400" dirty="0"/>
              <a:t>[6] </a:t>
            </a:r>
            <a:r>
              <a:rPr lang="en-IN" sz="1400" dirty="0" err="1"/>
              <a:t>ScaLeNut</a:t>
            </a:r>
            <a:r>
              <a:rPr lang="en-IN" sz="1400" dirty="0"/>
              <a:t> Blog, "How accurate is Turnitin's AI detection?," 2023.</a:t>
            </a:r>
          </a:p>
          <a:p>
            <a:pPr marL="76200" indent="0">
              <a:buNone/>
            </a:pPr>
            <a:r>
              <a:rPr lang="en-IN" sz="1400" dirty="0"/>
              <a:t>[7] TechRadar Editors, "Best plagiarism checkers of 2024," </a:t>
            </a:r>
            <a:r>
              <a:rPr lang="en-IN" sz="1400" i="1" dirty="0"/>
              <a:t>TechRadar</a:t>
            </a:r>
            <a:r>
              <a:rPr lang="en-IN" sz="1400" dirty="0"/>
              <a:t>, 2024.</a:t>
            </a:r>
          </a:p>
          <a:p>
            <a:pPr marL="76200" indent="0">
              <a:buNone/>
            </a:pPr>
            <a:r>
              <a:rPr lang="en-IN" sz="1400" dirty="0"/>
              <a:t>[8] C. Thompson, "Paraphrase plagiarism detection using lexical substitution and syntactic variation," in </a:t>
            </a:r>
            <a:r>
              <a:rPr lang="en-IN" sz="1400" i="1" dirty="0"/>
              <a:t>Proc. European Chapter of the Association for Computational Linguistics (EACL)</a:t>
            </a:r>
            <a:r>
              <a:rPr lang="en-IN" sz="1400" dirty="0"/>
              <a:t>, 2017.</a:t>
            </a:r>
          </a:p>
          <a:p>
            <a:pPr marL="76200" indent="0">
              <a:buNone/>
            </a:pPr>
            <a:r>
              <a:rPr lang="en-IN" sz="1400" dirty="0"/>
              <a:t>[9] D. Weber-Wulff, N. Meuschke, and B. Gipp, "Testing detection tools for AI-generated academic text,"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arXiv:2306.15666</a:t>
            </a:r>
            <a:r>
              <a:rPr lang="en-IN" sz="1400" dirty="0"/>
              <a:t>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1199-15E3-CC4D-8280-70E2C8F1A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2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557561" y="113630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Computer Engineering Dept. MPSTME, Mumbai Campus </a:t>
            </a:r>
          </a:p>
        </p:txBody>
      </p:sp>
      <p:sp>
        <p:nvSpPr>
          <p:cNvPr id="90" name="Google Shape;90;p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863319" y="1757680"/>
            <a:ext cx="69456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 definition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Literature Review / Market Survey (3 slides)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Proposed System/ Algorithms/Architecture</a:t>
            </a:r>
            <a:endParaRPr sz="24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indent="-381000">
              <a:spcBef>
                <a:spcPts val="480"/>
              </a:spcBef>
              <a:buClr>
                <a:schemeClr val="dk1"/>
              </a:buClr>
              <a:buSzPts val="2400"/>
              <a:buFont typeface="Book Antiqua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Design </a:t>
            </a:r>
            <a:r>
              <a:rPr lang="en-IN" sz="2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diagrams- System Architecture, UML (any 2), ER (if any)</a:t>
            </a:r>
            <a:endParaRPr sz="24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Book Antiqua"/>
                <a:ea typeface="Book Antiqua"/>
                <a:cs typeface="Book Antiqua"/>
                <a:sym typeface="Book Antiqua"/>
              </a:rPr>
              <a:t>(Note: Max Slides: </a:t>
            </a:r>
            <a:r>
              <a:rPr lang="en-IN" sz="2400" dirty="0">
                <a:solidFill>
                  <a:schemeClr val="dk1"/>
                </a:solidFill>
                <a:highlight>
                  <a:srgbClr val="FFFF00"/>
                </a:highlight>
                <a:latin typeface="Book Antiqua"/>
                <a:ea typeface="Book Antiqua"/>
                <a:cs typeface="Book Antiqua"/>
                <a:sym typeface="Book Antiqua"/>
              </a:rPr>
              <a:t>12-15</a:t>
            </a:r>
            <a:r>
              <a:rPr lang="en-IN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E9A-8E2A-1FD6-ABF9-CCB3822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1964"/>
            <a:ext cx="8229600" cy="9144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778E-A9BB-258F-DF07-0660B922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48377"/>
            <a:ext cx="8229600" cy="4070351"/>
          </a:xfrm>
        </p:spPr>
        <p:txBody>
          <a:bodyPr/>
          <a:lstStyle/>
          <a:p>
            <a:r>
              <a:rPr lang="it-IT" b="1" dirty="0"/>
              <a:t>DocInsight - </a:t>
            </a:r>
            <a:r>
              <a:rPr lang="it-IT" dirty="0"/>
              <a:t>A Semantic-AI Document Intelligence System</a:t>
            </a:r>
          </a:p>
          <a:p>
            <a:r>
              <a:rPr lang="en-US" b="1" dirty="0"/>
              <a:t>Domains: </a:t>
            </a:r>
            <a:r>
              <a:rPr lang="en-US" dirty="0"/>
              <a:t>Artificial Intelligence / Machine Learning</a:t>
            </a:r>
          </a:p>
          <a:p>
            <a:r>
              <a:rPr lang="en-US" dirty="0"/>
              <a:t>Students utilize ChatGPT or Quillbot to rewrite entire sentences. Detection tools often miss those rewrites and show no similarity even for clearly copied ideas.</a:t>
            </a:r>
          </a:p>
          <a:p>
            <a:r>
              <a:rPr lang="en-US" dirty="0"/>
              <a:t>DocInsight detects semantic plagiarism, AI-generated content, and writing style shifts, with sentence-level, explainable reports.</a:t>
            </a:r>
          </a:p>
          <a:p>
            <a:r>
              <a:rPr lang="en-US" b="1" dirty="0"/>
              <a:t>Vision: </a:t>
            </a:r>
            <a:r>
              <a:rPr lang="en-US" dirty="0"/>
              <a:t>To transform document intelligence by going beyond keyword matching ; enabling systems to understand </a:t>
            </a:r>
            <a:r>
              <a:rPr lang="en-US" b="1" dirty="0"/>
              <a:t>what was said</a:t>
            </a:r>
            <a:r>
              <a:rPr lang="en-US" dirty="0"/>
              <a:t>, </a:t>
            </a:r>
            <a:r>
              <a:rPr lang="en-US" b="1" dirty="0"/>
              <a:t>why it matters</a:t>
            </a:r>
            <a:r>
              <a:rPr lang="en-US" dirty="0"/>
              <a:t>, and </a:t>
            </a:r>
            <a:r>
              <a:rPr lang="en-US" b="1" dirty="0"/>
              <a:t>how it was written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BBB8-EEC6-9717-CC83-86BDBCA899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A77B-0C5C-5169-A132-817B6CE5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6C1B-8D7B-6745-282B-6558AB0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1964"/>
            <a:ext cx="8229600" cy="914400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55DBF-D206-B588-30F0-F0C9553E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10725"/>
            <a:ext cx="8229600" cy="4070351"/>
          </a:xfrm>
        </p:spPr>
        <p:txBody>
          <a:bodyPr/>
          <a:lstStyle/>
          <a:p>
            <a:r>
              <a:rPr lang="en-IN" sz="2200" b="1" dirty="0"/>
              <a:t>Turnitin</a:t>
            </a:r>
            <a:r>
              <a:rPr lang="en-IN" sz="2200" dirty="0"/>
              <a:t>: Integrated tools for originality checks with a vast academic and web-based repository, but it misses paraphrasing, false positives, and raises privacy concerns [1][4][6][9].</a:t>
            </a:r>
          </a:p>
          <a:p>
            <a:r>
              <a:rPr lang="en-IN" sz="2200" b="1" dirty="0" err="1"/>
              <a:t>PlagAware</a:t>
            </a:r>
            <a:r>
              <a:rPr lang="en-IN" sz="2200" dirty="0"/>
              <a:t>: Supports web indexing and internal file support but is less accurate and lacks semantic depth [2][3].</a:t>
            </a:r>
          </a:p>
          <a:p>
            <a:r>
              <a:rPr lang="en-IN" sz="2200" b="1" dirty="0" err="1"/>
              <a:t>PlagiarismCheck.org</a:t>
            </a:r>
            <a:r>
              <a:rPr lang="en-IN" sz="2200" dirty="0"/>
              <a:t>: Supports stylometry and citation checks but only for a small corpus; also has unclear paraphrase detection capabilities [4][8].</a:t>
            </a:r>
          </a:p>
          <a:p>
            <a:r>
              <a:rPr lang="en-IN" sz="2200" b="1" dirty="0"/>
              <a:t>Grammarly</a:t>
            </a:r>
            <a:r>
              <a:rPr lang="en-IN" sz="2200" dirty="0"/>
              <a:t>: Widely used for grammar and writing enhancements but checks only public web sources (no academic journals) [7].</a:t>
            </a:r>
          </a:p>
          <a:p>
            <a:r>
              <a:rPr lang="en-IN" sz="2200" b="1" dirty="0" err="1"/>
              <a:t>CopyLeaks</a:t>
            </a:r>
            <a:r>
              <a:rPr lang="en-IN" sz="2200" dirty="0"/>
              <a:t>: Employs semantic matching and AI content detection but its closed-source approach limits explainability [4][5][9].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CB02-1B0D-459A-303D-DBE5A7C87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1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126591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973825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b="1" dirty="0"/>
              <a:t>Gaps: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 dirty="0"/>
              <a:t>Detects only surface-level plagiarism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 dirty="0"/>
              <a:t>Lack semantic understanding 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 dirty="0"/>
              <a:t>Cannot compare against private/internal corporation 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 dirty="0"/>
              <a:t>Not suitable for privacy-sensitive or offline environments</a:t>
            </a:r>
          </a:p>
          <a:p>
            <a:pPr marL="533400" lvl="1" indent="0">
              <a:spcBef>
                <a:spcPts val="480"/>
              </a:spcBef>
              <a:buSzPts val="2400"/>
              <a:buNone/>
            </a:pPr>
            <a:endParaRPr lang="en-US" b="1"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b="1" dirty="0"/>
              <a:t>DocInsight</a:t>
            </a:r>
            <a:r>
              <a:rPr lang="en-US" dirty="0"/>
              <a:t> addresses these challenges through a modular, privacy-first approach by creating a platform that combines semantic plagiarism detection, explainable reporting, and integrated NLP features like NER, summarization, and sentiment analysis.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457200" y="114891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Motivation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251507" y="1991160"/>
            <a:ext cx="8637562" cy="438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Societal</a:t>
            </a:r>
            <a:endParaRPr lang="en-US" dirty="0"/>
          </a:p>
          <a:p>
            <a:pPr lvl="1"/>
            <a:r>
              <a:rPr lang="en-US" dirty="0"/>
              <a:t>Promote academic integrity through fair detection</a:t>
            </a:r>
          </a:p>
          <a:p>
            <a:pPr lvl="1"/>
            <a:r>
              <a:rPr lang="en-US" dirty="0"/>
              <a:t>Enable clear understanding of flagged content</a:t>
            </a:r>
          </a:p>
          <a:p>
            <a:r>
              <a:rPr lang="en-US" b="1" dirty="0"/>
              <a:t>Research</a:t>
            </a:r>
            <a:endParaRPr lang="en-US" dirty="0"/>
          </a:p>
          <a:p>
            <a:pPr lvl="1"/>
            <a:r>
              <a:rPr lang="en-US" dirty="0"/>
              <a:t>Integrate summarization, NER, and stylometry in one tool</a:t>
            </a:r>
          </a:p>
          <a:p>
            <a:pPr lvl="1"/>
            <a:r>
              <a:rPr lang="en-US" dirty="0"/>
              <a:t>Advance explainable AI in semantic analysis</a:t>
            </a:r>
          </a:p>
          <a:p>
            <a:r>
              <a:rPr lang="en-US" b="1" dirty="0"/>
              <a:t>Institutional</a:t>
            </a:r>
            <a:endParaRPr lang="en-US" dirty="0"/>
          </a:p>
          <a:p>
            <a:pPr lvl="1"/>
            <a:r>
              <a:rPr lang="en-US" dirty="0"/>
              <a:t>Ensure privacy with offline, GDPR-compliant setup</a:t>
            </a:r>
          </a:p>
          <a:p>
            <a:pPr lvl="1"/>
            <a:r>
              <a:rPr lang="en-US" dirty="0"/>
              <a:t>Serve education, legal, and healthcare sectors reliably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2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24CF-76D5-C6C4-139D-D4B1F32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Book Antiqua"/>
              </a:rPr>
              <a:t>Purpose of the project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83D5-4A47-B814-5720-B7AA2AD4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Detect paraphrased and semantically similar content using AI embeddings.</a:t>
            </a:r>
          </a:p>
          <a:p>
            <a:r>
              <a:rPr lang="en-IN" dirty="0"/>
              <a:t>Produce explainable, user-friendly reports that clarify flagged sections.</a:t>
            </a:r>
          </a:p>
          <a:p>
            <a:r>
              <a:rPr lang="en-IN" dirty="0"/>
              <a:t>Integrate summarization, entity extraction, and stylometric analysis in one engine.</a:t>
            </a:r>
          </a:p>
          <a:p>
            <a:r>
              <a:rPr lang="en-IN" dirty="0"/>
              <a:t>Support local, on-premise deployment for complete data privacy and control.</a:t>
            </a:r>
          </a:p>
          <a:p>
            <a:r>
              <a:rPr lang="en-IN" dirty="0"/>
              <a:t>Extended utility in legal and healthcare domains to aiding professionals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F0924-2CE3-3FAB-41FE-7614C52A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1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457200" y="1236406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Scope of the project</a:t>
            </a:r>
            <a:endParaRPr dirty="0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457200" y="1961536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200" dirty="0"/>
              <a:t>Our model will have parsing capabilities for </a:t>
            </a:r>
            <a:r>
              <a:rPr lang="en-US" sz="2200" b="1" dirty="0"/>
              <a:t>.docx</a:t>
            </a:r>
            <a:r>
              <a:rPr lang="en-US" sz="2200" dirty="0"/>
              <a:t> and </a:t>
            </a:r>
            <a:r>
              <a:rPr lang="en-US" sz="2200" b="1" dirty="0"/>
              <a:t>.pdf</a:t>
            </a:r>
            <a:r>
              <a:rPr lang="en-US" sz="2200" dirty="0"/>
              <a:t> file formats.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200" dirty="0"/>
              <a:t>Side-by-side explainable reporting with matched sentence highlights.</a:t>
            </a:r>
          </a:p>
          <a:p>
            <a:pPr lvl="0"/>
            <a:r>
              <a:rPr lang="en-US" sz="2200" dirty="0"/>
              <a:t>Custom corpus indexing and private document comparison support.</a:t>
            </a:r>
          </a:p>
          <a:p>
            <a:pPr lvl="0"/>
            <a:r>
              <a:rPr lang="en-US" sz="2200" dirty="0"/>
              <a:t>Full offline operability to meet privacy-sensitive use cases.</a:t>
            </a:r>
          </a:p>
          <a:p>
            <a:pPr lvl="0"/>
            <a:r>
              <a:rPr lang="en-US" sz="2200" dirty="0"/>
              <a:t>Uses T5/BART models to generate concise summaries, assisting in faster comprehension of long documents.</a:t>
            </a:r>
          </a:p>
          <a:p>
            <a:pPr lvl="0"/>
            <a:r>
              <a:rPr lang="en-US" sz="2200" dirty="0"/>
              <a:t>Uses Sentence-BERT embeddings with FAISS to detect paraphrased and semantically similar content. </a:t>
            </a:r>
            <a:endParaRPr sz="2200"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/>
              <a:t>Computer Engineering Dept. MPSTME, Mumbai Campus 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6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DD9E-AE48-3557-46AB-332D8DBF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0C3-2E15-4B77-50F7-840C1F95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Model/Algorithm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3DBC-0F81-3999-AFFF-2EA18954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1624"/>
            <a:ext cx="8189959" cy="34551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A529-A262-C804-A9FA-6D672655C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14751"/>
      </p:ext>
    </p:extLst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1002</Words>
  <Application>Microsoft Office PowerPoint</Application>
  <PresentationFormat>On-screen Show (4:3)</PresentationFormat>
  <Paragraphs>106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 Antiqua</vt:lpstr>
      <vt:lpstr>Noto Sans Symbols</vt:lpstr>
      <vt:lpstr>Calibri</vt:lpstr>
      <vt:lpstr>Arial</vt:lpstr>
      <vt:lpstr>MPSTME</vt:lpstr>
      <vt:lpstr> BTI  Mid Term Review Project Presentation A.Y. 2025-26 Project Title: DocInsight A Semantic-AI Document Intelligence System</vt:lpstr>
      <vt:lpstr>Roadmap</vt:lpstr>
      <vt:lpstr>Introduction</vt:lpstr>
      <vt:lpstr>Literature Review</vt:lpstr>
      <vt:lpstr>Problem Statement</vt:lpstr>
      <vt:lpstr>Motivation</vt:lpstr>
      <vt:lpstr>Purpose of the project </vt:lpstr>
      <vt:lpstr>Scope of the project</vt:lpstr>
      <vt:lpstr>Proposed Model/Algorithm</vt:lpstr>
      <vt:lpstr>Plan of 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BTech CSBS Synopsis Presentation A.Y. 2023-2024 Project Title:</dc:title>
  <dc:creator>Shubha Puthran</dc:creator>
  <cp:lastModifiedBy>Pranshu Chaniyara</cp:lastModifiedBy>
  <cp:revision>91</cp:revision>
  <dcterms:modified xsi:type="dcterms:W3CDTF">2025-09-10T18:10:26Z</dcterms:modified>
</cp:coreProperties>
</file>