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8" r:id="rId11"/>
    <p:sldId id="449" r:id="rId12"/>
    <p:sldId id="450" r:id="rId13"/>
    <p:sldId id="442" r:id="rId14"/>
    <p:sldId id="443" r:id="rId15"/>
    <p:sldId id="451" r:id="rId16"/>
    <p:sldId id="445" r:id="rId17"/>
    <p:sldId id="452" r:id="rId18"/>
    <p:sldId id="446" r:id="rId19"/>
    <p:sldId id="447" r:id="rId20"/>
    <p:sldId id="4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1560" y="55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3" r:id="rId20"/>
    <p:sldLayoutId id="2147483734" r:id="rId21"/>
    <p:sldLayoutId id="2147483735" r:id="rId22"/>
    <p:sldLayoutId id="214748373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Fast-Tag Fraud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8493" y="2684474"/>
            <a:ext cx="4643438" cy="3298630"/>
          </a:xfrm>
        </p:spPr>
        <p:txBody>
          <a:bodyPr/>
          <a:lstStyle/>
          <a:p>
            <a:r>
              <a:rPr lang="en-US" noProof="1"/>
              <a:t>Graph represents the correlation with the target variable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289A66-EC28-3042-7DD3-89A1DE83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89" y="406116"/>
            <a:ext cx="6030119" cy="557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85" y="230931"/>
            <a:ext cx="9590215" cy="170851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99B6B-5DB9-70C8-BF0A-230EBEB4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43" y="1737438"/>
            <a:ext cx="7771514" cy="40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964A-AAC0-499F-C9D3-092B05BF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34C3D-1986-047F-F415-F454A657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1" y="366663"/>
            <a:ext cx="3696207" cy="6124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95029-9ED5-8CDB-8770-A8DD636C4EAB}"/>
              </a:ext>
            </a:extLst>
          </p:cNvPr>
          <p:cNvSpPr txBox="1"/>
          <p:nvPr/>
        </p:nvSpPr>
        <p:spPr>
          <a:xfrm>
            <a:off x="5897696" y="2721167"/>
            <a:ext cx="552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Once the Feature Engineering Process is completed , we can view the updated </a:t>
            </a:r>
            <a:r>
              <a:rPr lang="en-US" dirty="0" err="1"/>
              <a:t>Dataframe</a:t>
            </a:r>
            <a:r>
              <a:rPr lang="en-US" dirty="0"/>
              <a:t> which looks something like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4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9EFD25-D95A-126E-359F-4C2CF443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7" y="1515520"/>
            <a:ext cx="6366474" cy="5197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DADA0D-A459-30C9-5D1F-7216AAB21B03}"/>
              </a:ext>
            </a:extLst>
          </p:cNvPr>
          <p:cNvSpPr txBox="1"/>
          <p:nvPr/>
        </p:nvSpPr>
        <p:spPr>
          <a:xfrm>
            <a:off x="7354320" y="2658608"/>
            <a:ext cx="4384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model development process , we have chosen Logistic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you can see the steps which include dropping irrelevant columns , splitting the dataset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FEB8-E27A-D963-25E5-81A9C1CB48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6632" y="4594926"/>
            <a:ext cx="10048930" cy="1629604"/>
          </a:xfrm>
        </p:spPr>
        <p:txBody>
          <a:bodyPr/>
          <a:lstStyle/>
          <a:p>
            <a:r>
              <a:rPr lang="en-US" dirty="0"/>
              <a:t>Once we fit the model , we run these commands to find out the accuracy of the model that is built.</a:t>
            </a:r>
          </a:p>
          <a:p>
            <a:r>
              <a:rPr lang="en-US" dirty="0"/>
              <a:t>The accuracy derived of Logistic Regression is around 95%.</a:t>
            </a:r>
          </a:p>
          <a:p>
            <a:r>
              <a:rPr lang="en-US" dirty="0"/>
              <a:t>After </a:t>
            </a:r>
            <a:r>
              <a:rPr lang="en-US" dirty="0" err="1"/>
              <a:t>hypertuning</a:t>
            </a:r>
            <a:r>
              <a:rPr lang="en-US" dirty="0"/>
              <a:t> the model , the accuracy is increased to 97%.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58E56-11D4-D79B-907C-8099896F5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85516-C0C5-449C-652F-163839B9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02" y="547187"/>
            <a:ext cx="4133202" cy="337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65470-10BF-421A-52F6-FB8E4492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27" y="815101"/>
            <a:ext cx="4654395" cy="2837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B8D1D-ED03-6182-C1AF-CC3F1DAC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045" y="1800238"/>
            <a:ext cx="1667108" cy="10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9277"/>
            <a:ext cx="7419862" cy="633258"/>
          </a:xfrm>
        </p:spPr>
        <p:txBody>
          <a:bodyPr/>
          <a:lstStyle/>
          <a:p>
            <a:r>
              <a:rPr lang="en-US" dirty="0"/>
              <a:t>Fast-Tag Fraud Detection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16A22-5F42-1CB0-C200-A14852FC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30" y="1101686"/>
            <a:ext cx="9632963" cy="49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94911B-361A-223F-7536-093526FD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4" y="815248"/>
            <a:ext cx="10668906" cy="55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Vedant Mayekar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vedantmayekar647@apsit.edu.in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60465" y="1705769"/>
            <a:ext cx="5536135" cy="344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Fast-Tag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project aims to develop a robust and reliable fraud detection system for </a:t>
            </a:r>
            <a:r>
              <a:rPr lang="en-IN" sz="2800" dirty="0" err="1"/>
              <a:t>FastTag</a:t>
            </a:r>
            <a:r>
              <a:rPr lang="en-IN" sz="2800" dirty="0"/>
              <a:t> transactions. By employing advanced machine learning algorithms and data analytics, we strive to identify and mitigate fraudulent activities in real-time, ensuring the integrity of the toll collection process and enhancing the trust of users in the </a:t>
            </a:r>
            <a:r>
              <a:rPr lang="en-IN" sz="2800" dirty="0" err="1"/>
              <a:t>FastTag</a:t>
            </a:r>
            <a:r>
              <a:rPr lang="en-IN" sz="2800" dirty="0"/>
              <a:t> system.</a:t>
            </a:r>
            <a:endParaRPr lang="en-US" sz="2800" dirty="0"/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82573D6-F4A6-F883-ADAE-106EE17A0722}"/>
              </a:ext>
            </a:extLst>
          </p:cNvPr>
          <p:cNvSpPr txBox="1">
            <a:spLocks/>
          </p:cNvSpPr>
          <p:nvPr/>
        </p:nvSpPr>
        <p:spPr>
          <a:xfrm>
            <a:off x="8887873" y="2121030"/>
            <a:ext cx="5148639" cy="276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1431" y="1786898"/>
            <a:ext cx="6218378" cy="3284204"/>
          </a:xfrm>
        </p:spPr>
        <p:txBody>
          <a:bodyPr>
            <a:normAutofit/>
          </a:bodyPr>
          <a:lstStyle/>
          <a:p>
            <a:r>
              <a:rPr lang="en-IN" dirty="0"/>
              <a:t>This internship project focuses on leveraging machine learning classification techniques to develop an effective fraud detection system for Fast-Tag transactions. The dataset comprises key features such as transaction details, vehicle information, geographical location, and transaction amounts. The goal is to create a robust model that can accurately identify instances of fraudulent activity, ensuring the integrity and security of </a:t>
            </a:r>
            <a:r>
              <a:rPr lang="en-IN" dirty="0" err="1"/>
              <a:t>Fastag</a:t>
            </a:r>
            <a:r>
              <a:rPr lang="en-IN" dirty="0"/>
              <a:t> transactions.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4">
            <a:extLst>
              <a:ext uri="{FF2B5EF4-FFF2-40B4-BE49-F238E27FC236}">
                <a16:creationId xmlns:a16="http://schemas.microsoft.com/office/drawing/2014/main" id="{00E8224B-31A7-DB04-AC4E-88085CFAF506}"/>
              </a:ext>
            </a:extLst>
          </p:cNvPr>
          <p:cNvSpPr txBox="1">
            <a:spLocks/>
          </p:cNvSpPr>
          <p:nvPr/>
        </p:nvSpPr>
        <p:spPr>
          <a:xfrm>
            <a:off x="285372" y="641023"/>
            <a:ext cx="4116888" cy="328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Fast-Tag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FastTag</a:t>
            </a:r>
            <a:r>
              <a:rPr lang="en-IN" sz="2000" dirty="0"/>
              <a:t> is an innovative electronic toll collection system in India that leverages Radio Frequency Identification (RFID) technology to automate toll payments. While </a:t>
            </a:r>
            <a:r>
              <a:rPr lang="en-IN" sz="2000" dirty="0" err="1"/>
              <a:t>FastTag</a:t>
            </a:r>
            <a:r>
              <a:rPr lang="en-IN" sz="2000" dirty="0"/>
              <a:t> significantly enhances the convenience and efficiency of toll collection, it is also susceptible to various fraudulent activities, which can lead to revenue losses and compromised security.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70A7C-6C79-CD8C-5225-EC2F0D30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85" y="4551870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739" y="73616"/>
            <a:ext cx="8142978" cy="853338"/>
          </a:xfrm>
        </p:spPr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21FE2-5F68-7284-2E32-F0B163A7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1" y="1125380"/>
            <a:ext cx="5222449" cy="4607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037CF-1551-8ABB-0B87-6AF5C1CB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3" y="1125380"/>
            <a:ext cx="3171216" cy="4401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83DE8E-7A6C-F10A-67E9-DD01F7560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323" y="1125380"/>
            <a:ext cx="3171217" cy="1627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E536CF-CD6E-4482-A269-0B7ED8A12E72}"/>
              </a:ext>
            </a:extLst>
          </p:cNvPr>
          <p:cNvSpPr txBox="1"/>
          <p:nvPr/>
        </p:nvSpPr>
        <p:spPr>
          <a:xfrm>
            <a:off x="8875323" y="3242821"/>
            <a:ext cx="3171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Loading the dataset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Viewing the basic info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Finding missing values in each column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Summary of the Dataset</a:t>
            </a:r>
            <a:endParaRPr lang="en-IN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9C57-508C-7AB9-EF30-C5A3F016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D61E37-D1E9-25FD-A839-78CB048F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9" y="300528"/>
            <a:ext cx="5000338" cy="39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F0723C-D2AE-B086-2E59-B9C9759D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69" y="300529"/>
            <a:ext cx="6095571" cy="39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4AB05-F5AD-1476-C973-8865A1A31DE6}"/>
              </a:ext>
            </a:extLst>
          </p:cNvPr>
          <p:cNvSpPr txBox="1"/>
          <p:nvPr/>
        </p:nvSpPr>
        <p:spPr>
          <a:xfrm>
            <a:off x="348792" y="4562573"/>
            <a:ext cx="11414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The first graph shows the distribution of transactions that are Fraud and those which are not Fraud.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Second graph displays the box-plot which represents the Range ,Mean of the Fraud and Not Fraud Transaction amount.</a:t>
            </a:r>
            <a:endParaRPr lang="en-IN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2A85-3291-ECFA-45CF-91A100E6CE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45739" y="4678365"/>
            <a:ext cx="8700522" cy="1953481"/>
          </a:xfrm>
        </p:spPr>
        <p:txBody>
          <a:bodyPr/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graph displays the co-relation amount paid and transaction amount , while the not fraud plots a straight line across the graph.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next graph displays the distribution of the Transaction amount from the data set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255B5-A5E0-1C49-3BA0-946A97AC5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DA972-B5B7-D814-F240-653CD404C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6" y="475123"/>
            <a:ext cx="5853562" cy="37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6E0B81-2D94-6E37-9216-2A6965B5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77" y="475123"/>
            <a:ext cx="4727301" cy="37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1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0A44-A01E-C5B8-06C8-C5A061F271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0580" y="4365072"/>
            <a:ext cx="8700522" cy="1518613"/>
          </a:xfrm>
        </p:spPr>
        <p:txBody>
          <a:bodyPr/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The graph represents the Vehicle type separated by the Fraud and Not Fraud Transactions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graph shows the Fraud and Not Fraud Transactions distributed by the type of lanes.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1E9D-ED3B-FFD2-468E-CB2D0352B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22F07F-DD1E-02FC-38E1-7734E8C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8" y="437449"/>
            <a:ext cx="5860872" cy="377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F44516-E797-14A0-14DE-336569EA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41" y="437449"/>
            <a:ext cx="5922929" cy="377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65098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B8CBF-35BC-4CBA-95E2-584C08F6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AE0DF-6B5F-4274-A760-FE77CC84C90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1508</TotalTime>
  <Words>473</Words>
  <Application>Microsoft Office PowerPoint</Application>
  <PresentationFormat>Widescreen</PresentationFormat>
  <Paragraphs>66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Nova Light</vt:lpstr>
      <vt:lpstr>Calibri</vt:lpstr>
      <vt:lpstr>Elephant</vt:lpstr>
      <vt:lpstr>ModOverlayVTI</vt:lpstr>
      <vt:lpstr>Fast-Tag Fraud Detection</vt:lpstr>
      <vt:lpstr>Contents</vt:lpstr>
      <vt:lpstr>The project aims to develop a robust and reliable fraud detection system for FastTag transactions. By employing advanced machine learning algorithms and data analytics, we strive to identify and mitigate fraudulent activities in real-time, ensuring the integrity of the toll collection process and enhancing the trust of users in the FastTag system.</vt:lpstr>
      <vt:lpstr>PowerPoint Presentation</vt:lpstr>
      <vt:lpstr>What is Fast-Tag 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Model Development</vt:lpstr>
      <vt:lpstr>PowerPoint Presentation</vt:lpstr>
      <vt:lpstr>Fast-Tag Fraud Detection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Vedant Mayekar</dc:creator>
  <cp:lastModifiedBy>Vedant Mayekar</cp:lastModifiedBy>
  <cp:revision>4</cp:revision>
  <dcterms:created xsi:type="dcterms:W3CDTF">2024-01-11T09:03:24Z</dcterms:created>
  <dcterms:modified xsi:type="dcterms:W3CDTF">2024-06-25T07:49:25Z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