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B20F60-B72C-4052-877D-3A1A88AD1138}">
  <a:tblStyle styleId="{E9B20F60-B72C-4052-877D-3A1A88AD11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5709b6a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5709b6a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5709b6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5709b6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5709b6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5709b6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5709b6a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5709b6a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5709b6a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5709b6a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Coordinator node: handles read/write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list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5709b6a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5709b6a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contains object metadata such as version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5ca84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5ca84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contains object metadata such as version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5709b6a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5709b6a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5709b6a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5709b6a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5709b6a6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5709b6a6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5709b6a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5709b6a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5709b6a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5709b6a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5709b6a6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5709b6a6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55709b6a6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55709b6a6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5709b6a6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5709b6a6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5709b6a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5709b6a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5709b6a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5709b6a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values in R and W in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Applications do not do application level reconciliations and some of them di at all he system does it for them, thus they let r+w&gt;3. Common Configuration used by these applications is 3,2,2 thus all the tests are performed in this configuration.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level rec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5709b6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5709b6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•System can be optimized without sacrificing the 99.9</a:t>
            </a:r>
            <a:r>
              <a:rPr baseline="30000" lang="en" sz="1200"/>
              <a:t>th</a:t>
            </a:r>
            <a:r>
              <a:rPr lang="en" sz="1200"/>
              <a:t> percentile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•Buffer usage can decrease latency by a factor of 5 during peak traffic times •System can be optimized without sacrificing the 99.9</a:t>
            </a:r>
            <a:r>
              <a:rPr baseline="30000" lang="en" sz="1200"/>
              <a:t>th</a:t>
            </a:r>
            <a:r>
              <a:rPr lang="en" sz="1200"/>
              <a:t> percentile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5709b6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55709b6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uniform key distribution can help us achieve uniform load distribution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imbalance and its correlation with request load, the total number of requests received by each node was measured for a period of 24 hours - broken down into intervals of 30 minutes.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5709b6a6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5709b6a6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</a:t>
            </a:r>
            <a:r>
              <a:rPr lang="en" sz="1400">
                <a:solidFill>
                  <a:schemeClr val="dk1"/>
                </a:solidFill>
              </a:rPr>
              <a:t>ecalculate merkel trees, Data Retrieval takes longer time due to variable Data range.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5709b6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5709b6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skew in their load distribution . Since dfficult to compare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Periodical archiving of the dataset is a mandatory requirement for most of Amazon storage service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55709b6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55709b6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 is rare. Not affecting a lot of customers, It can tolerate a fairly consistent. </a:t>
            </a:r>
            <a:r>
              <a:rPr lang="en"/>
              <a:t>the number of versions returned to the shopping cart service was profiled for a period of 24 hours.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0e2586d70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0e2586d70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55709b6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55709b6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nodes are added/removed replica syncs happen, then data is handed-off to new nodes. These are happening in the background.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 with normal get/ put operations are occuring.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55709b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55709b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4e2c79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4e2c79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4e2c79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4e2c79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4e2c79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4e2c79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: A service guaranteeing that it will provide a response within 300ms for 99.9% of its requests for a peak client load of 500 requests per second.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4e2c79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4e2c79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5709b6a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5709b6a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5709b6a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5709b6a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Amazon’s Highly Available Key-Value Store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346375"/>
            <a:ext cx="57834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Anshu G, Jhukirtha M, Sahil G,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Siddharth B, Vedant M</a:t>
            </a:r>
            <a:endParaRPr sz="200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Some other principles embraced in Dynamo’s designs are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Decentralization : This is an extension of symmetry. The design should favor decentralized peer-to-peer techniques over centralized control.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Heterogeneity : The system should be able to exploit the heterogeneity in the infrastructure it works on. The work distribution must be proportional to the capacity of the individual servers. 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versioning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get() &amp; put()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failures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Membership and Failure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plugins</a:t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307675"/>
            <a:ext cx="5956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Consistent hashing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output range of the hash is a fixed circular space (or “ring”)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Addition/removal of a node </a:t>
            </a:r>
            <a:r>
              <a:rPr lang="en"/>
              <a:t>affects</a:t>
            </a:r>
            <a:r>
              <a:rPr lang="en"/>
              <a:t> its immediate neighbors only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Disadvantages: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 uniform load/data distribution due to random position assignment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Performance capability of each node not taken into account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00" y="1566013"/>
            <a:ext cx="26765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Virtual nodes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ach node is assigned to multiple points in the ring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virtual node looks like a single node but each physical node is responsible for more than one virtual node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Advantages: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Load </a:t>
            </a:r>
            <a:r>
              <a:rPr lang="en"/>
              <a:t>distribution</a:t>
            </a:r>
            <a:r>
              <a:rPr lang="en"/>
              <a:t> when a physical node fails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Load distribution when a physical node is added to a virtual node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Heterogeneity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/>
              <a:t>Data is replicated in N nodes, where N is configurable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key is assigned to a coordinator node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/>
              <a:t>coordinator node replicates the key at N-1 nodes (clockwise) in the ring</a:t>
            </a:r>
            <a:endParaRPr sz="14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498" y="2495548"/>
            <a:ext cx="3145025" cy="2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get() &amp; put() Operations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&amp; W are the minimum number of nodes participating in a successful read &amp; write operation respectively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W=N &amp; R=1: Read optimized, strong consistency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W=1 &amp; R=N: Write optimized, strong consistency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W+R &lt;= N: Weak consistency, read might not see the latest update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W+R &gt; N: Strong consistency, read will see at least one copy of the latest update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user can choose any values for R, W &amp; N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Setting W + R &lt; N helps maintain write latency while allowing some replication. This comes at the cost of consistency.</a:t>
            </a:r>
            <a:endParaRPr sz="14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get() &amp; put() Operations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/>
              <a:t>Dynamo exposes 2 operations: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/>
              <a:t>get(</a:t>
            </a:r>
            <a:r>
              <a:rPr i="1" lang="en"/>
              <a:t>key</a:t>
            </a:r>
            <a:r>
              <a:rPr lang="en"/>
              <a:t>): Returns a single object or a list of objects with a context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put(</a:t>
            </a:r>
            <a:r>
              <a:rPr i="1" lang="en"/>
              <a:t>key, context, object</a:t>
            </a:r>
            <a:r>
              <a:rPr lang="en"/>
              <a:t>): Writes the replicas to the disk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put() operation: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receiving a put() request with the key, context (vector clock), and the object, the coordinator generates the corresponding new vector clock and writes it locally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then sends the new version to the N highest-ranked reachable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at least W-1 nodes respond, the client is acknowledged that the write was successful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get() operation: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coordinator requests all versions of the data from the N highest-ranked reachable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it waits for R responses before returning the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are conflicting versions, the application reconciles according to business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application then sends the reconciled data through a new get() call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Versioning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/>
              <a:t>The result of each modification is a new and immutable version of the data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Dynamo provides eventual consistency, an object may have multiple versions when a get() call is executed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Vector clocks used for reconciliation</a:t>
            </a:r>
            <a:endParaRPr sz="1400"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Clocks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7900" y="1307675"/>
            <a:ext cx="5127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Vector clock is a list of (node,counter) pairs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 modification on the data generates a new object with the associated vector clock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Reconciliation is done during reads depending on the vector clock</a:t>
            </a:r>
            <a:endParaRPr sz="14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325" y="926525"/>
            <a:ext cx="3240775" cy="40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Temporary </a:t>
            </a:r>
            <a:r>
              <a:rPr lang="en"/>
              <a:t>Failures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Quorum is the minimum no of votes required to allow a transaction.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Dynamo, node </a:t>
            </a:r>
            <a:r>
              <a:rPr lang="en" sz="1400"/>
              <a:t>failures</a:t>
            </a:r>
            <a:r>
              <a:rPr lang="en" sz="1400"/>
              <a:t> are handled using Sloppy Quorum approach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Sloppy Quorum, all read and write operations are performed on the first N “healthy” nodes in the preference list.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ensure that read and write operations are not failed during temporary node failures, Dynamo uses Hinted Handoff </a:t>
            </a:r>
            <a:endParaRPr sz="1400"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Assumptions and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Level Agreements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Considerations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Hinted Handoff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is temporarily down or unreachable during a write, a replica that would normally have lived on A will now be sent to D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Nodes that receive hinted replicas will keep them in a separate local database that is scanned periodically.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A has recovered, D will attempt to </a:t>
            </a:r>
            <a:br>
              <a:rPr lang="en" sz="1400"/>
            </a:br>
            <a:r>
              <a:rPr lang="en" sz="1400"/>
              <a:t>deliver the replica to A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Again: “always writeable”</a:t>
            </a:r>
            <a:endParaRPr sz="14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300" y="2843475"/>
            <a:ext cx="2879550" cy="21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Permanent Failures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scenarios in which hinted replicas become unavailable before they can be returned to the original replica node. 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detect replica inconsistencies and data verification, </a:t>
            </a:r>
            <a:r>
              <a:rPr lang="en" sz="1400"/>
              <a:t>Merkle Trees are used.</a:t>
            </a:r>
            <a:r>
              <a:rPr lang="en" sz="1400"/>
              <a:t> </a:t>
            </a:r>
            <a:endParaRPr sz="1400"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87900" y="130767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Merkle tree is a hash tree where leaves are hashes of the values of individual keys. Parent nodes higher in the tree are hashes of their respective children.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principal advantage of Merkle tree is that each branch of the tree can be checked independently without requiring nodes to download the entire tree or the entire data set.</a:t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75" y="3013846"/>
            <a:ext cx="4197827" cy="20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Membership and Failure Detection</a:t>
            </a:r>
            <a:endParaRPr sz="2400"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87900" y="1144125"/>
            <a:ext cx="83682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prevent  rebalancing of partition and unintentional startup of new nodes,an administrator has access to add a new node.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gossip-based protocol </a:t>
            </a:r>
            <a:r>
              <a:rPr lang="en" sz="1400"/>
              <a:t>propagates</a:t>
            </a:r>
            <a:r>
              <a:rPr lang="en" sz="1400"/>
              <a:t> membership changes and maintains an eventually-consistent view of membership. </a:t>
            </a:r>
            <a:endParaRPr sz="1400"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87900" y="2509400"/>
            <a:ext cx="76401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Failure detection is used to avoid attempts to communicate with unreachable peers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purely local notion of failure is entirely sufficient. Eg: Node A considers node B failed if it does not respond to messages. 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Decentralized failure detection protocols use gossip-style protocols that enable nodes to be aware of a node’s failure. 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Engines plug-in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87900" y="1440600"/>
            <a:ext cx="83682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unique feature of Dynamo is that it gives the applications the choice to plug in different storage engines best suited for its access patterns. 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Applications can choose between Berkeley Database (BDB), BDB Java edition, MySQL, and an in-memory buffer with persistent backing store. 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Eg: BDB handles objects in  order of tens of Kbs whereas MySQL can handle objects of larger sizes.  </a:t>
            </a:r>
            <a:endParaRPr sz="1400"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7"/>
          <p:cNvSpPr txBox="1"/>
          <p:nvPr>
            <p:ph idx="2" type="body"/>
          </p:nvPr>
        </p:nvSpPr>
        <p:spPr>
          <a:xfrm>
            <a:off x="4939500" y="1209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and </a:t>
            </a:r>
            <a:r>
              <a:rPr lang="en"/>
              <a:t>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Performance and Durability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of Placement of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Balancing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Divergent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vs Server Driven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Background vs Foreground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474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Experience 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78925" y="573900"/>
            <a:ext cx="8874000" cy="4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Dynamo is used by several services with different configurations. </a:t>
            </a:r>
            <a:r>
              <a:rPr lang="en" sz="1400"/>
              <a:t>Patterns in which Dynamo is used mainly: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b="1" lang="en" sz="1400"/>
              <a:t>Business logic specific reconciliation</a:t>
            </a:r>
            <a:r>
              <a:rPr lang="en" sz="1400"/>
              <a:t> - Eg: Merging different versions of a customer’s shopping cart. 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b="1" lang="en" sz="1400"/>
              <a:t>Timestamp based reconciliation</a:t>
            </a:r>
            <a:r>
              <a:rPr lang="en" sz="1400"/>
              <a:t>- Eg: Customer Session Information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b="1" lang="en" sz="1400"/>
              <a:t>High performance read engines</a:t>
            </a:r>
            <a:r>
              <a:rPr lang="en" sz="1400"/>
              <a:t>-Eg: Services that maintain product catalog and promotional items. R=1, W=N.  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-213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Balancing Performance and Durability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25" y="366913"/>
            <a:ext cx="3810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 txBox="1"/>
          <p:nvPr/>
        </p:nvSpPr>
        <p:spPr>
          <a:xfrm>
            <a:off x="24000" y="3171150"/>
            <a:ext cx="45720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Lowering latency by a factor of 5 during peak traffic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Pros: Further improve performance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Cons: Trades durability for performance.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Durable Write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5893275" y="1296763"/>
            <a:ext cx="2854800" cy="22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Storage Node</a:t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6382875" y="1757950"/>
            <a:ext cx="1875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Wr1   Wr2  Wr3  Wr4</a:t>
            </a:r>
            <a:endParaRPr/>
          </a:p>
        </p:txBody>
      </p:sp>
      <p:cxnSp>
        <p:nvCxnSpPr>
          <p:cNvPr id="257" name="Google Shape;257;p39"/>
          <p:cNvCxnSpPr/>
          <p:nvPr/>
        </p:nvCxnSpPr>
        <p:spPr>
          <a:xfrm>
            <a:off x="6830625" y="1736513"/>
            <a:ext cx="117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9"/>
          <p:cNvCxnSpPr>
            <a:stCxn id="256" idx="0"/>
          </p:cNvCxnSpPr>
          <p:nvPr/>
        </p:nvCxnSpPr>
        <p:spPr>
          <a:xfrm>
            <a:off x="7320675" y="1757950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9"/>
          <p:cNvCxnSpPr/>
          <p:nvPr/>
        </p:nvCxnSpPr>
        <p:spPr>
          <a:xfrm>
            <a:off x="7738875" y="1757975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9"/>
          <p:cNvCxnSpPr/>
          <p:nvPr/>
        </p:nvCxnSpPr>
        <p:spPr>
          <a:xfrm>
            <a:off x="7164975" y="1060613"/>
            <a:ext cx="5700" cy="6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9"/>
          <p:cNvSpPr txBox="1"/>
          <p:nvPr/>
        </p:nvSpPr>
        <p:spPr>
          <a:xfrm>
            <a:off x="7260600" y="2859463"/>
            <a:ext cx="172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Writer Thread</a:t>
            </a:r>
            <a:endParaRPr/>
          </a:p>
        </p:txBody>
      </p:sp>
      <p:cxnSp>
        <p:nvCxnSpPr>
          <p:cNvPr id="262" name="Google Shape;262;p39"/>
          <p:cNvCxnSpPr/>
          <p:nvPr/>
        </p:nvCxnSpPr>
        <p:spPr>
          <a:xfrm flipH="1" rot="-5400000">
            <a:off x="6365475" y="2867025"/>
            <a:ext cx="2135700" cy="87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9"/>
          <p:cNvSpPr txBox="1"/>
          <p:nvPr/>
        </p:nvSpPr>
        <p:spPr>
          <a:xfrm>
            <a:off x="6168975" y="662425"/>
            <a:ext cx="2303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Operations</a:t>
            </a:r>
            <a:endParaRPr sz="1800"/>
          </a:p>
        </p:txBody>
      </p:sp>
      <p:sp>
        <p:nvSpPr>
          <p:cNvPr id="264" name="Google Shape;264;p39"/>
          <p:cNvSpPr txBox="1"/>
          <p:nvPr/>
        </p:nvSpPr>
        <p:spPr>
          <a:xfrm>
            <a:off x="5243900" y="1651413"/>
            <a:ext cx="172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 Buffer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913" y="2937375"/>
            <a:ext cx="897075" cy="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/>
        </p:nvSpPr>
        <p:spPr>
          <a:xfrm>
            <a:off x="4572000" y="3626250"/>
            <a:ext cx="2688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Operation search Buffer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0950" y="3775880"/>
            <a:ext cx="1150200" cy="119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0" y="2239700"/>
            <a:ext cx="91440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Ensuring Uniform Load Balance Distribution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-If N</a:t>
            </a:r>
            <a:r>
              <a:rPr lang="en" sz="1400"/>
              <a:t>ode’s request load &gt; average load by less than a certain threshold (here 15%)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-Imbalance ratio = Fraction of nodes that are out-of-balance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Decreases with increasing load. </a:t>
            </a:r>
            <a:r>
              <a:rPr b="1" lang="en" sz="1400"/>
              <a:t>Why?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Observe:</a:t>
            </a:r>
            <a:r>
              <a:rPr lang="en" sz="1400"/>
              <a:t> During low loads the imbalance ratio is as high as 20% and during high loads it is close to 10%. </a:t>
            </a:r>
            <a:r>
              <a:rPr b="1" lang="en" sz="1400"/>
              <a:t>Why?</a:t>
            </a:r>
            <a:endParaRPr b="1" sz="1400"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8950"/>
            <a:ext cx="5486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0" y="0"/>
            <a:ext cx="71367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r>
              <a:rPr lang="en"/>
              <a:t> and Placement of Keys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5" y="583225"/>
            <a:ext cx="2114550" cy="1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988" y="583225"/>
            <a:ext cx="2124075" cy="1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1300" y="583221"/>
            <a:ext cx="1971675" cy="1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125" y="2659479"/>
            <a:ext cx="7627726" cy="14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74550" y="4094075"/>
            <a:ext cx="83949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Evolution of Partitioning strategies on Load Distribution. 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 Q is number of partition/ranges, S is the number of nodes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Traditionally, production systems stored their data in Relational Databases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of Amazon’s services only stored and retrieved data by a primary key.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Did not require complex querying and management functionality offered by an RDBMS.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Excess functionality requires expensive hardware and highly skilled personnel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available technologies for replication are limited, and they typically choose consistency over availability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0" y="-106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Efficiency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2229700" y="2436700"/>
            <a:ext cx="5994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Strategy 3 is used. Why?  Strategy 2 was interim setup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900" y="438375"/>
            <a:ext cx="5867400" cy="19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4" name="Google Shape;294;p42"/>
          <p:cNvGraphicFramePr/>
          <p:nvPr/>
        </p:nvGraphicFramePr>
        <p:xfrm>
          <a:off x="0" y="2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{E9B20F60-B72C-4052-877D-3A1A88AD1138}</a:tableStyleId>
              </a:tblPr>
              <a:tblGrid>
                <a:gridCol w="4572000"/>
                <a:gridCol w="4572000"/>
              </a:tblGrid>
              <a:tr h="57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    Strategy 3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  Strategy 1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Faster 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Bootstrapping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&lt;24 hours Bootstrapping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Data 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Retrieval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Fast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Slow Data Retrieval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Easy to archive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Difficult to Archive whole data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Divergent Version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50" y="553425"/>
            <a:ext cx="91440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Assumed Reason: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Node failures, data center failures, network partiti</a:t>
            </a:r>
            <a:r>
              <a:rPr lang="en" sz="1600"/>
              <a:t>ons and Large number of concurrent writes to an item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Divergent versions are created rarely.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Occurrence</a:t>
            </a:r>
            <a:r>
              <a:rPr b="1" lang="en" sz="1600"/>
              <a:t>: Number of Versions returned to the shopping cart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   99.94 % requests of one version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 0.00057 % requests of two versions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0.00047 % requests of three versions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0.00009 % requests of four versions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Evaluation: </a:t>
            </a:r>
            <a:r>
              <a:rPr lang="en" sz="1600"/>
              <a:t>Divergent versioning due to increase in concurrent writes. Why?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 vs Server Driven coordination</a:t>
            </a:r>
            <a:endParaRPr sz="2400"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87900" y="1144125"/>
            <a:ext cx="41841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</a:t>
            </a:r>
            <a:r>
              <a:rPr lang="en" sz="1400"/>
              <a:t>: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Balancer is required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node can be coordinator for reads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requests coordinated by a node in key’s preference list.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: 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Library can be used to perform coordination locally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downloads current view of node and can determine preference list for a key. </a:t>
            </a:r>
            <a:endParaRPr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0750"/>
            <a:ext cx="4343400" cy="26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Background vs Foreground Tasks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87900" y="1261250"/>
            <a:ext cx="83682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Background tasks are integrated with a admission control mechanism.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Background tasks reserve run time slices using this mechanism.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Controller monitors latency in a given time window and checks if latencies are close to a desired threshold.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comparisons are used to assess the resource availability for background tasks.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87900" y="1247150"/>
            <a:ext cx="83682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Dynamo introduces some important features, let’s review them: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virtual node mapping to multiple physical nodes, to maintain load balance in nodes.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Consistent Hashing Ring : to determine which key value pair goes to which nodes.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Vector clocks to maintain versions of the data, which are used to resolve conflicts.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Merkle trees are used to recover from permanent failure and get the latest version of the data. 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Adjustable Storage Engine plug-in : Applications can choose which Storage Engine to use</a:t>
            </a:r>
            <a:br>
              <a:rPr lang="en" sz="1400"/>
            </a:br>
            <a:r>
              <a:rPr lang="en" sz="1400"/>
              <a:t>according to their access patterns.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Assumptions and Requirements	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Query Model :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read and write operations to a data item that is uniquely identified by a key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ACID Properties :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ACID guarantees tend to have poor availability.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Dynamo targets applications that operate with weaker consistency if this results in high availability.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Assumptions and Requirements	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Eff</a:t>
            </a:r>
            <a:r>
              <a:rPr lang="en" sz="1400"/>
              <a:t>iciency :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Amazon’s services have stringent latency requirements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Dynamo is only used by Amazon’s internal services. It’s operation environment is assumed to be non-hostile and there are no security related requirements such as authentication and authorization.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service will use a distinct instance of Dynamo</a:t>
            </a:r>
            <a:endParaRPr sz="14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Level Agreements (SLA)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</a:t>
            </a:r>
            <a:r>
              <a:rPr lang="en" sz="1400"/>
              <a:t>ormally negotiated contract where several system related characteristics are agreed upon.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 the client’s expected request rate distribution for a particular API and the expected service latency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ommon approach: Defining SLA in terms of average, median, and expected variance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Experiences with Amazon’s systems shows defining SLA in percentile gives a better overall experience</a:t>
            </a:r>
            <a:endParaRPr sz="14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replication algorithms used in commercial systems traditionally perform synchronous replica coordination in order to provide a strongly consistent data access interface.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dealing with the possibility of network </a:t>
            </a:r>
            <a:r>
              <a:rPr lang="en" sz="1400"/>
              <a:t>failures</a:t>
            </a:r>
            <a:r>
              <a:rPr lang="en" sz="1400"/>
              <a:t>, strong consistency and high data availability cannot be achieved simultaneously.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Dynamo is designed to be an eventually consistent data store; that is, all updates reach all replicas eventually.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important design consideration is to decide when to perform the process of conflict resolution and who will perform the process.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Dynamo provides an “always </a:t>
            </a:r>
            <a:r>
              <a:rPr lang="en" sz="1400"/>
              <a:t>writable</a:t>
            </a:r>
            <a:r>
              <a:rPr lang="en" sz="1400"/>
              <a:t>” data store.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because for a number of Amazon’s services, rejecting customer updates would lead to a poor customer experience.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307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Some other principles embraced in Dynamo’s designs are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Incremental Scalability : Dynamo should be able to scale out one node at a time, with minimal impact on both operators of the system and the system itself.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Symmetry : Every node in the system should have the same set of </a:t>
            </a:r>
            <a:r>
              <a:rPr lang="en" sz="1400"/>
              <a:t>responsibilities</a:t>
            </a:r>
            <a:r>
              <a:rPr lang="en" sz="1400"/>
              <a:t>. There should be no distinguished node with an extra set of responsibilities.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