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F84D7B-E923-40C7-A37B-A781F3E783D0}">
  <a:tblStyle styleId="{65F84D7B-E923-40C7-A37B-A781F3E783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cf4b52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cf4b52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930dade52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930dade52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930dade52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930dade52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87b329a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87b329a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87b329a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87b329a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930dade52_0_3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930dade52_0_3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87b329a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87b329a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930dade52_0_1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930dade52_0_1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930dade52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930dade52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930dade52_0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930dade52_0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87b329a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87b329a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930dade52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930dade5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930dade52_0_3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930dade52_0_3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7d1c697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7d1c697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7d1c697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7d1c697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30dade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30dade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target columns are test. Each test has a value 0 or 1.</a:t>
            </a:r>
            <a:endParaRPr/>
          </a:p>
          <a:p>
            <a:pPr indent="0" lvl="0" marL="0" rtl="0" algn="l">
              <a:spcBef>
                <a:spcPts val="0"/>
              </a:spcBef>
              <a:spcAft>
                <a:spcPts val="0"/>
              </a:spcAft>
              <a:buNone/>
            </a:pPr>
            <a:r>
              <a:rPr lang="en"/>
              <a:t>We add all the values to determine the results.</a:t>
            </a:r>
            <a:endParaRPr/>
          </a:p>
          <a:p>
            <a:pPr indent="0" lvl="0" marL="0" rtl="0" algn="l">
              <a:spcBef>
                <a:spcPts val="0"/>
              </a:spcBef>
              <a:spcAft>
                <a:spcPts val="0"/>
              </a:spcAft>
              <a:buNone/>
            </a:pPr>
            <a:r>
              <a:rPr lang="en"/>
              <a:t>The results lie in between 0 and 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930dade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930dade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87b329a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87b329a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930dade52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930dade52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cd4c72b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cd4c72b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930dade52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930dade52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cf4b52b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cf4b52b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K-nearest_neighbors_algorithm#:~:text=In%20statistics%2C%20the%20k%2Dnearest,training%20examples%20in%20data%20set" TargetMode="External"/><Relationship Id="rId4" Type="http://schemas.openxmlformats.org/officeDocument/2006/relationships/hyperlink" Target="https://machinelearningmastery.com/k-fold-cross-valid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6.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Machine Learning Applied to Cervical Cancer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RDBMS IA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feature selection</a:t>
            </a:r>
            <a:endParaRPr/>
          </a:p>
        </p:txBody>
      </p:sp>
      <p:pic>
        <p:nvPicPr>
          <p:cNvPr id="111" name="Google Shape;111;p22"/>
          <p:cNvPicPr preferRelativeResize="0"/>
          <p:nvPr/>
        </p:nvPicPr>
        <p:blipFill>
          <a:blip r:embed="rId3">
            <a:alphaModFix/>
          </a:blip>
          <a:stretch>
            <a:fillRect/>
          </a:stretch>
        </p:blipFill>
        <p:spPr>
          <a:xfrm>
            <a:off x="152400" y="1170125"/>
            <a:ext cx="8749174" cy="280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17" name="Google Shape;117;p23"/>
          <p:cNvSpPr txBox="1"/>
          <p:nvPr>
            <p:ph idx="1" type="body"/>
          </p:nvPr>
        </p:nvSpPr>
        <p:spPr>
          <a:xfrm>
            <a:off x="311700" y="128300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Using Confusion Matrix</a:t>
            </a:r>
            <a:endParaRPr>
              <a:solidFill>
                <a:srgbClr val="434343"/>
              </a:solidFill>
            </a:endParaRPr>
          </a:p>
          <a:p>
            <a:pPr indent="-342900" lvl="0" marL="457200" rtl="0" algn="l">
              <a:spcBef>
                <a:spcPts val="1200"/>
              </a:spcBef>
              <a:spcAft>
                <a:spcPts val="0"/>
              </a:spcAft>
              <a:buClr>
                <a:srgbClr val="434343"/>
              </a:buClr>
              <a:buSzPts val="1800"/>
              <a:buAutoNum type="arabicPeriod"/>
            </a:pPr>
            <a:r>
              <a:rPr lang="en">
                <a:solidFill>
                  <a:srgbClr val="434343"/>
                </a:solidFill>
              </a:rPr>
              <a:t>TP - True Positive</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FP - False Positive</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TN - True Negative</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FN - False Negative</a:t>
            </a:r>
            <a:endParaRPr>
              <a:solidFill>
                <a:srgbClr val="434343"/>
              </a:solidFill>
            </a:endParaRPr>
          </a:p>
          <a:p>
            <a:pPr indent="0" lvl="0" marL="0" rtl="0" algn="l">
              <a:spcBef>
                <a:spcPts val="1200"/>
              </a:spcBef>
              <a:spcAft>
                <a:spcPts val="0"/>
              </a:spcAft>
              <a:buNone/>
            </a:pPr>
            <a:r>
              <a:t/>
            </a:r>
            <a:endParaRPr>
              <a:solidFill>
                <a:srgbClr val="434343"/>
              </a:solidFill>
            </a:endParaRPr>
          </a:p>
          <a:p>
            <a:pPr indent="0" lvl="0" marL="0" rtl="0" algn="l">
              <a:spcBef>
                <a:spcPts val="1200"/>
              </a:spcBef>
              <a:spcAft>
                <a:spcPts val="0"/>
              </a:spcAft>
              <a:buClr>
                <a:schemeClr val="dk1"/>
              </a:buClr>
              <a:buSzPts val="1100"/>
              <a:buFont typeface="Arial"/>
              <a:buNone/>
            </a:pPr>
            <a:r>
              <a:rPr lang="en">
                <a:solidFill>
                  <a:schemeClr val="dk1"/>
                </a:solidFill>
              </a:rPr>
              <a:t>Accuracy =(TP + TN)/ Total</a:t>
            </a:r>
            <a:endParaRPr>
              <a:solidFill>
                <a:srgbClr val="434343"/>
              </a:solidFill>
            </a:endParaRPr>
          </a:p>
          <a:p>
            <a:pPr indent="0" lvl="0" marL="0" rtl="0" algn="l">
              <a:spcBef>
                <a:spcPts val="1200"/>
              </a:spcBef>
              <a:spcAft>
                <a:spcPts val="1200"/>
              </a:spcAft>
              <a:buNone/>
            </a:pPr>
            <a:r>
              <a:t/>
            </a:r>
            <a:endParaRPr>
              <a:solidFill>
                <a:srgbClr val="434343"/>
              </a:solidFill>
            </a:endParaRPr>
          </a:p>
        </p:txBody>
      </p:sp>
      <p:pic>
        <p:nvPicPr>
          <p:cNvPr id="118" name="Google Shape;118;p23"/>
          <p:cNvPicPr preferRelativeResize="0"/>
          <p:nvPr/>
        </p:nvPicPr>
        <p:blipFill>
          <a:blip r:embed="rId3">
            <a:alphaModFix/>
          </a:blip>
          <a:stretch>
            <a:fillRect/>
          </a:stretch>
        </p:blipFill>
        <p:spPr>
          <a:xfrm>
            <a:off x="4622513" y="1247775"/>
            <a:ext cx="4124325"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graphicFrame>
        <p:nvGraphicFramePr>
          <p:cNvPr id="124" name="Google Shape;124;p24"/>
          <p:cNvGraphicFramePr/>
          <p:nvPr/>
        </p:nvGraphicFramePr>
        <p:xfrm>
          <a:off x="587550" y="1149025"/>
          <a:ext cx="3000000" cy="3000000"/>
        </p:xfrm>
        <a:graphic>
          <a:graphicData uri="http://schemas.openxmlformats.org/drawingml/2006/table">
            <a:tbl>
              <a:tblPr>
                <a:noFill/>
                <a:tableStyleId>{65F84D7B-E923-40C7-A37B-A781F3E783D0}</a:tableStyleId>
              </a:tblPr>
              <a:tblGrid>
                <a:gridCol w="1328150"/>
                <a:gridCol w="1328150"/>
                <a:gridCol w="1328150"/>
                <a:gridCol w="1328150"/>
                <a:gridCol w="1328150"/>
                <a:gridCol w="1328150"/>
              </a:tblGrid>
              <a:tr h="500325">
                <a:tc>
                  <a:txBody>
                    <a:bodyPr/>
                    <a:lstStyle/>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TP</a:t>
                      </a:r>
                      <a:endParaRPr/>
                    </a:p>
                  </a:txBody>
                  <a:tcPr marT="91425" marB="91425" marR="91425" marL="91425"/>
                </a:tc>
                <a:tc>
                  <a:txBody>
                    <a:bodyPr/>
                    <a:lstStyle/>
                    <a:p>
                      <a:pPr indent="0" lvl="0" marL="0" rtl="0" algn="l">
                        <a:spcBef>
                          <a:spcPts val="0"/>
                        </a:spcBef>
                        <a:spcAft>
                          <a:spcPts val="0"/>
                        </a:spcAft>
                        <a:buNone/>
                      </a:pPr>
                      <a:r>
                        <a:rPr lang="en"/>
                        <a:t>FN</a:t>
                      </a:r>
                      <a:endParaRPr/>
                    </a:p>
                  </a:txBody>
                  <a:tcPr marT="91425" marB="91425" marR="91425" marL="91425"/>
                </a:tc>
                <a:tc>
                  <a:txBody>
                    <a:bodyPr/>
                    <a:lstStyle/>
                    <a:p>
                      <a:pPr indent="0" lvl="0" marL="0" rtl="0" algn="l">
                        <a:spcBef>
                          <a:spcPts val="0"/>
                        </a:spcBef>
                        <a:spcAft>
                          <a:spcPts val="0"/>
                        </a:spcAft>
                        <a:buNone/>
                      </a:pPr>
                      <a:r>
                        <a:rPr lang="en"/>
                        <a:t>FP</a:t>
                      </a:r>
                      <a:endParaRPr/>
                    </a:p>
                  </a:txBody>
                  <a:tcPr marT="91425" marB="91425" marR="91425" marL="91425"/>
                </a:tc>
                <a:tc>
                  <a:txBody>
                    <a:bodyPr/>
                    <a:lstStyle/>
                    <a:p>
                      <a:pPr indent="0" lvl="0" marL="0" rtl="0" algn="l">
                        <a:spcBef>
                          <a:spcPts val="0"/>
                        </a:spcBef>
                        <a:spcAft>
                          <a:spcPts val="0"/>
                        </a:spcAft>
                        <a:buNone/>
                      </a:pPr>
                      <a:r>
                        <a:rPr lang="en"/>
                        <a:t>TN</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r>
              <a:tr h="500325">
                <a:tc>
                  <a:txBody>
                    <a:bodyPr/>
                    <a:lstStyle/>
                    <a:p>
                      <a:pPr indent="0" lvl="0" marL="0" rtl="0" algn="l">
                        <a:spcBef>
                          <a:spcPts val="0"/>
                        </a:spcBef>
                        <a:spcAft>
                          <a:spcPts val="0"/>
                        </a:spcAft>
                        <a:buNone/>
                      </a:pPr>
                      <a:r>
                        <a:rPr lang="en"/>
                        <a:t>K-neighbors</a:t>
                      </a:r>
                      <a:endParaRPr/>
                    </a:p>
                  </a:txBody>
                  <a:tcPr marT="91425" marB="91425" marR="91425" marL="91425"/>
                </a:tc>
                <a:tc>
                  <a:txBody>
                    <a:bodyPr/>
                    <a:lstStyle/>
                    <a:p>
                      <a:pPr indent="0" lvl="0" marL="0" rtl="0" algn="r">
                        <a:lnSpc>
                          <a:spcPct val="115000"/>
                        </a:lnSpc>
                        <a:spcBef>
                          <a:spcPts val="0"/>
                        </a:spcBef>
                        <a:spcAft>
                          <a:spcPts val="0"/>
                        </a:spcAft>
                        <a:buNone/>
                      </a:pPr>
                      <a:r>
                        <a:rPr lang="en"/>
                        <a:t>163</a:t>
                      </a:r>
                      <a:endParaRPr/>
                    </a:p>
                  </a:txBody>
                  <a:tcPr marT="91425" marB="91425" marR="91425" marL="91425"/>
                </a:tc>
                <a:tc>
                  <a:txBody>
                    <a:bodyPr/>
                    <a:lstStyle/>
                    <a:p>
                      <a:pPr indent="0" lvl="0" marL="0" rtl="0" algn="r">
                        <a:lnSpc>
                          <a:spcPct val="115000"/>
                        </a:lnSpc>
                        <a:spcBef>
                          <a:spcPts val="0"/>
                        </a:spcBef>
                        <a:spcAft>
                          <a:spcPts val="0"/>
                        </a:spcAft>
                        <a:buNone/>
                      </a:pPr>
                      <a:r>
                        <a:rPr lang="en"/>
                        <a:t>0</a:t>
                      </a:r>
                      <a:endParaRPr/>
                    </a:p>
                  </a:txBody>
                  <a:tcPr marT="91425" marB="91425" marR="91425" marL="91425"/>
                </a:tc>
                <a:tc>
                  <a:txBody>
                    <a:bodyPr/>
                    <a:lstStyle/>
                    <a:p>
                      <a:pPr indent="0" lvl="0" marL="0" rtl="0" algn="r">
                        <a:lnSpc>
                          <a:spcPct val="115000"/>
                        </a:lnSpc>
                        <a:spcBef>
                          <a:spcPts val="0"/>
                        </a:spcBef>
                        <a:spcAft>
                          <a:spcPts val="0"/>
                        </a:spcAft>
                        <a:buNone/>
                      </a:pPr>
                      <a:r>
                        <a:rPr lang="en"/>
                        <a:t>8</a:t>
                      </a:r>
                      <a:endParaRPr/>
                    </a:p>
                  </a:txBody>
                  <a:tcPr marT="91425" marB="91425" marR="91425" marL="91425"/>
                </a:tc>
                <a:tc>
                  <a:txBody>
                    <a:bodyPr/>
                    <a:lstStyle/>
                    <a:p>
                      <a:pPr indent="0" lvl="0" marL="0" rtl="0" algn="r">
                        <a:lnSpc>
                          <a:spcPct val="115000"/>
                        </a:lnSpc>
                        <a:spcBef>
                          <a:spcPts val="0"/>
                        </a:spcBef>
                        <a:spcAft>
                          <a:spcPts val="0"/>
                        </a:spcAft>
                        <a:buNone/>
                      </a:pPr>
                      <a:r>
                        <a:rPr lang="en"/>
                        <a:t>1</a:t>
                      </a:r>
                      <a:endParaRPr/>
                    </a:p>
                  </a:txBody>
                  <a:tcPr marT="91425" marB="91425" marR="91425" marL="91425"/>
                </a:tc>
                <a:tc>
                  <a:txBody>
                    <a:bodyPr/>
                    <a:lstStyle/>
                    <a:p>
                      <a:pPr indent="0" lvl="0" marL="0" rtl="0" algn="r">
                        <a:lnSpc>
                          <a:spcPct val="115000"/>
                        </a:lnSpc>
                        <a:spcBef>
                          <a:spcPts val="0"/>
                        </a:spcBef>
                        <a:spcAft>
                          <a:spcPts val="0"/>
                        </a:spcAft>
                        <a:buNone/>
                      </a:pPr>
                      <a:r>
                        <a:rPr lang="en"/>
                        <a:t>95.30%</a:t>
                      </a:r>
                      <a:endParaRPr/>
                    </a:p>
                  </a:txBody>
                  <a:tcPr marT="91425" marB="91425" marR="91425" marL="91425"/>
                </a:tc>
              </a:tr>
              <a:tr h="672125">
                <a:tc>
                  <a:txBody>
                    <a:bodyPr/>
                    <a:lstStyle/>
                    <a:p>
                      <a:pPr indent="0" lvl="0" marL="0" rtl="0" algn="l">
                        <a:spcBef>
                          <a:spcPts val="0"/>
                        </a:spcBef>
                        <a:spcAft>
                          <a:spcPts val="0"/>
                        </a:spcAft>
                        <a:buNone/>
                      </a:pPr>
                      <a:r>
                        <a:rPr lang="en"/>
                        <a:t>Decision tree classifier</a:t>
                      </a:r>
                      <a:endParaRPr/>
                    </a:p>
                  </a:txBody>
                  <a:tcPr marT="91425" marB="91425" marR="91425" marL="91425"/>
                </a:tc>
                <a:tc>
                  <a:txBody>
                    <a:bodyPr/>
                    <a:lstStyle/>
                    <a:p>
                      <a:pPr indent="0" lvl="0" marL="0" rtl="0" algn="r">
                        <a:lnSpc>
                          <a:spcPct val="115000"/>
                        </a:lnSpc>
                        <a:spcBef>
                          <a:spcPts val="0"/>
                        </a:spcBef>
                        <a:spcAft>
                          <a:spcPts val="0"/>
                        </a:spcAft>
                        <a:buNone/>
                      </a:pPr>
                      <a:r>
                        <a:rPr lang="en"/>
                        <a:t>183</a:t>
                      </a:r>
                      <a:endParaRPr/>
                    </a:p>
                  </a:txBody>
                  <a:tcPr marT="91425" marB="91425" marR="91425" marL="91425"/>
                </a:tc>
                <a:tc>
                  <a:txBody>
                    <a:bodyPr/>
                    <a:lstStyle/>
                    <a:p>
                      <a:pPr indent="0" lvl="0" marL="0" rtl="0" algn="r">
                        <a:lnSpc>
                          <a:spcPct val="115000"/>
                        </a:lnSpc>
                        <a:spcBef>
                          <a:spcPts val="0"/>
                        </a:spcBef>
                        <a:spcAft>
                          <a:spcPts val="0"/>
                        </a:spcAft>
                        <a:buNone/>
                      </a:pPr>
                      <a:r>
                        <a:rPr lang="en"/>
                        <a:t>24</a:t>
                      </a:r>
                      <a:endParaRPr/>
                    </a:p>
                  </a:txBody>
                  <a:tcPr marT="91425" marB="91425" marR="91425" marL="91425"/>
                </a:tc>
                <a:tc>
                  <a:txBody>
                    <a:bodyPr/>
                    <a:lstStyle/>
                    <a:p>
                      <a:pPr indent="0" lvl="0" marL="0" rtl="0" algn="r">
                        <a:lnSpc>
                          <a:spcPct val="115000"/>
                        </a:lnSpc>
                        <a:spcBef>
                          <a:spcPts val="0"/>
                        </a:spcBef>
                        <a:spcAft>
                          <a:spcPts val="0"/>
                        </a:spcAft>
                        <a:buNone/>
                      </a:pPr>
                      <a:r>
                        <a:rPr lang="en"/>
                        <a:t>8</a:t>
                      </a:r>
                      <a:endParaRPr/>
                    </a:p>
                  </a:txBody>
                  <a:tcPr marT="91425" marB="91425" marR="91425" marL="91425"/>
                </a:tc>
                <a:tc>
                  <a:txBody>
                    <a:bodyPr/>
                    <a:lstStyle/>
                    <a:p>
                      <a:pPr indent="0" lvl="0" marL="0" rtl="0" algn="r">
                        <a:lnSpc>
                          <a:spcPct val="115000"/>
                        </a:lnSpc>
                        <a:spcBef>
                          <a:spcPts val="0"/>
                        </a:spcBef>
                        <a:spcAft>
                          <a:spcPts val="0"/>
                        </a:spcAft>
                        <a:buNone/>
                      </a:pPr>
                      <a:r>
                        <a:rPr lang="en"/>
                        <a:t>2</a:t>
                      </a:r>
                      <a:endParaRPr/>
                    </a:p>
                  </a:txBody>
                  <a:tcPr marT="91425" marB="91425" marR="91425" marL="91425"/>
                </a:tc>
                <a:tc>
                  <a:txBody>
                    <a:bodyPr/>
                    <a:lstStyle/>
                    <a:p>
                      <a:pPr indent="0" lvl="0" marL="0" rtl="0" algn="r">
                        <a:lnSpc>
                          <a:spcPct val="115000"/>
                        </a:lnSpc>
                        <a:spcBef>
                          <a:spcPts val="0"/>
                        </a:spcBef>
                        <a:spcAft>
                          <a:spcPts val="0"/>
                        </a:spcAft>
                        <a:buNone/>
                      </a:pPr>
                      <a:r>
                        <a:rPr lang="en"/>
                        <a:t>85.11%</a:t>
                      </a:r>
                      <a:endParaRPr/>
                    </a:p>
                  </a:txBody>
                  <a:tcPr marT="91425" marB="91425" marR="91425" marL="91425"/>
                </a:tc>
              </a:tr>
              <a:tr h="835275">
                <a:tc>
                  <a:txBody>
                    <a:bodyPr/>
                    <a:lstStyle/>
                    <a:p>
                      <a:pPr indent="0" lvl="0" marL="0" rtl="0" algn="l">
                        <a:spcBef>
                          <a:spcPts val="0"/>
                        </a:spcBef>
                        <a:spcAft>
                          <a:spcPts val="0"/>
                        </a:spcAft>
                        <a:buNone/>
                      </a:pPr>
                      <a:r>
                        <a:rPr lang="en"/>
                        <a:t>Random Forest Algorithm</a:t>
                      </a:r>
                      <a:endParaRPr/>
                    </a:p>
                  </a:txBody>
                  <a:tcPr marT="91425" marB="91425" marR="91425" marL="91425"/>
                </a:tc>
                <a:tc>
                  <a:txBody>
                    <a:bodyPr/>
                    <a:lstStyle/>
                    <a:p>
                      <a:pPr indent="0" lvl="0" marL="0" rtl="0" algn="r">
                        <a:lnSpc>
                          <a:spcPct val="115000"/>
                        </a:lnSpc>
                        <a:spcBef>
                          <a:spcPts val="0"/>
                        </a:spcBef>
                        <a:spcAft>
                          <a:spcPts val="0"/>
                        </a:spcAft>
                        <a:buNone/>
                      </a:pPr>
                      <a:r>
                        <a:rPr lang="en"/>
                        <a:t>187</a:t>
                      </a:r>
                      <a:endParaRPr/>
                    </a:p>
                  </a:txBody>
                  <a:tcPr marT="91425" marB="91425" marR="91425" marL="91425"/>
                </a:tc>
                <a:tc>
                  <a:txBody>
                    <a:bodyPr/>
                    <a:lstStyle/>
                    <a:p>
                      <a:pPr indent="0" lvl="0" marL="0" rtl="0" algn="r">
                        <a:lnSpc>
                          <a:spcPct val="115000"/>
                        </a:lnSpc>
                        <a:spcBef>
                          <a:spcPts val="0"/>
                        </a:spcBef>
                        <a:spcAft>
                          <a:spcPts val="0"/>
                        </a:spcAft>
                        <a:buNone/>
                      </a:pPr>
                      <a:r>
                        <a:rPr lang="en"/>
                        <a:t>18</a:t>
                      </a:r>
                      <a:endParaRPr/>
                    </a:p>
                  </a:txBody>
                  <a:tcPr marT="91425" marB="91425" marR="91425" marL="91425"/>
                </a:tc>
                <a:tc>
                  <a:txBody>
                    <a:bodyPr/>
                    <a:lstStyle/>
                    <a:p>
                      <a:pPr indent="0" lvl="0" marL="0" rtl="0" algn="r">
                        <a:lnSpc>
                          <a:spcPct val="115000"/>
                        </a:lnSpc>
                        <a:spcBef>
                          <a:spcPts val="0"/>
                        </a:spcBef>
                        <a:spcAft>
                          <a:spcPts val="0"/>
                        </a:spcAft>
                        <a:buNone/>
                      </a:pPr>
                      <a:r>
                        <a:rPr lang="en"/>
                        <a:t>8</a:t>
                      </a:r>
                      <a:endParaRPr/>
                    </a:p>
                  </a:txBody>
                  <a:tcPr marT="91425" marB="91425" marR="91425" marL="91425"/>
                </a:tc>
                <a:tc>
                  <a:txBody>
                    <a:bodyPr/>
                    <a:lstStyle/>
                    <a:p>
                      <a:pPr indent="0" lvl="0" marL="0" rtl="0" algn="r">
                        <a:lnSpc>
                          <a:spcPct val="115000"/>
                        </a:lnSpc>
                        <a:spcBef>
                          <a:spcPts val="0"/>
                        </a:spcBef>
                        <a:spcAft>
                          <a:spcPts val="0"/>
                        </a:spcAft>
                        <a:buNone/>
                      </a:pPr>
                      <a:r>
                        <a:rPr lang="en"/>
                        <a:t>2</a:t>
                      </a:r>
                      <a:endParaRPr/>
                    </a:p>
                  </a:txBody>
                  <a:tcPr marT="91425" marB="91425" marR="91425" marL="91425"/>
                </a:tc>
                <a:tc>
                  <a:txBody>
                    <a:bodyPr/>
                    <a:lstStyle/>
                    <a:p>
                      <a:pPr indent="0" lvl="0" marL="0" rtl="0" algn="r">
                        <a:lnSpc>
                          <a:spcPct val="115000"/>
                        </a:lnSpc>
                        <a:spcBef>
                          <a:spcPts val="0"/>
                        </a:spcBef>
                        <a:spcAft>
                          <a:spcPts val="0"/>
                        </a:spcAft>
                        <a:buNone/>
                      </a:pPr>
                      <a:r>
                        <a:rPr lang="en"/>
                        <a:t>87.90%</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rgbClr val="434343"/>
              </a:buClr>
              <a:buSzPct val="100000"/>
              <a:buAutoNum type="arabicPeriod"/>
            </a:pPr>
            <a:r>
              <a:rPr lang="en">
                <a:solidFill>
                  <a:srgbClr val="434343"/>
                </a:solidFill>
              </a:rPr>
              <a:t>From the initial analysis it was clear that the data is biased</a:t>
            </a:r>
            <a:endParaRPr>
              <a:solidFill>
                <a:srgbClr val="434343"/>
              </a:solidFill>
            </a:endParaRPr>
          </a:p>
          <a:p>
            <a:pPr indent="-334327" lvl="0" marL="457200" rtl="0" algn="l">
              <a:spcBef>
                <a:spcPts val="0"/>
              </a:spcBef>
              <a:spcAft>
                <a:spcPts val="0"/>
              </a:spcAft>
              <a:buClr>
                <a:srgbClr val="434343"/>
              </a:buClr>
              <a:buSzPct val="100000"/>
              <a:buAutoNum type="arabicPeriod"/>
            </a:pPr>
            <a:r>
              <a:rPr lang="en">
                <a:solidFill>
                  <a:srgbClr val="434343"/>
                </a:solidFill>
              </a:rPr>
              <a:t>In order to address the problem necessary measures were taken while modelling.</a:t>
            </a:r>
            <a:endParaRPr>
              <a:solidFill>
                <a:srgbClr val="434343"/>
              </a:solidFill>
            </a:endParaRPr>
          </a:p>
          <a:p>
            <a:pPr indent="-334327" lvl="0" marL="457200" rtl="0" algn="l">
              <a:spcBef>
                <a:spcPts val="0"/>
              </a:spcBef>
              <a:spcAft>
                <a:spcPts val="0"/>
              </a:spcAft>
              <a:buClr>
                <a:srgbClr val="434343"/>
              </a:buClr>
              <a:buSzPct val="100000"/>
              <a:buAutoNum type="arabicPeriod"/>
            </a:pPr>
            <a:r>
              <a:rPr lang="en">
                <a:solidFill>
                  <a:srgbClr val="434343"/>
                </a:solidFill>
              </a:rPr>
              <a:t>Fine tuning was done on all three models to get the best accuracy.</a:t>
            </a:r>
            <a:endParaRPr>
              <a:solidFill>
                <a:srgbClr val="434343"/>
              </a:solidFill>
            </a:endParaRPr>
          </a:p>
          <a:p>
            <a:pPr indent="-334327" lvl="0" marL="457200" rtl="0" algn="l">
              <a:spcBef>
                <a:spcPts val="0"/>
              </a:spcBef>
              <a:spcAft>
                <a:spcPts val="0"/>
              </a:spcAft>
              <a:buClr>
                <a:srgbClr val="434343"/>
              </a:buClr>
              <a:buSzPct val="100000"/>
              <a:buAutoNum type="arabicPeriod"/>
            </a:pPr>
            <a:r>
              <a:rPr lang="en">
                <a:solidFill>
                  <a:srgbClr val="434343"/>
                </a:solidFill>
              </a:rPr>
              <a:t>The best 3 models from each of them is selected and performance is compared.</a:t>
            </a:r>
            <a:endParaRPr>
              <a:solidFill>
                <a:srgbClr val="434343"/>
              </a:solidFill>
            </a:endParaRPr>
          </a:p>
          <a:p>
            <a:pPr indent="-334327" lvl="0" marL="457200" rtl="0" algn="l">
              <a:spcBef>
                <a:spcPts val="0"/>
              </a:spcBef>
              <a:spcAft>
                <a:spcPts val="0"/>
              </a:spcAft>
              <a:buClr>
                <a:srgbClr val="434343"/>
              </a:buClr>
              <a:buSzPct val="100000"/>
              <a:buAutoNum type="arabicPeriod"/>
            </a:pPr>
            <a:r>
              <a:rPr lang="en">
                <a:solidFill>
                  <a:srgbClr val="434343"/>
                </a:solidFill>
              </a:rPr>
              <a:t>It is found that all 3 models are good.</a:t>
            </a:r>
            <a:endParaRPr>
              <a:solidFill>
                <a:srgbClr val="434343"/>
              </a:solidFill>
            </a:endParaRPr>
          </a:p>
          <a:p>
            <a:pPr indent="-334327" lvl="0" marL="457200" rtl="0" algn="l">
              <a:spcBef>
                <a:spcPts val="0"/>
              </a:spcBef>
              <a:spcAft>
                <a:spcPts val="0"/>
              </a:spcAft>
              <a:buClr>
                <a:srgbClr val="434343"/>
              </a:buClr>
              <a:buSzPct val="100000"/>
              <a:buAutoNum type="arabicPeriod"/>
            </a:pPr>
            <a:r>
              <a:rPr lang="en">
                <a:solidFill>
                  <a:srgbClr val="434343"/>
                </a:solidFill>
              </a:rPr>
              <a:t>But the k-nearest-neighbour model has better accuracy.</a:t>
            </a:r>
            <a:endParaRPr>
              <a:solidFill>
                <a:srgbClr val="434343"/>
              </a:solidFill>
            </a:endParaRPr>
          </a:p>
          <a:p>
            <a:pPr indent="-334327" lvl="0" marL="457200" rtl="0" algn="l">
              <a:spcBef>
                <a:spcPts val="0"/>
              </a:spcBef>
              <a:spcAft>
                <a:spcPts val="0"/>
              </a:spcAft>
              <a:buClr>
                <a:srgbClr val="434343"/>
              </a:buClr>
              <a:buSzPct val="100000"/>
              <a:buAutoNum type="arabicPeriod"/>
            </a:pPr>
            <a:r>
              <a:rPr lang="en">
                <a:solidFill>
                  <a:srgbClr val="434343"/>
                </a:solidFill>
              </a:rPr>
              <a:t>The research also showed that herpes virus was able to fight cancer cells. This observation was made based on the available data and more scientific analysis needs to be carried out in order to verify these findings.</a:t>
            </a:r>
            <a:endParaRPr>
              <a:solidFill>
                <a:srgbClr val="434343"/>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500">
                <a:solidFill>
                  <a:srgbClr val="000000"/>
                </a:solidFill>
              </a:rPr>
              <a:t>Bibliography </a:t>
            </a:r>
            <a:endParaRPr sz="2500">
              <a:solidFill>
                <a:srgbClr val="000000"/>
              </a:solidFill>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000000"/>
                </a:solidFill>
              </a:rPr>
              <a:t>Paper Authors</a:t>
            </a:r>
            <a:r>
              <a:rPr b="1" lang="en">
                <a:solidFill>
                  <a:srgbClr val="000000"/>
                </a:solidFill>
              </a:rPr>
              <a:t>: </a:t>
            </a:r>
            <a:endParaRPr b="1">
              <a:solidFill>
                <a:srgbClr val="000000"/>
              </a:solidFill>
            </a:endParaRPr>
          </a:p>
          <a:p>
            <a:pPr indent="0" lvl="0" marL="0" rtl="0" algn="l">
              <a:spcBef>
                <a:spcPts val="1200"/>
              </a:spcBef>
              <a:spcAft>
                <a:spcPts val="0"/>
              </a:spcAft>
              <a:buNone/>
            </a:pPr>
            <a:r>
              <a:rPr lang="en" sz="1500"/>
              <a:t>Dhwaani Parikh, Vineet Menon,"Machine Learning Applied to Cervical Cancer Data",International Journal of Mathematical Sciences and Computing(IJMSC), Vol.5, No.1, pp.53-64, 2019.DOI:10.5815/ijmsc.2019.01.05</a:t>
            </a:r>
            <a:endParaRPr/>
          </a:p>
          <a:p>
            <a:pPr indent="0" lvl="0" marL="0" rtl="0" algn="l">
              <a:spcBef>
                <a:spcPts val="1200"/>
              </a:spcBef>
              <a:spcAft>
                <a:spcPts val="0"/>
              </a:spcAft>
              <a:buNone/>
            </a:pPr>
            <a:r>
              <a:rPr b="1" lang="en">
                <a:solidFill>
                  <a:srgbClr val="000000"/>
                </a:solidFill>
              </a:rPr>
              <a:t>K-neighbors classifier:</a:t>
            </a:r>
            <a:endParaRPr b="1">
              <a:solidFill>
                <a:srgbClr val="000000"/>
              </a:solidFill>
            </a:endParaRPr>
          </a:p>
          <a:p>
            <a:pPr indent="-317500" lvl="0" marL="457200" rtl="0" algn="l">
              <a:spcBef>
                <a:spcPts val="1200"/>
              </a:spcBef>
              <a:spcAft>
                <a:spcPts val="0"/>
              </a:spcAft>
              <a:buSzPts val="1400"/>
              <a:buAutoNum type="arabicPeriod"/>
            </a:pPr>
            <a:r>
              <a:rPr lang="en" sz="1400" u="sng">
                <a:solidFill>
                  <a:schemeClr val="hlink"/>
                </a:solidFill>
                <a:hlinkClick r:id="rId3"/>
              </a:rPr>
              <a:t>https://en.wikipedia.org/wiki/K-nearest_neighbors_algorithm#:~:text=In%20statistics%2C%20the%20k%2Dnearest,training%20examples%20in%20data%20set</a:t>
            </a:r>
            <a:r>
              <a:rPr lang="en" sz="1400"/>
              <a:t>.</a:t>
            </a:r>
            <a:endParaRPr sz="1400"/>
          </a:p>
          <a:p>
            <a:pPr indent="-317500" lvl="0" marL="457200" rtl="0" algn="l">
              <a:spcBef>
                <a:spcPts val="0"/>
              </a:spcBef>
              <a:spcAft>
                <a:spcPts val="0"/>
              </a:spcAft>
              <a:buSzPts val="1400"/>
              <a:buAutoNum type="arabicPeriod"/>
            </a:pPr>
            <a:r>
              <a:rPr lang="en" sz="1400" u="sng">
                <a:solidFill>
                  <a:schemeClr val="hlink"/>
                </a:solidFill>
                <a:hlinkClick r:id="rId4"/>
              </a:rPr>
              <a:t>https://machinelearningmastery.com/k-fold-cross-validation/</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Strategy to implement</a:t>
            </a:r>
            <a:endParaRPr/>
          </a:p>
        </p:txBody>
      </p:sp>
      <p:sp>
        <p:nvSpPr>
          <p:cNvPr id="142" name="Google Shape;142;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paper talks about implementation using 3 methods:</a:t>
            </a:r>
            <a:endParaRPr/>
          </a:p>
          <a:p>
            <a:pPr indent="-342900" lvl="0" marL="457200" rtl="0" algn="l">
              <a:spcBef>
                <a:spcPts val="1200"/>
              </a:spcBef>
              <a:spcAft>
                <a:spcPts val="0"/>
              </a:spcAft>
              <a:buSzPts val="1800"/>
              <a:buAutoNum type="arabicPeriod"/>
            </a:pPr>
            <a:r>
              <a:rPr lang="en"/>
              <a:t>Decision Tree</a:t>
            </a:r>
            <a:endParaRPr/>
          </a:p>
          <a:p>
            <a:pPr indent="-342900" lvl="0" marL="457200" rtl="0" algn="l">
              <a:spcBef>
                <a:spcPts val="0"/>
              </a:spcBef>
              <a:spcAft>
                <a:spcPts val="0"/>
              </a:spcAft>
              <a:buSzPts val="1800"/>
              <a:buAutoNum type="arabicPeriod"/>
            </a:pPr>
            <a:r>
              <a:rPr lang="en"/>
              <a:t>K-nearest neighbor</a:t>
            </a:r>
            <a:endParaRPr/>
          </a:p>
          <a:p>
            <a:pPr indent="-342900" lvl="0" marL="457200" rtl="0" algn="l">
              <a:spcBef>
                <a:spcPts val="0"/>
              </a:spcBef>
              <a:spcAft>
                <a:spcPts val="0"/>
              </a:spcAft>
              <a:buSzPts val="1800"/>
              <a:buAutoNum type="arabicPeriod"/>
            </a:pPr>
            <a:r>
              <a:rPr lang="en"/>
              <a:t>Random Forest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used:</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K-neighbours:</a:t>
            </a:r>
            <a:endParaRPr/>
          </a:p>
          <a:p>
            <a:pPr indent="0" lvl="0" marL="0" rtl="0" algn="l">
              <a:spcBef>
                <a:spcPts val="1200"/>
              </a:spcBef>
              <a:spcAft>
                <a:spcPts val="0"/>
              </a:spcAft>
              <a:buNone/>
            </a:pPr>
            <a:r>
              <a:rPr lang="en"/>
              <a:t>It was noted that data was biased</a:t>
            </a:r>
            <a:endParaRPr/>
          </a:p>
          <a:p>
            <a:pPr indent="0" lvl="0" marL="0" rtl="0" algn="l">
              <a:spcBef>
                <a:spcPts val="1200"/>
              </a:spcBef>
              <a:spcAft>
                <a:spcPts val="0"/>
              </a:spcAft>
              <a:buNone/>
            </a:pPr>
            <a:r>
              <a:rPr lang="en"/>
              <a:t>Hence k-folds were used to determine the value of k</a:t>
            </a:r>
            <a:endParaRPr/>
          </a:p>
          <a:p>
            <a:pPr indent="0" lvl="0" marL="0" rtl="0" algn="l">
              <a:spcBef>
                <a:spcPts val="1200"/>
              </a:spcBef>
              <a:spcAft>
                <a:spcPts val="1200"/>
              </a:spcAft>
              <a:buNone/>
            </a:pPr>
            <a:r>
              <a:rPr lang="en"/>
              <a:t>K = 5 was chosen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was </a:t>
            </a:r>
            <a:r>
              <a:rPr lang="en"/>
              <a:t>split in 50 - 50</a:t>
            </a:r>
            <a:endParaRPr/>
          </a:p>
          <a:p>
            <a:pPr indent="0" lvl="0" marL="0" rtl="0" algn="l">
              <a:spcBef>
                <a:spcPts val="1200"/>
              </a:spcBef>
              <a:spcAft>
                <a:spcPts val="0"/>
              </a:spcAft>
              <a:buNone/>
            </a:pPr>
            <a:r>
              <a:rPr lang="en"/>
              <a:t>Training 50% and Testing 50%</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p:txBody>
      </p:sp>
      <p:sp>
        <p:nvSpPr>
          <p:cNvPr id="166" name="Google Shape;166;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25 features we selected for implementation</a:t>
            </a:r>
            <a:endParaRPr/>
          </a:p>
        </p:txBody>
      </p:sp>
      <p:pic>
        <p:nvPicPr>
          <p:cNvPr id="167" name="Google Shape;167;p31"/>
          <p:cNvPicPr preferRelativeResize="0"/>
          <p:nvPr/>
        </p:nvPicPr>
        <p:blipFill>
          <a:blip r:embed="rId3">
            <a:alphaModFix/>
          </a:blip>
          <a:stretch>
            <a:fillRect/>
          </a:stretch>
        </p:blipFill>
        <p:spPr>
          <a:xfrm>
            <a:off x="4143900" y="1170125"/>
            <a:ext cx="4847700" cy="325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7707">
                <a:latin typeface="Times New Roman"/>
                <a:ea typeface="Times New Roman"/>
                <a:cs typeface="Times New Roman"/>
                <a:sym typeface="Times New Roman"/>
              </a:rPr>
              <a:t>Around the globe, around a quarter of million people die owing to cervical cancer. Screening and different deterministic </a:t>
            </a:r>
            <a:r>
              <a:rPr b="1" lang="en" sz="7457">
                <a:latin typeface="Times New Roman"/>
                <a:ea typeface="Times New Roman"/>
                <a:cs typeface="Times New Roman"/>
                <a:sym typeface="Times New Roman"/>
              </a:rPr>
              <a:t>tests confuse the available Computer Aided Diagnosis (CAD)</a:t>
            </a:r>
            <a:r>
              <a:rPr lang="en" sz="7707">
                <a:latin typeface="Times New Roman"/>
                <a:ea typeface="Times New Roman"/>
                <a:cs typeface="Times New Roman"/>
                <a:sym typeface="Times New Roman"/>
              </a:rPr>
              <a:t> to treat the patient correctly for the cancer. </a:t>
            </a:r>
            <a:endParaRPr sz="7707">
              <a:latin typeface="Times New Roman"/>
              <a:ea typeface="Times New Roman"/>
              <a:cs typeface="Times New Roman"/>
              <a:sym typeface="Times New Roman"/>
            </a:endParaRPr>
          </a:p>
          <a:p>
            <a:pPr indent="0" lvl="0" marL="0" rtl="0" algn="l">
              <a:spcBef>
                <a:spcPts val="1200"/>
              </a:spcBef>
              <a:spcAft>
                <a:spcPts val="0"/>
              </a:spcAft>
              <a:buNone/>
            </a:pPr>
            <a:r>
              <a:t/>
            </a:r>
            <a:endParaRPr sz="7707">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Neighbor classifier	</a:t>
            </a:r>
            <a:endParaRPr/>
          </a:p>
        </p:txBody>
      </p:sp>
      <p:sp>
        <p:nvSpPr>
          <p:cNvPr id="173" name="Google Shape;173;p3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expected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Accuracy expected: 95.3%</a:t>
            </a:r>
            <a:endParaRPr/>
          </a:p>
        </p:txBody>
      </p:sp>
      <p:pic>
        <p:nvPicPr>
          <p:cNvPr id="174" name="Google Shape;174;p32"/>
          <p:cNvPicPr preferRelativeResize="0"/>
          <p:nvPr/>
        </p:nvPicPr>
        <p:blipFill>
          <a:blip r:embed="rId3">
            <a:alphaModFix/>
          </a:blip>
          <a:stretch>
            <a:fillRect/>
          </a:stretch>
        </p:blipFill>
        <p:spPr>
          <a:xfrm>
            <a:off x="1376363" y="1814513"/>
            <a:ext cx="6391275" cy="151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idx="1" type="body"/>
          </p:nvPr>
        </p:nvSpPr>
        <p:spPr>
          <a:xfrm>
            <a:off x="0" y="0"/>
            <a:ext cx="91440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5700">
                <a:solidFill>
                  <a:srgbClr val="000000"/>
                </a:solidFill>
              </a:rPr>
              <a:t>Thank you</a:t>
            </a:r>
            <a:endParaRPr sz="57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neighbours</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4"/>
          <p:cNvPicPr preferRelativeResize="0"/>
          <p:nvPr/>
        </p:nvPicPr>
        <p:blipFill>
          <a:blip r:embed="rId3">
            <a:alphaModFix/>
          </a:blip>
          <a:stretch>
            <a:fillRect/>
          </a:stretch>
        </p:blipFill>
        <p:spPr>
          <a:xfrm>
            <a:off x="311700" y="1152475"/>
            <a:ext cx="8520601" cy="3469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idx="1" type="body"/>
          </p:nvPr>
        </p:nvSpPr>
        <p:spPr>
          <a:xfrm>
            <a:off x="7412975" y="4454050"/>
            <a:ext cx="1611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action="ppaction://hlinksldjump" r:id="rId3"/>
              </a:rPr>
              <a:t>Back to slides</a:t>
            </a:r>
            <a:endParaRPr/>
          </a:p>
        </p:txBody>
      </p:sp>
      <p:pic>
        <p:nvPicPr>
          <p:cNvPr id="192" name="Google Shape;192;p35"/>
          <p:cNvPicPr preferRelativeResize="0"/>
          <p:nvPr/>
        </p:nvPicPr>
        <p:blipFill>
          <a:blip r:embed="rId4">
            <a:alphaModFix/>
          </a:blip>
          <a:stretch>
            <a:fillRect/>
          </a:stretch>
        </p:blipFill>
        <p:spPr>
          <a:xfrm>
            <a:off x="152400" y="393875"/>
            <a:ext cx="8636499" cy="367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7" name="Google Shape;67;p15"/>
          <p:cNvSpPr txBox="1"/>
          <p:nvPr>
            <p:ph idx="1" type="body"/>
          </p:nvPr>
        </p:nvSpPr>
        <p:spPr>
          <a:xfrm>
            <a:off x="311700" y="1152475"/>
            <a:ext cx="8520600" cy="27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data has 36 columns out of which 4 columns are the target columns of the four tests conducted which determine if the patient has cancer or not.</a:t>
            </a:r>
            <a:endParaRPr sz="1500"/>
          </a:p>
          <a:p>
            <a:pPr indent="0" lvl="0" marL="0" rtl="0" algn="l">
              <a:spcBef>
                <a:spcPts val="1200"/>
              </a:spcBef>
              <a:spcAft>
                <a:spcPts val="0"/>
              </a:spcAft>
              <a:buNone/>
            </a:pPr>
            <a:r>
              <a:rPr lang="en" sz="1500"/>
              <a:t>The remaining 32 columns are the several factors that may lead to the cervical cancer.</a:t>
            </a:r>
            <a:endParaRPr sz="1500"/>
          </a:p>
          <a:p>
            <a:pPr indent="0" lvl="0" marL="0" rtl="0" algn="l">
              <a:spcBef>
                <a:spcPts val="1200"/>
              </a:spcBef>
              <a:spcAft>
                <a:spcPts val="0"/>
              </a:spcAft>
              <a:buNone/>
            </a:pPr>
            <a:r>
              <a:rPr lang="en" sz="1500"/>
              <a:t>Target column: In the given dataset, there are four target columns present, which include the results from </a:t>
            </a:r>
            <a:r>
              <a:rPr b="1" lang="en" sz="1500"/>
              <a:t>Hinselmann test, Schiller test, Cytology test and Biopsy test. </a:t>
            </a:r>
            <a:endParaRPr b="1" sz="1500"/>
          </a:p>
          <a:p>
            <a:pPr indent="0" lvl="0" marL="0" rtl="0" algn="l">
              <a:spcBef>
                <a:spcPts val="1200"/>
              </a:spcBef>
              <a:spcAft>
                <a:spcPts val="0"/>
              </a:spcAft>
              <a:buNone/>
            </a:pPr>
            <a:r>
              <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Considered</a:t>
            </a:r>
            <a:endParaRPr/>
          </a:p>
        </p:txBody>
      </p:sp>
      <p:sp>
        <p:nvSpPr>
          <p:cNvPr id="73" name="Google Shape;73;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Factors</a:t>
            </a:r>
            <a:endParaRPr>
              <a:solidFill>
                <a:srgbClr val="000000"/>
              </a:solidFill>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A</a:t>
            </a:r>
            <a:r>
              <a:rPr lang="en" sz="1500">
                <a:latin typeface="Times New Roman"/>
                <a:ea typeface="Times New Roman"/>
                <a:cs typeface="Times New Roman"/>
                <a:sym typeface="Times New Roman"/>
              </a:rPr>
              <a:t>ge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number of sexual partners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age of first sexual intercourse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number of pregnancies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smoking habits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Hormonal</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STD’s</a:t>
            </a:r>
            <a:endParaRPr sz="1500"/>
          </a:p>
        </p:txBody>
      </p:sp>
      <p:sp>
        <p:nvSpPr>
          <p:cNvPr id="74" name="Google Shape;74;p16"/>
          <p:cNvSpPr txBox="1"/>
          <p:nvPr/>
        </p:nvSpPr>
        <p:spPr>
          <a:xfrm>
            <a:off x="4572000" y="1162225"/>
            <a:ext cx="4274100" cy="123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Diseases</a:t>
            </a:r>
            <a:endParaRPr sz="1800"/>
          </a:p>
          <a:p>
            <a:pPr indent="0" lvl="0" marL="0" rtl="0" algn="l">
              <a:spcBef>
                <a:spcPts val="0"/>
              </a:spcBef>
              <a:spcAft>
                <a:spcPts val="0"/>
              </a:spcAft>
              <a:buNone/>
            </a:pPr>
            <a:r>
              <a:t/>
            </a:r>
            <a:endParaRPr sz="1800"/>
          </a:p>
          <a:p>
            <a:pPr indent="-323850" lvl="0" marL="457200" rtl="0" algn="l">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HPV (Human papillomavirus)</a:t>
            </a:r>
            <a:endParaRPr sz="1500">
              <a:solidFill>
                <a:schemeClr val="dk2"/>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CIN (Cervical intraepithelial neoplasia)</a:t>
            </a:r>
            <a:endParaRPr sz="1500"/>
          </a:p>
        </p:txBody>
      </p:sp>
      <p:sp>
        <p:nvSpPr>
          <p:cNvPr id="75" name="Google Shape;75;p16"/>
          <p:cNvSpPr txBox="1"/>
          <p:nvPr/>
        </p:nvSpPr>
        <p:spPr>
          <a:xfrm>
            <a:off x="4636525" y="2749050"/>
            <a:ext cx="41292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Tests</a:t>
            </a:r>
            <a:endParaRPr/>
          </a:p>
          <a:p>
            <a:pPr indent="0" lvl="0" marL="0" rtl="0" algn="l">
              <a:spcBef>
                <a:spcPts val="0"/>
              </a:spcBef>
              <a:spcAft>
                <a:spcPts val="0"/>
              </a:spcAft>
              <a:buNone/>
            </a:pPr>
            <a:r>
              <a:t/>
            </a:r>
            <a:endParaRPr/>
          </a:p>
          <a:p>
            <a:pPr indent="-323850" lvl="0" marL="457200" rtl="0" algn="l">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C</a:t>
            </a:r>
            <a:r>
              <a:rPr lang="en" sz="1500">
                <a:solidFill>
                  <a:schemeClr val="dk2"/>
                </a:solidFill>
                <a:latin typeface="Times New Roman"/>
                <a:ea typeface="Times New Roman"/>
                <a:cs typeface="Times New Roman"/>
                <a:sym typeface="Times New Roman"/>
              </a:rPr>
              <a:t>ytology</a:t>
            </a:r>
            <a:endParaRPr sz="1500">
              <a:solidFill>
                <a:schemeClr val="dk2"/>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Schiller</a:t>
            </a:r>
            <a:endParaRPr sz="1500">
              <a:solidFill>
                <a:schemeClr val="dk2"/>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Hinselmann</a:t>
            </a:r>
            <a:endParaRPr sz="1500">
              <a:solidFill>
                <a:schemeClr val="dk2"/>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Standard biopsy</a:t>
            </a:r>
            <a:endParaRPr sz="1500"/>
          </a:p>
          <a:p>
            <a:pPr indent="0" lvl="0" marL="0" rtl="0" algn="l">
              <a:spcBef>
                <a:spcPts val="120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1200"/>
              </a:spcAft>
              <a:buClr>
                <a:schemeClr val="dk1"/>
              </a:buClr>
              <a:buSzPts val="440"/>
              <a:buFont typeface="Arial"/>
              <a:buNone/>
            </a:pPr>
            <a:r>
              <a:rPr lang="en" sz="7707">
                <a:latin typeface="Times New Roman"/>
                <a:ea typeface="Times New Roman"/>
                <a:cs typeface="Times New Roman"/>
                <a:sym typeface="Times New Roman"/>
              </a:rPr>
              <a:t>Different tests are carried out to detect the presence of cervical cancer. Different models are tried on the dataset. Fine tuning of the parameters is done. The performance of Different models are compared. And finally, the best models are recommended that can be used to predict cancer.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Classifiers used to build model:</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endParaRPr/>
          </a:p>
          <a:p>
            <a:pPr indent="0" lvl="0" marL="0" rtl="0" algn="l">
              <a:spcBef>
                <a:spcPts val="1200"/>
              </a:spcBef>
              <a:spcAft>
                <a:spcPts val="0"/>
              </a:spcAft>
              <a:buNone/>
            </a:pPr>
            <a:r>
              <a:rPr lang="en" u="sng">
                <a:solidFill>
                  <a:schemeClr val="hlink"/>
                </a:solidFill>
                <a:hlinkClick action="ppaction://hlinksldjump" r:id="rId3"/>
              </a:rPr>
              <a:t>K-nearest neighbours</a:t>
            </a:r>
            <a:endParaRPr/>
          </a:p>
          <a:p>
            <a:pPr indent="0" lvl="0" marL="0" rtl="0" algn="l">
              <a:spcBef>
                <a:spcPts val="1200"/>
              </a:spcBef>
              <a:spcAft>
                <a:spcPts val="0"/>
              </a:spcAft>
              <a:buNone/>
            </a:pPr>
            <a:r>
              <a:rPr lang="en"/>
              <a:t>Random forest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Target columns</a:t>
            </a:r>
            <a:r>
              <a:rPr lang="en" sz="1500"/>
              <a:t> have the values 0 or 1. We are combining the two possible outcomes into one column by adding the outcomes from each column for one patient. </a:t>
            </a:r>
            <a:endParaRPr sz="1500"/>
          </a:p>
          <a:p>
            <a:pPr indent="0" lvl="0" marL="0" rtl="0" algn="l">
              <a:spcBef>
                <a:spcPts val="1200"/>
              </a:spcBef>
              <a:spcAft>
                <a:spcPts val="0"/>
              </a:spcAft>
              <a:buNone/>
            </a:pPr>
            <a:r>
              <a:rPr lang="en" sz="1500"/>
              <a:t>By doing this step, if all the tests are positive for the patient, maximum value in the target column will be 4.The target column will have values 0,1,2,3,4.</a:t>
            </a:r>
            <a:endParaRPr sz="1500"/>
          </a:p>
          <a:p>
            <a:pPr indent="0" lvl="0" marL="0" rtl="0" algn="l">
              <a:spcBef>
                <a:spcPts val="1200"/>
              </a:spcBef>
              <a:spcAft>
                <a:spcPts val="0"/>
              </a:spcAft>
              <a:buClr>
                <a:schemeClr val="dk1"/>
              </a:buClr>
              <a:buSzPts val="1100"/>
              <a:buFont typeface="Arial"/>
              <a:buNone/>
            </a:pPr>
            <a:r>
              <a:rPr lang="en" sz="1500"/>
              <a:t>We deleted the previous four target variables for deploying the machine learning algorithm on this one column with 5 possible outcomes.</a:t>
            </a:r>
            <a:endParaRPr sz="15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Prepare models:</a:t>
            </a:r>
            <a:endParaRPr>
              <a:solidFill>
                <a:schemeClr val="dk1"/>
              </a:solidFill>
            </a:endParaRPr>
          </a:p>
          <a:p>
            <a:pPr indent="0" lvl="0" marL="0" rtl="0" algn="l">
              <a:spcBef>
                <a:spcPts val="0"/>
              </a:spcBef>
              <a:spcAft>
                <a:spcPts val="0"/>
              </a:spcAft>
              <a:buNone/>
            </a:pPr>
            <a:r>
              <a:rPr lang="en"/>
              <a:t>K-nearest neighbors: 50-50 split </a:t>
            </a:r>
            <a:endParaRPr/>
          </a:p>
          <a:p>
            <a:pPr indent="0" lvl="0" marL="0" rtl="0" algn="l">
              <a:spcBef>
                <a:spcPts val="1200"/>
              </a:spcBef>
              <a:spcAft>
                <a:spcPts val="0"/>
              </a:spcAft>
              <a:buNone/>
            </a:pPr>
            <a:r>
              <a:rPr lang="en"/>
              <a:t>Decision tree and random forest: 25-75 split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rgbClr val="000000"/>
                </a:solidFill>
              </a:rPr>
              <a:t>Feature Ex</a:t>
            </a:r>
            <a:r>
              <a:rPr lang="en">
                <a:solidFill>
                  <a:srgbClr val="000000"/>
                </a:solidFill>
              </a:rPr>
              <a:t>traction:</a:t>
            </a:r>
            <a:endParaRPr>
              <a:solidFill>
                <a:srgbClr val="000000"/>
              </a:solidFill>
            </a:endParaRPr>
          </a:p>
          <a:p>
            <a:pPr indent="0" lvl="0" marL="0" rtl="0" algn="l">
              <a:spcBef>
                <a:spcPts val="1200"/>
              </a:spcBef>
              <a:spcAft>
                <a:spcPts val="0"/>
              </a:spcAft>
              <a:buNone/>
            </a:pPr>
            <a:r>
              <a:rPr lang="en"/>
              <a:t>Depending upon the algorithm used use features that give maximum accuracy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features</a:t>
            </a:r>
            <a:endParaRPr/>
          </a:p>
        </p:txBody>
      </p:sp>
      <p:pic>
        <p:nvPicPr>
          <p:cNvPr id="105" name="Google Shape;105;p21"/>
          <p:cNvPicPr preferRelativeResize="0"/>
          <p:nvPr/>
        </p:nvPicPr>
        <p:blipFill>
          <a:blip r:embed="rId3">
            <a:alphaModFix/>
          </a:blip>
          <a:stretch>
            <a:fillRect/>
          </a:stretch>
        </p:blipFill>
        <p:spPr>
          <a:xfrm>
            <a:off x="385488" y="1308100"/>
            <a:ext cx="7191375" cy="310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