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2" r:id="rId9"/>
    <p:sldId id="273" r:id="rId10"/>
    <p:sldId id="274" r:id="rId11"/>
    <p:sldId id="275" r:id="rId12"/>
    <p:sldId id="276" r:id="rId13"/>
    <p:sldId id="262" r:id="rId14"/>
    <p:sldId id="263" r:id="rId15"/>
    <p:sldId id="264" r:id="rId16"/>
    <p:sldId id="265" r:id="rId17"/>
    <p:sldId id="277" r:id="rId18"/>
    <p:sldId id="278" r:id="rId19"/>
    <p:sldId id="279" r:id="rId20"/>
    <p:sldId id="280" r:id="rId21"/>
    <p:sldId id="266" r:id="rId22"/>
    <p:sldId id="267" r:id="rId23"/>
    <p:sldId id="268" r:id="rId2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ockwell" panose="02060603020205020403" pitchFamily="18" charset="0"/>
      <p:regular r:id="rId32"/>
      <p:bold r:id="rId33"/>
      <p:italic r:id="rId34"/>
      <p:boldItalic r:id="rId35"/>
    </p:embeddedFont>
    <p:embeddedFont>
      <p:font typeface="Rockwell Condensed" panose="02060603050405020104" pitchFamily="18" charset="0"/>
      <p:regular r:id="rId36"/>
      <p:bold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56929bf3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6256929bf3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256929bf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6256929bf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256929bf3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6256929bf3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256929bf3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6256929bf3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2857b15a1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2857b15a1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56929bf3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6256929bf3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256929bf3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6256929bf3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2857b15a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2857b15a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857b15a1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2857b15a1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2857b15a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2857b15a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2857b15a1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2857b15a1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2857b15a1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2857b15a1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2857b15a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2857b15a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632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14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914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78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654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590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926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81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736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059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95846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91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75475" y="1146175"/>
            <a:ext cx="79581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" sz="5000">
                <a:latin typeface="Arial Black"/>
                <a:ea typeface="Arial Black"/>
                <a:cs typeface="Arial Black"/>
                <a:sym typeface="Arial Black"/>
              </a:rPr>
              <a:t>Online Intercity Car Pooling System  </a:t>
            </a:r>
            <a:endParaRPr sz="500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endParaRPr sz="5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4283425" y="3655901"/>
            <a:ext cx="45708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 :</a:t>
            </a:r>
            <a:endParaRPr sz="15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SACHIN PATIL (PRN : 230943020067)</a:t>
            </a:r>
            <a:r>
              <a:rPr lang="en-IN" sz="15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500" dirty="0">
                <a:solidFill>
                  <a:schemeClr val="dk1"/>
                </a:solidFill>
              </a:rPr>
              <a:t>VEDANT MULHERKAR (PRN : 230943020111)</a:t>
            </a:r>
            <a:endParaRPr lang="en-IN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PRAVESH SINGH (PRN : 230943020075)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FARAZ KHAN (PRN : 230943020029)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925525" y="2571758"/>
            <a:ext cx="6858000" cy="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Arial"/>
              <a:buNone/>
            </a:pPr>
            <a:r>
              <a:rPr lang="en" sz="2700" b="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"Solving Transportation Challenges Together With </a:t>
            </a:r>
            <a:r>
              <a:rPr lang="en" sz="2700" u="sng">
                <a:solidFill>
                  <a:srgbClr val="FF0000"/>
                </a:solidFill>
              </a:rPr>
              <a:t>DataBase</a:t>
            </a:r>
            <a:r>
              <a:rPr lang="en" sz="2700" b="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1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600" y="0"/>
            <a:ext cx="2095625" cy="9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5" y="0"/>
            <a:ext cx="1180925" cy="11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CC5840-35A3-B515-5891-7AC32B64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9868"/>
            <a:ext cx="4096011" cy="2858691"/>
          </a:xfrm>
        </p:spPr>
        <p:txBody>
          <a:bodyPr>
            <a:normAutofit/>
          </a:bodyPr>
          <a:lstStyle/>
          <a:p>
            <a:r>
              <a:rPr lang="en-IN" sz="1400" dirty="0"/>
              <a:t>	</a:t>
            </a:r>
            <a:r>
              <a:rPr lang="en-IN" dirty="0"/>
              <a:t>CREATE TABLE Trip (</a:t>
            </a:r>
          </a:p>
          <a:p>
            <a:pPr marL="0" indent="0">
              <a:buNone/>
            </a:pPr>
            <a:r>
              <a:rPr lang="en-IN" dirty="0" err="1"/>
              <a:t>trip_id</a:t>
            </a:r>
            <a:r>
              <a:rPr lang="en-IN" dirty="0"/>
              <a:t> INT AUTO_INCREMENT PRIMARY KEY, </a:t>
            </a:r>
            <a:r>
              <a:rPr lang="en-IN" dirty="0" err="1"/>
              <a:t>driver_id</a:t>
            </a:r>
            <a:r>
              <a:rPr lang="en-IN" dirty="0"/>
              <a:t> INT, departure VARCHAR(255) NOT NULL, destination VARCHAR(255) NOT NULL, </a:t>
            </a:r>
            <a:r>
              <a:rPr lang="en-IN" dirty="0" err="1"/>
              <a:t>departure_time</a:t>
            </a:r>
            <a:r>
              <a:rPr lang="en-IN" dirty="0"/>
              <a:t> DATETIME NOT NULL, </a:t>
            </a:r>
            <a:r>
              <a:rPr lang="en-IN" dirty="0" err="1"/>
              <a:t>amount_per_seat</a:t>
            </a:r>
            <a:r>
              <a:rPr lang="en-IN" dirty="0"/>
              <a:t> DECIMAL(7, 2), </a:t>
            </a:r>
            <a:r>
              <a:rPr lang="en-IN" dirty="0" err="1"/>
              <a:t>available_seats</a:t>
            </a:r>
            <a:r>
              <a:rPr lang="en-IN" dirty="0"/>
              <a:t> INT, CONSTRAINT </a:t>
            </a:r>
            <a:r>
              <a:rPr lang="en-IN" dirty="0" err="1"/>
              <a:t>fk_driver</a:t>
            </a:r>
            <a:r>
              <a:rPr lang="en-IN" dirty="0"/>
              <a:t> FOREIGN KEY (</a:t>
            </a:r>
            <a:r>
              <a:rPr lang="en-IN" dirty="0" err="1"/>
              <a:t>driver_id</a:t>
            </a:r>
            <a:r>
              <a:rPr lang="en-IN" dirty="0"/>
              <a:t>) REFERENCES Driver(</a:t>
            </a:r>
            <a:r>
              <a:rPr lang="en-IN" dirty="0" err="1"/>
              <a:t>driver_id</a:t>
            </a:r>
            <a:r>
              <a:rPr lang="en-IN" dirty="0"/>
              <a:t>) on delete set null on update set null);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1C41-53F4-3C28-ABC1-E11306F9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13551" y="389840"/>
            <a:ext cx="4420530" cy="399299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2000" dirty="0"/>
              <a:t>Trip Table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F591B-603C-6EBB-D229-0ED2ADCE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91" y="1139867"/>
            <a:ext cx="3889330" cy="28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3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CC5840-35A3-B515-5891-7AC32B64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9868"/>
            <a:ext cx="4277638" cy="2858691"/>
          </a:xfrm>
        </p:spPr>
        <p:txBody>
          <a:bodyPr>
            <a:normAutofit lnSpcReduction="10000"/>
          </a:bodyPr>
          <a:lstStyle/>
          <a:p>
            <a:r>
              <a:rPr lang="en-IN" sz="1400" dirty="0"/>
              <a:t>	</a:t>
            </a:r>
            <a:r>
              <a:rPr lang="en-IN" dirty="0"/>
              <a:t>CREATE TABLE Booking (</a:t>
            </a:r>
          </a:p>
          <a:p>
            <a:pPr marL="0" indent="0">
              <a:buNone/>
            </a:pPr>
            <a:r>
              <a:rPr lang="en-IN" dirty="0" err="1"/>
              <a:t>booking_id</a:t>
            </a:r>
            <a:r>
              <a:rPr lang="en-IN" dirty="0"/>
              <a:t> INT AUTO_INCREMENT PRIMARY KEY, </a:t>
            </a:r>
            <a:r>
              <a:rPr lang="en-IN" dirty="0" err="1"/>
              <a:t>trip_id</a:t>
            </a:r>
            <a:r>
              <a:rPr lang="en-IN" dirty="0"/>
              <a:t> INT,    </a:t>
            </a:r>
            <a:r>
              <a:rPr lang="en-IN" dirty="0" err="1"/>
              <a:t>passenger_id</a:t>
            </a:r>
            <a:r>
              <a:rPr lang="en-IN" dirty="0"/>
              <a:t> INT, </a:t>
            </a:r>
            <a:r>
              <a:rPr lang="en-IN" dirty="0" err="1"/>
              <a:t>number_of_passenger</a:t>
            </a:r>
            <a:r>
              <a:rPr lang="en-IN" dirty="0"/>
              <a:t> INT CHECK(</a:t>
            </a:r>
            <a:r>
              <a:rPr lang="en-IN" dirty="0" err="1"/>
              <a:t>number_of_passenger</a:t>
            </a:r>
            <a:r>
              <a:rPr lang="en-IN" dirty="0"/>
              <a:t> &gt; 0), </a:t>
            </a:r>
            <a:r>
              <a:rPr lang="en-IN" dirty="0" err="1"/>
              <a:t>book_time</a:t>
            </a:r>
            <a:r>
              <a:rPr lang="en-IN" dirty="0"/>
              <a:t> datetime, </a:t>
            </a:r>
            <a:r>
              <a:rPr lang="en-IN" dirty="0" err="1"/>
              <a:t>total_amount</a:t>
            </a:r>
            <a:r>
              <a:rPr lang="en-IN" dirty="0"/>
              <a:t> decimal(7,2), CONSTRAINT </a:t>
            </a:r>
            <a:r>
              <a:rPr lang="en-IN" dirty="0" err="1"/>
              <a:t>fk_trip</a:t>
            </a:r>
            <a:r>
              <a:rPr lang="en-IN" dirty="0"/>
              <a:t> FOREIGN KEY (</a:t>
            </a:r>
            <a:r>
              <a:rPr lang="en-IN" dirty="0" err="1"/>
              <a:t>trip_id</a:t>
            </a:r>
            <a:r>
              <a:rPr lang="en-IN" dirty="0"/>
              <a:t>) REFERENCES Trip(</a:t>
            </a:r>
            <a:r>
              <a:rPr lang="en-IN" dirty="0" err="1"/>
              <a:t>trip_id</a:t>
            </a:r>
            <a:r>
              <a:rPr lang="en-IN" dirty="0"/>
              <a:t>) on delete set null on update set null, CONSTRAINT </a:t>
            </a:r>
            <a:r>
              <a:rPr lang="en-IN" dirty="0" err="1"/>
              <a:t>fk_passenger</a:t>
            </a:r>
            <a:r>
              <a:rPr lang="en-IN" dirty="0"/>
              <a:t> FOREIGN KEY (</a:t>
            </a:r>
            <a:r>
              <a:rPr lang="en-IN" dirty="0" err="1"/>
              <a:t>passenger_id</a:t>
            </a:r>
            <a:r>
              <a:rPr lang="en-IN" dirty="0"/>
              <a:t>) REFERENCES Passenger(</a:t>
            </a:r>
            <a:r>
              <a:rPr lang="en-IN" dirty="0" err="1"/>
              <a:t>passenger_id</a:t>
            </a:r>
            <a:r>
              <a:rPr lang="en-IN" dirty="0"/>
              <a:t>) on delete set null on update set null);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1C41-53F4-3C28-ABC1-E11306F9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88498" y="358525"/>
            <a:ext cx="4420530" cy="399299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2000" dirty="0"/>
              <a:t>Booking Table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569FD-1C41-FE48-47B9-66168395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91" y="1139869"/>
            <a:ext cx="3889329" cy="2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1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CC5840-35A3-B515-5891-7AC32B64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9868"/>
            <a:ext cx="4277638" cy="285869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CREATE TABLE Feedback ( </a:t>
            </a:r>
          </a:p>
          <a:p>
            <a:pPr marL="0" indent="0">
              <a:buNone/>
            </a:pPr>
            <a:r>
              <a:rPr lang="en-IN" dirty="0" err="1"/>
              <a:t>feedback_id</a:t>
            </a:r>
            <a:r>
              <a:rPr lang="en-IN" dirty="0"/>
              <a:t> INT PRIMARY KEY AUTO_INCREMENT, </a:t>
            </a:r>
            <a:r>
              <a:rPr lang="en-IN" dirty="0" err="1"/>
              <a:t>passenger_id</a:t>
            </a:r>
            <a:r>
              <a:rPr lang="en-IN" dirty="0"/>
              <a:t> INT, </a:t>
            </a:r>
            <a:r>
              <a:rPr lang="en-IN" dirty="0" err="1"/>
              <a:t>trip_id</a:t>
            </a:r>
            <a:r>
              <a:rPr lang="en-IN" dirty="0"/>
              <a:t> INT, </a:t>
            </a:r>
            <a:r>
              <a:rPr lang="en-IN" dirty="0" err="1"/>
              <a:t>driver_id</a:t>
            </a:r>
            <a:r>
              <a:rPr lang="en-IN" dirty="0"/>
              <a:t> INT, feedback VARCHAR(255) NOT NULL, rating INT CHECK (rating &gt;= 1 AND rating &lt;= 5), </a:t>
            </a:r>
            <a:r>
              <a:rPr lang="en-IN" dirty="0" err="1"/>
              <a:t>feedback_time</a:t>
            </a:r>
            <a:r>
              <a:rPr lang="en-IN" dirty="0"/>
              <a:t> DATETIME DEFAULT CURRENT_TIMESTAMP, CONSTRAINT </a:t>
            </a:r>
            <a:r>
              <a:rPr lang="en-IN" dirty="0" err="1"/>
              <a:t>fk_passenger_feedback</a:t>
            </a:r>
            <a:r>
              <a:rPr lang="en-IN" dirty="0"/>
              <a:t> FOREIGN KEY (</a:t>
            </a:r>
            <a:r>
              <a:rPr lang="en-IN" dirty="0" err="1"/>
              <a:t>passenger_id</a:t>
            </a:r>
            <a:r>
              <a:rPr lang="en-IN" dirty="0"/>
              <a:t>) REFERENCES Passenger(</a:t>
            </a:r>
            <a:r>
              <a:rPr lang="en-IN" dirty="0" err="1"/>
              <a:t>passenger_id</a:t>
            </a:r>
            <a:r>
              <a:rPr lang="en-IN" dirty="0"/>
              <a:t>) on delete set null on update set null, CONSTRAINT </a:t>
            </a:r>
            <a:r>
              <a:rPr lang="en-IN" dirty="0" err="1"/>
              <a:t>fk_trip_feedback</a:t>
            </a:r>
            <a:r>
              <a:rPr lang="en-IN" dirty="0"/>
              <a:t> FOREIGN KEY (</a:t>
            </a:r>
            <a:r>
              <a:rPr lang="en-IN" dirty="0" err="1"/>
              <a:t>trip_id</a:t>
            </a:r>
            <a:r>
              <a:rPr lang="en-IN" dirty="0"/>
              <a:t>) REFERENCES Trip(</a:t>
            </a:r>
            <a:r>
              <a:rPr lang="en-IN" dirty="0" err="1"/>
              <a:t>trip_id</a:t>
            </a:r>
            <a:r>
              <a:rPr lang="en-IN" dirty="0"/>
              <a:t>) on delete set null on update set null, CONSTRAINT </a:t>
            </a:r>
            <a:r>
              <a:rPr lang="en-IN" dirty="0" err="1"/>
              <a:t>fk_driver_feedback</a:t>
            </a:r>
            <a:r>
              <a:rPr lang="en-IN" dirty="0"/>
              <a:t> FOREIGN KEY (</a:t>
            </a:r>
            <a:r>
              <a:rPr lang="en-IN" dirty="0" err="1"/>
              <a:t>driver_id</a:t>
            </a:r>
            <a:r>
              <a:rPr lang="en-IN" dirty="0"/>
              <a:t>) REFERENCES Driver(</a:t>
            </a:r>
            <a:r>
              <a:rPr lang="en-IN" dirty="0" err="1"/>
              <a:t>driver_id</a:t>
            </a:r>
            <a:r>
              <a:rPr lang="en-IN" dirty="0"/>
              <a:t>) on delete set null on update set null);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1C41-53F4-3C28-ABC1-E11306F9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88498" y="358525"/>
            <a:ext cx="4420530" cy="399299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2000" dirty="0" err="1"/>
              <a:t>FeedBack</a:t>
            </a:r>
            <a:r>
              <a:rPr lang="en-IN" sz="2000" dirty="0"/>
              <a:t> Table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6A886-EBF8-C32E-FB8E-7275E7D04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21" y="1139868"/>
            <a:ext cx="3889329" cy="2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8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121800" y="47851"/>
            <a:ext cx="8393400" cy="435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70" b="1" u="sng">
                <a:solidFill>
                  <a:srgbClr val="FF0000"/>
                </a:solidFill>
              </a:rPr>
              <a:t>Enhanced Entity-Relationship diagram</a:t>
            </a:r>
            <a:endParaRPr sz="3070" b="1" u="sng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AE57F-420D-087E-30ED-434E1C84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3" y="544882"/>
            <a:ext cx="8862947" cy="45986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628650" y="58726"/>
            <a:ext cx="7886700" cy="35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70" b="1" u="sng">
                <a:solidFill>
                  <a:srgbClr val="FF0000"/>
                </a:solidFill>
              </a:rPr>
              <a:t>Schema diagram</a:t>
            </a:r>
            <a:endParaRPr sz="3170" b="1" u="sng">
              <a:solidFill>
                <a:srgbClr val="FF0000"/>
              </a:solidFill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25" y="558925"/>
            <a:ext cx="8731999" cy="44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628650" y="69601"/>
            <a:ext cx="7886700" cy="467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0000"/>
                </a:solidFill>
              </a:rPr>
              <a:t>Entity Relationship (ER) Diagram</a:t>
            </a:r>
            <a:endParaRPr b="1" u="sng">
              <a:solidFill>
                <a:srgbClr val="FF0000"/>
              </a:solidFill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25" y="594170"/>
            <a:ext cx="8157824" cy="439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u="sng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How It Works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6" name="Google Shape;186;p34"/>
          <p:cNvSpPr txBox="1">
            <a:spLocks noGrp="1"/>
          </p:cNvSpPr>
          <p:nvPr>
            <p:ph idx="1"/>
          </p:nvPr>
        </p:nvSpPr>
        <p:spPr>
          <a:xfrm>
            <a:off x="628650" y="820455"/>
            <a:ext cx="7886700" cy="427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47500" lnSpcReduction="20000"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Ø"/>
            </a:pPr>
            <a:r>
              <a:rPr lang="en-IN" sz="2900" i="0" dirty="0">
                <a:latin typeface="Arial"/>
                <a:ea typeface="Arial"/>
                <a:cs typeface="Arial"/>
                <a:sym typeface="Arial"/>
              </a:rPr>
              <a:t>Creation Of Tables</a:t>
            </a:r>
            <a:endParaRPr lang="en-IN" sz="2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IN" b="1" i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IN" b="1" i="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IN" sz="2300" dirty="0">
                <a:latin typeface="Arial"/>
                <a:ea typeface="Arial"/>
                <a:cs typeface="Arial"/>
                <a:sym typeface="Arial"/>
              </a:rPr>
              <a:t>Passenger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IN" sz="2300" dirty="0">
                <a:latin typeface="Arial"/>
                <a:ea typeface="Arial"/>
                <a:cs typeface="Arial"/>
                <a:sym typeface="Arial"/>
              </a:rPr>
              <a:t>Driver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IN" sz="2300" i="0" dirty="0">
                <a:latin typeface="Arial"/>
                <a:ea typeface="Arial"/>
                <a:cs typeface="Arial"/>
                <a:sym typeface="Arial"/>
              </a:rPr>
              <a:t>Vehicles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IN" sz="2300" i="0" dirty="0">
                <a:latin typeface="Arial"/>
                <a:ea typeface="Arial"/>
                <a:cs typeface="Arial"/>
                <a:sym typeface="Arial"/>
              </a:rPr>
              <a:t>Trip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IN" sz="2300" i="0" dirty="0">
                <a:latin typeface="Arial"/>
                <a:ea typeface="Arial"/>
                <a:cs typeface="Arial"/>
                <a:sym typeface="Arial"/>
              </a:rPr>
              <a:t>Booking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IN" sz="2300" dirty="0">
                <a:latin typeface="Arial"/>
                <a:ea typeface="Arial"/>
                <a:cs typeface="Arial"/>
                <a:sym typeface="Arial"/>
              </a:rPr>
              <a:t>Feedback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IN" sz="2800" i="0" dirty="0">
              <a:latin typeface="Arial"/>
              <a:ea typeface="Arial"/>
              <a:cs typeface="Arial"/>
              <a:sym typeface="Arial"/>
            </a:endParaRP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Ø"/>
            </a:pPr>
            <a:r>
              <a:rPr lang="en-IN" sz="2900" dirty="0">
                <a:latin typeface="Arial"/>
                <a:ea typeface="Arial"/>
                <a:cs typeface="Arial"/>
                <a:sym typeface="Arial"/>
              </a:rPr>
              <a:t>Insertion Of Data Using Storage Process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IN" sz="2900" b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SzPts val="2100"/>
              <a:buNone/>
            </a:pPr>
            <a:r>
              <a:rPr lang="en-IN" sz="1800" i="0" dirty="0">
                <a:latin typeface="Arial"/>
                <a:ea typeface="Arial"/>
                <a:cs typeface="Arial"/>
                <a:sym typeface="Arial"/>
              </a:rPr>
              <a:t>	We use I</a:t>
            </a:r>
            <a:r>
              <a:rPr lang="en-IN" sz="1800" dirty="0">
                <a:latin typeface="Arial"/>
                <a:ea typeface="Arial"/>
                <a:cs typeface="Arial"/>
                <a:sym typeface="Arial"/>
              </a:rPr>
              <a:t>N Argument in storage process to insert the data in tables.</a:t>
            </a:r>
          </a:p>
          <a:p>
            <a:pPr marL="0" indent="0">
              <a:spcBef>
                <a:spcPts val="0"/>
              </a:spcBef>
              <a:buSzPts val="2100"/>
              <a:buNone/>
            </a:pPr>
            <a:endParaRPr lang="en-IN" sz="1800" b="1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0"/>
              </a:spcBef>
              <a:buSzPts val="2100"/>
            </a:pPr>
            <a:r>
              <a:rPr lang="en-IN" sz="2800" dirty="0">
                <a:latin typeface="Arial"/>
                <a:ea typeface="Arial"/>
                <a:cs typeface="Arial"/>
                <a:sym typeface="Arial"/>
              </a:rPr>
              <a:t>Insert passenger</a:t>
            </a:r>
          </a:p>
          <a:p>
            <a:pPr marL="285750" indent="-285750">
              <a:spcBef>
                <a:spcPts val="0"/>
              </a:spcBef>
              <a:buSzPts val="2100"/>
            </a:pPr>
            <a:r>
              <a:rPr lang="en-IN" sz="2800" dirty="0">
                <a:latin typeface="Arial"/>
                <a:ea typeface="Arial"/>
                <a:cs typeface="Arial"/>
                <a:sym typeface="Arial"/>
              </a:rPr>
              <a:t>Insert Driver</a:t>
            </a:r>
          </a:p>
          <a:p>
            <a:pPr marL="285750" indent="-285750">
              <a:spcBef>
                <a:spcPts val="0"/>
              </a:spcBef>
              <a:buSzPts val="2100"/>
            </a:pPr>
            <a:r>
              <a:rPr lang="en-IN" sz="2800" dirty="0">
                <a:latin typeface="Arial"/>
                <a:ea typeface="Arial"/>
                <a:cs typeface="Arial"/>
                <a:sym typeface="Arial"/>
              </a:rPr>
              <a:t>Insert vehicle</a:t>
            </a:r>
          </a:p>
          <a:p>
            <a:pPr marL="285750" indent="-285750">
              <a:spcBef>
                <a:spcPts val="0"/>
              </a:spcBef>
              <a:buSzPts val="2100"/>
            </a:pPr>
            <a:r>
              <a:rPr lang="en-IN" sz="2800" dirty="0">
                <a:latin typeface="Arial"/>
                <a:ea typeface="Arial"/>
                <a:cs typeface="Arial"/>
                <a:sym typeface="Arial"/>
              </a:rPr>
              <a:t>Insert trip</a:t>
            </a:r>
          </a:p>
          <a:p>
            <a:pPr marL="285750" indent="-285750">
              <a:spcBef>
                <a:spcPts val="0"/>
              </a:spcBef>
              <a:buSzPts val="2100"/>
            </a:pPr>
            <a:r>
              <a:rPr lang="en-IN" sz="2800" dirty="0">
                <a:latin typeface="Arial"/>
                <a:ea typeface="Arial"/>
                <a:cs typeface="Arial"/>
                <a:sym typeface="Arial"/>
              </a:rPr>
              <a:t>Insert booking</a:t>
            </a:r>
          </a:p>
          <a:p>
            <a:pPr marL="285750" indent="-285750">
              <a:spcBef>
                <a:spcPts val="0"/>
              </a:spcBef>
              <a:buSzPts val="2100"/>
            </a:pPr>
            <a:r>
              <a:rPr lang="en-IN" sz="2800" dirty="0">
                <a:latin typeface="Arial"/>
                <a:ea typeface="Arial"/>
                <a:cs typeface="Arial"/>
                <a:sym typeface="Arial"/>
              </a:rPr>
              <a:t>Insert Feedback</a:t>
            </a:r>
          </a:p>
          <a:p>
            <a:pPr marL="0" indent="0">
              <a:spcBef>
                <a:spcPts val="0"/>
              </a:spcBef>
              <a:buSzPts val="2100"/>
              <a:buNone/>
            </a:pPr>
            <a:endParaRPr lang="en-IN" sz="2200" dirty="0"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2100"/>
              <a:buFont typeface="Wingdings" panose="05000000000000000000" pitchFamily="2" charset="2"/>
              <a:buChar char="Ø"/>
            </a:pPr>
            <a:r>
              <a:rPr lang="en-IN" sz="2900" dirty="0">
                <a:latin typeface="Arial"/>
                <a:ea typeface="Arial"/>
                <a:cs typeface="Arial"/>
                <a:sym typeface="Arial"/>
              </a:rPr>
              <a:t>Updating Of Data Using Storage Process</a:t>
            </a:r>
          </a:p>
          <a:p>
            <a:pPr marL="0" indent="0">
              <a:spcBef>
                <a:spcPts val="0"/>
              </a:spcBef>
              <a:buSzPts val="2100"/>
              <a:buNone/>
            </a:pPr>
            <a:endParaRPr lang="en-IN" sz="3400" b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SzPts val="2100"/>
              <a:buNone/>
            </a:pPr>
            <a:r>
              <a:rPr lang="en-IN" sz="1900" i="0" dirty="0">
                <a:latin typeface="Arial"/>
                <a:ea typeface="Arial"/>
                <a:cs typeface="Arial"/>
                <a:sym typeface="Arial"/>
              </a:rPr>
              <a:t>	We use I</a:t>
            </a:r>
            <a:r>
              <a:rPr lang="en-IN" sz="1900" dirty="0">
                <a:latin typeface="Arial"/>
                <a:ea typeface="Arial"/>
                <a:cs typeface="Arial"/>
                <a:sym typeface="Arial"/>
              </a:rPr>
              <a:t>N Argument in storage process to insert the data in tables.</a:t>
            </a:r>
          </a:p>
          <a:p>
            <a:pPr marL="0" indent="0">
              <a:spcBef>
                <a:spcPts val="0"/>
              </a:spcBef>
              <a:buSzPts val="2100"/>
              <a:buNone/>
            </a:pPr>
            <a:endParaRPr lang="en-IN" sz="25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0"/>
              </a:spcBef>
              <a:buSzPts val="2100"/>
            </a:pPr>
            <a:r>
              <a:rPr lang="en-IN" sz="2800" dirty="0">
                <a:latin typeface="Arial"/>
                <a:ea typeface="Arial"/>
                <a:cs typeface="Arial"/>
                <a:sym typeface="Arial"/>
              </a:rPr>
              <a:t>Update passenger</a:t>
            </a:r>
          </a:p>
          <a:p>
            <a:pPr marL="285750" indent="-285750">
              <a:spcBef>
                <a:spcPts val="0"/>
              </a:spcBef>
              <a:buSzPts val="2100"/>
            </a:pPr>
            <a:r>
              <a:rPr lang="en-IN" sz="2800" dirty="0">
                <a:latin typeface="Arial"/>
                <a:ea typeface="Arial"/>
                <a:cs typeface="Arial"/>
                <a:sym typeface="Arial"/>
              </a:rPr>
              <a:t>Update Driver</a:t>
            </a:r>
          </a:p>
          <a:p>
            <a:pPr marL="285750" indent="-285750">
              <a:spcBef>
                <a:spcPts val="0"/>
              </a:spcBef>
              <a:buSzPts val="2100"/>
            </a:pPr>
            <a:r>
              <a:rPr lang="en-IN" sz="2800" dirty="0">
                <a:latin typeface="Arial"/>
                <a:ea typeface="Arial"/>
                <a:cs typeface="Arial"/>
                <a:sym typeface="Arial"/>
              </a:rPr>
              <a:t>Update vehicle</a:t>
            </a:r>
          </a:p>
          <a:p>
            <a:pPr marL="285750" indent="-285750">
              <a:spcBef>
                <a:spcPts val="0"/>
              </a:spcBef>
              <a:buSzPts val="2100"/>
            </a:pPr>
            <a:r>
              <a:rPr lang="en-IN" sz="2800" dirty="0">
                <a:latin typeface="Arial"/>
                <a:ea typeface="Arial"/>
                <a:cs typeface="Arial"/>
                <a:sym typeface="Arial"/>
              </a:rPr>
              <a:t>Update trip</a:t>
            </a:r>
          </a:p>
          <a:p>
            <a:pPr marL="0" indent="0">
              <a:spcBef>
                <a:spcPts val="0"/>
              </a:spcBef>
              <a:buSzPts val="2100"/>
              <a:buNone/>
            </a:pPr>
            <a:endParaRPr lang="en-IN" sz="1600" dirty="0">
              <a:latin typeface="Arial"/>
              <a:ea typeface="Arial"/>
              <a:cs typeface="Arial"/>
              <a:sym typeface="Arial"/>
            </a:endParaRPr>
          </a:p>
          <a:p>
            <a:pPr marL="438150" lvl="1" indent="0">
              <a:spcBef>
                <a:spcPts val="0"/>
              </a:spcBef>
              <a:buSzPts val="2100"/>
              <a:buNone/>
            </a:pPr>
            <a:endParaRPr lang="en-IN"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CC5840-35A3-B515-5891-7AC32B64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15" y="933188"/>
            <a:ext cx="8624170" cy="6450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SQL, the storage process refers to how data is stored on disk or in memory within a database management system (DBMS). </a:t>
            </a:r>
          </a:p>
          <a:p>
            <a:pPr marL="0" indent="0">
              <a:buNone/>
            </a:pPr>
            <a:r>
              <a:rPr lang="en-US" sz="1400" dirty="0"/>
              <a:t>				         Storage Process we use for 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1C41-53F4-3C28-ABC1-E11306F9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2017" y="277106"/>
            <a:ext cx="4420530" cy="399299"/>
          </a:xfrm>
        </p:spPr>
        <p:txBody>
          <a:bodyPr>
            <a:normAutofit fontScale="25000" lnSpcReduction="20000"/>
          </a:bodyPr>
          <a:lstStyle/>
          <a:p>
            <a:pPr marL="76200" indent="0">
              <a:buNone/>
            </a:pPr>
            <a:r>
              <a:rPr lang="en-IN" sz="12800" b="1" u="sng" dirty="0">
                <a:solidFill>
                  <a:srgbClr val="FF0000"/>
                </a:solidFill>
              </a:rPr>
              <a:t>Storage Procedure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8DA3C-ADDA-15CC-BB4B-61C56B566834}"/>
              </a:ext>
            </a:extLst>
          </p:cNvPr>
          <p:cNvSpPr txBox="1"/>
          <p:nvPr/>
        </p:nvSpPr>
        <p:spPr>
          <a:xfrm>
            <a:off x="259915" y="1604070"/>
            <a:ext cx="81450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1. procedure </a:t>
            </a:r>
            <a:r>
              <a:rPr lang="en-IN" sz="1400" b="1" dirty="0" err="1">
                <a:solidFill>
                  <a:schemeClr val="tx1"/>
                </a:solidFill>
              </a:rPr>
              <a:t>InsertPassenger</a:t>
            </a:r>
            <a:endParaRPr lang="en-IN" sz="1400" b="1" dirty="0"/>
          </a:p>
          <a:p>
            <a:r>
              <a:rPr lang="en-IN" sz="1400" b="1" dirty="0">
                <a:solidFill>
                  <a:schemeClr val="tx1"/>
                </a:solidFill>
              </a:rPr>
              <a:t>	</a:t>
            </a:r>
            <a:r>
              <a:rPr lang="en-IN" sz="1400" dirty="0">
                <a:solidFill>
                  <a:schemeClr val="tx1"/>
                </a:solidFill>
              </a:rPr>
              <a:t>This procedure is used to insert data into passenger table. 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2. procedure </a:t>
            </a:r>
            <a:r>
              <a:rPr lang="en-IN" sz="1400" b="1" dirty="0" err="1">
                <a:solidFill>
                  <a:schemeClr val="tx1"/>
                </a:solidFill>
              </a:rPr>
              <a:t>UpdatePassenger</a:t>
            </a:r>
            <a:endParaRPr lang="en-IN" sz="1400" b="1" dirty="0"/>
          </a:p>
          <a:p>
            <a:r>
              <a:rPr lang="en-IN" sz="1400" b="1" dirty="0">
                <a:solidFill>
                  <a:schemeClr val="tx1"/>
                </a:solidFill>
              </a:rPr>
              <a:t>	</a:t>
            </a:r>
            <a:r>
              <a:rPr lang="en-IN" sz="1400" dirty="0">
                <a:solidFill>
                  <a:schemeClr val="tx1"/>
                </a:solidFill>
              </a:rPr>
              <a:t>This procedure is used to update data into passenger table.</a:t>
            </a:r>
          </a:p>
          <a:p>
            <a:r>
              <a:rPr lang="en-IN" sz="1400" b="1" dirty="0"/>
              <a:t>3. </a:t>
            </a:r>
            <a:r>
              <a:rPr lang="en-IN" sz="1400" b="1" dirty="0">
                <a:solidFill>
                  <a:schemeClr val="tx1"/>
                </a:solidFill>
              </a:rPr>
              <a:t>procedure </a:t>
            </a:r>
            <a:r>
              <a:rPr lang="en-IN" sz="1400" b="1" dirty="0" err="1">
                <a:solidFill>
                  <a:schemeClr val="tx1"/>
                </a:solidFill>
              </a:rPr>
              <a:t>InsertDriver</a:t>
            </a:r>
            <a:endParaRPr lang="en-IN" sz="1400" b="1" dirty="0">
              <a:solidFill>
                <a:schemeClr val="tx1"/>
              </a:solidFill>
            </a:endParaRPr>
          </a:p>
          <a:p>
            <a:pPr lvl="1"/>
            <a:r>
              <a:rPr lang="en-IN" sz="1400" dirty="0">
                <a:solidFill>
                  <a:schemeClr val="tx1"/>
                </a:solidFill>
              </a:rPr>
              <a:t>This procedure is used to insert data into driver table.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4. procedure </a:t>
            </a:r>
            <a:r>
              <a:rPr lang="en-IN" sz="1400" b="1" dirty="0" err="1">
                <a:solidFill>
                  <a:schemeClr val="tx1"/>
                </a:solidFill>
              </a:rPr>
              <a:t>UpdateDriver</a:t>
            </a:r>
            <a:endParaRPr lang="en-IN" sz="1400" b="1" dirty="0">
              <a:solidFill>
                <a:schemeClr val="tx1"/>
              </a:solidFill>
            </a:endParaRPr>
          </a:p>
          <a:p>
            <a:pPr lvl="1"/>
            <a:r>
              <a:rPr lang="en-IN" sz="1400" dirty="0">
                <a:solidFill>
                  <a:schemeClr val="tx1"/>
                </a:solidFill>
              </a:rPr>
              <a:t>This procedure is used to update driver table.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5. procedure </a:t>
            </a:r>
            <a:r>
              <a:rPr lang="en-IN" sz="1400" b="1" dirty="0" err="1">
                <a:solidFill>
                  <a:schemeClr val="tx1"/>
                </a:solidFill>
              </a:rPr>
              <a:t>InsertVehicle</a:t>
            </a:r>
            <a:endParaRPr lang="en-IN" sz="1400" b="1" dirty="0">
              <a:solidFill>
                <a:schemeClr val="tx1"/>
              </a:solidFill>
            </a:endParaRPr>
          </a:p>
          <a:p>
            <a:pPr lvl="1"/>
            <a:r>
              <a:rPr lang="en-IN" sz="1400" dirty="0">
                <a:solidFill>
                  <a:schemeClr val="tx1"/>
                </a:solidFill>
              </a:rPr>
              <a:t>This procedure is used to insert data into vehicle table.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6. procedure </a:t>
            </a:r>
            <a:r>
              <a:rPr lang="en-IN" sz="1400" b="1" dirty="0" err="1">
                <a:solidFill>
                  <a:schemeClr val="tx1"/>
                </a:solidFill>
              </a:rPr>
              <a:t>InsertTrip</a:t>
            </a:r>
            <a:r>
              <a:rPr lang="en-IN" sz="1400" b="1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400" dirty="0">
                <a:solidFill>
                  <a:schemeClr val="tx1"/>
                </a:solidFill>
              </a:rPr>
              <a:t>This procedure is used to insert data into trip table. 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7. procedure </a:t>
            </a:r>
            <a:r>
              <a:rPr lang="en-IN" sz="1400" b="1" dirty="0" err="1">
                <a:solidFill>
                  <a:schemeClr val="tx1"/>
                </a:solidFill>
              </a:rPr>
              <a:t>cancel_booking</a:t>
            </a:r>
            <a:endParaRPr lang="en-IN" sz="1400" b="1" dirty="0"/>
          </a:p>
          <a:p>
            <a:r>
              <a:rPr lang="en-IN" sz="1400" b="1" dirty="0">
                <a:solidFill>
                  <a:schemeClr val="tx1"/>
                </a:solidFill>
              </a:rPr>
              <a:t>	</a:t>
            </a:r>
            <a:r>
              <a:rPr lang="en-IN" sz="1400" dirty="0">
                <a:solidFill>
                  <a:schemeClr val="tx1"/>
                </a:solidFill>
              </a:rPr>
              <a:t>This procedure is used to cancel booking from booking table using id.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8. procedure </a:t>
            </a:r>
            <a:r>
              <a:rPr lang="en-IN" sz="1400" b="1" dirty="0" err="1">
                <a:solidFill>
                  <a:schemeClr val="tx1"/>
                </a:solidFill>
              </a:rPr>
              <a:t>InsertFeedback</a:t>
            </a:r>
            <a:endParaRPr lang="en-IN" sz="1400" b="1" dirty="0"/>
          </a:p>
          <a:p>
            <a:r>
              <a:rPr lang="en-IN" sz="1400" b="1" dirty="0">
                <a:solidFill>
                  <a:schemeClr val="tx1"/>
                </a:solidFill>
              </a:rPr>
              <a:t>	</a:t>
            </a:r>
            <a:r>
              <a:rPr lang="en-IN" sz="1400" dirty="0">
                <a:solidFill>
                  <a:schemeClr val="tx1"/>
                </a:solidFill>
              </a:rPr>
              <a:t>This procedure is used to insert data into Feedback table.</a:t>
            </a:r>
          </a:p>
        </p:txBody>
      </p:sp>
    </p:spTree>
    <p:extLst>
      <p:ext uri="{BB962C8B-B14F-4D97-AF65-F5344CB8AC3E}">
        <p14:creationId xmlns:p14="http://schemas.microsoft.com/office/powerpoint/2010/main" val="278167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CC5840-35A3-B515-5891-7AC32B64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60" y="1879302"/>
            <a:ext cx="7117877" cy="340364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/>
              <a:t>A stored function is a set of SQL statements that perform some operation and return a single value.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1C41-53F4-3C28-ABC1-E11306F9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40" y="590655"/>
            <a:ext cx="3440511" cy="399299"/>
          </a:xfrm>
        </p:spPr>
        <p:txBody>
          <a:bodyPr>
            <a:normAutofit fontScale="25000" lnSpcReduction="20000"/>
          </a:bodyPr>
          <a:lstStyle/>
          <a:p>
            <a:pPr marL="76200" indent="0">
              <a:buNone/>
            </a:pPr>
            <a:r>
              <a:rPr lang="en-IN" sz="11200" b="1" u="sng" dirty="0">
                <a:solidFill>
                  <a:srgbClr val="FF0000"/>
                </a:solidFill>
              </a:rPr>
              <a:t>Storage Function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pPr marL="139700" indent="0">
              <a:buNone/>
            </a:pPr>
            <a:endParaRPr lang="en-IN" sz="5600" dirty="0"/>
          </a:p>
          <a:p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8DA3C-ADDA-15CC-BB4B-61C56B566834}"/>
              </a:ext>
            </a:extLst>
          </p:cNvPr>
          <p:cNvSpPr txBox="1"/>
          <p:nvPr/>
        </p:nvSpPr>
        <p:spPr>
          <a:xfrm>
            <a:off x="499475" y="2802126"/>
            <a:ext cx="8145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function </a:t>
            </a:r>
            <a:r>
              <a:rPr lang="en-IN" b="1" dirty="0" err="1">
                <a:solidFill>
                  <a:schemeClr val="tx1"/>
                </a:solidFill>
              </a:rPr>
              <a:t>CalculateTotalAmountForTrip</a:t>
            </a:r>
            <a:r>
              <a:rPr lang="en-IN" b="1" dirty="0">
                <a:solidFill>
                  <a:schemeClr val="tx1"/>
                </a:solidFill>
              </a:rPr>
              <a:t>;</a:t>
            </a:r>
            <a:r>
              <a:rPr lang="en-IN" dirty="0">
                <a:solidFill>
                  <a:schemeClr val="tx1"/>
                </a:solidFill>
              </a:rPr>
              <a:t>       </a:t>
            </a:r>
          </a:p>
          <a:p>
            <a:r>
              <a:rPr lang="en-IN" dirty="0">
                <a:solidFill>
                  <a:schemeClr val="tx1"/>
                </a:solidFill>
              </a:rPr>
              <a:t>This function is used to calculate total amount for trip by passing </a:t>
            </a:r>
            <a:r>
              <a:rPr lang="en-IN" dirty="0" err="1">
                <a:solidFill>
                  <a:schemeClr val="tx1"/>
                </a:solidFill>
              </a:rPr>
              <a:t>amount_per_seat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dirty="0" err="1">
                <a:solidFill>
                  <a:schemeClr val="tx1"/>
                </a:solidFill>
              </a:rPr>
              <a:t>number_of_passenger</a:t>
            </a:r>
            <a:r>
              <a:rPr lang="en-IN" dirty="0">
                <a:solidFill>
                  <a:schemeClr val="tx1"/>
                </a:solidFill>
              </a:rPr>
              <a:t> from passenger table and then I</a:t>
            </a:r>
            <a:r>
              <a:rPr lang="en-US" dirty="0" err="1">
                <a:solidFill>
                  <a:schemeClr val="tx1"/>
                </a:solidFill>
              </a:rPr>
              <a:t>nsert</a:t>
            </a:r>
            <a:r>
              <a:rPr lang="en-US" dirty="0">
                <a:solidFill>
                  <a:schemeClr val="tx1"/>
                </a:solidFill>
              </a:rPr>
              <a:t> into Booking table with calculated </a:t>
            </a:r>
            <a:r>
              <a:rPr lang="en-US" dirty="0" err="1">
                <a:solidFill>
                  <a:schemeClr val="tx1"/>
                </a:solidFill>
              </a:rPr>
              <a:t>total_amount</a:t>
            </a:r>
            <a:r>
              <a:rPr lang="en-IN" dirty="0">
                <a:solidFill>
                  <a:schemeClr val="tx1"/>
                </a:solidFill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72867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CC5840-35A3-B515-5891-7AC32B64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5" y="438809"/>
            <a:ext cx="7899690" cy="1822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trigger is a set of instructions that are automatically executed or fired in response to certain events on a particular table or view in a database.</a:t>
            </a:r>
          </a:p>
          <a:p>
            <a:r>
              <a:rPr lang="en-US" dirty="0"/>
              <a:t>Triggers are used to enforce business rules, maintain data integrity, and automate actions based on changes to the data.</a:t>
            </a:r>
          </a:p>
          <a:p>
            <a:r>
              <a:rPr lang="en-US" dirty="0"/>
              <a:t>Types:</a:t>
            </a:r>
          </a:p>
          <a:p>
            <a:pPr marL="0" indent="0">
              <a:buNone/>
            </a:pPr>
            <a:r>
              <a:rPr lang="en-US" dirty="0"/>
              <a:t>	1. Before Triggers (BEFORE INSERT, UPDATE, DELETE)</a:t>
            </a:r>
          </a:p>
          <a:p>
            <a:pPr marL="0" indent="0">
              <a:buNone/>
            </a:pPr>
            <a:r>
              <a:rPr lang="en-US" dirty="0"/>
              <a:t>	2. After Triggers (AFTER INSERT, UPDATE, DELETE)</a:t>
            </a:r>
          </a:p>
          <a:p>
            <a:endParaRPr lang="en-US" dirty="0"/>
          </a:p>
          <a:p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1C41-53F4-3C28-ABC1-E11306F9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7591" y="-25052"/>
            <a:ext cx="3646220" cy="399299"/>
          </a:xfrm>
        </p:spPr>
        <p:txBody>
          <a:bodyPr>
            <a:normAutofit fontScale="25000" lnSpcReduction="20000"/>
          </a:bodyPr>
          <a:lstStyle/>
          <a:p>
            <a:pPr marL="76200" indent="0">
              <a:buNone/>
            </a:pPr>
            <a:r>
              <a:rPr lang="en-IN" sz="14400" b="1" u="sng" dirty="0">
                <a:solidFill>
                  <a:srgbClr val="FF0000"/>
                </a:solidFill>
              </a:rPr>
              <a:t>Trigger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8DA3C-ADDA-15CC-BB4B-61C56B566834}"/>
              </a:ext>
            </a:extLst>
          </p:cNvPr>
          <p:cNvSpPr txBox="1"/>
          <p:nvPr/>
        </p:nvSpPr>
        <p:spPr>
          <a:xfrm>
            <a:off x="248469" y="2210891"/>
            <a:ext cx="814504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			              Triggers we used		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1. </a:t>
            </a:r>
            <a:r>
              <a:rPr lang="en-IN" sz="1400" b="1" dirty="0" err="1">
                <a:solidFill>
                  <a:schemeClr val="tx1"/>
                </a:solidFill>
              </a:rPr>
              <a:t>check_driver_id</a:t>
            </a:r>
            <a:r>
              <a:rPr lang="en-IN" sz="1400" dirty="0">
                <a:solidFill>
                  <a:schemeClr val="tx1"/>
                </a:solidFill>
              </a:rPr>
              <a:t>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It will call after insert on Vehicles it check driver id of vehicle table and driver id of driver table.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2. </a:t>
            </a:r>
            <a:r>
              <a:rPr lang="en-IN" sz="1400" b="1" dirty="0" err="1">
                <a:solidFill>
                  <a:schemeClr val="tx1"/>
                </a:solidFill>
              </a:rPr>
              <a:t>tr_check_trip_driver</a:t>
            </a:r>
            <a:endParaRPr lang="en-IN" sz="1400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Trigger call after insert on trip it check driver id of trip table and driver id of driver table.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3. </a:t>
            </a:r>
            <a:r>
              <a:rPr lang="en-US" sz="1400" b="1" dirty="0" err="1">
                <a:solidFill>
                  <a:schemeClr val="tx1"/>
                </a:solidFill>
              </a:rPr>
              <a:t>tr_check_trip_booking_data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Trigger for checking before updating into Booking table if </a:t>
            </a:r>
            <a:r>
              <a:rPr lang="en-US" sz="1400" dirty="0" err="1">
                <a:solidFill>
                  <a:schemeClr val="tx1"/>
                </a:solidFill>
              </a:rPr>
              <a:t>trip_id</a:t>
            </a:r>
            <a:r>
              <a:rPr lang="en-US" sz="1400" dirty="0">
                <a:solidFill>
                  <a:schemeClr val="tx1"/>
                </a:solidFill>
              </a:rPr>
              <a:t> exist and </a:t>
            </a:r>
            <a:r>
              <a:rPr lang="en-US" sz="1400" dirty="0" err="1">
                <a:solidFill>
                  <a:schemeClr val="tx1"/>
                </a:solidFill>
              </a:rPr>
              <a:t>passenger_id</a:t>
            </a:r>
            <a:r>
              <a:rPr lang="en-US" sz="1400" dirty="0">
                <a:solidFill>
                  <a:schemeClr val="tx1"/>
                </a:solidFill>
              </a:rPr>
              <a:t> exist</a:t>
            </a:r>
            <a:endParaRPr lang="en-IN" sz="1400" dirty="0">
              <a:solidFill>
                <a:schemeClr val="tx1"/>
              </a:solidFill>
            </a:endParaRPr>
          </a:p>
          <a:p>
            <a:endParaRPr lang="en-IN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4. </a:t>
            </a:r>
            <a:r>
              <a:rPr lang="en-US" sz="1400" b="1" dirty="0" err="1">
                <a:solidFill>
                  <a:schemeClr val="tx1"/>
                </a:solidFill>
              </a:rPr>
              <a:t>update_available_seats_trigger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trigger used before deletion into booking table and </a:t>
            </a:r>
            <a:r>
              <a:rPr lang="en-US" sz="1400" dirty="0" err="1">
                <a:solidFill>
                  <a:schemeClr val="tx1"/>
                </a:solidFill>
              </a:rPr>
              <a:t>updatation</a:t>
            </a:r>
            <a:r>
              <a:rPr lang="en-US" sz="1400" dirty="0">
                <a:solidFill>
                  <a:schemeClr val="tx1"/>
                </a:solidFill>
              </a:rPr>
              <a:t> in trip table according to </a:t>
            </a:r>
            <a:r>
              <a:rPr lang="en-US" sz="1400" dirty="0" err="1">
                <a:solidFill>
                  <a:schemeClr val="tx1"/>
                </a:solidFill>
              </a:rPr>
              <a:t>avaiable_seats</a:t>
            </a:r>
            <a:r>
              <a:rPr lang="en-US" sz="1400" dirty="0">
                <a:solidFill>
                  <a:schemeClr val="tx1"/>
                </a:solidFill>
              </a:rPr>
              <a:t> which is calculated with </a:t>
            </a:r>
            <a:r>
              <a:rPr lang="en-US" sz="1400" dirty="0" err="1">
                <a:solidFill>
                  <a:schemeClr val="tx1"/>
                </a:solidFill>
              </a:rPr>
              <a:t>available_seats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</a:rPr>
              <a:t>seats_to_release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IN" sz="14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6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u="sng">
                <a:latin typeface="Arial Black"/>
                <a:ea typeface="Arial Black"/>
                <a:cs typeface="Arial Black"/>
                <a:sym typeface="Arial Black"/>
              </a:rPr>
              <a:t>INTRODUCTION :</a:t>
            </a:r>
            <a:endParaRPr u="sng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idx="1"/>
          </p:nvPr>
        </p:nvSpPr>
        <p:spPr>
          <a:xfrm>
            <a:off x="628650" y="1369226"/>
            <a:ext cx="7886700" cy="3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car pooling system?</a:t>
            </a:r>
            <a:endParaRPr sz="15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 b="0" i="0">
                <a:latin typeface="Arial"/>
                <a:ea typeface="Arial"/>
                <a:cs typeface="Arial"/>
                <a:sym typeface="Arial"/>
              </a:rPr>
              <a:t>Carpooling is a transportation arrangement where multiple individuals share a single vehicle to travel together, typically to and from work or other common destinations. In carpooling, participants take turns driving or share the cost of transportation, contributing to a more efficient use of vehicles and resources.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b="0" i="0">
              <a:latin typeface="Arial"/>
              <a:ea typeface="Arial"/>
              <a:cs typeface="Arial"/>
              <a:sym typeface="Arial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 b="1"/>
              <a:t>Problem Statement</a:t>
            </a:r>
            <a:endParaRPr sz="1600" b="1"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</a:rPr>
              <a:t>Create an efficient relational database for carpooling system? </a:t>
            </a:r>
            <a:endParaRPr sz="1500" b="1">
              <a:solidFill>
                <a:srgbClr val="FF0000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Growing demand for car-sharing services.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Huge market for car sharing application.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Need robust and efficient database.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Data generated in real-time during ridesharing activities.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Our schema is tailored to ensure seamless data management, retrieval, and overall system efficiency.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CC5840-35A3-B515-5891-7AC32B64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74" y="1516047"/>
            <a:ext cx="7899690" cy="575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view is a virtual table that is based on the result of a SELECT query. Unlike a physical table, a view does not store the data itself , instead, it is a saved query that can be referenced and queried just like a table</a:t>
            </a:r>
          </a:p>
          <a:p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1C41-53F4-3C28-ABC1-E11306F9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4546" y="521762"/>
            <a:ext cx="1957323" cy="399299"/>
          </a:xfrm>
        </p:spPr>
        <p:txBody>
          <a:bodyPr>
            <a:normAutofit fontScale="25000" lnSpcReduction="20000"/>
          </a:bodyPr>
          <a:lstStyle/>
          <a:p>
            <a:pPr marL="76200" indent="0">
              <a:buNone/>
            </a:pPr>
            <a:r>
              <a:rPr lang="en-IN" sz="17600" b="1" u="sng" dirty="0">
                <a:solidFill>
                  <a:srgbClr val="FF0000"/>
                </a:solidFill>
              </a:rPr>
              <a:t>View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8DA3C-ADDA-15CC-BB4B-61C56B566834}"/>
              </a:ext>
            </a:extLst>
          </p:cNvPr>
          <p:cNvSpPr txBox="1"/>
          <p:nvPr/>
        </p:nvSpPr>
        <p:spPr>
          <a:xfrm>
            <a:off x="499475" y="2473937"/>
            <a:ext cx="81450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		 	              View we used		</a:t>
            </a:r>
          </a:p>
          <a:p>
            <a:r>
              <a:rPr lang="en-IN" b="1" dirty="0">
                <a:solidFill>
                  <a:schemeClr val="tx1"/>
                </a:solidFill>
              </a:rPr>
              <a:t>VIEW bill     </a:t>
            </a:r>
          </a:p>
          <a:p>
            <a:r>
              <a:rPr lang="en-US" dirty="0">
                <a:solidFill>
                  <a:schemeClr val="tx1"/>
                </a:solidFill>
              </a:rPr>
              <a:t>We use view to showcase a bill to user which contain certain information like </a:t>
            </a:r>
            <a:r>
              <a:rPr lang="en-US" dirty="0" err="1">
                <a:solidFill>
                  <a:schemeClr val="tx1"/>
                </a:solidFill>
              </a:rPr>
              <a:t>trip_id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passenger_id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passenger_username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number_of_passenger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book_time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departure_time</a:t>
            </a:r>
            <a:r>
              <a:rPr lang="en-US" dirty="0">
                <a:solidFill>
                  <a:schemeClr val="tx1"/>
                </a:solidFill>
              </a:rPr>
              <a:t>, departure, destination, </a:t>
            </a:r>
            <a:r>
              <a:rPr lang="en-US" dirty="0" err="1">
                <a:solidFill>
                  <a:schemeClr val="tx1"/>
                </a:solidFill>
              </a:rPr>
              <a:t>total_amount</a:t>
            </a:r>
            <a:r>
              <a:rPr lang="en-US" dirty="0">
                <a:solidFill>
                  <a:schemeClr val="tx1"/>
                </a:solidFill>
              </a:rPr>
              <a:t> it is just like an actual bill.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18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u="sng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FUTURE ASPECTS</a:t>
            </a:r>
            <a:endParaRPr u="sng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2" name="Google Shape;192;p35"/>
          <p:cNvSpPr txBox="1">
            <a:spLocks noGrp="1"/>
          </p:cNvSpPr>
          <p:nvPr>
            <p:ph idx="1"/>
          </p:nvPr>
        </p:nvSpPr>
        <p:spPr>
          <a:xfrm>
            <a:off x="628650" y="1549972"/>
            <a:ext cx="7886700" cy="31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1. Admin System which will control whole Database.</a:t>
            </a: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b="1" i="0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b="1" dirty="0">
                <a:latin typeface="Arial"/>
                <a:ea typeface="Arial"/>
                <a:cs typeface="Arial"/>
                <a:sym typeface="Arial"/>
              </a:rPr>
              <a:t>Use of Grant which will give specific permissions.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b="1" i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b="1" i="0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" b="1" dirty="0">
                <a:latin typeface="Arial"/>
                <a:ea typeface="Arial"/>
                <a:cs typeface="Arial"/>
                <a:sym typeface="Arial"/>
              </a:rPr>
              <a:t>Expansion in current database.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b="1" i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b="1" i="0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" b="1" dirty="0">
                <a:latin typeface="Arial"/>
                <a:ea typeface="Arial"/>
                <a:cs typeface="Arial"/>
                <a:sym typeface="Arial"/>
              </a:rPr>
              <a:t>More efficient and advance relational connectivity.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" sz="3600" b="1" u="sng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 sz="3600" b="1" u="sng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8" name="Google Shape;198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7391"/>
              <a:buNone/>
            </a:pPr>
            <a:r>
              <a:rPr lang="en" sz="2300" dirty="0"/>
              <a:t> </a:t>
            </a:r>
            <a:r>
              <a:rPr lang="en" sz="7200" dirty="0"/>
              <a:t>Our database management schema is a comprehensive solution that not only incorporates fundamental concepts such as CRUD operations, constraints, and keys but also add advanced PL SQL features for enhanced functionality. </a:t>
            </a:r>
            <a:endParaRPr sz="7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636"/>
              <a:buNone/>
            </a:pPr>
            <a:endParaRPr sz="56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636"/>
              <a:buNone/>
            </a:pPr>
            <a:endParaRPr sz="56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193"/>
              <a:buNone/>
            </a:pPr>
            <a:r>
              <a:rPr lang="en" sz="7200" dirty="0"/>
              <a:t>The design is geared towards scalability, data integrity, and efficient retrieval, addressing the specific needs of a dynamic and data-intensive carpooling system. </a:t>
            </a:r>
            <a:endParaRPr sz="7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8048"/>
              <a:buNone/>
            </a:pPr>
            <a:endParaRPr sz="6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9670"/>
              <a:buNone/>
            </a:pPr>
            <a:r>
              <a:rPr lang="en" sz="8000" dirty="0"/>
              <a:t>This schema provides a solid foundation for managing the complexities of the car-sharing landscape, contributing to a seamless and reliable user experience.</a:t>
            </a:r>
            <a:endParaRPr sz="80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759125" y="20746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 b="1">
                <a:solidFill>
                  <a:srgbClr val="FF0000"/>
                </a:solidFill>
              </a:rPr>
              <a:t>THANK YOU</a:t>
            </a:r>
            <a:endParaRPr sz="7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52887" y="-3881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u="sng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Core Concepts Utilized:</a:t>
            </a:r>
            <a:endParaRPr u="sng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idx="1"/>
          </p:nvPr>
        </p:nvSpPr>
        <p:spPr>
          <a:xfrm>
            <a:off x="228684" y="789683"/>
            <a:ext cx="7997700" cy="435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 dirty="0"/>
              <a:t>1. Creation of tables in database: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dirty="0"/>
              <a:t>We implemented Create operations to manage the start the lifecycle of databse by creating tables such as passengers, drivers, vehicles, trips, bookings, and feedback.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 dirty="0"/>
              <a:t>2.</a:t>
            </a:r>
            <a:r>
              <a:rPr lang="en-US" sz="1800" b="1" dirty="0"/>
              <a:t>SQL Constraints: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dirty="0"/>
              <a:t>Utilizing SQL constraints, we enforced data integrity by ensuring that only valid and consistent data is stored in the database. This includes primary keys, unique constraints, and check constraints.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 dirty="0"/>
              <a:t>3. Joins and Subqueries:</a:t>
            </a:r>
            <a:endParaRPr sz="1800" b="1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dirty="0"/>
              <a:t>Employing various types of joins and subqueries, we established meaningful relationships between entities. This facilitates complex queries and efficient retrieval of data from multiple tables.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 dirty="0"/>
              <a:t>4.Case Statements:</a:t>
            </a:r>
            <a:endParaRPr sz="1800" b="1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dirty="0"/>
              <a:t>Case statements were employed to perform conditional logic within SQL queries, enhancing the flexibility of data retrieval and presentation based on specific conditions.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idx="1"/>
          </p:nvPr>
        </p:nvSpPr>
        <p:spPr>
          <a:xfrm>
            <a:off x="269800" y="162203"/>
            <a:ext cx="7886700" cy="50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b="1"/>
              <a:t>5.Keys:</a:t>
            </a:r>
            <a:endParaRPr sz="22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Leveraging primary keys and foreign keys, we established relationships between tables, ensuring referential integrity and providing a foundation for efficient data retrieval.</a:t>
            </a:r>
            <a:endParaRPr sz="1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b="1"/>
              <a:t>6. PL SQL Concepts:</a:t>
            </a:r>
            <a:endParaRPr sz="22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b="1"/>
              <a:t>I. Triggers: </a:t>
            </a:r>
            <a:endParaRPr sz="20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	Triggers were implemented to automatically respond to specific events, allowing for the enforcement of business rules and data consistency.</a:t>
            </a:r>
            <a:endParaRPr sz="1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b="1"/>
              <a:t>II. Stored Procedures:</a:t>
            </a:r>
            <a:endParaRPr sz="2000" b="1"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Procedures were created to encapsulate sequences of SQL statements, promoting code modularity and reusability.</a:t>
            </a:r>
            <a:endParaRPr sz="1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b="1"/>
              <a:t>III. Stored Functions:</a:t>
            </a:r>
            <a:endParaRPr sz="2000" b="1"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Functions were employed to perform specific computations, enhancing the extensibility and maintainability of the system.</a:t>
            </a:r>
            <a:endParaRPr sz="1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b="1"/>
              <a:t>IV. Views: </a:t>
            </a:r>
            <a:endParaRPr sz="2000" b="1"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Views were utilized to abstract complex queries into virtual tables, simplifying the interaction with the database for end-users. </a:t>
            </a:r>
            <a:endParaRPr sz="1700"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628650" y="123976"/>
            <a:ext cx="7886700" cy="47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0000"/>
                </a:solidFill>
              </a:rPr>
              <a:t>System Components: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156" name="Google Shape;156;p29"/>
          <p:cNvSpPr txBox="1">
            <a:spLocks noGrp="1"/>
          </p:cNvSpPr>
          <p:nvPr>
            <p:ph idx="1"/>
          </p:nvPr>
        </p:nvSpPr>
        <p:spPr>
          <a:xfrm>
            <a:off x="154425" y="700300"/>
            <a:ext cx="8710200" cy="4443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b="1" dirty="0"/>
              <a:t>Passenger, Driver, and Vehicle Management:</a:t>
            </a:r>
            <a:endParaRPr b="1"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Detailed information about passengers, drivers, and their respective vehicles is stored, allowing for efficient tracking and management of user data.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b="1" dirty="0"/>
              <a:t>Trip and Booking Management:</a:t>
            </a:r>
            <a:endParaRPr b="1"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Trips, including departure, destination, time, and available seats, are organized. Bookings are managed to track passenger reservations and associated details.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b="1" dirty="0"/>
              <a:t>Feedback System:</a:t>
            </a:r>
            <a:endParaRPr b="1"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A comprehensive feedback system captures passenger ratings, comments, and driver feedback. This enhances the overall user experience and allows for continuous improvement.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b="1" dirty="0"/>
              <a:t>Billing Procedures:</a:t>
            </a:r>
            <a:endParaRPr b="1"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A stored procedure for billing has been implemented, generating detailed bills based on trip and booking information. This ensures transparent and accurate financial transactions.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628650" y="69601"/>
            <a:ext cx="7886700" cy="445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70" b="1" u="sng">
                <a:solidFill>
                  <a:srgbClr val="FF0000"/>
                </a:solidFill>
              </a:rPr>
              <a:t>Tables</a:t>
            </a:r>
            <a:endParaRPr sz="3070" b="1" u="sng">
              <a:solidFill>
                <a:srgbClr val="FF0000"/>
              </a:solidFill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75" y="558925"/>
            <a:ext cx="8503625" cy="42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A43F-FB4D-C67A-95DE-37E94DD5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9" y="54801"/>
            <a:ext cx="2949178" cy="397669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Table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CC5840-35A3-B515-5891-7AC32B64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" y="1262404"/>
            <a:ext cx="4969591" cy="2858690"/>
          </a:xfrm>
        </p:spPr>
        <p:txBody>
          <a:bodyPr/>
          <a:lstStyle/>
          <a:p>
            <a:r>
              <a:rPr lang="en-IN" dirty="0"/>
              <a:t>CREATE TABLE Passenger(</a:t>
            </a:r>
          </a:p>
          <a:p>
            <a:pPr marL="0" indent="0">
              <a:buNone/>
            </a:pPr>
            <a:r>
              <a:rPr lang="en-IN" dirty="0" err="1"/>
              <a:t>passenger_id</a:t>
            </a:r>
            <a:r>
              <a:rPr lang="en-IN" dirty="0"/>
              <a:t> INT AUTO_INCREMENT PRIMARY KEY, </a:t>
            </a:r>
            <a:r>
              <a:rPr lang="en-IN" dirty="0" err="1"/>
              <a:t>passenger_username</a:t>
            </a:r>
            <a:r>
              <a:rPr lang="en-IN" dirty="0"/>
              <a:t> VARCHAR(50) NOT NULL UNIQUE,    </a:t>
            </a:r>
            <a:r>
              <a:rPr lang="en-IN" dirty="0" err="1"/>
              <a:t>passenger_name</a:t>
            </a:r>
            <a:r>
              <a:rPr lang="en-IN" dirty="0"/>
              <a:t> VARCHAR(50) NOT NULL,    </a:t>
            </a:r>
            <a:r>
              <a:rPr lang="en-IN" dirty="0" err="1"/>
              <a:t>passenger_password</a:t>
            </a:r>
            <a:r>
              <a:rPr lang="en-IN" dirty="0"/>
              <a:t> VARCHAR(50) NOT NULL,    </a:t>
            </a:r>
            <a:r>
              <a:rPr lang="en-IN" dirty="0" err="1"/>
              <a:t>passenger_email</a:t>
            </a:r>
            <a:r>
              <a:rPr lang="en-IN" dirty="0"/>
              <a:t> VARCHAR(50) NOT NULL UNIQUE,    </a:t>
            </a:r>
            <a:r>
              <a:rPr lang="en-IN" dirty="0" err="1"/>
              <a:t>passenger_date_of_birth</a:t>
            </a:r>
            <a:r>
              <a:rPr lang="en-IN" dirty="0"/>
              <a:t> DATE NOT NULL,    </a:t>
            </a:r>
            <a:r>
              <a:rPr lang="en-IN" dirty="0" err="1"/>
              <a:t>passenger_gender</a:t>
            </a:r>
            <a:r>
              <a:rPr lang="en-IN" dirty="0"/>
              <a:t> CHAR(1) NOT NULL,    </a:t>
            </a:r>
            <a:r>
              <a:rPr lang="en-IN" dirty="0" err="1"/>
              <a:t>passenger_phone_number</a:t>
            </a:r>
            <a:r>
              <a:rPr lang="en-IN" dirty="0"/>
              <a:t> VARCHAR(10) NOT NULL UNIQUE ,    </a:t>
            </a:r>
            <a:r>
              <a:rPr lang="en-IN" dirty="0" err="1"/>
              <a:t>passenger_registration_date_time</a:t>
            </a:r>
            <a:r>
              <a:rPr lang="en-IN" dirty="0"/>
              <a:t> datetime);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1C41-53F4-3C28-ABC1-E11306F9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9189" y="371051"/>
            <a:ext cx="4420530" cy="399299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2000" dirty="0"/>
              <a:t>Passenger Table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A9120-BB4F-02E0-1823-F1803D82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549" y="1262402"/>
            <a:ext cx="3889330" cy="28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9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CC5840-35A3-B515-5891-7AC32B64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9868"/>
            <a:ext cx="3832963" cy="285869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CREATE TABLE Driver (</a:t>
            </a:r>
          </a:p>
          <a:p>
            <a:pPr marL="0" indent="0">
              <a:buNone/>
            </a:pPr>
            <a:r>
              <a:rPr lang="en-IN" dirty="0" err="1"/>
              <a:t>driver_id</a:t>
            </a:r>
            <a:r>
              <a:rPr lang="en-IN" dirty="0"/>
              <a:t> INT AUTO_INCREMENT PRIMARY KEY, </a:t>
            </a:r>
            <a:r>
              <a:rPr lang="en-IN" dirty="0" err="1"/>
              <a:t>driver_username</a:t>
            </a:r>
            <a:r>
              <a:rPr lang="en-IN" dirty="0"/>
              <a:t> VARCHAR(50) NOT NULL UNIQUE,    </a:t>
            </a:r>
            <a:r>
              <a:rPr lang="en-IN" dirty="0" err="1"/>
              <a:t>driver_name</a:t>
            </a:r>
            <a:r>
              <a:rPr lang="en-IN" dirty="0"/>
              <a:t> VARCHAR(100) NOT NULL,    </a:t>
            </a:r>
            <a:r>
              <a:rPr lang="en-IN" dirty="0" err="1"/>
              <a:t>driver_password</a:t>
            </a:r>
            <a:r>
              <a:rPr lang="en-IN" dirty="0"/>
              <a:t> VARCHAR(50) NOT NULL,    </a:t>
            </a:r>
            <a:r>
              <a:rPr lang="en-IN" dirty="0" err="1"/>
              <a:t>driver_email</a:t>
            </a:r>
            <a:r>
              <a:rPr lang="en-IN" dirty="0"/>
              <a:t> VARCHAR(50) NOT NULL,    </a:t>
            </a:r>
            <a:r>
              <a:rPr lang="en-IN" dirty="0" err="1"/>
              <a:t>driver_date_of_birth</a:t>
            </a:r>
            <a:r>
              <a:rPr lang="en-IN" dirty="0"/>
              <a:t> DATE NOT NULL,    </a:t>
            </a:r>
            <a:r>
              <a:rPr lang="en-IN" dirty="0" err="1"/>
              <a:t>driver_gender</a:t>
            </a:r>
            <a:r>
              <a:rPr lang="en-IN" dirty="0"/>
              <a:t> CHAR(1) NOT NULL,        </a:t>
            </a:r>
            <a:r>
              <a:rPr lang="en-IN" dirty="0" err="1"/>
              <a:t>driver_mobile</a:t>
            </a:r>
            <a:r>
              <a:rPr lang="en-IN" dirty="0"/>
              <a:t> VARCHAR(10) NOT NULL,    </a:t>
            </a:r>
            <a:r>
              <a:rPr lang="en-IN" dirty="0" err="1"/>
              <a:t>driver_address</a:t>
            </a:r>
            <a:r>
              <a:rPr lang="en-IN" dirty="0"/>
              <a:t> VARCHAR(255) NOT NULL,    </a:t>
            </a:r>
            <a:r>
              <a:rPr lang="en-IN" dirty="0" err="1"/>
              <a:t>driver_licence</a:t>
            </a:r>
            <a:r>
              <a:rPr lang="en-IN" dirty="0"/>
              <a:t> VARCHAR(20) NOT NULL UNIQUE,    </a:t>
            </a:r>
            <a:r>
              <a:rPr lang="en-IN" dirty="0" err="1"/>
              <a:t>driver_registration_date_time</a:t>
            </a:r>
            <a:r>
              <a:rPr lang="en-IN" dirty="0"/>
              <a:t> datetime   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1C41-53F4-3C28-ABC1-E11306F9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44657" y="302158"/>
            <a:ext cx="4420530" cy="399299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2000" dirty="0"/>
              <a:t>Driver Table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8616E-1943-C8E6-0A59-86DCDDCA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72" y="1139867"/>
            <a:ext cx="3889330" cy="28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CC5840-35A3-B515-5891-7AC32B64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9868"/>
            <a:ext cx="4096011" cy="2858691"/>
          </a:xfrm>
        </p:spPr>
        <p:txBody>
          <a:bodyPr>
            <a:normAutofit/>
          </a:bodyPr>
          <a:lstStyle/>
          <a:p>
            <a:r>
              <a:rPr lang="en-IN" sz="1400" dirty="0"/>
              <a:t>	</a:t>
            </a:r>
            <a:r>
              <a:rPr lang="en-IN" dirty="0"/>
              <a:t>CREATE TABLE Vehicles (</a:t>
            </a:r>
          </a:p>
          <a:p>
            <a:pPr marL="0" indent="0">
              <a:buNone/>
            </a:pPr>
            <a:r>
              <a:rPr lang="en-IN" dirty="0" err="1"/>
              <a:t>car_id</a:t>
            </a:r>
            <a:r>
              <a:rPr lang="en-IN" dirty="0"/>
              <a:t> INT AUTO_INCREMENT PRIMARY </a:t>
            </a:r>
            <a:r>
              <a:rPr lang="en-IN" dirty="0" err="1"/>
              <a:t>KEY,car_DriverId</a:t>
            </a:r>
            <a:r>
              <a:rPr lang="en-IN" dirty="0"/>
              <a:t> </a:t>
            </a:r>
            <a:r>
              <a:rPr lang="en-IN" dirty="0" err="1"/>
              <a:t>INT,car_company</a:t>
            </a:r>
            <a:r>
              <a:rPr lang="en-IN" dirty="0"/>
              <a:t> VARCHAR(255) NOT NULL, </a:t>
            </a:r>
            <a:r>
              <a:rPr lang="en-IN" dirty="0" err="1"/>
              <a:t>car_type</a:t>
            </a:r>
            <a:r>
              <a:rPr lang="en-IN" dirty="0"/>
              <a:t> VARCHAR(255) NOT NULL, </a:t>
            </a:r>
            <a:r>
              <a:rPr lang="en-IN" dirty="0" err="1"/>
              <a:t>car_description</a:t>
            </a:r>
            <a:r>
              <a:rPr lang="en-IN" dirty="0"/>
              <a:t> </a:t>
            </a:r>
            <a:r>
              <a:rPr lang="en-IN" dirty="0" err="1"/>
              <a:t>TEXT,LicensePlate</a:t>
            </a:r>
            <a:r>
              <a:rPr lang="en-IN" dirty="0"/>
              <a:t> VARCHAR(15),CONSTRAINT </a:t>
            </a:r>
            <a:r>
              <a:rPr lang="en-IN" dirty="0" err="1"/>
              <a:t>fk_car_customer</a:t>
            </a:r>
            <a:r>
              <a:rPr lang="en-IN" dirty="0"/>
              <a:t> FOREIGN KEY (</a:t>
            </a:r>
            <a:r>
              <a:rPr lang="en-IN" dirty="0" err="1"/>
              <a:t>car_DriverId</a:t>
            </a:r>
            <a:r>
              <a:rPr lang="en-IN" dirty="0"/>
              <a:t>) REFERENCES Driver(</a:t>
            </a:r>
            <a:r>
              <a:rPr lang="en-IN" dirty="0" err="1"/>
              <a:t>driver_id</a:t>
            </a:r>
            <a:r>
              <a:rPr lang="en-IN" dirty="0"/>
              <a:t>) on delete set null on update set null);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1C41-53F4-3C28-ABC1-E11306F9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1233" y="283369"/>
            <a:ext cx="4420530" cy="399299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2000" dirty="0"/>
              <a:t>Vehicle Table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pPr marL="139700" indent="0">
              <a:buNone/>
            </a:pPr>
            <a:endParaRPr lang="en-IN" sz="1400" dirty="0"/>
          </a:p>
          <a:p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8616E-1943-C8E6-0A59-86DCDDCA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91" y="1055725"/>
            <a:ext cx="3889330" cy="28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25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4454</TotalTime>
  <Words>1975</Words>
  <Application>Microsoft Office PowerPoint</Application>
  <PresentationFormat>On-screen Show (16:9)</PresentationFormat>
  <Paragraphs>230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Wingdings</vt:lpstr>
      <vt:lpstr>Arial Black</vt:lpstr>
      <vt:lpstr>Arial</vt:lpstr>
      <vt:lpstr>Calibri</vt:lpstr>
      <vt:lpstr>Rockwell</vt:lpstr>
      <vt:lpstr>Rockwell Condensed</vt:lpstr>
      <vt:lpstr>Wood Type</vt:lpstr>
      <vt:lpstr>Online Intercity Car Pooling System   </vt:lpstr>
      <vt:lpstr>INTRODUCTION :</vt:lpstr>
      <vt:lpstr>Core Concepts Utilized:</vt:lpstr>
      <vt:lpstr>PowerPoint Presentation</vt:lpstr>
      <vt:lpstr>System Components:</vt:lpstr>
      <vt:lpstr>Tables</vt:lpstr>
      <vt:lpstr>Table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Enhanced Entity-Relationship diagram</vt:lpstr>
      <vt:lpstr>Schema diagram</vt:lpstr>
      <vt:lpstr>Entity Relationship (ER) Diagram</vt:lpstr>
      <vt:lpstr>How It Works</vt:lpstr>
      <vt:lpstr>PowerPoint Presentation</vt:lpstr>
      <vt:lpstr>PowerPoint Presentation</vt:lpstr>
      <vt:lpstr>PowerPoint Presentation</vt:lpstr>
      <vt:lpstr>PowerPoint Presentation</vt:lpstr>
      <vt:lpstr>FUTURE ASPECTS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Intercity Car Pooling System   </dc:title>
  <cp:lastModifiedBy>Vedant Mulherkar</cp:lastModifiedBy>
  <cp:revision>22</cp:revision>
  <dcterms:modified xsi:type="dcterms:W3CDTF">2023-12-04T13:26:33Z</dcterms:modified>
</cp:coreProperties>
</file>