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7" r:id="rId2"/>
    <p:sldId id="258" r:id="rId3"/>
    <p:sldId id="259" r:id="rId4"/>
    <p:sldId id="260" r:id="rId5"/>
    <p:sldId id="261" r:id="rId6"/>
    <p:sldId id="277" r:id="rId7"/>
    <p:sldId id="279" r:id="rId8"/>
    <p:sldId id="282" r:id="rId9"/>
    <p:sldId id="281" r:id="rId10"/>
    <p:sldId id="280" r:id="rId11"/>
    <p:sldId id="283" r:id="rId12"/>
    <p:sldId id="278" r:id="rId13"/>
    <p:sldId id="284"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59"/>
            <p14:sldId id="260"/>
            <p14:sldId id="261"/>
            <p14:sldId id="277"/>
            <p14:sldId id="279"/>
            <p14:sldId id="282"/>
            <p14:sldId id="281"/>
            <p14:sldId id="280"/>
            <p14:sldId id="283"/>
            <p14:sldId id="278"/>
            <p14:sldId id="284"/>
            <p14:sldId id="274"/>
          </p14:sldIdLst>
        </p14:section>
        <p14:section name="Group Member 1" id="{0860697E-8C4A-43F9-A7C0-C435911657B2}">
          <p14:sldIdLst/>
        </p14:section>
        <p14:section name="Group Member 2" id="{ED02CA79-8112-418E-8BC2-0FD9B68AECB3}">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865" autoAdjust="0"/>
  </p:normalViewPr>
  <p:slideViewPr>
    <p:cSldViewPr snapToGrid="0">
      <p:cViewPr varScale="1">
        <p:scale>
          <a:sx n="69" d="100"/>
          <a:sy n="69" d="100"/>
        </p:scale>
        <p:origin x="1018" y="77"/>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3525334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1/29/2023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1/29/2023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5400" dirty="0">
                <a:latin typeface="Times New Roman" panose="02020603050405020304" pitchFamily="18" charset="0"/>
                <a:cs typeface="Times New Roman" panose="02020603050405020304" pitchFamily="18" charset="0"/>
              </a:rPr>
              <a:t>Ingenious Hackathon 4.0</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A3A911B-73DF-273A-CD69-20A789993B9C}"/>
              </a:ext>
            </a:extLst>
          </p:cNvPr>
          <p:cNvPicPr>
            <a:picLocks noChangeAspect="1"/>
          </p:cNvPicPr>
          <p:nvPr/>
        </p:nvPicPr>
        <p:blipFill>
          <a:blip r:embed="rId3"/>
          <a:stretch>
            <a:fillRect/>
          </a:stretch>
        </p:blipFill>
        <p:spPr>
          <a:xfrm>
            <a:off x="0" y="0"/>
            <a:ext cx="1446963" cy="760823"/>
          </a:xfrm>
          <a:prstGeom prst="rect">
            <a:avLst/>
          </a:prstGeom>
        </p:spPr>
      </p:pic>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B3D8E-D4D8-7641-342F-8D45743087AB}"/>
              </a:ext>
            </a:extLst>
          </p:cNvPr>
          <p:cNvSpPr>
            <a:spLocks noGrp="1"/>
          </p:cNvSpPr>
          <p:nvPr>
            <p:ph type="title"/>
          </p:nvPr>
        </p:nvSpPr>
        <p:spPr>
          <a:xfrm>
            <a:off x="6397833" y="793422"/>
            <a:ext cx="4045031" cy="1080938"/>
          </a:xfrm>
        </p:spPr>
        <p:txBody>
          <a:bodyPr>
            <a:normAutofit/>
          </a:bodyPr>
          <a:lstStyle/>
          <a:p>
            <a:r>
              <a:rPr lang="en-IN" sz="4800" dirty="0">
                <a:latin typeface="Times New Roman" panose="02020603050405020304" pitchFamily="18" charset="0"/>
                <a:cs typeface="Times New Roman" panose="02020603050405020304" pitchFamily="18" charset="0"/>
              </a:rPr>
              <a:t>Stay Motivated</a:t>
            </a:r>
          </a:p>
        </p:txBody>
      </p:sp>
      <p:sp>
        <p:nvSpPr>
          <p:cNvPr id="3" name="Content Placeholder 2">
            <a:extLst>
              <a:ext uri="{FF2B5EF4-FFF2-40B4-BE49-F238E27FC236}">
                <a16:creationId xmlns:a16="http://schemas.microsoft.com/office/drawing/2014/main" id="{C572459F-8DAA-D652-4AF7-07BF56FD28E8}"/>
              </a:ext>
            </a:extLst>
          </p:cNvPr>
          <p:cNvSpPr>
            <a:spLocks noGrp="1"/>
          </p:cNvSpPr>
          <p:nvPr>
            <p:ph idx="1"/>
          </p:nvPr>
        </p:nvSpPr>
        <p:spPr/>
        <p:txBody>
          <a:bodyPr>
            <a:normAutofit/>
          </a:bodyPr>
          <a:lstStyle/>
          <a:p>
            <a:pPr marL="0" indent="0">
              <a:buNone/>
            </a:pPr>
            <a:r>
              <a:rPr lang="en-US" sz="3200" dirty="0">
                <a:solidFill>
                  <a:schemeClr val="bg1"/>
                </a:solidFill>
                <a:effectLst/>
                <a:latin typeface="Times New Roman" panose="02020603050405020304" pitchFamily="18" charset="0"/>
                <a:cs typeface="Times New Roman" panose="02020603050405020304" pitchFamily="18" charset="0"/>
              </a:rPr>
              <a:t>Progress tracking helps to monitor your progress and identify areas where you need to improve.</a:t>
            </a:r>
          </a:p>
          <a:p>
            <a:pPr marL="0" indent="0">
              <a:buNone/>
            </a:pPr>
            <a:r>
              <a:rPr lang="en-US" sz="3200" dirty="0">
                <a:solidFill>
                  <a:schemeClr val="bg1"/>
                </a:solidFill>
                <a:effectLst/>
                <a:latin typeface="Times New Roman" panose="02020603050405020304" pitchFamily="18" charset="0"/>
                <a:cs typeface="Times New Roman" panose="02020603050405020304" pitchFamily="18" charset="0"/>
              </a:rPr>
              <a:t> With the help of a personalized study plan, flashcards, and progress tracking, you can unlock your potential </a:t>
            </a:r>
          </a:p>
          <a:p>
            <a:pPr marL="0" indent="0">
              <a:buNone/>
            </a:pPr>
            <a:r>
              <a:rPr lang="en-US" sz="3200" dirty="0">
                <a:solidFill>
                  <a:schemeClr val="bg1"/>
                </a:solidFill>
                <a:effectLst/>
                <a:latin typeface="Times New Roman" panose="02020603050405020304" pitchFamily="18" charset="0"/>
                <a:cs typeface="Times New Roman" panose="02020603050405020304" pitchFamily="18" charset="0"/>
              </a:rPr>
              <a:t> reach your goals faster.</a:t>
            </a:r>
          </a:p>
          <a:p>
            <a:endParaRPr lang="en-IN" sz="32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F29727-C8F8-0494-CDC2-F68D3F53FA17}"/>
              </a:ext>
            </a:extLst>
          </p:cNvPr>
          <p:cNvPicPr>
            <a:picLocks noChangeAspect="1"/>
          </p:cNvPicPr>
          <p:nvPr/>
        </p:nvPicPr>
        <p:blipFill>
          <a:blip r:embed="rId2"/>
          <a:stretch>
            <a:fillRect/>
          </a:stretch>
        </p:blipFill>
        <p:spPr>
          <a:xfrm>
            <a:off x="8547075" y="4335924"/>
            <a:ext cx="3791578" cy="2522076"/>
          </a:xfrm>
          <a:prstGeom prst="rect">
            <a:avLst/>
          </a:prstGeom>
        </p:spPr>
      </p:pic>
      <p:pic>
        <p:nvPicPr>
          <p:cNvPr id="5" name="Picture 4">
            <a:extLst>
              <a:ext uri="{FF2B5EF4-FFF2-40B4-BE49-F238E27FC236}">
                <a16:creationId xmlns:a16="http://schemas.microsoft.com/office/drawing/2014/main" id="{4F99D6A5-C46D-AC9D-6788-CE4F4A141103}"/>
              </a:ext>
            </a:extLst>
          </p:cNvPr>
          <p:cNvPicPr>
            <a:picLocks noChangeAspect="1"/>
          </p:cNvPicPr>
          <p:nvPr/>
        </p:nvPicPr>
        <p:blipFill>
          <a:blip r:embed="rId3">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150104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0177-51E4-062B-3D3C-CCC1FA24378F}"/>
              </a:ext>
            </a:extLst>
          </p:cNvPr>
          <p:cNvSpPr>
            <a:spLocks noGrp="1"/>
          </p:cNvSpPr>
          <p:nvPr>
            <p:ph type="title"/>
          </p:nvPr>
        </p:nvSpPr>
        <p:spPr>
          <a:xfrm>
            <a:off x="5001113" y="1044631"/>
            <a:ext cx="5415679" cy="1080938"/>
          </a:xfrm>
        </p:spPr>
        <p:txBody>
          <a:bodyPr>
            <a:noAutofit/>
          </a:bodyPr>
          <a:lstStyle/>
          <a:p>
            <a:r>
              <a:rPr lang="en-IN" sz="4800" dirty="0">
                <a:latin typeface="Times New Roman" panose="02020603050405020304" pitchFamily="18" charset="0"/>
                <a:cs typeface="Times New Roman" panose="02020603050405020304" pitchFamily="18" charset="0"/>
              </a:rPr>
              <a:t>Reaching Your Goals</a:t>
            </a:r>
            <a:br>
              <a:rPr lang="en-IN"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AF5025-E726-59AD-8F43-6316B69184AB}"/>
              </a:ext>
            </a:extLst>
          </p:cNvPr>
          <p:cNvSpPr>
            <a:spLocks noGrp="1"/>
          </p:cNvSpPr>
          <p:nvPr>
            <p:ph idx="1"/>
          </p:nvPr>
        </p:nvSpPr>
        <p:spPr>
          <a:xfrm>
            <a:off x="660225" y="2125569"/>
            <a:ext cx="9613861" cy="3599316"/>
          </a:xfrm>
        </p:spPr>
        <p:txBody>
          <a:bodyPr>
            <a:noAutofit/>
          </a:bodyPr>
          <a:lstStyle/>
          <a:p>
            <a:r>
              <a:rPr lang="en-IN" sz="3200" dirty="0">
                <a:solidFill>
                  <a:schemeClr val="bg1"/>
                </a:solidFill>
                <a:effectLst/>
                <a:latin typeface="Times New Roman" panose="02020603050405020304" pitchFamily="18" charset="0"/>
                <a:cs typeface="Times New Roman" panose="02020603050405020304" pitchFamily="18" charset="0"/>
              </a:rPr>
              <a:t>Creating a personalised study plan is an essential part of any student’s journey. With the right tools, it can be easy to create a plan that works for you and keeps you on track. Websites that create and track personalised study plans for students provide an easy and efficient way to stay organised and motivated.</a:t>
            </a:r>
          </a:p>
          <a:p>
            <a:r>
              <a:rPr lang="en-IN" sz="3200" dirty="0">
                <a:solidFill>
                  <a:schemeClr val="bg1"/>
                </a:solidFill>
                <a:effectLst/>
                <a:latin typeface="Times New Roman" panose="02020603050405020304" pitchFamily="18" charset="0"/>
                <a:cs typeface="Times New Roman" panose="02020603050405020304" pitchFamily="18" charset="0"/>
              </a:rPr>
              <a:t>These websites typically offer features such as flashcards creation, progress tracking, and reminders to keep you on track. With these features, it’s easy to reach your goals and stay motivated to keep going.</a:t>
            </a:r>
          </a:p>
          <a:p>
            <a:endParaRPr lang="en-IN" sz="3200"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3814518-D387-5BB9-FB2F-6B0A656D7BB1}"/>
              </a:ext>
            </a:extLst>
          </p:cNvPr>
          <p:cNvPicPr>
            <a:picLocks noChangeAspect="1"/>
          </p:cNvPicPr>
          <p:nvPr/>
        </p:nvPicPr>
        <p:blipFill>
          <a:blip r:embed="rId2">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129023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14F5-C079-D994-3601-1E7013F4E414}"/>
              </a:ext>
            </a:extLst>
          </p:cNvPr>
          <p:cNvSpPr>
            <a:spLocks noGrp="1"/>
          </p:cNvSpPr>
          <p:nvPr>
            <p:ph type="title"/>
          </p:nvPr>
        </p:nvSpPr>
        <p:spPr>
          <a:xfrm>
            <a:off x="281353" y="753227"/>
            <a:ext cx="12148457" cy="2080407"/>
          </a:xfrm>
        </p:spPr>
        <p:txBody>
          <a:bodyPr>
            <a:noAutofit/>
          </a:bodyPr>
          <a:lstStyle/>
          <a:p>
            <a:r>
              <a:rPr lang="en-IN" b="1" i="0" u="none" strike="noStrike" dirty="0">
                <a:effectLst/>
                <a:latin typeface="Times New Roman" panose="02020603050405020304" pitchFamily="18" charset="0"/>
                <a:cs typeface="Times New Roman" panose="02020603050405020304" pitchFamily="18" charset="0"/>
              </a:rPr>
              <a:t>Tech Stack / Implementation Details</a:t>
            </a:r>
            <a:br>
              <a:rPr lang="en-IN" b="0" dirty="0">
                <a:effectLst/>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840264-7128-A26D-821B-FC124D4D4AF6}"/>
              </a:ext>
            </a:extLst>
          </p:cNvPr>
          <p:cNvSpPr>
            <a:spLocks noGrp="1"/>
          </p:cNvSpPr>
          <p:nvPr>
            <p:ph idx="1"/>
          </p:nvPr>
        </p:nvSpPr>
        <p:spPr/>
        <p:txBody>
          <a:bodyPr>
            <a:normAutofit fontScale="92500" lnSpcReduction="20000"/>
          </a:bodyPr>
          <a:lstStyle/>
          <a:p>
            <a:r>
              <a:rPr lang="en-IN" sz="3200" dirty="0">
                <a:solidFill>
                  <a:schemeClr val="bg1"/>
                </a:solidFill>
                <a:effectLst/>
                <a:latin typeface="Times New Roman" panose="02020603050405020304" pitchFamily="18" charset="0"/>
                <a:cs typeface="Times New Roman" panose="02020603050405020304" pitchFamily="18" charset="0"/>
              </a:rPr>
              <a:t>HTML</a:t>
            </a:r>
          </a:p>
          <a:p>
            <a:r>
              <a:rPr lang="en-IN" sz="3200" dirty="0">
                <a:solidFill>
                  <a:schemeClr val="bg1"/>
                </a:solidFill>
                <a:effectLst/>
                <a:latin typeface="Times New Roman" panose="02020603050405020304" pitchFamily="18" charset="0"/>
                <a:cs typeface="Times New Roman" panose="02020603050405020304" pitchFamily="18" charset="0"/>
              </a:rPr>
              <a:t>CSS</a:t>
            </a:r>
          </a:p>
          <a:p>
            <a:r>
              <a:rPr lang="en-IN" sz="3200" dirty="0">
                <a:solidFill>
                  <a:schemeClr val="bg1"/>
                </a:solidFill>
                <a:effectLst/>
                <a:latin typeface="Times New Roman" panose="02020603050405020304" pitchFamily="18" charset="0"/>
                <a:cs typeface="Times New Roman" panose="02020603050405020304" pitchFamily="18" charset="0"/>
              </a:rPr>
              <a:t>JAVASCRIPT</a:t>
            </a:r>
          </a:p>
          <a:p>
            <a:r>
              <a:rPr lang="en-IN" sz="3200" dirty="0">
                <a:solidFill>
                  <a:schemeClr val="bg1"/>
                </a:solidFill>
                <a:effectLst/>
                <a:latin typeface="Times New Roman" panose="02020603050405020304" pitchFamily="18" charset="0"/>
                <a:cs typeface="Times New Roman" panose="02020603050405020304" pitchFamily="18" charset="0"/>
              </a:rPr>
              <a:t>BOOTSTRAP</a:t>
            </a:r>
          </a:p>
          <a:p>
            <a:r>
              <a:rPr lang="en-IN" sz="3200" dirty="0">
                <a:solidFill>
                  <a:schemeClr val="bg1"/>
                </a:solidFill>
                <a:effectLst/>
                <a:latin typeface="Times New Roman" panose="02020603050405020304" pitchFamily="18" charset="0"/>
                <a:cs typeface="Times New Roman" panose="02020603050405020304" pitchFamily="18" charset="0"/>
              </a:rPr>
              <a:t>NODE.JS</a:t>
            </a:r>
          </a:p>
          <a:p>
            <a:r>
              <a:rPr lang="en-IN" sz="3200" dirty="0">
                <a:solidFill>
                  <a:schemeClr val="bg1"/>
                </a:solidFill>
                <a:effectLst/>
                <a:latin typeface="Times New Roman" panose="02020603050405020304" pitchFamily="18" charset="0"/>
                <a:cs typeface="Times New Roman" panose="02020603050405020304" pitchFamily="18" charset="0"/>
              </a:rPr>
              <a:t>MINDELIXIR.JS</a:t>
            </a:r>
          </a:p>
          <a:p>
            <a:r>
              <a:rPr lang="en-IN" sz="3200" dirty="0">
                <a:solidFill>
                  <a:schemeClr val="bg1"/>
                </a:solidFill>
                <a:effectLst/>
                <a:latin typeface="Times New Roman" panose="02020603050405020304" pitchFamily="18" charset="0"/>
                <a:cs typeface="Times New Roman" panose="02020603050405020304" pitchFamily="18" charset="0"/>
              </a:rPr>
              <a:t>EXPRESS.JS</a:t>
            </a:r>
          </a:p>
          <a:p>
            <a:r>
              <a:rPr lang="en-IN" sz="3200" dirty="0">
                <a:solidFill>
                  <a:schemeClr val="bg1"/>
                </a:solidFill>
                <a:effectLst/>
                <a:latin typeface="Times New Roman" panose="02020603050405020304" pitchFamily="18" charset="0"/>
                <a:cs typeface="Times New Roman" panose="02020603050405020304" pitchFamily="18" charset="0"/>
              </a:rPr>
              <a:t>MONGODB</a:t>
            </a:r>
          </a:p>
          <a:p>
            <a:endParaRPr lang="en-IN" sz="32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88CB64-A12F-85FB-34BE-0D74E834E37A}"/>
              </a:ext>
            </a:extLst>
          </p:cNvPr>
          <p:cNvPicPr>
            <a:picLocks noChangeAspect="1"/>
          </p:cNvPicPr>
          <p:nvPr/>
        </p:nvPicPr>
        <p:blipFill>
          <a:blip r:embed="rId2">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250646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1B28-B785-BDFE-7266-B938E943E280}"/>
              </a:ext>
            </a:extLst>
          </p:cNvPr>
          <p:cNvSpPr>
            <a:spLocks noGrp="1"/>
          </p:cNvSpPr>
          <p:nvPr>
            <p:ph type="title"/>
          </p:nvPr>
        </p:nvSpPr>
        <p:spPr>
          <a:xfrm>
            <a:off x="8015618" y="773325"/>
            <a:ext cx="2705974" cy="1080938"/>
          </a:xfrm>
        </p:spPr>
        <p:txBody>
          <a:bodyPr/>
          <a:lstStyle/>
          <a:p>
            <a:r>
              <a:rPr lang="en-IN" dirty="0"/>
              <a:t>Conclusion </a:t>
            </a:r>
          </a:p>
        </p:txBody>
      </p:sp>
      <p:sp>
        <p:nvSpPr>
          <p:cNvPr id="3" name="Content Placeholder 2">
            <a:extLst>
              <a:ext uri="{FF2B5EF4-FFF2-40B4-BE49-F238E27FC236}">
                <a16:creationId xmlns:a16="http://schemas.microsoft.com/office/drawing/2014/main" id="{6CC0A42F-D050-9620-EDE2-8B79CCA2AEBB}"/>
              </a:ext>
            </a:extLst>
          </p:cNvPr>
          <p:cNvSpPr>
            <a:spLocks noGrp="1"/>
          </p:cNvSpPr>
          <p:nvPr>
            <p:ph idx="1"/>
          </p:nvPr>
        </p:nvSpPr>
        <p:spPr>
          <a:xfrm>
            <a:off x="147226" y="2176100"/>
            <a:ext cx="9613861" cy="3599316"/>
          </a:xfrm>
        </p:spPr>
        <p:txBody>
          <a:bodyPr>
            <a:normAutofit fontScale="92500" lnSpcReduction="10000"/>
          </a:bodyPr>
          <a:lstStyle/>
          <a:p>
            <a:r>
              <a:rPr lang="en-IN" sz="3200" dirty="0">
                <a:solidFill>
                  <a:schemeClr val="bg1"/>
                </a:solidFill>
                <a:effectLst/>
                <a:latin typeface="Times New Roman" panose="02020603050405020304" pitchFamily="18" charset="0"/>
                <a:cs typeface="Times New Roman" panose="02020603050405020304" pitchFamily="18" charset="0"/>
              </a:rPr>
              <a:t>Creating a personalised study plan is an essential part of any student’s journey. Websites that create and track personalised study plans for students provide an easy and efficient way to stay organised and motivated.</a:t>
            </a:r>
          </a:p>
          <a:p>
            <a:r>
              <a:rPr lang="en-IN" sz="3200" dirty="0">
                <a:solidFill>
                  <a:schemeClr val="bg1"/>
                </a:solidFill>
                <a:effectLst/>
                <a:latin typeface="Times New Roman" panose="02020603050405020304" pitchFamily="18" charset="0"/>
                <a:cs typeface="Times New Roman" panose="02020603050405020304" pitchFamily="18" charset="0"/>
              </a:rPr>
              <a:t>These websites typically offer features such as flashcards creation, progress tracking, and reminders to keep you on track. With the right tools.</a:t>
            </a:r>
            <a:br>
              <a:rPr lang="en-IN" sz="3200" dirty="0">
                <a:solidFill>
                  <a:schemeClr val="bg1"/>
                </a:solidFill>
                <a:effectLst/>
                <a:latin typeface="Times New Roman" panose="02020603050405020304" pitchFamily="18" charset="0"/>
                <a:cs typeface="Times New Roman" panose="02020603050405020304" pitchFamily="18" charset="0"/>
              </a:rPr>
            </a:br>
            <a:r>
              <a:rPr lang="en-IN" sz="3200" dirty="0">
                <a:solidFill>
                  <a:schemeClr val="bg1"/>
                </a:solidFill>
                <a:effectLst/>
                <a:latin typeface="Times New Roman" panose="02020603050405020304" pitchFamily="18" charset="0"/>
                <a:cs typeface="Times New Roman" panose="02020603050405020304" pitchFamily="18" charset="0"/>
              </a:rPr>
              <a:t> it can be easy to create a plan that works for you and keep you motivated to reach your goals.</a:t>
            </a:r>
          </a:p>
          <a:p>
            <a:endParaRPr lang="en-IN" sz="32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939B35A-3AED-DE08-AEEB-9ACA37F82528}"/>
              </a:ext>
            </a:extLst>
          </p:cNvPr>
          <p:cNvPicPr>
            <a:picLocks noChangeAspect="1"/>
          </p:cNvPicPr>
          <p:nvPr/>
        </p:nvPicPr>
        <p:blipFill rotWithShape="1">
          <a:blip r:embed="rId2"/>
          <a:srcRect b="12903"/>
          <a:stretch/>
        </p:blipFill>
        <p:spPr>
          <a:xfrm>
            <a:off x="9908313" y="5174270"/>
            <a:ext cx="2283687" cy="1683730"/>
          </a:xfrm>
          <a:prstGeom prst="rect">
            <a:avLst/>
          </a:prstGeom>
        </p:spPr>
      </p:pic>
      <p:pic>
        <p:nvPicPr>
          <p:cNvPr id="5" name="Picture 4">
            <a:extLst>
              <a:ext uri="{FF2B5EF4-FFF2-40B4-BE49-F238E27FC236}">
                <a16:creationId xmlns:a16="http://schemas.microsoft.com/office/drawing/2014/main" id="{403553DB-79B3-5A72-151E-F0FCF54B8D53}"/>
              </a:ext>
            </a:extLst>
          </p:cNvPr>
          <p:cNvPicPr>
            <a:picLocks noChangeAspect="1"/>
          </p:cNvPicPr>
          <p:nvPr/>
        </p:nvPicPr>
        <p:blipFill>
          <a:blip r:embed="rId3">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94612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u="sng" dirty="0">
                <a:latin typeface="Times New Roman" panose="02020603050405020304" pitchFamily="18" charset="0"/>
                <a:cs typeface="Times New Roman" panose="02020603050405020304" pitchFamily="18" charset="0"/>
              </a:rPr>
              <a:t>THANK YOU</a:t>
            </a:r>
            <a:r>
              <a:rPr lang="en-IN" b="1" u="sng" dirty="0">
                <a:latin typeface="Times New Roman" panose="02020603050405020304" pitchFamily="18" charset="0"/>
                <a:cs typeface="Times New Roman" panose="02020603050405020304" pitchFamily="18" charset="0"/>
              </a:rPr>
              <a:t>🙌</a:t>
            </a:r>
            <a:endParaRPr lang="en-US"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40CE94B-2560-3860-7D8E-7965945AAFCC}"/>
              </a:ext>
            </a:extLst>
          </p:cNvPr>
          <p:cNvPicPr>
            <a:picLocks noChangeAspect="1"/>
          </p:cNvPicPr>
          <p:nvPr/>
        </p:nvPicPr>
        <p:blipFill>
          <a:blip r:embed="rId3"/>
          <a:stretch>
            <a:fillRect/>
          </a:stretch>
        </p:blipFill>
        <p:spPr>
          <a:xfrm>
            <a:off x="-43160" y="0"/>
            <a:ext cx="1446963" cy="760823"/>
          </a:xfrm>
          <a:prstGeom prst="rect">
            <a:avLst/>
          </a:prstGeom>
        </p:spPr>
      </p:pic>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647" y="921811"/>
            <a:ext cx="5971688" cy="1080938"/>
          </a:xfrm>
        </p:spPr>
        <p:txBody>
          <a:bodyPr>
            <a:normAutofit/>
          </a:bodyPr>
          <a:lstStyle/>
          <a:p>
            <a:r>
              <a:rPr lang="en-US" sz="5400" dirty="0">
                <a:latin typeface="Times New Roman" panose="02020603050405020304" pitchFamily="18" charset="0"/>
                <a:cs typeface="Times New Roman" panose="02020603050405020304" pitchFamily="18" charset="0"/>
              </a:rPr>
              <a:t>Team: Code Hustlers</a:t>
            </a:r>
          </a:p>
        </p:txBody>
      </p:sp>
      <p:pic>
        <p:nvPicPr>
          <p:cNvPr id="5" name="Picture 4">
            <a:extLst>
              <a:ext uri="{FF2B5EF4-FFF2-40B4-BE49-F238E27FC236}">
                <a16:creationId xmlns:a16="http://schemas.microsoft.com/office/drawing/2014/main" id="{DBCAF240-4E62-3F9B-6ACB-9EF596633F5E}"/>
              </a:ext>
            </a:extLst>
          </p:cNvPr>
          <p:cNvPicPr>
            <a:picLocks noChangeAspect="1"/>
          </p:cNvPicPr>
          <p:nvPr/>
        </p:nvPicPr>
        <p:blipFill>
          <a:blip r:embed="rId3">
            <a:duotone>
              <a:schemeClr val="accent1">
                <a:shade val="45000"/>
                <a:satMod val="135000"/>
              </a:schemeClr>
              <a:prstClr val="white"/>
            </a:duotone>
          </a:blip>
          <a:stretch>
            <a:fillRect/>
          </a:stretch>
        </p:blipFill>
        <p:spPr>
          <a:xfrm>
            <a:off x="0" y="-40193"/>
            <a:ext cx="1497204" cy="787240"/>
          </a:xfrm>
          <a:prstGeom prst="rect">
            <a:avLst/>
          </a:prstGeom>
        </p:spPr>
      </p:pic>
      <p:graphicFrame>
        <p:nvGraphicFramePr>
          <p:cNvPr id="6" name="Table 6">
            <a:extLst>
              <a:ext uri="{FF2B5EF4-FFF2-40B4-BE49-F238E27FC236}">
                <a16:creationId xmlns:a16="http://schemas.microsoft.com/office/drawing/2014/main" id="{98F670A6-57DB-F9D3-5872-BA8E17C70B71}"/>
              </a:ext>
            </a:extLst>
          </p:cNvPr>
          <p:cNvGraphicFramePr>
            <a:graphicFrameLocks noGrp="1"/>
          </p:cNvGraphicFramePr>
          <p:nvPr>
            <p:extLst>
              <p:ext uri="{D42A27DB-BD31-4B8C-83A1-F6EECF244321}">
                <p14:modId xmlns:p14="http://schemas.microsoft.com/office/powerpoint/2010/main" val="1838229112"/>
              </p:ext>
            </p:extLst>
          </p:nvPr>
        </p:nvGraphicFramePr>
        <p:xfrm>
          <a:off x="1076848" y="2476020"/>
          <a:ext cx="10038304" cy="3355647"/>
        </p:xfrm>
        <a:graphic>
          <a:graphicData uri="http://schemas.openxmlformats.org/drawingml/2006/table">
            <a:tbl>
              <a:tblPr firstRow="1" bandRow="1">
                <a:tableStyleId>{5C22544A-7EE6-4342-B048-85BDC9FD1C3A}</a:tableStyleId>
              </a:tblPr>
              <a:tblGrid>
                <a:gridCol w="5019152">
                  <a:extLst>
                    <a:ext uri="{9D8B030D-6E8A-4147-A177-3AD203B41FA5}">
                      <a16:colId xmlns:a16="http://schemas.microsoft.com/office/drawing/2014/main" val="1028694159"/>
                    </a:ext>
                  </a:extLst>
                </a:gridCol>
                <a:gridCol w="5019152">
                  <a:extLst>
                    <a:ext uri="{9D8B030D-6E8A-4147-A177-3AD203B41FA5}">
                      <a16:colId xmlns:a16="http://schemas.microsoft.com/office/drawing/2014/main" val="3446513293"/>
                    </a:ext>
                  </a:extLst>
                </a:gridCol>
              </a:tblGrid>
              <a:tr h="574669">
                <a:tc gridSpan="2">
                  <a:txBody>
                    <a:bodyPr/>
                    <a:lstStyle/>
                    <a:p>
                      <a:pPr algn="ctr"/>
                      <a:r>
                        <a:rPr lang="en-IN" sz="2400" dirty="0">
                          <a:latin typeface="Times New Roman" panose="02020603050405020304" pitchFamily="18" charset="0"/>
                          <a:cs typeface="Times New Roman" panose="02020603050405020304" pitchFamily="18" charset="0"/>
                        </a:rPr>
                        <a:t>Team Members</a:t>
                      </a:r>
                    </a:p>
                  </a:txBody>
                  <a:tcPr/>
                </a:tc>
                <a:tc hMerge="1">
                  <a:txBody>
                    <a:bodyPr/>
                    <a:lstStyle/>
                    <a:p>
                      <a:endParaRPr lang="en-IN" dirty="0"/>
                    </a:p>
                  </a:txBody>
                  <a:tcPr/>
                </a:tc>
                <a:extLst>
                  <a:ext uri="{0D108BD9-81ED-4DB2-BD59-A6C34878D82A}">
                    <a16:rowId xmlns:a16="http://schemas.microsoft.com/office/drawing/2014/main" val="4017361632"/>
                  </a:ext>
                </a:extLst>
              </a:tr>
              <a:tr h="482302">
                <a:tc>
                  <a:txBody>
                    <a:bodyPr/>
                    <a:lstStyle/>
                    <a:p>
                      <a:r>
                        <a:rPr lang="en-IN" b="0" dirty="0">
                          <a:solidFill>
                            <a:schemeClr val="bg1"/>
                          </a:solidFill>
                          <a:latin typeface="Times New Roman" panose="02020603050405020304" pitchFamily="18" charset="0"/>
                          <a:cs typeface="Times New Roman" panose="02020603050405020304" pitchFamily="18" charset="0"/>
                        </a:rPr>
                        <a:t>SANKET TANK</a:t>
                      </a:r>
                    </a:p>
                  </a:txBody>
                  <a:tcPr/>
                </a:tc>
                <a:tc>
                  <a:txBody>
                    <a:bodyPr/>
                    <a:lstStyle/>
                    <a:p>
                      <a:r>
                        <a:rPr lang="en-IN" b="0" dirty="0">
                          <a:solidFill>
                            <a:schemeClr val="bg1"/>
                          </a:solidFill>
                          <a:latin typeface="Times New Roman" panose="02020603050405020304" pitchFamily="18" charset="0"/>
                          <a:cs typeface="Times New Roman" panose="02020603050405020304" pitchFamily="18" charset="0"/>
                        </a:rPr>
                        <a:t>sankettank66@gmail.com</a:t>
                      </a:r>
                    </a:p>
                  </a:txBody>
                  <a:tcPr/>
                </a:tc>
                <a:extLst>
                  <a:ext uri="{0D108BD9-81ED-4DB2-BD59-A6C34878D82A}">
                    <a16:rowId xmlns:a16="http://schemas.microsoft.com/office/drawing/2014/main" val="2246342909"/>
                  </a:ext>
                </a:extLst>
              </a:tr>
              <a:tr h="574669">
                <a:tc>
                  <a:txBody>
                    <a:bodyPr/>
                    <a:lstStyle/>
                    <a:p>
                      <a:r>
                        <a:rPr lang="en-IN" b="0" dirty="0">
                          <a:solidFill>
                            <a:schemeClr val="bg1"/>
                          </a:solidFill>
                          <a:latin typeface="Times New Roman" panose="02020603050405020304" pitchFamily="18" charset="0"/>
                          <a:cs typeface="Times New Roman" panose="02020603050405020304" pitchFamily="18" charset="0"/>
                        </a:rPr>
                        <a:t>VEDANT RAVAL</a:t>
                      </a:r>
                    </a:p>
                  </a:txBody>
                  <a:tcPr/>
                </a:tc>
                <a:tc>
                  <a:txBody>
                    <a:bodyPr/>
                    <a:lstStyle/>
                    <a:p>
                      <a:r>
                        <a:rPr lang="en-IN" b="0" dirty="0">
                          <a:solidFill>
                            <a:schemeClr val="bg1"/>
                          </a:solidFill>
                          <a:latin typeface="Times New Roman" panose="02020603050405020304" pitchFamily="18" charset="0"/>
                          <a:cs typeface="Times New Roman" panose="02020603050405020304" pitchFamily="18" charset="0"/>
                        </a:rPr>
                        <a:t>vedantraval30@gmail.com</a:t>
                      </a:r>
                    </a:p>
                  </a:txBody>
                  <a:tcPr/>
                </a:tc>
                <a:extLst>
                  <a:ext uri="{0D108BD9-81ED-4DB2-BD59-A6C34878D82A}">
                    <a16:rowId xmlns:a16="http://schemas.microsoft.com/office/drawing/2014/main" val="520001926"/>
                  </a:ext>
                </a:extLst>
              </a:tr>
              <a:tr h="574669">
                <a:tc>
                  <a:txBody>
                    <a:bodyPr/>
                    <a:lstStyle/>
                    <a:p>
                      <a:r>
                        <a:rPr lang="en-IN" b="0" dirty="0">
                          <a:solidFill>
                            <a:schemeClr val="bg1"/>
                          </a:solidFill>
                          <a:latin typeface="Times New Roman" panose="02020603050405020304" pitchFamily="18" charset="0"/>
                          <a:cs typeface="Times New Roman" panose="02020603050405020304" pitchFamily="18" charset="0"/>
                        </a:rPr>
                        <a:t>RIYA PANDYA</a:t>
                      </a:r>
                    </a:p>
                  </a:txBody>
                  <a:tcPr/>
                </a:tc>
                <a:tc>
                  <a:txBody>
                    <a:bodyPr/>
                    <a:lstStyle/>
                    <a:p>
                      <a:r>
                        <a:rPr lang="en-IN" b="0" dirty="0">
                          <a:solidFill>
                            <a:schemeClr val="bg1"/>
                          </a:solidFill>
                          <a:latin typeface="Times New Roman" panose="02020603050405020304" pitchFamily="18" charset="0"/>
                          <a:cs typeface="Times New Roman" panose="02020603050405020304" pitchFamily="18" charset="0"/>
                        </a:rPr>
                        <a:t>pandyariya459@gmail.com</a:t>
                      </a:r>
                    </a:p>
                  </a:txBody>
                  <a:tcPr/>
                </a:tc>
                <a:extLst>
                  <a:ext uri="{0D108BD9-81ED-4DB2-BD59-A6C34878D82A}">
                    <a16:rowId xmlns:a16="http://schemas.microsoft.com/office/drawing/2014/main" val="2135996149"/>
                  </a:ext>
                </a:extLst>
              </a:tr>
              <a:tr h="574669">
                <a:tc>
                  <a:txBody>
                    <a:bodyPr/>
                    <a:lstStyle/>
                    <a:p>
                      <a:r>
                        <a:rPr lang="en-IN" b="0" dirty="0">
                          <a:solidFill>
                            <a:schemeClr val="bg1"/>
                          </a:solidFill>
                          <a:latin typeface="Times New Roman" panose="02020603050405020304" pitchFamily="18" charset="0"/>
                          <a:cs typeface="Times New Roman" panose="02020603050405020304" pitchFamily="18" charset="0"/>
                        </a:rPr>
                        <a:t>MANTHAN DHOLARIYA</a:t>
                      </a:r>
                    </a:p>
                  </a:txBody>
                  <a:tcPr/>
                </a:tc>
                <a:tc>
                  <a:txBody>
                    <a:bodyPr/>
                    <a:lstStyle/>
                    <a:p>
                      <a:r>
                        <a:rPr lang="en-IN" b="0" dirty="0">
                          <a:solidFill>
                            <a:schemeClr val="bg1"/>
                          </a:solidFill>
                          <a:latin typeface="Times New Roman" panose="02020603050405020304" pitchFamily="18" charset="0"/>
                          <a:cs typeface="Times New Roman" panose="02020603050405020304" pitchFamily="18" charset="0"/>
                        </a:rPr>
                        <a:t>manthandhoalriya40@gmail.com</a:t>
                      </a:r>
                    </a:p>
                  </a:txBody>
                  <a:tcPr/>
                </a:tc>
                <a:extLst>
                  <a:ext uri="{0D108BD9-81ED-4DB2-BD59-A6C34878D82A}">
                    <a16:rowId xmlns:a16="http://schemas.microsoft.com/office/drawing/2014/main" val="3991569574"/>
                  </a:ext>
                </a:extLst>
              </a:tr>
              <a:tr h="574669">
                <a:tc>
                  <a:txBody>
                    <a:bodyPr/>
                    <a:lstStyle/>
                    <a:p>
                      <a:r>
                        <a:rPr lang="en-IN" b="0" dirty="0">
                          <a:solidFill>
                            <a:schemeClr val="bg1"/>
                          </a:solidFill>
                          <a:latin typeface="Times New Roman" panose="02020603050405020304" pitchFamily="18" charset="0"/>
                          <a:cs typeface="Times New Roman" panose="02020603050405020304" pitchFamily="18" charset="0"/>
                        </a:rPr>
                        <a:t>PALAK SANGANI</a:t>
                      </a:r>
                    </a:p>
                  </a:txBody>
                  <a:tcPr/>
                </a:tc>
                <a:tc>
                  <a:txBody>
                    <a:bodyPr/>
                    <a:lstStyle/>
                    <a:p>
                      <a:r>
                        <a:rPr lang="en-IN" b="0" dirty="0">
                          <a:solidFill>
                            <a:schemeClr val="bg1"/>
                          </a:solidFill>
                          <a:latin typeface="Times New Roman" panose="02020603050405020304" pitchFamily="18" charset="0"/>
                          <a:cs typeface="Times New Roman" panose="02020603050405020304" pitchFamily="18" charset="0"/>
                        </a:rPr>
                        <a:t>palaksangani27@gmail.com</a:t>
                      </a:r>
                    </a:p>
                  </a:txBody>
                  <a:tcPr/>
                </a:tc>
                <a:extLst>
                  <a:ext uri="{0D108BD9-81ED-4DB2-BD59-A6C34878D82A}">
                    <a16:rowId xmlns:a16="http://schemas.microsoft.com/office/drawing/2014/main" val="3543314853"/>
                  </a:ext>
                </a:extLst>
              </a:tr>
            </a:tbl>
          </a:graphicData>
        </a:graphic>
      </p:graphicFrame>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8597" y="714938"/>
            <a:ext cx="5851110" cy="1080937"/>
          </a:xfrm>
        </p:spPr>
        <p:txBody>
          <a:bodyPr>
            <a:normAutofit/>
          </a:bodyPr>
          <a:lstStyle/>
          <a:p>
            <a:r>
              <a:rPr lang="en-IN" sz="5400" dirty="0">
                <a:latin typeface="Times New Roman" panose="02020603050405020304" pitchFamily="18" charset="0"/>
                <a:cs typeface="Times New Roman" panose="02020603050405020304" pitchFamily="18" charset="0"/>
              </a:rPr>
              <a:t>Problem Statement </a:t>
            </a:r>
            <a:endParaRPr lang="en-US" sz="5400"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idx="1"/>
          </p:nvPr>
        </p:nvSpPr>
        <p:spPr>
          <a:xfrm>
            <a:off x="748602" y="3768133"/>
            <a:ext cx="8096973" cy="854110"/>
          </a:xfrm>
        </p:spPr>
        <p:txBody>
          <a:bodyPr>
            <a:noAutofit/>
          </a:bodyPr>
          <a:lstStyle/>
          <a:p>
            <a:pPr marL="285750" indent="-285750">
              <a:buFont typeface="Arial" panose="020B0604020202020204" pitchFamily="34" charset="0"/>
              <a:buChar char="•"/>
            </a:pPr>
            <a:r>
              <a:rPr lang="en-IN" sz="3200" b="0" dirty="0">
                <a:solidFill>
                  <a:schemeClr val="bg1"/>
                </a:solidFill>
                <a:effectLst/>
                <a:latin typeface="Times New Roman" panose="02020603050405020304" pitchFamily="18" charset="0"/>
                <a:cs typeface="Times New Roman" panose="02020603050405020304" pitchFamily="18" charset="0"/>
              </a:rPr>
              <a:t>Students are unable to achieve their goals due to lack of analysis, planning, scheduling, support etc, which leads them to progress very slowly, reduces their confidence, ultimately its unable for them to achieve the targeted goal.</a:t>
            </a:r>
          </a:p>
        </p:txBody>
      </p:sp>
      <p:pic>
        <p:nvPicPr>
          <p:cNvPr id="13" name="Picture 12">
            <a:extLst>
              <a:ext uri="{FF2B5EF4-FFF2-40B4-BE49-F238E27FC236}">
                <a16:creationId xmlns:a16="http://schemas.microsoft.com/office/drawing/2014/main" id="{477D4735-B2B4-D53A-DCCA-D170752CF972}"/>
              </a:ext>
            </a:extLst>
          </p:cNvPr>
          <p:cNvPicPr>
            <a:picLocks noChangeAspect="1"/>
          </p:cNvPicPr>
          <p:nvPr/>
        </p:nvPicPr>
        <p:blipFill>
          <a:blip r:embed="rId3">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477" y="803470"/>
            <a:ext cx="8383291" cy="1080938"/>
          </a:xfrm>
        </p:spPr>
        <p:txBody>
          <a:bodyPr>
            <a:noAutofit/>
          </a:bodyPr>
          <a:lstStyle/>
          <a:p>
            <a:r>
              <a:rPr lang="en-IN" sz="4800" dirty="0">
                <a:latin typeface="Times New Roman" panose="02020603050405020304" pitchFamily="18" charset="0"/>
                <a:cs typeface="Times New Roman" panose="02020603050405020304" pitchFamily="18" charset="0"/>
              </a:rPr>
              <a:t>Existing solution for the problem </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3200" dirty="0">
                <a:solidFill>
                  <a:schemeClr val="bg1"/>
                </a:solidFill>
                <a:effectLst/>
                <a:latin typeface="Times New Roman" panose="02020603050405020304" pitchFamily="18" charset="0"/>
                <a:cs typeface="Times New Roman" panose="02020603050405020304" pitchFamily="18" charset="0"/>
              </a:rPr>
              <a:t>Cipher, that only focuses on student’s to-do list and accordingly students perform tasks.</a:t>
            </a:r>
          </a:p>
          <a:p>
            <a:r>
              <a:rPr lang="en-IN" sz="3200" dirty="0">
                <a:solidFill>
                  <a:schemeClr val="bg1"/>
                </a:solidFill>
                <a:effectLst/>
                <a:latin typeface="Times New Roman" panose="02020603050405020304" pitchFamily="18" charset="0"/>
                <a:cs typeface="Times New Roman" panose="02020603050405020304" pitchFamily="18" charset="0"/>
              </a:rPr>
              <a:t>Engenda is used to build easy-to-read assignments, where</a:t>
            </a:r>
            <a:r>
              <a:rPr lang="en-IN" sz="3200" dirty="0">
                <a:solidFill>
                  <a:schemeClr val="bg1"/>
                </a:solidFill>
                <a:latin typeface="Times New Roman" panose="02020603050405020304" pitchFamily="18" charset="0"/>
                <a:cs typeface="Times New Roman" panose="02020603050405020304" pitchFamily="18" charset="0"/>
              </a:rPr>
              <a:t> </a:t>
            </a:r>
            <a:r>
              <a:rPr lang="en-US" sz="3200" b="0" i="0" dirty="0">
                <a:solidFill>
                  <a:schemeClr val="bg1"/>
                </a:solidFill>
                <a:effectLst/>
                <a:latin typeface="Times New Roman" panose="02020603050405020304" pitchFamily="18" charset="0"/>
                <a:cs typeface="Times New Roman" panose="02020603050405020304" pitchFamily="18" charset="0"/>
              </a:rPr>
              <a:t>you might find that you can't read your own handwriting, or you gloss over an important assignment by mistake.</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55F2FA-0D36-E775-6F17-DDFE3B7E98F8}"/>
              </a:ext>
            </a:extLst>
          </p:cNvPr>
          <p:cNvPicPr>
            <a:picLocks noChangeAspect="1"/>
          </p:cNvPicPr>
          <p:nvPr/>
        </p:nvPicPr>
        <p:blipFill>
          <a:blip r:embed="rId3">
            <a:duotone>
              <a:schemeClr val="accent1">
                <a:shade val="45000"/>
                <a:satMod val="135000"/>
              </a:schemeClr>
              <a:prstClr val="white"/>
            </a:duotone>
          </a:blip>
          <a:stretch>
            <a:fillRect/>
          </a:stretch>
        </p:blipFill>
        <p:spPr>
          <a:xfrm>
            <a:off x="10048" y="-40194"/>
            <a:ext cx="1497204" cy="787240"/>
          </a:xfrm>
          <a:prstGeom prst="rect">
            <a:avLst/>
          </a:prstGeom>
        </p:spPr>
      </p:pic>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7390" y="783373"/>
            <a:ext cx="6202800" cy="1080938"/>
          </a:xfrm>
        </p:spPr>
        <p:txBody>
          <a:bodyPr>
            <a:normAutofit/>
          </a:bodyPr>
          <a:lstStyle/>
          <a:p>
            <a:r>
              <a:rPr lang="en-IN" sz="5400" dirty="0">
                <a:latin typeface="Times New Roman" panose="02020603050405020304" pitchFamily="18" charset="0"/>
                <a:cs typeface="Times New Roman" panose="02020603050405020304" pitchFamily="18" charset="0"/>
              </a:rPr>
              <a:t>Objective of the work</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600" dirty="0">
                <a:solidFill>
                  <a:schemeClr val="bg1"/>
                </a:solidFill>
                <a:effectLst/>
                <a:latin typeface="Times New Roman" panose="02020603050405020304" pitchFamily="18" charset="0"/>
                <a:cs typeface="Times New Roman" panose="02020603050405020304" pitchFamily="18" charset="0"/>
              </a:rPr>
              <a:t>A website that creates and tracks personalized study plans for students, with features like flashcard creation and progress tracking and notify based on it.</a:t>
            </a:r>
            <a:endParaRPr lang="en-IN" sz="3600" dirty="0">
              <a:solidFill>
                <a:schemeClr val="bg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8DA189-03AC-D3E4-5F12-AB15DFBCFB95}"/>
              </a:ext>
            </a:extLst>
          </p:cNvPr>
          <p:cNvPicPr>
            <a:picLocks noChangeAspect="1"/>
          </p:cNvPicPr>
          <p:nvPr/>
        </p:nvPicPr>
        <p:blipFill>
          <a:blip r:embed="rId3"/>
          <a:stretch>
            <a:fillRect/>
          </a:stretch>
        </p:blipFill>
        <p:spPr>
          <a:xfrm>
            <a:off x="8310539" y="4432156"/>
            <a:ext cx="3629417" cy="2149515"/>
          </a:xfrm>
          <a:prstGeom prst="rect">
            <a:avLst/>
          </a:prstGeom>
        </p:spPr>
      </p:pic>
      <p:pic>
        <p:nvPicPr>
          <p:cNvPr id="6" name="Picture 5">
            <a:extLst>
              <a:ext uri="{FF2B5EF4-FFF2-40B4-BE49-F238E27FC236}">
                <a16:creationId xmlns:a16="http://schemas.microsoft.com/office/drawing/2014/main" id="{3C7D162B-61D5-B738-39E2-536BF2447726}"/>
              </a:ext>
            </a:extLst>
          </p:cNvPr>
          <p:cNvPicPr>
            <a:picLocks noChangeAspect="1"/>
          </p:cNvPicPr>
          <p:nvPr/>
        </p:nvPicPr>
        <p:blipFill>
          <a:blip r:embed="rId4">
            <a:duotone>
              <a:schemeClr val="accent1">
                <a:shade val="45000"/>
                <a:satMod val="135000"/>
              </a:schemeClr>
              <a:prstClr val="white"/>
            </a:duotone>
          </a:blip>
          <a:stretch>
            <a:fillRect/>
          </a:stretch>
        </p:blipFill>
        <p:spPr>
          <a:xfrm>
            <a:off x="-20096" y="-30146"/>
            <a:ext cx="1497204" cy="787240"/>
          </a:xfrm>
          <a:prstGeom prst="rect">
            <a:avLst/>
          </a:prstGeom>
        </p:spPr>
      </p:pic>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36CD-5E4F-CBAC-6F04-D652DC7C557F}"/>
              </a:ext>
            </a:extLst>
          </p:cNvPr>
          <p:cNvSpPr>
            <a:spLocks noGrp="1"/>
          </p:cNvSpPr>
          <p:nvPr>
            <p:ph type="title"/>
          </p:nvPr>
        </p:nvSpPr>
        <p:spPr>
          <a:xfrm>
            <a:off x="3463716" y="783373"/>
            <a:ext cx="7117200" cy="1080938"/>
          </a:xfrm>
        </p:spPr>
        <p:txBody>
          <a:bodyPr>
            <a:normAutofit/>
          </a:bodyPr>
          <a:lstStyle/>
          <a:p>
            <a:r>
              <a:rPr lang="en-IN" sz="5400" dirty="0">
                <a:latin typeface="Times New Roman" panose="02020603050405020304" pitchFamily="18" charset="0"/>
                <a:cs typeface="Times New Roman" panose="02020603050405020304" pitchFamily="18" charset="0"/>
              </a:rPr>
              <a:t>Ideas/ solution /methods </a:t>
            </a:r>
          </a:p>
        </p:txBody>
      </p:sp>
      <p:sp>
        <p:nvSpPr>
          <p:cNvPr id="3" name="Content Placeholder 2">
            <a:extLst>
              <a:ext uri="{FF2B5EF4-FFF2-40B4-BE49-F238E27FC236}">
                <a16:creationId xmlns:a16="http://schemas.microsoft.com/office/drawing/2014/main" id="{3431BE08-EC40-E5DE-C324-51926CDCC767}"/>
              </a:ext>
            </a:extLst>
          </p:cNvPr>
          <p:cNvSpPr>
            <a:spLocks noGrp="1"/>
          </p:cNvSpPr>
          <p:nvPr>
            <p:ph idx="1"/>
          </p:nvPr>
        </p:nvSpPr>
        <p:spPr/>
        <p:txBody>
          <a:bodyPr>
            <a:normAutofit/>
          </a:bodyPr>
          <a:lstStyle/>
          <a:p>
            <a:r>
              <a:rPr lang="en-IN" sz="3200" b="1" dirty="0">
                <a:solidFill>
                  <a:schemeClr val="bg1"/>
                </a:solidFill>
                <a:effectLst/>
                <a:latin typeface="Times New Roman" panose="02020603050405020304" pitchFamily="18" charset="0"/>
                <a:cs typeface="Times New Roman" panose="02020603050405020304" pitchFamily="18" charset="0"/>
              </a:rPr>
              <a:t>Creating Personalised Study Plans</a:t>
            </a:r>
          </a:p>
          <a:p>
            <a:r>
              <a:rPr lang="en-IN" sz="3200" b="1" dirty="0">
                <a:solidFill>
                  <a:schemeClr val="bg1"/>
                </a:solidFill>
                <a:effectLst/>
                <a:latin typeface="Times New Roman" panose="02020603050405020304" pitchFamily="18" charset="0"/>
                <a:cs typeface="Times New Roman" panose="02020603050405020304" pitchFamily="18" charset="0"/>
              </a:rPr>
              <a:t>Benefits of Personalised Study Plans</a:t>
            </a:r>
          </a:p>
          <a:p>
            <a:r>
              <a:rPr lang="en-IN" sz="3200" b="1" dirty="0">
                <a:solidFill>
                  <a:schemeClr val="bg1"/>
                </a:solidFill>
                <a:effectLst/>
                <a:latin typeface="Times New Roman" panose="02020603050405020304" pitchFamily="18" charset="0"/>
                <a:cs typeface="Times New Roman" panose="02020603050405020304" pitchFamily="18" charset="0"/>
              </a:rPr>
              <a:t>Staying on Track with Your Plan</a:t>
            </a:r>
          </a:p>
          <a:p>
            <a:r>
              <a:rPr lang="en-IN" sz="3200" b="1" dirty="0">
                <a:solidFill>
                  <a:schemeClr val="bg1"/>
                </a:solidFill>
                <a:effectLst/>
                <a:latin typeface="Times New Roman" panose="02020603050405020304" pitchFamily="18" charset="0"/>
                <a:cs typeface="Times New Roman" panose="02020603050405020304" pitchFamily="18" charset="0"/>
              </a:rPr>
              <a:t>Stay Motivated </a:t>
            </a:r>
          </a:p>
          <a:p>
            <a:r>
              <a:rPr lang="en-IN" sz="3200" b="1" dirty="0">
                <a:solidFill>
                  <a:schemeClr val="bg1"/>
                </a:solidFill>
                <a:effectLst/>
                <a:latin typeface="Times New Roman" panose="02020603050405020304" pitchFamily="18" charset="0"/>
                <a:cs typeface="Times New Roman" panose="02020603050405020304" pitchFamily="18" charset="0"/>
              </a:rPr>
              <a:t>Reaching Your Goals</a:t>
            </a:r>
          </a:p>
          <a:p>
            <a:r>
              <a:rPr lang="en-IN" sz="3200" b="1" dirty="0">
                <a:solidFill>
                  <a:schemeClr val="bg1"/>
                </a:solidFill>
                <a:effectLst/>
                <a:latin typeface="Times New Roman" panose="02020603050405020304" pitchFamily="18" charset="0"/>
                <a:cs typeface="Times New Roman" panose="02020603050405020304" pitchFamily="18" charset="0"/>
              </a:rPr>
              <a:t>Summary</a:t>
            </a:r>
          </a:p>
          <a:p>
            <a:pPr marL="0" indent="0">
              <a:buNone/>
            </a:pPr>
            <a:endParaRPr lang="en-US" sz="3200" dirty="0">
              <a:solidFill>
                <a:schemeClr val="bg1"/>
              </a:solidFill>
              <a:effectLst/>
              <a:latin typeface="Times New Roman" panose="02020603050405020304" pitchFamily="18" charset="0"/>
              <a:cs typeface="Times New Roman" panose="02020603050405020304" pitchFamily="18" charset="0"/>
            </a:endParaRPr>
          </a:p>
          <a:p>
            <a:endParaRPr lang="en-IN" sz="32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912AA2-E0E5-58AA-DF95-D2AB7EA6B5EF}"/>
              </a:ext>
            </a:extLst>
          </p:cNvPr>
          <p:cNvPicPr>
            <a:picLocks noChangeAspect="1"/>
          </p:cNvPicPr>
          <p:nvPr/>
        </p:nvPicPr>
        <p:blipFill>
          <a:blip r:embed="rId2">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162739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0D75-12F3-53B9-4ABD-0E43943104A9}"/>
              </a:ext>
            </a:extLst>
          </p:cNvPr>
          <p:cNvSpPr>
            <a:spLocks noGrp="1"/>
          </p:cNvSpPr>
          <p:nvPr>
            <p:ph type="title"/>
          </p:nvPr>
        </p:nvSpPr>
        <p:spPr>
          <a:xfrm>
            <a:off x="1825833" y="1034582"/>
            <a:ext cx="10222141" cy="1080938"/>
          </a:xfrm>
        </p:spPr>
        <p:txBody>
          <a:bodyPr>
            <a:noAutofit/>
          </a:bodyPr>
          <a:lstStyle/>
          <a:p>
            <a:r>
              <a:rPr lang="en-IN" sz="4800" dirty="0">
                <a:latin typeface="Times New Roman" panose="02020603050405020304" pitchFamily="18" charset="0"/>
                <a:cs typeface="Times New Roman" panose="02020603050405020304" pitchFamily="18" charset="0"/>
              </a:rPr>
              <a:t>Creating Personalised Study Plans</a:t>
            </a:r>
            <a:br>
              <a:rPr lang="en-IN"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602BB1-2080-6C25-7D8A-9DEBC3DAFD8A}"/>
              </a:ext>
            </a:extLst>
          </p:cNvPr>
          <p:cNvSpPr>
            <a:spLocks noGrp="1"/>
          </p:cNvSpPr>
          <p:nvPr>
            <p:ph idx="1"/>
          </p:nvPr>
        </p:nvSpPr>
        <p:spPr>
          <a:xfrm>
            <a:off x="116310" y="2417259"/>
            <a:ext cx="9613861" cy="3599316"/>
          </a:xfrm>
        </p:spPr>
        <p:txBody>
          <a:bodyPr>
            <a:normAutofit/>
          </a:bodyPr>
          <a:lstStyle/>
          <a:p>
            <a:r>
              <a:rPr lang="en-IN" dirty="0">
                <a:solidFill>
                  <a:schemeClr val="bg1"/>
                </a:solidFill>
                <a:effectLst/>
                <a:latin typeface="Times New Roman" panose="02020603050405020304" pitchFamily="18" charset="0"/>
                <a:cs typeface="Times New Roman" panose="02020603050405020304" pitchFamily="18" charset="0"/>
              </a:rPr>
              <a:t>Creating a personalised study plan is an essential part of any student’s journey. With the right tools, it can be easy to create a plan that works for you and keeps you on track. Websites that create and track personalised study plans for students provide an easy and efficient way to stay organised and motivated.</a:t>
            </a:r>
          </a:p>
          <a:p>
            <a:r>
              <a:rPr lang="en-IN" dirty="0">
                <a:solidFill>
                  <a:schemeClr val="bg1"/>
                </a:solidFill>
                <a:effectLst/>
                <a:latin typeface="Times New Roman" panose="02020603050405020304" pitchFamily="18" charset="0"/>
                <a:cs typeface="Times New Roman" panose="02020603050405020304" pitchFamily="18" charset="0"/>
              </a:rPr>
              <a:t>These websites typically offer features such as flashcards creation, progress tracking, and reminders to keep you on track. With these features, it’s easy to see where you’re at in your studies and what you need to do to reach your goals. It’s also a great way to stay motivated and make sure you’re making progress.</a:t>
            </a:r>
          </a:p>
          <a:p>
            <a:endParaRPr lang="en-IN"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C24C89-B1FB-0193-0A58-612000A28C4B}"/>
              </a:ext>
            </a:extLst>
          </p:cNvPr>
          <p:cNvPicPr>
            <a:picLocks noChangeAspect="1"/>
          </p:cNvPicPr>
          <p:nvPr/>
        </p:nvPicPr>
        <p:blipFill rotWithShape="1">
          <a:blip r:embed="rId2"/>
          <a:srcRect b="9968"/>
          <a:stretch/>
        </p:blipFill>
        <p:spPr>
          <a:xfrm>
            <a:off x="9730171" y="4129780"/>
            <a:ext cx="2461829" cy="2728220"/>
          </a:xfrm>
          <a:prstGeom prst="rect">
            <a:avLst/>
          </a:prstGeom>
        </p:spPr>
      </p:pic>
      <p:pic>
        <p:nvPicPr>
          <p:cNvPr id="5" name="Picture 4">
            <a:extLst>
              <a:ext uri="{FF2B5EF4-FFF2-40B4-BE49-F238E27FC236}">
                <a16:creationId xmlns:a16="http://schemas.microsoft.com/office/drawing/2014/main" id="{40601572-EC19-1CFB-D4CA-7465A5F31BBE}"/>
              </a:ext>
            </a:extLst>
          </p:cNvPr>
          <p:cNvPicPr>
            <a:picLocks noChangeAspect="1"/>
          </p:cNvPicPr>
          <p:nvPr/>
        </p:nvPicPr>
        <p:blipFill>
          <a:blip r:embed="rId3">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26738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07D6-CB6E-B075-3218-8F14B469AED1}"/>
              </a:ext>
            </a:extLst>
          </p:cNvPr>
          <p:cNvSpPr>
            <a:spLocks noGrp="1"/>
          </p:cNvSpPr>
          <p:nvPr>
            <p:ph type="title"/>
          </p:nvPr>
        </p:nvSpPr>
        <p:spPr>
          <a:xfrm>
            <a:off x="1289069" y="773325"/>
            <a:ext cx="9613861" cy="1080938"/>
          </a:xfrm>
        </p:spPr>
        <p:txBody>
          <a:bodyPr>
            <a:noAutofit/>
          </a:bodyPr>
          <a:lstStyle/>
          <a:p>
            <a:r>
              <a:rPr lang="en-IN" sz="4800" dirty="0">
                <a:latin typeface="Times New Roman" panose="02020603050405020304" pitchFamily="18" charset="0"/>
                <a:cs typeface="Times New Roman" panose="02020603050405020304" pitchFamily="18" charset="0"/>
              </a:rPr>
              <a:t>Benefits of Personalised Study Plans</a:t>
            </a:r>
          </a:p>
        </p:txBody>
      </p:sp>
      <p:sp>
        <p:nvSpPr>
          <p:cNvPr id="3" name="Content Placeholder 2">
            <a:extLst>
              <a:ext uri="{FF2B5EF4-FFF2-40B4-BE49-F238E27FC236}">
                <a16:creationId xmlns:a16="http://schemas.microsoft.com/office/drawing/2014/main" id="{9AF75117-78B0-125C-FD5C-B63D86B9AB81}"/>
              </a:ext>
            </a:extLst>
          </p:cNvPr>
          <p:cNvSpPr>
            <a:spLocks noGrp="1"/>
          </p:cNvSpPr>
          <p:nvPr>
            <p:ph idx="1"/>
          </p:nvPr>
        </p:nvSpPr>
        <p:spPr>
          <a:xfrm>
            <a:off x="187952" y="2485358"/>
            <a:ext cx="9613861" cy="3599316"/>
          </a:xfrm>
        </p:spPr>
        <p:txBody>
          <a:bodyPr>
            <a:normAutofit lnSpcReduction="10000"/>
          </a:bodyPr>
          <a:lstStyle/>
          <a:p>
            <a:r>
              <a:rPr lang="en-IN" sz="2800" dirty="0">
                <a:solidFill>
                  <a:schemeClr val="bg1"/>
                </a:solidFill>
                <a:effectLst/>
                <a:latin typeface="Times New Roman" panose="02020603050405020304" pitchFamily="18" charset="0"/>
                <a:cs typeface="Times New Roman" panose="02020603050405020304" pitchFamily="18" charset="0"/>
              </a:rPr>
              <a:t>Creating a personalised study plan can help you stay organised and motivated. It allows you to track your progress and make sure you’re on track to reach your goals. With the right tools, it can be easy to create a plan that works for you.</a:t>
            </a:r>
          </a:p>
          <a:p>
            <a:r>
              <a:rPr lang="en-IN" sz="2800" dirty="0">
                <a:solidFill>
                  <a:schemeClr val="bg1"/>
                </a:solidFill>
                <a:effectLst/>
                <a:latin typeface="Times New Roman" panose="02020603050405020304" pitchFamily="18" charset="0"/>
                <a:cs typeface="Times New Roman" panose="02020603050405020304" pitchFamily="18" charset="0"/>
              </a:rPr>
              <a:t>Websites that create and track personalised study plans for students provide an easy and efficient way to stay organised and motivated. With features like flashcards creation and progress tracking, it’s easy to stay on top of your studies and make sure you’re making progress.</a:t>
            </a:r>
          </a:p>
          <a:p>
            <a:endParaRPr lang="en-IN" sz="28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6E1D52-B95A-0001-79CA-00DD310CB14E}"/>
              </a:ext>
            </a:extLst>
          </p:cNvPr>
          <p:cNvPicPr>
            <a:picLocks noChangeAspect="1"/>
          </p:cNvPicPr>
          <p:nvPr/>
        </p:nvPicPr>
        <p:blipFill rotWithShape="1">
          <a:blip r:embed="rId2"/>
          <a:srcRect l="-45381" t="24430" r="-139" b="-27116"/>
          <a:stretch/>
        </p:blipFill>
        <p:spPr>
          <a:xfrm>
            <a:off x="8510954" y="4291564"/>
            <a:ext cx="3681046" cy="3586221"/>
          </a:xfrm>
          <a:prstGeom prst="rect">
            <a:avLst/>
          </a:prstGeom>
        </p:spPr>
      </p:pic>
      <p:pic>
        <p:nvPicPr>
          <p:cNvPr id="5" name="Picture 4">
            <a:extLst>
              <a:ext uri="{FF2B5EF4-FFF2-40B4-BE49-F238E27FC236}">
                <a16:creationId xmlns:a16="http://schemas.microsoft.com/office/drawing/2014/main" id="{73C351D6-69B2-47D3-F169-2C13088240C4}"/>
              </a:ext>
            </a:extLst>
          </p:cNvPr>
          <p:cNvPicPr>
            <a:picLocks noChangeAspect="1"/>
          </p:cNvPicPr>
          <p:nvPr/>
        </p:nvPicPr>
        <p:blipFill>
          <a:blip r:embed="rId3">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8143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4595-8C4B-8769-1082-E3A49D056412}"/>
              </a:ext>
            </a:extLst>
          </p:cNvPr>
          <p:cNvSpPr>
            <a:spLocks noGrp="1"/>
          </p:cNvSpPr>
          <p:nvPr>
            <p:ph type="title"/>
          </p:nvPr>
        </p:nvSpPr>
        <p:spPr>
          <a:xfrm>
            <a:off x="1735398" y="723083"/>
            <a:ext cx="9613861" cy="1080938"/>
          </a:xfrm>
        </p:spPr>
        <p:txBody>
          <a:bodyPr>
            <a:normAutofit/>
          </a:bodyPr>
          <a:lstStyle/>
          <a:p>
            <a:r>
              <a:rPr lang="en-IN" sz="4800" b="1" dirty="0">
                <a:latin typeface="Times New Roman" panose="02020603050405020304" pitchFamily="18" charset="0"/>
                <a:cs typeface="Times New Roman" panose="02020603050405020304" pitchFamily="18" charset="0"/>
              </a:rPr>
              <a:t>Staying on Track with Your Plan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E6D49F-193B-E769-BF8B-2378447F1666}"/>
              </a:ext>
            </a:extLst>
          </p:cNvPr>
          <p:cNvSpPr>
            <a:spLocks noGrp="1"/>
          </p:cNvSpPr>
          <p:nvPr>
            <p:ph idx="1"/>
          </p:nvPr>
        </p:nvSpPr>
        <p:spPr>
          <a:xfrm>
            <a:off x="253621" y="2147106"/>
            <a:ext cx="9613861" cy="3599316"/>
          </a:xfrm>
        </p:spPr>
        <p:txBody>
          <a:bodyPr>
            <a:noAutofit/>
          </a:bodyPr>
          <a:lstStyle/>
          <a:p>
            <a:r>
              <a:rPr lang="en-IN" sz="3200" dirty="0">
                <a:solidFill>
                  <a:schemeClr val="bg1"/>
                </a:solidFill>
                <a:effectLst/>
                <a:latin typeface="Times New Roman" panose="02020603050405020304" pitchFamily="18" charset="0"/>
                <a:cs typeface="Times New Roman" panose="02020603050405020304" pitchFamily="18" charset="0"/>
              </a:rPr>
              <a:t>Once you’ve created your personalised study plan, it’s important to stay on track. Websites that create and track personalised study plans for students provide an easy and efficient way to stay organised and motivated.</a:t>
            </a:r>
          </a:p>
          <a:p>
            <a:r>
              <a:rPr lang="en-IN" sz="3200" dirty="0">
                <a:solidFill>
                  <a:schemeClr val="bg1"/>
                </a:solidFill>
                <a:effectLst/>
                <a:latin typeface="Times New Roman" panose="02020603050405020304" pitchFamily="18" charset="0"/>
                <a:cs typeface="Times New Roman" panose="02020603050405020304" pitchFamily="18" charset="0"/>
              </a:rPr>
              <a:t>These websites typically offer features such as flashcards creation, progress tracking, and reminders to keep you on track. With these features, it’s easy to stay on top of your studies and make sure you’re making progress.</a:t>
            </a:r>
          </a:p>
          <a:p>
            <a:endParaRPr lang="en-IN" sz="320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C2262C-2CBB-BD75-CDDF-1D89BC5F825C}"/>
              </a:ext>
            </a:extLst>
          </p:cNvPr>
          <p:cNvPicPr>
            <a:picLocks noChangeAspect="1"/>
          </p:cNvPicPr>
          <p:nvPr/>
        </p:nvPicPr>
        <p:blipFill>
          <a:blip r:embed="rId2"/>
          <a:stretch>
            <a:fillRect/>
          </a:stretch>
        </p:blipFill>
        <p:spPr>
          <a:xfrm>
            <a:off x="9867482" y="5053980"/>
            <a:ext cx="2324518" cy="1743389"/>
          </a:xfrm>
          <a:prstGeom prst="rect">
            <a:avLst/>
          </a:prstGeom>
        </p:spPr>
      </p:pic>
      <p:pic>
        <p:nvPicPr>
          <p:cNvPr id="5" name="Picture 4">
            <a:extLst>
              <a:ext uri="{FF2B5EF4-FFF2-40B4-BE49-F238E27FC236}">
                <a16:creationId xmlns:a16="http://schemas.microsoft.com/office/drawing/2014/main" id="{82A21B07-A902-9A0A-96E4-96F9D7192DB4}"/>
              </a:ext>
            </a:extLst>
          </p:cNvPr>
          <p:cNvPicPr>
            <a:picLocks noChangeAspect="1"/>
          </p:cNvPicPr>
          <p:nvPr/>
        </p:nvPicPr>
        <p:blipFill>
          <a:blip r:embed="rId3">
            <a:duotone>
              <a:schemeClr val="accent1">
                <a:shade val="45000"/>
                <a:satMod val="135000"/>
              </a:schemeClr>
              <a:prstClr val="white"/>
            </a:duotone>
          </a:blip>
          <a:stretch>
            <a:fillRect/>
          </a:stretch>
        </p:blipFill>
        <p:spPr>
          <a:xfrm>
            <a:off x="0" y="-90435"/>
            <a:ext cx="1497204" cy="787240"/>
          </a:xfrm>
          <a:prstGeom prst="rect">
            <a:avLst/>
          </a:prstGeom>
        </p:spPr>
      </p:pic>
    </p:spTree>
    <p:extLst>
      <p:ext uri="{BB962C8B-B14F-4D97-AF65-F5344CB8AC3E}">
        <p14:creationId xmlns:p14="http://schemas.microsoft.com/office/powerpoint/2010/main" val="334078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TotalTime>
  <Words>888</Words>
  <Application>Microsoft Office PowerPoint</Application>
  <PresentationFormat>Widescreen</PresentationFormat>
  <Paragraphs>66</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Trebuchet MS</vt:lpstr>
      <vt:lpstr>1_Berlin</vt:lpstr>
      <vt:lpstr>Ingenious Hackathon 4.0</vt:lpstr>
      <vt:lpstr>Team: Code Hustlers</vt:lpstr>
      <vt:lpstr>Problem Statement </vt:lpstr>
      <vt:lpstr>Existing solution for the problem </vt:lpstr>
      <vt:lpstr>Objective of the work</vt:lpstr>
      <vt:lpstr>Ideas/ solution /methods </vt:lpstr>
      <vt:lpstr>Creating Personalised Study Plans </vt:lpstr>
      <vt:lpstr>Benefits of Personalised Study Plans</vt:lpstr>
      <vt:lpstr>Staying on Track with Your Plan</vt:lpstr>
      <vt:lpstr>Stay Motivated</vt:lpstr>
      <vt:lpstr>Reaching Your Goals </vt:lpstr>
      <vt:lpstr>Tech Stack / Implementation Details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Kinnari</dc:creator>
  <cp:lastModifiedBy>Vedant Raval</cp:lastModifiedBy>
  <cp:revision>18</cp:revision>
  <dcterms:created xsi:type="dcterms:W3CDTF">2014-04-17T23:07:25Z</dcterms:created>
  <dcterms:modified xsi:type="dcterms:W3CDTF">2023-01-29T12:45:20Z</dcterms:modified>
</cp:coreProperties>
</file>