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1" r:id="rId8"/>
    <p:sldId id="262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dantRawal/Loan-Delinquency-Predic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>
                <a:latin typeface="Arial Black" panose="020B0A04020102020204" pitchFamily="34" charset="0"/>
              </a:rPr>
              <a:t>LOAN DELINQUENCY PREDICTION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BY : VEDANT RAWAL</a:t>
            </a:r>
          </a:p>
          <a:p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Git hub Repo: 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Repository Link</a:t>
            </a: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41628" y="252512"/>
            <a:ext cx="11050008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Strong correlation expected, as disbursed amounts typically align closely with approved loan amounts.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DisbursedGreaterAppv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&amp;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AppvDisbursed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(Negative)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When disbursed &gt; approved, the direct relationship breaks, resulting in negative correlation.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RevLineCr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&amp;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DisbursedGreaterAppv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(Positive)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Consistent with revolving credit behavior—businesses often draw more over time than initially approved.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SBA_AppvPct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&amp;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RevLineCr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(Negative)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Likely due to loan type—SBA Express (lower guarantee %, quicker approval) commonly used for revolving 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DisbursementFY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&amp; </a:t>
            </a:r>
            <a:r>
              <a:rPr kumimoji="0" lang="en-US" altLang="en-US" sz="19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ApprovalFY</a:t>
            </a: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(Positive)</a:t>
            </a: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Logical pattern—loans are often disbursed in the same fiscal year they’re approved.</a:t>
            </a:r>
          </a:p>
        </p:txBody>
      </p:sp>
    </p:spTree>
    <p:extLst>
      <p:ext uri="{BB962C8B-B14F-4D97-AF65-F5344CB8AC3E}">
        <p14:creationId xmlns:p14="http://schemas.microsoft.com/office/powerpoint/2010/main" val="3665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049" y="609600"/>
            <a:ext cx="9905998" cy="581891"/>
          </a:xfrm>
        </p:spPr>
        <p:txBody>
          <a:bodyPr/>
          <a:lstStyle/>
          <a:p>
            <a:r>
              <a:rPr lang="en-GB" dirty="0" smtClean="0">
                <a:latin typeface="Arial Black" panose="020B0A04020102020204" pitchFamily="34" charset="0"/>
              </a:rPr>
              <a:t>Graphical Distribution of the data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46198"/>
            <a:ext cx="10311678" cy="4943765"/>
          </a:xfrm>
        </p:spPr>
        <p:txBody>
          <a:bodyPr>
            <a:normAutofit lnSpcReduction="10000"/>
          </a:bodyPr>
          <a:lstStyle/>
          <a:p>
            <a:r>
              <a:rPr lang="en-GB" dirty="0">
                <a:effectLst/>
                <a:latin typeface="Arial Black" panose="020B0A04020102020204" pitchFamily="34" charset="0"/>
              </a:rPr>
              <a:t>    Total/Average disbursed loan amount by </a:t>
            </a:r>
            <a:r>
              <a:rPr lang="en-GB" dirty="0" smtClean="0">
                <a:effectLst/>
                <a:latin typeface="Arial Black" panose="020B0A04020102020204" pitchFamily="34" charset="0"/>
              </a:rPr>
              <a:t>industry.</a:t>
            </a:r>
            <a:endParaRPr lang="en-GB" dirty="0">
              <a:effectLst/>
              <a:latin typeface="Arial Black" panose="020B0A04020102020204" pitchFamily="34" charset="0"/>
            </a:endParaRPr>
          </a:p>
          <a:p>
            <a:r>
              <a:rPr lang="en-GB" dirty="0">
                <a:effectLst/>
                <a:latin typeface="Arial Black" panose="020B0A04020102020204" pitchFamily="34" charset="0"/>
              </a:rPr>
              <a:t/>
            </a:r>
            <a:br>
              <a:rPr lang="en-GB" dirty="0">
                <a:effectLst/>
                <a:latin typeface="Arial Black" panose="020B0A04020102020204" pitchFamily="34" charset="0"/>
              </a:rPr>
            </a:br>
            <a:r>
              <a:rPr lang="en-GB" dirty="0">
                <a:effectLst/>
                <a:latin typeface="Arial Black" panose="020B0A04020102020204" pitchFamily="34" charset="0"/>
              </a:rPr>
              <a:t>    Average days to disbursement by </a:t>
            </a:r>
            <a:r>
              <a:rPr lang="en-GB" dirty="0" smtClean="0">
                <a:effectLst/>
                <a:latin typeface="Arial Black" panose="020B0A04020102020204" pitchFamily="34" charset="0"/>
              </a:rPr>
              <a:t>industry.</a:t>
            </a:r>
            <a:endParaRPr lang="en-GB" dirty="0">
              <a:effectLst/>
              <a:latin typeface="Arial Black" panose="020B0A04020102020204" pitchFamily="34" charset="0"/>
            </a:endParaRPr>
          </a:p>
          <a:p>
            <a:r>
              <a:rPr lang="en-GB" dirty="0">
                <a:effectLst/>
                <a:latin typeface="Arial Black" panose="020B0A04020102020204" pitchFamily="34" charset="0"/>
              </a:rPr>
              <a:t/>
            </a:r>
            <a:br>
              <a:rPr lang="en-GB" dirty="0">
                <a:effectLst/>
                <a:latin typeface="Arial Black" panose="020B0A04020102020204" pitchFamily="34" charset="0"/>
              </a:rPr>
            </a:br>
            <a:r>
              <a:rPr lang="en-GB" dirty="0">
                <a:effectLst/>
                <a:latin typeface="Arial Black" panose="020B0A04020102020204" pitchFamily="34" charset="0"/>
              </a:rPr>
              <a:t>    Number of paid in full and defaulted loans by </a:t>
            </a:r>
            <a:r>
              <a:rPr lang="en-GB" dirty="0" smtClean="0">
                <a:effectLst/>
                <a:latin typeface="Arial Black" panose="020B0A04020102020204" pitchFamily="34" charset="0"/>
              </a:rPr>
              <a:t>industry.</a:t>
            </a:r>
            <a:endParaRPr lang="en-GB" dirty="0">
              <a:effectLst/>
              <a:latin typeface="Arial Black" panose="020B0A04020102020204" pitchFamily="34" charset="0"/>
            </a:endParaRPr>
          </a:p>
          <a:p>
            <a:r>
              <a:rPr lang="en-GB" dirty="0">
                <a:effectLst/>
                <a:latin typeface="Arial Black" panose="020B0A04020102020204" pitchFamily="34" charset="0"/>
              </a:rPr>
              <a:t/>
            </a:r>
            <a:br>
              <a:rPr lang="en-GB" dirty="0">
                <a:effectLst/>
                <a:latin typeface="Arial Black" panose="020B0A04020102020204" pitchFamily="34" charset="0"/>
              </a:rPr>
            </a:br>
            <a:r>
              <a:rPr lang="en-GB" dirty="0">
                <a:effectLst/>
                <a:latin typeface="Arial Black" panose="020B0A04020102020204" pitchFamily="34" charset="0"/>
              </a:rPr>
              <a:t>    Number of paid in full and defaulted loans by </a:t>
            </a:r>
            <a:r>
              <a:rPr lang="en-GB" dirty="0" smtClean="0">
                <a:effectLst/>
                <a:latin typeface="Arial Black" panose="020B0A04020102020204" pitchFamily="34" charset="0"/>
              </a:rPr>
              <a:t>Approval FY.</a:t>
            </a:r>
            <a:endParaRPr lang="en-GB" dirty="0">
              <a:effectLst/>
              <a:latin typeface="Arial Black" panose="020B0A04020102020204" pitchFamily="34" charset="0"/>
            </a:endParaRPr>
          </a:p>
          <a:p>
            <a:r>
              <a:rPr lang="en-GB" dirty="0">
                <a:effectLst/>
                <a:latin typeface="Arial Black" panose="020B0A04020102020204" pitchFamily="34" charset="0"/>
              </a:rPr>
              <a:t/>
            </a:r>
            <a:br>
              <a:rPr lang="en-GB" dirty="0">
                <a:effectLst/>
                <a:latin typeface="Arial Black" panose="020B0A04020102020204" pitchFamily="34" charset="0"/>
              </a:rPr>
            </a:br>
            <a:r>
              <a:rPr lang="en-GB" dirty="0">
                <a:effectLst/>
                <a:latin typeface="Arial Black" panose="020B0A04020102020204" pitchFamily="34" charset="0"/>
              </a:rPr>
              <a:t>    Number of paid in full and defaulted loans by </a:t>
            </a:r>
            <a:r>
              <a:rPr lang="en-GB" dirty="0" smtClean="0">
                <a:effectLst/>
                <a:latin typeface="Arial Black" panose="020B0A04020102020204" pitchFamily="34" charset="0"/>
              </a:rPr>
              <a:t>State.</a:t>
            </a:r>
            <a:endParaRPr lang="en-GB" dirty="0">
              <a:effectLst/>
              <a:latin typeface="Arial Black" panose="020B0A04020102020204" pitchFamily="34" charset="0"/>
            </a:endParaRPr>
          </a:p>
          <a:p>
            <a:r>
              <a:rPr lang="en-GB" dirty="0">
                <a:effectLst/>
                <a:latin typeface="Arial Black" panose="020B0A04020102020204" pitchFamily="34" charset="0"/>
              </a:rPr>
              <a:t/>
            </a:r>
            <a:br>
              <a:rPr lang="en-GB" dirty="0">
                <a:effectLst/>
                <a:latin typeface="Arial Black" panose="020B0A04020102020204" pitchFamily="34" charset="0"/>
              </a:rPr>
            </a:br>
            <a:r>
              <a:rPr lang="en-GB" dirty="0">
                <a:effectLst/>
                <a:latin typeface="Arial Black" panose="020B0A04020102020204" pitchFamily="34" charset="0"/>
              </a:rPr>
              <a:t>    Percentage of defaulted loans backed by Real </a:t>
            </a:r>
            <a:r>
              <a:rPr lang="en-GB" dirty="0" smtClean="0">
                <a:effectLst/>
                <a:latin typeface="Arial Black" panose="020B0A04020102020204" pitchFamily="34" charset="0"/>
              </a:rPr>
              <a:t>Estate.</a:t>
            </a:r>
            <a:endParaRPr lang="en-GB" dirty="0">
              <a:effectLst/>
              <a:latin typeface="Arial Black" panose="020B0A04020102020204" pitchFamily="34" charset="0"/>
            </a:endParaRPr>
          </a:p>
          <a:p>
            <a:r>
              <a:rPr lang="en-GB" dirty="0">
                <a:effectLst/>
                <a:latin typeface="Arial Black" panose="020B0A04020102020204" pitchFamily="34" charset="0"/>
              </a:rPr>
              <a:t/>
            </a:r>
            <a:br>
              <a:rPr lang="en-GB" dirty="0">
                <a:effectLst/>
                <a:latin typeface="Arial Black" panose="020B0A04020102020204" pitchFamily="34" charset="0"/>
              </a:rPr>
            </a:br>
            <a:r>
              <a:rPr lang="en-GB" dirty="0">
                <a:effectLst/>
                <a:latin typeface="Arial Black" panose="020B0A04020102020204" pitchFamily="34" charset="0"/>
              </a:rPr>
              <a:t>    Percentage of defaulted loans active during the Great </a:t>
            </a:r>
            <a:r>
              <a:rPr lang="en-GB" dirty="0" smtClean="0">
                <a:effectLst/>
                <a:latin typeface="Arial Black" panose="020B0A04020102020204" pitchFamily="34" charset="0"/>
              </a:rPr>
              <a:t>Recession.</a:t>
            </a:r>
            <a:endParaRPr lang="en-GB" dirty="0">
              <a:effectLst/>
              <a:latin typeface="Arial Black" panose="020B0A040201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3" y="267855"/>
            <a:ext cx="11961091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2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599"/>
            <a:ext cx="9905998" cy="849745"/>
          </a:xfrm>
        </p:spPr>
        <p:txBody>
          <a:bodyPr/>
          <a:lstStyle/>
          <a:p>
            <a:r>
              <a:rPr lang="en-GB" dirty="0" smtClean="0">
                <a:latin typeface="Arial Black" panose="020B0A04020102020204" pitchFamily="34" charset="0"/>
              </a:rPr>
              <a:t>Explanation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26141" y="1700528"/>
            <a:ext cx="981291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Retail Trade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Manufacturing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industries received the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largest total loan distributions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during the sample period.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Agriculture, Mining, and Management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industries had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relatively fewer loans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, but the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highest average loan amounts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This indicates that these sectors received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 small number of large-sized loans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, unlike others with broader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27507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23887"/>
            <a:ext cx="117919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77818"/>
          </a:xfrm>
        </p:spPr>
        <p:txBody>
          <a:bodyPr/>
          <a:lstStyle/>
          <a:p>
            <a:r>
              <a:rPr lang="en-GB" dirty="0" smtClean="0">
                <a:latin typeface="Arial Black" panose="020B0A04020102020204" pitchFamily="34" charset="0"/>
              </a:rPr>
              <a:t>Explanation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15316" y="2230496"/>
            <a:ext cx="891756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Industries like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Agriculture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Management of Companies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had the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highest average loan amounts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These same industries also experienced the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longest delays in fund disbursement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, suggesting a possible link between loan size and processing time.</a:t>
            </a:r>
          </a:p>
        </p:txBody>
      </p:sp>
    </p:spTree>
    <p:extLst>
      <p:ext uri="{BB962C8B-B14F-4D97-AF65-F5344CB8AC3E}">
        <p14:creationId xmlns:p14="http://schemas.microsoft.com/office/powerpoint/2010/main" val="19256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35" y="805215"/>
            <a:ext cx="10695056" cy="49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5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86" y="608671"/>
            <a:ext cx="10814550" cy="542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31" y="267854"/>
            <a:ext cx="9905998" cy="674255"/>
          </a:xfrm>
        </p:spPr>
        <p:txBody>
          <a:bodyPr/>
          <a:lstStyle/>
          <a:p>
            <a:r>
              <a:rPr lang="en-GB" dirty="0" smtClean="0"/>
              <a:t>Check default % per industry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231" y="1013691"/>
            <a:ext cx="10653424" cy="57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340" y="967508"/>
            <a:ext cx="9997641" cy="4749801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Arial Black" panose="020B0A04020102020204" pitchFamily="34" charset="0"/>
              </a:rPr>
              <a:t>Industries with the highest number of loans during sample period: Retail trade (78,554), Professional, scientific and technical services (47,081) and Construction (47,047)</a:t>
            </a:r>
          </a:p>
          <a:p>
            <a:r>
              <a:rPr lang="en-GB" dirty="0">
                <a:effectLst/>
                <a:latin typeface="Arial Black" panose="020B0A04020102020204" pitchFamily="34" charset="0"/>
              </a:rPr>
              <a:t/>
            </a:r>
            <a:br>
              <a:rPr lang="en-GB" dirty="0">
                <a:effectLst/>
                <a:latin typeface="Arial Black" panose="020B0A04020102020204" pitchFamily="34" charset="0"/>
              </a:rPr>
            </a:br>
            <a:r>
              <a:rPr lang="en-GB" dirty="0">
                <a:effectLst/>
                <a:latin typeface="Arial Black" panose="020B0A04020102020204" pitchFamily="34" charset="0"/>
              </a:rPr>
              <a:t>Industries with the highest Default percentage: Finance and Insurance (34.4%), Real Estate and rental leasing (33.8%) and Transportation and warehousing (30.7%)</a:t>
            </a:r>
          </a:p>
          <a:p>
            <a:r>
              <a:rPr lang="en-GB" dirty="0">
                <a:effectLst/>
                <a:latin typeface="Arial Black" panose="020B0A04020102020204" pitchFamily="34" charset="0"/>
              </a:rPr>
              <a:t/>
            </a:r>
            <a:br>
              <a:rPr lang="en-GB" dirty="0">
                <a:effectLst/>
                <a:latin typeface="Arial Black" panose="020B0A04020102020204" pitchFamily="34" charset="0"/>
              </a:rPr>
            </a:br>
            <a:r>
              <a:rPr lang="en-GB" dirty="0">
                <a:effectLst/>
                <a:latin typeface="Arial Black" panose="020B0A04020102020204" pitchFamily="34" charset="0"/>
              </a:rPr>
              <a:t>States with the highest number of loans during sample period: California (59,121), New York (33,059) and Texas (28,941)</a:t>
            </a:r>
          </a:p>
          <a:p>
            <a:r>
              <a:rPr lang="en-GB" dirty="0">
                <a:effectLst/>
                <a:latin typeface="Arial Black" panose="020B0A04020102020204" pitchFamily="34" charset="0"/>
              </a:rPr>
              <a:t/>
            </a:r>
            <a:br>
              <a:rPr lang="en-GB" dirty="0">
                <a:effectLst/>
                <a:latin typeface="Arial Black" panose="020B0A04020102020204" pitchFamily="34" charset="0"/>
              </a:rPr>
            </a:br>
            <a:r>
              <a:rPr lang="en-GB" dirty="0">
                <a:effectLst/>
                <a:latin typeface="Arial Black" panose="020B0A04020102020204" pitchFamily="34" charset="0"/>
              </a:rPr>
              <a:t>State with the highest Default percentage: Florida (33.8%), Arizona (32.6%) and Nevada (31.6%)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740" y="151871"/>
            <a:ext cx="9905998" cy="1228436"/>
          </a:xfrm>
        </p:spPr>
        <p:txBody>
          <a:bodyPr/>
          <a:lstStyle/>
          <a:p>
            <a:r>
              <a:rPr lang="en-GB" dirty="0" smtClean="0"/>
              <a:t>Introduction: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27377" y="1380307"/>
            <a:ext cx="10884332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What problem are you solving?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Determining whether an SBA loan should be approved or denied based on specific business and loan characteristics.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Why is it important?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Loan approvals are critical for small business success, especially during financially challenging periods like the Great Recession in the US or the COVID-19 pandemic.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What is the context or relevance?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SBA loans play a vital role by reducing financial risk for lenders and supporting entrepreneurs with necessary startup capital.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Why is there an industry need?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The complexity of SBA loan approvals and the increased reliance on them post-COVID highlight the need for data-driven decision-making to streamline the process.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Who are the stakeholders or target audience?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Small business owners, financial institutions, loan officers, and policy makers involved in small business funding and SBA loan decisions.</a:t>
            </a:r>
          </a:p>
        </p:txBody>
      </p:sp>
    </p:spTree>
    <p:extLst>
      <p:ext uri="{BB962C8B-B14F-4D97-AF65-F5344CB8AC3E}">
        <p14:creationId xmlns:p14="http://schemas.microsoft.com/office/powerpoint/2010/main" val="17198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08" y="100445"/>
            <a:ext cx="11953875" cy="4495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8654" y="4897827"/>
            <a:ext cx="11628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Arial Black" panose="020B0A04020102020204" pitchFamily="34" charset="0"/>
              </a:rPr>
              <a:t>There is a clear increase in loan volume leading up to the peak of the Great Recession, with a subsequent drop in loan volume immediately following that time. Looking at the graph, it appears the default rate of loans increased during that time as well.</a:t>
            </a:r>
          </a:p>
        </p:txBody>
      </p:sp>
    </p:spTree>
    <p:extLst>
      <p:ext uri="{BB962C8B-B14F-4D97-AF65-F5344CB8AC3E}">
        <p14:creationId xmlns:p14="http://schemas.microsoft.com/office/powerpoint/2010/main" val="345462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93" y="234230"/>
            <a:ext cx="11619634" cy="631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5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55782"/>
          </a:xfrm>
        </p:spPr>
        <p:txBody>
          <a:bodyPr/>
          <a:lstStyle/>
          <a:p>
            <a:r>
              <a:rPr lang="en-GB" dirty="0" smtClean="0">
                <a:latin typeface="Arial Black" panose="020B0A04020102020204" pitchFamily="34" charset="0"/>
              </a:rPr>
              <a:t>Modeling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311564"/>
            <a:ext cx="990599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Models Used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Logistic Regression and XGBoost – chosen for interpretability and strong performance in classification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GB" altLang="en-US" cap="none" dirty="0"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B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Encoding technique</a:t>
            </a:r>
            <a:r>
              <a:rPr kumimoji="0" lang="en-GB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used: One hot encoding for categorical variables.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Evaluation Approach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Accuracy alone isn't sufficient; focus on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precision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recall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, and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F1-score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Business Context Matters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Predicting a default that doesn’t happen is better than missing an actual default.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Goal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Minimize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false negatives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to reduce risk exposure in loan approvals.</a:t>
            </a:r>
          </a:p>
        </p:txBody>
      </p:sp>
    </p:spTree>
    <p:extLst>
      <p:ext uri="{BB962C8B-B14F-4D97-AF65-F5344CB8AC3E}">
        <p14:creationId xmlns:p14="http://schemas.microsoft.com/office/powerpoint/2010/main" val="41330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58982"/>
          </a:xfrm>
        </p:spPr>
        <p:txBody>
          <a:bodyPr/>
          <a:lstStyle/>
          <a:p>
            <a:r>
              <a:rPr lang="en-GB" dirty="0" smtClean="0">
                <a:latin typeface="Arial Black" panose="020B0A04020102020204" pitchFamily="34" charset="0"/>
              </a:rPr>
              <a:t>Model implementation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9527" y="1651254"/>
            <a:ext cx="5708793" cy="4407800"/>
          </a:xfrm>
        </p:spPr>
        <p:txBody>
          <a:bodyPr>
            <a:normAutofit lnSpcReduction="10000"/>
          </a:bodyPr>
          <a:lstStyle/>
          <a:p>
            <a:r>
              <a:rPr lang="en-GB" dirty="0">
                <a:effectLst/>
                <a:latin typeface="Arial Black" panose="020B0A04020102020204" pitchFamily="34" charset="0"/>
              </a:rPr>
              <a:t>We can see here that with the Logistic Regression model, we have a decent accuracy at 87.5%, however the F1-score of 68.4% for defaulted loans does not seem very promising. The precision suggests that the model is correct 78.2% of the time when the loan defaults, and the recall suggests that the model identifies 60.8% of defaulted loans correctly. That means that 39.2% of loans that defaulted were incorrectly classified as loans that would be paid in full, which is NOT very good</a:t>
            </a:r>
            <a:r>
              <a:rPr lang="en-GB" dirty="0" smtClean="0">
                <a:effectLst/>
                <a:latin typeface="Arial Black" panose="020B0A04020102020204" pitchFamily="34" charset="0"/>
              </a:rPr>
              <a:t>.</a:t>
            </a:r>
            <a:endParaRPr lang="en-GB" dirty="0">
              <a:effectLst/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88" y="1937581"/>
            <a:ext cx="4956139" cy="296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55782"/>
          </a:xfrm>
        </p:spPr>
        <p:txBody>
          <a:bodyPr/>
          <a:lstStyle/>
          <a:p>
            <a:r>
              <a:rPr lang="en-GB" dirty="0" smtClean="0"/>
              <a:t>XGBoost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0036" y="1422401"/>
            <a:ext cx="5412509" cy="4821382"/>
          </a:xfrm>
        </p:spPr>
        <p:txBody>
          <a:bodyPr>
            <a:normAutofit/>
          </a:bodyPr>
          <a:lstStyle/>
          <a:p>
            <a:r>
              <a:rPr lang="en-GB" dirty="0">
                <a:effectLst/>
                <a:latin typeface="Arial Black" panose="020B0A04020102020204" pitchFamily="34" charset="0"/>
              </a:rPr>
              <a:t>This is MUCH better across the board! Not only do we have a general accuracy of 95.6%, but also the precision, recall and F1-score are all improved by quite a bit. </a:t>
            </a:r>
            <a:endParaRPr lang="en-GB" dirty="0" smtClean="0">
              <a:effectLst/>
              <a:latin typeface="Arial Black" panose="020B0A04020102020204" pitchFamily="34" charset="0"/>
            </a:endParaRPr>
          </a:p>
          <a:p>
            <a:r>
              <a:rPr lang="en-GB" dirty="0" smtClean="0">
                <a:effectLst/>
                <a:latin typeface="Arial Black" panose="020B0A04020102020204" pitchFamily="34" charset="0"/>
              </a:rPr>
              <a:t>Let's </a:t>
            </a:r>
            <a:r>
              <a:rPr lang="en-GB" dirty="0">
                <a:effectLst/>
                <a:latin typeface="Arial Black" panose="020B0A04020102020204" pitchFamily="34" charset="0"/>
              </a:rPr>
              <a:t>take a look at some of the most important features.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62" y="1489835"/>
            <a:ext cx="5236819" cy="361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6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08364"/>
          </a:xfrm>
        </p:spPr>
        <p:txBody>
          <a:bodyPr/>
          <a:lstStyle/>
          <a:p>
            <a:r>
              <a:rPr lang="en-GB" dirty="0" smtClean="0">
                <a:latin typeface="Arial Black" panose="020B0A04020102020204" pitchFamily="34" charset="0"/>
              </a:rPr>
              <a:t>Feature Importance's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921164"/>
            <a:ext cx="983138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Top Influential Features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Term,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StateSame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ApprovalFY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, UrbanRural_1 (Urban), and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BankState_NC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were the top five features impacting loan default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Industry Insights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Healthcare/Social Assistance had the highest impact; while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Mgmt_comp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Public_Admin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, and Utilities had the least.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Unexpected Observations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Real Estate backing and loan activity during the Great Recession showed negligible importance.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Business 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Whether a business was new or established had little impact on default prediction.</a:t>
            </a:r>
          </a:p>
        </p:txBody>
      </p:sp>
    </p:spTree>
    <p:extLst>
      <p:ext uri="{BB962C8B-B14F-4D97-AF65-F5344CB8AC3E}">
        <p14:creationId xmlns:p14="http://schemas.microsoft.com/office/powerpoint/2010/main" val="7668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576" y="600363"/>
            <a:ext cx="9905998" cy="11176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 Black" panose="020B0A04020102020204" pitchFamily="34" charset="0"/>
              </a:rPr>
              <a:t>Build pipeline for feature selection and modeling</a:t>
            </a:r>
            <a:endParaRPr lang="en-US" sz="2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068" y="5280891"/>
            <a:ext cx="9905998" cy="1212274"/>
          </a:xfrm>
        </p:spPr>
        <p:txBody>
          <a:bodyPr/>
          <a:lstStyle/>
          <a:p>
            <a:r>
              <a:rPr lang="en-GB" dirty="0" err="1">
                <a:effectLst/>
                <a:latin typeface="Arial Black" panose="020B0A04020102020204" pitchFamily="34" charset="0"/>
              </a:rPr>
              <a:t>SelectKBest</a:t>
            </a:r>
            <a:r>
              <a:rPr lang="en-GB" dirty="0">
                <a:effectLst/>
                <a:latin typeface="Arial Black" panose="020B0A04020102020204" pitchFamily="34" charset="0"/>
              </a:rPr>
              <a:t> </a:t>
            </a:r>
            <a:r>
              <a:rPr lang="en-GB" dirty="0" smtClean="0">
                <a:effectLst/>
                <a:latin typeface="Arial Black" panose="020B0A04020102020204" pitchFamily="34" charset="0"/>
              </a:rPr>
              <a:t>defaults set to </a:t>
            </a:r>
            <a:r>
              <a:rPr lang="en-GB" dirty="0">
                <a:effectLst/>
                <a:latin typeface="Arial Black" panose="020B0A04020102020204" pitchFamily="34" charset="0"/>
              </a:rPr>
              <a:t>top 10 </a:t>
            </a:r>
            <a:r>
              <a:rPr lang="en-GB" dirty="0" smtClean="0">
                <a:effectLst/>
                <a:latin typeface="Arial Black" panose="020B0A04020102020204" pitchFamily="34" charset="0"/>
              </a:rPr>
              <a:t>features.</a:t>
            </a:r>
            <a:endParaRPr lang="en-GB" dirty="0">
              <a:effectLst/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183" y="1945950"/>
            <a:ext cx="7675508" cy="333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1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75855"/>
          </a:xfrm>
        </p:spPr>
        <p:txBody>
          <a:bodyPr>
            <a:normAutofit/>
          </a:bodyPr>
          <a:lstStyle/>
          <a:p>
            <a:r>
              <a:rPr lang="en-GB" dirty="0" smtClean="0">
                <a:latin typeface="Arial Black" panose="020B0A04020102020204" pitchFamily="34" charset="0"/>
              </a:rPr>
              <a:t>Conclusion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88344" y="1385455"/>
            <a:ext cx="981213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Performed extensive exploratory data analysis to understand loan distribution, industry-wise trends, and default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Identified strong correlations between approval amounts, disbursement values, credit lines, and default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Built classification models using Logistic Regression and XGBoost to predict loan defaults.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Evaluated models beyond accuracy using precision, recall, and F1-score due to the imbalanced nature of default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Discovered key features influencing defaults, such as loan term, location consistency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State_Same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), fiscal year of approval, and urban location.</a:t>
            </a:r>
          </a:p>
        </p:txBody>
      </p:sp>
    </p:spTree>
    <p:extLst>
      <p:ext uri="{BB962C8B-B14F-4D97-AF65-F5344CB8AC3E}">
        <p14:creationId xmlns:p14="http://schemas.microsoft.com/office/powerpoint/2010/main" val="333842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40509"/>
          </a:xfrm>
        </p:spPr>
        <p:txBody>
          <a:bodyPr/>
          <a:lstStyle/>
          <a:p>
            <a:r>
              <a:rPr lang="en-GB" dirty="0" smtClean="0">
                <a:latin typeface="Arial Black" panose="020B0A04020102020204" pitchFamily="34" charset="0"/>
              </a:rPr>
              <a:t>Next steps &amp; future scope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548632"/>
            <a:ext cx="9906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Fine-tune models using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hyperparameter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optimization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GridSearchCV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or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RandomizedSearchCV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Explore other advanced ML models like Random Forest,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LightGBM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, or ensemble methods for better prediction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Integrate external datasets (e.g., economic indicators or credit scores) to enrich feature 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Deploy the final model into a dashboard for real-time loan default risk assessment and monitoring.</a:t>
            </a:r>
          </a:p>
        </p:txBody>
      </p:sp>
    </p:spTree>
    <p:extLst>
      <p:ext uri="{BB962C8B-B14F-4D97-AF65-F5344CB8AC3E}">
        <p14:creationId xmlns:p14="http://schemas.microsoft.com/office/powerpoint/2010/main" val="1865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995" y="4516582"/>
            <a:ext cx="9905998" cy="1905000"/>
          </a:xfrm>
        </p:spPr>
        <p:txBody>
          <a:bodyPr/>
          <a:lstStyle/>
          <a:p>
            <a:pPr algn="r"/>
            <a:r>
              <a:rPr lang="en-GB" dirty="0" smtClean="0">
                <a:latin typeface="Arial Black" panose="020B0A04020102020204" pitchFamily="34" charset="0"/>
              </a:rPr>
              <a:t>Thank You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2523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Project Objectives </a:t>
            </a:r>
            <a:r>
              <a:rPr lang="en-US" sz="2800" b="1" dirty="0">
                <a:latin typeface="Arial Black" panose="020B0A04020102020204" pitchFamily="34" charset="0"/>
              </a:rPr>
              <a:t>&amp; Key Hypotheses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2101962"/>
            <a:ext cx="999692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Understand how the time from loan approval to disbursement (Days To Disbursement) affects a business’s likelihood of repaying the loan. Hypothesis: longer delays = higher default risk.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Explore the impact of geographic alignment—whether the lending bank is in the same state as the business—on loan performance.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cs typeface="Calibri" panose="020F0502020204030204" pitchFamily="34" charset="0"/>
              </a:rPr>
              <a:t>Evaluate the effect of SBA guaranteed loan percentage on loan repayment outcomes and SBA’s exposure to risk.</a:t>
            </a:r>
          </a:p>
        </p:txBody>
      </p:sp>
    </p:spTree>
    <p:extLst>
      <p:ext uri="{BB962C8B-B14F-4D97-AF65-F5344CB8AC3E}">
        <p14:creationId xmlns:p14="http://schemas.microsoft.com/office/powerpoint/2010/main" val="52883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25236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Arial Black" panose="020B0A04020102020204" pitchFamily="34" charset="0"/>
              </a:rPr>
              <a:t>Data cleaning and preparation Part 1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634836"/>
            <a:ext cx="990599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Null Handling Strategy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Rows with nulls were dropped due to large dataset size and uncertainty around meaningful imputation (e.g., business type can't be assumed).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Data Type Corrections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Adjusted features to appropriate types (e.g., dates to date time) for accurate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Industry Mapping via NAICS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Extracted the first 2 digits from NAICS codes to categorize businesses into broader industry groups.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New Feature – Days to Disbursement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Created a metric measuring delay between loan approval and fund disbursement to explore its correlation with loan repayment success.</a:t>
            </a:r>
          </a:p>
        </p:txBody>
      </p:sp>
    </p:spTree>
    <p:extLst>
      <p:ext uri="{BB962C8B-B14F-4D97-AF65-F5344CB8AC3E}">
        <p14:creationId xmlns:p14="http://schemas.microsoft.com/office/powerpoint/2010/main" val="7897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0516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rial Black" panose="020B0A04020102020204" pitchFamily="34" charset="0"/>
              </a:rPr>
              <a:t>Data cleaning and preparation Part </a:t>
            </a:r>
            <a:r>
              <a:rPr lang="en-GB" b="1" dirty="0" smtClean="0">
                <a:latin typeface="Arial Black" panose="020B0A04020102020204" pitchFamily="34" charset="0"/>
              </a:rPr>
              <a:t>2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62063" y="1644761"/>
            <a:ext cx="970150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New Feature – SBA Guarantee %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Calculated percentage of loan guaranteed by SBA to better capture its risk exposure.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Temporal Filtering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Limited analysis to loans disbursed prior to 2010 to align with Great Recession impact and ensure sufficient loan maturity period.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Focused Feature Set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Retained only meaningful columns and flags, such as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NewBusiness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and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IsFranchise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, replacing redundant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Consistency Across Fields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Ensured uniform naming and replaced ambiguous variables with clearer, derived ones for modeling clarity.</a:t>
            </a:r>
          </a:p>
        </p:txBody>
      </p:sp>
    </p:spTree>
    <p:extLst>
      <p:ext uri="{BB962C8B-B14F-4D97-AF65-F5344CB8AC3E}">
        <p14:creationId xmlns:p14="http://schemas.microsoft.com/office/powerpoint/2010/main" val="2781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522" y="609600"/>
            <a:ext cx="9905998" cy="914400"/>
          </a:xfrm>
        </p:spPr>
        <p:txBody>
          <a:bodyPr/>
          <a:lstStyle/>
          <a:p>
            <a:r>
              <a:rPr lang="en-GB" b="1" dirty="0"/>
              <a:t>Summary Slide: Final Dataset Optimization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653309"/>
            <a:ext cx="958128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Dropped Irrelevant Fields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Removed columns like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LoanNr_ChkDgt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, Name, City, and Zip due to lack of analytical value or high cardinality.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Removed Redundant Variables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Fields like NAICS,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NewExist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FranchiseCode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replaced with more useful flags like Industry,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NewBusiness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IsFranchise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Consolidated Date Features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Replaced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ApprovalDate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and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DisbursementDate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with a single derived feature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DaysToDisbursement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Defined Target Variable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Replaced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MIS_Status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with a cleaner Default flag to improve model interpretability.</a:t>
            </a:r>
          </a:p>
        </p:txBody>
      </p:sp>
    </p:spTree>
    <p:extLst>
      <p:ext uri="{BB962C8B-B14F-4D97-AF65-F5344CB8AC3E}">
        <p14:creationId xmlns:p14="http://schemas.microsoft.com/office/powerpoint/2010/main" val="41332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54545"/>
          </a:xfrm>
        </p:spPr>
        <p:txBody>
          <a:bodyPr/>
          <a:lstStyle/>
          <a:p>
            <a:r>
              <a:rPr lang="en-GB" dirty="0" smtClean="0">
                <a:latin typeface="Arial Black" panose="020B0A04020102020204" pitchFamily="34" charset="0"/>
              </a:rPr>
              <a:t>EDA Part - 1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06068" y="1887261"/>
            <a:ext cx="990599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Loan Terms &amp; Amounts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Average loan term is ~94 months with high variability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std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~69); max term of 527 months indicates possible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Business Size &amp; Jobs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Most businesses have ≤9 employees, with similar skew in job creation/retention—indicating a left-skewed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Loan Structure Flags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42% of loans are revolving credit lines; 6% are part of the Low Doc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Loan Disbursement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Average disbursement is ~$166K; 75% of loans are below $188K, again showing a left-skewed pattern.</a:t>
            </a:r>
          </a:p>
        </p:txBody>
      </p:sp>
    </p:spTree>
    <p:extLst>
      <p:ext uri="{BB962C8B-B14F-4D97-AF65-F5344CB8AC3E}">
        <p14:creationId xmlns:p14="http://schemas.microsoft.com/office/powerpoint/2010/main" val="156116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06764"/>
          </a:xfrm>
        </p:spPr>
        <p:txBody>
          <a:bodyPr/>
          <a:lstStyle/>
          <a:p>
            <a:r>
              <a:rPr lang="en-GB" dirty="0" smtClean="0">
                <a:latin typeface="Arial Black" panose="020B0A04020102020204" pitchFamily="34" charset="0"/>
              </a:rPr>
              <a:t>EDA </a:t>
            </a:r>
            <a:r>
              <a:rPr lang="en-GB" dirty="0">
                <a:latin typeface="Arial Black" panose="020B0A04020102020204" pitchFamily="34" charset="0"/>
              </a:rPr>
              <a:t>Part </a:t>
            </a:r>
            <a:r>
              <a:rPr lang="en-GB" dirty="0" smtClean="0">
                <a:latin typeface="Arial Black" panose="020B0A04020102020204" pitchFamily="34" charset="0"/>
              </a:rPr>
              <a:t>- 2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996829"/>
            <a:ext cx="990599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Repayment &amp; Business 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77.8% of loans were paid in full; only 3% franchised businesses; 26% classified as new.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Disbursement Timing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Avg. disbursement delay is 109 days; one error shows -3,614 days, suggesting data quality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Bank Proximity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About 45.4% of loans were serviced by banks in the same state as the borrower.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Additional Flag for Risk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: A new flag will check if disbursed amount &gt; approved amount—possibly linked to higher default risk or revolving credit behavior.</a:t>
            </a:r>
          </a:p>
        </p:txBody>
      </p:sp>
    </p:spTree>
    <p:extLst>
      <p:ext uri="{BB962C8B-B14F-4D97-AF65-F5344CB8AC3E}">
        <p14:creationId xmlns:p14="http://schemas.microsoft.com/office/powerpoint/2010/main" val="8457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144" y="249381"/>
            <a:ext cx="9905998" cy="655782"/>
          </a:xfrm>
        </p:spPr>
        <p:txBody>
          <a:bodyPr/>
          <a:lstStyle/>
          <a:p>
            <a:r>
              <a:rPr lang="en-GB" dirty="0" smtClean="0"/>
              <a:t>Data Visualization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2" y="1006763"/>
            <a:ext cx="9747461" cy="568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62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4051</TotalTime>
  <Words>1265</Words>
  <Application>Microsoft Office PowerPoint</Application>
  <PresentationFormat>Widescreen</PresentationFormat>
  <Paragraphs>142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Century Gothic</vt:lpstr>
      <vt:lpstr>Mesh</vt:lpstr>
      <vt:lpstr>LOAN DELINQUENCY PREDICTION</vt:lpstr>
      <vt:lpstr>Introduction:</vt:lpstr>
      <vt:lpstr>Project Objectives &amp; Key Hypotheses</vt:lpstr>
      <vt:lpstr>Data cleaning and preparation Part 1</vt:lpstr>
      <vt:lpstr>Data cleaning and preparation Part 2</vt:lpstr>
      <vt:lpstr>Summary Slide: Final Dataset Optimization</vt:lpstr>
      <vt:lpstr>EDA Part - 1</vt:lpstr>
      <vt:lpstr>EDA Part - 2</vt:lpstr>
      <vt:lpstr>Data Visualization</vt:lpstr>
      <vt:lpstr>PowerPoint Presentation</vt:lpstr>
      <vt:lpstr>Graphical Distribution of the data</vt:lpstr>
      <vt:lpstr>PowerPoint Presentation</vt:lpstr>
      <vt:lpstr>Explanation</vt:lpstr>
      <vt:lpstr>PowerPoint Presentation</vt:lpstr>
      <vt:lpstr>Explanation</vt:lpstr>
      <vt:lpstr>PowerPoint Presentation</vt:lpstr>
      <vt:lpstr>PowerPoint Presentation</vt:lpstr>
      <vt:lpstr>Check default % per industry</vt:lpstr>
      <vt:lpstr>PowerPoint Presentation</vt:lpstr>
      <vt:lpstr>PowerPoint Presentation</vt:lpstr>
      <vt:lpstr>PowerPoint Presentation</vt:lpstr>
      <vt:lpstr>Modeling</vt:lpstr>
      <vt:lpstr>Model implementation</vt:lpstr>
      <vt:lpstr>XGBoost classifier</vt:lpstr>
      <vt:lpstr>Feature Importance's</vt:lpstr>
      <vt:lpstr>Build pipeline for feature selection and modeling</vt:lpstr>
      <vt:lpstr>Conclusion</vt:lpstr>
      <vt:lpstr>Next steps &amp;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DELINQUENCY PREDICTION</dc:title>
  <dc:creator>Vedant Rawal</dc:creator>
  <cp:lastModifiedBy>Vedant Rawal</cp:lastModifiedBy>
  <cp:revision>34</cp:revision>
  <dcterms:created xsi:type="dcterms:W3CDTF">2025-04-14T23:24:57Z</dcterms:created>
  <dcterms:modified xsi:type="dcterms:W3CDTF">2025-04-18T15:29:42Z</dcterms:modified>
</cp:coreProperties>
</file>