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7"/>
  </p:notesMasterIdLst>
  <p:sldIdLst>
    <p:sldId id="256" r:id="rId5"/>
    <p:sldId id="300" r:id="rId6"/>
    <p:sldId id="335" r:id="rId7"/>
    <p:sldId id="340" r:id="rId8"/>
    <p:sldId id="341" r:id="rId9"/>
    <p:sldId id="292" r:id="rId10"/>
    <p:sldId id="291" r:id="rId11"/>
    <p:sldId id="293" r:id="rId12"/>
    <p:sldId id="283" r:id="rId13"/>
    <p:sldId id="343" r:id="rId14"/>
    <p:sldId id="344" r:id="rId15"/>
    <p:sldId id="345" r:id="rId16"/>
    <p:sldId id="347" r:id="rId17"/>
    <p:sldId id="259" r:id="rId18"/>
    <p:sldId id="278" r:id="rId19"/>
    <p:sldId id="260" r:id="rId20"/>
    <p:sldId id="339" r:id="rId21"/>
    <p:sldId id="330" r:id="rId22"/>
    <p:sldId id="263" r:id="rId23"/>
    <p:sldId id="266" r:id="rId24"/>
    <p:sldId id="348"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6131" autoAdjust="0"/>
  </p:normalViewPr>
  <p:slideViewPr>
    <p:cSldViewPr snapToGrid="0">
      <p:cViewPr varScale="1">
        <p:scale>
          <a:sx n="74" d="100"/>
          <a:sy n="74" d="100"/>
        </p:scale>
        <p:origin x="81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5B3F3-003C-4751-AEC4-C484292EB521}"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B7EF8-7E5C-49B6-82DC-52582B628258}" type="slidenum">
              <a:rPr lang="en-US" smtClean="0"/>
              <a:t>‹#›</a:t>
            </a:fld>
            <a:endParaRPr lang="en-US"/>
          </a:p>
        </p:txBody>
      </p:sp>
    </p:spTree>
    <p:extLst>
      <p:ext uri="{BB962C8B-B14F-4D97-AF65-F5344CB8AC3E}">
        <p14:creationId xmlns:p14="http://schemas.microsoft.com/office/powerpoint/2010/main" val="2576183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a:t>
            </a:fld>
            <a:endParaRPr lang="en-US"/>
          </a:p>
        </p:txBody>
      </p:sp>
    </p:spTree>
    <p:extLst>
      <p:ext uri="{BB962C8B-B14F-4D97-AF65-F5344CB8AC3E}">
        <p14:creationId xmlns:p14="http://schemas.microsoft.com/office/powerpoint/2010/main" val="77895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14</a:t>
            </a:fld>
            <a:endParaRPr lang="en-US"/>
          </a:p>
        </p:txBody>
      </p:sp>
    </p:spTree>
    <p:extLst>
      <p:ext uri="{BB962C8B-B14F-4D97-AF65-F5344CB8AC3E}">
        <p14:creationId xmlns:p14="http://schemas.microsoft.com/office/powerpoint/2010/main" val="4118289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7B7EF8-7E5C-49B6-82DC-52582B628258}" type="slidenum">
              <a:rPr lang="en-US" smtClean="0"/>
              <a:t>17</a:t>
            </a:fld>
            <a:endParaRPr lang="en-US"/>
          </a:p>
        </p:txBody>
      </p:sp>
    </p:spTree>
    <p:extLst>
      <p:ext uri="{BB962C8B-B14F-4D97-AF65-F5344CB8AC3E}">
        <p14:creationId xmlns:p14="http://schemas.microsoft.com/office/powerpoint/2010/main" val="157174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6</a:t>
            </a:fld>
            <a:endParaRPr lang="en-US"/>
          </a:p>
        </p:txBody>
      </p:sp>
    </p:spTree>
    <p:extLst>
      <p:ext uri="{BB962C8B-B14F-4D97-AF65-F5344CB8AC3E}">
        <p14:creationId xmlns:p14="http://schemas.microsoft.com/office/powerpoint/2010/main" val="97179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7</a:t>
            </a:fld>
            <a:endParaRPr lang="en-US"/>
          </a:p>
        </p:txBody>
      </p:sp>
    </p:spTree>
    <p:extLst>
      <p:ext uri="{BB962C8B-B14F-4D97-AF65-F5344CB8AC3E}">
        <p14:creationId xmlns:p14="http://schemas.microsoft.com/office/powerpoint/2010/main" val="73337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8</a:t>
            </a:fld>
            <a:endParaRPr lang="en-US"/>
          </a:p>
        </p:txBody>
      </p:sp>
    </p:spTree>
    <p:extLst>
      <p:ext uri="{BB962C8B-B14F-4D97-AF65-F5344CB8AC3E}">
        <p14:creationId xmlns:p14="http://schemas.microsoft.com/office/powerpoint/2010/main" val="4042110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9</a:t>
            </a:fld>
            <a:endParaRPr lang="en-US"/>
          </a:p>
        </p:txBody>
      </p:sp>
    </p:spTree>
    <p:extLst>
      <p:ext uri="{BB962C8B-B14F-4D97-AF65-F5344CB8AC3E}">
        <p14:creationId xmlns:p14="http://schemas.microsoft.com/office/powerpoint/2010/main" val="2724722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10</a:t>
            </a:fld>
            <a:endParaRPr lang="en-US"/>
          </a:p>
        </p:txBody>
      </p:sp>
    </p:spTree>
    <p:extLst>
      <p:ext uri="{BB962C8B-B14F-4D97-AF65-F5344CB8AC3E}">
        <p14:creationId xmlns:p14="http://schemas.microsoft.com/office/powerpoint/2010/main" val="3861968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11</a:t>
            </a:fld>
            <a:endParaRPr lang="en-US"/>
          </a:p>
        </p:txBody>
      </p:sp>
    </p:spTree>
    <p:extLst>
      <p:ext uri="{BB962C8B-B14F-4D97-AF65-F5344CB8AC3E}">
        <p14:creationId xmlns:p14="http://schemas.microsoft.com/office/powerpoint/2010/main" val="212091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12</a:t>
            </a:fld>
            <a:endParaRPr lang="en-US"/>
          </a:p>
        </p:txBody>
      </p:sp>
    </p:spTree>
    <p:extLst>
      <p:ext uri="{BB962C8B-B14F-4D97-AF65-F5344CB8AC3E}">
        <p14:creationId xmlns:p14="http://schemas.microsoft.com/office/powerpoint/2010/main" val="3830960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13</a:t>
            </a:fld>
            <a:endParaRPr lang="en-US"/>
          </a:p>
        </p:txBody>
      </p:sp>
    </p:spTree>
    <p:extLst>
      <p:ext uri="{BB962C8B-B14F-4D97-AF65-F5344CB8AC3E}">
        <p14:creationId xmlns:p14="http://schemas.microsoft.com/office/powerpoint/2010/main" val="31266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AE47C3-8A94-4BBD-8547-93E6381EFB39}"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29589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3AAB4-4CB6-4445-A664-457A6CB54983}"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276311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AEF111-850F-490F-B84B-7E4C3F288722}"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92613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1824" y="6356350"/>
            <a:ext cx="12190176" cy="365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effectLst>
                <a:outerShdw blurRad="38100" dist="38100" dir="2700000" algn="tl">
                  <a:srgbClr val="000000">
                    <a:alpha val="43137"/>
                  </a:srgbClr>
                </a:outerShdw>
              </a:effectLst>
            </a:endParaRPr>
          </a:p>
        </p:txBody>
      </p:sp>
      <p:sp>
        <p:nvSpPr>
          <p:cNvPr id="2" name="Title 1"/>
          <p:cNvSpPr>
            <a:spLocks noGrp="1"/>
          </p:cNvSpPr>
          <p:nvPr>
            <p:ph type="title"/>
          </p:nvPr>
        </p:nvSpPr>
        <p:spPr>
          <a:xfrm>
            <a:off x="838200" y="365125"/>
            <a:ext cx="10515600" cy="703821"/>
          </a:xfrm>
        </p:spPr>
        <p:txBody>
          <a:bodyPr>
            <a:normAutofit/>
          </a:bodyPr>
          <a:lstStyle>
            <a:lvl1pPr>
              <a:defRPr sz="3600">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838200" y="1249251"/>
            <a:ext cx="10515600" cy="492771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1">
                <a:solidFill>
                  <a:schemeClr val="bg1"/>
                </a:solidFill>
                <a:effectLst>
                  <a:outerShdw blurRad="38100" dist="38100" dir="2700000" algn="tl">
                    <a:srgbClr val="000000">
                      <a:alpha val="43137"/>
                    </a:srgbClr>
                  </a:outerShdw>
                </a:effectLst>
              </a:defRPr>
            </a:lvl1pPr>
          </a:lstStyle>
          <a:p>
            <a:fld id="{911A2707-EE29-40BE-8C50-A25EC1CF92DB}" type="datetime1">
              <a:rPr lang="en-US" smtClean="0"/>
              <a:t>4/4/2024</a:t>
            </a:fld>
            <a:endParaRPr lang="en-US"/>
          </a:p>
        </p:txBody>
      </p:sp>
      <p:sp>
        <p:nvSpPr>
          <p:cNvPr id="5" name="Footer Placeholder 4"/>
          <p:cNvSpPr>
            <a:spLocks noGrp="1"/>
          </p:cNvSpPr>
          <p:nvPr>
            <p:ph type="ftr" sz="quarter" idx="11"/>
          </p:nvPr>
        </p:nvSpPr>
        <p:spPr>
          <a:xfrm>
            <a:off x="3245475" y="6356350"/>
            <a:ext cx="5769735" cy="365125"/>
          </a:xfrm>
        </p:spPr>
        <p:txBody>
          <a:bodyPr/>
          <a:lstStyle>
            <a:lvl1pPr>
              <a:defRPr b="1">
                <a:solidFill>
                  <a:schemeClr val="bg1"/>
                </a:solidFill>
                <a:effectLst>
                  <a:outerShdw blurRad="38100" dist="38100" dir="2700000" algn="tl">
                    <a:srgbClr val="000000">
                      <a:alpha val="43137"/>
                    </a:srgbClr>
                  </a:outerShdw>
                </a:effectLst>
              </a:defRPr>
            </a:lvl1pPr>
          </a:lstStyle>
          <a:p>
            <a:r>
              <a:rPr lang="en-US"/>
              <a:t>Research Title</a:t>
            </a:r>
            <a:endParaRPr lang="en-US" dirty="0"/>
          </a:p>
        </p:txBody>
      </p:sp>
      <p:sp>
        <p:nvSpPr>
          <p:cNvPr id="6" name="Slide Number Placeholder 5"/>
          <p:cNvSpPr>
            <a:spLocks noGrp="1"/>
          </p:cNvSpPr>
          <p:nvPr>
            <p:ph type="sldNum" sz="quarter" idx="12"/>
          </p:nvPr>
        </p:nvSpPr>
        <p:spPr/>
        <p:txBody>
          <a:bodyPr/>
          <a:lstStyle>
            <a:lvl1pPr>
              <a:defRPr b="1">
                <a:solidFill>
                  <a:schemeClr val="bg1"/>
                </a:solidFill>
                <a:effectLst>
                  <a:outerShdw blurRad="38100" dist="38100" dir="2700000" algn="tl">
                    <a:srgbClr val="000000">
                      <a:alpha val="43137"/>
                    </a:srgbClr>
                  </a:outerShdw>
                </a:effectLst>
              </a:defRPr>
            </a:lvl1pPr>
          </a:lstStyle>
          <a:p>
            <a:fld id="{DBA61682-BC0E-4993-9E21-4D02DE7FA039}" type="slidenum">
              <a:rPr lang="en-US" smtClean="0"/>
              <a:pPr/>
              <a:t>‹#›</a:t>
            </a:fld>
            <a:endParaRPr lang="en-US"/>
          </a:p>
        </p:txBody>
      </p:sp>
    </p:spTree>
    <p:extLst>
      <p:ext uri="{BB962C8B-B14F-4D97-AF65-F5344CB8AC3E}">
        <p14:creationId xmlns:p14="http://schemas.microsoft.com/office/powerpoint/2010/main" val="225721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720E07-0A71-4DD4-AA18-5F0F3B887865}"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71676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C0C2CB-EADC-46ED-B73D-A61D2ED31D8A}" type="datetime1">
              <a:rPr lang="en-US" smtClean="0"/>
              <a:t>4/4/2024</a:t>
            </a:fld>
            <a:endParaRPr lang="en-US"/>
          </a:p>
        </p:txBody>
      </p:sp>
      <p:sp>
        <p:nvSpPr>
          <p:cNvPr id="6" name="Footer Placeholder 5"/>
          <p:cNvSpPr>
            <a:spLocks noGrp="1"/>
          </p:cNvSpPr>
          <p:nvPr>
            <p:ph type="ftr" sz="quarter" idx="11"/>
          </p:nvPr>
        </p:nvSpPr>
        <p:spPr/>
        <p:txBody>
          <a:bodyPr/>
          <a:lstStyle/>
          <a:p>
            <a:r>
              <a:rPr lang="en-US"/>
              <a:t>Research Title</a:t>
            </a:r>
          </a:p>
        </p:txBody>
      </p:sp>
      <p:sp>
        <p:nvSpPr>
          <p:cNvPr id="7" name="Slide Number Placeholder 6"/>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92759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C06F81-7536-408F-B50D-D618B38588B5}" type="datetime1">
              <a:rPr lang="en-US" smtClean="0"/>
              <a:t>4/4/2024</a:t>
            </a:fld>
            <a:endParaRPr lang="en-US"/>
          </a:p>
        </p:txBody>
      </p:sp>
      <p:sp>
        <p:nvSpPr>
          <p:cNvPr id="8" name="Footer Placeholder 7"/>
          <p:cNvSpPr>
            <a:spLocks noGrp="1"/>
          </p:cNvSpPr>
          <p:nvPr>
            <p:ph type="ftr" sz="quarter" idx="11"/>
          </p:nvPr>
        </p:nvSpPr>
        <p:spPr/>
        <p:txBody>
          <a:bodyPr/>
          <a:lstStyle/>
          <a:p>
            <a:r>
              <a:rPr lang="en-US"/>
              <a:t>Research Title</a:t>
            </a:r>
          </a:p>
        </p:txBody>
      </p:sp>
      <p:sp>
        <p:nvSpPr>
          <p:cNvPr id="9" name="Slide Number Placeholder 8"/>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314432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E8724-4332-472D-98BB-07CA9A27C9EF}" type="datetime1">
              <a:rPr lang="en-US" smtClean="0"/>
              <a:t>4/4/2024</a:t>
            </a:fld>
            <a:endParaRPr lang="en-US"/>
          </a:p>
        </p:txBody>
      </p:sp>
      <p:sp>
        <p:nvSpPr>
          <p:cNvPr id="4" name="Footer Placeholder 3"/>
          <p:cNvSpPr>
            <a:spLocks noGrp="1"/>
          </p:cNvSpPr>
          <p:nvPr>
            <p:ph type="ftr" sz="quarter" idx="11"/>
          </p:nvPr>
        </p:nvSpPr>
        <p:spPr/>
        <p:txBody>
          <a:bodyPr/>
          <a:lstStyle/>
          <a:p>
            <a:r>
              <a:rPr lang="en-US"/>
              <a:t>Research Title</a:t>
            </a:r>
          </a:p>
        </p:txBody>
      </p:sp>
      <p:sp>
        <p:nvSpPr>
          <p:cNvPr id="5" name="Slide Number Placeholder 4"/>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407141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DA726-C380-46F3-8573-6FEF5B1E393E}" type="datetime1">
              <a:rPr lang="en-US" smtClean="0"/>
              <a:t>4/4/2024</a:t>
            </a:fld>
            <a:endParaRPr lang="en-US"/>
          </a:p>
        </p:txBody>
      </p:sp>
      <p:sp>
        <p:nvSpPr>
          <p:cNvPr id="3" name="Footer Placeholder 2"/>
          <p:cNvSpPr>
            <a:spLocks noGrp="1"/>
          </p:cNvSpPr>
          <p:nvPr>
            <p:ph type="ftr" sz="quarter" idx="11"/>
          </p:nvPr>
        </p:nvSpPr>
        <p:spPr/>
        <p:txBody>
          <a:bodyPr/>
          <a:lstStyle/>
          <a:p>
            <a:r>
              <a:rPr lang="en-US"/>
              <a:t>Research Title</a:t>
            </a:r>
          </a:p>
        </p:txBody>
      </p:sp>
      <p:sp>
        <p:nvSpPr>
          <p:cNvPr id="4" name="Slide Number Placeholder 3"/>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79063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7D0C61-F637-4EC3-BD39-C7C61D08FB7C}" type="datetime1">
              <a:rPr lang="en-US" smtClean="0"/>
              <a:t>4/4/2024</a:t>
            </a:fld>
            <a:endParaRPr lang="en-US"/>
          </a:p>
        </p:txBody>
      </p:sp>
      <p:sp>
        <p:nvSpPr>
          <p:cNvPr id="6" name="Footer Placeholder 5"/>
          <p:cNvSpPr>
            <a:spLocks noGrp="1"/>
          </p:cNvSpPr>
          <p:nvPr>
            <p:ph type="ftr" sz="quarter" idx="11"/>
          </p:nvPr>
        </p:nvSpPr>
        <p:spPr/>
        <p:txBody>
          <a:bodyPr/>
          <a:lstStyle/>
          <a:p>
            <a:r>
              <a:rPr lang="en-US"/>
              <a:t>Research Title</a:t>
            </a:r>
          </a:p>
        </p:txBody>
      </p:sp>
      <p:sp>
        <p:nvSpPr>
          <p:cNvPr id="7" name="Slide Number Placeholder 6"/>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194939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FBC7A-2B34-4EEB-AD6A-92B1215B6C0D}" type="datetime1">
              <a:rPr lang="en-US" smtClean="0"/>
              <a:t>4/4/2024</a:t>
            </a:fld>
            <a:endParaRPr lang="en-US"/>
          </a:p>
        </p:txBody>
      </p:sp>
      <p:sp>
        <p:nvSpPr>
          <p:cNvPr id="6" name="Footer Placeholder 5"/>
          <p:cNvSpPr>
            <a:spLocks noGrp="1"/>
          </p:cNvSpPr>
          <p:nvPr>
            <p:ph type="ftr" sz="quarter" idx="11"/>
          </p:nvPr>
        </p:nvSpPr>
        <p:spPr/>
        <p:txBody>
          <a:bodyPr/>
          <a:lstStyle/>
          <a:p>
            <a:r>
              <a:rPr lang="en-US"/>
              <a:t>Research Title</a:t>
            </a:r>
          </a:p>
        </p:txBody>
      </p:sp>
      <p:sp>
        <p:nvSpPr>
          <p:cNvPr id="7" name="Slide Number Placeholder 6"/>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185090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1E38A-7C24-4725-9E9F-37A56F6CF243}" type="datetime1">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Research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61682-BC0E-4993-9E21-4D02DE7FA039}" type="slidenum">
              <a:rPr lang="en-US" smtClean="0"/>
              <a:t>‹#›</a:t>
            </a:fld>
            <a:endParaRPr lang="en-US"/>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06334" y="102353"/>
            <a:ext cx="784854" cy="911746"/>
          </a:xfrm>
          <a:prstGeom prst="rect">
            <a:avLst/>
          </a:prstGeom>
        </p:spPr>
      </p:pic>
      <p:sp>
        <p:nvSpPr>
          <p:cNvPr id="8" name="Rectangle 7"/>
          <p:cNvSpPr/>
          <p:nvPr userDrawn="1"/>
        </p:nvSpPr>
        <p:spPr>
          <a:xfrm>
            <a:off x="1824" y="6356350"/>
            <a:ext cx="12190176" cy="365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925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1016/j.cageo.2023.10540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327" y="277092"/>
            <a:ext cx="10764982" cy="1517213"/>
          </a:xfrm>
        </p:spPr>
        <p:txBody>
          <a:bodyPr>
            <a:normAutofit/>
          </a:bodyPr>
          <a:lstStyle/>
          <a:p>
            <a:r>
              <a:rPr lang="en-US" sz="4400" dirty="0">
                <a:effectLst>
                  <a:outerShdw blurRad="38100" dist="38100" dir="2700000" algn="tl">
                    <a:srgbClr val="000000">
                      <a:alpha val="43137"/>
                    </a:srgbClr>
                  </a:outerShdw>
                </a:effectLst>
              </a:rPr>
              <a:t>Sentiment Analysis of Movie Reviews using NLP</a:t>
            </a:r>
          </a:p>
        </p:txBody>
      </p:sp>
      <p:sp>
        <p:nvSpPr>
          <p:cNvPr id="3" name="Subtitle 2"/>
          <p:cNvSpPr>
            <a:spLocks noGrp="1"/>
          </p:cNvSpPr>
          <p:nvPr>
            <p:ph type="subTitle" idx="1"/>
          </p:nvPr>
        </p:nvSpPr>
        <p:spPr>
          <a:xfrm>
            <a:off x="1350818" y="4253199"/>
            <a:ext cx="9144000" cy="1655762"/>
          </a:xfrm>
        </p:spPr>
        <p:txBody>
          <a:bodyPr>
            <a:normAutofit/>
          </a:bodyPr>
          <a:lstStyle/>
          <a:p>
            <a:r>
              <a:rPr lang="en-US" sz="2200" dirty="0"/>
              <a:t>Under the supervision of </a:t>
            </a:r>
          </a:p>
          <a:p>
            <a:r>
              <a:rPr lang="en-US" dirty="0">
                <a:solidFill>
                  <a:srgbClr val="0000FF"/>
                </a:solidFill>
                <a:effectLst>
                  <a:outerShdw blurRad="38100" dist="38100" dir="2700000" algn="tl">
                    <a:srgbClr val="000000">
                      <a:alpha val="43137"/>
                    </a:srgbClr>
                  </a:outerShdw>
                </a:effectLst>
              </a:rPr>
              <a:t>Dr. Roshan David </a:t>
            </a:r>
            <a:r>
              <a:rPr lang="en-US" dirty="0" err="1">
                <a:solidFill>
                  <a:srgbClr val="0000FF"/>
                </a:solidFill>
                <a:effectLst>
                  <a:outerShdw blurRad="38100" dist="38100" dir="2700000" algn="tl">
                    <a:srgbClr val="000000">
                      <a:alpha val="43137"/>
                    </a:srgbClr>
                  </a:outerShdw>
                </a:effectLst>
              </a:rPr>
              <a:t>Jathanna</a:t>
            </a:r>
            <a:endParaRPr lang="en-US" dirty="0">
              <a:solidFill>
                <a:srgbClr val="0000FF"/>
              </a:solidFill>
              <a:effectLst>
                <a:outerShdw blurRad="38100" dist="38100" dir="2700000" algn="tl">
                  <a:srgbClr val="000000">
                    <a:alpha val="43137"/>
                  </a:srgbClr>
                </a:outerShdw>
              </a:effectLst>
            </a:endParaRPr>
          </a:p>
          <a:p>
            <a:r>
              <a:rPr lang="en-US" sz="1800" dirty="0">
                <a:effectLst>
                  <a:outerShdw blurRad="38100" dist="38100" dir="2700000" algn="tl">
                    <a:srgbClr val="000000">
                      <a:alpha val="43137"/>
                    </a:srgbClr>
                  </a:outerShdw>
                </a:effectLst>
              </a:rPr>
              <a:t>Professor, Dept. of Computer Science and Engineering</a:t>
            </a:r>
          </a:p>
          <a:p>
            <a:r>
              <a:rPr lang="en-US" sz="1800" dirty="0">
                <a:effectLst>
                  <a:outerShdw blurRad="38100" dist="38100" dir="2700000" algn="tl">
                    <a:srgbClr val="000000">
                      <a:alpha val="43137"/>
                    </a:srgbClr>
                  </a:outerShdw>
                </a:effectLst>
              </a:rPr>
              <a:t>Manipal Institute of Technology, Manipal</a:t>
            </a:r>
          </a:p>
        </p:txBody>
      </p:sp>
      <p:sp>
        <p:nvSpPr>
          <p:cNvPr id="4" name="Subtitle 2"/>
          <p:cNvSpPr txBox="1">
            <a:spLocks/>
          </p:cNvSpPr>
          <p:nvPr/>
        </p:nvSpPr>
        <p:spPr>
          <a:xfrm>
            <a:off x="1350818" y="1967345"/>
            <a:ext cx="9144000" cy="198105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Research/Project Presentation</a:t>
            </a:r>
          </a:p>
          <a:p>
            <a:r>
              <a:rPr lang="en-US" dirty="0"/>
              <a:t>by</a:t>
            </a:r>
          </a:p>
          <a:p>
            <a:r>
              <a:rPr lang="en-US" dirty="0">
                <a:solidFill>
                  <a:srgbClr val="0000FF"/>
                </a:solidFill>
                <a:effectLst>
                  <a:outerShdw blurRad="38100" dist="38100" dir="2700000" algn="tl">
                    <a:srgbClr val="000000">
                      <a:alpha val="43137"/>
                    </a:srgbClr>
                  </a:outerShdw>
                </a:effectLst>
              </a:rPr>
              <a:t> </a:t>
            </a:r>
            <a:r>
              <a:rPr lang="en-US" sz="2600" dirty="0">
                <a:solidFill>
                  <a:srgbClr val="0000FF"/>
                </a:solidFill>
                <a:effectLst>
                  <a:outerShdw blurRad="38100" dist="38100" dir="2700000" algn="tl">
                    <a:srgbClr val="000000">
                      <a:alpha val="43137"/>
                    </a:srgbClr>
                  </a:outerShdw>
                </a:effectLst>
              </a:rPr>
              <a:t>Vedant </a:t>
            </a:r>
            <a:r>
              <a:rPr lang="en-US" sz="2600" dirty="0" err="1">
                <a:solidFill>
                  <a:srgbClr val="0000FF"/>
                </a:solidFill>
                <a:effectLst>
                  <a:outerShdw blurRad="38100" dist="38100" dir="2700000" algn="tl">
                    <a:srgbClr val="000000">
                      <a:alpha val="43137"/>
                    </a:srgbClr>
                  </a:outerShdw>
                </a:effectLst>
              </a:rPr>
              <a:t>Shreeyansh</a:t>
            </a:r>
            <a:endParaRPr lang="en-US" sz="2600" dirty="0">
              <a:solidFill>
                <a:srgbClr val="0000FF"/>
              </a:solidFill>
              <a:effectLst>
                <a:outerShdw blurRad="38100" dist="38100" dir="2700000" algn="tl">
                  <a:srgbClr val="000000">
                    <a:alpha val="43137"/>
                  </a:srgbClr>
                </a:outerShdw>
              </a:effectLst>
            </a:endParaRPr>
          </a:p>
          <a:p>
            <a:r>
              <a:rPr lang="en-US" sz="1900" dirty="0">
                <a:effectLst>
                  <a:outerShdw blurRad="38100" dist="38100" dir="2700000" algn="tl">
                    <a:srgbClr val="000000">
                      <a:alpha val="43137"/>
                    </a:srgbClr>
                  </a:outerShdw>
                </a:effectLst>
              </a:rPr>
              <a:t>Department of Computer Science &amp; Engineering</a:t>
            </a:r>
          </a:p>
          <a:p>
            <a:r>
              <a:rPr lang="en-US" sz="1900" dirty="0">
                <a:effectLst>
                  <a:outerShdw blurRad="38100" dist="38100" dir="2700000" algn="tl">
                    <a:srgbClr val="000000">
                      <a:alpha val="43137"/>
                    </a:srgbClr>
                  </a:outerShdw>
                </a:effectLst>
              </a:rPr>
              <a:t>Manipal Institute of Technology, Manipal</a:t>
            </a:r>
          </a:p>
        </p:txBody>
      </p:sp>
      <p:sp>
        <p:nvSpPr>
          <p:cNvPr id="5" name="Subtitle 2"/>
          <p:cNvSpPr txBox="1">
            <a:spLocks/>
          </p:cNvSpPr>
          <p:nvPr/>
        </p:nvSpPr>
        <p:spPr>
          <a:xfrm>
            <a:off x="1350818" y="6082001"/>
            <a:ext cx="9144000" cy="36036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200" dirty="0">
                <a:effectLst>
                  <a:outerShdw blurRad="38100" dist="38100" dir="2700000" algn="tl">
                    <a:srgbClr val="000000">
                      <a:alpha val="43137"/>
                    </a:srgbClr>
                  </a:outerShdw>
                </a:effectLst>
              </a:rPr>
              <a:t>Month Date, Year</a:t>
            </a:r>
          </a:p>
        </p:txBody>
      </p:sp>
    </p:spTree>
    <p:extLst>
      <p:ext uri="{BB962C8B-B14F-4D97-AF65-F5344CB8AC3E}">
        <p14:creationId xmlns:p14="http://schemas.microsoft.com/office/powerpoint/2010/main" val="1977534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91" y="92123"/>
            <a:ext cx="10515600" cy="703821"/>
          </a:xfrm>
        </p:spPr>
        <p:txBody>
          <a:bodyPr/>
          <a:lstStyle/>
          <a:p>
            <a:r>
              <a:rPr lang="en-US" dirty="0"/>
              <a:t>Literature Review – </a:t>
            </a:r>
            <a:r>
              <a:rPr lang="en-US" dirty="0"/>
              <a:t>I</a:t>
            </a:r>
            <a:r>
              <a:rPr lang="en-US" dirty="0" smtClean="0"/>
              <a:t>I</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36739919"/>
              </p:ext>
            </p:extLst>
          </p:nvPr>
        </p:nvGraphicFramePr>
        <p:xfrm>
          <a:off x="755073" y="795944"/>
          <a:ext cx="10418618" cy="6492240"/>
        </p:xfrm>
        <a:graphic>
          <a:graphicData uri="http://schemas.openxmlformats.org/drawingml/2006/table">
            <a:tbl>
              <a:tblPr firstRow="1" bandRow="1">
                <a:tableStyleId>{5940675A-B579-460E-94D1-54222C63F5DA}</a:tableStyleId>
              </a:tblPr>
              <a:tblGrid>
                <a:gridCol w="1290413">
                  <a:extLst>
                    <a:ext uri="{9D8B030D-6E8A-4147-A177-3AD203B41FA5}">
                      <a16:colId xmlns:a16="http://schemas.microsoft.com/office/drawing/2014/main" val="421438831"/>
                    </a:ext>
                  </a:extLst>
                </a:gridCol>
                <a:gridCol w="2093236">
                  <a:extLst>
                    <a:ext uri="{9D8B030D-6E8A-4147-A177-3AD203B41FA5}">
                      <a16:colId xmlns:a16="http://schemas.microsoft.com/office/drawing/2014/main" val="4159689976"/>
                    </a:ext>
                  </a:extLst>
                </a:gridCol>
                <a:gridCol w="1998224">
                  <a:extLst>
                    <a:ext uri="{9D8B030D-6E8A-4147-A177-3AD203B41FA5}">
                      <a16:colId xmlns:a16="http://schemas.microsoft.com/office/drawing/2014/main" val="3385637567"/>
                    </a:ext>
                  </a:extLst>
                </a:gridCol>
                <a:gridCol w="5036745">
                  <a:extLst>
                    <a:ext uri="{9D8B030D-6E8A-4147-A177-3AD203B41FA5}">
                      <a16:colId xmlns:a16="http://schemas.microsoft.com/office/drawing/2014/main" val="163957711"/>
                    </a:ext>
                  </a:extLst>
                </a:gridCol>
              </a:tblGrid>
              <a:tr h="552182">
                <a:tc>
                  <a:txBody>
                    <a:bodyPr/>
                    <a:lstStyle/>
                    <a:p>
                      <a:pPr algn="ctr"/>
                      <a:r>
                        <a:rPr lang="en-US" sz="1800" dirty="0"/>
                        <a:t>Author</a:t>
                      </a:r>
                      <a:r>
                        <a:rPr lang="en-US" sz="1800" baseline="0" dirty="0"/>
                        <a:t> &amp; Year</a:t>
                      </a:r>
                      <a:endParaRPr lang="en-US" sz="1800" dirty="0"/>
                    </a:p>
                  </a:txBody>
                  <a:tcPr/>
                </a:tc>
                <a:tc>
                  <a:txBody>
                    <a:bodyPr/>
                    <a:lstStyle/>
                    <a:p>
                      <a:pPr algn="ctr"/>
                      <a:r>
                        <a:rPr lang="en-US" sz="1800" dirty="0"/>
                        <a:t>Title</a:t>
                      </a:r>
                    </a:p>
                  </a:txBody>
                  <a:tcPr/>
                </a:tc>
                <a:tc>
                  <a:txBody>
                    <a:bodyPr/>
                    <a:lstStyle/>
                    <a:p>
                      <a:pPr algn="ctr"/>
                      <a:r>
                        <a:rPr lang="en-US" sz="1800" dirty="0"/>
                        <a:t>Work done</a:t>
                      </a:r>
                    </a:p>
                  </a:txBody>
                  <a:tcPr/>
                </a:tc>
                <a:tc>
                  <a:txBody>
                    <a:bodyPr/>
                    <a:lstStyle/>
                    <a:p>
                      <a:pPr algn="ctr"/>
                      <a:r>
                        <a:rPr lang="en-US" sz="1800" dirty="0"/>
                        <a:t>Observations </a:t>
                      </a:r>
                    </a:p>
                  </a:txBody>
                  <a:tcPr/>
                </a:tc>
                <a:extLst>
                  <a:ext uri="{0D108BD9-81ED-4DB2-BD59-A6C34878D82A}">
                    <a16:rowId xmlns:a16="http://schemas.microsoft.com/office/drawing/2014/main" val="1104029635"/>
                  </a:ext>
                </a:extLst>
              </a:tr>
              <a:tr h="5048517">
                <a:tc>
                  <a:txBody>
                    <a:bodyPr/>
                    <a:lstStyle/>
                    <a:p>
                      <a:r>
                        <a:rPr lang="en-US" sz="1800" dirty="0" smtClean="0"/>
                        <a:t>P </a:t>
                      </a:r>
                      <a:r>
                        <a:rPr lang="en-US" sz="1800" dirty="0" smtClean="0"/>
                        <a:t>KATHURIA, P. SETHI</a:t>
                      </a:r>
                      <a:r>
                        <a:rPr lang="en-US" sz="1800" baseline="0" dirty="0" smtClean="0"/>
                        <a:t> AND R. NEGI</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Sentiment analysis on E-commerce reviews and ratings using ML \&amp; NLP models to understand consumer behavior</a:t>
                      </a:r>
                    </a:p>
                    <a:p>
                      <a:r>
                        <a:rPr lang="en-IN" sz="1800" b="0" i="0" kern="1200" dirty="0">
                          <a:solidFill>
                            <a:schemeClr val="tx1"/>
                          </a:solidFill>
                          <a:effectLst/>
                          <a:latin typeface="+mn-lt"/>
                          <a:ea typeface="+mn-ea"/>
                          <a:cs typeface="+mn-cs"/>
                        </a:rPr>
                        <a:t/>
                      </a:r>
                      <a:br>
                        <a:rPr lang="en-IN" sz="1800" b="0" i="0" kern="1200" dirty="0">
                          <a:solidFill>
                            <a:schemeClr val="tx1"/>
                          </a:solidFill>
                          <a:effectLst/>
                          <a:latin typeface="+mn-lt"/>
                          <a:ea typeface="+mn-ea"/>
                          <a:cs typeface="+mn-cs"/>
                        </a:rPr>
                      </a:br>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Using the ML model and NLP concepts, reviews com-</a:t>
                      </a:r>
                      <a:r>
                        <a:rPr lang="en-US" dirty="0" smtClean="0"/>
                        <a:t/>
                      </a:r>
                      <a:br>
                        <a:rPr lang="en-US" dirty="0" smtClean="0"/>
                      </a:br>
                      <a:r>
                        <a:rPr lang="en-US" sz="1800" b="0" i="0" kern="1200" dirty="0" err="1" smtClean="0">
                          <a:solidFill>
                            <a:schemeClr val="tx1"/>
                          </a:solidFill>
                          <a:effectLst/>
                          <a:latin typeface="+mn-lt"/>
                          <a:ea typeface="+mn-ea"/>
                          <a:cs typeface="+mn-cs"/>
                        </a:rPr>
                        <a:t>parison</a:t>
                      </a:r>
                      <a:r>
                        <a:rPr lang="en-US" sz="1800" b="0" i="0" kern="1200" dirty="0" smtClean="0">
                          <a:solidFill>
                            <a:schemeClr val="tx1"/>
                          </a:solidFill>
                          <a:effectLst/>
                          <a:latin typeface="+mn-lt"/>
                          <a:ea typeface="+mn-ea"/>
                          <a:cs typeface="+mn-cs"/>
                        </a:rPr>
                        <a:t> (electronic word-of-mouth) and ratings of fashion e-</a:t>
                      </a:r>
                      <a:r>
                        <a:rPr lang="en-US" dirty="0" smtClean="0"/>
                        <a:t/>
                      </a:r>
                      <a:br>
                        <a:rPr lang="en-US" dirty="0" smtClean="0"/>
                      </a:br>
                      <a:r>
                        <a:rPr lang="en-US" sz="1800" b="0" i="0" kern="1200" dirty="0" smtClean="0">
                          <a:solidFill>
                            <a:schemeClr val="tx1"/>
                          </a:solidFill>
                          <a:effectLst/>
                          <a:latin typeface="+mn-lt"/>
                          <a:ea typeface="+mn-ea"/>
                          <a:cs typeface="+mn-cs"/>
                        </a:rPr>
                        <a:t>commerce products to analyze sentiment has been done.</a:t>
                      </a:r>
                      <a:endParaRPr lang="en-US" sz="1800" dirty="0" smtClean="0"/>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 </a:t>
                      </a:r>
                      <a:r>
                        <a:rPr lang="en-US" sz="1800" b="0" i="0" kern="1200" dirty="0" smtClean="0">
                          <a:solidFill>
                            <a:schemeClr val="tx1"/>
                          </a:solidFill>
                          <a:effectLst/>
                          <a:latin typeface="+mn-lt"/>
                          <a:ea typeface="+mn-ea"/>
                          <a:cs typeface="+mn-cs"/>
                        </a:rPr>
                        <a:t>The sentiment analysis that we have done is the outcome of how positive reviews were given by different users or customers while purchasing any product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It</a:t>
                      </a:r>
                      <a:r>
                        <a:rPr lang="en-US" sz="1800" b="0" i="0" kern="1200" baseline="0" dirty="0" smtClean="0">
                          <a:solidFill>
                            <a:schemeClr val="tx1"/>
                          </a:solidFill>
                          <a:effectLst/>
                          <a:latin typeface="+mn-lt"/>
                          <a:ea typeface="+mn-ea"/>
                          <a:cs typeface="+mn-cs"/>
                        </a:rPr>
                        <a:t> has been observed</a:t>
                      </a:r>
                      <a:r>
                        <a:rPr lang="en-US" sz="1800" b="0" i="0" kern="1200" dirty="0" smtClean="0">
                          <a:solidFill>
                            <a:schemeClr val="tx1"/>
                          </a:solidFill>
                          <a:effectLst/>
                          <a:latin typeface="+mn-lt"/>
                          <a:ea typeface="+mn-ea"/>
                          <a:cs typeface="+mn-cs"/>
                        </a:rPr>
                        <a:t> that Logistic Regression had the best results out of all ML models giving the highest accuracy for our model.</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b="0" i="0" kern="1200" dirty="0" smtClean="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p>
                  </a:txBody>
                  <a:tcPr/>
                </a:tc>
                <a:extLst>
                  <a:ext uri="{0D108BD9-81ED-4DB2-BD59-A6C34878D82A}">
                    <a16:rowId xmlns:a16="http://schemas.microsoft.com/office/drawing/2014/main" val="747906593"/>
                  </a:ext>
                </a:extLst>
              </a:tr>
            </a:tbl>
          </a:graphicData>
        </a:graphic>
      </p:graphicFrame>
      <p:sp>
        <p:nvSpPr>
          <p:cNvPr id="4" name="Date Placeholder 3"/>
          <p:cNvSpPr>
            <a:spLocks noGrp="1"/>
          </p:cNvSpPr>
          <p:nvPr>
            <p:ph type="dt" sz="half" idx="10"/>
          </p:nvPr>
        </p:nvSpPr>
        <p:spPr/>
        <p:txBody>
          <a:bodyPr/>
          <a:lstStyle/>
          <a:p>
            <a:fld id="{FE13F5F0-B271-4412-87AF-3CF9CEDDCDBD}"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10</a:t>
            </a:fld>
            <a:endParaRPr lang="en-US"/>
          </a:p>
        </p:txBody>
      </p:sp>
    </p:spTree>
    <p:extLst>
      <p:ext uri="{BB962C8B-B14F-4D97-AF65-F5344CB8AC3E}">
        <p14:creationId xmlns:p14="http://schemas.microsoft.com/office/powerpoint/2010/main" val="282846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582" y="-116504"/>
            <a:ext cx="10515600" cy="703821"/>
          </a:xfrm>
        </p:spPr>
        <p:txBody>
          <a:bodyPr/>
          <a:lstStyle/>
          <a:p>
            <a:r>
              <a:rPr lang="en-US" dirty="0"/>
              <a:t>Literature Review – </a:t>
            </a:r>
            <a:r>
              <a:rPr lang="en-US" dirty="0" smtClean="0"/>
              <a:t>I</a:t>
            </a:r>
            <a:r>
              <a:rPr lang="en-US" dirty="0" smtClean="0"/>
              <a:t>II</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89118174"/>
              </p:ext>
            </p:extLst>
          </p:nvPr>
        </p:nvGraphicFramePr>
        <p:xfrm>
          <a:off x="755073" y="563181"/>
          <a:ext cx="10418618" cy="5669280"/>
        </p:xfrm>
        <a:graphic>
          <a:graphicData uri="http://schemas.openxmlformats.org/drawingml/2006/table">
            <a:tbl>
              <a:tblPr firstRow="1" bandRow="1">
                <a:tableStyleId>{5940675A-B579-460E-94D1-54222C63F5DA}</a:tableStyleId>
              </a:tblPr>
              <a:tblGrid>
                <a:gridCol w="1290413">
                  <a:extLst>
                    <a:ext uri="{9D8B030D-6E8A-4147-A177-3AD203B41FA5}">
                      <a16:colId xmlns:a16="http://schemas.microsoft.com/office/drawing/2014/main" val="421438831"/>
                    </a:ext>
                  </a:extLst>
                </a:gridCol>
                <a:gridCol w="1955014">
                  <a:extLst>
                    <a:ext uri="{9D8B030D-6E8A-4147-A177-3AD203B41FA5}">
                      <a16:colId xmlns:a16="http://schemas.microsoft.com/office/drawing/2014/main" val="4159689976"/>
                    </a:ext>
                  </a:extLst>
                </a:gridCol>
                <a:gridCol w="2136446">
                  <a:extLst>
                    <a:ext uri="{9D8B030D-6E8A-4147-A177-3AD203B41FA5}">
                      <a16:colId xmlns:a16="http://schemas.microsoft.com/office/drawing/2014/main" val="3385637567"/>
                    </a:ext>
                  </a:extLst>
                </a:gridCol>
                <a:gridCol w="5036745">
                  <a:extLst>
                    <a:ext uri="{9D8B030D-6E8A-4147-A177-3AD203B41FA5}">
                      <a16:colId xmlns:a16="http://schemas.microsoft.com/office/drawing/2014/main" val="163957711"/>
                    </a:ext>
                  </a:extLst>
                </a:gridCol>
              </a:tblGrid>
              <a:tr h="633380">
                <a:tc>
                  <a:txBody>
                    <a:bodyPr/>
                    <a:lstStyle/>
                    <a:p>
                      <a:pPr algn="ctr"/>
                      <a:r>
                        <a:rPr lang="en-US" sz="1800" dirty="0"/>
                        <a:t>Author</a:t>
                      </a:r>
                      <a:r>
                        <a:rPr lang="en-US" sz="1800" baseline="0" dirty="0"/>
                        <a:t> &amp; Year</a:t>
                      </a:r>
                      <a:endParaRPr lang="en-US" sz="1800" dirty="0"/>
                    </a:p>
                  </a:txBody>
                  <a:tcPr/>
                </a:tc>
                <a:tc>
                  <a:txBody>
                    <a:bodyPr/>
                    <a:lstStyle/>
                    <a:p>
                      <a:pPr algn="ctr"/>
                      <a:r>
                        <a:rPr lang="en-US" sz="1800" dirty="0"/>
                        <a:t>Title</a:t>
                      </a:r>
                    </a:p>
                  </a:txBody>
                  <a:tcPr/>
                </a:tc>
                <a:tc>
                  <a:txBody>
                    <a:bodyPr/>
                    <a:lstStyle/>
                    <a:p>
                      <a:pPr algn="ctr"/>
                      <a:r>
                        <a:rPr lang="en-US" sz="1800" dirty="0"/>
                        <a:t>Work done</a:t>
                      </a:r>
                    </a:p>
                  </a:txBody>
                  <a:tcPr/>
                </a:tc>
                <a:tc>
                  <a:txBody>
                    <a:bodyPr/>
                    <a:lstStyle/>
                    <a:p>
                      <a:pPr algn="ctr"/>
                      <a:r>
                        <a:rPr lang="en-US" sz="1800" dirty="0"/>
                        <a:t>Observations </a:t>
                      </a:r>
                    </a:p>
                  </a:txBody>
                  <a:tcPr/>
                </a:tc>
                <a:extLst>
                  <a:ext uri="{0D108BD9-81ED-4DB2-BD59-A6C34878D82A}">
                    <a16:rowId xmlns:a16="http://schemas.microsoft.com/office/drawing/2014/main" val="1104029635"/>
                  </a:ext>
                </a:extLst>
              </a:tr>
              <a:tr h="4965248">
                <a:tc>
                  <a:txBody>
                    <a:bodyPr/>
                    <a:lstStyle/>
                    <a:p>
                      <a:r>
                        <a:rPr lang="es-ES" sz="1800" dirty="0" smtClean="0"/>
                        <a:t>T. S. N. </a:t>
                      </a:r>
                      <a:r>
                        <a:rPr lang="es-ES" sz="1800" dirty="0" err="1" smtClean="0"/>
                        <a:t>Ayutthaya</a:t>
                      </a:r>
                      <a:r>
                        <a:rPr lang="es-ES" sz="1800" dirty="0" smtClean="0"/>
                        <a:t> and K. </a:t>
                      </a:r>
                      <a:r>
                        <a:rPr lang="es-ES" sz="1800" dirty="0" err="1" smtClean="0"/>
                        <a:t>Pasupa</a:t>
                      </a:r>
                      <a:endParaRPr lang="en-US" sz="1800" dirty="0"/>
                    </a:p>
                  </a:txBody>
                  <a:tcPr/>
                </a:tc>
                <a:tc>
                  <a:txBody>
                    <a:bodyPr/>
                    <a:lstStyle/>
                    <a:p>
                      <a:r>
                        <a:rPr lang="en-US" sz="1800" b="0" i="0" kern="1200" dirty="0" smtClean="0">
                          <a:solidFill>
                            <a:schemeClr val="tx1"/>
                          </a:solidFill>
                          <a:effectLst/>
                          <a:latin typeface="+mn-lt"/>
                          <a:ea typeface="+mn-ea"/>
                          <a:cs typeface="+mn-cs"/>
                        </a:rPr>
                        <a:t>Thai Sentiment Analysis via Bidirectional LSTM-CNN Model with Embedding Vectors and </a:t>
                      </a:r>
                      <a:r>
                        <a:rPr lang="en-US" sz="1800" b="0" i="0" kern="1200" dirty="0" err="1" smtClean="0">
                          <a:solidFill>
                            <a:schemeClr val="tx1"/>
                          </a:solidFill>
                          <a:effectLst/>
                          <a:latin typeface="+mn-lt"/>
                          <a:ea typeface="+mn-ea"/>
                          <a:cs typeface="+mn-cs"/>
                        </a:rPr>
                        <a:t>Sentic</a:t>
                      </a:r>
                      <a:r>
                        <a:rPr lang="en-US" sz="1800" b="0" i="0" kern="1200" dirty="0" smtClean="0">
                          <a:solidFill>
                            <a:schemeClr val="tx1"/>
                          </a:solidFill>
                          <a:effectLst/>
                          <a:latin typeface="+mn-lt"/>
                          <a:ea typeface="+mn-ea"/>
                          <a:cs typeface="+mn-cs"/>
                        </a:rPr>
                        <a:t> Features</a:t>
                      </a:r>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dirty="0"/>
                    </a:p>
                  </a:txBody>
                  <a:tcPr/>
                </a:tc>
                <a:tc>
                  <a:txBody>
                    <a:bodyPr/>
                    <a:lstStyle/>
                    <a:p>
                      <a:pPr marL="285750" indent="-285750">
                        <a:buFont typeface="Arial" panose="020B0604020202020204" pitchFamily="34" charset="0"/>
                        <a:buChar char="•"/>
                      </a:pPr>
                      <a:r>
                        <a:rPr lang="en-US" sz="1800" b="0" i="0" kern="1200" dirty="0" smtClean="0">
                          <a:solidFill>
                            <a:schemeClr val="tx1"/>
                          </a:solidFill>
                          <a:effectLst/>
                          <a:latin typeface="+mn-lt"/>
                          <a:ea typeface="+mn-ea"/>
                          <a:cs typeface="+mn-cs"/>
                        </a:rPr>
                        <a:t> Using 40 Thai children's stories, the Bi-LSTM-CNN model evaluates three distinct aspects.</a:t>
                      </a:r>
                    </a:p>
                    <a:p>
                      <a:pPr marL="0" indent="0">
                        <a:buFont typeface="Arial" panose="020B0604020202020204" pitchFamily="34" charset="0"/>
                        <a:buNone/>
                      </a:pPr>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The results show that combining all features-word embedding, POS embedding, and </a:t>
                      </a:r>
                      <a:r>
                        <a:rPr lang="en-US" sz="1800" b="0" i="0" kern="1200" dirty="0" err="1" smtClean="0">
                          <a:solidFill>
                            <a:schemeClr val="tx1"/>
                          </a:solidFill>
                          <a:effectLst/>
                          <a:latin typeface="+mn-lt"/>
                          <a:ea typeface="+mn-ea"/>
                          <a:cs typeface="+mn-cs"/>
                        </a:rPr>
                        <a:t>sentic</a:t>
                      </a:r>
                      <a:r>
                        <a:rPr lang="en-US" sz="1800" b="0" i="0" kern="1200" dirty="0" smtClean="0">
                          <a:solidFill>
                            <a:schemeClr val="tx1"/>
                          </a:solidFill>
                          <a:effectLst/>
                          <a:latin typeface="+mn-lt"/>
                          <a:ea typeface="+mn-ea"/>
                          <a:cs typeface="+mn-cs"/>
                        </a:rPr>
                        <a:t> features-yield the best results.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This indicates that POS can enhance the model to understand semantic and role of word better and considering emotion of word can help the model to understand emotions of text.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p>
                  </a:txBody>
                  <a:tcPr/>
                </a:tc>
                <a:extLst>
                  <a:ext uri="{0D108BD9-81ED-4DB2-BD59-A6C34878D82A}">
                    <a16:rowId xmlns:a16="http://schemas.microsoft.com/office/drawing/2014/main" val="747906593"/>
                  </a:ext>
                </a:extLst>
              </a:tr>
            </a:tbl>
          </a:graphicData>
        </a:graphic>
      </p:graphicFrame>
      <p:sp>
        <p:nvSpPr>
          <p:cNvPr id="4" name="Date Placeholder 3"/>
          <p:cNvSpPr>
            <a:spLocks noGrp="1"/>
          </p:cNvSpPr>
          <p:nvPr>
            <p:ph type="dt" sz="half" idx="10"/>
          </p:nvPr>
        </p:nvSpPr>
        <p:spPr/>
        <p:txBody>
          <a:bodyPr/>
          <a:lstStyle/>
          <a:p>
            <a:fld id="{FE13F5F0-B271-4412-87AF-3CF9CEDDCDBD}" type="datetime1">
              <a:rPr lang="en-US" smtClean="0"/>
              <a:t>4/4/2024</a:t>
            </a:fld>
            <a:endParaRPr lang="en-US"/>
          </a:p>
        </p:txBody>
      </p:sp>
      <p:sp>
        <p:nvSpPr>
          <p:cNvPr id="5" name="Footer Placeholder 4"/>
          <p:cNvSpPr>
            <a:spLocks noGrp="1"/>
          </p:cNvSpPr>
          <p:nvPr>
            <p:ph type="ftr" sz="quarter" idx="11"/>
          </p:nvPr>
        </p:nvSpPr>
        <p:spPr/>
        <p:txBody>
          <a:bodyPr/>
          <a:lstStyle/>
          <a:p>
            <a:r>
              <a:rPr lang="en-US" dirty="0"/>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pPr/>
              <a:t>11</a:t>
            </a:fld>
            <a:endParaRPr lang="en-US"/>
          </a:p>
        </p:txBody>
      </p:sp>
    </p:spTree>
    <p:extLst>
      <p:ext uri="{BB962C8B-B14F-4D97-AF65-F5344CB8AC3E}">
        <p14:creationId xmlns:p14="http://schemas.microsoft.com/office/powerpoint/2010/main" val="91925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7750"/>
            <a:ext cx="10515600" cy="703821"/>
          </a:xfrm>
        </p:spPr>
        <p:txBody>
          <a:bodyPr/>
          <a:lstStyle/>
          <a:p>
            <a:r>
              <a:rPr lang="en-US" dirty="0"/>
              <a:t>Literature Review – </a:t>
            </a:r>
            <a:r>
              <a:rPr lang="en-US" dirty="0" smtClean="0"/>
              <a:t>I</a:t>
            </a:r>
            <a:r>
              <a:rPr lang="en-US" dirty="0"/>
              <a:t>V</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54453065"/>
              </p:ext>
            </p:extLst>
          </p:nvPr>
        </p:nvGraphicFramePr>
        <p:xfrm>
          <a:off x="838200" y="656071"/>
          <a:ext cx="9964881" cy="5943600"/>
        </p:xfrm>
        <a:graphic>
          <a:graphicData uri="http://schemas.openxmlformats.org/drawingml/2006/table">
            <a:tbl>
              <a:tblPr firstRow="1" bandRow="1">
                <a:tableStyleId>{5940675A-B579-460E-94D1-54222C63F5DA}</a:tableStyleId>
              </a:tblPr>
              <a:tblGrid>
                <a:gridCol w="1234215">
                  <a:extLst>
                    <a:ext uri="{9D8B030D-6E8A-4147-A177-3AD203B41FA5}">
                      <a16:colId xmlns:a16="http://schemas.microsoft.com/office/drawing/2014/main" val="421438831"/>
                    </a:ext>
                  </a:extLst>
                </a:gridCol>
                <a:gridCol w="1869872">
                  <a:extLst>
                    <a:ext uri="{9D8B030D-6E8A-4147-A177-3AD203B41FA5}">
                      <a16:colId xmlns:a16="http://schemas.microsoft.com/office/drawing/2014/main" val="4159689976"/>
                    </a:ext>
                  </a:extLst>
                </a:gridCol>
                <a:gridCol w="2043402">
                  <a:extLst>
                    <a:ext uri="{9D8B030D-6E8A-4147-A177-3AD203B41FA5}">
                      <a16:colId xmlns:a16="http://schemas.microsoft.com/office/drawing/2014/main" val="3385637567"/>
                    </a:ext>
                  </a:extLst>
                </a:gridCol>
                <a:gridCol w="4817392">
                  <a:extLst>
                    <a:ext uri="{9D8B030D-6E8A-4147-A177-3AD203B41FA5}">
                      <a16:colId xmlns:a16="http://schemas.microsoft.com/office/drawing/2014/main" val="163957711"/>
                    </a:ext>
                  </a:extLst>
                </a:gridCol>
              </a:tblGrid>
              <a:tr h="610986">
                <a:tc>
                  <a:txBody>
                    <a:bodyPr/>
                    <a:lstStyle/>
                    <a:p>
                      <a:pPr algn="ctr"/>
                      <a:r>
                        <a:rPr lang="en-US" sz="1800" dirty="0"/>
                        <a:t>Author</a:t>
                      </a:r>
                      <a:r>
                        <a:rPr lang="en-US" sz="1800" baseline="0" dirty="0"/>
                        <a:t> &amp; Year</a:t>
                      </a:r>
                      <a:endParaRPr lang="en-US" sz="1800" dirty="0"/>
                    </a:p>
                  </a:txBody>
                  <a:tcPr/>
                </a:tc>
                <a:tc>
                  <a:txBody>
                    <a:bodyPr/>
                    <a:lstStyle/>
                    <a:p>
                      <a:pPr algn="ctr"/>
                      <a:r>
                        <a:rPr lang="en-US" sz="1800" dirty="0"/>
                        <a:t>Title</a:t>
                      </a:r>
                    </a:p>
                  </a:txBody>
                  <a:tcPr/>
                </a:tc>
                <a:tc>
                  <a:txBody>
                    <a:bodyPr/>
                    <a:lstStyle/>
                    <a:p>
                      <a:pPr algn="ctr"/>
                      <a:r>
                        <a:rPr lang="en-US" sz="1800" dirty="0"/>
                        <a:t>Work done</a:t>
                      </a:r>
                    </a:p>
                  </a:txBody>
                  <a:tcPr/>
                </a:tc>
                <a:tc>
                  <a:txBody>
                    <a:bodyPr/>
                    <a:lstStyle/>
                    <a:p>
                      <a:pPr algn="ctr"/>
                      <a:r>
                        <a:rPr lang="en-US" sz="1800" dirty="0"/>
                        <a:t>Observations </a:t>
                      </a:r>
                    </a:p>
                  </a:txBody>
                  <a:tcPr/>
                </a:tc>
                <a:extLst>
                  <a:ext uri="{0D108BD9-81ED-4DB2-BD59-A6C34878D82A}">
                    <a16:rowId xmlns:a16="http://schemas.microsoft.com/office/drawing/2014/main" val="1104029635"/>
                  </a:ext>
                </a:extLst>
              </a:tr>
              <a:tr h="5062450">
                <a:tc>
                  <a:txBody>
                    <a:bodyPr/>
                    <a:lstStyle/>
                    <a:p>
                      <a:r>
                        <a:rPr lang="en-US" sz="1800" dirty="0" smtClean="0"/>
                        <a:t> S. A. </a:t>
                      </a:r>
                      <a:r>
                        <a:rPr lang="en-US" sz="1800" dirty="0" err="1" smtClean="0"/>
                        <a:t>Phand</a:t>
                      </a:r>
                      <a:r>
                        <a:rPr lang="en-US" sz="1800" dirty="0" smtClean="0"/>
                        <a:t> and J. A. </a:t>
                      </a:r>
                      <a:r>
                        <a:rPr lang="en-US" sz="1800" dirty="0" err="1" smtClean="0"/>
                        <a:t>Phand</a:t>
                      </a:r>
                      <a:endParaRPr lang="en-US" sz="1800" dirty="0"/>
                    </a:p>
                  </a:txBody>
                  <a:tcPr/>
                </a:tc>
                <a:tc>
                  <a:txBody>
                    <a:bodyPr/>
                    <a:lstStyle/>
                    <a:p>
                      <a:r>
                        <a:rPr lang="en-US" sz="1800" b="0" i="0" kern="1200" dirty="0" smtClean="0">
                          <a:solidFill>
                            <a:schemeClr val="tx1"/>
                          </a:solidFill>
                          <a:effectLst/>
                          <a:latin typeface="+mn-lt"/>
                          <a:ea typeface="+mn-ea"/>
                          <a:cs typeface="+mn-cs"/>
                        </a:rPr>
                        <a:t>Twitter sentiment classification using </a:t>
                      </a:r>
                      <a:r>
                        <a:rPr lang="en-US" sz="1800" b="0" i="0" kern="1200" dirty="0" err="1" smtClean="0">
                          <a:solidFill>
                            <a:schemeClr val="tx1"/>
                          </a:solidFill>
                          <a:effectLst/>
                          <a:latin typeface="+mn-lt"/>
                          <a:ea typeface="+mn-ea"/>
                          <a:cs typeface="+mn-cs"/>
                        </a:rPr>
                        <a:t>stanford</a:t>
                      </a:r>
                      <a:r>
                        <a:rPr lang="en-US" sz="1800" b="0" i="0" kern="1200" dirty="0" smtClean="0">
                          <a:solidFill>
                            <a:schemeClr val="tx1"/>
                          </a:solidFill>
                          <a:effectLst/>
                          <a:latin typeface="+mn-lt"/>
                          <a:ea typeface="+mn-ea"/>
                          <a:cs typeface="+mn-cs"/>
                        </a:rPr>
                        <a:t> NLP</a:t>
                      </a:r>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dirty="0"/>
                    </a:p>
                  </a:txBody>
                  <a:tcPr/>
                </a:tc>
                <a:tc>
                  <a:txBody>
                    <a:bodyPr/>
                    <a:lstStyle/>
                    <a:p>
                      <a:pPr marL="285750" indent="-285750">
                        <a:buFont typeface="Arial" panose="020B0604020202020204" pitchFamily="34" charset="0"/>
                        <a:buChar char="•"/>
                      </a:pPr>
                      <a:r>
                        <a:rPr lang="en-US" sz="1800" b="0" i="0" kern="1200" dirty="0" smtClean="0">
                          <a:solidFill>
                            <a:schemeClr val="tx1"/>
                          </a:solidFill>
                          <a:effectLst/>
                          <a:latin typeface="+mn-lt"/>
                          <a:ea typeface="+mn-ea"/>
                          <a:cs typeface="+mn-cs"/>
                        </a:rPr>
                        <a:t>The scope of the tool is to perform a sentiment analysis on a product or service. </a:t>
                      </a:r>
                    </a:p>
                    <a:p>
                      <a:pPr marL="285750" indent="-285750">
                        <a:buFont typeface="Arial" panose="020B0604020202020204" pitchFamily="34" charset="0"/>
                        <a:buChar char="•"/>
                      </a:pPr>
                      <a:endParaRPr lang="en-US" sz="18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smtClean="0">
                          <a:solidFill>
                            <a:schemeClr val="tx1"/>
                          </a:solidFill>
                          <a:effectLst/>
                          <a:latin typeface="+mn-lt"/>
                          <a:ea typeface="+mn-ea"/>
                          <a:cs typeface="+mn-cs"/>
                        </a:rPr>
                        <a:t> Sentiment will be classified as positive, neutral and negative there will be no in-between classes</a:t>
                      </a: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From such a tool it is concluded that the customers or audience express their feelings in words in tweets and we can calculate the approach behind it.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b="0" i="0" kern="1200" dirty="0" smtClean="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Sentiment analysis can be done on Twitter pages from various fields using a single tool. This involves collecting public tweets as user opinions.</a:t>
                      </a:r>
                      <a:endParaRPr lang="en-US" sz="1800" dirty="0"/>
                    </a:p>
                  </a:txBody>
                  <a:tcPr/>
                </a:tc>
                <a:extLst>
                  <a:ext uri="{0D108BD9-81ED-4DB2-BD59-A6C34878D82A}">
                    <a16:rowId xmlns:a16="http://schemas.microsoft.com/office/drawing/2014/main" val="747906593"/>
                  </a:ext>
                </a:extLst>
              </a:tr>
            </a:tbl>
          </a:graphicData>
        </a:graphic>
      </p:graphicFrame>
      <p:sp>
        <p:nvSpPr>
          <p:cNvPr id="4" name="Date Placeholder 3"/>
          <p:cNvSpPr>
            <a:spLocks noGrp="1"/>
          </p:cNvSpPr>
          <p:nvPr>
            <p:ph type="dt" sz="half" idx="10"/>
          </p:nvPr>
        </p:nvSpPr>
        <p:spPr/>
        <p:txBody>
          <a:bodyPr/>
          <a:lstStyle/>
          <a:p>
            <a:fld id="{FE13F5F0-B271-4412-87AF-3CF9CEDDCDBD}" type="datetime1">
              <a:rPr lang="en-US" smtClean="0"/>
              <a:t>4/4/2024</a:t>
            </a:fld>
            <a:endParaRPr lang="en-US"/>
          </a:p>
        </p:txBody>
      </p:sp>
      <p:sp>
        <p:nvSpPr>
          <p:cNvPr id="5" name="Footer Placeholder 4"/>
          <p:cNvSpPr>
            <a:spLocks noGrp="1"/>
          </p:cNvSpPr>
          <p:nvPr>
            <p:ph type="ftr" sz="quarter" idx="11"/>
          </p:nvPr>
        </p:nvSpPr>
        <p:spPr/>
        <p:txBody>
          <a:bodyPr/>
          <a:lstStyle/>
          <a:p>
            <a:r>
              <a:rPr lang="en-US" dirty="0"/>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pPr/>
              <a:t>12</a:t>
            </a:fld>
            <a:endParaRPr lang="en-US"/>
          </a:p>
        </p:txBody>
      </p:sp>
    </p:spTree>
    <p:extLst>
      <p:ext uri="{BB962C8B-B14F-4D97-AF65-F5344CB8AC3E}">
        <p14:creationId xmlns:p14="http://schemas.microsoft.com/office/powerpoint/2010/main" val="299455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91" y="92123"/>
            <a:ext cx="10515600" cy="703821"/>
          </a:xfrm>
        </p:spPr>
        <p:txBody>
          <a:bodyPr/>
          <a:lstStyle/>
          <a:p>
            <a:r>
              <a:rPr lang="en-US" dirty="0"/>
              <a:t>Literature Review – </a:t>
            </a:r>
            <a:r>
              <a:rPr lang="en-US" dirty="0" smtClean="0"/>
              <a:t>V</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74058853"/>
              </p:ext>
            </p:extLst>
          </p:nvPr>
        </p:nvGraphicFramePr>
        <p:xfrm>
          <a:off x="755074" y="716973"/>
          <a:ext cx="10155381" cy="5257480"/>
        </p:xfrm>
        <a:graphic>
          <a:graphicData uri="http://schemas.openxmlformats.org/drawingml/2006/table">
            <a:tbl>
              <a:tblPr firstRow="1" bandRow="1">
                <a:tableStyleId>{5940675A-B579-460E-94D1-54222C63F5DA}</a:tableStyleId>
              </a:tblPr>
              <a:tblGrid>
                <a:gridCol w="1447799">
                  <a:extLst>
                    <a:ext uri="{9D8B030D-6E8A-4147-A177-3AD203B41FA5}">
                      <a16:colId xmlns:a16="http://schemas.microsoft.com/office/drawing/2014/main" val="421438831"/>
                    </a:ext>
                  </a:extLst>
                </a:gridCol>
                <a:gridCol w="1715629">
                  <a:extLst>
                    <a:ext uri="{9D8B030D-6E8A-4147-A177-3AD203B41FA5}">
                      <a16:colId xmlns:a16="http://schemas.microsoft.com/office/drawing/2014/main" val="4159689976"/>
                    </a:ext>
                  </a:extLst>
                </a:gridCol>
                <a:gridCol w="2082466">
                  <a:extLst>
                    <a:ext uri="{9D8B030D-6E8A-4147-A177-3AD203B41FA5}">
                      <a16:colId xmlns:a16="http://schemas.microsoft.com/office/drawing/2014/main" val="3385637567"/>
                    </a:ext>
                  </a:extLst>
                </a:gridCol>
                <a:gridCol w="4909487">
                  <a:extLst>
                    <a:ext uri="{9D8B030D-6E8A-4147-A177-3AD203B41FA5}">
                      <a16:colId xmlns:a16="http://schemas.microsoft.com/office/drawing/2014/main" val="163957711"/>
                    </a:ext>
                  </a:extLst>
                </a:gridCol>
              </a:tblGrid>
              <a:tr h="557272">
                <a:tc>
                  <a:txBody>
                    <a:bodyPr/>
                    <a:lstStyle/>
                    <a:p>
                      <a:pPr algn="ctr"/>
                      <a:r>
                        <a:rPr lang="en-US" sz="1800" dirty="0"/>
                        <a:t>Author</a:t>
                      </a:r>
                      <a:r>
                        <a:rPr lang="en-US" sz="1800" baseline="0" dirty="0"/>
                        <a:t> &amp; Year</a:t>
                      </a:r>
                      <a:endParaRPr lang="en-US" sz="1800" dirty="0"/>
                    </a:p>
                  </a:txBody>
                  <a:tcPr/>
                </a:tc>
                <a:tc>
                  <a:txBody>
                    <a:bodyPr/>
                    <a:lstStyle/>
                    <a:p>
                      <a:pPr algn="ctr"/>
                      <a:r>
                        <a:rPr lang="en-US" sz="1800" dirty="0"/>
                        <a:t>Title</a:t>
                      </a:r>
                    </a:p>
                  </a:txBody>
                  <a:tcPr/>
                </a:tc>
                <a:tc>
                  <a:txBody>
                    <a:bodyPr/>
                    <a:lstStyle/>
                    <a:p>
                      <a:pPr algn="ctr"/>
                      <a:r>
                        <a:rPr lang="en-US" sz="1800" dirty="0"/>
                        <a:t>Work done</a:t>
                      </a:r>
                    </a:p>
                  </a:txBody>
                  <a:tcPr/>
                </a:tc>
                <a:tc>
                  <a:txBody>
                    <a:bodyPr/>
                    <a:lstStyle/>
                    <a:p>
                      <a:pPr algn="ctr"/>
                      <a:r>
                        <a:rPr lang="en-US" sz="1800" dirty="0"/>
                        <a:t>Observations </a:t>
                      </a:r>
                    </a:p>
                  </a:txBody>
                  <a:tcPr/>
                </a:tc>
                <a:extLst>
                  <a:ext uri="{0D108BD9-81ED-4DB2-BD59-A6C34878D82A}">
                    <a16:rowId xmlns:a16="http://schemas.microsoft.com/office/drawing/2014/main" val="1104029635"/>
                  </a:ext>
                </a:extLst>
              </a:tr>
              <a:tr h="4617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 B. D. </a:t>
                      </a:r>
                      <a:r>
                        <a:rPr lang="en-US" sz="1800" dirty="0" err="1" smtClean="0"/>
                        <a:t>Shivahare</a:t>
                      </a:r>
                      <a:r>
                        <a:rPr lang="en-US" sz="1800" dirty="0" smtClean="0"/>
                        <a:t>, S. </a:t>
                      </a:r>
                      <a:r>
                        <a:rPr lang="en-US" sz="1800" dirty="0" err="1" smtClean="0"/>
                        <a:t>Ranjan</a:t>
                      </a:r>
                      <a:r>
                        <a:rPr lang="en-US" sz="1800" dirty="0" smtClean="0"/>
                        <a:t>, A. M. Rao, J. </a:t>
                      </a:r>
                      <a:r>
                        <a:rPr lang="en-US" sz="1800" dirty="0" err="1" smtClean="0"/>
                        <a:t>Balaji</a:t>
                      </a:r>
                      <a:r>
                        <a:rPr lang="en-US" sz="1800" dirty="0" smtClean="0"/>
                        <a:t>, D. </a:t>
                      </a:r>
                      <a:r>
                        <a:rPr lang="en-US" sz="1800" dirty="0" err="1" smtClean="0"/>
                        <a:t>Dattattrey</a:t>
                      </a:r>
                      <a:r>
                        <a:rPr lang="en-US" sz="1800" dirty="0" smtClean="0"/>
                        <a:t> and M. </a:t>
                      </a:r>
                      <a:r>
                        <a:rPr lang="en-US" sz="1800" dirty="0" err="1" smtClean="0"/>
                        <a:t>Arham</a:t>
                      </a:r>
                      <a:endParaRPr lang="en-US" sz="1800" dirty="0"/>
                    </a:p>
                  </a:txBody>
                  <a:tcPr/>
                </a:tc>
                <a:tc>
                  <a:txBody>
                    <a:bodyPr/>
                    <a:lstStyle/>
                    <a:p>
                      <a:r>
                        <a:rPr lang="en-US" sz="1800" b="0" i="0" kern="1200" dirty="0" smtClean="0">
                          <a:solidFill>
                            <a:schemeClr val="tx1"/>
                          </a:solidFill>
                          <a:effectLst/>
                          <a:latin typeface="+mn-lt"/>
                          <a:ea typeface="+mn-ea"/>
                          <a:cs typeface="+mn-cs"/>
                        </a:rPr>
                        <a:t>News text Analysis using Text Summarization and Sentiment Analysis based on NLP</a:t>
                      </a: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dirty="0"/>
                    </a:p>
                  </a:txBody>
                  <a:tcPr/>
                </a:tc>
                <a:tc>
                  <a:txBody>
                    <a:bodyPr/>
                    <a:lstStyle/>
                    <a:p>
                      <a:pPr marL="285750" indent="-285750">
                        <a:buFont typeface="Arial" panose="020B0604020202020204" pitchFamily="34" charset="0"/>
                        <a:buChar char="•"/>
                      </a:pPr>
                      <a:r>
                        <a:rPr lang="en-US" sz="1800" b="0" i="0" kern="1200" dirty="0" smtClean="0">
                          <a:solidFill>
                            <a:schemeClr val="tx1"/>
                          </a:solidFill>
                          <a:effectLst/>
                          <a:latin typeface="+mn-lt"/>
                          <a:ea typeface="+mn-ea"/>
                          <a:cs typeface="+mn-cs"/>
                        </a:rPr>
                        <a:t>Using text summarization and NLTK, this study attempts to propose a text sentiment analysis on news material</a:t>
                      </a:r>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The model gives a very optimized accuracy of 91.67</a:t>
                      </a:r>
                      <a:r>
                        <a:rPr lang="en-US" sz="1800" b="0" i="0" kern="1200" baseline="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which is very much efficient and reliable.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This paper derives the steps and process of a proper sentiment analysis. The text data is passed into tokenization, pre-processing step and then it is handed over to NLP tool.</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smtClean="0">
                          <a:solidFill>
                            <a:schemeClr val="tx1"/>
                          </a:solidFill>
                          <a:effectLst/>
                          <a:latin typeface="+mn-lt"/>
                          <a:ea typeface="+mn-ea"/>
                          <a:cs typeface="+mn-cs"/>
                        </a:rPr>
                        <a:t>The NLP tool </a:t>
                      </a:r>
                      <a:r>
                        <a:rPr lang="en-US" sz="1800" b="0" i="0" kern="1200" dirty="0" err="1" smtClean="0">
                          <a:solidFill>
                            <a:schemeClr val="tx1"/>
                          </a:solidFill>
                          <a:effectLst/>
                          <a:latin typeface="+mn-lt"/>
                          <a:ea typeface="+mn-ea"/>
                          <a:cs typeface="+mn-cs"/>
                        </a:rPr>
                        <a:t>analysed</a:t>
                      </a:r>
                      <a:r>
                        <a:rPr lang="en-US" sz="1800" b="0" i="0" kern="1200" dirty="0" smtClean="0">
                          <a:solidFill>
                            <a:schemeClr val="tx1"/>
                          </a:solidFill>
                          <a:effectLst/>
                          <a:latin typeface="+mn-lt"/>
                          <a:ea typeface="+mn-ea"/>
                          <a:cs typeface="+mn-cs"/>
                        </a:rPr>
                        <a:t> the scores of the text from where it can decide the actual sentiment of text</a:t>
                      </a:r>
                      <a:endParaRPr lang="en-US" sz="1800" dirty="0"/>
                    </a:p>
                  </a:txBody>
                  <a:tcPr/>
                </a:tc>
                <a:extLst>
                  <a:ext uri="{0D108BD9-81ED-4DB2-BD59-A6C34878D82A}">
                    <a16:rowId xmlns:a16="http://schemas.microsoft.com/office/drawing/2014/main" val="747906593"/>
                  </a:ext>
                </a:extLst>
              </a:tr>
            </a:tbl>
          </a:graphicData>
        </a:graphic>
      </p:graphicFrame>
      <p:sp>
        <p:nvSpPr>
          <p:cNvPr id="4" name="Date Placeholder 3"/>
          <p:cNvSpPr>
            <a:spLocks noGrp="1"/>
          </p:cNvSpPr>
          <p:nvPr>
            <p:ph type="dt" sz="half" idx="10"/>
          </p:nvPr>
        </p:nvSpPr>
        <p:spPr/>
        <p:txBody>
          <a:bodyPr/>
          <a:lstStyle/>
          <a:p>
            <a:fld id="{FE13F5F0-B271-4412-87AF-3CF9CEDDCDBD}"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13</a:t>
            </a:fld>
            <a:endParaRPr lang="en-US"/>
          </a:p>
        </p:txBody>
      </p:sp>
    </p:spTree>
    <p:extLst>
      <p:ext uri="{BB962C8B-B14F-4D97-AF65-F5344CB8AC3E}">
        <p14:creationId xmlns:p14="http://schemas.microsoft.com/office/powerpoint/2010/main" val="238134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743"/>
            <a:ext cx="10515600" cy="703821"/>
          </a:xfrm>
        </p:spPr>
        <p:txBody>
          <a:bodyPr/>
          <a:lstStyle/>
          <a:p>
            <a:r>
              <a:rPr lang="en-US" dirty="0"/>
              <a:t>Research Gaps</a:t>
            </a:r>
          </a:p>
        </p:txBody>
      </p:sp>
      <p:sp>
        <p:nvSpPr>
          <p:cNvPr id="3" name="Content Placeholder 2"/>
          <p:cNvSpPr>
            <a:spLocks noGrp="1"/>
          </p:cNvSpPr>
          <p:nvPr>
            <p:ph idx="1"/>
          </p:nvPr>
        </p:nvSpPr>
        <p:spPr>
          <a:xfrm>
            <a:off x="872542" y="955564"/>
            <a:ext cx="10515600" cy="4927712"/>
          </a:xfrm>
        </p:spPr>
        <p:txBody>
          <a:bodyPr>
            <a:normAutofit/>
          </a:bodyPr>
          <a:lstStyle/>
          <a:p>
            <a:pPr algn="just">
              <a:lnSpc>
                <a:spcPct val="150000"/>
              </a:lnSpc>
              <a:buFont typeface="Arial" panose="020B0604020202020204" pitchFamily="34" charset="0"/>
              <a:buChar char="•"/>
            </a:pPr>
            <a:r>
              <a:rPr lang="en-US" dirty="0"/>
              <a:t>Imbalanced datasets, where one sentiment class significantly outweighs the other, pose challenges for SVMs.</a:t>
            </a:r>
          </a:p>
          <a:p>
            <a:pPr algn="just">
              <a:lnSpc>
                <a:spcPct val="150000"/>
              </a:lnSpc>
              <a:buFont typeface="Arial" panose="020B0604020202020204" pitchFamily="34" charset="0"/>
              <a:buChar char="•"/>
            </a:pPr>
            <a:r>
              <a:rPr lang="en-US" dirty="0"/>
              <a:t> Research is needed to develop techniques within the SVM framework that effectively handle imbalanced sentiment distributions to prevent bias in model predictions. </a:t>
            </a:r>
          </a:p>
          <a:p>
            <a:pPr algn="just">
              <a:lnSpc>
                <a:spcPct val="150000"/>
              </a:lnSpc>
              <a:buFont typeface="Arial" panose="020B0604020202020204" pitchFamily="34" charset="0"/>
              <a:buChar char="•"/>
            </a:pPr>
            <a:r>
              <a:rPr lang="en-US" dirty="0"/>
              <a:t>Sentiment analysis </a:t>
            </a:r>
            <a:r>
              <a:rPr lang="en-US" dirty="0" smtClean="0"/>
              <a:t>also involves </a:t>
            </a:r>
            <a:r>
              <a:rPr lang="en-US" dirty="0"/>
              <a:t>analyzing multimodal data, such as text, images, and videos. </a:t>
            </a:r>
          </a:p>
        </p:txBody>
      </p:sp>
      <p:sp>
        <p:nvSpPr>
          <p:cNvPr id="4" name="Date Placeholder 3"/>
          <p:cNvSpPr>
            <a:spLocks noGrp="1"/>
          </p:cNvSpPr>
          <p:nvPr>
            <p:ph type="dt" sz="half" idx="10"/>
          </p:nvPr>
        </p:nvSpPr>
        <p:spPr/>
        <p:txBody>
          <a:bodyPr/>
          <a:lstStyle/>
          <a:p>
            <a:fld id="{574BBBA5-A91B-4BAC-853D-38DF4ABE872E}"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14</a:t>
            </a:fld>
            <a:endParaRPr lang="en-US"/>
          </a:p>
        </p:txBody>
      </p:sp>
    </p:spTree>
    <p:extLst>
      <p:ext uri="{BB962C8B-B14F-4D97-AF65-F5344CB8AC3E}">
        <p14:creationId xmlns:p14="http://schemas.microsoft.com/office/powerpoint/2010/main" val="98193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Objectives</a:t>
            </a:r>
          </a:p>
        </p:txBody>
      </p:sp>
      <p:sp>
        <p:nvSpPr>
          <p:cNvPr id="3" name="Content Placeholder 2"/>
          <p:cNvSpPr>
            <a:spLocks noGrp="1"/>
          </p:cNvSpPr>
          <p:nvPr>
            <p:ph idx="1"/>
          </p:nvPr>
        </p:nvSpPr>
        <p:spPr>
          <a:xfrm>
            <a:off x="838200" y="1145342"/>
            <a:ext cx="10515600" cy="4927712"/>
          </a:xfrm>
        </p:spPr>
        <p:txBody>
          <a:bodyPr>
            <a:normAutofit fontScale="92500" lnSpcReduction="20000"/>
          </a:bodyPr>
          <a:lstStyle/>
          <a:p>
            <a:pPr marL="0" indent="0" algn="just">
              <a:lnSpc>
                <a:spcPct val="110000"/>
              </a:lnSpc>
              <a:spcBef>
                <a:spcPts val="600"/>
              </a:spcBef>
              <a:spcAft>
                <a:spcPts val="600"/>
              </a:spcAft>
              <a:buNone/>
            </a:pPr>
            <a:r>
              <a:rPr lang="en-US" dirty="0"/>
              <a:t>The aim is to construct </a:t>
            </a:r>
            <a:r>
              <a:rPr lang="en-US" dirty="0">
                <a:effectLst>
                  <a:outerShdw blurRad="38100" dist="38100" dir="2700000" algn="tl">
                    <a:srgbClr val="000000">
                      <a:alpha val="43137"/>
                    </a:srgbClr>
                  </a:outerShdw>
                </a:effectLst>
              </a:rPr>
              <a:t>sentiment based analysis</a:t>
            </a:r>
            <a:r>
              <a:rPr lang="en-US" dirty="0"/>
              <a:t> system invariant to various constraints. </a:t>
            </a:r>
          </a:p>
          <a:p>
            <a:pPr marL="0" indent="0" algn="just">
              <a:lnSpc>
                <a:spcPct val="100000"/>
              </a:lnSpc>
              <a:spcBef>
                <a:spcPts val="600"/>
              </a:spcBef>
              <a:spcAft>
                <a:spcPts val="600"/>
              </a:spcAft>
              <a:buNone/>
            </a:pPr>
            <a:r>
              <a:rPr lang="en-US" dirty="0"/>
              <a:t>The specific goals of this research work are to</a:t>
            </a:r>
          </a:p>
          <a:p>
            <a:pPr marL="971550" lvl="1" indent="-514350" algn="just">
              <a:lnSpc>
                <a:spcPct val="100000"/>
              </a:lnSpc>
              <a:spcBef>
                <a:spcPts val="600"/>
              </a:spcBef>
              <a:spcAft>
                <a:spcPts val="600"/>
              </a:spcAft>
              <a:buFont typeface="+mj-lt"/>
              <a:buAutoNum type="arabicParenR"/>
            </a:pPr>
            <a:r>
              <a:rPr lang="en-US" sz="2800" dirty="0"/>
              <a:t>Find the maximum accuracy of the learning model.</a:t>
            </a:r>
          </a:p>
          <a:p>
            <a:pPr marL="971550" lvl="1" indent="-514350" algn="just">
              <a:lnSpc>
                <a:spcPct val="100000"/>
              </a:lnSpc>
              <a:spcBef>
                <a:spcPts val="600"/>
              </a:spcBef>
              <a:spcAft>
                <a:spcPts val="600"/>
              </a:spcAft>
              <a:buFont typeface="+mj-lt"/>
              <a:buAutoNum type="arabicParenR"/>
            </a:pPr>
            <a:r>
              <a:rPr lang="en-US" sz="2800" dirty="0"/>
              <a:t>Able to perform sentiment analysis on large text based reviews.</a:t>
            </a:r>
          </a:p>
          <a:p>
            <a:pPr marL="457200" lvl="1" indent="0" algn="just">
              <a:lnSpc>
                <a:spcPct val="100000"/>
              </a:lnSpc>
              <a:spcBef>
                <a:spcPts val="600"/>
              </a:spcBef>
              <a:spcAft>
                <a:spcPts val="600"/>
              </a:spcAft>
              <a:buNone/>
            </a:pPr>
            <a:r>
              <a:rPr lang="en-US" sz="2800" dirty="0"/>
              <a:t>3) One of the primary objectives is to automatically classify and categorize textual data into different sentiment classes (positive, negative, or neutral</a:t>
            </a:r>
            <a:r>
              <a:rPr lang="en-US" dirty="0"/>
              <a:t>). </a:t>
            </a:r>
          </a:p>
          <a:p>
            <a:pPr marL="457200" lvl="1" indent="0" algn="just">
              <a:lnSpc>
                <a:spcPct val="100000"/>
              </a:lnSpc>
              <a:spcBef>
                <a:spcPts val="600"/>
              </a:spcBef>
              <a:spcAft>
                <a:spcPts val="600"/>
              </a:spcAft>
              <a:buNone/>
            </a:pPr>
            <a:r>
              <a:rPr lang="en-US" dirty="0"/>
              <a:t>4) </a:t>
            </a:r>
            <a:r>
              <a:rPr lang="en-US" sz="3000" dirty="0"/>
              <a:t>Analyzing sentiment in customer feedback helps businesses understand customer satisfaction levels, identify areas for improvement, and make data-driven decisions.</a:t>
            </a:r>
          </a:p>
        </p:txBody>
      </p:sp>
      <p:sp>
        <p:nvSpPr>
          <p:cNvPr id="4" name="Date Placeholder 3"/>
          <p:cNvSpPr>
            <a:spLocks noGrp="1"/>
          </p:cNvSpPr>
          <p:nvPr>
            <p:ph type="dt" sz="half" idx="10"/>
          </p:nvPr>
        </p:nvSpPr>
        <p:spPr/>
        <p:txBody>
          <a:bodyPr/>
          <a:lstStyle/>
          <a:p>
            <a:fld id="{3F5BB5BC-0E68-46A6-8674-6F1AC7A04AF4}"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15</a:t>
            </a:fld>
            <a:endParaRPr lang="en-US"/>
          </a:p>
        </p:txBody>
      </p:sp>
    </p:spTree>
    <p:extLst>
      <p:ext uri="{BB962C8B-B14F-4D97-AF65-F5344CB8AC3E}">
        <p14:creationId xmlns:p14="http://schemas.microsoft.com/office/powerpoint/2010/main" val="387137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p>
        </p:txBody>
      </p:sp>
      <p:sp>
        <p:nvSpPr>
          <p:cNvPr id="4" name="Date Placeholder 3"/>
          <p:cNvSpPr>
            <a:spLocks noGrp="1"/>
          </p:cNvSpPr>
          <p:nvPr>
            <p:ph type="dt" sz="half" idx="10"/>
          </p:nvPr>
        </p:nvSpPr>
        <p:spPr/>
        <p:txBody>
          <a:bodyPr/>
          <a:lstStyle/>
          <a:p>
            <a:fld id="{98081E4F-050F-454D-BB07-E18293D2716E}"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16</a:t>
            </a:fld>
            <a:endParaRPr lang="en-US"/>
          </a:p>
        </p:txBody>
      </p:sp>
      <p:sp>
        <p:nvSpPr>
          <p:cNvPr id="7" name="Content Placeholder 6"/>
          <p:cNvSpPr>
            <a:spLocks noGrp="1"/>
          </p:cNvSpPr>
          <p:nvPr>
            <p:ph idx="1"/>
          </p:nvPr>
        </p:nvSpPr>
        <p:spPr/>
        <p:txBody>
          <a:bodyPr>
            <a:normAutofit/>
          </a:bodyPr>
          <a:lstStyle/>
          <a:p>
            <a:endParaRPr lang="en-US" dirty="0"/>
          </a:p>
          <a:p>
            <a:r>
              <a:rPr lang="en-US" dirty="0"/>
              <a:t>Importing the IMDB Review </a:t>
            </a:r>
            <a:r>
              <a:rPr lang="en-US" dirty="0" smtClean="0"/>
              <a:t>Dataset</a:t>
            </a:r>
            <a:endParaRPr lang="en-US" dirty="0"/>
          </a:p>
          <a:p>
            <a:r>
              <a:rPr lang="en-US" dirty="0"/>
              <a:t>Perform Text-Preprocessing using TF-IDF </a:t>
            </a:r>
            <a:r>
              <a:rPr lang="en-US" dirty="0" smtClean="0"/>
              <a:t>Vectorization</a:t>
            </a:r>
            <a:endParaRPr lang="en-US" dirty="0"/>
          </a:p>
          <a:p>
            <a:r>
              <a:rPr lang="en-US" dirty="0"/>
              <a:t>Performing Feature Extraction using SVM </a:t>
            </a:r>
            <a:r>
              <a:rPr lang="en-US" dirty="0" smtClean="0"/>
              <a:t>Classification</a:t>
            </a:r>
            <a:endParaRPr lang="en-US" dirty="0"/>
          </a:p>
          <a:p>
            <a:r>
              <a:rPr lang="en-US" dirty="0"/>
              <a:t>Generate Classification report predicting the accuracy of the model</a:t>
            </a:r>
          </a:p>
          <a:p>
            <a:r>
              <a:rPr lang="en-US" dirty="0" smtClean="0"/>
              <a:t>In </a:t>
            </a:r>
            <a:r>
              <a:rPr lang="en-US" dirty="0"/>
              <a:t>the last we have performed the analysis on a testing data</a:t>
            </a:r>
          </a:p>
        </p:txBody>
      </p:sp>
    </p:spTree>
    <p:extLst>
      <p:ext uri="{BB962C8B-B14F-4D97-AF65-F5344CB8AC3E}">
        <p14:creationId xmlns:p14="http://schemas.microsoft.com/office/powerpoint/2010/main" val="212517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388"/>
            <a:ext cx="10515600" cy="703821"/>
          </a:xfrm>
        </p:spPr>
        <p:txBody>
          <a:bodyPr/>
          <a:lstStyle/>
          <a:p>
            <a:r>
              <a:rPr lang="en-US" dirty="0"/>
              <a:t>Methodology</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82618A4A-ABC3-4A20-B070-4F550AB34025}"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037" y="836902"/>
            <a:ext cx="2706399" cy="5153025"/>
          </a:xfrm>
          <a:prstGeom prst="rect">
            <a:avLst/>
          </a:prstGeom>
        </p:spPr>
      </p:pic>
    </p:spTree>
    <p:extLst>
      <p:ext uri="{BB962C8B-B14F-4D97-AF65-F5344CB8AC3E}">
        <p14:creationId xmlns:p14="http://schemas.microsoft.com/office/powerpoint/2010/main" val="386153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sz="1800" dirty="0"/>
              <a:t>(for proposed work)</a:t>
            </a:r>
            <a:r>
              <a:rPr lang="en-US" dirty="0"/>
              <a:t>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37525702"/>
              </p:ext>
            </p:extLst>
          </p:nvPr>
        </p:nvGraphicFramePr>
        <p:xfrm>
          <a:off x="637315" y="4027362"/>
          <a:ext cx="6657109" cy="2103120"/>
        </p:xfrm>
        <a:graphic>
          <a:graphicData uri="http://schemas.openxmlformats.org/drawingml/2006/table">
            <a:tbl>
              <a:tblPr firstRow="1" firstCol="1" bandRow="1">
                <a:tableStyleId>{5940675A-B579-460E-94D1-54222C63F5DA}</a:tableStyleId>
              </a:tblPr>
              <a:tblGrid>
                <a:gridCol w="810206">
                  <a:extLst>
                    <a:ext uri="{9D8B030D-6E8A-4147-A177-3AD203B41FA5}">
                      <a16:colId xmlns:a16="http://schemas.microsoft.com/office/drawing/2014/main" val="2656368284"/>
                    </a:ext>
                  </a:extLst>
                </a:gridCol>
                <a:gridCol w="2710234">
                  <a:extLst>
                    <a:ext uri="{9D8B030D-6E8A-4147-A177-3AD203B41FA5}">
                      <a16:colId xmlns:a16="http://schemas.microsoft.com/office/drawing/2014/main" val="3215423418"/>
                    </a:ext>
                  </a:extLst>
                </a:gridCol>
                <a:gridCol w="3136669">
                  <a:extLst>
                    <a:ext uri="{9D8B030D-6E8A-4147-A177-3AD203B41FA5}">
                      <a16:colId xmlns:a16="http://schemas.microsoft.com/office/drawing/2014/main" val="1972841574"/>
                    </a:ext>
                  </a:extLst>
                </a:gridCol>
              </a:tblGrid>
              <a:tr h="345005">
                <a:tc>
                  <a:txBody>
                    <a:bodyPr/>
                    <a:lstStyle/>
                    <a:p>
                      <a:pPr marL="0" marR="0" indent="0" algn="ctr">
                        <a:lnSpc>
                          <a:spcPct val="115000"/>
                        </a:lnSpc>
                        <a:spcBef>
                          <a:spcPts val="0"/>
                        </a:spcBef>
                        <a:spcAft>
                          <a:spcPts val="0"/>
                        </a:spcAft>
                      </a:pPr>
                      <a:r>
                        <a:rPr lang="en-IN" sz="2000" dirty="0">
                          <a:effectLst/>
                        </a:rPr>
                        <a:t>Sl. No.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IN" sz="2000" dirty="0">
                          <a:effectLst/>
                        </a:rPr>
                        <a:t>Dataset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IN" sz="2000" dirty="0">
                          <a:effectLst/>
                        </a:rPr>
                        <a:t>Details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618293"/>
                  </a:ext>
                </a:extLst>
              </a:tr>
              <a:tr h="0">
                <a:tc>
                  <a:txBody>
                    <a:bodyPr/>
                    <a:lstStyle/>
                    <a:p>
                      <a:pPr marL="0" marR="0" indent="0" algn="ctr">
                        <a:lnSpc>
                          <a:spcPct val="115000"/>
                        </a:lnSpc>
                        <a:spcBef>
                          <a:spcPts val="0"/>
                        </a:spcBef>
                        <a:spcAft>
                          <a:spcPts val="0"/>
                        </a:spcAft>
                      </a:pPr>
                      <a:r>
                        <a:rPr lang="en-IN"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91440" marR="0" indent="0" algn="l">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IMDB</a:t>
                      </a:r>
                      <a:r>
                        <a:rPr lang="en-US" sz="2000" baseline="0" dirty="0">
                          <a:effectLst/>
                          <a:latin typeface="Calibri" panose="020F0502020204030204" pitchFamily="34" charset="0"/>
                          <a:ea typeface="Calibri" panose="020F0502020204030204" pitchFamily="34" charset="0"/>
                          <a:cs typeface="Times New Roman" panose="02020603050405020304" pitchFamily="18" charset="0"/>
                        </a:rPr>
                        <a:t> Reviews Dataset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182880" marR="0" indent="0" algn="just">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Contains 50,000 reviews in which 25,000 has</a:t>
                      </a:r>
                      <a:r>
                        <a:rPr lang="en-US" sz="2000" baseline="0" dirty="0">
                          <a:effectLst/>
                          <a:latin typeface="Calibri" panose="020F0502020204030204" pitchFamily="34" charset="0"/>
                          <a:ea typeface="Calibri" panose="020F0502020204030204" pitchFamily="34" charset="0"/>
                          <a:cs typeface="Times New Roman" panose="02020603050405020304" pitchFamily="18" charset="0"/>
                        </a:rPr>
                        <a:t> been used for training and 25,000 has been used for testing dataset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2651655"/>
                  </a:ext>
                </a:extLst>
              </a:tr>
            </a:tbl>
          </a:graphicData>
        </a:graphic>
      </p:graphicFrame>
      <p:sp>
        <p:nvSpPr>
          <p:cNvPr id="4" name="Date Placeholder 3"/>
          <p:cNvSpPr>
            <a:spLocks noGrp="1"/>
          </p:cNvSpPr>
          <p:nvPr>
            <p:ph type="dt" sz="half" idx="10"/>
          </p:nvPr>
        </p:nvSpPr>
        <p:spPr/>
        <p:txBody>
          <a:bodyPr/>
          <a:lstStyle/>
          <a:p>
            <a:fld id="{EB850B5E-CA87-4348-BDD3-38059EDAD019}"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18</a:t>
            </a:fld>
            <a:endParaRPr lang="en-US"/>
          </a:p>
        </p:txBody>
      </p:sp>
      <p:sp>
        <p:nvSpPr>
          <p:cNvPr id="21" name="Content Placeholder 2"/>
          <p:cNvSpPr txBox="1">
            <a:spLocks/>
          </p:cNvSpPr>
          <p:nvPr/>
        </p:nvSpPr>
        <p:spPr>
          <a:xfrm>
            <a:off x="637315" y="1087172"/>
            <a:ext cx="6858010" cy="2714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2000" dirty="0"/>
              <a:t>The model proposed here uses IMDB Movie Reviews</a:t>
            </a:r>
            <a:r>
              <a:rPr lang="en-US" sz="2400" dirty="0"/>
              <a:t/>
            </a:r>
            <a:br>
              <a:rPr lang="en-US" sz="2400" dirty="0"/>
            </a:br>
            <a:r>
              <a:rPr lang="en-US" sz="2000" dirty="0"/>
              <a:t>Dataset to perform text sentiment analysis. In the end, we have also tried to implement the model on a custom data. Although there are many available data sets to online, but IMDB is one of the most renowned sets as of now. </a:t>
            </a:r>
          </a:p>
        </p:txBody>
      </p:sp>
    </p:spTree>
    <p:extLst>
      <p:ext uri="{BB962C8B-B14F-4D97-AF65-F5344CB8AC3E}">
        <p14:creationId xmlns:p14="http://schemas.microsoft.com/office/powerpoint/2010/main" val="3345954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Expected Outcomes 	</a:t>
            </a:r>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t>The significant outcomes expected of the proposed sentiment analysis model are, </a:t>
            </a:r>
          </a:p>
          <a:p>
            <a:pPr marL="514350" indent="-514350" algn="just">
              <a:lnSpc>
                <a:spcPct val="150000"/>
              </a:lnSpc>
              <a:buFont typeface="+mj-lt"/>
              <a:buAutoNum type="arabicPeriod"/>
            </a:pPr>
            <a:r>
              <a:rPr lang="en-US" dirty="0"/>
              <a:t>It performs the sentiment analysis on the given review dataset which are in the text format and classifies them into positive and negative reviews.</a:t>
            </a:r>
          </a:p>
          <a:p>
            <a:pPr marL="514350" indent="-514350" algn="just">
              <a:lnSpc>
                <a:spcPct val="150000"/>
              </a:lnSpc>
              <a:buFont typeface="+mj-lt"/>
              <a:buAutoNum type="arabicPeriod"/>
            </a:pPr>
            <a:r>
              <a:rPr lang="en-US" dirty="0"/>
              <a:t>It is providing an accuracy of 87.7% which is much higher than the traditional classification methods.</a:t>
            </a:r>
          </a:p>
        </p:txBody>
      </p:sp>
      <p:sp>
        <p:nvSpPr>
          <p:cNvPr id="4" name="Date Placeholder 3"/>
          <p:cNvSpPr>
            <a:spLocks noGrp="1"/>
          </p:cNvSpPr>
          <p:nvPr>
            <p:ph type="dt" sz="half" idx="10"/>
          </p:nvPr>
        </p:nvSpPr>
        <p:spPr/>
        <p:txBody>
          <a:bodyPr/>
          <a:lstStyle/>
          <a:p>
            <a:fld id="{56E7A1FC-53C3-4A42-A40A-0E9468D32B38}"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19</a:t>
            </a:fld>
            <a:endParaRPr lang="en-US"/>
          </a:p>
        </p:txBody>
      </p:sp>
    </p:spTree>
    <p:extLst>
      <p:ext uri="{BB962C8B-B14F-4D97-AF65-F5344CB8AC3E}">
        <p14:creationId xmlns:p14="http://schemas.microsoft.com/office/powerpoint/2010/main" val="4224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overview</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Introduction</a:t>
            </a:r>
          </a:p>
          <a:p>
            <a:pPr marL="514350" indent="-514350">
              <a:buFont typeface="+mj-lt"/>
              <a:buAutoNum type="arabicPeriod"/>
            </a:pPr>
            <a:r>
              <a:rPr lang="en-US" dirty="0"/>
              <a:t>Literature Review</a:t>
            </a:r>
          </a:p>
          <a:p>
            <a:pPr marL="514350" indent="-514350">
              <a:buFont typeface="+mj-lt"/>
              <a:buAutoNum type="arabicPeriod"/>
            </a:pPr>
            <a:r>
              <a:rPr lang="en-US" dirty="0"/>
              <a:t>Research Gaps Identified</a:t>
            </a:r>
          </a:p>
          <a:p>
            <a:pPr marL="514350" indent="-514350">
              <a:buFont typeface="+mj-lt"/>
              <a:buAutoNum type="arabicPeriod"/>
            </a:pPr>
            <a:r>
              <a:rPr lang="en-US" dirty="0"/>
              <a:t>Objectives</a:t>
            </a:r>
          </a:p>
          <a:p>
            <a:pPr marL="514350" indent="-514350">
              <a:buFont typeface="+mj-lt"/>
              <a:buAutoNum type="arabicPeriod"/>
            </a:pPr>
            <a:r>
              <a:rPr lang="en-US" dirty="0"/>
              <a:t>Methodology</a:t>
            </a:r>
          </a:p>
          <a:p>
            <a:pPr marL="514350" indent="-514350">
              <a:buFont typeface="+mj-lt"/>
              <a:buAutoNum type="arabicPeriod"/>
            </a:pPr>
            <a:r>
              <a:rPr lang="en-US" dirty="0"/>
              <a:t>Expected Outcomes</a:t>
            </a:r>
          </a:p>
          <a:p>
            <a:pPr marL="514350" indent="-514350">
              <a:buFont typeface="+mj-lt"/>
              <a:buAutoNum type="arabicPeriod"/>
            </a:pPr>
            <a:r>
              <a:rPr lang="en-US" dirty="0"/>
              <a:t>Importance of the Proposed Research</a:t>
            </a:r>
          </a:p>
          <a:p>
            <a:pPr marL="514350" indent="-514350">
              <a:buFont typeface="+mj-lt"/>
              <a:buAutoNum type="arabicPeriod"/>
            </a:pPr>
            <a:r>
              <a:rPr lang="en-US" dirty="0"/>
              <a:t>References</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B9E45D73-540A-43FD-97F6-92E599541E3E}"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2</a:t>
            </a:fld>
            <a:endParaRPr lang="en-US"/>
          </a:p>
        </p:txBody>
      </p:sp>
    </p:spTree>
    <p:extLst>
      <p:ext uri="{BB962C8B-B14F-4D97-AF65-F5344CB8AC3E}">
        <p14:creationId xmlns:p14="http://schemas.microsoft.com/office/powerpoint/2010/main" val="422000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69" y="58484"/>
            <a:ext cx="10515600" cy="703821"/>
          </a:xfrm>
        </p:spPr>
        <p:txBody>
          <a:bodyPr/>
          <a:lstStyle/>
          <a:p>
            <a:r>
              <a:rPr lang="en-US" dirty="0"/>
              <a:t>References </a:t>
            </a:r>
          </a:p>
        </p:txBody>
      </p:sp>
      <p:sp>
        <p:nvSpPr>
          <p:cNvPr id="3" name="Content Placeholder 2"/>
          <p:cNvSpPr>
            <a:spLocks noGrp="1"/>
          </p:cNvSpPr>
          <p:nvPr>
            <p:ph idx="1"/>
          </p:nvPr>
        </p:nvSpPr>
        <p:spPr>
          <a:xfrm>
            <a:off x="872541" y="786855"/>
            <a:ext cx="10515600" cy="4927712"/>
          </a:xfrm>
        </p:spPr>
        <p:txBody>
          <a:bodyPr>
            <a:noAutofit/>
          </a:bodyPr>
          <a:lstStyle/>
          <a:p>
            <a:pPr marL="457200" lvl="0" indent="-457200" algn="just">
              <a:buFont typeface="+mj-lt"/>
              <a:buAutoNum type="arabicParenR"/>
            </a:pPr>
            <a:r>
              <a:rPr lang="en-IN" sz="2200" dirty="0" err="1"/>
              <a:t>Muhammet</a:t>
            </a:r>
            <a:r>
              <a:rPr lang="en-IN" sz="2200" dirty="0"/>
              <a:t> Sinan </a:t>
            </a:r>
            <a:r>
              <a:rPr lang="en-IN" sz="2200" dirty="0" err="1"/>
              <a:t>Başarslan</a:t>
            </a:r>
            <a:r>
              <a:rPr lang="en-IN" sz="2200" dirty="0"/>
              <a:t> and </a:t>
            </a:r>
            <a:r>
              <a:rPr lang="en-IN" sz="2200" dirty="0" err="1"/>
              <a:t>Fatih</a:t>
            </a:r>
            <a:r>
              <a:rPr lang="en-IN" sz="2200" dirty="0"/>
              <a:t> </a:t>
            </a:r>
            <a:r>
              <a:rPr lang="en-IN" sz="2200" dirty="0" err="1"/>
              <a:t>Kayaalp</a:t>
            </a:r>
            <a:r>
              <a:rPr lang="en-IN" sz="2200" dirty="0"/>
              <a:t>, “Sentiment analysis using a deep ensemble learning model,” </a:t>
            </a:r>
            <a:r>
              <a:rPr lang="en-IN" sz="2200" i="1" dirty="0"/>
              <a:t>Multimedia Tools and Applications</a:t>
            </a:r>
            <a:r>
              <a:rPr lang="en-IN" sz="2200" dirty="0"/>
              <a:t>, Oct. 2023, </a:t>
            </a:r>
            <a:r>
              <a:rPr lang="en-IN" sz="2200" dirty="0" err="1"/>
              <a:t>doi</a:t>
            </a:r>
            <a:r>
              <a:rPr lang="en-IN" sz="2200" dirty="0"/>
              <a:t>: https://doi.org/10.1007/s11042-023-17278-6. </a:t>
            </a:r>
          </a:p>
          <a:p>
            <a:pPr marL="457200" lvl="0" indent="-457200" algn="just">
              <a:buFont typeface="+mj-lt"/>
              <a:buAutoNum type="arabicParenR"/>
            </a:pPr>
            <a:r>
              <a:rPr lang="en-IN" sz="2200" dirty="0"/>
              <a:t>“A Survey of Sentiment Analysis Based on Transfer Learning | IEEE Journals &amp; Magazine | IEEE </a:t>
            </a:r>
            <a:r>
              <a:rPr lang="en-IN" sz="2200" dirty="0" err="1"/>
              <a:t>Xplore</a:t>
            </a:r>
            <a:r>
              <a:rPr lang="en-IN" sz="2200" dirty="0"/>
              <a:t>,” </a:t>
            </a:r>
            <a:r>
              <a:rPr lang="en-IN" sz="2200" i="1" dirty="0"/>
              <a:t>ieeexplore.ieee.org</a:t>
            </a:r>
            <a:r>
              <a:rPr lang="en-IN" sz="2200" dirty="0"/>
              <a:t>. https://ieeexplore.ieee.org/document/8746210 (accessed Feb. 15, 2024).</a:t>
            </a:r>
          </a:p>
          <a:p>
            <a:pPr marL="457200" lvl="0" indent="-457200" algn="just">
              <a:buFont typeface="+mj-lt"/>
              <a:buAutoNum type="arabicParenR"/>
            </a:pPr>
            <a:r>
              <a:rPr lang="en-US" sz="2200" dirty="0"/>
              <a:t>S. Lai, X. Hu, H. Xu, Z. Ren, and Z. Liu, “Multimodal Sentiment Analysis: A Survey.” Accessed: Feb. 15, 2024. [Online]. Available: https://arxiv.org/pdf/2305.07611.pdf</a:t>
            </a:r>
          </a:p>
          <a:p>
            <a:pPr marL="457200" indent="-457200" algn="just">
              <a:buFont typeface="+mj-lt"/>
              <a:buAutoNum type="arabicParenR"/>
            </a:pPr>
            <a:r>
              <a:rPr lang="en-IN" sz="2200" dirty="0"/>
              <a:t>L. Bryan-Smith, J. </a:t>
            </a:r>
            <a:r>
              <a:rPr lang="en-IN" sz="2200" dirty="0" err="1"/>
              <a:t>Godsall</a:t>
            </a:r>
            <a:r>
              <a:rPr lang="en-IN" sz="2200" dirty="0"/>
              <a:t>, F. George, K. </a:t>
            </a:r>
            <a:r>
              <a:rPr lang="en-IN" sz="2200" dirty="0" err="1"/>
              <a:t>Egode</a:t>
            </a:r>
            <a:r>
              <a:rPr lang="en-IN" sz="2200" dirty="0"/>
              <a:t>, N. </a:t>
            </a:r>
            <a:r>
              <a:rPr lang="en-IN" sz="2200" dirty="0" err="1"/>
              <a:t>Dethlefs</a:t>
            </a:r>
            <a:r>
              <a:rPr lang="en-IN" sz="2200" dirty="0"/>
              <a:t>, and D. Parsons, “Real-time social media sentiment analysis for rapid impact assessment of floods,” </a:t>
            </a:r>
            <a:r>
              <a:rPr lang="en-IN" sz="2200" i="1" dirty="0"/>
              <a:t>Computers &amp; Geosciences</a:t>
            </a:r>
            <a:r>
              <a:rPr lang="en-IN" sz="2200" dirty="0"/>
              <a:t>, vol. 178, p. 105405, Sep. 2023, </a:t>
            </a:r>
            <a:r>
              <a:rPr lang="en-IN" sz="2200" dirty="0" err="1"/>
              <a:t>doi</a:t>
            </a:r>
            <a:r>
              <a:rPr lang="en-IN" sz="2200" dirty="0"/>
              <a:t>: </a:t>
            </a:r>
            <a:r>
              <a:rPr lang="en-IN" sz="2200" dirty="0">
                <a:hlinkClick r:id="rId2"/>
              </a:rPr>
              <a:t>https://doi.org/10.1016/j.cageo.2023.105405</a:t>
            </a:r>
            <a:r>
              <a:rPr lang="en-IN" sz="2200" dirty="0"/>
              <a:t>.</a:t>
            </a:r>
          </a:p>
          <a:p>
            <a:pPr marL="457200" indent="-457200" algn="just">
              <a:buFont typeface="+mj-lt"/>
              <a:buAutoNum type="arabicParenR"/>
            </a:pPr>
            <a:r>
              <a:rPr lang="en-US" sz="2200" dirty="0"/>
              <a:t>Ethical Considerations in Sentiment Analysis: Navigating the Complex Landscape,” </a:t>
            </a:r>
            <a:r>
              <a:rPr lang="en-US" sz="2200" i="1" dirty="0"/>
              <a:t>International Research Journal of Modernization in Engineering Technology and Science</a:t>
            </a:r>
            <a:r>
              <a:rPr lang="en-US" sz="2200" dirty="0"/>
              <a:t>, Dec. 2023, </a:t>
            </a:r>
            <a:r>
              <a:rPr lang="en-US" sz="2200" dirty="0" err="1"/>
              <a:t>doi</a:t>
            </a:r>
            <a:r>
              <a:rPr lang="en-US" sz="2200" dirty="0"/>
              <a:t>: https://doi.org/10.56726/irjmets46811.</a:t>
            </a:r>
            <a:endParaRPr lang="en-IN" sz="2200" dirty="0"/>
          </a:p>
          <a:p>
            <a:pPr marL="457200" indent="-457200" algn="just">
              <a:buFont typeface="+mj-lt"/>
              <a:buAutoNum type="arabicParenR"/>
            </a:pPr>
            <a:endParaRPr lang="en-US" sz="2200" dirty="0"/>
          </a:p>
        </p:txBody>
      </p:sp>
      <p:sp>
        <p:nvSpPr>
          <p:cNvPr id="4" name="Date Placeholder 3"/>
          <p:cNvSpPr>
            <a:spLocks noGrp="1"/>
          </p:cNvSpPr>
          <p:nvPr>
            <p:ph type="dt" sz="half" idx="10"/>
          </p:nvPr>
        </p:nvSpPr>
        <p:spPr/>
        <p:txBody>
          <a:bodyPr/>
          <a:lstStyle/>
          <a:p>
            <a:fld id="{8019F2AE-1A41-446D-B026-157392229CAF}" type="datetime1">
              <a:rPr lang="en-US" smtClean="0"/>
              <a:t>4/4/2024</a:t>
            </a:fld>
            <a:endParaRPr lang="en-US"/>
          </a:p>
        </p:txBody>
      </p:sp>
      <p:sp>
        <p:nvSpPr>
          <p:cNvPr id="5" name="Footer Placeholder 4"/>
          <p:cNvSpPr>
            <a:spLocks noGrp="1"/>
          </p:cNvSpPr>
          <p:nvPr>
            <p:ph type="ftr" sz="quarter" idx="11"/>
          </p:nvPr>
        </p:nvSpPr>
        <p:spPr>
          <a:xfrm>
            <a:off x="3245474" y="6356350"/>
            <a:ext cx="5769735" cy="365125"/>
          </a:xfrm>
        </p:spPr>
        <p:txBody>
          <a:bodyPr/>
          <a:lstStyle/>
          <a:p>
            <a:r>
              <a:rPr lang="en-US" dirty="0"/>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pPr/>
              <a:t>20</a:t>
            </a:fld>
            <a:endParaRPr lang="en-US"/>
          </a:p>
        </p:txBody>
      </p:sp>
    </p:spTree>
    <p:extLst>
      <p:ext uri="{BB962C8B-B14F-4D97-AF65-F5344CB8AC3E}">
        <p14:creationId xmlns:p14="http://schemas.microsoft.com/office/powerpoint/2010/main" val="420155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69" y="58484"/>
            <a:ext cx="10515600" cy="703821"/>
          </a:xfrm>
        </p:spPr>
        <p:txBody>
          <a:bodyPr/>
          <a:lstStyle/>
          <a:p>
            <a:r>
              <a:rPr lang="en-US" dirty="0"/>
              <a:t>References </a:t>
            </a:r>
          </a:p>
        </p:txBody>
      </p:sp>
      <p:sp>
        <p:nvSpPr>
          <p:cNvPr id="3" name="Content Placeholder 2"/>
          <p:cNvSpPr>
            <a:spLocks noGrp="1"/>
          </p:cNvSpPr>
          <p:nvPr>
            <p:ph idx="1"/>
          </p:nvPr>
        </p:nvSpPr>
        <p:spPr>
          <a:xfrm>
            <a:off x="872541" y="786855"/>
            <a:ext cx="10515600" cy="4927712"/>
          </a:xfrm>
        </p:spPr>
        <p:txBody>
          <a:bodyPr>
            <a:noAutofit/>
          </a:bodyPr>
          <a:lstStyle/>
          <a:p>
            <a:pPr marL="0" lvl="0" indent="0" algn="just">
              <a:buNone/>
            </a:pPr>
            <a:r>
              <a:rPr lang="en-IN" sz="2200" dirty="0" smtClean="0"/>
              <a:t>6) A</a:t>
            </a:r>
            <a:r>
              <a:rPr lang="en-IN" sz="2200" dirty="0"/>
              <a:t>. Mishra, A. Sahay, M. a. Pandey and S. S. </a:t>
            </a:r>
            <a:r>
              <a:rPr lang="en-IN" sz="2200" dirty="0" err="1"/>
              <a:t>Routaray</a:t>
            </a:r>
            <a:r>
              <a:rPr lang="en-IN" sz="2200" dirty="0"/>
              <a:t>, "News text Analysis using Text Summarization and Sentiment Analysis based on NLP," 2023 3rd International Conference on Smart Data Intelligence (ICSMDI), Trichy, India, 2023, pp. </a:t>
            </a:r>
            <a:r>
              <a:rPr lang="en-IN" sz="2200" dirty="0" smtClean="0"/>
              <a:t>28-31</a:t>
            </a:r>
            <a:endParaRPr lang="en-IN" sz="2200" dirty="0"/>
          </a:p>
          <a:p>
            <a:pPr marL="0" lvl="0" indent="0" algn="just">
              <a:buNone/>
            </a:pPr>
            <a:r>
              <a:rPr lang="en-IN" sz="2200" dirty="0" smtClean="0"/>
              <a:t>7)</a:t>
            </a:r>
            <a:r>
              <a:rPr lang="en-US" sz="2200" dirty="0" smtClean="0"/>
              <a:t> </a:t>
            </a:r>
            <a:r>
              <a:rPr lang="en-US" sz="2200" dirty="0"/>
              <a:t>D. K. </a:t>
            </a:r>
            <a:r>
              <a:rPr lang="en-US" sz="2200" dirty="0" err="1"/>
              <a:t>Nugroho</a:t>
            </a:r>
            <a:r>
              <a:rPr lang="en-US" sz="2200" dirty="0"/>
              <a:t>, "US presidential election 2020 prediction based on Twitter data using lexicon-based sentiment analysis," 2021 11th International Conference on Cloud Computing, Data Science \&amp; Engineering (Confluence), Noida, India, 2021</a:t>
            </a:r>
            <a:r>
              <a:rPr lang="en-US" sz="2200" dirty="0" smtClean="0"/>
              <a:t>,</a:t>
            </a:r>
          </a:p>
          <a:p>
            <a:pPr marL="0" indent="0" algn="just">
              <a:buNone/>
            </a:pPr>
            <a:r>
              <a:rPr lang="en-US" sz="2200" dirty="0" smtClean="0"/>
              <a:t>8) M</a:t>
            </a:r>
            <a:r>
              <a:rPr lang="en-US" sz="2200" dirty="0"/>
              <a:t>. A. </a:t>
            </a:r>
            <a:r>
              <a:rPr lang="en-US" sz="2200" dirty="0" err="1"/>
              <a:t>Shafin</a:t>
            </a:r>
            <a:r>
              <a:rPr lang="en-US" sz="2200" dirty="0"/>
              <a:t>, Md. M. Hasan, Md. R. </a:t>
            </a:r>
            <a:r>
              <a:rPr lang="en-US" sz="2200" dirty="0" err="1"/>
              <a:t>Alam</a:t>
            </a:r>
            <a:r>
              <a:rPr lang="en-US" sz="2200" dirty="0"/>
              <a:t>, M. A. </a:t>
            </a:r>
            <a:r>
              <a:rPr lang="en-US" sz="2200" dirty="0" err="1"/>
              <a:t>Mithu</a:t>
            </a:r>
            <a:r>
              <a:rPr lang="en-US" sz="2200" dirty="0"/>
              <a:t>, A. U. </a:t>
            </a:r>
            <a:r>
              <a:rPr lang="en-US" sz="2200" dirty="0" err="1"/>
              <a:t>Nur</a:t>
            </a:r>
            <a:r>
              <a:rPr lang="en-US" sz="2200" dirty="0"/>
              <a:t>, and Md. O. </a:t>
            </a:r>
            <a:r>
              <a:rPr lang="en-US" sz="2200" dirty="0" err="1"/>
              <a:t>Faruk</a:t>
            </a:r>
            <a:r>
              <a:rPr lang="en-US" sz="2200" dirty="0"/>
              <a:t>, “Product Review Sentiment Analysis by Using NLP and Machine Learning in Bangla </a:t>
            </a:r>
            <a:r>
              <a:rPr lang="en-US" sz="2200" dirty="0" smtClean="0"/>
              <a:t>Language</a:t>
            </a:r>
          </a:p>
          <a:p>
            <a:pPr marL="0" indent="0" algn="just">
              <a:buNone/>
            </a:pPr>
            <a:r>
              <a:rPr lang="en-US" sz="2200" dirty="0" smtClean="0"/>
              <a:t>9) Md</a:t>
            </a:r>
            <a:r>
              <a:rPr lang="en-US" sz="2200" dirty="0"/>
              <a:t>. R. Hasan, M. </a:t>
            </a:r>
            <a:r>
              <a:rPr lang="en-US" sz="2200" dirty="0" err="1"/>
              <a:t>Maliha</a:t>
            </a:r>
            <a:r>
              <a:rPr lang="en-US" sz="2200" dirty="0"/>
              <a:t>, and M. </a:t>
            </a:r>
            <a:r>
              <a:rPr lang="en-US" sz="2200" dirty="0" err="1"/>
              <a:t>Arifuzzaman</a:t>
            </a:r>
            <a:r>
              <a:rPr lang="en-US" sz="2200" dirty="0"/>
              <a:t>, “Sentiment Analysis with NLP on Twitter Data,” 2019 International Conference on Computer, Communication, Chemical, Materials and Electronic Engineering (IC4ME2), Jul. </a:t>
            </a:r>
            <a:r>
              <a:rPr lang="en-US" sz="2200" dirty="0" smtClean="0"/>
              <a:t>2019</a:t>
            </a:r>
            <a:endParaRPr lang="en-US" sz="2200" dirty="0"/>
          </a:p>
          <a:p>
            <a:pPr marL="0" indent="0" algn="just">
              <a:buNone/>
            </a:pPr>
            <a:r>
              <a:rPr lang="en-US" sz="2200" dirty="0" smtClean="0"/>
              <a:t>10) </a:t>
            </a:r>
            <a:r>
              <a:rPr lang="en-US" sz="2200" dirty="0"/>
              <a:t>P. </a:t>
            </a:r>
            <a:r>
              <a:rPr lang="en-US" sz="2200" dirty="0" err="1"/>
              <a:t>Nandwani</a:t>
            </a:r>
            <a:r>
              <a:rPr lang="en-US" sz="2200" dirty="0"/>
              <a:t> and R. </a:t>
            </a:r>
            <a:r>
              <a:rPr lang="en-US" sz="2200" dirty="0" err="1"/>
              <a:t>Verma</a:t>
            </a:r>
            <a:r>
              <a:rPr lang="en-US" sz="2200" dirty="0"/>
              <a:t>, “A review on sentiment analysis and emotion detection from text,” Social network analysis and </a:t>
            </a:r>
            <a:r>
              <a:rPr lang="en-US" sz="2200" dirty="0" smtClean="0"/>
              <a:t>mining</a:t>
            </a:r>
          </a:p>
          <a:p>
            <a:pPr marL="457200" indent="-457200" algn="just">
              <a:buFont typeface="+mj-lt"/>
              <a:buAutoNum type="arabicParenR"/>
            </a:pPr>
            <a:endParaRPr lang="en-US" sz="2200" dirty="0"/>
          </a:p>
        </p:txBody>
      </p:sp>
      <p:sp>
        <p:nvSpPr>
          <p:cNvPr id="4" name="Date Placeholder 3"/>
          <p:cNvSpPr>
            <a:spLocks noGrp="1"/>
          </p:cNvSpPr>
          <p:nvPr>
            <p:ph type="dt" sz="half" idx="10"/>
          </p:nvPr>
        </p:nvSpPr>
        <p:spPr/>
        <p:txBody>
          <a:bodyPr/>
          <a:lstStyle/>
          <a:p>
            <a:fld id="{8019F2AE-1A41-446D-B026-157392229CAF}" type="datetime1">
              <a:rPr lang="en-US" smtClean="0"/>
              <a:t>4/4/2024</a:t>
            </a:fld>
            <a:endParaRPr lang="en-US"/>
          </a:p>
        </p:txBody>
      </p:sp>
      <p:sp>
        <p:nvSpPr>
          <p:cNvPr id="5" name="Footer Placeholder 4"/>
          <p:cNvSpPr>
            <a:spLocks noGrp="1"/>
          </p:cNvSpPr>
          <p:nvPr>
            <p:ph type="ftr" sz="quarter" idx="11"/>
          </p:nvPr>
        </p:nvSpPr>
        <p:spPr>
          <a:xfrm>
            <a:off x="3245474" y="6356350"/>
            <a:ext cx="5769735" cy="365125"/>
          </a:xfrm>
        </p:spPr>
        <p:txBody>
          <a:bodyPr/>
          <a:lstStyle/>
          <a:p>
            <a:r>
              <a:rPr lang="en-US" dirty="0"/>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pPr/>
              <a:t>21</a:t>
            </a:fld>
            <a:endParaRPr lang="en-US"/>
          </a:p>
        </p:txBody>
      </p:sp>
    </p:spTree>
    <p:extLst>
      <p:ext uri="{BB962C8B-B14F-4D97-AF65-F5344CB8AC3E}">
        <p14:creationId xmlns:p14="http://schemas.microsoft.com/office/powerpoint/2010/main" val="1725291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5670A6-04C6-496E-B4F0-6167D64B2610}"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22</a:t>
            </a:fld>
            <a:endParaRPr lang="en-US"/>
          </a:p>
        </p:txBody>
      </p:sp>
      <p:sp>
        <p:nvSpPr>
          <p:cNvPr id="7" name="Rectangle 6"/>
          <p:cNvSpPr/>
          <p:nvPr/>
        </p:nvSpPr>
        <p:spPr>
          <a:xfrm>
            <a:off x="3728690" y="2696984"/>
            <a:ext cx="4803303" cy="1015663"/>
          </a:xfrm>
          <a:prstGeom prst="rect">
            <a:avLst/>
          </a:prstGeom>
        </p:spPr>
        <p:txBody>
          <a:bodyPr wrap="none">
            <a:spAutoFit/>
          </a:bodyPr>
          <a:lstStyle/>
          <a:p>
            <a:r>
              <a:rPr lang="en-US" sz="6000" dirty="0">
                <a:solidFill>
                  <a:srgbClr val="0000FF"/>
                </a:solidFill>
                <a:effectLst>
                  <a:outerShdw blurRad="38100" dist="38100" dir="2700000" algn="tl">
                    <a:srgbClr val="000000">
                      <a:alpha val="43137"/>
                    </a:srgbClr>
                  </a:outerShdw>
                </a:effectLst>
                <a:latin typeface="CMSS17"/>
              </a:rPr>
              <a:t>Thank You </a:t>
            </a:r>
            <a:r>
              <a:rPr lang="en-US" sz="60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265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542" y="31173"/>
            <a:ext cx="10515600" cy="703821"/>
          </a:xfrm>
        </p:spPr>
        <p:txBody>
          <a:bodyPr/>
          <a:lstStyle/>
          <a:p>
            <a:r>
              <a:rPr lang="en-US" dirty="0" smtClean="0"/>
              <a:t>Introduction</a:t>
            </a:r>
            <a:endParaRPr lang="en-US" dirty="0"/>
          </a:p>
        </p:txBody>
      </p:sp>
      <p:sp>
        <p:nvSpPr>
          <p:cNvPr id="3" name="Content Placeholder 2"/>
          <p:cNvSpPr>
            <a:spLocks noGrp="1"/>
          </p:cNvSpPr>
          <p:nvPr>
            <p:ph idx="1"/>
          </p:nvPr>
        </p:nvSpPr>
        <p:spPr>
          <a:xfrm>
            <a:off x="838200" y="675409"/>
            <a:ext cx="11142518" cy="5321250"/>
          </a:xfrm>
        </p:spPr>
        <p:txBody>
          <a:bodyPr>
            <a:normAutofit fontScale="25000" lnSpcReduction="20000"/>
          </a:bodyPr>
          <a:lstStyle/>
          <a:p>
            <a:pPr marL="0" indent="0">
              <a:buNone/>
            </a:pPr>
            <a:r>
              <a:rPr lang="en-US" sz="4500" b="1" dirty="0"/>
              <a:t> </a:t>
            </a:r>
            <a:r>
              <a:rPr lang="en-US" sz="9600" b="1" dirty="0" smtClean="0"/>
              <a:t>Correct Status</a:t>
            </a:r>
            <a:endParaRPr lang="en-US" sz="9600" b="1" dirty="0"/>
          </a:p>
          <a:p>
            <a:pPr>
              <a:buFont typeface="Arial" panose="020B0604020202020204" pitchFamily="34" charset="0"/>
              <a:buChar char="•"/>
            </a:pPr>
            <a:r>
              <a:rPr lang="en-US" sz="11200" dirty="0"/>
              <a:t>Opinion mining, another name for sentiment analysis, has</a:t>
            </a:r>
            <a:br>
              <a:rPr lang="en-US" sz="11200" dirty="0"/>
            </a:br>
            <a:r>
              <a:rPr lang="en-US" sz="11200" dirty="0"/>
              <a:t>grown in significance in the modern world because of its</a:t>
            </a:r>
            <a:br>
              <a:rPr lang="en-US" sz="11200" dirty="0"/>
            </a:br>
            <a:r>
              <a:rPr lang="en-US" sz="11200" dirty="0"/>
              <a:t>numerous uses in a variety of sectors. </a:t>
            </a:r>
            <a:endParaRPr lang="en-US" sz="11200" dirty="0" smtClean="0"/>
          </a:p>
          <a:p>
            <a:pPr>
              <a:buFont typeface="Arial" panose="020B0604020202020204" pitchFamily="34" charset="0"/>
              <a:buChar char="•"/>
            </a:pPr>
            <a:r>
              <a:rPr lang="en-US" sz="11200" dirty="0" smtClean="0"/>
              <a:t>Sentiment </a:t>
            </a:r>
            <a:r>
              <a:rPr lang="en-US" sz="11200" dirty="0"/>
              <a:t>analysis</a:t>
            </a:r>
            <a:br>
              <a:rPr lang="en-US" sz="11200" dirty="0"/>
            </a:br>
            <a:r>
              <a:rPr lang="en-US" sz="11200" dirty="0"/>
              <a:t>provides organizations with useful information about client</a:t>
            </a:r>
            <a:br>
              <a:rPr lang="en-US" sz="11200" dirty="0"/>
            </a:br>
            <a:r>
              <a:rPr lang="en-US" sz="11200" dirty="0"/>
              <a:t>preferences and satisfaction in the era of social media and</a:t>
            </a:r>
            <a:br>
              <a:rPr lang="en-US" sz="11200" dirty="0"/>
            </a:br>
            <a:r>
              <a:rPr lang="en-US" sz="11200" dirty="0"/>
              <a:t>online review</a:t>
            </a:r>
            <a:r>
              <a:rPr lang="en-US" sz="11200" dirty="0" smtClean="0"/>
              <a:t>.</a:t>
            </a:r>
          </a:p>
          <a:p>
            <a:pPr marL="0" indent="0">
              <a:buNone/>
            </a:pPr>
            <a:r>
              <a:rPr lang="en-US" sz="9600" b="1" dirty="0" smtClean="0"/>
              <a:t> Statistics</a:t>
            </a:r>
          </a:p>
          <a:p>
            <a:pPr>
              <a:buFont typeface="Arial" panose="020B0604020202020204" pitchFamily="34" charset="0"/>
              <a:buChar char="•"/>
            </a:pPr>
            <a:r>
              <a:rPr lang="en-US" sz="11200" dirty="0"/>
              <a:t>Sentiment analysis has seen significant growth in recent years due to advancements in natural language processing (NLP) and the increasing availability of data. Companies across various industries are adopting sentiment analysis to understand customer opinions and sentiments</a:t>
            </a:r>
            <a:r>
              <a:rPr lang="en-US" sz="11200" dirty="0" smtClean="0"/>
              <a:t>.</a:t>
            </a:r>
          </a:p>
          <a:p>
            <a:pPr>
              <a:buFont typeface="Arial" panose="020B0604020202020204" pitchFamily="34" charset="0"/>
              <a:buChar char="•"/>
            </a:pPr>
            <a:r>
              <a:rPr lang="en-US" sz="11200" dirty="0"/>
              <a:t>The accuracy of sentiment analysis models has been improving steadily with the advancements in machine learning and deep learning techniques.</a:t>
            </a:r>
            <a:endParaRPr lang="en-US" sz="11200" b="1" dirty="0" smtClean="0"/>
          </a:p>
          <a:p>
            <a:pPr marL="0" indent="0">
              <a:buNone/>
            </a:pPr>
            <a:r>
              <a:rPr lang="en-US" sz="8600" dirty="0" smtClean="0"/>
              <a:t> </a:t>
            </a:r>
            <a:endParaRPr lang="en-US" sz="8600" b="1" dirty="0"/>
          </a:p>
        </p:txBody>
      </p:sp>
      <p:sp>
        <p:nvSpPr>
          <p:cNvPr id="4" name="Date Placeholder 3"/>
          <p:cNvSpPr>
            <a:spLocks noGrp="1"/>
          </p:cNvSpPr>
          <p:nvPr>
            <p:ph type="dt" sz="half" idx="10"/>
          </p:nvPr>
        </p:nvSpPr>
        <p:spPr/>
        <p:txBody>
          <a:bodyPr/>
          <a:lstStyle/>
          <a:p>
            <a:fld id="{7DD79300-EF58-47F6-897D-FC732B99A2EE}"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3</a:t>
            </a:fld>
            <a:endParaRPr lang="en-US"/>
          </a:p>
        </p:txBody>
      </p:sp>
    </p:spTree>
    <p:extLst>
      <p:ext uri="{BB962C8B-B14F-4D97-AF65-F5344CB8AC3E}">
        <p14:creationId xmlns:p14="http://schemas.microsoft.com/office/powerpoint/2010/main" val="322656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1"/>
            <a:ext cx="10515600" cy="703821"/>
          </a:xfrm>
        </p:spPr>
        <p:txBody>
          <a:bodyPr/>
          <a:lstStyle/>
          <a:p>
            <a:r>
              <a:rPr lang="en-US" dirty="0" smtClean="0"/>
              <a:t>Introduction</a:t>
            </a:r>
            <a:endParaRPr lang="en-IN" dirty="0"/>
          </a:p>
        </p:txBody>
      </p:sp>
      <p:sp>
        <p:nvSpPr>
          <p:cNvPr id="3" name="Content Placeholder 2"/>
          <p:cNvSpPr>
            <a:spLocks noGrp="1"/>
          </p:cNvSpPr>
          <p:nvPr>
            <p:ph idx="1"/>
          </p:nvPr>
        </p:nvSpPr>
        <p:spPr>
          <a:xfrm>
            <a:off x="838200" y="913082"/>
            <a:ext cx="10515600" cy="4927712"/>
          </a:xfrm>
        </p:spPr>
        <p:txBody>
          <a:bodyPr>
            <a:normAutofit/>
          </a:bodyPr>
          <a:lstStyle/>
          <a:p>
            <a:pPr marL="0" indent="0">
              <a:buNone/>
            </a:pPr>
            <a:r>
              <a:rPr lang="en-US" dirty="0" smtClean="0"/>
              <a:t> </a:t>
            </a:r>
            <a:r>
              <a:rPr lang="en-US" b="1" dirty="0" smtClean="0"/>
              <a:t>Challenges</a:t>
            </a:r>
            <a:endParaRPr lang="en-IN" b="1" dirty="0"/>
          </a:p>
          <a:p>
            <a:pPr>
              <a:buFont typeface="Arial" panose="020B0604020202020204" pitchFamily="34" charset="0"/>
              <a:buChar char="•"/>
            </a:pPr>
            <a:r>
              <a:rPr lang="en-US" dirty="0"/>
              <a:t>Sentiment is inherently subjective and context-dependent. Words and phrases can carry different sentiments based on the context in which they are used</a:t>
            </a:r>
            <a:r>
              <a:rPr lang="en-US" dirty="0" smtClean="0"/>
              <a:t>. </a:t>
            </a:r>
          </a:p>
          <a:p>
            <a:pPr>
              <a:buFont typeface="Arial" panose="020B0604020202020204" pitchFamily="34" charset="0"/>
              <a:buChar char="•"/>
            </a:pPr>
            <a:r>
              <a:rPr lang="en-US" dirty="0"/>
              <a:t>Sarcasm, irony, and other forms of figurative language pose significant challenges to sentiment analysis systems</a:t>
            </a:r>
            <a:r>
              <a:rPr lang="en-US" dirty="0" smtClean="0"/>
              <a:t>.</a:t>
            </a:r>
          </a:p>
          <a:p>
            <a:pPr>
              <a:buFont typeface="Arial" panose="020B0604020202020204" pitchFamily="34" charset="0"/>
              <a:buChar char="•"/>
            </a:pPr>
            <a:r>
              <a:rPr lang="en-US" dirty="0" smtClean="0"/>
              <a:t> Ambiguity </a:t>
            </a:r>
            <a:r>
              <a:rPr lang="en-US" dirty="0"/>
              <a:t>in language can make it difficult to determine the sentiment of a text accurately. </a:t>
            </a:r>
            <a:endParaRPr lang="en-US" dirty="0" smtClean="0"/>
          </a:p>
          <a:p>
            <a:pPr>
              <a:buFont typeface="Arial" panose="020B0604020202020204" pitchFamily="34" charset="0"/>
              <a:buChar char="•"/>
            </a:pPr>
            <a:r>
              <a:rPr lang="en-US" dirty="0"/>
              <a:t>Sentiment analysis often relies on large volumes of text data, which can be noisy and sparse.</a:t>
            </a:r>
            <a:endParaRPr lang="en-IN" b="1" dirty="0"/>
          </a:p>
        </p:txBody>
      </p:sp>
      <p:sp>
        <p:nvSpPr>
          <p:cNvPr id="4" name="Date Placeholder 3"/>
          <p:cNvSpPr>
            <a:spLocks noGrp="1"/>
          </p:cNvSpPr>
          <p:nvPr>
            <p:ph type="dt" sz="half" idx="10"/>
          </p:nvPr>
        </p:nvSpPr>
        <p:spPr/>
        <p:txBody>
          <a:bodyPr/>
          <a:lstStyle/>
          <a:p>
            <a:fld id="{911A2707-EE29-40BE-8C50-A25EC1CF92DB}"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4</a:t>
            </a:fld>
            <a:endParaRPr lang="en-US"/>
          </a:p>
        </p:txBody>
      </p:sp>
    </p:spTree>
    <p:extLst>
      <p:ext uri="{BB962C8B-B14F-4D97-AF65-F5344CB8AC3E}">
        <p14:creationId xmlns:p14="http://schemas.microsoft.com/office/powerpoint/2010/main" val="334318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marL="0" indent="0">
              <a:buNone/>
            </a:pPr>
            <a:r>
              <a:rPr lang="en-US" dirty="0" smtClean="0"/>
              <a:t> </a:t>
            </a:r>
            <a:r>
              <a:rPr lang="en-US" b="1" dirty="0" smtClean="0"/>
              <a:t>Objectives</a:t>
            </a:r>
            <a:endParaRPr lang="en-IN" b="1" dirty="0"/>
          </a:p>
          <a:p>
            <a:pPr>
              <a:buFont typeface="Arial" panose="020B0604020202020204" pitchFamily="34" charset="0"/>
              <a:buChar char="•"/>
            </a:pPr>
            <a:r>
              <a:rPr lang="en-US" dirty="0"/>
              <a:t>Analyze what customers feel about products, services, or brands</a:t>
            </a:r>
            <a:r>
              <a:rPr lang="en-US" dirty="0" smtClean="0"/>
              <a:t>.</a:t>
            </a:r>
          </a:p>
          <a:p>
            <a:pPr>
              <a:buFont typeface="Arial" panose="020B0604020202020204" pitchFamily="34" charset="0"/>
              <a:buChar char="•"/>
            </a:pPr>
            <a:r>
              <a:rPr lang="en-US" dirty="0"/>
              <a:t>Keep track of how people talk about a brand online to manage its reputation</a:t>
            </a:r>
            <a:r>
              <a:rPr lang="en-US" dirty="0" smtClean="0"/>
              <a:t>.</a:t>
            </a:r>
            <a:endParaRPr lang="en-IN" dirty="0"/>
          </a:p>
          <a:p>
            <a:pPr>
              <a:buFont typeface="Arial" panose="020B0604020202020204" pitchFamily="34" charset="0"/>
              <a:buChar char="•"/>
            </a:pPr>
            <a:r>
              <a:rPr lang="en-US" dirty="0"/>
              <a:t>Study market trends and competitor performance through public sentiment</a:t>
            </a:r>
            <a:r>
              <a:rPr lang="en-US" dirty="0" smtClean="0"/>
              <a:t>.</a:t>
            </a:r>
          </a:p>
          <a:p>
            <a:pPr>
              <a:buFont typeface="Arial" panose="020B0604020202020204" pitchFamily="34" charset="0"/>
              <a:buChar char="•"/>
            </a:pPr>
            <a:r>
              <a:rPr lang="en-US" dirty="0"/>
              <a:t>Use feedback analysis to improve products and services based on customer opinions.</a:t>
            </a:r>
            <a:endParaRPr lang="en-IN" b="1" dirty="0"/>
          </a:p>
        </p:txBody>
      </p:sp>
      <p:sp>
        <p:nvSpPr>
          <p:cNvPr id="4" name="Date Placeholder 3"/>
          <p:cNvSpPr>
            <a:spLocks noGrp="1"/>
          </p:cNvSpPr>
          <p:nvPr>
            <p:ph type="dt" sz="half" idx="10"/>
          </p:nvPr>
        </p:nvSpPr>
        <p:spPr/>
        <p:txBody>
          <a:bodyPr/>
          <a:lstStyle/>
          <a:p>
            <a:fld id="{911A2707-EE29-40BE-8C50-A25EC1CF92DB}"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5</a:t>
            </a:fld>
            <a:endParaRPr lang="en-US"/>
          </a:p>
        </p:txBody>
      </p:sp>
    </p:spTree>
    <p:extLst>
      <p:ext uri="{BB962C8B-B14F-4D97-AF65-F5344CB8AC3E}">
        <p14:creationId xmlns:p14="http://schemas.microsoft.com/office/powerpoint/2010/main" val="324305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Research Topic</a:t>
            </a:r>
            <a:r>
              <a:rPr lang="en-US" dirty="0"/>
              <a:t>– Significance</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06938" y="1527465"/>
            <a:ext cx="7308272" cy="3654136"/>
          </a:xfrm>
        </p:spPr>
      </p:pic>
      <p:sp>
        <p:nvSpPr>
          <p:cNvPr id="4" name="Date Placeholder 3"/>
          <p:cNvSpPr>
            <a:spLocks noGrp="1"/>
          </p:cNvSpPr>
          <p:nvPr>
            <p:ph type="dt" sz="half" idx="10"/>
          </p:nvPr>
        </p:nvSpPr>
        <p:spPr/>
        <p:txBody>
          <a:bodyPr/>
          <a:lstStyle/>
          <a:p>
            <a:fld id="{4793F71E-8E24-46CD-96B3-24E383795931}"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6</a:t>
            </a:fld>
            <a:endParaRPr lang="en-US"/>
          </a:p>
        </p:txBody>
      </p:sp>
    </p:spTree>
    <p:extLst>
      <p:ext uri="{BB962C8B-B14F-4D97-AF65-F5344CB8AC3E}">
        <p14:creationId xmlns:p14="http://schemas.microsoft.com/office/powerpoint/2010/main" val="176478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rPr>
              <a:t>Research Topic</a:t>
            </a:r>
            <a:r>
              <a:rPr lang="en-US" dirty="0"/>
              <a:t> – Global view</a:t>
            </a:r>
          </a:p>
        </p:txBody>
      </p:sp>
      <p:sp>
        <p:nvSpPr>
          <p:cNvPr id="4" name="Date Placeholder 3"/>
          <p:cNvSpPr>
            <a:spLocks noGrp="1"/>
          </p:cNvSpPr>
          <p:nvPr>
            <p:ph type="dt" sz="half" idx="10"/>
          </p:nvPr>
        </p:nvSpPr>
        <p:spPr/>
        <p:txBody>
          <a:bodyPr/>
          <a:lstStyle/>
          <a:p>
            <a:fld id="{BE6ED48E-D84E-4AEA-B106-3CA53D2C420A}"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7</a:t>
            </a:fld>
            <a:endParaRPr lang="en-US"/>
          </a:p>
        </p:txBody>
      </p:sp>
      <p:sp>
        <p:nvSpPr>
          <p:cNvPr id="9" name="Rectangle 8"/>
          <p:cNvSpPr/>
          <p:nvPr/>
        </p:nvSpPr>
        <p:spPr>
          <a:xfrm>
            <a:off x="838200" y="1332828"/>
            <a:ext cx="4090971" cy="846386"/>
          </a:xfrm>
          <a:prstGeom prst="rect">
            <a:avLst/>
          </a:prstGeom>
        </p:spPr>
        <p:txBody>
          <a:bodyPr wrap="square">
            <a:spAutoFit/>
          </a:bodyPr>
          <a:lstStyle/>
          <a:p>
            <a:pPr>
              <a:spcBef>
                <a:spcPts val="300"/>
              </a:spcBef>
              <a:spcAft>
                <a:spcPts val="300"/>
              </a:spcAft>
            </a:pPr>
            <a:endParaRPr lang="en-US" sz="2200" dirty="0">
              <a:solidFill>
                <a:srgbClr val="2A2A2A"/>
              </a:solidFill>
              <a:latin typeface="Open Sans"/>
            </a:endParaRPr>
          </a:p>
          <a:p>
            <a:pPr marL="342900" indent="-342900">
              <a:spcBef>
                <a:spcPts val="300"/>
              </a:spcBef>
              <a:spcAft>
                <a:spcPts val="300"/>
              </a:spcAft>
              <a:buFont typeface="Arial" panose="020B0604020202020204" pitchFamily="34" charset="0"/>
              <a:buChar char="•"/>
            </a:pPr>
            <a:endParaRPr lang="en-US" sz="2200" b="0" i="0" dirty="0">
              <a:solidFill>
                <a:srgbClr val="2A2A2A"/>
              </a:solidFill>
              <a:effectLst/>
              <a:latin typeface="Open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332" y="1341689"/>
            <a:ext cx="5769032" cy="3839029"/>
          </a:xfrm>
          <a:prstGeom prst="rect">
            <a:avLst/>
          </a:prstGeom>
        </p:spPr>
      </p:pic>
    </p:spTree>
    <p:extLst>
      <p:ext uri="{BB962C8B-B14F-4D97-AF65-F5344CB8AC3E}">
        <p14:creationId xmlns:p14="http://schemas.microsoft.com/office/powerpoint/2010/main" val="327250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in Research Topic</a:t>
            </a:r>
          </a:p>
        </p:txBody>
      </p:sp>
      <p:sp>
        <p:nvSpPr>
          <p:cNvPr id="3" name="Content Placeholder 2"/>
          <p:cNvSpPr>
            <a:spLocks noGrp="1"/>
          </p:cNvSpPr>
          <p:nvPr>
            <p:ph idx="1"/>
          </p:nvPr>
        </p:nvSpPr>
        <p:spPr/>
        <p:txBody>
          <a:bodyPr>
            <a:normAutofit/>
          </a:bodyPr>
          <a:lstStyle/>
          <a:p>
            <a:pPr algn="just">
              <a:lnSpc>
                <a:spcPct val="150000"/>
              </a:lnSpc>
              <a:spcBef>
                <a:spcPts val="1200"/>
              </a:spcBef>
              <a:spcAft>
                <a:spcPts val="600"/>
              </a:spcAft>
              <a:buFont typeface="Arial" panose="020B0604020202020204" pitchFamily="34" charset="0"/>
              <a:buChar char="•"/>
            </a:pPr>
            <a:r>
              <a:rPr lang="en-US" dirty="0"/>
              <a:t>Convolutional Neural Networks (CNNs)</a:t>
            </a:r>
          </a:p>
          <a:p>
            <a:pPr algn="just">
              <a:lnSpc>
                <a:spcPct val="150000"/>
              </a:lnSpc>
              <a:spcBef>
                <a:spcPts val="1200"/>
              </a:spcBef>
              <a:spcAft>
                <a:spcPts val="600"/>
              </a:spcAft>
            </a:pPr>
            <a:r>
              <a:rPr lang="en-US" dirty="0"/>
              <a:t>Machine Learning and Natural Language Processing</a:t>
            </a:r>
          </a:p>
          <a:p>
            <a:pPr algn="just">
              <a:lnSpc>
                <a:spcPct val="150000"/>
              </a:lnSpc>
              <a:spcBef>
                <a:spcPts val="1200"/>
              </a:spcBef>
              <a:spcAft>
                <a:spcPts val="600"/>
              </a:spcAft>
            </a:pPr>
            <a:r>
              <a:rPr lang="en-US" dirty="0"/>
              <a:t>Python </a:t>
            </a:r>
          </a:p>
          <a:p>
            <a:pPr algn="just">
              <a:lnSpc>
                <a:spcPct val="150000"/>
              </a:lnSpc>
              <a:spcBef>
                <a:spcPts val="1200"/>
              </a:spcBef>
              <a:spcAft>
                <a:spcPts val="600"/>
              </a:spcAft>
            </a:pPr>
            <a:r>
              <a:rPr lang="en-US" dirty="0"/>
              <a:t>SVM (Support Vector Machine)</a:t>
            </a:r>
          </a:p>
          <a:p>
            <a:pPr algn="just">
              <a:lnSpc>
                <a:spcPct val="150000"/>
              </a:lnSpc>
              <a:spcBef>
                <a:spcPts val="1200"/>
              </a:spcBef>
              <a:spcAft>
                <a:spcPts val="600"/>
              </a:spcAft>
            </a:pPr>
            <a:r>
              <a:rPr lang="en-US" dirty="0" err="1"/>
              <a:t>SkLearn</a:t>
            </a:r>
            <a:endParaRPr lang="en-US" dirty="0"/>
          </a:p>
        </p:txBody>
      </p:sp>
      <p:sp>
        <p:nvSpPr>
          <p:cNvPr id="4" name="Date Placeholder 3"/>
          <p:cNvSpPr>
            <a:spLocks noGrp="1"/>
          </p:cNvSpPr>
          <p:nvPr>
            <p:ph type="dt" sz="half" idx="10"/>
          </p:nvPr>
        </p:nvSpPr>
        <p:spPr/>
        <p:txBody>
          <a:bodyPr/>
          <a:lstStyle/>
          <a:p>
            <a:fld id="{C087C585-396F-4555-82E3-CA5D3BC6E339}"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8</a:t>
            </a:fld>
            <a:endParaRPr lang="en-US"/>
          </a:p>
        </p:txBody>
      </p:sp>
    </p:spTree>
    <p:extLst>
      <p:ext uri="{BB962C8B-B14F-4D97-AF65-F5344CB8AC3E}">
        <p14:creationId xmlns:p14="http://schemas.microsoft.com/office/powerpoint/2010/main" val="20563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91" y="92123"/>
            <a:ext cx="10515600" cy="703821"/>
          </a:xfrm>
        </p:spPr>
        <p:txBody>
          <a:bodyPr/>
          <a:lstStyle/>
          <a:p>
            <a:r>
              <a:rPr lang="en-US" dirty="0"/>
              <a:t>Literature Review – I</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45551930"/>
              </p:ext>
            </p:extLst>
          </p:nvPr>
        </p:nvGraphicFramePr>
        <p:xfrm>
          <a:off x="755073" y="716973"/>
          <a:ext cx="10418618" cy="5943600"/>
        </p:xfrm>
        <a:graphic>
          <a:graphicData uri="http://schemas.openxmlformats.org/drawingml/2006/table">
            <a:tbl>
              <a:tblPr firstRow="1" bandRow="1">
                <a:tableStyleId>{5940675A-B579-460E-94D1-54222C63F5DA}</a:tableStyleId>
              </a:tblPr>
              <a:tblGrid>
                <a:gridCol w="1290413">
                  <a:extLst>
                    <a:ext uri="{9D8B030D-6E8A-4147-A177-3AD203B41FA5}">
                      <a16:colId xmlns:a16="http://schemas.microsoft.com/office/drawing/2014/main" val="421438831"/>
                    </a:ext>
                  </a:extLst>
                </a:gridCol>
                <a:gridCol w="2093236">
                  <a:extLst>
                    <a:ext uri="{9D8B030D-6E8A-4147-A177-3AD203B41FA5}">
                      <a16:colId xmlns:a16="http://schemas.microsoft.com/office/drawing/2014/main" val="4159689976"/>
                    </a:ext>
                  </a:extLst>
                </a:gridCol>
                <a:gridCol w="1998224">
                  <a:extLst>
                    <a:ext uri="{9D8B030D-6E8A-4147-A177-3AD203B41FA5}">
                      <a16:colId xmlns:a16="http://schemas.microsoft.com/office/drawing/2014/main" val="3385637567"/>
                    </a:ext>
                  </a:extLst>
                </a:gridCol>
                <a:gridCol w="5036745">
                  <a:extLst>
                    <a:ext uri="{9D8B030D-6E8A-4147-A177-3AD203B41FA5}">
                      <a16:colId xmlns:a16="http://schemas.microsoft.com/office/drawing/2014/main" val="163957711"/>
                    </a:ext>
                  </a:extLst>
                </a:gridCol>
              </a:tblGrid>
              <a:tr h="549838">
                <a:tc>
                  <a:txBody>
                    <a:bodyPr/>
                    <a:lstStyle/>
                    <a:p>
                      <a:pPr algn="ctr"/>
                      <a:r>
                        <a:rPr lang="en-US" sz="1800" dirty="0"/>
                        <a:t>Author</a:t>
                      </a:r>
                      <a:r>
                        <a:rPr lang="en-US" sz="1800" baseline="0" dirty="0"/>
                        <a:t> &amp; Year</a:t>
                      </a:r>
                      <a:endParaRPr lang="en-US" sz="1800" dirty="0"/>
                    </a:p>
                  </a:txBody>
                  <a:tcPr/>
                </a:tc>
                <a:tc>
                  <a:txBody>
                    <a:bodyPr/>
                    <a:lstStyle/>
                    <a:p>
                      <a:pPr algn="ctr"/>
                      <a:r>
                        <a:rPr lang="en-US" sz="1800" dirty="0"/>
                        <a:t>Title</a:t>
                      </a:r>
                    </a:p>
                  </a:txBody>
                  <a:tcPr/>
                </a:tc>
                <a:tc>
                  <a:txBody>
                    <a:bodyPr/>
                    <a:lstStyle/>
                    <a:p>
                      <a:pPr algn="ctr"/>
                      <a:r>
                        <a:rPr lang="en-US" sz="1800" dirty="0"/>
                        <a:t>Work done</a:t>
                      </a:r>
                    </a:p>
                  </a:txBody>
                  <a:tcPr/>
                </a:tc>
                <a:tc>
                  <a:txBody>
                    <a:bodyPr/>
                    <a:lstStyle/>
                    <a:p>
                      <a:pPr algn="ctr"/>
                      <a:r>
                        <a:rPr lang="en-US" sz="1800" dirty="0"/>
                        <a:t>Observations </a:t>
                      </a:r>
                    </a:p>
                  </a:txBody>
                  <a:tcPr/>
                </a:tc>
                <a:extLst>
                  <a:ext uri="{0D108BD9-81ED-4DB2-BD59-A6C34878D82A}">
                    <a16:rowId xmlns:a16="http://schemas.microsoft.com/office/drawing/2014/main" val="1104029635"/>
                  </a:ext>
                </a:extLst>
              </a:tr>
              <a:tr h="4084507">
                <a:tc>
                  <a:txBody>
                    <a:bodyPr/>
                    <a:lstStyle/>
                    <a:p>
                      <a:r>
                        <a:rPr lang="en-US" dirty="0"/>
                        <a:t>KIAN LONG TAN, CHIN POO LEE , (Senior Member, IEEE), KIAN MING </a:t>
                      </a:r>
                      <a:r>
                        <a:rPr lang="en-US" dirty="0" smtClean="0"/>
                        <a:t>LIM</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txBody>
                  <a:tcPr/>
                </a:tc>
                <a:tc>
                  <a:txBody>
                    <a:bodyPr/>
                    <a:lstStyle/>
                    <a:p>
                      <a:r>
                        <a:rPr lang="en-IN" sz="1800" b="0" i="0" kern="1200" dirty="0">
                          <a:solidFill>
                            <a:schemeClr val="tx1"/>
                          </a:solidFill>
                          <a:effectLst/>
                          <a:latin typeface="+mn-lt"/>
                          <a:ea typeface="+mn-ea"/>
                          <a:cs typeface="+mn-cs"/>
                        </a:rPr>
                        <a:t>A Deep Ensemble Model for Sentiment Analysis</a:t>
                      </a:r>
                    </a:p>
                    <a:p>
                      <a:r>
                        <a:rPr lang="en-IN" sz="1800" b="0" i="0" kern="1200" dirty="0">
                          <a:solidFill>
                            <a:schemeClr val="tx1"/>
                          </a:solidFill>
                          <a:effectLst/>
                          <a:latin typeface="+mn-lt"/>
                          <a:ea typeface="+mn-ea"/>
                          <a:cs typeface="+mn-cs"/>
                        </a:rPr>
                        <a:t/>
                      </a:r>
                      <a:br>
                        <a:rPr lang="en-IN" sz="1800" b="0" i="0" kern="1200" dirty="0">
                          <a:solidFill>
                            <a:schemeClr val="tx1"/>
                          </a:solidFill>
                          <a:effectLst/>
                          <a:latin typeface="+mn-lt"/>
                          <a:ea typeface="+mn-ea"/>
                          <a:cs typeface="+mn-cs"/>
                        </a:rPr>
                      </a:br>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txBody>
                  <a:tcP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proposes a deep learning ensemble model for sentiment analysis that combines the strengths of various neural network architectures</a:t>
                      </a:r>
                      <a:r>
                        <a:rPr lang="en-US" sz="1800" b="0" i="0" kern="1200" dirty="0" smtClean="0">
                          <a:solidFill>
                            <a:schemeClr val="tx1"/>
                          </a:solidFill>
                          <a:effectLst/>
                          <a:latin typeface="+mn-lt"/>
                          <a:ea typeface="+mn-ea"/>
                          <a:cs typeface="+mn-cs"/>
                        </a:rPr>
                        <a:t>.</a:t>
                      </a: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US" sz="1800" dirty="0"/>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 </a:t>
                      </a:r>
                      <a:r>
                        <a:rPr lang="en-US" baseline="0" dirty="0" smtClean="0"/>
                        <a:t>E</a:t>
                      </a:r>
                      <a:r>
                        <a:rPr lang="en-US" dirty="0" smtClean="0"/>
                        <a:t>very single hybrid deep learning model applies </a:t>
                      </a:r>
                      <a:r>
                        <a:rPr lang="en-US" dirty="0" err="1" smtClean="0"/>
                        <a:t>RoBERTa</a:t>
                      </a:r>
                      <a:r>
                        <a:rPr lang="en-US" dirty="0" smtClean="0"/>
                        <a:t> to transform the input sequence into contextual word embedding.</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Thereafter, the sequence models are utilized to capture the long-range dependencies in the word embedding.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Specifically, the sequence models are LSTM in the </a:t>
                      </a:r>
                      <a:r>
                        <a:rPr lang="en-US" dirty="0" err="1" smtClean="0"/>
                        <a:t>RoBERTa</a:t>
                      </a:r>
                      <a:r>
                        <a:rPr lang="en-US" dirty="0" smtClean="0"/>
                        <a:t>-LSTM model, </a:t>
                      </a:r>
                      <a:r>
                        <a:rPr lang="en-US" dirty="0" err="1" smtClean="0"/>
                        <a:t>BiLSTM</a:t>
                      </a:r>
                      <a:r>
                        <a:rPr lang="en-US" dirty="0" smtClean="0"/>
                        <a:t> in the </a:t>
                      </a:r>
                      <a:r>
                        <a:rPr lang="en-US" dirty="0" err="1" smtClean="0"/>
                        <a:t>RoBERTa-BiLSTM</a:t>
                      </a:r>
                      <a:r>
                        <a:rPr lang="en-US" dirty="0" smtClean="0"/>
                        <a:t> model and GRU in the </a:t>
                      </a:r>
                      <a:r>
                        <a:rPr lang="en-US" dirty="0" err="1" smtClean="0"/>
                        <a:t>RoBERTa</a:t>
                      </a:r>
                      <a:r>
                        <a:rPr lang="en-US" dirty="0" smtClean="0"/>
                        <a:t>-GRU model.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gating mechanisms of the LSTM, </a:t>
                      </a:r>
                      <a:r>
                        <a:rPr lang="en-US" dirty="0" err="1" smtClean="0"/>
                        <a:t>BiLSTM</a:t>
                      </a:r>
                      <a:r>
                        <a:rPr lang="en-US" dirty="0" smtClean="0"/>
                        <a:t> and GRU are effective in retaining the significant information even in the long input sequence, thus mitigating the vanishing gradient problem.</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 </a:t>
                      </a:r>
                      <a:endParaRPr lang="en-US" sz="1800" dirty="0" smtClean="0"/>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p>
                  </a:txBody>
                  <a:tcPr/>
                </a:tc>
                <a:extLst>
                  <a:ext uri="{0D108BD9-81ED-4DB2-BD59-A6C34878D82A}">
                    <a16:rowId xmlns:a16="http://schemas.microsoft.com/office/drawing/2014/main" val="747906593"/>
                  </a:ext>
                </a:extLst>
              </a:tr>
            </a:tbl>
          </a:graphicData>
        </a:graphic>
      </p:graphicFrame>
      <p:sp>
        <p:nvSpPr>
          <p:cNvPr id="4" name="Date Placeholder 3"/>
          <p:cNvSpPr>
            <a:spLocks noGrp="1"/>
          </p:cNvSpPr>
          <p:nvPr>
            <p:ph type="dt" sz="half" idx="10"/>
          </p:nvPr>
        </p:nvSpPr>
        <p:spPr/>
        <p:txBody>
          <a:bodyPr/>
          <a:lstStyle/>
          <a:p>
            <a:fld id="{FE13F5F0-B271-4412-87AF-3CF9CEDDCDBD}" type="datetime1">
              <a:rPr lang="en-US" smtClean="0"/>
              <a:t>4/4/2024</a:t>
            </a:fld>
            <a:endParaRPr lang="en-US"/>
          </a:p>
        </p:txBody>
      </p:sp>
      <p:sp>
        <p:nvSpPr>
          <p:cNvPr id="5" name="Footer Placeholder 4"/>
          <p:cNvSpPr>
            <a:spLocks noGrp="1"/>
          </p:cNvSpPr>
          <p:nvPr>
            <p:ph type="ftr" sz="quarter" idx="11"/>
          </p:nvPr>
        </p:nvSpPr>
        <p:spPr/>
        <p:txBody>
          <a:bodyPr/>
          <a:lstStyle/>
          <a:p>
            <a:r>
              <a:rPr lang="en-US"/>
              <a:t>Research Title</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9</a:t>
            </a:fld>
            <a:endParaRPr lang="en-US"/>
          </a:p>
        </p:txBody>
      </p:sp>
    </p:spTree>
    <p:extLst>
      <p:ext uri="{BB962C8B-B14F-4D97-AF65-F5344CB8AC3E}">
        <p14:creationId xmlns:p14="http://schemas.microsoft.com/office/powerpoint/2010/main" val="655527915"/>
      </p:ext>
    </p:extLst>
  </p:cSld>
  <p:clrMapOvr>
    <a:masterClrMapping/>
  </p:clrMapOvr>
</p:sld>
</file>

<file path=ppt/theme/theme1.xml><?xml version="1.0" encoding="utf-8"?>
<a:theme xmlns:a="http://schemas.openxmlformats.org/drawingml/2006/main" name="BS MAddod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F2F6BB64F46B42BA029508286EDF46" ma:contentTypeVersion="5" ma:contentTypeDescription="Create a new document." ma:contentTypeScope="" ma:versionID="effc7694b176d285a6ac37a3380d3982">
  <xsd:schema xmlns:xsd="http://www.w3.org/2001/XMLSchema" xmlns:xs="http://www.w3.org/2001/XMLSchema" xmlns:p="http://schemas.microsoft.com/office/2006/metadata/properties" xmlns:ns2="43c2c6bc-3dec-4b6c-92bc-1c8912631b89" targetNamespace="http://schemas.microsoft.com/office/2006/metadata/properties" ma:root="true" ma:fieldsID="01bf3f4cd41f241e9324b9b86fcc21a6" ns2:_="">
    <xsd:import namespace="43c2c6bc-3dec-4b6c-92bc-1c8912631b89"/>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c2c6bc-3dec-4b6c-92bc-1c8912631b8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43c2c6bc-3dec-4b6c-92bc-1c8912631b89" xsi:nil="true"/>
  </documentManagement>
</p:properties>
</file>

<file path=customXml/itemProps1.xml><?xml version="1.0" encoding="utf-8"?>
<ds:datastoreItem xmlns:ds="http://schemas.openxmlformats.org/officeDocument/2006/customXml" ds:itemID="{C7C76022-B2E9-4520-9E91-45FDEE113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c2c6bc-3dec-4b6c-92bc-1c8912631b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4C1EA9-69E2-4326-9AAC-1E25DC5FF748}">
  <ds:schemaRefs>
    <ds:schemaRef ds:uri="http://schemas.microsoft.com/sharepoint/v3/contenttype/forms"/>
  </ds:schemaRefs>
</ds:datastoreItem>
</file>

<file path=customXml/itemProps3.xml><?xml version="1.0" encoding="utf-8"?>
<ds:datastoreItem xmlns:ds="http://schemas.openxmlformats.org/officeDocument/2006/customXml" ds:itemID="{910BDC76-6545-4F01-B90B-ACF3C34268D8}">
  <ds:schemaRefs>
    <ds:schemaRef ds:uri="http://schemas.microsoft.com/office/2006/metadata/properties"/>
    <ds:schemaRef ds:uri="http://schemas.microsoft.com/office/infopath/2007/PartnerControls"/>
    <ds:schemaRef ds:uri="43c2c6bc-3dec-4b6c-92bc-1c8912631b89"/>
  </ds:schemaRefs>
</ds:datastoreItem>
</file>

<file path=docProps/app.xml><?xml version="1.0" encoding="utf-8"?>
<Properties xmlns="http://schemas.openxmlformats.org/officeDocument/2006/extended-properties" xmlns:vt="http://schemas.openxmlformats.org/officeDocument/2006/docPropsVTypes">
  <Template>BS MAddodi</Template>
  <TotalTime>39790</TotalTime>
  <Words>1860</Words>
  <Application>Microsoft Office PowerPoint</Application>
  <PresentationFormat>Widescreen</PresentationFormat>
  <Paragraphs>287</Paragraphs>
  <Slides>22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CMSS17</vt:lpstr>
      <vt:lpstr>Open Sans</vt:lpstr>
      <vt:lpstr>Times New Roman</vt:lpstr>
      <vt:lpstr>BS MAddodi</vt:lpstr>
      <vt:lpstr>Sentiment Analysis of Movie Reviews using NLP</vt:lpstr>
      <vt:lpstr>Presentation overview</vt:lpstr>
      <vt:lpstr>Introduction</vt:lpstr>
      <vt:lpstr>Introduction</vt:lpstr>
      <vt:lpstr>Introduction</vt:lpstr>
      <vt:lpstr>Research Topic– Significance</vt:lpstr>
      <vt:lpstr>Research Topic – Global view</vt:lpstr>
      <vt:lpstr>Method(s) in Research Topic</vt:lpstr>
      <vt:lpstr>Literature Review – I</vt:lpstr>
      <vt:lpstr>Literature Review – II</vt:lpstr>
      <vt:lpstr>Literature Review – III</vt:lpstr>
      <vt:lpstr>Literature Review – IV</vt:lpstr>
      <vt:lpstr>Literature Review – V</vt:lpstr>
      <vt:lpstr>Research Gaps</vt:lpstr>
      <vt:lpstr>Research Objectives</vt:lpstr>
      <vt:lpstr>Methodology </vt:lpstr>
      <vt:lpstr>Methodology</vt:lpstr>
      <vt:lpstr>Dataset (for proposed work) </vt:lpstr>
      <vt:lpstr>Expected Outcomes  </vt:lpstr>
      <vt:lpstr>References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Gopakumar</dc:creator>
  <cp:lastModifiedBy>Vedant</cp:lastModifiedBy>
  <cp:revision>294</cp:revision>
  <dcterms:created xsi:type="dcterms:W3CDTF">2021-01-27T16:10:55Z</dcterms:created>
  <dcterms:modified xsi:type="dcterms:W3CDTF">2024-04-04T09:56:11Z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0x010100EAF2F6BB64F46B42BA029508286EDF46</vt:lpwstr>
  </property>
</Properties>
</file>