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3" r:id="rId1"/>
  </p:sldMasterIdLst>
  <p:sldIdLst>
    <p:sldId id="256" r:id="rId2"/>
    <p:sldId id="257" r:id="rId3"/>
    <p:sldId id="262" r:id="rId4"/>
    <p:sldId id="258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53" autoAdjust="0"/>
    <p:restoredTop sz="99104" autoAdjust="0"/>
  </p:normalViewPr>
  <p:slideViewPr>
    <p:cSldViewPr snapToGrid="0">
      <p:cViewPr varScale="1">
        <p:scale>
          <a:sx n="68" d="100"/>
          <a:sy n="68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7A78144-6FD4-461A-BEE3-AC1989F0538A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4" r:id="rId1"/>
    <p:sldLayoutId id="2147484065" r:id="rId2"/>
    <p:sldLayoutId id="2147484066" r:id="rId3"/>
    <p:sldLayoutId id="2147484067" r:id="rId4"/>
    <p:sldLayoutId id="2147484068" r:id="rId5"/>
    <p:sldLayoutId id="2147484069" r:id="rId6"/>
    <p:sldLayoutId id="2147484070" r:id="rId7"/>
    <p:sldLayoutId id="2147484071" r:id="rId8"/>
    <p:sldLayoutId id="2147484072" r:id="rId9"/>
    <p:sldLayoutId id="2147484073" r:id="rId10"/>
    <p:sldLayoutId id="2147484074" r:id="rId11"/>
  </p:sldLayoutIdLst>
  <p:transition spd="med">
    <p:fade thruBlk="1"/>
  </p:transition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2695AABC-5781-469E-A0AB-5ABC4A3A5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2006" y="1994920"/>
            <a:ext cx="1867988" cy="444136"/>
          </a:xfr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fontScale="85000" lnSpcReduction="10000"/>
          </a:bodyPr>
          <a:lstStyle/>
          <a:p>
            <a:pPr algn="l"/>
            <a:r>
              <a:rPr lang="en-US" b="1" dirty="0"/>
              <a:t>Prepared By:-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65DC19-8E5F-4EBE-976D-B016F37BF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981" y="783771"/>
            <a:ext cx="10955548" cy="718458"/>
          </a:xfr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Bodoni MT" panose="02070603080606020203" pitchFamily="18" charset="0"/>
              </a:rPr>
              <a:t>SMART BLIND GLASSES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A1ABFC-AE90-4EE9-BAA9-5820F5EDC6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E81F9E-9554-4840-A6CA-C59F6CE312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D55FA08-CA50-47E8-A997-75CDCF3824F3}"/>
              </a:ext>
            </a:extLst>
          </p:cNvPr>
          <p:cNvSpPr/>
          <p:nvPr/>
        </p:nvSpPr>
        <p:spPr>
          <a:xfrm>
            <a:off x="4767615" y="4057524"/>
            <a:ext cx="2714280" cy="10450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VEDANT SIMARIA</a:t>
            </a:r>
          </a:p>
          <a:p>
            <a:r>
              <a:rPr lang="en-US" dirty="0">
                <a:solidFill>
                  <a:schemeClr val="tx1"/>
                </a:solidFill>
              </a:rPr>
              <a:t>Roll no:236</a:t>
            </a:r>
          </a:p>
          <a:p>
            <a:r>
              <a:rPr lang="en-US" dirty="0">
                <a:solidFill>
                  <a:schemeClr val="tx1"/>
                </a:solidFill>
              </a:rPr>
              <a:t>Batch:6A          Branch: CE</a:t>
            </a:r>
          </a:p>
        </p:txBody>
      </p:sp>
    </p:spTree>
    <p:extLst>
      <p:ext uri="{BB962C8B-B14F-4D97-AF65-F5344CB8AC3E}">
        <p14:creationId xmlns:p14="http://schemas.microsoft.com/office/powerpoint/2010/main" val="3610971376"/>
      </p:ext>
    </p:extLst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646981" y="870103"/>
            <a:ext cx="10955548" cy="69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Bodoni MT" panose="02070603080606020203" pitchFamily="18" charset="0"/>
              </a:rPr>
              <a:t>MATERIALS REQUIRED :-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pic>
        <p:nvPicPr>
          <p:cNvPr id="8" name="Picture 7" descr="batter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2968" y="4418818"/>
            <a:ext cx="1207225" cy="1619794"/>
          </a:xfrm>
          <a:prstGeom prst="rect">
            <a:avLst/>
          </a:prstGeom>
        </p:spPr>
      </p:pic>
      <p:pic>
        <p:nvPicPr>
          <p:cNvPr id="9" name="Picture 8" descr="jumper-wire-40-core-male-to-female-500x500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32768" y="4331449"/>
            <a:ext cx="1031966" cy="1541416"/>
          </a:xfrm>
          <a:prstGeom prst="rect">
            <a:avLst/>
          </a:prstGeom>
        </p:spPr>
      </p:pic>
      <p:pic>
        <p:nvPicPr>
          <p:cNvPr id="11" name="Picture 10" descr="switch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126499" y="2050867"/>
            <a:ext cx="1029182" cy="1123405"/>
          </a:xfrm>
          <a:prstGeom prst="rect">
            <a:avLst/>
          </a:prstGeom>
        </p:spPr>
      </p:pic>
      <p:pic>
        <p:nvPicPr>
          <p:cNvPr id="12" name="Picture 11" descr="ultrasonic-sensor-hc-sr04-500x500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988626" y="1763486"/>
            <a:ext cx="1227911" cy="1397725"/>
          </a:xfrm>
          <a:prstGeom prst="rect">
            <a:avLst/>
          </a:prstGeom>
        </p:spPr>
      </p:pic>
      <p:pic>
        <p:nvPicPr>
          <p:cNvPr id="13" name="Picture 12" descr="glasses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981" y="4732019"/>
            <a:ext cx="1644015" cy="907869"/>
          </a:xfrm>
          <a:prstGeom prst="rect">
            <a:avLst/>
          </a:prstGeom>
        </p:spPr>
      </p:pic>
      <p:pic>
        <p:nvPicPr>
          <p:cNvPr id="14" name="Picture 13" descr="buzzer240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44723" y="1946365"/>
            <a:ext cx="1546180" cy="86214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09897" y="3722914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 Nano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62994" y="2821577"/>
            <a:ext cx="75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Buzzer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84126" y="3043646"/>
            <a:ext cx="165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Ultrasonic Sensor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437223" y="3082834"/>
            <a:ext cx="748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Switch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25685" y="5866900"/>
            <a:ext cx="127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Blind Glasses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362994" y="6236232"/>
            <a:ext cx="79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Battery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32768" y="6052654"/>
            <a:ext cx="147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Jumper Wires</a:t>
            </a:r>
          </a:p>
        </p:txBody>
      </p:sp>
      <p:pic>
        <p:nvPicPr>
          <p:cNvPr id="26" name="Content Placeholder 25" descr="ardnano.jpg"/>
          <p:cNvPicPr>
            <a:picLocks noGrp="1" noChangeAspect="1"/>
          </p:cNvPicPr>
          <p:nvPr>
            <p:ph sz="quarter" idx="1"/>
          </p:nvPr>
        </p:nvPicPr>
        <p:blipFill>
          <a:blip r:embed="rId10"/>
          <a:stretch>
            <a:fillRect/>
          </a:stretch>
        </p:blipFill>
        <p:spPr>
          <a:xfrm>
            <a:off x="428587" y="1706820"/>
            <a:ext cx="2143125" cy="187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58057"/>
      </p:ext>
    </p:extLst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612775" y="756917"/>
          <a:ext cx="10990264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0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9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425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      Arduino Nano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        Ultrasonic Sensor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5054">
                <a:tc>
                  <a:txBody>
                    <a:bodyPr/>
                    <a:lstStyle/>
                    <a:p>
                      <a:r>
                        <a:rPr lang="en-US" sz="2400" dirty="0"/>
                        <a:t>The</a:t>
                      </a:r>
                      <a:r>
                        <a:rPr lang="en-US" sz="2400" baseline="0" dirty="0"/>
                        <a:t> Arduino Nano  is a small Arduino board based on ATmega328P or ATmega628 Microcontroller.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</a:t>
                      </a:r>
                      <a:r>
                        <a:rPr lang="en-US" sz="2400" baseline="0" dirty="0"/>
                        <a:t> ultrasonic sensor is an electronic device that measures the distance of a target object by emitting ultrasonic sound waves, and converts the reflected sound into an electrical signal.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5630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 It is small in size compared to the UNO board.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When</a:t>
                      </a:r>
                      <a:r>
                        <a:rPr lang="en-US" sz="2400" baseline="0" dirty="0"/>
                        <a:t> triggered, the ultrasonic sensor generates eight acoustic(ultrasonic) wave burst and initiates a time counter.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85054">
                <a:tc>
                  <a:txBody>
                    <a:bodyPr/>
                    <a:lstStyle/>
                    <a:p>
                      <a:r>
                        <a:rPr lang="en-US" sz="2400" dirty="0"/>
                        <a:t>The Nano board is defined as a sustainable, small, consistent microcontroller</a:t>
                      </a:r>
                      <a:r>
                        <a:rPr lang="en-US" sz="2400" baseline="0" dirty="0"/>
                        <a:t> board.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 output of the ultrasonic sensor is a high pulse with the same duration as the time difference between transmitted</a:t>
                      </a:r>
                      <a:r>
                        <a:rPr lang="en-US" sz="2400" baseline="0" dirty="0"/>
                        <a:t> and the received signal.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pic>
        <p:nvPicPr>
          <p:cNvPr id="8" name="Picture 7" descr="ardnan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2128" y="5551714"/>
            <a:ext cx="1567542" cy="940526"/>
          </a:xfrm>
          <a:prstGeom prst="rect">
            <a:avLst/>
          </a:prstGeom>
        </p:spPr>
      </p:pic>
      <p:pic>
        <p:nvPicPr>
          <p:cNvPr id="9" name="Picture 8" descr="ultrasonic-sensor-hc-sr04-500x500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85909" y="5512526"/>
            <a:ext cx="1227908" cy="99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695416"/>
      </p:ext>
    </p:extLst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660044" y="713349"/>
            <a:ext cx="10955548" cy="69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j-ea"/>
                <a:cs typeface="+mj-cs"/>
              </a:rPr>
              <a:t>   </a:t>
            </a:r>
            <a:r>
              <a:rPr kumimoji="0" lang="en-US" sz="40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j-ea"/>
                <a:cs typeface="+mj-cs"/>
              </a:rPr>
              <a:t>                   CIRCUIT  DIAGRAM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doni MT" panose="02070603080606020203" pitchFamily="18" charset="0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996699A-EA9F-4E8A-84CE-EB579E8C8FA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109" y="1413254"/>
            <a:ext cx="10160000" cy="4572000"/>
          </a:xfrm>
        </p:spPr>
      </p:pic>
    </p:spTree>
    <p:extLst>
      <p:ext uri="{BB962C8B-B14F-4D97-AF65-F5344CB8AC3E}">
        <p14:creationId xmlns:p14="http://schemas.microsoft.com/office/powerpoint/2010/main" val="3845869439"/>
      </p:ext>
    </p:extLst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306F7-ED6A-4550-B6AE-5AB4126B38A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475" y="2168434"/>
            <a:ext cx="10843651" cy="3631475"/>
          </a:xfr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/>
            <a:r>
              <a:rPr lang="en-US" sz="2400" dirty="0">
                <a:solidFill>
                  <a:schemeClr val="tx1"/>
                </a:solidFill>
              </a:rPr>
              <a:t>It uses to avoid and detect obstacles with robots like obstacle avoider robot, pathfinding robot etc.</a:t>
            </a:r>
          </a:p>
          <a:p>
            <a:pPr marL="0" indent="0"/>
            <a:r>
              <a:rPr lang="en-US" sz="2400" dirty="0">
                <a:solidFill>
                  <a:schemeClr val="tx1"/>
                </a:solidFill>
              </a:rPr>
              <a:t>Used to measure the distance within a wide range of 2cm to 400cm.</a:t>
            </a:r>
          </a:p>
          <a:p>
            <a:pPr marL="0" indent="0"/>
            <a:r>
              <a:rPr lang="en-US" sz="2400" dirty="0">
                <a:solidFill>
                  <a:schemeClr val="tx1"/>
                </a:solidFill>
              </a:rPr>
              <a:t>Depth of certain places like wells, pits, etc can be measured since the waves can penetrate through the water.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646981" y="870103"/>
            <a:ext cx="10955548" cy="69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j-ea"/>
                <a:cs typeface="+mj-cs"/>
              </a:rPr>
              <a:t>     APPLICATIONS OF ULTRASONIC SENSOR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869439"/>
      </p:ext>
    </p:extLst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782591" y="1750424"/>
          <a:ext cx="10542905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3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9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520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      Merits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        Demerits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3939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It is used to guide the user(blind) to reach to the respective destination by</a:t>
                      </a:r>
                      <a:r>
                        <a:rPr lang="en-US" sz="2400" baseline="0" dirty="0"/>
                        <a:t> avoiding collisions.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They cannot detect obstructions that are hidden but very dangerous for the blind such as downward stairs, holes etc.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44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The</a:t>
                      </a:r>
                      <a:r>
                        <a:rPr lang="en-US" sz="2400" baseline="0" dirty="0"/>
                        <a:t> advantage of our project is that it can detect any obstacle with the help of ultrasonic sensors and can provide a precise location of obstacle in front of the blind person. </a:t>
                      </a:r>
                      <a:endParaRPr lang="en-US" sz="2400" dirty="0"/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Because these systems communicate</a:t>
                      </a:r>
                      <a:r>
                        <a:rPr lang="en-US" sz="2400" baseline="0" dirty="0"/>
                        <a:t> their</a:t>
                      </a:r>
                      <a:r>
                        <a:rPr lang="en-US" sz="2400" dirty="0"/>
                        <a:t> recommendations to the user through sound or vibrations, the</a:t>
                      </a:r>
                      <a:r>
                        <a:rPr lang="en-US" sz="2400" baseline="0" dirty="0"/>
                        <a:t> blind people</a:t>
                      </a:r>
                      <a:r>
                        <a:rPr lang="en-US" sz="2400" dirty="0"/>
                        <a:t> will require</a:t>
                      </a:r>
                      <a:r>
                        <a:rPr lang="en-US" sz="2400" baseline="0" dirty="0"/>
                        <a:t> a proper training to understand and to react to them in real time, in which TRAINING is MORE EXPENSIVE than product itself.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90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660044" y="713349"/>
            <a:ext cx="10955548" cy="69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j-ea"/>
                <a:cs typeface="+mj-cs"/>
              </a:rPr>
              <a:t>   </a:t>
            </a:r>
            <a:r>
              <a:rPr kumimoji="0" lang="en-US" sz="40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j-ea"/>
                <a:cs typeface="+mj-cs"/>
              </a:rPr>
              <a:t>                   MERITS and DEMERITS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doni MT" panose="02070603080606020203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80695416"/>
      </p:ext>
    </p:extLst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664233" y="3328632"/>
            <a:ext cx="10955548" cy="69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j-ea"/>
                <a:cs typeface="+mj-cs"/>
              </a:rPr>
              <a:t>THANK YOU….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63463"/>
      </p:ext>
    </p:extLst>
  </p:cSld>
  <p:clrMapOvr>
    <a:masterClrMapping/>
  </p:clrMapOvr>
  <p:transition spd="med">
    <p:fade thruBlk="1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356</TotalTime>
  <Words>347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Bodoni MT</vt:lpstr>
      <vt:lpstr>Franklin Gothic Book</vt:lpstr>
      <vt:lpstr>Perpetua</vt:lpstr>
      <vt:lpstr>Wingdings 2</vt:lpstr>
      <vt:lpstr>Equity</vt:lpstr>
      <vt:lpstr>SMART BLIND GLASSES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Definition</dc:title>
  <dc:creator>LJIET</dc:creator>
  <cp:lastModifiedBy>VEDANT SIMARIA</cp:lastModifiedBy>
  <cp:revision>31</cp:revision>
  <dcterms:created xsi:type="dcterms:W3CDTF">2022-02-18T03:37:33Z</dcterms:created>
  <dcterms:modified xsi:type="dcterms:W3CDTF">2023-10-13T15:58:15Z</dcterms:modified>
</cp:coreProperties>
</file>