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1" r:id="rId7"/>
    <p:sldId id="272" r:id="rId8"/>
    <p:sldId id="273" r:id="rId9"/>
    <p:sldId id="265" r:id="rId10"/>
    <p:sldId id="266" r:id="rId11"/>
    <p:sldId id="276" r:id="rId12"/>
    <p:sldId id="277" r:id="rId13"/>
    <p:sldId id="278" r:id="rId14"/>
    <p:sldId id="279" r:id="rId15"/>
    <p:sldId id="268" r:id="rId16"/>
    <p:sldId id="269" r:id="rId17"/>
    <p:sldId id="280" r:id="rId18"/>
    <p:sldId id="281"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89375-5967-4F51-AF51-073F0638A0C9}" v="31" dt="2023-12-31T13:32:52.004"/>
    <p1510:client id="{E95E91FF-C27E-4E5A-9502-E8C27765AFC5}" v="76" dt="2023-12-31T02:10: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Sinha" userId="d892cc018dc80417" providerId="LiveId" clId="{89F89375-5967-4F51-AF51-073F0638A0C9}"/>
    <pc:docChg chg="undo custSel addSld delSld modSld">
      <pc:chgData name="Vedant Sinha" userId="d892cc018dc80417" providerId="LiveId" clId="{89F89375-5967-4F51-AF51-073F0638A0C9}" dt="2023-12-31T14:05:21.516" v="5728" actId="33524"/>
      <pc:docMkLst>
        <pc:docMk/>
      </pc:docMkLst>
      <pc:sldChg chg="modSp mod">
        <pc:chgData name="Vedant Sinha" userId="d892cc018dc80417" providerId="LiveId" clId="{89F89375-5967-4F51-AF51-073F0638A0C9}" dt="2023-12-31T11:29:52.511" v="9" actId="1076"/>
        <pc:sldMkLst>
          <pc:docMk/>
          <pc:sldMk cId="3598994045" sldId="256"/>
        </pc:sldMkLst>
        <pc:spChg chg="mod">
          <ac:chgData name="Vedant Sinha" userId="d892cc018dc80417" providerId="LiveId" clId="{89F89375-5967-4F51-AF51-073F0638A0C9}" dt="2023-12-31T11:29:30.852" v="7" actId="20577"/>
          <ac:spMkLst>
            <pc:docMk/>
            <pc:sldMk cId="3598994045" sldId="256"/>
            <ac:spMk id="3" creationId="{827187A2-55D4-AB90-0026-EF4B60DDDD95}"/>
          </ac:spMkLst>
        </pc:spChg>
        <pc:picChg chg="mod">
          <ac:chgData name="Vedant Sinha" userId="d892cc018dc80417" providerId="LiveId" clId="{89F89375-5967-4F51-AF51-073F0638A0C9}" dt="2023-12-31T11:29:52.511" v="9" actId="1076"/>
          <ac:picMkLst>
            <pc:docMk/>
            <pc:sldMk cId="3598994045" sldId="256"/>
            <ac:picMk id="5" creationId="{56B6CAEF-655C-8640-AC2D-BDA3AC40C7C9}"/>
          </ac:picMkLst>
        </pc:picChg>
      </pc:sldChg>
      <pc:sldChg chg="addSp delSp modSp mod">
        <pc:chgData name="Vedant Sinha" userId="d892cc018dc80417" providerId="LiveId" clId="{89F89375-5967-4F51-AF51-073F0638A0C9}" dt="2023-12-31T11:51:56.873" v="95" actId="27636"/>
        <pc:sldMkLst>
          <pc:docMk/>
          <pc:sldMk cId="2384663453" sldId="259"/>
        </pc:sldMkLst>
        <pc:spChg chg="mod">
          <ac:chgData name="Vedant Sinha" userId="d892cc018dc80417" providerId="LiveId" clId="{89F89375-5967-4F51-AF51-073F0638A0C9}" dt="2023-12-31T11:51:56.873" v="95" actId="27636"/>
          <ac:spMkLst>
            <pc:docMk/>
            <pc:sldMk cId="2384663453" sldId="259"/>
            <ac:spMk id="3" creationId="{F1D1BF6D-E868-470D-FCFC-4E22F1D0B300}"/>
          </ac:spMkLst>
        </pc:spChg>
        <pc:spChg chg="add del mod">
          <ac:chgData name="Vedant Sinha" userId="d892cc018dc80417" providerId="LiveId" clId="{89F89375-5967-4F51-AF51-073F0638A0C9}" dt="2023-12-31T11:44:01.021" v="13"/>
          <ac:spMkLst>
            <pc:docMk/>
            <pc:sldMk cId="2384663453" sldId="259"/>
            <ac:spMk id="5" creationId="{96F65BCB-35DA-1789-CAFC-682C844CC705}"/>
          </ac:spMkLst>
        </pc:spChg>
        <pc:spChg chg="add del mod">
          <ac:chgData name="Vedant Sinha" userId="d892cc018dc80417" providerId="LiveId" clId="{89F89375-5967-4F51-AF51-073F0638A0C9}" dt="2023-12-31T11:44:10.739" v="16"/>
          <ac:spMkLst>
            <pc:docMk/>
            <pc:sldMk cId="2384663453" sldId="259"/>
            <ac:spMk id="7" creationId="{D27A7CC5-F8BD-774F-FB0F-796C66D69D8D}"/>
          </ac:spMkLst>
        </pc:spChg>
        <pc:graphicFrameChg chg="add del mod">
          <ac:chgData name="Vedant Sinha" userId="d892cc018dc80417" providerId="LiveId" clId="{89F89375-5967-4F51-AF51-073F0638A0C9}" dt="2023-12-31T11:44:01.021" v="13"/>
          <ac:graphicFrameMkLst>
            <pc:docMk/>
            <pc:sldMk cId="2384663453" sldId="259"/>
            <ac:graphicFrameMk id="4" creationId="{530EDE62-0AA3-6640-04B2-E4231BC3362B}"/>
          </ac:graphicFrameMkLst>
        </pc:graphicFrameChg>
        <pc:graphicFrameChg chg="add del mod">
          <ac:chgData name="Vedant Sinha" userId="d892cc018dc80417" providerId="LiveId" clId="{89F89375-5967-4F51-AF51-073F0638A0C9}" dt="2023-12-31T11:44:10.739" v="16"/>
          <ac:graphicFrameMkLst>
            <pc:docMk/>
            <pc:sldMk cId="2384663453" sldId="259"/>
            <ac:graphicFrameMk id="6" creationId="{A668D212-B9EF-CD6E-72EE-17857C6F8577}"/>
          </ac:graphicFrameMkLst>
        </pc:graphicFrameChg>
      </pc:sldChg>
      <pc:sldChg chg="modSp mod">
        <pc:chgData name="Vedant Sinha" userId="d892cc018dc80417" providerId="LiveId" clId="{89F89375-5967-4F51-AF51-073F0638A0C9}" dt="2023-12-31T12:05:17.708" v="633" actId="20577"/>
        <pc:sldMkLst>
          <pc:docMk/>
          <pc:sldMk cId="577803885" sldId="261"/>
        </pc:sldMkLst>
        <pc:spChg chg="mod">
          <ac:chgData name="Vedant Sinha" userId="d892cc018dc80417" providerId="LiveId" clId="{89F89375-5967-4F51-AF51-073F0638A0C9}" dt="2023-12-31T12:05:17.708" v="633" actId="20577"/>
          <ac:spMkLst>
            <pc:docMk/>
            <pc:sldMk cId="577803885" sldId="261"/>
            <ac:spMk id="3" creationId="{EBCF9A97-BA75-4BD0-A525-060C35FB2967}"/>
          </ac:spMkLst>
        </pc:spChg>
      </pc:sldChg>
      <pc:sldChg chg="modSp del mod">
        <pc:chgData name="Vedant Sinha" userId="d892cc018dc80417" providerId="LiveId" clId="{89F89375-5967-4F51-AF51-073F0638A0C9}" dt="2023-12-31T12:57:58.769" v="1435" actId="47"/>
        <pc:sldMkLst>
          <pc:docMk/>
          <pc:sldMk cId="2314548222" sldId="263"/>
        </pc:sldMkLst>
        <pc:spChg chg="mod">
          <ac:chgData name="Vedant Sinha" userId="d892cc018dc80417" providerId="LiveId" clId="{89F89375-5967-4F51-AF51-073F0638A0C9}" dt="2023-12-31T12:09:13.995" v="646" actId="20577"/>
          <ac:spMkLst>
            <pc:docMk/>
            <pc:sldMk cId="2314548222" sldId="263"/>
            <ac:spMk id="23" creationId="{9BCE434F-DF65-125E-A547-8EA03B81173C}"/>
          </ac:spMkLst>
        </pc:spChg>
      </pc:sldChg>
      <pc:sldChg chg="del">
        <pc:chgData name="Vedant Sinha" userId="d892cc018dc80417" providerId="LiveId" clId="{89F89375-5967-4F51-AF51-073F0638A0C9}" dt="2023-12-31T13:21:33.387" v="2387" actId="47"/>
        <pc:sldMkLst>
          <pc:docMk/>
          <pc:sldMk cId="3169397325" sldId="264"/>
        </pc:sldMkLst>
      </pc:sldChg>
      <pc:sldChg chg="modSp mod">
        <pc:chgData name="Vedant Sinha" userId="d892cc018dc80417" providerId="LiveId" clId="{89F89375-5967-4F51-AF51-073F0638A0C9}" dt="2023-12-31T13:14:27.072" v="2317" actId="27636"/>
        <pc:sldMkLst>
          <pc:docMk/>
          <pc:sldMk cId="1691599634" sldId="266"/>
        </pc:sldMkLst>
        <pc:spChg chg="mod">
          <ac:chgData name="Vedant Sinha" userId="d892cc018dc80417" providerId="LiveId" clId="{89F89375-5967-4F51-AF51-073F0638A0C9}" dt="2023-12-31T13:14:27.072" v="2317" actId="27636"/>
          <ac:spMkLst>
            <pc:docMk/>
            <pc:sldMk cId="1691599634" sldId="266"/>
            <ac:spMk id="3" creationId="{A7C15074-028F-12A4-02DE-B8F820B291A3}"/>
          </ac:spMkLst>
        </pc:spChg>
      </pc:sldChg>
      <pc:sldChg chg="modSp del mod">
        <pc:chgData name="Vedant Sinha" userId="d892cc018dc80417" providerId="LiveId" clId="{89F89375-5967-4F51-AF51-073F0638A0C9}" dt="2023-12-31T13:42:23.344" v="4023" actId="47"/>
        <pc:sldMkLst>
          <pc:docMk/>
          <pc:sldMk cId="2469536881" sldId="267"/>
        </pc:sldMkLst>
        <pc:spChg chg="mod">
          <ac:chgData name="Vedant Sinha" userId="d892cc018dc80417" providerId="LiveId" clId="{89F89375-5967-4F51-AF51-073F0638A0C9}" dt="2023-12-31T13:34:08.202" v="2691" actId="20577"/>
          <ac:spMkLst>
            <pc:docMk/>
            <pc:sldMk cId="2469536881" sldId="267"/>
            <ac:spMk id="2" creationId="{B4AB2315-BF87-6479-F89A-D959E84A71DF}"/>
          </ac:spMkLst>
        </pc:spChg>
      </pc:sldChg>
      <pc:sldChg chg="modSp mod">
        <pc:chgData name="Vedant Sinha" userId="d892cc018dc80417" providerId="LiveId" clId="{89F89375-5967-4F51-AF51-073F0638A0C9}" dt="2023-12-31T14:04:12.194" v="5574" actId="1076"/>
        <pc:sldMkLst>
          <pc:docMk/>
          <pc:sldMk cId="404230575" sldId="268"/>
        </pc:sldMkLst>
        <pc:spChg chg="mod">
          <ac:chgData name="Vedant Sinha" userId="d892cc018dc80417" providerId="LiveId" clId="{89F89375-5967-4F51-AF51-073F0638A0C9}" dt="2023-12-31T14:04:12.194" v="5574" actId="1076"/>
          <ac:spMkLst>
            <pc:docMk/>
            <pc:sldMk cId="404230575" sldId="268"/>
            <ac:spMk id="3" creationId="{A5020D7B-6FFB-11C9-BEF5-022288C82226}"/>
          </ac:spMkLst>
        </pc:spChg>
      </pc:sldChg>
      <pc:sldChg chg="modSp mod">
        <pc:chgData name="Vedant Sinha" userId="d892cc018dc80417" providerId="LiveId" clId="{89F89375-5967-4F51-AF51-073F0638A0C9}" dt="2023-12-31T14:04:05.587" v="5573" actId="1076"/>
        <pc:sldMkLst>
          <pc:docMk/>
          <pc:sldMk cId="3975040680" sldId="269"/>
        </pc:sldMkLst>
        <pc:spChg chg="mod">
          <ac:chgData name="Vedant Sinha" userId="d892cc018dc80417" providerId="LiveId" clId="{89F89375-5967-4F51-AF51-073F0638A0C9}" dt="2023-12-31T14:04:05.587" v="5573" actId="1076"/>
          <ac:spMkLst>
            <pc:docMk/>
            <pc:sldMk cId="3975040680" sldId="269"/>
            <ac:spMk id="3" creationId="{728E014A-C40B-AF82-91FC-057EF06A1C6B}"/>
          </ac:spMkLst>
        </pc:spChg>
      </pc:sldChg>
      <pc:sldChg chg="modSp mod">
        <pc:chgData name="Vedant Sinha" userId="d892cc018dc80417" providerId="LiveId" clId="{89F89375-5967-4F51-AF51-073F0638A0C9}" dt="2023-12-31T13:56:17.513" v="5097" actId="20577"/>
        <pc:sldMkLst>
          <pc:docMk/>
          <pc:sldMk cId="513571433" sldId="270"/>
        </pc:sldMkLst>
        <pc:spChg chg="mod">
          <ac:chgData name="Vedant Sinha" userId="d892cc018dc80417" providerId="LiveId" clId="{89F89375-5967-4F51-AF51-073F0638A0C9}" dt="2023-12-31T13:56:17.513" v="5097" actId="20577"/>
          <ac:spMkLst>
            <pc:docMk/>
            <pc:sldMk cId="513571433" sldId="270"/>
            <ac:spMk id="3" creationId="{55D78B33-9859-0D33-A6FD-EBDB4EB7F97D}"/>
          </ac:spMkLst>
        </pc:spChg>
      </pc:sldChg>
      <pc:sldChg chg="modSp add mod">
        <pc:chgData name="Vedant Sinha" userId="d892cc018dc80417" providerId="LiveId" clId="{89F89375-5967-4F51-AF51-073F0638A0C9}" dt="2023-12-31T12:07:44.886" v="637" actId="27636"/>
        <pc:sldMkLst>
          <pc:docMk/>
          <pc:sldMk cId="3125494058" sldId="271"/>
        </pc:sldMkLst>
        <pc:spChg chg="mod">
          <ac:chgData name="Vedant Sinha" userId="d892cc018dc80417" providerId="LiveId" clId="{89F89375-5967-4F51-AF51-073F0638A0C9}" dt="2023-12-31T12:07:44.886" v="637" actId="27636"/>
          <ac:spMkLst>
            <pc:docMk/>
            <pc:sldMk cId="3125494058" sldId="271"/>
            <ac:spMk id="3" creationId="{F1D1BF6D-E868-470D-FCFC-4E22F1D0B300}"/>
          </ac:spMkLst>
        </pc:spChg>
      </pc:sldChg>
      <pc:sldChg chg="addSp delSp modSp add mod">
        <pc:chgData name="Vedant Sinha" userId="d892cc018dc80417" providerId="LiveId" clId="{89F89375-5967-4F51-AF51-073F0638A0C9}" dt="2023-12-31T13:12:22.947" v="2160" actId="478"/>
        <pc:sldMkLst>
          <pc:docMk/>
          <pc:sldMk cId="2157436894" sldId="272"/>
        </pc:sldMkLst>
        <pc:spChg chg="mod">
          <ac:chgData name="Vedant Sinha" userId="d892cc018dc80417" providerId="LiveId" clId="{89F89375-5967-4F51-AF51-073F0638A0C9}" dt="2023-12-31T13:05:42.007" v="2091" actId="14100"/>
          <ac:spMkLst>
            <pc:docMk/>
            <pc:sldMk cId="2157436894" sldId="272"/>
            <ac:spMk id="2" creationId="{4F7E94E0-E64D-EAB5-E434-6ADB57A3F150}"/>
          </ac:spMkLst>
        </pc:spChg>
        <pc:spChg chg="add del mod ord">
          <ac:chgData name="Vedant Sinha" userId="d892cc018dc80417" providerId="LiveId" clId="{89F89375-5967-4F51-AF51-073F0638A0C9}" dt="2023-12-31T13:12:22.947" v="2160" actId="478"/>
          <ac:spMkLst>
            <pc:docMk/>
            <pc:sldMk cId="2157436894" sldId="272"/>
            <ac:spMk id="3" creationId="{13A30D6E-C4CF-AC22-58E0-DD02F82F9555}"/>
          </ac:spMkLst>
        </pc:spChg>
        <pc:spChg chg="add del mod ord">
          <ac:chgData name="Vedant Sinha" userId="d892cc018dc80417" providerId="LiveId" clId="{89F89375-5967-4F51-AF51-073F0638A0C9}" dt="2023-12-31T13:12:12.148" v="2149" actId="11529"/>
          <ac:spMkLst>
            <pc:docMk/>
            <pc:sldMk cId="2157436894" sldId="272"/>
            <ac:spMk id="4" creationId="{45557812-DDE3-030B-2F7C-32F8BBE695C8}"/>
          </ac:spMkLst>
        </pc:spChg>
        <pc:spChg chg="mod">
          <ac:chgData name="Vedant Sinha" userId="d892cc018dc80417" providerId="LiveId" clId="{89F89375-5967-4F51-AF51-073F0638A0C9}" dt="2023-12-31T13:12:17.066" v="2158" actId="3626"/>
          <ac:spMkLst>
            <pc:docMk/>
            <pc:sldMk cId="2157436894" sldId="272"/>
            <ac:spMk id="23" creationId="{9BCE434F-DF65-125E-A547-8EA03B81173C}"/>
          </ac:spMkLst>
        </pc:spChg>
      </pc:sldChg>
      <pc:sldChg chg="modSp add mod">
        <pc:chgData name="Vedant Sinha" userId="d892cc018dc80417" providerId="LiveId" clId="{89F89375-5967-4F51-AF51-073F0638A0C9}" dt="2023-12-31T13:06:20.447" v="2095" actId="1076"/>
        <pc:sldMkLst>
          <pc:docMk/>
          <pc:sldMk cId="560122385" sldId="273"/>
        </pc:sldMkLst>
        <pc:spChg chg="mod">
          <ac:chgData name="Vedant Sinha" userId="d892cc018dc80417" providerId="LiveId" clId="{89F89375-5967-4F51-AF51-073F0638A0C9}" dt="2023-12-31T13:06:05.044" v="2093" actId="14100"/>
          <ac:spMkLst>
            <pc:docMk/>
            <pc:sldMk cId="560122385" sldId="273"/>
            <ac:spMk id="2" creationId="{4F7E94E0-E64D-EAB5-E434-6ADB57A3F150}"/>
          </ac:spMkLst>
        </pc:spChg>
        <pc:spChg chg="mod">
          <ac:chgData name="Vedant Sinha" userId="d892cc018dc80417" providerId="LiveId" clId="{89F89375-5967-4F51-AF51-073F0638A0C9}" dt="2023-12-31T13:06:20.447" v="2095" actId="1076"/>
          <ac:spMkLst>
            <pc:docMk/>
            <pc:sldMk cId="560122385" sldId="273"/>
            <ac:spMk id="23" creationId="{9BCE434F-DF65-125E-A547-8EA03B81173C}"/>
          </ac:spMkLst>
        </pc:spChg>
      </pc:sldChg>
      <pc:sldChg chg="modSp new add del mod">
        <pc:chgData name="Vedant Sinha" userId="d892cc018dc80417" providerId="LiveId" clId="{89F89375-5967-4F51-AF51-073F0638A0C9}" dt="2023-12-31T12:59:31.975" v="1462" actId="47"/>
        <pc:sldMkLst>
          <pc:docMk/>
          <pc:sldMk cId="699524827" sldId="273"/>
        </pc:sldMkLst>
        <pc:spChg chg="mod">
          <ac:chgData name="Vedant Sinha" userId="d892cc018dc80417" providerId="LiveId" clId="{89F89375-5967-4F51-AF51-073F0638A0C9}" dt="2023-12-31T12:58:35.182" v="1443" actId="20577"/>
          <ac:spMkLst>
            <pc:docMk/>
            <pc:sldMk cId="699524827" sldId="273"/>
            <ac:spMk id="2" creationId="{97D0B3C7-4DCF-9F56-BB66-C21735494A34}"/>
          </ac:spMkLst>
        </pc:spChg>
        <pc:spChg chg="mod">
          <ac:chgData name="Vedant Sinha" userId="d892cc018dc80417" providerId="LiveId" clId="{89F89375-5967-4F51-AF51-073F0638A0C9}" dt="2023-12-31T12:59:28.309" v="1460"/>
          <ac:spMkLst>
            <pc:docMk/>
            <pc:sldMk cId="699524827" sldId="273"/>
            <ac:spMk id="3" creationId="{A520D200-51F6-70F1-F39E-5316DEE235FC}"/>
          </ac:spMkLst>
        </pc:spChg>
      </pc:sldChg>
      <pc:sldChg chg="modSp add del mod">
        <pc:chgData name="Vedant Sinha" userId="d892cc018dc80417" providerId="LiveId" clId="{89F89375-5967-4F51-AF51-073F0638A0C9}" dt="2023-12-31T13:23:16.506" v="2398" actId="47"/>
        <pc:sldMkLst>
          <pc:docMk/>
          <pc:sldMk cId="3645440494" sldId="274"/>
        </pc:sldMkLst>
        <pc:spChg chg="mod">
          <ac:chgData name="Vedant Sinha" userId="d892cc018dc80417" providerId="LiveId" clId="{89F89375-5967-4F51-AF51-073F0638A0C9}" dt="2023-12-31T13:19:31.041" v="2386" actId="20577"/>
          <ac:spMkLst>
            <pc:docMk/>
            <pc:sldMk cId="3645440494" sldId="274"/>
            <ac:spMk id="3" creationId="{A78115F7-17FD-0164-A123-23762104F59F}"/>
          </ac:spMkLst>
        </pc:spChg>
      </pc:sldChg>
      <pc:sldChg chg="modSp add del mod">
        <pc:chgData name="Vedant Sinha" userId="d892cc018dc80417" providerId="LiveId" clId="{89F89375-5967-4F51-AF51-073F0638A0C9}" dt="2023-12-31T13:27:14.304" v="2504" actId="47"/>
        <pc:sldMkLst>
          <pc:docMk/>
          <pc:sldMk cId="4101724111" sldId="275"/>
        </pc:sldMkLst>
        <pc:spChg chg="mod">
          <ac:chgData name="Vedant Sinha" userId="d892cc018dc80417" providerId="LiveId" clId="{89F89375-5967-4F51-AF51-073F0638A0C9}" dt="2023-12-31T13:24:20.316" v="2401" actId="207"/>
          <ac:spMkLst>
            <pc:docMk/>
            <pc:sldMk cId="4101724111" sldId="275"/>
            <ac:spMk id="3" creationId="{A78115F7-17FD-0164-A123-23762104F59F}"/>
          </ac:spMkLst>
        </pc:spChg>
      </pc:sldChg>
      <pc:sldChg chg="modSp add mod">
        <pc:chgData name="Vedant Sinha" userId="d892cc018dc80417" providerId="LiveId" clId="{89F89375-5967-4F51-AF51-073F0638A0C9}" dt="2023-12-31T13:28:01.040" v="2514" actId="1076"/>
        <pc:sldMkLst>
          <pc:docMk/>
          <pc:sldMk cId="3388031028" sldId="276"/>
        </pc:sldMkLst>
        <pc:spChg chg="mod">
          <ac:chgData name="Vedant Sinha" userId="d892cc018dc80417" providerId="LiveId" clId="{89F89375-5967-4F51-AF51-073F0638A0C9}" dt="2023-12-31T13:28:01.040" v="2514" actId="1076"/>
          <ac:spMkLst>
            <pc:docMk/>
            <pc:sldMk cId="3388031028" sldId="276"/>
            <ac:spMk id="3" creationId="{A78115F7-17FD-0164-A123-23762104F59F}"/>
          </ac:spMkLst>
        </pc:spChg>
        <pc:picChg chg="mod">
          <ac:chgData name="Vedant Sinha" userId="d892cc018dc80417" providerId="LiveId" clId="{89F89375-5967-4F51-AF51-073F0638A0C9}" dt="2023-12-31T13:27:56.650" v="2513" actId="1076"/>
          <ac:picMkLst>
            <pc:docMk/>
            <pc:sldMk cId="3388031028" sldId="276"/>
            <ac:picMk id="5" creationId="{F3C2E3D5-361A-8E5D-481D-E14FF37317F3}"/>
          </ac:picMkLst>
        </pc:picChg>
      </pc:sldChg>
      <pc:sldChg chg="modSp add mod">
        <pc:chgData name="Vedant Sinha" userId="d892cc018dc80417" providerId="LiveId" clId="{89F89375-5967-4F51-AF51-073F0638A0C9}" dt="2023-12-31T13:27:44.084" v="2508" actId="21"/>
        <pc:sldMkLst>
          <pc:docMk/>
          <pc:sldMk cId="3607280430" sldId="277"/>
        </pc:sldMkLst>
        <pc:spChg chg="mod">
          <ac:chgData name="Vedant Sinha" userId="d892cc018dc80417" providerId="LiveId" clId="{89F89375-5967-4F51-AF51-073F0638A0C9}" dt="2023-12-31T13:27:44.084" v="2508" actId="21"/>
          <ac:spMkLst>
            <pc:docMk/>
            <pc:sldMk cId="3607280430" sldId="277"/>
            <ac:spMk id="3" creationId="{A78115F7-17FD-0164-A123-23762104F59F}"/>
          </ac:spMkLst>
        </pc:spChg>
      </pc:sldChg>
      <pc:sldChg chg="modSp add del mod">
        <pc:chgData name="Vedant Sinha" userId="d892cc018dc80417" providerId="LiveId" clId="{89F89375-5967-4F51-AF51-073F0638A0C9}" dt="2023-12-31T13:33:55.084" v="2682" actId="47"/>
        <pc:sldMkLst>
          <pc:docMk/>
          <pc:sldMk cId="1173810854" sldId="278"/>
        </pc:sldMkLst>
        <pc:spChg chg="mod">
          <ac:chgData name="Vedant Sinha" userId="d892cc018dc80417" providerId="LiveId" clId="{89F89375-5967-4F51-AF51-073F0638A0C9}" dt="2023-12-31T13:32:58.732" v="2679" actId="20577"/>
          <ac:spMkLst>
            <pc:docMk/>
            <pc:sldMk cId="1173810854" sldId="278"/>
            <ac:spMk id="3" creationId="{5AB32F04-3892-9315-DF5D-83F28E79EFB4}"/>
          </ac:spMkLst>
        </pc:spChg>
      </pc:sldChg>
      <pc:sldChg chg="modSp add mod">
        <pc:chgData name="Vedant Sinha" userId="d892cc018dc80417" providerId="LiveId" clId="{89F89375-5967-4F51-AF51-073F0638A0C9}" dt="2023-12-31T13:42:45.159" v="4032" actId="20577"/>
        <pc:sldMkLst>
          <pc:docMk/>
          <pc:sldMk cId="3164243565" sldId="278"/>
        </pc:sldMkLst>
        <pc:spChg chg="mod">
          <ac:chgData name="Vedant Sinha" userId="d892cc018dc80417" providerId="LiveId" clId="{89F89375-5967-4F51-AF51-073F0638A0C9}" dt="2023-12-31T13:42:45.159" v="4032" actId="20577"/>
          <ac:spMkLst>
            <pc:docMk/>
            <pc:sldMk cId="3164243565" sldId="278"/>
            <ac:spMk id="3" creationId="{5AB32F04-3892-9315-DF5D-83F28E79EFB4}"/>
          </ac:spMkLst>
        </pc:spChg>
      </pc:sldChg>
      <pc:sldChg chg="modSp add mod">
        <pc:chgData name="Vedant Sinha" userId="d892cc018dc80417" providerId="LiveId" clId="{89F89375-5967-4F51-AF51-073F0638A0C9}" dt="2023-12-31T13:42:16.833" v="4022" actId="20577"/>
        <pc:sldMkLst>
          <pc:docMk/>
          <pc:sldMk cId="178927087" sldId="279"/>
        </pc:sldMkLst>
        <pc:spChg chg="mod">
          <ac:chgData name="Vedant Sinha" userId="d892cc018dc80417" providerId="LiveId" clId="{89F89375-5967-4F51-AF51-073F0638A0C9}" dt="2023-12-31T13:42:16.833" v="4022" actId="20577"/>
          <ac:spMkLst>
            <pc:docMk/>
            <pc:sldMk cId="178927087" sldId="279"/>
            <ac:spMk id="3" creationId="{5AB32F04-3892-9315-DF5D-83F28E79EFB4}"/>
          </ac:spMkLst>
        </pc:spChg>
      </pc:sldChg>
      <pc:sldChg chg="modSp add mod">
        <pc:chgData name="Vedant Sinha" userId="d892cc018dc80417" providerId="LiveId" clId="{89F89375-5967-4F51-AF51-073F0638A0C9}" dt="2023-12-31T14:03:58.859" v="5572" actId="1076"/>
        <pc:sldMkLst>
          <pc:docMk/>
          <pc:sldMk cId="3540367578" sldId="280"/>
        </pc:sldMkLst>
        <pc:spChg chg="mod">
          <ac:chgData name="Vedant Sinha" userId="d892cc018dc80417" providerId="LiveId" clId="{89F89375-5967-4F51-AF51-073F0638A0C9}" dt="2023-12-31T14:03:58.859" v="5572" actId="1076"/>
          <ac:spMkLst>
            <pc:docMk/>
            <pc:sldMk cId="3540367578" sldId="280"/>
            <ac:spMk id="3" creationId="{728E014A-C40B-AF82-91FC-057EF06A1C6B}"/>
          </ac:spMkLst>
        </pc:spChg>
      </pc:sldChg>
      <pc:sldChg chg="modSp add mod">
        <pc:chgData name="Vedant Sinha" userId="d892cc018dc80417" providerId="LiveId" clId="{89F89375-5967-4F51-AF51-073F0638A0C9}" dt="2023-12-31T14:05:21.516" v="5728" actId="33524"/>
        <pc:sldMkLst>
          <pc:docMk/>
          <pc:sldMk cId="1349107564" sldId="281"/>
        </pc:sldMkLst>
        <pc:spChg chg="mod">
          <ac:chgData name="Vedant Sinha" userId="d892cc018dc80417" providerId="LiveId" clId="{89F89375-5967-4F51-AF51-073F0638A0C9}" dt="2023-12-31T14:05:21.516" v="5728" actId="33524"/>
          <ac:spMkLst>
            <pc:docMk/>
            <pc:sldMk cId="1349107564" sldId="281"/>
            <ac:spMk id="3" creationId="{728E014A-C40B-AF82-91FC-057EF06A1C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A971-4993-9FF3-79E6-E29FCB096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1C61A3-8F2D-EE93-E7D7-F7531652B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434F1B-0169-F51E-6D79-45FF4FB6FACD}"/>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C4B15DDE-9590-ED63-57B6-22D7AEAC0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3C201-7B88-6EC9-491E-2BABD51BDCB1}"/>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93315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2FA-235F-2D1F-53AC-733027EF1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893DFC-1E4F-3B48-0D9E-41DAB1881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BE93D-863F-CA82-A024-D70F004E5C87}"/>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79B23CC3-E27A-CF25-1A48-D5089F66B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621B1-CD2F-7385-74E3-8099480417DB}"/>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362929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D7A94-48CB-23DF-3A76-7421359733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B8731-8388-16B4-35D2-AD6E59034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92746-7129-E251-F182-94458BA9A182}"/>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49D136E2-6496-3AB7-DBC6-75ADD4FF9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942D9-6DCC-36B2-C207-DBA3C135FAD0}"/>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64985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AD78-AD02-9953-B723-09D0F96DF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4DF822-C347-AE79-E248-A5646032F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75A2E-81FE-782C-FB38-418D76ECC5F7}"/>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A7F24A3B-B754-B9B4-9C6A-B4B1507D8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51008-C109-3E99-0BAF-6A2AABDB1C50}"/>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399350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7D14-8FB3-C1E9-1899-3F29524C2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895C63-B90C-F36F-C43D-2534C5529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959EC-20C6-4571-170C-660E9648384A}"/>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7FC10F6D-0D87-3AF2-6460-1715A44B8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7D97E-9498-0CA1-AA89-78E59FD52360}"/>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73747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AE20-CE26-3271-ED26-661A11F4A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CA654-743A-3213-8219-A711994BF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AEACBF-707F-A8DB-0D4B-9B32C4B86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F42BB0-8661-B834-5C28-11F2C20B1E5C}"/>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6" name="Footer Placeholder 5">
            <a:extLst>
              <a:ext uri="{FF2B5EF4-FFF2-40B4-BE49-F238E27FC236}">
                <a16:creationId xmlns:a16="http://schemas.microsoft.com/office/drawing/2014/main" id="{E7235641-5ACB-31DC-41C4-EC54628CF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B485D8-5808-CE1A-3D2A-57E4BE830BD4}"/>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26787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07EB-1115-FFD7-B6AA-6ECF770419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41F521-F0F9-817F-EDFE-0A2BE08A7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47F33-6E61-AE29-9A63-1FDD4C525D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259CBA-22F0-8C4F-CDC8-6B3C35E7D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C4007B-52CE-0C9E-F5C6-70B00563E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3BF394-72A8-C61A-6175-7C3EC4CE3DFA}"/>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8" name="Footer Placeholder 7">
            <a:extLst>
              <a:ext uri="{FF2B5EF4-FFF2-40B4-BE49-F238E27FC236}">
                <a16:creationId xmlns:a16="http://schemas.microsoft.com/office/drawing/2014/main" id="{6483864A-C87B-C37E-AC9B-2287FACCCA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30625D-63B8-9C9B-6EB3-3116A5558460}"/>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330501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1256-C444-A751-4D2F-1BCF378954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777E45-E54F-460B-8ACD-DA11B576FEC2}"/>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4" name="Footer Placeholder 3">
            <a:extLst>
              <a:ext uri="{FF2B5EF4-FFF2-40B4-BE49-F238E27FC236}">
                <a16:creationId xmlns:a16="http://schemas.microsoft.com/office/drawing/2014/main" id="{7E24CF07-C4C3-2F18-106D-2712DF2ECA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8F04C2-FCBC-9C91-624B-CC5F2E761D85}"/>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187818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942C1-B8D7-41D2-47D5-2349D7636C1D}"/>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3" name="Footer Placeholder 2">
            <a:extLst>
              <a:ext uri="{FF2B5EF4-FFF2-40B4-BE49-F238E27FC236}">
                <a16:creationId xmlns:a16="http://schemas.microsoft.com/office/drawing/2014/main" id="{3A3E949C-74DC-AE45-3680-99DFFC9DD9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244DB7-9994-8BDC-AECF-4C1A95648FF7}"/>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15229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4E5D-9564-F644-5CD9-B48B42FBE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82CA25-70F6-D21D-2031-9365FD0CA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C4985C-C0B7-5C97-7093-F457E2A5B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66334-16CE-0952-33E5-E76AD42570A6}"/>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6" name="Footer Placeholder 5">
            <a:extLst>
              <a:ext uri="{FF2B5EF4-FFF2-40B4-BE49-F238E27FC236}">
                <a16:creationId xmlns:a16="http://schemas.microsoft.com/office/drawing/2014/main" id="{68885153-AEBA-7424-9C91-FCF044385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D63FB-236B-187E-E386-90961EE68A06}"/>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417920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6D9F-C400-1CAD-1A60-74DFF97B3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C82FEB-051F-F8E7-5E28-671F006EF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869FC-6379-A181-9A58-496E83127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C2CB4-7CDB-238A-7387-FA7F59A35132}"/>
              </a:ext>
            </a:extLst>
          </p:cNvPr>
          <p:cNvSpPr>
            <a:spLocks noGrp="1"/>
          </p:cNvSpPr>
          <p:nvPr>
            <p:ph type="dt" sz="half" idx="10"/>
          </p:nvPr>
        </p:nvSpPr>
        <p:spPr/>
        <p:txBody>
          <a:bodyPr/>
          <a:lstStyle/>
          <a:p>
            <a:fld id="{7A02CAAB-AC02-43D8-AF7A-2C3FE0B65D10}" type="datetimeFigureOut">
              <a:rPr lang="en-IN" smtClean="0"/>
              <a:t>31-12-2023</a:t>
            </a:fld>
            <a:endParaRPr lang="en-IN"/>
          </a:p>
        </p:txBody>
      </p:sp>
      <p:sp>
        <p:nvSpPr>
          <p:cNvPr id="6" name="Footer Placeholder 5">
            <a:extLst>
              <a:ext uri="{FF2B5EF4-FFF2-40B4-BE49-F238E27FC236}">
                <a16:creationId xmlns:a16="http://schemas.microsoft.com/office/drawing/2014/main" id="{7348D9F6-A590-BD2F-C488-A9B3A79F6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D2716-16E9-E418-34DF-F1E6D73851E7}"/>
              </a:ext>
            </a:extLst>
          </p:cNvPr>
          <p:cNvSpPr>
            <a:spLocks noGrp="1"/>
          </p:cNvSpPr>
          <p:nvPr>
            <p:ph type="sldNum" sz="quarter" idx="12"/>
          </p:nvPr>
        </p:nvSpPr>
        <p:spPr/>
        <p:txBody>
          <a:bodyPr/>
          <a:lstStyle/>
          <a:p>
            <a:fld id="{1FCBAF7E-E776-4F6A-A7C5-08DCBAD1BB92}" type="slidenum">
              <a:rPr lang="en-IN" smtClean="0"/>
              <a:t>‹#›</a:t>
            </a:fld>
            <a:endParaRPr lang="en-IN"/>
          </a:p>
        </p:txBody>
      </p:sp>
    </p:spTree>
    <p:extLst>
      <p:ext uri="{BB962C8B-B14F-4D97-AF65-F5344CB8AC3E}">
        <p14:creationId xmlns:p14="http://schemas.microsoft.com/office/powerpoint/2010/main" val="14469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7514E-CBF4-5925-D55F-0EFFFA9E2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685BE4-5FCF-4F24-7052-B9EB6AF49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DB139-F44A-6703-76B1-7AE1E8895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2CAAB-AC02-43D8-AF7A-2C3FE0B65D10}" type="datetimeFigureOut">
              <a:rPr lang="en-IN" smtClean="0"/>
              <a:t>31-12-2023</a:t>
            </a:fld>
            <a:endParaRPr lang="en-IN"/>
          </a:p>
        </p:txBody>
      </p:sp>
      <p:sp>
        <p:nvSpPr>
          <p:cNvPr id="5" name="Footer Placeholder 4">
            <a:extLst>
              <a:ext uri="{FF2B5EF4-FFF2-40B4-BE49-F238E27FC236}">
                <a16:creationId xmlns:a16="http://schemas.microsoft.com/office/drawing/2014/main" id="{B6C8C773-5551-18AA-C377-21E659587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12917C-0AD5-62D8-1D56-0391E5A1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BAF7E-E776-4F6A-A7C5-08DCBAD1BB92}" type="slidenum">
              <a:rPr lang="en-IN" smtClean="0"/>
              <a:t>‹#›</a:t>
            </a:fld>
            <a:endParaRPr lang="en-IN"/>
          </a:p>
        </p:txBody>
      </p:sp>
    </p:spTree>
    <p:extLst>
      <p:ext uri="{BB962C8B-B14F-4D97-AF65-F5344CB8AC3E}">
        <p14:creationId xmlns:p14="http://schemas.microsoft.com/office/powerpoint/2010/main" val="28432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fehacker.com/tech/google-gemini-and-openai-gpt-4"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spot.com/news/100818-bing-loses-search-market-share-google-despite-chatgpt.html" TargetMode="External"/><Relationship Id="rId2" Type="http://schemas.openxmlformats.org/officeDocument/2006/relationships/hyperlink" Target="https://searchengineland.com/no-chatgpt-isnt-stealing-googles-search-market-share-434465" TargetMode="External"/><Relationship Id="rId1" Type="http://schemas.openxmlformats.org/officeDocument/2006/relationships/slideLayout" Target="../slideLayouts/slideLayout2.xml"/><Relationship Id="rId4" Type="http://schemas.openxmlformats.org/officeDocument/2006/relationships/hyperlink" Target="https://www.true-shares.com/chatgpts-impac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earchenginejournal.com/googles-founders-return-how-chatgpt-is-changing-search/477041/" TargetMode="External"/><Relationship Id="rId2" Type="http://schemas.openxmlformats.org/officeDocument/2006/relationships/hyperlink" Target="https://www.rankontechnologies.com/chatgpt-impact-on-google-search/" TargetMode="External"/><Relationship Id="rId1" Type="http://schemas.openxmlformats.org/officeDocument/2006/relationships/slideLayout" Target="../slideLayouts/slideLayout2.xml"/><Relationship Id="rId4" Type="http://schemas.openxmlformats.org/officeDocument/2006/relationships/hyperlink" Target="https://www.gizchina.com/2023/01/30/chatgpt-puts-google-meta-and-other-brands-under-huge-pressur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7" name="Straight Connector 36">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56B6CAEF-655C-8640-AC2D-BDA3AC40C7C9}"/>
              </a:ext>
            </a:extLst>
          </p:cNvPr>
          <p:cNvPicPr>
            <a:picLocks noChangeAspect="1"/>
          </p:cNvPicPr>
          <p:nvPr/>
        </p:nvPicPr>
        <p:blipFill rotWithShape="1">
          <a:blip r:embed="rId2">
            <a:duotone>
              <a:prstClr val="black"/>
              <a:schemeClr val="bg1">
                <a:tint val="45000"/>
                <a:satMod val="400000"/>
              </a:schemeClr>
            </a:duotone>
            <a:alphaModFix amt="25000"/>
          </a:blip>
          <a:srcRect t="6094" b="9636"/>
          <a:stretch/>
        </p:blipFill>
        <p:spPr>
          <a:xfrm>
            <a:off x="782689" y="29548"/>
            <a:ext cx="10691240" cy="6013845"/>
          </a:xfrm>
          <a:prstGeom prst="rect">
            <a:avLst/>
          </a:prstGeom>
        </p:spPr>
      </p:pic>
      <p:sp>
        <p:nvSpPr>
          <p:cNvPr id="2" name="Title 1">
            <a:extLst>
              <a:ext uri="{FF2B5EF4-FFF2-40B4-BE49-F238E27FC236}">
                <a16:creationId xmlns:a16="http://schemas.microsoft.com/office/drawing/2014/main" id="{055C39F9-A42A-4148-C9B5-248F5C67FFE7}"/>
              </a:ext>
            </a:extLst>
          </p:cNvPr>
          <p:cNvSpPr>
            <a:spLocks noGrp="1"/>
          </p:cNvSpPr>
          <p:nvPr>
            <p:ph type="ctrTitle"/>
          </p:nvPr>
        </p:nvSpPr>
        <p:spPr>
          <a:xfrm>
            <a:off x="2618173" y="630936"/>
            <a:ext cx="7315200" cy="1496357"/>
          </a:xfrm>
          <a:noFill/>
        </p:spPr>
        <p:txBody>
          <a:bodyPr anchor="b">
            <a:normAutofit/>
          </a:bodyPr>
          <a:lstStyle/>
          <a:p>
            <a:r>
              <a:rPr lang="en-IN" sz="4800" b="1" dirty="0">
                <a:solidFill>
                  <a:schemeClr val="bg1"/>
                </a:solidFill>
              </a:rPr>
              <a:t>AI Strategies</a:t>
            </a:r>
          </a:p>
        </p:txBody>
      </p:sp>
      <p:sp>
        <p:nvSpPr>
          <p:cNvPr id="3" name="Subtitle 2">
            <a:extLst>
              <a:ext uri="{FF2B5EF4-FFF2-40B4-BE49-F238E27FC236}">
                <a16:creationId xmlns:a16="http://schemas.microsoft.com/office/drawing/2014/main" id="{827187A2-55D4-AB90-0026-EF4B60DDDD95}"/>
              </a:ext>
            </a:extLst>
          </p:cNvPr>
          <p:cNvSpPr>
            <a:spLocks noGrp="1"/>
          </p:cNvSpPr>
          <p:nvPr>
            <p:ph type="subTitle" idx="1"/>
          </p:nvPr>
        </p:nvSpPr>
        <p:spPr>
          <a:xfrm>
            <a:off x="2618174" y="3427487"/>
            <a:ext cx="7315200" cy="2615906"/>
          </a:xfrm>
          <a:noFill/>
        </p:spPr>
        <p:txBody>
          <a:bodyPr anchor="t">
            <a:noAutofit/>
          </a:bodyPr>
          <a:lstStyle/>
          <a:p>
            <a:r>
              <a:rPr lang="en-IN" dirty="0">
                <a:solidFill>
                  <a:schemeClr val="bg1"/>
                </a:solidFill>
              </a:rPr>
              <a:t>We know that since the launch of </a:t>
            </a:r>
            <a:r>
              <a:rPr lang="en-IN" b="1" dirty="0">
                <a:solidFill>
                  <a:schemeClr val="bg1"/>
                </a:solidFill>
              </a:rPr>
              <a:t>ChatGPT</a:t>
            </a:r>
            <a:r>
              <a:rPr lang="en-IN" dirty="0">
                <a:solidFill>
                  <a:schemeClr val="bg1"/>
                </a:solidFill>
              </a:rPr>
              <a:t> and the integration of the same by Microsoft into their products have changed the game of AI completely. </a:t>
            </a:r>
          </a:p>
          <a:p>
            <a:r>
              <a:rPr lang="en-IN" dirty="0">
                <a:solidFill>
                  <a:schemeClr val="bg1"/>
                </a:solidFill>
              </a:rPr>
              <a:t>In this presentation we will be going through what I think are the necessary action that should be taken to stand a good ground in this AI revolution. </a:t>
            </a:r>
          </a:p>
        </p:txBody>
      </p:sp>
    </p:spTree>
    <p:extLst>
      <p:ext uri="{BB962C8B-B14F-4D97-AF65-F5344CB8AC3E}">
        <p14:creationId xmlns:p14="http://schemas.microsoft.com/office/powerpoint/2010/main" val="35989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114A9BD-D64D-2622-7C78-78DEA5816240}"/>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FAA9D346-1712-F1CE-46AB-6D837C420C49}"/>
              </a:ext>
            </a:extLst>
          </p:cNvPr>
          <p:cNvSpPr>
            <a:spLocks noGrp="1"/>
          </p:cNvSpPr>
          <p:nvPr>
            <p:ph type="title"/>
          </p:nvPr>
        </p:nvSpPr>
        <p:spPr>
          <a:xfrm>
            <a:off x="838200" y="365125"/>
            <a:ext cx="10515600" cy="1325563"/>
          </a:xfrm>
        </p:spPr>
        <p:txBody>
          <a:bodyPr>
            <a:normAutofit/>
          </a:bodyPr>
          <a:lstStyle/>
          <a:p>
            <a:r>
              <a:rPr lang="en-US">
                <a:solidFill>
                  <a:srgbClr val="FFFFFF"/>
                </a:solidFill>
              </a:rPr>
              <a:t>Strategies to overcome mentioned Challenges:</a:t>
            </a:r>
            <a:endParaRPr lang="en-IN">
              <a:solidFill>
                <a:srgbClr val="FFFFFF"/>
              </a:solidFill>
            </a:endParaRPr>
          </a:p>
        </p:txBody>
      </p:sp>
      <p:sp>
        <p:nvSpPr>
          <p:cNvPr id="3" name="Content Placeholder 2">
            <a:extLst>
              <a:ext uri="{FF2B5EF4-FFF2-40B4-BE49-F238E27FC236}">
                <a16:creationId xmlns:a16="http://schemas.microsoft.com/office/drawing/2014/main" id="{A7C15074-028F-12A4-02DE-B8F820B291A3}"/>
              </a:ext>
            </a:extLst>
          </p:cNvPr>
          <p:cNvSpPr>
            <a:spLocks noGrp="1"/>
          </p:cNvSpPr>
          <p:nvPr>
            <p:ph idx="1"/>
          </p:nvPr>
        </p:nvSpPr>
        <p:spPr>
          <a:xfrm>
            <a:off x="838200" y="1825625"/>
            <a:ext cx="10515600" cy="4351338"/>
          </a:xfrm>
        </p:spPr>
        <p:txBody>
          <a:bodyPr>
            <a:normAutofit/>
          </a:bodyPr>
          <a:lstStyle/>
          <a:p>
            <a:r>
              <a:rPr lang="en-IN" b="1" dirty="0">
                <a:solidFill>
                  <a:srgbClr val="FFFFFF"/>
                </a:solidFill>
              </a:rPr>
              <a:t>Market Positioning: </a:t>
            </a:r>
            <a:r>
              <a:rPr lang="en-US" dirty="0">
                <a:solidFill>
                  <a:srgbClr val="FFFFFF"/>
                </a:solidFill>
              </a:rPr>
              <a:t>Google’s primary second-mover advantage is that they can position Gemini as an answer to ChatGPT’s inaccuracy. Thus, Google should work their best on overcoming failings of ChatGPT in their AI model.</a:t>
            </a:r>
          </a:p>
          <a:p>
            <a:r>
              <a:rPr lang="en-IN" b="1" dirty="0">
                <a:solidFill>
                  <a:srgbClr val="FFFFFF"/>
                </a:solidFill>
              </a:rPr>
              <a:t>Lower Computing Costs: </a:t>
            </a:r>
            <a:r>
              <a:rPr lang="en-US" dirty="0">
                <a:solidFill>
                  <a:srgbClr val="FFFFFF"/>
                </a:solidFill>
              </a:rPr>
              <a:t>By launching later, Google may also benefit from lower computing costs.		Current generative AI companies have yet to establish profitable business models (as proclaimed by the CEO of OpenAI himself). This unprofitability is from generative AI’s heavy reliance on data centers and power, which skyrocket computing costs.</a:t>
            </a:r>
          </a:p>
          <a:p>
            <a:pPr marL="0" indent="0">
              <a:buNone/>
            </a:pPr>
            <a:endParaRPr lang="en-IN" b="1" dirty="0">
              <a:solidFill>
                <a:srgbClr val="FFFFFF"/>
              </a:solidFill>
            </a:endParaRPr>
          </a:p>
          <a:p>
            <a:endParaRPr lang="en-US" b="1" dirty="0">
              <a:solidFill>
                <a:srgbClr val="FFFFFF"/>
              </a:solidFill>
            </a:endParaRPr>
          </a:p>
        </p:txBody>
      </p:sp>
    </p:spTree>
    <p:extLst>
      <p:ext uri="{BB962C8B-B14F-4D97-AF65-F5344CB8AC3E}">
        <p14:creationId xmlns:p14="http://schemas.microsoft.com/office/powerpoint/2010/main" val="16915996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F3C2E3D5-361A-8E5D-481D-E14FF37317F3}"/>
              </a:ext>
            </a:extLst>
          </p:cNvPr>
          <p:cNvPicPr>
            <a:picLocks noChangeAspect="1"/>
          </p:cNvPicPr>
          <p:nvPr/>
        </p:nvPicPr>
        <p:blipFill rotWithShape="1">
          <a:blip r:embed="rId2">
            <a:alphaModFix amt="35000"/>
          </a:blip>
          <a:srcRect t="15464" b="266"/>
          <a:stretch/>
        </p:blipFill>
        <p:spPr>
          <a:xfrm>
            <a:off x="20" y="10"/>
            <a:ext cx="12191980" cy="6857990"/>
          </a:xfrm>
          <a:prstGeom prst="rect">
            <a:avLst/>
          </a:prstGeom>
        </p:spPr>
      </p:pic>
      <p:sp>
        <p:nvSpPr>
          <p:cNvPr id="2" name="Title 1">
            <a:extLst>
              <a:ext uri="{FF2B5EF4-FFF2-40B4-BE49-F238E27FC236}">
                <a16:creationId xmlns:a16="http://schemas.microsoft.com/office/drawing/2014/main" id="{ED20FBBA-7041-3E90-6D2C-05163F507A81}"/>
              </a:ext>
            </a:extLst>
          </p:cNvPr>
          <p:cNvSpPr>
            <a:spLocks noGrp="1"/>
          </p:cNvSpPr>
          <p:nvPr>
            <p:ph type="title"/>
          </p:nvPr>
        </p:nvSpPr>
        <p:spPr>
          <a:xfrm>
            <a:off x="838200" y="365125"/>
            <a:ext cx="10515600" cy="1325563"/>
          </a:xfrm>
        </p:spPr>
        <p:txBody>
          <a:bodyPr>
            <a:normAutofit/>
          </a:bodyPr>
          <a:lstStyle/>
          <a:p>
            <a:r>
              <a:rPr lang="en-IN">
                <a:solidFill>
                  <a:srgbClr val="FFFFFF"/>
                </a:solidFill>
              </a:rPr>
              <a:t>Advantages Google holds against OpenAI in creating a better AI bot user experience:</a:t>
            </a:r>
          </a:p>
        </p:txBody>
      </p:sp>
      <p:sp>
        <p:nvSpPr>
          <p:cNvPr id="3" name="Content Placeholder 2">
            <a:extLst>
              <a:ext uri="{FF2B5EF4-FFF2-40B4-BE49-F238E27FC236}">
                <a16:creationId xmlns:a16="http://schemas.microsoft.com/office/drawing/2014/main" id="{A78115F7-17FD-0164-A123-23762104F59F}"/>
              </a:ext>
            </a:extLst>
          </p:cNvPr>
          <p:cNvSpPr>
            <a:spLocks noGrp="1"/>
          </p:cNvSpPr>
          <p:nvPr>
            <p:ph idx="1"/>
          </p:nvPr>
        </p:nvSpPr>
        <p:spPr>
          <a:xfrm>
            <a:off x="838200" y="2346833"/>
            <a:ext cx="10515600" cy="3596768"/>
          </a:xfrm>
        </p:spPr>
        <p:txBody>
          <a:bodyPr>
            <a:normAutofit/>
          </a:bodyPr>
          <a:lstStyle/>
          <a:p>
            <a:r>
              <a:rPr lang="en-US" dirty="0">
                <a:solidFill>
                  <a:srgbClr val="FFFFFF"/>
                </a:solidFill>
              </a:rPr>
              <a:t>Gemini (the latest response from Google in the AI war) is a </a:t>
            </a:r>
            <a:r>
              <a:rPr lang="en-US" b="1" dirty="0">
                <a:solidFill>
                  <a:srgbClr val="FFFFFF"/>
                </a:solidFill>
              </a:rPr>
              <a:t>natively multimodal system</a:t>
            </a:r>
            <a:r>
              <a:rPr lang="en-US" dirty="0">
                <a:solidFill>
                  <a:srgbClr val="FFFFFF"/>
                </a:solidFill>
              </a:rPr>
              <a:t>, designed to process text, image, sound, and video from the start compared to ChatGPT which is a just multimodal system, designed primarily for text and added features later.</a:t>
            </a:r>
          </a:p>
          <a:p>
            <a:endParaRPr lang="en-US" dirty="0">
              <a:solidFill>
                <a:srgbClr val="FFFFFF"/>
              </a:solidFill>
            </a:endParaRPr>
          </a:p>
          <a:p>
            <a:r>
              <a:rPr lang="en-US" dirty="0">
                <a:solidFill>
                  <a:srgbClr val="FFFFFF"/>
                </a:solidFill>
              </a:rPr>
              <a:t>Google has its own vast dataset from YouTube, Google Books, and Google Scholar, giving Gemini an advantage in training its AI models.</a:t>
            </a:r>
          </a:p>
          <a:p>
            <a:endParaRPr lang="en-US" dirty="0">
              <a:solidFill>
                <a:srgbClr val="FFFFFF"/>
              </a:solidFill>
            </a:endParaRPr>
          </a:p>
          <a:p>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338803102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F3C2E3D5-361A-8E5D-481D-E14FF37317F3}"/>
              </a:ext>
            </a:extLst>
          </p:cNvPr>
          <p:cNvPicPr>
            <a:picLocks noChangeAspect="1"/>
          </p:cNvPicPr>
          <p:nvPr/>
        </p:nvPicPr>
        <p:blipFill rotWithShape="1">
          <a:blip r:embed="rId2">
            <a:alphaModFix amt="35000"/>
          </a:blip>
          <a:srcRect t="15464" b="266"/>
          <a:stretch/>
        </p:blipFill>
        <p:spPr>
          <a:xfrm>
            <a:off x="20" y="10"/>
            <a:ext cx="12191980" cy="6857990"/>
          </a:xfrm>
          <a:prstGeom prst="rect">
            <a:avLst/>
          </a:prstGeom>
        </p:spPr>
      </p:pic>
      <p:sp>
        <p:nvSpPr>
          <p:cNvPr id="2" name="Title 1">
            <a:extLst>
              <a:ext uri="{FF2B5EF4-FFF2-40B4-BE49-F238E27FC236}">
                <a16:creationId xmlns:a16="http://schemas.microsoft.com/office/drawing/2014/main" id="{ED20FBBA-7041-3E90-6D2C-05163F507A81}"/>
              </a:ext>
            </a:extLst>
          </p:cNvPr>
          <p:cNvSpPr>
            <a:spLocks noGrp="1"/>
          </p:cNvSpPr>
          <p:nvPr>
            <p:ph type="title"/>
          </p:nvPr>
        </p:nvSpPr>
        <p:spPr>
          <a:xfrm>
            <a:off x="838200" y="365125"/>
            <a:ext cx="10515600" cy="1325563"/>
          </a:xfrm>
        </p:spPr>
        <p:txBody>
          <a:bodyPr>
            <a:normAutofit/>
          </a:bodyPr>
          <a:lstStyle/>
          <a:p>
            <a:r>
              <a:rPr lang="en-IN">
                <a:solidFill>
                  <a:srgbClr val="FFFFFF"/>
                </a:solidFill>
              </a:rPr>
              <a:t>Advantages Google holds against OpenAI in creating a better AI bot user experience:</a:t>
            </a:r>
          </a:p>
        </p:txBody>
      </p:sp>
      <p:sp>
        <p:nvSpPr>
          <p:cNvPr id="3" name="Content Placeholder 2">
            <a:extLst>
              <a:ext uri="{FF2B5EF4-FFF2-40B4-BE49-F238E27FC236}">
                <a16:creationId xmlns:a16="http://schemas.microsoft.com/office/drawing/2014/main" id="{A78115F7-17FD-0164-A123-23762104F59F}"/>
              </a:ext>
            </a:extLst>
          </p:cNvPr>
          <p:cNvSpPr>
            <a:spLocks noGrp="1"/>
          </p:cNvSpPr>
          <p:nvPr>
            <p:ph idx="1"/>
          </p:nvPr>
        </p:nvSpPr>
        <p:spPr>
          <a:xfrm>
            <a:off x="838200" y="2475483"/>
            <a:ext cx="10515600" cy="4017392"/>
          </a:xfrm>
        </p:spPr>
        <p:txBody>
          <a:bodyPr>
            <a:normAutofit/>
          </a:bodyPr>
          <a:lstStyle/>
          <a:p>
            <a:r>
              <a:rPr lang="en-US" dirty="0">
                <a:solidFill>
                  <a:srgbClr val="FFFFFF"/>
                </a:solidFill>
              </a:rPr>
              <a:t>Gemini outperformed ChatGPT in 30 out of 32 benchmarks, including a multitask language understanding benchmark. </a:t>
            </a:r>
            <a:r>
              <a:rPr lang="en-US" dirty="0">
                <a:hlinkClick r:id="rId3">
                  <a:extLst>
                    <a:ext uri="{A12FA001-AC4F-418D-AE19-62706E023703}">
                      <ahyp:hlinkClr xmlns:ahyp="http://schemas.microsoft.com/office/drawing/2018/hyperlinkcolor" val="tx"/>
                    </a:ext>
                  </a:extLst>
                </a:hlinkClick>
              </a:rPr>
              <a:t>Google Gemini achieved 59.4% when benchmarked in MMMU (Multi-discipline college-level reasoning problems), whereas GPT-4V (GPT-4 with vision) reaches 56.8%.  </a:t>
            </a:r>
            <a:endParaRPr lang="en-US" dirty="0"/>
          </a:p>
          <a:p>
            <a:endParaRPr lang="en-IN" dirty="0">
              <a:solidFill>
                <a:srgbClr val="FFFFFF"/>
              </a:solidFill>
            </a:endParaRPr>
          </a:p>
        </p:txBody>
      </p:sp>
    </p:spTree>
    <p:extLst>
      <p:ext uri="{BB962C8B-B14F-4D97-AF65-F5344CB8AC3E}">
        <p14:creationId xmlns:p14="http://schemas.microsoft.com/office/powerpoint/2010/main" val="36072804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DF0CF01-0D2A-A4D5-38A7-8E9B3C31FC47}"/>
              </a:ext>
            </a:extLst>
          </p:cNvPr>
          <p:cNvPicPr>
            <a:picLocks noChangeAspect="1"/>
          </p:cNvPicPr>
          <p:nvPr/>
        </p:nvPicPr>
        <p:blipFill rotWithShape="1">
          <a:blip r:embed="rId2">
            <a:alphaModFix amt="35000"/>
          </a:blip>
          <a:srcRect t="2677" b="22323"/>
          <a:stretch/>
        </p:blipFill>
        <p:spPr>
          <a:xfrm>
            <a:off x="20" y="10"/>
            <a:ext cx="12191980" cy="6857990"/>
          </a:xfrm>
          <a:prstGeom prst="rect">
            <a:avLst/>
          </a:prstGeom>
        </p:spPr>
      </p:pic>
      <p:sp>
        <p:nvSpPr>
          <p:cNvPr id="2" name="Title 1">
            <a:extLst>
              <a:ext uri="{FF2B5EF4-FFF2-40B4-BE49-F238E27FC236}">
                <a16:creationId xmlns:a16="http://schemas.microsoft.com/office/drawing/2014/main" id="{B4AB2315-BF87-6479-F89A-D959E84A71DF}"/>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Google’s Primary Target Audience:</a:t>
            </a:r>
            <a:endParaRPr lang="en-IN" dirty="0">
              <a:solidFill>
                <a:srgbClr val="FFFFFF"/>
              </a:solidFill>
            </a:endParaRPr>
          </a:p>
        </p:txBody>
      </p:sp>
      <p:sp>
        <p:nvSpPr>
          <p:cNvPr id="3" name="Content Placeholder 2">
            <a:extLst>
              <a:ext uri="{FF2B5EF4-FFF2-40B4-BE49-F238E27FC236}">
                <a16:creationId xmlns:a16="http://schemas.microsoft.com/office/drawing/2014/main" id="{5AB32F04-3892-9315-DF5D-83F28E79EFB4}"/>
              </a:ext>
            </a:extLst>
          </p:cNvPr>
          <p:cNvSpPr>
            <a:spLocks noGrp="1"/>
          </p:cNvSpPr>
          <p:nvPr>
            <p:ph idx="1"/>
          </p:nvPr>
        </p:nvSpPr>
        <p:spPr>
          <a:xfrm>
            <a:off x="838200" y="1825625"/>
            <a:ext cx="10515600" cy="4351338"/>
          </a:xfrm>
        </p:spPr>
        <p:txBody>
          <a:bodyPr>
            <a:normAutofit lnSpcReduction="10000"/>
          </a:bodyPr>
          <a:lstStyle/>
          <a:p>
            <a:r>
              <a:rPr lang="en-US" b="1" dirty="0">
                <a:solidFill>
                  <a:srgbClr val="FFFFFF"/>
                </a:solidFill>
              </a:rPr>
              <a:t>General users: </a:t>
            </a:r>
            <a:r>
              <a:rPr lang="en-US" dirty="0">
                <a:solidFill>
                  <a:srgbClr val="FFFFFF"/>
                </a:solidFill>
              </a:rPr>
              <a:t>Bard is geared towards general users seeking information and engaging in open-ended conversations. It is thus, designed to be more accessible to individuals without extensive expertise in AI.</a:t>
            </a:r>
          </a:p>
          <a:p>
            <a:endParaRPr lang="en-US" dirty="0">
              <a:solidFill>
                <a:srgbClr val="FFFFFF"/>
              </a:solidFill>
            </a:endParaRPr>
          </a:p>
          <a:p>
            <a:r>
              <a:rPr lang="en-US" b="1" dirty="0">
                <a:solidFill>
                  <a:srgbClr val="FFFFFF"/>
                </a:solidFill>
              </a:rPr>
              <a:t>Professionals and Developers: </a:t>
            </a:r>
            <a:r>
              <a:rPr lang="en-US" dirty="0">
                <a:solidFill>
                  <a:srgbClr val="FFFFFF"/>
                </a:solidFill>
              </a:rPr>
              <a:t>Gemini potentially targets professionals and developers who need an AI tool for tasks like creative content generation, code translation, or data analysis across different formats. It is also designed to cater to creative industries, providing artists, designers, and content creators with tools for generating unique and realistic visual content.</a:t>
            </a:r>
          </a:p>
          <a:p>
            <a:pPr marL="0" indent="0">
              <a:buNone/>
            </a:pPr>
            <a:endParaRPr lang="en-US" b="1" dirty="0">
              <a:solidFill>
                <a:srgbClr val="FFFFFF"/>
              </a:solidFill>
            </a:endParaRPr>
          </a:p>
        </p:txBody>
      </p:sp>
    </p:spTree>
    <p:extLst>
      <p:ext uri="{BB962C8B-B14F-4D97-AF65-F5344CB8AC3E}">
        <p14:creationId xmlns:p14="http://schemas.microsoft.com/office/powerpoint/2010/main" val="31642435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DF0CF01-0D2A-A4D5-38A7-8E9B3C31FC47}"/>
              </a:ext>
            </a:extLst>
          </p:cNvPr>
          <p:cNvPicPr>
            <a:picLocks noChangeAspect="1"/>
          </p:cNvPicPr>
          <p:nvPr/>
        </p:nvPicPr>
        <p:blipFill rotWithShape="1">
          <a:blip r:embed="rId2">
            <a:alphaModFix amt="35000"/>
          </a:blip>
          <a:srcRect t="2677" b="22323"/>
          <a:stretch/>
        </p:blipFill>
        <p:spPr>
          <a:xfrm>
            <a:off x="20" y="10"/>
            <a:ext cx="12191980" cy="6857990"/>
          </a:xfrm>
          <a:prstGeom prst="rect">
            <a:avLst/>
          </a:prstGeom>
        </p:spPr>
      </p:pic>
      <p:sp>
        <p:nvSpPr>
          <p:cNvPr id="2" name="Title 1">
            <a:extLst>
              <a:ext uri="{FF2B5EF4-FFF2-40B4-BE49-F238E27FC236}">
                <a16:creationId xmlns:a16="http://schemas.microsoft.com/office/drawing/2014/main" id="{B4AB2315-BF87-6479-F89A-D959E84A71DF}"/>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Google’s Primary Target Audience:</a:t>
            </a:r>
            <a:endParaRPr lang="en-IN" dirty="0">
              <a:solidFill>
                <a:srgbClr val="FFFFFF"/>
              </a:solidFill>
            </a:endParaRPr>
          </a:p>
        </p:txBody>
      </p:sp>
      <p:sp>
        <p:nvSpPr>
          <p:cNvPr id="3" name="Content Placeholder 2">
            <a:extLst>
              <a:ext uri="{FF2B5EF4-FFF2-40B4-BE49-F238E27FC236}">
                <a16:creationId xmlns:a16="http://schemas.microsoft.com/office/drawing/2014/main" id="{5AB32F04-3892-9315-DF5D-83F28E79EFB4}"/>
              </a:ext>
            </a:extLst>
          </p:cNvPr>
          <p:cNvSpPr>
            <a:spLocks noGrp="1"/>
          </p:cNvSpPr>
          <p:nvPr>
            <p:ph idx="1"/>
          </p:nvPr>
        </p:nvSpPr>
        <p:spPr>
          <a:xfrm>
            <a:off x="838200" y="1825625"/>
            <a:ext cx="10515600" cy="4351338"/>
          </a:xfrm>
        </p:spPr>
        <p:txBody>
          <a:bodyPr>
            <a:normAutofit/>
          </a:bodyPr>
          <a:lstStyle/>
          <a:p>
            <a:r>
              <a:rPr lang="en-US" b="1" dirty="0">
                <a:solidFill>
                  <a:srgbClr val="FFFFFF"/>
                </a:solidFill>
              </a:rPr>
              <a:t>Collaborators: </a:t>
            </a:r>
            <a:r>
              <a:rPr lang="en-US" dirty="0">
                <a:solidFill>
                  <a:srgbClr val="FFFFFF"/>
                </a:solidFill>
              </a:rPr>
              <a:t>Bard is being upgraded with Gemini Pro for new ways to collaborate with AI. It is expected to provide an improved, more intelligent user experience.</a:t>
            </a:r>
          </a:p>
          <a:p>
            <a:endParaRPr lang="en-US" b="1" dirty="0">
              <a:solidFill>
                <a:srgbClr val="FFFFFF"/>
              </a:solidFill>
            </a:endParaRPr>
          </a:p>
          <a:p>
            <a:r>
              <a:rPr lang="en-US" b="1" dirty="0">
                <a:solidFill>
                  <a:srgbClr val="FFFFFF"/>
                </a:solidFill>
              </a:rPr>
              <a:t>Advanced users: </a:t>
            </a:r>
            <a:r>
              <a:rPr lang="en-US" dirty="0">
                <a:solidFill>
                  <a:srgbClr val="FFFFFF"/>
                </a:solidFill>
              </a:rPr>
              <a:t>Bard Advanced, which gives first access to the most advanced models and capabilities starting with Gemini Ultra, targets users who are interested in cutting-edge AI experiences.</a:t>
            </a:r>
            <a:endParaRPr lang="en-US" b="1" dirty="0">
              <a:solidFill>
                <a:srgbClr val="FFFFFF"/>
              </a:solidFill>
            </a:endParaRPr>
          </a:p>
          <a:p>
            <a:pPr marL="0" indent="0">
              <a:buNone/>
            </a:pPr>
            <a:endParaRPr lang="en-US" b="1" dirty="0">
              <a:solidFill>
                <a:srgbClr val="FFFFFF"/>
              </a:solidFill>
            </a:endParaRPr>
          </a:p>
        </p:txBody>
      </p:sp>
    </p:spTree>
    <p:extLst>
      <p:ext uri="{BB962C8B-B14F-4D97-AF65-F5344CB8AC3E}">
        <p14:creationId xmlns:p14="http://schemas.microsoft.com/office/powerpoint/2010/main" val="1789270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3A0F7E95-489A-87B2-648F-1DE2C91EAA82}"/>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C67AEAE-339B-99E9-28BF-B2EE4A418F18}"/>
              </a:ext>
            </a:extLst>
          </p:cNvPr>
          <p:cNvSpPr>
            <a:spLocks noGrp="1"/>
          </p:cNvSpPr>
          <p:nvPr>
            <p:ph type="title"/>
          </p:nvPr>
        </p:nvSpPr>
        <p:spPr>
          <a:xfrm>
            <a:off x="838200" y="365125"/>
            <a:ext cx="10515600" cy="1325563"/>
          </a:xfrm>
        </p:spPr>
        <p:txBody>
          <a:bodyPr>
            <a:normAutofit/>
          </a:bodyPr>
          <a:lstStyle/>
          <a:p>
            <a:r>
              <a:rPr lang="en-US">
                <a:solidFill>
                  <a:srgbClr val="FFFFFF"/>
                </a:solidFill>
              </a:rPr>
              <a:t>Company’s Features and its mode of Functionality:</a:t>
            </a:r>
            <a:endParaRPr lang="en-IN">
              <a:solidFill>
                <a:srgbClr val="FFFFFF"/>
              </a:solidFill>
            </a:endParaRPr>
          </a:p>
        </p:txBody>
      </p:sp>
      <p:sp>
        <p:nvSpPr>
          <p:cNvPr id="3" name="Content Placeholder 2">
            <a:extLst>
              <a:ext uri="{FF2B5EF4-FFF2-40B4-BE49-F238E27FC236}">
                <a16:creationId xmlns:a16="http://schemas.microsoft.com/office/drawing/2014/main" id="{A5020D7B-6FFB-11C9-BEF5-022288C82226}"/>
              </a:ext>
            </a:extLst>
          </p:cNvPr>
          <p:cNvSpPr>
            <a:spLocks noGrp="1"/>
          </p:cNvSpPr>
          <p:nvPr>
            <p:ph idx="1"/>
          </p:nvPr>
        </p:nvSpPr>
        <p:spPr>
          <a:xfrm>
            <a:off x="838200" y="2141537"/>
            <a:ext cx="10515600" cy="4351338"/>
          </a:xfrm>
        </p:spPr>
        <p:txBody>
          <a:bodyPr>
            <a:normAutofit/>
          </a:bodyPr>
          <a:lstStyle/>
          <a:p>
            <a:r>
              <a:rPr lang="en-IN" dirty="0">
                <a:solidFill>
                  <a:srgbClr val="FFFFFF"/>
                </a:solidFill>
              </a:rPr>
              <a:t>Gemini comes in three versions: </a:t>
            </a:r>
            <a:r>
              <a:rPr lang="en-IN" b="1" dirty="0">
                <a:solidFill>
                  <a:srgbClr val="FFFFFF"/>
                </a:solidFill>
              </a:rPr>
              <a:t>Nano</a:t>
            </a:r>
            <a:r>
              <a:rPr lang="en-IN" dirty="0">
                <a:solidFill>
                  <a:srgbClr val="FFFFFF"/>
                </a:solidFill>
              </a:rPr>
              <a:t>, </a:t>
            </a:r>
            <a:r>
              <a:rPr lang="en-IN" b="1" dirty="0">
                <a:solidFill>
                  <a:srgbClr val="FFFFFF"/>
                </a:solidFill>
              </a:rPr>
              <a:t>Pro</a:t>
            </a:r>
            <a:r>
              <a:rPr lang="en-IN" dirty="0">
                <a:solidFill>
                  <a:srgbClr val="FFFFFF"/>
                </a:solidFill>
              </a:rPr>
              <a:t>, and </a:t>
            </a:r>
            <a:r>
              <a:rPr lang="en-IN" b="1" dirty="0">
                <a:solidFill>
                  <a:srgbClr val="FFFFFF"/>
                </a:solidFill>
              </a:rPr>
              <a:t>Ultra</a:t>
            </a:r>
            <a:r>
              <a:rPr lang="en-IN" dirty="0">
                <a:solidFill>
                  <a:srgbClr val="FFFFFF"/>
                </a:solidFill>
              </a:rPr>
              <a:t>.	 </a:t>
            </a:r>
            <a:r>
              <a:rPr lang="en-US" b="1" dirty="0">
                <a:solidFill>
                  <a:srgbClr val="FFFFFF"/>
                </a:solidFill>
              </a:rPr>
              <a:t>Nano</a:t>
            </a:r>
            <a:r>
              <a:rPr lang="en-US" dirty="0">
                <a:solidFill>
                  <a:srgbClr val="FFFFFF"/>
                </a:solidFill>
              </a:rPr>
              <a:t> is lightweight and can run on Android phones without the internet.	 	</a:t>
            </a:r>
            <a:r>
              <a:rPr lang="en-US" b="1" dirty="0">
                <a:solidFill>
                  <a:srgbClr val="FFFFFF"/>
                </a:solidFill>
              </a:rPr>
              <a:t>Pro</a:t>
            </a:r>
            <a:r>
              <a:rPr lang="en-US" dirty="0">
                <a:solidFill>
                  <a:srgbClr val="FFFFFF"/>
                </a:solidFill>
              </a:rPr>
              <a:t> is the brain behind Google's AI services, including search engine capabilities. 	 </a:t>
            </a:r>
            <a:r>
              <a:rPr lang="en-US" b="1" dirty="0">
                <a:solidFill>
                  <a:srgbClr val="FFFFFF"/>
                </a:solidFill>
              </a:rPr>
              <a:t>Ultra</a:t>
            </a:r>
            <a:r>
              <a:rPr lang="en-US" dirty="0">
                <a:solidFill>
                  <a:srgbClr val="FFFFFF"/>
                </a:solidFill>
              </a:rPr>
              <a:t> is designed for businesses and data centers.</a:t>
            </a:r>
          </a:p>
          <a:p>
            <a:endParaRPr lang="en-US" dirty="0">
              <a:solidFill>
                <a:srgbClr val="FFFFFF"/>
              </a:solidFill>
            </a:endParaRPr>
          </a:p>
          <a:p>
            <a:r>
              <a:rPr lang="en-US" dirty="0">
                <a:solidFill>
                  <a:srgbClr val="FFFFFF"/>
                </a:solidFill>
              </a:rPr>
              <a:t>Gemini is a </a:t>
            </a:r>
            <a:r>
              <a:rPr lang="en-US" b="1" dirty="0">
                <a:solidFill>
                  <a:srgbClr val="FFFFFF"/>
                </a:solidFill>
              </a:rPr>
              <a:t>natively multimodal system</a:t>
            </a:r>
            <a:r>
              <a:rPr lang="en-US" dirty="0">
                <a:solidFill>
                  <a:srgbClr val="FFFFFF"/>
                </a:solidFill>
              </a:rPr>
              <a:t>, designed to process text, image, sound, and video from the start compared to ChatGPT which is a just multimodal system, designed primarily for text and added features later.</a:t>
            </a:r>
          </a:p>
          <a:p>
            <a:endParaRPr lang="en-US" dirty="0">
              <a:solidFill>
                <a:srgbClr val="FFFFFF"/>
              </a:solidFill>
            </a:endParaRPr>
          </a:p>
          <a:p>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4042305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D9ACE529-6759-A446-D6B1-6AFC54FF8606}"/>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C0F54C8-F574-894E-3DD0-CD9AEB021371}"/>
              </a:ext>
            </a:extLst>
          </p:cNvPr>
          <p:cNvSpPr>
            <a:spLocks noGrp="1"/>
          </p:cNvSpPr>
          <p:nvPr>
            <p:ph type="title"/>
          </p:nvPr>
        </p:nvSpPr>
        <p:spPr>
          <a:xfrm>
            <a:off x="838200" y="365125"/>
            <a:ext cx="10515600" cy="1325563"/>
          </a:xfrm>
        </p:spPr>
        <p:txBody>
          <a:bodyPr>
            <a:normAutofit/>
          </a:bodyPr>
          <a:lstStyle/>
          <a:p>
            <a:r>
              <a:rPr lang="en-US">
                <a:solidFill>
                  <a:srgbClr val="FFFFFF"/>
                </a:solidFill>
              </a:rPr>
              <a:t>Monetizing AI services and products within its ecosystem:</a:t>
            </a:r>
            <a:endParaRPr lang="en-IN">
              <a:solidFill>
                <a:srgbClr val="FFFFFF"/>
              </a:solidFill>
            </a:endParaRPr>
          </a:p>
        </p:txBody>
      </p:sp>
      <p:sp>
        <p:nvSpPr>
          <p:cNvPr id="3" name="Content Placeholder 2">
            <a:extLst>
              <a:ext uri="{FF2B5EF4-FFF2-40B4-BE49-F238E27FC236}">
                <a16:creationId xmlns:a16="http://schemas.microsoft.com/office/drawing/2014/main" id="{728E014A-C40B-AF82-91FC-057EF06A1C6B}"/>
              </a:ext>
            </a:extLst>
          </p:cNvPr>
          <p:cNvSpPr>
            <a:spLocks noGrp="1"/>
          </p:cNvSpPr>
          <p:nvPr>
            <p:ph idx="1"/>
          </p:nvPr>
        </p:nvSpPr>
        <p:spPr>
          <a:xfrm>
            <a:off x="838200" y="2506662"/>
            <a:ext cx="10515600" cy="4351338"/>
          </a:xfrm>
        </p:spPr>
        <p:txBody>
          <a:bodyPr>
            <a:normAutofit/>
          </a:bodyPr>
          <a:lstStyle/>
          <a:p>
            <a:r>
              <a:rPr lang="en-US" dirty="0">
                <a:solidFill>
                  <a:srgbClr val="FFFFFF"/>
                </a:solidFill>
              </a:rPr>
              <a:t>A big source of monetization will come from google search engine having most of the customers in search market which in turn will rise to revenue from </a:t>
            </a:r>
            <a:r>
              <a:rPr lang="en-US" b="1" dirty="0">
                <a:solidFill>
                  <a:srgbClr val="FFFFFF"/>
                </a:solidFill>
              </a:rPr>
              <a:t>google ads</a:t>
            </a:r>
            <a:r>
              <a:rPr lang="en-US" dirty="0">
                <a:solidFill>
                  <a:srgbClr val="FFFFFF"/>
                </a:solidFill>
              </a:rPr>
              <a:t>. Ai can help in personalizing ads and improving ad targeting.</a:t>
            </a:r>
          </a:p>
          <a:p>
            <a:r>
              <a:rPr lang="en-IN" b="1" dirty="0">
                <a:solidFill>
                  <a:srgbClr val="FFFFFF"/>
                </a:solidFill>
              </a:rPr>
              <a:t>Cloud Computing: </a:t>
            </a:r>
            <a:r>
              <a:rPr lang="en-IN" dirty="0">
                <a:solidFill>
                  <a:srgbClr val="FFFFFF"/>
                </a:solidFill>
              </a:rPr>
              <a:t>Google is growing its share in the cloud market. The company is leveraging AI to enhance and streamline their business, smoothly and smartly. This feature could be provided to the customer for a premium. </a:t>
            </a:r>
          </a:p>
        </p:txBody>
      </p:sp>
    </p:spTree>
    <p:extLst>
      <p:ext uri="{BB962C8B-B14F-4D97-AF65-F5344CB8AC3E}">
        <p14:creationId xmlns:p14="http://schemas.microsoft.com/office/powerpoint/2010/main" val="39750406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D9ACE529-6759-A446-D6B1-6AFC54FF8606}"/>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C0F54C8-F574-894E-3DD0-CD9AEB021371}"/>
              </a:ext>
            </a:extLst>
          </p:cNvPr>
          <p:cNvSpPr>
            <a:spLocks noGrp="1"/>
          </p:cNvSpPr>
          <p:nvPr>
            <p:ph type="title"/>
          </p:nvPr>
        </p:nvSpPr>
        <p:spPr>
          <a:xfrm>
            <a:off x="838200" y="365125"/>
            <a:ext cx="10515600" cy="1325563"/>
          </a:xfrm>
        </p:spPr>
        <p:txBody>
          <a:bodyPr>
            <a:normAutofit/>
          </a:bodyPr>
          <a:lstStyle/>
          <a:p>
            <a:r>
              <a:rPr lang="en-US">
                <a:solidFill>
                  <a:srgbClr val="FFFFFF"/>
                </a:solidFill>
              </a:rPr>
              <a:t>Monetizing AI services and products within its ecosystem:</a:t>
            </a:r>
            <a:endParaRPr lang="en-IN">
              <a:solidFill>
                <a:srgbClr val="FFFFFF"/>
              </a:solidFill>
            </a:endParaRPr>
          </a:p>
        </p:txBody>
      </p:sp>
      <p:sp>
        <p:nvSpPr>
          <p:cNvPr id="3" name="Content Placeholder 2">
            <a:extLst>
              <a:ext uri="{FF2B5EF4-FFF2-40B4-BE49-F238E27FC236}">
                <a16:creationId xmlns:a16="http://schemas.microsoft.com/office/drawing/2014/main" id="{728E014A-C40B-AF82-91FC-057EF06A1C6B}"/>
              </a:ext>
            </a:extLst>
          </p:cNvPr>
          <p:cNvSpPr>
            <a:spLocks noGrp="1"/>
          </p:cNvSpPr>
          <p:nvPr>
            <p:ph idx="1"/>
          </p:nvPr>
        </p:nvSpPr>
        <p:spPr>
          <a:xfrm>
            <a:off x="838200" y="2506662"/>
            <a:ext cx="10515600" cy="4351338"/>
          </a:xfrm>
        </p:spPr>
        <p:txBody>
          <a:bodyPr>
            <a:normAutofit/>
          </a:bodyPr>
          <a:lstStyle/>
          <a:p>
            <a:r>
              <a:rPr lang="en-IN" b="1" dirty="0">
                <a:solidFill>
                  <a:srgbClr val="FFFFFF"/>
                </a:solidFill>
              </a:rPr>
              <a:t>Transportation, Logistics, and Healthcare: </a:t>
            </a:r>
            <a:r>
              <a:rPr lang="en-IN" dirty="0">
                <a:solidFill>
                  <a:srgbClr val="FFFFFF"/>
                </a:solidFill>
              </a:rPr>
              <a:t>Google is looking at industries ripe for disruption such as transportation, logistics and healthcare. AI can be used to optimize logistics improve healthcare outcomes and develop autonomous vehicles.</a:t>
            </a:r>
          </a:p>
          <a:p>
            <a:r>
              <a:rPr lang="en-IN" b="1" dirty="0">
                <a:solidFill>
                  <a:srgbClr val="FFFFFF"/>
                </a:solidFill>
              </a:rPr>
              <a:t>Emerging Markets: </a:t>
            </a:r>
            <a:r>
              <a:rPr lang="en-IN" dirty="0">
                <a:solidFill>
                  <a:srgbClr val="FFFFFF"/>
                </a:solidFill>
              </a:rPr>
              <a:t>Google is expanding in India and Southeast Asia, and rebuilding presence in China. AI can help in understanding user behaviour and preferences in these markets, and tailor products and services accordingly.</a:t>
            </a:r>
            <a:endParaRPr lang="en-IN" b="1" dirty="0">
              <a:solidFill>
                <a:srgbClr val="FFFFFF"/>
              </a:solidFill>
            </a:endParaRPr>
          </a:p>
        </p:txBody>
      </p:sp>
    </p:spTree>
    <p:extLst>
      <p:ext uri="{BB962C8B-B14F-4D97-AF65-F5344CB8AC3E}">
        <p14:creationId xmlns:p14="http://schemas.microsoft.com/office/powerpoint/2010/main" val="354036757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D9ACE529-6759-A446-D6B1-6AFC54FF8606}"/>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C0F54C8-F574-894E-3DD0-CD9AEB021371}"/>
              </a:ext>
            </a:extLst>
          </p:cNvPr>
          <p:cNvSpPr>
            <a:spLocks noGrp="1"/>
          </p:cNvSpPr>
          <p:nvPr>
            <p:ph type="title"/>
          </p:nvPr>
        </p:nvSpPr>
        <p:spPr>
          <a:xfrm>
            <a:off x="838200" y="365125"/>
            <a:ext cx="10515600" cy="1325563"/>
          </a:xfrm>
        </p:spPr>
        <p:txBody>
          <a:bodyPr>
            <a:normAutofit/>
          </a:bodyPr>
          <a:lstStyle/>
          <a:p>
            <a:r>
              <a:rPr lang="en-US">
                <a:solidFill>
                  <a:srgbClr val="FFFFFF"/>
                </a:solidFill>
              </a:rPr>
              <a:t>Monetizing AI services and products within its ecosystem:</a:t>
            </a:r>
            <a:endParaRPr lang="en-IN">
              <a:solidFill>
                <a:srgbClr val="FFFFFF"/>
              </a:solidFill>
            </a:endParaRPr>
          </a:p>
        </p:txBody>
      </p:sp>
      <p:sp>
        <p:nvSpPr>
          <p:cNvPr id="3" name="Content Placeholder 2">
            <a:extLst>
              <a:ext uri="{FF2B5EF4-FFF2-40B4-BE49-F238E27FC236}">
                <a16:creationId xmlns:a16="http://schemas.microsoft.com/office/drawing/2014/main" id="{728E014A-C40B-AF82-91FC-057EF06A1C6B}"/>
              </a:ext>
            </a:extLst>
          </p:cNvPr>
          <p:cNvSpPr>
            <a:spLocks noGrp="1"/>
          </p:cNvSpPr>
          <p:nvPr>
            <p:ph idx="1"/>
          </p:nvPr>
        </p:nvSpPr>
        <p:spPr>
          <a:xfrm>
            <a:off x="838200" y="3028783"/>
            <a:ext cx="10515600" cy="4351338"/>
          </a:xfrm>
        </p:spPr>
        <p:txBody>
          <a:bodyPr>
            <a:normAutofit/>
          </a:bodyPr>
          <a:lstStyle/>
          <a:p>
            <a:r>
              <a:rPr lang="en-IN" b="1" dirty="0">
                <a:solidFill>
                  <a:srgbClr val="FFFFFF"/>
                </a:solidFill>
              </a:rPr>
              <a:t>Mobile users: </a:t>
            </a:r>
            <a:r>
              <a:rPr lang="en-IN" dirty="0">
                <a:solidFill>
                  <a:srgbClr val="FFFFFF"/>
                </a:solidFill>
              </a:rPr>
              <a:t>Mobile phone industry is especially big in </a:t>
            </a:r>
            <a:r>
              <a:rPr lang="en-IN">
                <a:solidFill>
                  <a:srgbClr val="FFFFFF"/>
                </a:solidFill>
              </a:rPr>
              <a:t>Southeastern Asia; </a:t>
            </a:r>
            <a:r>
              <a:rPr lang="en-IN" dirty="0">
                <a:solidFill>
                  <a:srgbClr val="FFFFFF"/>
                </a:solidFill>
              </a:rPr>
              <a:t>Google will not be missing the opportunity to </a:t>
            </a:r>
            <a:r>
              <a:rPr lang="en-IN">
                <a:solidFill>
                  <a:srgbClr val="FFFFFF"/>
                </a:solidFill>
              </a:rPr>
              <a:t>bring AI to </a:t>
            </a:r>
            <a:r>
              <a:rPr lang="en-IN" dirty="0">
                <a:solidFill>
                  <a:srgbClr val="FFFFFF"/>
                </a:solidFill>
              </a:rPr>
              <a:t>the mobile phone users. All of Google’s software will be compatible with both mobile and desktop environments. Incorporating Brad in Google assistant could be one big improvement in attracting mobile phone users and equipping them with AI capabilities.</a:t>
            </a:r>
            <a:endParaRPr lang="en-IN" b="1" dirty="0">
              <a:solidFill>
                <a:srgbClr val="FFFFFF"/>
              </a:solidFill>
            </a:endParaRPr>
          </a:p>
        </p:txBody>
      </p:sp>
    </p:spTree>
    <p:extLst>
      <p:ext uri="{BB962C8B-B14F-4D97-AF65-F5344CB8AC3E}">
        <p14:creationId xmlns:p14="http://schemas.microsoft.com/office/powerpoint/2010/main" val="134910756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8EC9DAED-8910-F548-95D6-EACCBA992748}"/>
              </a:ext>
            </a:extLst>
          </p:cNvPr>
          <p:cNvPicPr>
            <a:picLocks noChangeAspect="1"/>
          </p:cNvPicPr>
          <p:nvPr/>
        </p:nvPicPr>
        <p:blipFill rotWithShape="1">
          <a:blip r:embed="rId2">
            <a:alphaModFix amt="60000"/>
          </a:blip>
          <a:srcRect t="1511" b="14220"/>
          <a:stretch/>
        </p:blipFill>
        <p:spPr>
          <a:xfrm>
            <a:off x="-1" y="10"/>
            <a:ext cx="12192001" cy="6857990"/>
          </a:xfrm>
          <a:prstGeom prst="rect">
            <a:avLst/>
          </a:prstGeom>
        </p:spPr>
      </p:pic>
      <p:sp>
        <p:nvSpPr>
          <p:cNvPr id="2" name="Title 1">
            <a:extLst>
              <a:ext uri="{FF2B5EF4-FFF2-40B4-BE49-F238E27FC236}">
                <a16:creationId xmlns:a16="http://schemas.microsoft.com/office/drawing/2014/main" id="{246192D4-E6C2-08DC-2438-489D4EC4D240}"/>
              </a:ext>
            </a:extLst>
          </p:cNvPr>
          <p:cNvSpPr>
            <a:spLocks noGrp="1"/>
          </p:cNvSpPr>
          <p:nvPr>
            <p:ph type="title"/>
          </p:nvPr>
        </p:nvSpPr>
        <p:spPr>
          <a:xfrm>
            <a:off x="1198181" y="728906"/>
            <a:ext cx="9792471" cy="2057037"/>
          </a:xfrm>
        </p:spPr>
        <p:txBody>
          <a:bodyPr>
            <a:normAutofit/>
          </a:bodyPr>
          <a:lstStyle/>
          <a:p>
            <a:r>
              <a:rPr lang="en-US">
                <a:solidFill>
                  <a:srgbClr val="FFFFFF"/>
                </a:solidFill>
              </a:rPr>
              <a:t>CONCLUSION:</a:t>
            </a:r>
            <a:endParaRPr lang="en-IN">
              <a:solidFill>
                <a:srgbClr val="FFFFFF"/>
              </a:solidFill>
            </a:endParaRPr>
          </a:p>
        </p:txBody>
      </p:sp>
      <p:sp>
        <p:nvSpPr>
          <p:cNvPr id="3" name="Content Placeholder 2">
            <a:extLst>
              <a:ext uri="{FF2B5EF4-FFF2-40B4-BE49-F238E27FC236}">
                <a16:creationId xmlns:a16="http://schemas.microsoft.com/office/drawing/2014/main" id="{55D78B33-9859-0D33-A6FD-EBDB4EB7F97D}"/>
              </a:ext>
            </a:extLst>
          </p:cNvPr>
          <p:cNvSpPr>
            <a:spLocks noGrp="1"/>
          </p:cNvSpPr>
          <p:nvPr>
            <p:ph idx="1"/>
          </p:nvPr>
        </p:nvSpPr>
        <p:spPr>
          <a:xfrm>
            <a:off x="1198181" y="2957665"/>
            <a:ext cx="9792471" cy="3171423"/>
          </a:xfrm>
        </p:spPr>
        <p:txBody>
          <a:bodyPr>
            <a:normAutofit/>
          </a:bodyPr>
          <a:lstStyle/>
          <a:p>
            <a:r>
              <a:rPr lang="en-US" sz="2000" dirty="0">
                <a:solidFill>
                  <a:srgbClr val="FFFFFF"/>
                </a:solidFill>
              </a:rPr>
              <a:t>Even though Google is late into the AI race, the company can learn from the mistakes and failings of the current AI model (ChatGPT) to improve their Artificial Intelligence program.</a:t>
            </a:r>
            <a:endParaRPr lang="en-IN" sz="2000" dirty="0">
              <a:solidFill>
                <a:srgbClr val="FFFFFF"/>
              </a:solidFill>
            </a:endParaRPr>
          </a:p>
          <a:p>
            <a:endParaRPr lang="en-IN" sz="2000" dirty="0">
              <a:solidFill>
                <a:srgbClr val="FFFFFF"/>
              </a:solidFill>
            </a:endParaRPr>
          </a:p>
          <a:p>
            <a:r>
              <a:rPr lang="en-IN" sz="2000" dirty="0">
                <a:solidFill>
                  <a:srgbClr val="FFFFFF"/>
                </a:solidFill>
              </a:rPr>
              <a:t>Google will be competing not only to take back the customers it lost in search engine but also target companies and people looking to integrate AI in their programs to improve.</a:t>
            </a:r>
          </a:p>
          <a:p>
            <a:endParaRPr lang="en-IN" sz="2000" dirty="0">
              <a:solidFill>
                <a:srgbClr val="FFFFFF"/>
              </a:solidFill>
            </a:endParaRPr>
          </a:p>
          <a:p>
            <a:r>
              <a:rPr lang="en-IN" sz="2000" dirty="0">
                <a:solidFill>
                  <a:srgbClr val="FFFFFF"/>
                </a:solidFill>
              </a:rPr>
              <a:t>Google should focus on improving the AI’s abilities to not get outdated by the coming updates of ChatGPT.</a:t>
            </a:r>
            <a:endParaRPr lang="en-US" sz="2000" dirty="0">
              <a:solidFill>
                <a:srgbClr val="FFFFFF"/>
              </a:solidFill>
            </a:endParaRPr>
          </a:p>
        </p:txBody>
      </p:sp>
    </p:spTree>
    <p:extLst>
      <p:ext uri="{BB962C8B-B14F-4D97-AF65-F5344CB8AC3E}">
        <p14:creationId xmlns:p14="http://schemas.microsoft.com/office/powerpoint/2010/main" val="51357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FFDADE51-C6AE-9DFC-5230-C19C6E6BC5E8}"/>
              </a:ext>
            </a:extLst>
          </p:cNvPr>
          <p:cNvPicPr>
            <a:picLocks noChangeAspect="1"/>
          </p:cNvPicPr>
          <p:nvPr/>
        </p:nvPicPr>
        <p:blipFill rotWithShape="1">
          <a:blip r:embed="rId2">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3A038CD4-FA45-6D3C-B5A7-FC9B54CDA3B8}"/>
              </a:ext>
            </a:extLst>
          </p:cNvPr>
          <p:cNvSpPr>
            <a:spLocks noGrp="1"/>
          </p:cNvSpPr>
          <p:nvPr>
            <p:ph type="title"/>
          </p:nvPr>
        </p:nvSpPr>
        <p:spPr>
          <a:xfrm>
            <a:off x="838200" y="365125"/>
            <a:ext cx="10515600" cy="1325563"/>
          </a:xfrm>
        </p:spPr>
        <p:txBody>
          <a:bodyPr>
            <a:normAutofit/>
          </a:bodyPr>
          <a:lstStyle/>
          <a:p>
            <a:r>
              <a:rPr lang="en-IN">
                <a:solidFill>
                  <a:srgbClr val="FFFFFF"/>
                </a:solidFill>
              </a:rPr>
              <a:t>What we will investigate in the presentation.</a:t>
            </a:r>
          </a:p>
        </p:txBody>
      </p:sp>
      <p:sp>
        <p:nvSpPr>
          <p:cNvPr id="3" name="Content Placeholder 2">
            <a:extLst>
              <a:ext uri="{FF2B5EF4-FFF2-40B4-BE49-F238E27FC236}">
                <a16:creationId xmlns:a16="http://schemas.microsoft.com/office/drawing/2014/main" id="{20ADD66F-AEFD-A562-BFCA-B8F11D7049D4}"/>
              </a:ext>
            </a:extLst>
          </p:cNvPr>
          <p:cNvSpPr>
            <a:spLocks noGrp="1"/>
          </p:cNvSpPr>
          <p:nvPr>
            <p:ph idx="1"/>
          </p:nvPr>
        </p:nvSpPr>
        <p:spPr>
          <a:xfrm>
            <a:off x="838200" y="1825625"/>
            <a:ext cx="10515600" cy="4351338"/>
          </a:xfrm>
        </p:spPr>
        <p:txBody>
          <a:bodyPr>
            <a:normAutofit/>
          </a:bodyPr>
          <a:lstStyle/>
          <a:p>
            <a:r>
              <a:rPr lang="en-IN">
                <a:solidFill>
                  <a:srgbClr val="FFFFFF"/>
                </a:solidFill>
              </a:rPr>
              <a:t>Analysis of Microsoft’s integration of AI in its products and services and how it a threat to Google’s business.</a:t>
            </a:r>
          </a:p>
          <a:p>
            <a:r>
              <a:rPr lang="en-IN">
                <a:solidFill>
                  <a:srgbClr val="FFFFFF"/>
                </a:solidFill>
              </a:rPr>
              <a:t>Analysis of Google’s current position as a Search engine after the launch of ChatGPT.</a:t>
            </a:r>
          </a:p>
          <a:p>
            <a:r>
              <a:rPr lang="en-IN">
                <a:solidFill>
                  <a:srgbClr val="FFFFFF"/>
                </a:solidFill>
              </a:rPr>
              <a:t>Challenges google is likely to face being a late mover in the AI war, and strategies to overcome them.</a:t>
            </a:r>
          </a:p>
          <a:p>
            <a:pPr marL="0" indent="0">
              <a:buNone/>
            </a:pPr>
            <a:endParaRPr lang="en-IN">
              <a:solidFill>
                <a:srgbClr val="FFFFFF"/>
              </a:solidFill>
            </a:endParaRPr>
          </a:p>
        </p:txBody>
      </p:sp>
    </p:spTree>
    <p:extLst>
      <p:ext uri="{BB962C8B-B14F-4D97-AF65-F5344CB8AC3E}">
        <p14:creationId xmlns:p14="http://schemas.microsoft.com/office/powerpoint/2010/main" val="3683304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7D3ED933-3E26-E93B-088D-90D56BF45CA2}"/>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E1DBE36-89AC-C88F-1639-B2B1F13EDC79}"/>
              </a:ext>
            </a:extLst>
          </p:cNvPr>
          <p:cNvSpPr>
            <a:spLocks noGrp="1"/>
          </p:cNvSpPr>
          <p:nvPr>
            <p:ph type="title"/>
          </p:nvPr>
        </p:nvSpPr>
        <p:spPr>
          <a:xfrm>
            <a:off x="838200" y="365125"/>
            <a:ext cx="10515600" cy="1325563"/>
          </a:xfrm>
        </p:spPr>
        <p:txBody>
          <a:bodyPr>
            <a:normAutofit/>
          </a:bodyPr>
          <a:lstStyle/>
          <a:p>
            <a:r>
              <a:rPr lang="en-IN">
                <a:solidFill>
                  <a:srgbClr val="FFFFFF"/>
                </a:solidFill>
              </a:rPr>
              <a:t>Furthermore:		</a:t>
            </a:r>
          </a:p>
        </p:txBody>
      </p:sp>
      <p:sp>
        <p:nvSpPr>
          <p:cNvPr id="3" name="Content Placeholder 2">
            <a:extLst>
              <a:ext uri="{FF2B5EF4-FFF2-40B4-BE49-F238E27FC236}">
                <a16:creationId xmlns:a16="http://schemas.microsoft.com/office/drawing/2014/main" id="{758F75BF-9712-4C2E-75F7-34E5991F8FB0}"/>
              </a:ext>
            </a:extLst>
          </p:cNvPr>
          <p:cNvSpPr>
            <a:spLocks noGrp="1"/>
          </p:cNvSpPr>
          <p:nvPr>
            <p:ph idx="1"/>
          </p:nvPr>
        </p:nvSpPr>
        <p:spPr>
          <a:xfrm>
            <a:off x="838200" y="1825625"/>
            <a:ext cx="10515600" cy="4351338"/>
          </a:xfrm>
        </p:spPr>
        <p:txBody>
          <a:bodyPr>
            <a:normAutofit/>
          </a:bodyPr>
          <a:lstStyle/>
          <a:p>
            <a:r>
              <a:rPr lang="en-IN">
                <a:solidFill>
                  <a:srgbClr val="FFFFFF"/>
                </a:solidFill>
              </a:rPr>
              <a:t>Advantages Google holds against OpenAI in creating a better AI bot user experience. </a:t>
            </a:r>
          </a:p>
          <a:p>
            <a:r>
              <a:rPr lang="en-IN">
                <a:solidFill>
                  <a:srgbClr val="FFFFFF"/>
                </a:solidFill>
              </a:rPr>
              <a:t>Company’s primary target audience, its features and its mode of functionality.</a:t>
            </a:r>
          </a:p>
          <a:p>
            <a:r>
              <a:rPr lang="en-IN">
                <a:solidFill>
                  <a:srgbClr val="FFFFFF"/>
                </a:solidFill>
              </a:rPr>
              <a:t>Strategies to integrate AI to create new monetizable services and products within its ecosystem.</a:t>
            </a:r>
          </a:p>
        </p:txBody>
      </p:sp>
    </p:spTree>
    <p:extLst>
      <p:ext uri="{BB962C8B-B14F-4D97-AF65-F5344CB8AC3E}">
        <p14:creationId xmlns:p14="http://schemas.microsoft.com/office/powerpoint/2010/main" val="2612245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6BB5390-30C5-A65F-183A-32FAEEF1625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C756C9D-EB86-FA96-DA44-5D627396EC19}"/>
              </a:ext>
            </a:extLst>
          </p:cNvPr>
          <p:cNvSpPr>
            <a:spLocks noGrp="1"/>
          </p:cNvSpPr>
          <p:nvPr>
            <p:ph type="title"/>
          </p:nvPr>
        </p:nvSpPr>
        <p:spPr>
          <a:xfrm>
            <a:off x="838200" y="365125"/>
            <a:ext cx="10515600" cy="1325563"/>
          </a:xfrm>
        </p:spPr>
        <p:txBody>
          <a:bodyPr>
            <a:normAutofit/>
          </a:bodyPr>
          <a:lstStyle/>
          <a:p>
            <a:r>
              <a:rPr lang="en-IN">
                <a:solidFill>
                  <a:srgbClr val="FFFFFF"/>
                </a:solidFill>
              </a:rPr>
              <a:t>Microsoft’s use of AI thus far:</a:t>
            </a:r>
          </a:p>
        </p:txBody>
      </p:sp>
      <p:sp>
        <p:nvSpPr>
          <p:cNvPr id="3" name="Content Placeholder 2">
            <a:extLst>
              <a:ext uri="{FF2B5EF4-FFF2-40B4-BE49-F238E27FC236}">
                <a16:creationId xmlns:a16="http://schemas.microsoft.com/office/drawing/2014/main" id="{F1D1BF6D-E868-470D-FCFC-4E22F1D0B300}"/>
              </a:ext>
            </a:extLst>
          </p:cNvPr>
          <p:cNvSpPr>
            <a:spLocks noGrp="1"/>
          </p:cNvSpPr>
          <p:nvPr>
            <p:ph idx="1"/>
          </p:nvPr>
        </p:nvSpPr>
        <p:spPr>
          <a:xfrm>
            <a:off x="838200" y="1825625"/>
            <a:ext cx="10515600" cy="4351338"/>
          </a:xfrm>
        </p:spPr>
        <p:txBody>
          <a:bodyPr>
            <a:normAutofit/>
          </a:bodyPr>
          <a:lstStyle/>
          <a:p>
            <a:endParaRPr lang="en-US" sz="2200" b="1" dirty="0">
              <a:solidFill>
                <a:srgbClr val="FFFFFF"/>
              </a:solidFill>
            </a:endParaRPr>
          </a:p>
          <a:p>
            <a:r>
              <a:rPr lang="en-US" sz="2200" b="1" dirty="0">
                <a:solidFill>
                  <a:srgbClr val="FFFFFF"/>
                </a:solidFill>
              </a:rPr>
              <a:t>Azure OpenAI services: </a:t>
            </a:r>
            <a:r>
              <a:rPr lang="en-US" sz="2200" dirty="0">
                <a:solidFill>
                  <a:srgbClr val="FFFFFF"/>
                </a:solidFill>
              </a:rPr>
              <a:t>Microsoft has given developers the power to integrate ChatGPT into their applications through Azure OpenAI Service. In preview, this integration enables developers to enhance bots, expedite customer support resolutions by summarizing call center conversations, generate personalized ad copy, automate claims processing, and more.</a:t>
            </a:r>
          </a:p>
          <a:p>
            <a:r>
              <a:rPr lang="en-US" sz="2200" b="1" dirty="0">
                <a:solidFill>
                  <a:srgbClr val="FFFFFF"/>
                </a:solidFill>
              </a:rPr>
              <a:t>Bing: </a:t>
            </a:r>
            <a:r>
              <a:rPr lang="en-US" sz="2200" dirty="0">
                <a:solidFill>
                  <a:srgbClr val="FFFFFF"/>
                </a:solidFill>
                <a:effectLst/>
              </a:rPr>
              <a:t>Microsoft has already integrated GPT technology (generative pre-trained transformer – the “brain” of ChatGPT) into its Bing search</a:t>
            </a:r>
            <a:endParaRPr lang="en-IN" sz="2200" b="1" dirty="0">
              <a:solidFill>
                <a:srgbClr val="FFFFFF"/>
              </a:solidFill>
              <a:effectLst/>
            </a:endParaRPr>
          </a:p>
          <a:p>
            <a:r>
              <a:rPr lang="en-IN" sz="2200" b="1" dirty="0">
                <a:solidFill>
                  <a:srgbClr val="FFFFFF"/>
                </a:solidFill>
                <a:effectLst/>
              </a:rPr>
              <a:t>GitHub Copilot: </a:t>
            </a:r>
            <a:r>
              <a:rPr lang="en-IN" sz="2200" dirty="0">
                <a:solidFill>
                  <a:srgbClr val="FFFFFF"/>
                </a:solidFill>
                <a:effectLst/>
              </a:rPr>
              <a:t>Use of </a:t>
            </a:r>
            <a:r>
              <a:rPr lang="en-US" sz="2200" dirty="0">
                <a:solidFill>
                  <a:srgbClr val="FFFFFF"/>
                </a:solidFill>
                <a:effectLst/>
              </a:rPr>
              <a:t>a modified version of GPT-3 specifically trained to write code – to provide autocomplete features for coders.</a:t>
            </a:r>
            <a:endParaRPr lang="en-US" sz="2200" b="1" dirty="0">
              <a:solidFill>
                <a:srgbClr val="FFFFFF"/>
              </a:solidFill>
              <a:effectLst/>
            </a:endParaRPr>
          </a:p>
          <a:p>
            <a:r>
              <a:rPr lang="en-US" sz="2200" b="1" dirty="0">
                <a:solidFill>
                  <a:srgbClr val="FFFFFF"/>
                </a:solidFill>
                <a:effectLst/>
              </a:rPr>
              <a:t>Teams: </a:t>
            </a:r>
            <a:r>
              <a:rPr lang="en-US" sz="2200" dirty="0">
                <a:solidFill>
                  <a:srgbClr val="FFFFFF"/>
                </a:solidFill>
                <a:effectLst/>
              </a:rPr>
              <a:t>ChatGPT functions are enabled in Microsoft Teams, its collaborative working environment featuring virtual conferencing and video calling functionality</a:t>
            </a:r>
            <a:endParaRPr lang="en-US" sz="2200" b="1" dirty="0">
              <a:solidFill>
                <a:srgbClr val="FFFFFF"/>
              </a:solidFill>
              <a:effectLst/>
            </a:endParaRPr>
          </a:p>
          <a:p>
            <a:endParaRPr lang="en-US" sz="2200" dirty="0">
              <a:solidFill>
                <a:srgbClr val="FFFFFF"/>
              </a:solidFill>
            </a:endParaRPr>
          </a:p>
          <a:p>
            <a:endParaRPr lang="en-IN" sz="2200" dirty="0">
              <a:solidFill>
                <a:srgbClr val="FFFFFF"/>
              </a:solidFill>
            </a:endParaRPr>
          </a:p>
        </p:txBody>
      </p:sp>
    </p:spTree>
    <p:extLst>
      <p:ext uri="{BB962C8B-B14F-4D97-AF65-F5344CB8AC3E}">
        <p14:creationId xmlns:p14="http://schemas.microsoft.com/office/powerpoint/2010/main" val="23846634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6BB5390-30C5-A65F-183A-32FAEEF1625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C756C9D-EB86-FA96-DA44-5D627396EC19}"/>
              </a:ext>
            </a:extLst>
          </p:cNvPr>
          <p:cNvSpPr>
            <a:spLocks noGrp="1"/>
          </p:cNvSpPr>
          <p:nvPr>
            <p:ph type="title"/>
          </p:nvPr>
        </p:nvSpPr>
        <p:spPr>
          <a:xfrm>
            <a:off x="838200" y="365125"/>
            <a:ext cx="10515600" cy="1325563"/>
          </a:xfrm>
        </p:spPr>
        <p:txBody>
          <a:bodyPr>
            <a:normAutofit/>
          </a:bodyPr>
          <a:lstStyle/>
          <a:p>
            <a:r>
              <a:rPr lang="en-IN">
                <a:solidFill>
                  <a:srgbClr val="FFFFFF"/>
                </a:solidFill>
              </a:rPr>
              <a:t>Microsoft’s use of AI thus far:</a:t>
            </a:r>
          </a:p>
        </p:txBody>
      </p:sp>
      <p:sp>
        <p:nvSpPr>
          <p:cNvPr id="3" name="Content Placeholder 2">
            <a:extLst>
              <a:ext uri="{FF2B5EF4-FFF2-40B4-BE49-F238E27FC236}">
                <a16:creationId xmlns:a16="http://schemas.microsoft.com/office/drawing/2014/main" id="{F1D1BF6D-E868-470D-FCFC-4E22F1D0B300}"/>
              </a:ext>
            </a:extLst>
          </p:cNvPr>
          <p:cNvSpPr>
            <a:spLocks noGrp="1"/>
          </p:cNvSpPr>
          <p:nvPr>
            <p:ph idx="1"/>
          </p:nvPr>
        </p:nvSpPr>
        <p:spPr>
          <a:xfrm>
            <a:off x="838200" y="1825625"/>
            <a:ext cx="10515600" cy="4351338"/>
          </a:xfrm>
        </p:spPr>
        <p:txBody>
          <a:bodyPr>
            <a:normAutofit lnSpcReduction="10000"/>
          </a:bodyPr>
          <a:lstStyle/>
          <a:p>
            <a:endParaRPr lang="en-US" sz="2200" b="1" dirty="0">
              <a:solidFill>
                <a:srgbClr val="FFFFFF"/>
              </a:solidFill>
            </a:endParaRPr>
          </a:p>
          <a:p>
            <a:r>
              <a:rPr lang="en-US" sz="2200" b="1" dirty="0">
                <a:solidFill>
                  <a:srgbClr val="FFFFFF"/>
                </a:solidFill>
              </a:rPr>
              <a:t>Windows 11 taskbar </a:t>
            </a:r>
            <a:r>
              <a:rPr lang="en-IN" sz="2200" dirty="0">
                <a:solidFill>
                  <a:srgbClr val="FFFFFF"/>
                </a:solidFill>
              </a:rPr>
              <a:t>: </a:t>
            </a:r>
            <a:r>
              <a:rPr lang="en-US" sz="2200" dirty="0">
                <a:solidFill>
                  <a:srgbClr val="FFFFFF"/>
                </a:solidFill>
              </a:rPr>
              <a:t>Bing with ChatGPT has been added on the Windows 11 taskbar which makes it easier for Windows users to access the chatbot without opening the Microsoft Edge browser thus encouraging people to use Bing search engine.</a:t>
            </a:r>
          </a:p>
          <a:p>
            <a:r>
              <a:rPr lang="en-US" sz="2200" b="1" dirty="0">
                <a:solidFill>
                  <a:srgbClr val="FFFFFF"/>
                </a:solidFill>
              </a:rPr>
              <a:t>Office 365: </a:t>
            </a:r>
            <a:r>
              <a:rPr lang="en-US" sz="2200" dirty="0">
                <a:solidFill>
                  <a:srgbClr val="FFFFFF"/>
                </a:solidFill>
              </a:rPr>
              <a:t>Microsoft had announced that ChatGPT will be integrated into Office 365 in late 2023. We can expect that to happen with the start of the next year. This integration will allow users to access ChatGPT directly from within Office 365, making it easier to get answers to questions and complete tasks.</a:t>
            </a:r>
          </a:p>
          <a:p>
            <a:r>
              <a:rPr lang="en-US" sz="2200" b="1" dirty="0">
                <a:solidFill>
                  <a:srgbClr val="FFFFFF"/>
                </a:solidFill>
              </a:rPr>
              <a:t>Windows terminal: </a:t>
            </a:r>
            <a:r>
              <a:rPr lang="en-US" sz="2200" dirty="0">
                <a:solidFill>
                  <a:srgbClr val="FFFFFF"/>
                </a:solidFill>
              </a:rPr>
              <a:t>Windows Terminal is getting an optional feature – ChatGPT-powered “AI chat” on Windows 11. ChatGPT integration is now available in Terminal (Canary), a new development channel to test experimental features ahead of a wider rollout. With ChatGPT AI Chat in Terminal, you can use AI to generate commands, explain errors, and get recommendations</a:t>
            </a:r>
          </a:p>
          <a:p>
            <a:endParaRPr lang="en-US" sz="2200" b="1" dirty="0">
              <a:solidFill>
                <a:srgbClr val="FFFFFF"/>
              </a:solidFill>
            </a:endParaRPr>
          </a:p>
        </p:txBody>
      </p:sp>
    </p:spTree>
    <p:extLst>
      <p:ext uri="{BB962C8B-B14F-4D97-AF65-F5344CB8AC3E}">
        <p14:creationId xmlns:p14="http://schemas.microsoft.com/office/powerpoint/2010/main" val="31254940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8997C-CB50-D20A-6773-47DB8AC68B36}"/>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kern="1200" dirty="0">
                <a:solidFill>
                  <a:schemeClr val="tx1"/>
                </a:solidFill>
                <a:latin typeface="+mj-lt"/>
                <a:ea typeface="+mj-ea"/>
                <a:cs typeface="+mj-cs"/>
              </a:rPr>
              <a:t>How it Threatens Google’s Business:</a:t>
            </a:r>
            <a:r>
              <a:rPr lang="en-US" sz="5400" kern="1200" dirty="0">
                <a:solidFill>
                  <a:schemeClr val="tx1"/>
                </a:solidFill>
                <a:latin typeface="+mj-lt"/>
                <a:ea typeface="+mj-ea"/>
                <a:cs typeface="+mj-cs"/>
              </a:rPr>
              <a:t>			 </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circle with white text&#10;&#10;Description automatically generated">
            <a:extLst>
              <a:ext uri="{FF2B5EF4-FFF2-40B4-BE49-F238E27FC236}">
                <a16:creationId xmlns:a16="http://schemas.microsoft.com/office/drawing/2014/main" id="{5E59DDBB-3D57-E891-5D7D-B9ADFEC1E08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534" t="6553" r="9067" b="12180"/>
          <a:stretch/>
        </p:blipFill>
        <p:spPr>
          <a:xfrm>
            <a:off x="4654296" y="640823"/>
            <a:ext cx="6025702" cy="3151761"/>
          </a:xfrm>
          <a:prstGeom prst="rect">
            <a:avLst/>
          </a:prstGeom>
        </p:spPr>
      </p:pic>
      <p:sp>
        <p:nvSpPr>
          <p:cNvPr id="3" name="Content Placeholder 2">
            <a:extLst>
              <a:ext uri="{FF2B5EF4-FFF2-40B4-BE49-F238E27FC236}">
                <a16:creationId xmlns:a16="http://schemas.microsoft.com/office/drawing/2014/main" id="{EBCF9A97-BA75-4BD0-A525-060C35FB2967}"/>
              </a:ext>
            </a:extLst>
          </p:cNvPr>
          <p:cNvSpPr>
            <a:spLocks noGrp="1"/>
          </p:cNvSpPr>
          <p:nvPr>
            <p:ph sz="half" idx="1"/>
          </p:nvPr>
        </p:nvSpPr>
        <p:spPr>
          <a:xfrm>
            <a:off x="4654296" y="4066163"/>
            <a:ext cx="6894576" cy="2160902"/>
          </a:xfrm>
        </p:spPr>
        <p:txBody>
          <a:bodyPr vert="horz" lIns="91440" tIns="45720" rIns="91440" bIns="45720" rtlCol="0" anchor="t">
            <a:normAutofit/>
          </a:bodyPr>
          <a:lstStyle/>
          <a:p>
            <a:r>
              <a:rPr lang="en-US" sz="2400" dirty="0">
                <a:solidFill>
                  <a:srgbClr val="002060"/>
                </a:solidFill>
              </a:rPr>
              <a:t>58% of Google’s revenue (as can be seen from the above pi-chart) comes from Ads from Google searches (and others). The integration of ChatGPT in Bing search engine makes it a competitor in the search engine market, thus threatening the most significant part of our company’s revenue. </a:t>
            </a:r>
          </a:p>
        </p:txBody>
      </p:sp>
    </p:spTree>
    <p:extLst>
      <p:ext uri="{BB962C8B-B14F-4D97-AF65-F5344CB8AC3E}">
        <p14:creationId xmlns:p14="http://schemas.microsoft.com/office/powerpoint/2010/main" val="5778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7E94E0-E64D-EAB5-E434-6ADB57A3F150}"/>
              </a:ext>
            </a:extLst>
          </p:cNvPr>
          <p:cNvSpPr>
            <a:spLocks noGrp="1"/>
          </p:cNvSpPr>
          <p:nvPr>
            <p:ph type="title"/>
          </p:nvPr>
        </p:nvSpPr>
        <p:spPr>
          <a:xfrm>
            <a:off x="630936" y="630936"/>
            <a:ext cx="4169664" cy="5478640"/>
          </a:xfrm>
          <a:noFill/>
        </p:spPr>
        <p:txBody>
          <a:bodyPr anchor="ctr">
            <a:normAutofit/>
          </a:bodyPr>
          <a:lstStyle/>
          <a:p>
            <a:r>
              <a:rPr lang="en-IN" sz="4800" b="1" dirty="0">
                <a:solidFill>
                  <a:schemeClr val="bg1"/>
                </a:solidFill>
              </a:rPr>
              <a:t>Position of Google’s Search Engine after the launch of ChatGPT</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9BCE434F-DF65-125E-A547-8EA03B81173C}"/>
              </a:ext>
            </a:extLst>
          </p:cNvPr>
          <p:cNvSpPr>
            <a:spLocks noGrp="1"/>
          </p:cNvSpPr>
          <p:nvPr>
            <p:ph idx="1"/>
          </p:nvPr>
        </p:nvSpPr>
        <p:spPr>
          <a:xfrm>
            <a:off x="5668424" y="572906"/>
            <a:ext cx="5892640" cy="5478672"/>
          </a:xfrm>
          <a:noFill/>
        </p:spPr>
        <p:txBody>
          <a:bodyPr anchor="ctr">
            <a:normAutofit/>
          </a:bodyPr>
          <a:lstStyle/>
          <a:p>
            <a:r>
              <a:rPr lang="en-IN" sz="1800" dirty="0">
                <a:solidFill>
                  <a:schemeClr val="bg1"/>
                </a:solidFill>
              </a:rPr>
              <a:t>ChatGPT can prove to be a competitor to Google assistant. While both applications use artificial intelligence and </a:t>
            </a:r>
            <a:r>
              <a:rPr lang="en-US" sz="1800" dirty="0">
                <a:solidFill>
                  <a:schemeClr val="bg1"/>
                </a:solidFill>
              </a:rPr>
              <a:t>can understand natural language, ChatGPT is more conversational.</a:t>
            </a:r>
          </a:p>
          <a:p>
            <a:r>
              <a:rPr lang="en-US" sz="1800" b="1" dirty="0">
                <a:solidFill>
                  <a:schemeClr val="bg1"/>
                </a:solidFill>
              </a:rPr>
              <a:t>Market shares: </a:t>
            </a:r>
            <a:r>
              <a:rPr lang="en-US" sz="1800" dirty="0">
                <a:solidFill>
                  <a:schemeClr val="bg1"/>
                </a:solidFill>
                <a:hlinkClick r:id="rId2">
                  <a:extLst>
                    <a:ext uri="{A12FA001-AC4F-418D-AE19-62706E023703}">
                      <ahyp:hlinkClr xmlns:ahyp="http://schemas.microsoft.com/office/drawing/2018/hyperlinkcolor" val="tx"/>
                    </a:ext>
                  </a:extLst>
                </a:hlinkClick>
              </a:rPr>
              <a:t>Any impact of ChatGPT on Google’s search dominance is currently overblown, as ChatGPT only has 2% of Google’s monthly traffic</a:t>
            </a:r>
            <a:r>
              <a:rPr lang="en-US" sz="1800" dirty="0">
                <a:solidFill>
                  <a:schemeClr val="bg1"/>
                </a:solidFill>
              </a:rPr>
              <a:t>. </a:t>
            </a:r>
            <a:r>
              <a:rPr lang="en-US" sz="1800" dirty="0">
                <a:solidFill>
                  <a:schemeClr val="bg1"/>
                </a:solidFill>
                <a:hlinkClick r:id="rId3">
                  <a:extLst>
                    <a:ext uri="{A12FA001-AC4F-418D-AE19-62706E023703}">
                      <ahyp:hlinkClr xmlns:ahyp="http://schemas.microsoft.com/office/drawing/2018/hyperlinkcolor" val="tx"/>
                    </a:ext>
                  </a:extLst>
                </a:hlinkClick>
              </a:rPr>
              <a:t>Despite the integration of ChatGPT, Bing market shares remains unimpressive.</a:t>
            </a:r>
            <a:endParaRPr lang="en-US" sz="1800" dirty="0">
              <a:solidFill>
                <a:schemeClr val="bg1"/>
              </a:solidFill>
            </a:endParaRPr>
          </a:p>
          <a:p>
            <a:r>
              <a:rPr lang="en-US" sz="1800" b="1" dirty="0">
                <a:solidFill>
                  <a:schemeClr val="bg1"/>
                </a:solidFill>
              </a:rPr>
              <a:t>Revenue: </a:t>
            </a:r>
            <a:r>
              <a:rPr lang="en-US" sz="1800" dirty="0">
                <a:solidFill>
                  <a:schemeClr val="bg1"/>
                </a:solidFill>
              </a:rPr>
              <a:t>The </a:t>
            </a:r>
            <a:r>
              <a:rPr lang="en-US" sz="1800" b="1" dirty="0">
                <a:solidFill>
                  <a:schemeClr val="bg1"/>
                </a:solidFill>
              </a:rPr>
              <a:t>greatest threat </a:t>
            </a:r>
            <a:r>
              <a:rPr lang="en-US" sz="1800" dirty="0">
                <a:solidFill>
                  <a:schemeClr val="bg1"/>
                </a:solidFill>
              </a:rPr>
              <a:t>ChatGPT poses to Google is ad revenue</a:t>
            </a:r>
            <a:r>
              <a:rPr lang="en-US" sz="1800" dirty="0">
                <a:solidFill>
                  <a:schemeClr val="bg1"/>
                </a:solidFill>
                <a:hlinkClick r:id="rId4">
                  <a:extLst>
                    <a:ext uri="{A12FA001-AC4F-418D-AE19-62706E023703}">
                      <ahyp:hlinkClr xmlns:ahyp="http://schemas.microsoft.com/office/drawing/2018/hyperlinkcolor" val="tx"/>
                    </a:ext>
                  </a:extLst>
                </a:hlinkClick>
              </a:rPr>
              <a:t>. Because ChatGPT provides one answer, it is far less conducive to digital ads, which accounted for 80% of Google’s revenue last year.</a:t>
            </a:r>
            <a:r>
              <a:rPr lang="en-US" sz="1800" dirty="0">
                <a:solidFill>
                  <a:schemeClr val="bg1"/>
                </a:solidFill>
              </a:rPr>
              <a:t> However, </a:t>
            </a:r>
            <a:r>
              <a:rPr lang="en-US" sz="1800" dirty="0">
                <a:solidFill>
                  <a:schemeClr val="bg1"/>
                </a:solidFill>
                <a:hlinkClick r:id="rId3">
                  <a:extLst>
                    <a:ext uri="{A12FA001-AC4F-418D-AE19-62706E023703}">
                      <ahyp:hlinkClr xmlns:ahyp="http://schemas.microsoft.com/office/drawing/2018/hyperlinkcolor" val="tx"/>
                    </a:ext>
                  </a:extLst>
                </a:hlinkClick>
              </a:rPr>
              <a:t>Google’s search revenues have remained stable so far, despite the rise in ChatGPT traffic.</a:t>
            </a:r>
            <a:endParaRPr lang="en-US" sz="1800" b="1" dirty="0">
              <a:solidFill>
                <a:schemeClr val="bg1"/>
              </a:solidFill>
            </a:endParaRPr>
          </a:p>
          <a:p>
            <a:endParaRPr lang="en-IN" sz="1800" dirty="0">
              <a:solidFill>
                <a:schemeClr val="bg1"/>
              </a:solidFill>
            </a:endParaRPr>
          </a:p>
        </p:txBody>
      </p:sp>
    </p:spTree>
    <p:extLst>
      <p:ext uri="{BB962C8B-B14F-4D97-AF65-F5344CB8AC3E}">
        <p14:creationId xmlns:p14="http://schemas.microsoft.com/office/powerpoint/2010/main" val="215743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7E94E0-E64D-EAB5-E434-6ADB57A3F150}"/>
              </a:ext>
            </a:extLst>
          </p:cNvPr>
          <p:cNvSpPr>
            <a:spLocks noGrp="1"/>
          </p:cNvSpPr>
          <p:nvPr>
            <p:ph type="title"/>
          </p:nvPr>
        </p:nvSpPr>
        <p:spPr>
          <a:xfrm>
            <a:off x="630936" y="630936"/>
            <a:ext cx="4252282" cy="5478640"/>
          </a:xfrm>
          <a:noFill/>
        </p:spPr>
        <p:txBody>
          <a:bodyPr anchor="ctr">
            <a:normAutofit/>
          </a:bodyPr>
          <a:lstStyle/>
          <a:p>
            <a:r>
              <a:rPr lang="en-IN" sz="4800" b="1" dirty="0">
                <a:solidFill>
                  <a:schemeClr val="bg1"/>
                </a:solidFill>
              </a:rPr>
              <a:t>Position of Google’s Search Engine after the launch of ChatGPT</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9BCE434F-DF65-125E-A547-8EA03B81173C}"/>
              </a:ext>
            </a:extLst>
          </p:cNvPr>
          <p:cNvSpPr>
            <a:spLocks noGrp="1"/>
          </p:cNvSpPr>
          <p:nvPr>
            <p:ph idx="1"/>
          </p:nvPr>
        </p:nvSpPr>
        <p:spPr>
          <a:xfrm>
            <a:off x="5808218" y="546550"/>
            <a:ext cx="5674839" cy="5478672"/>
          </a:xfrm>
          <a:noFill/>
        </p:spPr>
        <p:txBody>
          <a:bodyPr anchor="ctr">
            <a:normAutofit/>
          </a:bodyPr>
          <a:lstStyle/>
          <a:p>
            <a:r>
              <a:rPr lang="en-IN" sz="1800" b="1" dirty="0">
                <a:solidFill>
                  <a:schemeClr val="bg1"/>
                </a:solidFill>
              </a:rPr>
              <a:t>Innovation: </a:t>
            </a:r>
            <a:r>
              <a:rPr lang="en-IN" sz="1800" dirty="0">
                <a:solidFill>
                  <a:schemeClr val="bg1"/>
                </a:solidFill>
                <a:hlinkClick r:id="rId2">
                  <a:extLst>
                    <a:ext uri="{A12FA001-AC4F-418D-AE19-62706E023703}">
                      <ahyp:hlinkClr xmlns:ahyp="http://schemas.microsoft.com/office/drawing/2018/hyperlinkcolor" val="tx"/>
                    </a:ext>
                  </a:extLst>
                </a:hlinkClick>
              </a:rPr>
              <a:t>While Google Search excels in quick retrieving information from the web, ChatGPT is designed for more interactive and dynamic language-based tasks.</a:t>
            </a:r>
            <a:r>
              <a:rPr lang="en-IN" sz="1800" dirty="0">
                <a:solidFill>
                  <a:schemeClr val="bg1"/>
                </a:solidFill>
              </a:rPr>
              <a:t> </a:t>
            </a:r>
            <a:r>
              <a:rPr lang="en-IN" sz="1800" dirty="0">
                <a:solidFill>
                  <a:schemeClr val="bg1"/>
                </a:solidFill>
                <a:hlinkClick r:id="rId3">
                  <a:extLst>
                    <a:ext uri="{A12FA001-AC4F-418D-AE19-62706E023703}">
                      <ahyp:hlinkClr xmlns:ahyp="http://schemas.microsoft.com/office/drawing/2018/hyperlinkcolor" val="tx"/>
                    </a:ext>
                  </a:extLst>
                </a:hlinkClick>
              </a:rPr>
              <a:t>The emergence of ChatGPT has prompted an industry-wide shift in AI and search engine development strategy.</a:t>
            </a:r>
            <a:endParaRPr lang="en-IN" sz="1800" dirty="0">
              <a:solidFill>
                <a:schemeClr val="bg1"/>
              </a:solidFill>
            </a:endParaRPr>
          </a:p>
          <a:p>
            <a:r>
              <a:rPr lang="en-IN" sz="1800" b="1" dirty="0">
                <a:solidFill>
                  <a:schemeClr val="bg1"/>
                </a:solidFill>
              </a:rPr>
              <a:t>Brand Image: </a:t>
            </a:r>
            <a:r>
              <a:rPr lang="en-IN" sz="1800" dirty="0">
                <a:solidFill>
                  <a:schemeClr val="bg1"/>
                </a:solidFill>
                <a:hlinkClick r:id="rId3">
                  <a:extLst>
                    <a:ext uri="{A12FA001-AC4F-418D-AE19-62706E023703}">
                      <ahyp:hlinkClr xmlns:ahyp="http://schemas.microsoft.com/office/drawing/2018/hyperlinkcolor" val="tx"/>
                    </a:ext>
                  </a:extLst>
                </a:hlinkClick>
              </a:rPr>
              <a:t>Google’s founders have approved plans to add chatbot features to the search engine in response to the success of OpenAI’s ChatGPT.</a:t>
            </a:r>
            <a:r>
              <a:rPr lang="en-IN" sz="1800" dirty="0">
                <a:solidFill>
                  <a:schemeClr val="bg1"/>
                </a:solidFill>
              </a:rPr>
              <a:t> </a:t>
            </a:r>
            <a:r>
              <a:rPr lang="en-IN" sz="1800" dirty="0">
                <a:solidFill>
                  <a:schemeClr val="bg1"/>
                </a:solidFill>
                <a:hlinkClick r:id="rId4">
                  <a:extLst>
                    <a:ext uri="{A12FA001-AC4F-418D-AE19-62706E023703}">
                      <ahyp:hlinkClr xmlns:ahyp="http://schemas.microsoft.com/office/drawing/2018/hyperlinkcolor" val="tx"/>
                    </a:ext>
                  </a:extLst>
                </a:hlinkClick>
              </a:rPr>
              <a:t>The pressure on Google is increasing due to the surge in attention surrounding ChatGPT.</a:t>
            </a:r>
            <a:endParaRPr lang="en-IN" sz="1800" b="1" dirty="0">
              <a:solidFill>
                <a:schemeClr val="bg1"/>
              </a:solidFill>
            </a:endParaRPr>
          </a:p>
        </p:txBody>
      </p:sp>
    </p:spTree>
    <p:extLst>
      <p:ext uri="{BB962C8B-B14F-4D97-AF65-F5344CB8AC3E}">
        <p14:creationId xmlns:p14="http://schemas.microsoft.com/office/powerpoint/2010/main" val="56012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C145919-6244-C944-C63D-6C7E033A3E79}"/>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C2876E6C-857B-162D-FD7E-2664A3E2BEC8}"/>
              </a:ext>
            </a:extLst>
          </p:cNvPr>
          <p:cNvSpPr>
            <a:spLocks noGrp="1"/>
          </p:cNvSpPr>
          <p:nvPr>
            <p:ph type="title"/>
          </p:nvPr>
        </p:nvSpPr>
        <p:spPr>
          <a:xfrm>
            <a:off x="838200" y="365125"/>
            <a:ext cx="10515600" cy="1325563"/>
          </a:xfrm>
        </p:spPr>
        <p:txBody>
          <a:bodyPr>
            <a:normAutofit/>
          </a:bodyPr>
          <a:lstStyle/>
          <a:p>
            <a:r>
              <a:rPr lang="en-IN">
                <a:solidFill>
                  <a:srgbClr val="FFFFFF"/>
                </a:solidFill>
              </a:rPr>
              <a:t>Challenges Google is likely to face being a late mover in AI war:</a:t>
            </a:r>
          </a:p>
        </p:txBody>
      </p:sp>
      <p:sp>
        <p:nvSpPr>
          <p:cNvPr id="3" name="Content Placeholder 2">
            <a:extLst>
              <a:ext uri="{FF2B5EF4-FFF2-40B4-BE49-F238E27FC236}">
                <a16:creationId xmlns:a16="http://schemas.microsoft.com/office/drawing/2014/main" id="{FA300853-2349-3ACB-F461-AF8383B84DBC}"/>
              </a:ext>
            </a:extLst>
          </p:cNvPr>
          <p:cNvSpPr>
            <a:spLocks noGrp="1"/>
          </p:cNvSpPr>
          <p:nvPr>
            <p:ph idx="1"/>
          </p:nvPr>
        </p:nvSpPr>
        <p:spPr>
          <a:xfrm>
            <a:off x="838200" y="1825625"/>
            <a:ext cx="10515600" cy="4351338"/>
          </a:xfrm>
        </p:spPr>
        <p:txBody>
          <a:bodyPr>
            <a:normAutofit/>
          </a:bodyPr>
          <a:lstStyle/>
          <a:p>
            <a:r>
              <a:rPr lang="en-IN" sz="2600" b="1">
                <a:solidFill>
                  <a:srgbClr val="FFFFFF"/>
                </a:solidFill>
              </a:rPr>
              <a:t>OpenAI’s Opening Line Up: </a:t>
            </a:r>
            <a:r>
              <a:rPr lang="en-US" sz="2600">
                <a:solidFill>
                  <a:srgbClr val="FFFFFF"/>
                </a:solidFill>
              </a:rPr>
              <a:t>OpenAI, as first mover, has already secured several companies as customers, including Snapchat, Microsoft, and Duolingo, among others to embed ChatGPT into their core products.</a:t>
            </a:r>
            <a:r>
              <a:rPr lang="en-IN" sz="2600">
                <a:solidFill>
                  <a:srgbClr val="FFFFFF"/>
                </a:solidFill>
              </a:rPr>
              <a:t> 	Thus, Google is likely to have a hard time converting or finding new customers.</a:t>
            </a:r>
          </a:p>
          <a:p>
            <a:endParaRPr lang="en-IN" sz="2600" b="1">
              <a:solidFill>
                <a:srgbClr val="FFFFFF"/>
              </a:solidFill>
            </a:endParaRPr>
          </a:p>
          <a:p>
            <a:r>
              <a:rPr lang="en-US" sz="2600" b="1">
                <a:solidFill>
                  <a:srgbClr val="FFFFFF"/>
                </a:solidFill>
              </a:rPr>
              <a:t>A note on switching costs</a:t>
            </a:r>
            <a:r>
              <a:rPr lang="en-IN" sz="2600" b="1">
                <a:solidFill>
                  <a:srgbClr val="FFFFFF"/>
                </a:solidFill>
              </a:rPr>
              <a:t>: </a:t>
            </a:r>
            <a:r>
              <a:rPr lang="en-US" sz="2600">
                <a:solidFill>
                  <a:srgbClr val="FFFFFF"/>
                </a:solidFill>
              </a:rPr>
              <a:t>These risks and drawbacks associated with switching providers are often referred to as switching costs. Switching costs explain why customers stick with inferior technology. Even if the new technology vastly outperforms, the cost of switching keeps customers glued to what they have.</a:t>
            </a:r>
            <a:endParaRPr lang="en-US" sz="2600" b="1">
              <a:solidFill>
                <a:srgbClr val="FFFFFF"/>
              </a:solidFill>
            </a:endParaRPr>
          </a:p>
        </p:txBody>
      </p:sp>
    </p:spTree>
    <p:extLst>
      <p:ext uri="{BB962C8B-B14F-4D97-AF65-F5344CB8AC3E}">
        <p14:creationId xmlns:p14="http://schemas.microsoft.com/office/powerpoint/2010/main" val="9864893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1733</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AI Strategies</vt:lpstr>
      <vt:lpstr>What we will investigate in the presentation.</vt:lpstr>
      <vt:lpstr>Furthermore:  </vt:lpstr>
      <vt:lpstr>Microsoft’s use of AI thus far:</vt:lpstr>
      <vt:lpstr>Microsoft’s use of AI thus far:</vt:lpstr>
      <vt:lpstr>How it Threatens Google’s Business:    </vt:lpstr>
      <vt:lpstr>Position of Google’s Search Engine after the launch of ChatGPT</vt:lpstr>
      <vt:lpstr>Position of Google’s Search Engine after the launch of ChatGPT</vt:lpstr>
      <vt:lpstr>Challenges Google is likely to face being a late mover in AI war:</vt:lpstr>
      <vt:lpstr>Strategies to overcome mentioned Challenges:</vt:lpstr>
      <vt:lpstr>Advantages Google holds against OpenAI in creating a better AI bot user experience:</vt:lpstr>
      <vt:lpstr>Advantages Google holds against OpenAI in creating a better AI bot user experience:</vt:lpstr>
      <vt:lpstr>Google’s Primary Target Audience:</vt:lpstr>
      <vt:lpstr>Google’s Primary Target Audience:</vt:lpstr>
      <vt:lpstr>Company’s Features and its mode of Functionality:</vt:lpstr>
      <vt:lpstr>Monetizing AI services and products within its ecosystem:</vt:lpstr>
      <vt:lpstr>Monetizing AI services and products within its ecosystem:</vt:lpstr>
      <vt:lpstr>Monetizing AI services and products within its ecosystem: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Strategies</dc:title>
  <dc:creator>Vedant Sinha</dc:creator>
  <cp:lastModifiedBy>Vedant Sinha</cp:lastModifiedBy>
  <cp:revision>2</cp:revision>
  <dcterms:created xsi:type="dcterms:W3CDTF">2023-12-30T22:36:33Z</dcterms:created>
  <dcterms:modified xsi:type="dcterms:W3CDTF">2023-12-31T14:05:21Z</dcterms:modified>
</cp:coreProperties>
</file>