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5"/>
  </p:notesMasterIdLst>
  <p:sldIdLst>
    <p:sldId id="257" r:id="rId5"/>
    <p:sldId id="259" r:id="rId6"/>
    <p:sldId id="265" r:id="rId7"/>
    <p:sldId id="263" r:id="rId8"/>
    <p:sldId id="260" r:id="rId9"/>
    <p:sldId id="264" r:id="rId10"/>
    <p:sldId id="266" r:id="rId11"/>
    <p:sldId id="268" r:id="rId12"/>
    <p:sldId id="269"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9924" autoAdjust="0"/>
  </p:normalViewPr>
  <p:slideViewPr>
    <p:cSldViewPr snapToGrid="0">
      <p:cViewPr varScale="1">
        <p:scale>
          <a:sx n="51" d="100"/>
          <a:sy n="51" d="100"/>
        </p:scale>
        <p:origin x="1906"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C6899-0985-4354-8E88-BDD6181264F4}"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03E5A-8A24-4D94-ADC6-DF632D5C0D07}" type="slidenum">
              <a:rPr lang="en-US" smtClean="0"/>
              <a:t>‹#›</a:t>
            </a:fld>
            <a:endParaRPr lang="en-US"/>
          </a:p>
        </p:txBody>
      </p:sp>
    </p:spTree>
    <p:extLst>
      <p:ext uri="{BB962C8B-B14F-4D97-AF65-F5344CB8AC3E}">
        <p14:creationId xmlns:p14="http://schemas.microsoft.com/office/powerpoint/2010/main" val="2408592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Friends, I am Vedant Sugandhi, giving you a final presentation on my final project “Accent to Location”. This is my MS Course project to satisfy the degree requirement. </a:t>
            </a:r>
          </a:p>
        </p:txBody>
      </p:sp>
      <p:sp>
        <p:nvSpPr>
          <p:cNvPr id="4" name="Slide Number Placeholder 3"/>
          <p:cNvSpPr>
            <a:spLocks noGrp="1"/>
          </p:cNvSpPr>
          <p:nvPr>
            <p:ph type="sldNum" sz="quarter" idx="5"/>
          </p:nvPr>
        </p:nvSpPr>
        <p:spPr/>
        <p:txBody>
          <a:bodyPr/>
          <a:lstStyle/>
          <a:p>
            <a:fld id="{DBB03E5A-8A24-4D94-ADC6-DF632D5C0D07}" type="slidenum">
              <a:rPr lang="en-US" smtClean="0"/>
              <a:t>1</a:t>
            </a:fld>
            <a:endParaRPr lang="en-US"/>
          </a:p>
        </p:txBody>
      </p:sp>
    </p:spTree>
    <p:extLst>
      <p:ext uri="{BB962C8B-B14F-4D97-AF65-F5344CB8AC3E}">
        <p14:creationId xmlns:p14="http://schemas.microsoft.com/office/powerpoint/2010/main" val="2240351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&amp; have a good day.</a:t>
            </a:r>
          </a:p>
        </p:txBody>
      </p:sp>
      <p:sp>
        <p:nvSpPr>
          <p:cNvPr id="4" name="Slide Number Placeholder 3"/>
          <p:cNvSpPr>
            <a:spLocks noGrp="1"/>
          </p:cNvSpPr>
          <p:nvPr>
            <p:ph type="sldNum" sz="quarter" idx="5"/>
          </p:nvPr>
        </p:nvSpPr>
        <p:spPr/>
        <p:txBody>
          <a:bodyPr/>
          <a:lstStyle/>
          <a:p>
            <a:fld id="{DBB03E5A-8A24-4D94-ADC6-DF632D5C0D07}" type="slidenum">
              <a:rPr lang="en-US" smtClean="0"/>
              <a:t>10</a:t>
            </a:fld>
            <a:endParaRPr lang="en-US"/>
          </a:p>
        </p:txBody>
      </p:sp>
    </p:spTree>
    <p:extLst>
      <p:ext uri="{BB962C8B-B14F-4D97-AF65-F5344CB8AC3E}">
        <p14:creationId xmlns:p14="http://schemas.microsoft.com/office/powerpoint/2010/main" val="2996850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 have chosen this project because there is no such product in the world that can give you the location of the speaker through its audio recording.</a:t>
            </a:r>
          </a:p>
          <a:p>
            <a:r>
              <a:rPr lang="en-US" sz="1200" dirty="0"/>
              <a:t>The goal of this project is to use machine learning models to predict the geographical location of a speaker based on their accent. This is useful for personalized language tutorials.</a:t>
            </a:r>
          </a:p>
          <a:p>
            <a:r>
              <a:rPr lang="en-US" sz="1200" dirty="0"/>
              <a:t>As well as Targeted marketing of the products in the regional languages so that the company can make more profits.</a:t>
            </a:r>
          </a:p>
          <a:p>
            <a:r>
              <a:rPr lang="en-US" sz="1200" dirty="0"/>
              <a:t>We can improve speech and language processing as well through this product.</a:t>
            </a:r>
            <a:endParaRPr lang="en-US" dirty="0"/>
          </a:p>
        </p:txBody>
      </p:sp>
      <p:sp>
        <p:nvSpPr>
          <p:cNvPr id="4" name="Slide Number Placeholder 3"/>
          <p:cNvSpPr>
            <a:spLocks noGrp="1"/>
          </p:cNvSpPr>
          <p:nvPr>
            <p:ph type="sldNum" sz="quarter" idx="5"/>
          </p:nvPr>
        </p:nvSpPr>
        <p:spPr/>
        <p:txBody>
          <a:bodyPr/>
          <a:lstStyle/>
          <a:p>
            <a:fld id="{DBB03E5A-8A24-4D94-ADC6-DF632D5C0D07}" type="slidenum">
              <a:rPr lang="en-US" smtClean="0"/>
              <a:t>2</a:t>
            </a:fld>
            <a:endParaRPr lang="en-US"/>
          </a:p>
        </p:txBody>
      </p:sp>
    </p:spTree>
    <p:extLst>
      <p:ext uri="{BB962C8B-B14F-4D97-AF65-F5344CB8AC3E}">
        <p14:creationId xmlns:p14="http://schemas.microsoft.com/office/powerpoint/2010/main" val="2313646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was a tough task for me as it was very difficult to take the speech recording of a user from every country of the world. The datasets that are available online have a very limited amount of recordings which is very little to train the machine learning model. If the model will not be trained properly, then it will give low accuracies only.</a:t>
            </a:r>
          </a:p>
          <a:p>
            <a:r>
              <a:rPr lang="en-US" dirty="0"/>
              <a:t>Although my current dataset contains nearly 2200 audio recordings from different people spread in approximately 150 countries.</a:t>
            </a:r>
          </a:p>
          <a:p>
            <a:r>
              <a:rPr lang="en-US" dirty="0"/>
              <a:t>The dataset of nearly 30 hours comprising 30 seconds per user in 150 different accents.</a:t>
            </a:r>
          </a:p>
          <a:p>
            <a:r>
              <a:rPr lang="en-US" dirty="0"/>
              <a:t>I collected this dataset from diverse sources which included online resources, speech databases &amp; and user recording.</a:t>
            </a:r>
          </a:p>
          <a:p>
            <a:r>
              <a:rPr lang="en-US" dirty="0"/>
              <a:t>The challenge I faced was getting a low quality of data. It’s very difficult to remove the noise from audio data. There were privacy concerns related with the data.</a:t>
            </a:r>
          </a:p>
        </p:txBody>
      </p:sp>
      <p:sp>
        <p:nvSpPr>
          <p:cNvPr id="4" name="Slide Number Placeholder 3"/>
          <p:cNvSpPr>
            <a:spLocks noGrp="1"/>
          </p:cNvSpPr>
          <p:nvPr>
            <p:ph type="sldNum" sz="quarter" idx="5"/>
          </p:nvPr>
        </p:nvSpPr>
        <p:spPr/>
        <p:txBody>
          <a:bodyPr/>
          <a:lstStyle/>
          <a:p>
            <a:fld id="{DBB03E5A-8A24-4D94-ADC6-DF632D5C0D07}" type="slidenum">
              <a:rPr lang="en-US" smtClean="0"/>
              <a:t>3</a:t>
            </a:fld>
            <a:endParaRPr lang="en-US"/>
          </a:p>
        </p:txBody>
      </p:sp>
    </p:spTree>
    <p:extLst>
      <p:ext uri="{BB962C8B-B14F-4D97-AF65-F5344CB8AC3E}">
        <p14:creationId xmlns:p14="http://schemas.microsoft.com/office/powerpoint/2010/main" val="345368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done lot of exploratory data analysis on the dataset. I have done a resampling of all the recordings. Try to remove the noise as much as I can. Then </a:t>
            </a:r>
            <a:r>
              <a:rPr lang="en-US" dirty="0" err="1"/>
              <a:t>splitted</a:t>
            </a:r>
            <a:r>
              <a:rPr lang="en-US" dirty="0"/>
              <a:t> the data in small </a:t>
            </a:r>
            <a:r>
              <a:rPr lang="en-US" dirty="0" err="1"/>
              <a:t>small</a:t>
            </a:r>
            <a:r>
              <a:rPr lang="en-US" dirty="0"/>
              <a:t> segments so that training the model will take less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used an inbuilt function MFCC also known as </a:t>
            </a:r>
            <a:r>
              <a:rPr lang="en-US" b="0" dirty="0">
                <a:solidFill>
                  <a:srgbClr val="6A9955"/>
                </a:solidFill>
                <a:effectLst/>
                <a:latin typeface="Consolas" panose="020B0609020204030204" pitchFamily="49" charset="0"/>
              </a:rPr>
              <a:t>Mel-frequency cepstral coefficients from </a:t>
            </a:r>
            <a:r>
              <a:rPr lang="en-US" b="0" dirty="0" err="1">
                <a:solidFill>
                  <a:srgbClr val="6A9955"/>
                </a:solidFill>
                <a:effectLst/>
                <a:latin typeface="Consolas" panose="020B0609020204030204" pitchFamily="49" charset="0"/>
              </a:rPr>
              <a:t>Librosa</a:t>
            </a:r>
            <a:r>
              <a:rPr lang="en-US" b="0" dirty="0">
                <a:solidFill>
                  <a:srgbClr val="6A9955"/>
                </a:solidFill>
                <a:effectLst/>
                <a:latin typeface="Consolas" panose="020B0609020204030204" pitchFamily="49" charset="0"/>
              </a:rPr>
              <a:t> library of python. This library is very useful for the audio data. It extracts the important features from the audio data and after that we can perform several operations on those data.</a:t>
            </a:r>
            <a:endParaRPr lang="en-US" b="0" dirty="0">
              <a:solidFill>
                <a:srgbClr val="CCCCCC"/>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DBB03E5A-8A24-4D94-ADC6-DF632D5C0D07}" type="slidenum">
              <a:rPr lang="en-US" smtClean="0"/>
              <a:t>4</a:t>
            </a:fld>
            <a:endParaRPr lang="en-US"/>
          </a:p>
        </p:txBody>
      </p:sp>
    </p:spTree>
    <p:extLst>
      <p:ext uri="{BB962C8B-B14F-4D97-AF65-F5344CB8AC3E}">
        <p14:creationId xmlns:p14="http://schemas.microsoft.com/office/powerpoint/2010/main" val="5583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used two machine learning models for this project which are Recurrent Neural Network (RNN) and Support Vector Machine (SVM) because both models work fine with the audio data.</a:t>
            </a:r>
          </a:p>
          <a:p>
            <a:r>
              <a:rPr lang="en-US" dirty="0"/>
              <a:t>IN </a:t>
            </a:r>
            <a:r>
              <a:rPr lang="en-US" dirty="0" err="1"/>
              <a:t>Rnn</a:t>
            </a:r>
            <a:r>
              <a:rPr lang="en-US" dirty="0"/>
              <a:t> I have used a sequential model and activation function as SoftMax because </a:t>
            </a:r>
            <a:r>
              <a:rPr lang="en-US" b="0" i="0" dirty="0">
                <a:solidFill>
                  <a:srgbClr val="D1D5DB"/>
                </a:solidFill>
                <a:effectLst/>
                <a:latin typeface="Söhne"/>
              </a:rPr>
              <a:t>in the output layer of neural networks, particularly in multi-class classification problems. It's used to convert raw scores or logits produced by the model into probabilities.</a:t>
            </a:r>
          </a:p>
          <a:p>
            <a:r>
              <a:rPr lang="en-US" b="0" i="0" dirty="0">
                <a:solidFill>
                  <a:srgbClr val="D1D5DB"/>
                </a:solidFill>
                <a:effectLst/>
                <a:latin typeface="Söhne"/>
              </a:rPr>
              <a:t>And the optimizer is used as Adam.</a:t>
            </a:r>
          </a:p>
          <a:p>
            <a:endParaRPr lang="en-US" b="0" i="0" dirty="0">
              <a:solidFill>
                <a:srgbClr val="D1D5DB"/>
              </a:solidFill>
              <a:effectLst/>
              <a:latin typeface="Söhne"/>
            </a:endParaRPr>
          </a:p>
          <a:p>
            <a:r>
              <a:rPr lang="en-US" b="0" i="0" dirty="0">
                <a:solidFill>
                  <a:srgbClr val="D1D5DB"/>
                </a:solidFill>
                <a:effectLst/>
                <a:latin typeface="Söhne"/>
              </a:rPr>
              <a:t>In SVM, a Poly kernel is used to train the model for mapping data into higher-dimensional space. It also handles non-linear decision boundaries by projecting the data into a higher-dimensional feature space.</a:t>
            </a:r>
          </a:p>
          <a:p>
            <a:r>
              <a:rPr lang="en-US" b="0" i="0" dirty="0">
                <a:solidFill>
                  <a:srgbClr val="D1D5DB"/>
                </a:solidFill>
                <a:effectLst/>
                <a:latin typeface="Söhne"/>
              </a:rPr>
              <a:t>And the scale value is used here is Gamma.</a:t>
            </a:r>
            <a:endParaRPr lang="en-US" dirty="0"/>
          </a:p>
        </p:txBody>
      </p:sp>
      <p:sp>
        <p:nvSpPr>
          <p:cNvPr id="4" name="Slide Number Placeholder 3"/>
          <p:cNvSpPr>
            <a:spLocks noGrp="1"/>
          </p:cNvSpPr>
          <p:nvPr>
            <p:ph type="sldNum" sz="quarter" idx="5"/>
          </p:nvPr>
        </p:nvSpPr>
        <p:spPr/>
        <p:txBody>
          <a:bodyPr/>
          <a:lstStyle/>
          <a:p>
            <a:fld id="{DBB03E5A-8A24-4D94-ADC6-DF632D5C0D07}" type="slidenum">
              <a:rPr lang="en-US" smtClean="0"/>
              <a:t>5</a:t>
            </a:fld>
            <a:endParaRPr lang="en-US"/>
          </a:p>
        </p:txBody>
      </p:sp>
    </p:spTree>
    <p:extLst>
      <p:ext uri="{BB962C8B-B14F-4D97-AF65-F5344CB8AC3E}">
        <p14:creationId xmlns:p14="http://schemas.microsoft.com/office/powerpoint/2010/main" val="417685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checking &amp; and comparing the metrics of both models I got the accuracy for RNN as 31.31% and its precision and recall score was 0.31.</a:t>
            </a:r>
          </a:p>
          <a:p>
            <a:r>
              <a:rPr lang="en-US" dirty="0"/>
              <a:t>I got the accuracy for SVM as 34% which is better than RNN and its F1 and recall score are 0.34.</a:t>
            </a:r>
          </a:p>
          <a:p>
            <a:endParaRPr lang="en-US" dirty="0"/>
          </a:p>
          <a:p>
            <a:r>
              <a:rPr lang="en-US" dirty="0"/>
              <a:t>Lets </a:t>
            </a:r>
            <a:r>
              <a:rPr lang="en-US"/>
              <a:t>walk through the code.</a:t>
            </a:r>
            <a:endParaRPr lang="en-US" dirty="0"/>
          </a:p>
        </p:txBody>
      </p:sp>
      <p:sp>
        <p:nvSpPr>
          <p:cNvPr id="4" name="Slide Number Placeholder 3"/>
          <p:cNvSpPr>
            <a:spLocks noGrp="1"/>
          </p:cNvSpPr>
          <p:nvPr>
            <p:ph type="sldNum" sz="quarter" idx="5"/>
          </p:nvPr>
        </p:nvSpPr>
        <p:spPr/>
        <p:txBody>
          <a:bodyPr/>
          <a:lstStyle/>
          <a:p>
            <a:fld id="{DBB03E5A-8A24-4D94-ADC6-DF632D5C0D07}" type="slidenum">
              <a:rPr lang="en-US" smtClean="0"/>
              <a:t>6</a:t>
            </a:fld>
            <a:endParaRPr lang="en-US"/>
          </a:p>
        </p:txBody>
      </p:sp>
    </p:spTree>
    <p:extLst>
      <p:ext uri="{BB962C8B-B14F-4D97-AF65-F5344CB8AC3E}">
        <p14:creationId xmlns:p14="http://schemas.microsoft.com/office/powerpoint/2010/main" val="200389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SVM model correctly predicted the location of 34% of samples of the dataset and the RNN model predicted 31%, I know that’s very Low, but it all depends on the dataset as it was a very small dataset on which I trained the model.</a:t>
            </a:r>
          </a:p>
        </p:txBody>
      </p:sp>
      <p:sp>
        <p:nvSpPr>
          <p:cNvPr id="4" name="Slide Number Placeholder 3"/>
          <p:cNvSpPr>
            <a:spLocks noGrp="1"/>
          </p:cNvSpPr>
          <p:nvPr>
            <p:ph type="sldNum" sz="quarter" idx="5"/>
          </p:nvPr>
        </p:nvSpPr>
        <p:spPr/>
        <p:txBody>
          <a:bodyPr/>
          <a:lstStyle/>
          <a:p>
            <a:fld id="{DBB03E5A-8A24-4D94-ADC6-DF632D5C0D07}" type="slidenum">
              <a:rPr lang="en-US" smtClean="0"/>
              <a:t>7</a:t>
            </a:fld>
            <a:endParaRPr lang="en-US"/>
          </a:p>
        </p:txBody>
      </p:sp>
    </p:spTree>
    <p:extLst>
      <p:ext uri="{BB962C8B-B14F-4D97-AF65-F5344CB8AC3E}">
        <p14:creationId xmlns:p14="http://schemas.microsoft.com/office/powerpoint/2010/main" val="2809072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Times New Roman" panose="02020603050405020304" pitchFamily="18" charset="0"/>
              </a:rPr>
              <a:t>Expand training dataset - Collect accented speech samples from more countries and regional dialects. Focus on underrepresented languages. Explore synthetic data generation.</a:t>
            </a:r>
          </a:p>
          <a:p>
            <a:pPr marL="0" marR="0" lvl="0" indent="0" algn="just" defTabSz="914400" rtl="0" eaLnBrk="1" fontAlgn="auto" latinLnBrk="0" hangingPunct="1">
              <a:lnSpc>
                <a:spcPct val="200000"/>
              </a:lnSpc>
              <a:spcBef>
                <a:spcPts val="0"/>
              </a:spcBef>
              <a:spcAft>
                <a:spcPts val="0"/>
              </a:spcAft>
              <a:buClrTx/>
              <a:buSzTx/>
              <a:buFont typeface="Symbol" panose="05050102010706020507" pitchFamily="18" charset="2"/>
              <a:buNone/>
              <a:tabLst/>
              <a:defRPr/>
            </a:pPr>
            <a:r>
              <a:rPr lang="en-US" sz="1800" dirty="0">
                <a:effectLst/>
                <a:latin typeface="Times New Roman" panose="02020603050405020304" pitchFamily="18" charset="0"/>
                <a:ea typeface="Times New Roman" panose="02020603050405020304" pitchFamily="18" charset="0"/>
              </a:rPr>
              <a:t>Improved model architecture - Incorporate language vocabulary cues. Add environmental audio background sounds. Fuse text transcripts if available to further constrain origin.</a:t>
            </a:r>
          </a:p>
          <a:p>
            <a:pPr marL="0" marR="0" lvl="0" indent="0" algn="just">
              <a:lnSpc>
                <a:spcPct val="200000"/>
              </a:lnSpc>
              <a:spcBef>
                <a:spcPts val="0"/>
              </a:spcBef>
              <a:spcAft>
                <a:spcPts val="0"/>
              </a:spcAft>
              <a:buFont typeface="Symbol" panose="05050102010706020507" pitchFamily="18" charset="2"/>
              <a:buNone/>
            </a:pPr>
            <a:r>
              <a:rPr lang="en-US" sz="1800" dirty="0">
                <a:effectLst/>
                <a:latin typeface="Times New Roman" panose="02020603050405020304" pitchFamily="18" charset="0"/>
                <a:ea typeface="Times New Roman" panose="02020603050405020304" pitchFamily="18" charset="0"/>
              </a:rPr>
              <a:t>Multimodal input representation - </a:t>
            </a:r>
            <a:r>
              <a:rPr lang="en-US" sz="1800" kern="0" dirty="0">
                <a:effectLst/>
                <a:latin typeface="Times New Roman" panose="02020603050405020304" pitchFamily="18" charset="0"/>
                <a:ea typeface="Times New Roman" panose="02020603050405020304" pitchFamily="18" charset="0"/>
              </a:rPr>
              <a:t>Attention mechanisms to weigh relevant input patterns. Graph neural networks to incorporate relational cues. Meta-learning approaches to quickly adapt to new locales.</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BB03E5A-8A24-4D94-ADC6-DF632D5C0D07}" type="slidenum">
              <a:rPr lang="en-US" smtClean="0"/>
              <a:t>8</a:t>
            </a:fld>
            <a:endParaRPr lang="en-US"/>
          </a:p>
        </p:txBody>
      </p:sp>
    </p:spTree>
    <p:extLst>
      <p:ext uri="{BB962C8B-B14F-4D97-AF65-F5344CB8AC3E}">
        <p14:creationId xmlns:p14="http://schemas.microsoft.com/office/powerpoint/2010/main" val="3720220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Söhne"/>
              </a:rPr>
              <a:t>Language Learning Companies:</a:t>
            </a:r>
            <a:r>
              <a:rPr lang="en-US" b="0" i="0" dirty="0">
                <a:solidFill>
                  <a:srgbClr val="D1D5DB"/>
                </a:solidFill>
                <a:effectLst/>
                <a:latin typeface="Söhne"/>
              </a:rPr>
              <a:t> Companies involved in language learning apps or platforms might use this product to tailor their services based on regional accents.</a:t>
            </a:r>
          </a:p>
          <a:p>
            <a:pPr algn="l">
              <a:buFont typeface="Arial" panose="020B0604020202020204" pitchFamily="34" charset="0"/>
              <a:buChar char="•"/>
            </a:pPr>
            <a:r>
              <a:rPr lang="en-US" b="1" i="0" dirty="0">
                <a:solidFill>
                  <a:srgbClr val="D1D5DB"/>
                </a:solidFill>
                <a:effectLst/>
                <a:latin typeface="Söhne"/>
              </a:rPr>
              <a:t>Customer Support Centers:</a:t>
            </a:r>
            <a:r>
              <a:rPr lang="en-US" b="0" i="0" dirty="0">
                <a:solidFill>
                  <a:srgbClr val="D1D5DB"/>
                </a:solidFill>
                <a:effectLst/>
                <a:latin typeface="Söhne"/>
              </a:rPr>
              <a:t> Organizations providing customer support services might utilize this technology to route customer calls to specific regional support centers or understand the regional preferences and needs of their customer base.</a:t>
            </a:r>
          </a:p>
          <a:p>
            <a:r>
              <a:rPr lang="en-US" b="1" i="0" dirty="0">
                <a:effectLst/>
                <a:latin typeface="Söhne"/>
              </a:rPr>
              <a:t>Security &amp; Authentication Services:</a:t>
            </a:r>
            <a:r>
              <a:rPr lang="en-US" b="0" i="0" dirty="0">
                <a:solidFill>
                  <a:srgbClr val="D1D5DB"/>
                </a:solidFill>
                <a:effectLst/>
                <a:latin typeface="Söhne"/>
              </a:rPr>
              <a:t> Accent-based location verification could enhance security measures by verifying user locations through voice authentication, especially in cases where location verification is critical.</a:t>
            </a:r>
          </a:p>
          <a:p>
            <a:r>
              <a:rPr lang="en-US" b="1" i="0" dirty="0">
                <a:effectLst/>
                <a:latin typeface="Söhne"/>
              </a:rPr>
              <a:t>Academic Institutions &amp; Researchers:</a:t>
            </a:r>
            <a:r>
              <a:rPr lang="en-US" b="0" i="0" dirty="0">
                <a:solidFill>
                  <a:srgbClr val="D1D5DB"/>
                </a:solidFill>
                <a:effectLst/>
                <a:latin typeface="Söhne"/>
              </a:rPr>
              <a:t> Linguists, sociologists, or researchers studying accents and their regional variations could benefit from such data to deepen their understanding of linguistic diversity and regional speech patterns.</a:t>
            </a:r>
            <a:endParaRPr lang="en-US" dirty="0"/>
          </a:p>
        </p:txBody>
      </p:sp>
      <p:sp>
        <p:nvSpPr>
          <p:cNvPr id="4" name="Slide Number Placeholder 3"/>
          <p:cNvSpPr>
            <a:spLocks noGrp="1"/>
          </p:cNvSpPr>
          <p:nvPr>
            <p:ph type="sldNum" sz="quarter" idx="5"/>
          </p:nvPr>
        </p:nvSpPr>
        <p:spPr/>
        <p:txBody>
          <a:bodyPr/>
          <a:lstStyle/>
          <a:p>
            <a:fld id="{DBB03E5A-8A24-4D94-ADC6-DF632D5C0D07}" type="slidenum">
              <a:rPr lang="en-US" smtClean="0"/>
              <a:t>9</a:t>
            </a:fld>
            <a:endParaRPr lang="en-US"/>
          </a:p>
        </p:txBody>
      </p:sp>
    </p:spTree>
    <p:extLst>
      <p:ext uri="{BB962C8B-B14F-4D97-AF65-F5344CB8AC3E}">
        <p14:creationId xmlns:p14="http://schemas.microsoft.com/office/powerpoint/2010/main" val="1937194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12/8/2023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12/8/2023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12/8/2023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12/8/2023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12/8/2023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12/8/2023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12/8/2023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12/8/2023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12/8/2023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12/8/2023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12/8/2023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12/8/2023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Accent to Location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lnSpcReduction="10000"/>
          </a:bodyPr>
          <a:lstStyle/>
          <a:p>
            <a:r>
              <a:rPr lang="en-US" sz="2400" dirty="0">
                <a:solidFill>
                  <a:schemeClr val="tx1">
                    <a:lumMod val="85000"/>
                    <a:lumOff val="15000"/>
                  </a:schemeClr>
                </a:solidFill>
              </a:rPr>
              <a:t>Submitted by – Vedant Sugandhi</a:t>
            </a:r>
          </a:p>
          <a:p>
            <a:r>
              <a:rPr lang="en-US">
                <a:solidFill>
                  <a:schemeClr val="tx1">
                    <a:lumMod val="85000"/>
                    <a:lumOff val="15000"/>
                  </a:schemeClr>
                </a:solidFill>
              </a:rPr>
              <a:t>Student ID - 110649669</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A0287A49-4C63-2A57-37EA-72E49C5AF0CE}"/>
              </a:ext>
            </a:extLst>
          </p:cNvPr>
          <p:cNvSpPr txBox="1"/>
          <p:nvPr/>
        </p:nvSpPr>
        <p:spPr>
          <a:xfrm>
            <a:off x="923347" y="2321004"/>
            <a:ext cx="10345271" cy="1107996"/>
          </a:xfrm>
          <a:prstGeom prst="rect">
            <a:avLst/>
          </a:prstGeom>
          <a:noFill/>
        </p:spPr>
        <p:txBody>
          <a:bodyPr wrap="square" rtlCol="0">
            <a:spAutoFit/>
          </a:bodyPr>
          <a:lstStyle/>
          <a:p>
            <a:pPr algn="ctr"/>
            <a:r>
              <a:rPr lang="en-US" sz="6600" dirty="0"/>
              <a:t>Thank You</a:t>
            </a: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FA5C-3C28-21A7-A203-615E21E453F2}"/>
              </a:ext>
            </a:extLst>
          </p:cNvPr>
          <p:cNvSpPr>
            <a:spLocks noGrp="1"/>
          </p:cNvSpPr>
          <p:nvPr>
            <p:ph type="title"/>
          </p:nvPr>
        </p:nvSpPr>
        <p:spPr>
          <a:xfrm>
            <a:off x="1097280" y="331694"/>
            <a:ext cx="10058400" cy="1111624"/>
          </a:xfrm>
        </p:spPr>
        <p:txBody>
          <a:bodyPr>
            <a:normAutofit/>
          </a:bodyPr>
          <a:lstStyle/>
          <a:p>
            <a:pPr algn="ctr"/>
            <a:r>
              <a:rPr lang="en-US" sz="5400" dirty="0"/>
              <a:t>Introduction</a:t>
            </a:r>
          </a:p>
        </p:txBody>
      </p:sp>
      <p:sp>
        <p:nvSpPr>
          <p:cNvPr id="3" name="Content Placeholder 2">
            <a:extLst>
              <a:ext uri="{FF2B5EF4-FFF2-40B4-BE49-F238E27FC236}">
                <a16:creationId xmlns:a16="http://schemas.microsoft.com/office/drawing/2014/main" id="{DF80BE6E-8910-06F9-9B70-0C9154EA2231}"/>
              </a:ext>
            </a:extLst>
          </p:cNvPr>
          <p:cNvSpPr>
            <a:spLocks noGrp="1"/>
          </p:cNvSpPr>
          <p:nvPr>
            <p:ph idx="1"/>
          </p:nvPr>
        </p:nvSpPr>
        <p:spPr/>
        <p:txBody>
          <a:bodyPr/>
          <a:lstStyle/>
          <a:p>
            <a:r>
              <a:rPr lang="en-US" sz="2800" dirty="0"/>
              <a:t>The goal of this project is to use machine learning to predict the geographical location of a speaker based on their accent. It mixes and matches machine learning, linguistics, and Cultural Understanding. The project has various objectives:-</a:t>
            </a:r>
          </a:p>
          <a:p>
            <a:pPr lvl="1">
              <a:buFont typeface="Arial" panose="020B0604020202020204" pitchFamily="34" charset="0"/>
              <a:buChar char="•"/>
            </a:pPr>
            <a:r>
              <a:rPr lang="en-US" sz="2800" dirty="0"/>
              <a:t>Develop an accurate Prediction Model.</a:t>
            </a:r>
          </a:p>
          <a:p>
            <a:pPr lvl="1">
              <a:buFont typeface="Arial" panose="020B0604020202020204" pitchFamily="34" charset="0"/>
              <a:buChar char="•"/>
            </a:pPr>
            <a:r>
              <a:rPr lang="en-US" sz="2800" dirty="0"/>
              <a:t>Drive Innovation</a:t>
            </a:r>
          </a:p>
          <a:p>
            <a:pPr lvl="1">
              <a:buFont typeface="Arial" panose="020B0604020202020204" pitchFamily="34" charset="0"/>
              <a:buChar char="•"/>
            </a:pPr>
            <a:r>
              <a:rPr lang="en-US" sz="2800" dirty="0"/>
              <a:t>Improve Speech &amp; Language Processing</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95862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AFE7-2DF3-F275-9CBA-21FA8DE60445}"/>
              </a:ext>
            </a:extLst>
          </p:cNvPr>
          <p:cNvSpPr>
            <a:spLocks noGrp="1"/>
          </p:cNvSpPr>
          <p:nvPr>
            <p:ph type="title"/>
          </p:nvPr>
        </p:nvSpPr>
        <p:spPr/>
        <p:txBody>
          <a:bodyPr>
            <a:noAutofit/>
          </a:bodyPr>
          <a:lstStyle/>
          <a:p>
            <a:pPr algn="ctr"/>
            <a:r>
              <a:rPr lang="en-US" sz="5400" dirty="0"/>
              <a:t>Dataset Summary</a:t>
            </a:r>
          </a:p>
        </p:txBody>
      </p:sp>
      <p:sp>
        <p:nvSpPr>
          <p:cNvPr id="3" name="Content Placeholder 2">
            <a:extLst>
              <a:ext uri="{FF2B5EF4-FFF2-40B4-BE49-F238E27FC236}">
                <a16:creationId xmlns:a16="http://schemas.microsoft.com/office/drawing/2014/main" id="{59A056D4-6C5D-AEB5-CFC9-42C2EABF4FF1}"/>
              </a:ext>
            </a:extLst>
          </p:cNvPr>
          <p:cNvSpPr>
            <a:spLocks noGrp="1"/>
          </p:cNvSpPr>
          <p:nvPr>
            <p:ph idx="1"/>
          </p:nvPr>
        </p:nvSpPr>
        <p:spPr/>
        <p:txBody>
          <a:bodyPr>
            <a:normAutofit fontScale="92500" lnSpcReduction="10000"/>
          </a:bodyPr>
          <a:lstStyle/>
          <a:p>
            <a:pPr lvl="1">
              <a:buFont typeface="Arial" panose="020B0604020202020204" pitchFamily="34" charset="0"/>
              <a:buChar char="•"/>
            </a:pPr>
            <a:r>
              <a:rPr lang="en-US" sz="2400" dirty="0"/>
              <a:t>Size: It comprises audio recordings of speakers with various accents It consists of 30 hours of data, with each recording having an average of 30 seconds. </a:t>
            </a:r>
          </a:p>
          <a:p>
            <a:pPr lvl="1">
              <a:buFont typeface="Arial" panose="020B0604020202020204" pitchFamily="34" charset="0"/>
              <a:buChar char="•"/>
            </a:pPr>
            <a:r>
              <a:rPr lang="en-US" sz="2400" dirty="0"/>
              <a:t>There are approximately 2150 recordings from different countries which has 150 different accents.</a:t>
            </a:r>
          </a:p>
          <a:p>
            <a:pPr lvl="1">
              <a:buFont typeface="Arial" panose="020B0604020202020204" pitchFamily="34" charset="0"/>
              <a:buChar char="•"/>
            </a:pPr>
            <a:r>
              <a:rPr lang="en-US" sz="2400" dirty="0"/>
              <a:t>Source: It was collected from diverse sources, including online resources, speech databases, and user-contributed recordings.</a:t>
            </a:r>
          </a:p>
          <a:p>
            <a:pPr marL="201168" lvl="1" indent="0">
              <a:buNone/>
            </a:pPr>
            <a:r>
              <a:rPr lang="en-US" sz="2400" dirty="0"/>
              <a:t>Challenges:- </a:t>
            </a:r>
          </a:p>
          <a:p>
            <a:pPr lvl="3">
              <a:buFont typeface="Wingdings" panose="05000000000000000000" pitchFamily="2" charset="2"/>
              <a:buChar char="§"/>
            </a:pPr>
            <a:r>
              <a:rPr lang="en-US" sz="2200" dirty="0"/>
              <a:t>Quality of Data.</a:t>
            </a:r>
          </a:p>
          <a:p>
            <a:pPr lvl="3">
              <a:buFont typeface="Wingdings" panose="05000000000000000000" pitchFamily="2" charset="2"/>
              <a:buChar char="§"/>
            </a:pPr>
            <a:r>
              <a:rPr lang="en-US" sz="2200" dirty="0"/>
              <a:t>Data Imbalance</a:t>
            </a:r>
          </a:p>
          <a:p>
            <a:pPr lvl="3">
              <a:buFont typeface="Wingdings" panose="05000000000000000000" pitchFamily="2" charset="2"/>
              <a:buChar char="§"/>
            </a:pPr>
            <a:r>
              <a:rPr lang="en-US" sz="2200" dirty="0"/>
              <a:t>Privacy &amp; Ethical Concerns</a:t>
            </a:r>
          </a:p>
          <a:p>
            <a:pPr marL="201168" lvl="1" indent="0">
              <a:buNone/>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710121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C2BC-8FEF-3499-F5AD-A12548BE0C59}"/>
              </a:ext>
            </a:extLst>
          </p:cNvPr>
          <p:cNvSpPr>
            <a:spLocks noGrp="1"/>
          </p:cNvSpPr>
          <p:nvPr>
            <p:ph type="title"/>
          </p:nvPr>
        </p:nvSpPr>
        <p:spPr>
          <a:xfrm>
            <a:off x="1097280" y="374825"/>
            <a:ext cx="10058400" cy="1228165"/>
          </a:xfrm>
        </p:spPr>
        <p:txBody>
          <a:bodyPr>
            <a:noAutofit/>
          </a:bodyPr>
          <a:lstStyle/>
          <a:p>
            <a:pPr algn="ctr"/>
            <a:r>
              <a:rPr lang="en-US" sz="5400" dirty="0"/>
              <a:t>Exploratory Data Analysis</a:t>
            </a:r>
          </a:p>
        </p:txBody>
      </p:sp>
      <p:sp>
        <p:nvSpPr>
          <p:cNvPr id="3" name="Content Placeholder 2">
            <a:extLst>
              <a:ext uri="{FF2B5EF4-FFF2-40B4-BE49-F238E27FC236}">
                <a16:creationId xmlns:a16="http://schemas.microsoft.com/office/drawing/2014/main" id="{13025250-1CD5-10CA-E87D-B66D630595CE}"/>
              </a:ext>
            </a:extLst>
          </p:cNvPr>
          <p:cNvSpPr>
            <a:spLocks noGrp="1"/>
          </p:cNvSpPr>
          <p:nvPr>
            <p:ph idx="1"/>
          </p:nvPr>
        </p:nvSpPr>
        <p:spPr/>
        <p:txBody>
          <a:bodyPr>
            <a:normAutofit/>
          </a:bodyPr>
          <a:lstStyle/>
          <a:p>
            <a:pPr lvl="1">
              <a:buFont typeface="Arial" panose="020B0604020202020204" pitchFamily="34" charset="0"/>
              <a:buChar char="•"/>
            </a:pPr>
            <a:r>
              <a:rPr lang="en-US" sz="2800" dirty="0"/>
              <a:t>Resampling – Ensuring Consistent sample rate across all recordings.</a:t>
            </a:r>
          </a:p>
          <a:p>
            <a:pPr lvl="1">
              <a:buFont typeface="Arial" panose="020B0604020202020204" pitchFamily="34" charset="0"/>
              <a:buChar char="•"/>
            </a:pPr>
            <a:r>
              <a:rPr lang="en-US" sz="2800" dirty="0"/>
              <a:t>Noise Reduction – Applying to improve the quality of audio.</a:t>
            </a:r>
          </a:p>
          <a:p>
            <a:pPr lvl="1">
              <a:buFont typeface="Arial" panose="020B0604020202020204" pitchFamily="34" charset="0"/>
              <a:buChar char="•"/>
            </a:pPr>
            <a:r>
              <a:rPr lang="en-US" sz="2800" dirty="0"/>
              <a:t>Segmentation – Splitting Audio files into shorter segments.</a:t>
            </a:r>
          </a:p>
          <a:p>
            <a:pPr lvl="1">
              <a:buFont typeface="Arial" panose="020B0604020202020204" pitchFamily="34" charset="0"/>
              <a:buChar char="•"/>
            </a:pPr>
            <a:r>
              <a:rPr lang="en-US" sz="2800" dirty="0"/>
              <a:t>Feature Extraction – Extracting relevant audio Features through MFCC.</a:t>
            </a:r>
          </a:p>
          <a:p>
            <a:pPr marL="201168" lvl="1" indent="0">
              <a:buNone/>
            </a:pPr>
            <a:endParaRPr lang="en-US" sz="2400" dirty="0"/>
          </a:p>
        </p:txBody>
      </p:sp>
    </p:spTree>
    <p:extLst>
      <p:ext uri="{BB962C8B-B14F-4D97-AF65-F5344CB8AC3E}">
        <p14:creationId xmlns:p14="http://schemas.microsoft.com/office/powerpoint/2010/main" val="136090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97A0-FDCC-1B40-13D2-0DFAF8105A02}"/>
              </a:ext>
            </a:extLst>
          </p:cNvPr>
          <p:cNvSpPr>
            <a:spLocks noGrp="1"/>
          </p:cNvSpPr>
          <p:nvPr>
            <p:ph type="title"/>
          </p:nvPr>
        </p:nvSpPr>
        <p:spPr>
          <a:xfrm>
            <a:off x="1097280" y="483229"/>
            <a:ext cx="10058400" cy="1138785"/>
          </a:xfrm>
        </p:spPr>
        <p:txBody>
          <a:bodyPr>
            <a:normAutofit/>
          </a:bodyPr>
          <a:lstStyle/>
          <a:p>
            <a:pPr algn="ctr"/>
            <a:r>
              <a:rPr lang="en-US" sz="5400" dirty="0"/>
              <a:t>Modelling</a:t>
            </a:r>
          </a:p>
        </p:txBody>
      </p:sp>
      <p:sp>
        <p:nvSpPr>
          <p:cNvPr id="3" name="Content Placeholder 2">
            <a:extLst>
              <a:ext uri="{FF2B5EF4-FFF2-40B4-BE49-F238E27FC236}">
                <a16:creationId xmlns:a16="http://schemas.microsoft.com/office/drawing/2014/main" id="{AFEE473F-86AE-5F03-6D6D-FC4EDFF54577}"/>
              </a:ext>
            </a:extLst>
          </p:cNvPr>
          <p:cNvSpPr>
            <a:spLocks noGrp="1"/>
          </p:cNvSpPr>
          <p:nvPr>
            <p:ph idx="1"/>
          </p:nvPr>
        </p:nvSpPr>
        <p:spPr>
          <a:xfrm>
            <a:off x="1097280" y="2108202"/>
            <a:ext cx="10058400" cy="3697176"/>
          </a:xfrm>
        </p:spPr>
        <p:txBody>
          <a:bodyPr>
            <a:normAutofit/>
          </a:bodyPr>
          <a:lstStyle/>
          <a:p>
            <a:pPr lvl="1">
              <a:buFont typeface="Arial" panose="020B0604020202020204" pitchFamily="34" charset="0"/>
              <a:buChar char="•"/>
            </a:pPr>
            <a:r>
              <a:rPr lang="en-US" sz="3200" dirty="0"/>
              <a:t>Recurrent Neural Network</a:t>
            </a:r>
          </a:p>
          <a:p>
            <a:pPr marL="1081278" lvl="3" indent="-514350">
              <a:buFont typeface="+mj-lt"/>
              <a:buAutoNum type="arabicPeriod"/>
            </a:pPr>
            <a:r>
              <a:rPr lang="en-US" sz="2800" dirty="0"/>
              <a:t>Sequential Model used.</a:t>
            </a:r>
          </a:p>
          <a:p>
            <a:pPr marL="1081278" lvl="3" indent="-514350">
              <a:buFont typeface="+mj-lt"/>
              <a:buAutoNum type="arabicPeriod"/>
            </a:pPr>
            <a:r>
              <a:rPr lang="en-US" sz="2800" dirty="0"/>
              <a:t>Used Activation Function as SoftMax.</a:t>
            </a:r>
          </a:p>
          <a:p>
            <a:pPr marL="1081278" lvl="3" indent="-514350">
              <a:buFont typeface="+mj-lt"/>
              <a:buAutoNum type="arabicPeriod"/>
            </a:pPr>
            <a:r>
              <a:rPr lang="en-US" sz="2800" dirty="0"/>
              <a:t>Optimizer as Adam.</a:t>
            </a:r>
          </a:p>
          <a:p>
            <a:pPr lvl="1">
              <a:buFont typeface="Arial" panose="020B0604020202020204" pitchFamily="34" charset="0"/>
              <a:buChar char="•"/>
            </a:pPr>
            <a:r>
              <a:rPr lang="en-US" sz="3200" dirty="0"/>
              <a:t>Support Vector Machine</a:t>
            </a:r>
          </a:p>
          <a:p>
            <a:pPr marL="1024128" lvl="3" indent="-457200">
              <a:buFont typeface="+mj-lt"/>
              <a:buAutoNum type="arabicPeriod"/>
            </a:pPr>
            <a:r>
              <a:rPr lang="en-US" sz="2400" dirty="0"/>
              <a:t>Poly Kernel</a:t>
            </a:r>
          </a:p>
          <a:p>
            <a:pPr marL="1024128" lvl="3" indent="-457200">
              <a:buFont typeface="+mj-lt"/>
              <a:buAutoNum type="arabicPeriod"/>
            </a:pPr>
            <a:r>
              <a:rPr lang="en-US" sz="2400" dirty="0"/>
              <a:t>Gamma value is Scale	</a:t>
            </a:r>
          </a:p>
        </p:txBody>
      </p:sp>
    </p:spTree>
    <p:extLst>
      <p:ext uri="{BB962C8B-B14F-4D97-AF65-F5344CB8AC3E}">
        <p14:creationId xmlns:p14="http://schemas.microsoft.com/office/powerpoint/2010/main" val="56391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EB6C-58D2-643E-A295-BC10625E9E2A}"/>
              </a:ext>
            </a:extLst>
          </p:cNvPr>
          <p:cNvSpPr>
            <a:spLocks noGrp="1"/>
          </p:cNvSpPr>
          <p:nvPr>
            <p:ph type="title"/>
          </p:nvPr>
        </p:nvSpPr>
        <p:spPr>
          <a:xfrm>
            <a:off x="1066800" y="437445"/>
            <a:ext cx="10058400" cy="1102926"/>
          </a:xfrm>
        </p:spPr>
        <p:txBody>
          <a:bodyPr>
            <a:normAutofit/>
          </a:bodyPr>
          <a:lstStyle/>
          <a:p>
            <a:pPr algn="ctr"/>
            <a:r>
              <a:rPr lang="en-US" sz="5400" dirty="0"/>
              <a:t>Model Evaluation</a:t>
            </a:r>
          </a:p>
        </p:txBody>
      </p:sp>
      <p:sp>
        <p:nvSpPr>
          <p:cNvPr id="3" name="Content Placeholder 2">
            <a:extLst>
              <a:ext uri="{FF2B5EF4-FFF2-40B4-BE49-F238E27FC236}">
                <a16:creationId xmlns:a16="http://schemas.microsoft.com/office/drawing/2014/main" id="{962FE2DF-14B1-5470-7B01-187E78EA94F8}"/>
              </a:ext>
            </a:extLst>
          </p:cNvPr>
          <p:cNvSpPr>
            <a:spLocks noGrp="1"/>
          </p:cNvSpPr>
          <p:nvPr>
            <p:ph idx="1"/>
          </p:nvPr>
        </p:nvSpPr>
        <p:spPr>
          <a:xfrm>
            <a:off x="1066800" y="2287496"/>
            <a:ext cx="10058400" cy="3760891"/>
          </a:xfrm>
        </p:spPr>
        <p:txBody>
          <a:bodyPr/>
          <a:lstStyle/>
          <a:p>
            <a:pPr lvl="1">
              <a:lnSpc>
                <a:spcPct val="107000"/>
              </a:lnSpc>
              <a:spcBef>
                <a:spcPts val="0"/>
              </a:spcBef>
              <a:spcAft>
                <a:spcPts val="0"/>
              </a:spcAft>
              <a:buFont typeface="Wingdings" panose="05000000000000000000" pitchFamily="2" charset="2"/>
              <a:buChar char="§"/>
            </a:pPr>
            <a:r>
              <a:rPr lang="en-US" sz="2800" kern="100" dirty="0">
                <a:ea typeface="Calibri" panose="020F0502020204030204" pitchFamily="34" charset="0"/>
                <a:cs typeface="Times New Roman" panose="02020603050405020304" pitchFamily="18" charset="0"/>
              </a:rPr>
              <a:t>Recurrent Neural Network</a:t>
            </a:r>
          </a:p>
          <a:p>
            <a:pPr marL="1024128" lvl="3" indent="-457200">
              <a:lnSpc>
                <a:spcPct val="107000"/>
              </a:lnSpc>
              <a:spcBef>
                <a:spcPts val="0"/>
              </a:spcBef>
              <a:spcAft>
                <a:spcPts val="0"/>
              </a:spcAft>
              <a:buFont typeface="+mj-lt"/>
              <a:buAutoNum type="arabicPeriod"/>
            </a:pPr>
            <a:r>
              <a:rPr lang="en-US" sz="2400" kern="100" dirty="0">
                <a:ea typeface="Calibri" panose="020F0502020204030204" pitchFamily="34" charset="0"/>
                <a:cs typeface="Times New Roman" panose="02020603050405020304" pitchFamily="18" charset="0"/>
              </a:rPr>
              <a:t>Accuracy – 31.31%</a:t>
            </a:r>
          </a:p>
          <a:p>
            <a:pPr marL="1024128" lvl="3" indent="-457200">
              <a:lnSpc>
                <a:spcPct val="107000"/>
              </a:lnSpc>
              <a:spcBef>
                <a:spcPts val="0"/>
              </a:spcBef>
              <a:spcAft>
                <a:spcPts val="0"/>
              </a:spcAft>
              <a:buFont typeface="+mj-lt"/>
              <a:buAutoNum type="arabicPeriod"/>
            </a:pPr>
            <a:r>
              <a:rPr lang="en-US" sz="2400" kern="100" dirty="0">
                <a:ea typeface="Calibri" panose="020F0502020204030204" pitchFamily="34" charset="0"/>
                <a:cs typeface="Times New Roman" panose="02020603050405020304" pitchFamily="18" charset="0"/>
              </a:rPr>
              <a:t>F1-Score – 0.31</a:t>
            </a:r>
          </a:p>
          <a:p>
            <a:pPr marL="1024128" lvl="3" indent="-457200">
              <a:lnSpc>
                <a:spcPct val="107000"/>
              </a:lnSpc>
              <a:spcBef>
                <a:spcPts val="0"/>
              </a:spcBef>
              <a:spcAft>
                <a:spcPts val="0"/>
              </a:spcAft>
              <a:buFont typeface="+mj-lt"/>
              <a:buAutoNum type="arabicPeriod"/>
            </a:pPr>
            <a:r>
              <a:rPr lang="en-US" sz="2400" kern="100" dirty="0">
                <a:ea typeface="Calibri" panose="020F0502020204030204" pitchFamily="34" charset="0"/>
                <a:cs typeface="Times New Roman" panose="02020603050405020304" pitchFamily="18" charset="0"/>
              </a:rPr>
              <a:t>Recall Score – 0.31</a:t>
            </a:r>
          </a:p>
          <a:p>
            <a:pPr lvl="1">
              <a:lnSpc>
                <a:spcPct val="107000"/>
              </a:lnSpc>
              <a:spcBef>
                <a:spcPts val="0"/>
              </a:spcBef>
              <a:spcAft>
                <a:spcPts val="0"/>
              </a:spcAft>
              <a:buFont typeface="Wingdings" panose="05000000000000000000" pitchFamily="2" charset="2"/>
              <a:buChar char="§"/>
            </a:pPr>
            <a:r>
              <a:rPr lang="en-US" sz="2800" kern="100" dirty="0">
                <a:effectLst/>
                <a:ea typeface="Calibri" panose="020F0502020204030204" pitchFamily="34" charset="0"/>
                <a:cs typeface="Times New Roman" panose="02020603050405020304" pitchFamily="18" charset="0"/>
              </a:rPr>
              <a:t>Support Vector Machine</a:t>
            </a:r>
          </a:p>
          <a:p>
            <a:pPr marL="1024128" lvl="3" indent="-457200">
              <a:lnSpc>
                <a:spcPct val="107000"/>
              </a:lnSpc>
              <a:spcBef>
                <a:spcPts val="0"/>
              </a:spcBef>
              <a:spcAft>
                <a:spcPts val="0"/>
              </a:spcAft>
              <a:buFont typeface="+mj-lt"/>
              <a:buAutoNum type="arabicPeriod"/>
            </a:pPr>
            <a:r>
              <a:rPr lang="en-US" sz="2400" kern="100" dirty="0">
                <a:ea typeface="Calibri" panose="020F0502020204030204" pitchFamily="34" charset="0"/>
                <a:cs typeface="Times New Roman" panose="02020603050405020304" pitchFamily="18" charset="0"/>
              </a:rPr>
              <a:t>Accuracy – 33.64% </a:t>
            </a:r>
          </a:p>
          <a:p>
            <a:pPr marL="1024128" lvl="3" indent="-457200">
              <a:lnSpc>
                <a:spcPct val="107000"/>
              </a:lnSpc>
              <a:spcBef>
                <a:spcPts val="0"/>
              </a:spcBef>
              <a:spcAft>
                <a:spcPts val="0"/>
              </a:spcAft>
              <a:buFont typeface="+mj-lt"/>
              <a:buAutoNum type="arabicPeriod"/>
            </a:pPr>
            <a:r>
              <a:rPr lang="en-US" sz="2400" kern="100" dirty="0">
                <a:effectLst/>
                <a:ea typeface="Calibri" panose="020F0502020204030204" pitchFamily="34" charset="0"/>
                <a:cs typeface="Times New Roman" panose="02020603050405020304" pitchFamily="18" charset="0"/>
              </a:rPr>
              <a:t>F1 Score – 0.34</a:t>
            </a:r>
          </a:p>
          <a:p>
            <a:pPr marL="1024128" lvl="3" indent="-457200">
              <a:lnSpc>
                <a:spcPct val="107000"/>
              </a:lnSpc>
              <a:spcBef>
                <a:spcPts val="0"/>
              </a:spcBef>
              <a:spcAft>
                <a:spcPts val="0"/>
              </a:spcAft>
              <a:buFont typeface="+mj-lt"/>
              <a:buAutoNum type="arabicPeriod"/>
            </a:pPr>
            <a:r>
              <a:rPr lang="en-US" sz="2400" kern="100" dirty="0">
                <a:ea typeface="Calibri" panose="020F0502020204030204" pitchFamily="34" charset="0"/>
                <a:cs typeface="Times New Roman" panose="02020603050405020304" pitchFamily="18" charset="0"/>
              </a:rPr>
              <a:t>Recall Score – 0.34</a:t>
            </a:r>
            <a:endParaRPr lang="en-US" sz="24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6697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4C70-73BF-B2E1-5B75-FBB54B6BC02B}"/>
              </a:ext>
            </a:extLst>
          </p:cNvPr>
          <p:cNvSpPr>
            <a:spLocks noGrp="1"/>
          </p:cNvSpPr>
          <p:nvPr>
            <p:ph type="title"/>
          </p:nvPr>
        </p:nvSpPr>
        <p:spPr>
          <a:xfrm>
            <a:off x="1097280" y="574158"/>
            <a:ext cx="10058400" cy="1065700"/>
          </a:xfrm>
        </p:spPr>
        <p:txBody>
          <a:bodyPr/>
          <a:lstStyle/>
          <a:p>
            <a:pPr algn="ctr"/>
            <a:r>
              <a:rPr lang="en-US" dirty="0"/>
              <a:t>Results</a:t>
            </a:r>
          </a:p>
        </p:txBody>
      </p:sp>
      <p:sp>
        <p:nvSpPr>
          <p:cNvPr id="3" name="Content Placeholder 2">
            <a:extLst>
              <a:ext uri="{FF2B5EF4-FFF2-40B4-BE49-F238E27FC236}">
                <a16:creationId xmlns:a16="http://schemas.microsoft.com/office/drawing/2014/main" id="{A26A132C-DA10-37E3-9242-726BEC191476}"/>
              </a:ext>
            </a:extLst>
          </p:cNvPr>
          <p:cNvSpPr>
            <a:spLocks noGrp="1"/>
          </p:cNvSpPr>
          <p:nvPr>
            <p:ph idx="1"/>
          </p:nvPr>
        </p:nvSpPr>
        <p:spPr/>
        <p:txBody>
          <a:bodyPr>
            <a:normAutofit/>
          </a:bodyPr>
          <a:lstStyle/>
          <a:p>
            <a:r>
              <a:rPr lang="en-US" sz="4000" dirty="0"/>
              <a:t>Out of 2155 recordings, only 34% of accents were predicted correctly by the SVM model and the RNN model predicted 31%. </a:t>
            </a:r>
          </a:p>
        </p:txBody>
      </p:sp>
    </p:spTree>
    <p:extLst>
      <p:ext uri="{BB962C8B-B14F-4D97-AF65-F5344CB8AC3E}">
        <p14:creationId xmlns:p14="http://schemas.microsoft.com/office/powerpoint/2010/main" val="3787992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4EB6C-58D2-643E-A295-BC10625E9E2A}"/>
              </a:ext>
            </a:extLst>
          </p:cNvPr>
          <p:cNvSpPr>
            <a:spLocks noGrp="1"/>
          </p:cNvSpPr>
          <p:nvPr>
            <p:ph type="title"/>
          </p:nvPr>
        </p:nvSpPr>
        <p:spPr>
          <a:xfrm>
            <a:off x="1066800" y="437445"/>
            <a:ext cx="10058400" cy="1102926"/>
          </a:xfrm>
        </p:spPr>
        <p:txBody>
          <a:bodyPr>
            <a:normAutofit/>
          </a:bodyPr>
          <a:lstStyle/>
          <a:p>
            <a:pPr algn="ctr"/>
            <a:r>
              <a:rPr lang="en-US" sz="5400" dirty="0"/>
              <a:t>Future Work Needed</a:t>
            </a:r>
          </a:p>
        </p:txBody>
      </p:sp>
      <p:sp>
        <p:nvSpPr>
          <p:cNvPr id="3" name="Content Placeholder 2">
            <a:extLst>
              <a:ext uri="{FF2B5EF4-FFF2-40B4-BE49-F238E27FC236}">
                <a16:creationId xmlns:a16="http://schemas.microsoft.com/office/drawing/2014/main" id="{962FE2DF-14B1-5470-7B01-187E78EA94F8}"/>
              </a:ext>
            </a:extLst>
          </p:cNvPr>
          <p:cNvSpPr>
            <a:spLocks noGrp="1"/>
          </p:cNvSpPr>
          <p:nvPr>
            <p:ph idx="1"/>
          </p:nvPr>
        </p:nvSpPr>
        <p:spPr>
          <a:xfrm>
            <a:off x="1066800" y="2287496"/>
            <a:ext cx="10058400" cy="3760891"/>
          </a:xfrm>
        </p:spPr>
        <p:txBody>
          <a:bodyPr>
            <a:normAutofit/>
          </a:bodyPr>
          <a:lstStyle/>
          <a:p>
            <a:pPr lvl="1">
              <a:lnSpc>
                <a:spcPct val="107000"/>
              </a:lnSpc>
              <a:spcBef>
                <a:spcPts val="0"/>
              </a:spcBef>
              <a:spcAft>
                <a:spcPts val="0"/>
              </a:spcAft>
              <a:buFont typeface="Wingdings" panose="05000000000000000000" pitchFamily="2" charset="2"/>
              <a:buChar char="§"/>
            </a:pPr>
            <a:r>
              <a:rPr lang="en-US" sz="3600" kern="100" dirty="0">
                <a:effectLst/>
                <a:ea typeface="Calibri" panose="020F0502020204030204" pitchFamily="34" charset="0"/>
                <a:cs typeface="Times New Roman" panose="02020603050405020304" pitchFamily="18" charset="0"/>
              </a:rPr>
              <a:t>Expand Training Dataset.</a:t>
            </a:r>
          </a:p>
          <a:p>
            <a:pPr lvl="1">
              <a:lnSpc>
                <a:spcPct val="107000"/>
              </a:lnSpc>
              <a:spcBef>
                <a:spcPts val="0"/>
              </a:spcBef>
              <a:spcAft>
                <a:spcPts val="0"/>
              </a:spcAft>
              <a:buFont typeface="Wingdings" panose="05000000000000000000" pitchFamily="2" charset="2"/>
              <a:buChar char="§"/>
            </a:pPr>
            <a:r>
              <a:rPr lang="en-US" sz="3600" kern="100" dirty="0">
                <a:ea typeface="Calibri" panose="020F0502020204030204" pitchFamily="34" charset="0"/>
                <a:cs typeface="Times New Roman" panose="02020603050405020304" pitchFamily="18" charset="0"/>
              </a:rPr>
              <a:t>Improved Model Architecture.</a:t>
            </a:r>
          </a:p>
          <a:p>
            <a:pPr lvl="1">
              <a:lnSpc>
                <a:spcPct val="107000"/>
              </a:lnSpc>
              <a:spcBef>
                <a:spcPts val="0"/>
              </a:spcBef>
              <a:spcAft>
                <a:spcPts val="0"/>
              </a:spcAft>
              <a:buFont typeface="Wingdings" panose="05000000000000000000" pitchFamily="2" charset="2"/>
              <a:buChar char="§"/>
            </a:pPr>
            <a:r>
              <a:rPr lang="en-US" sz="3600" kern="100" dirty="0">
                <a:effectLst/>
                <a:ea typeface="Calibri" panose="020F0502020204030204" pitchFamily="34" charset="0"/>
                <a:cs typeface="Times New Roman" panose="02020603050405020304" pitchFamily="18" charset="0"/>
              </a:rPr>
              <a:t>Multimodal Input Representation.</a:t>
            </a:r>
          </a:p>
        </p:txBody>
      </p:sp>
    </p:spTree>
    <p:extLst>
      <p:ext uri="{BB962C8B-B14F-4D97-AF65-F5344CB8AC3E}">
        <p14:creationId xmlns:p14="http://schemas.microsoft.com/office/powerpoint/2010/main" val="524368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BDFF-ABCD-3E9A-A763-3075DEA6E020}"/>
              </a:ext>
            </a:extLst>
          </p:cNvPr>
          <p:cNvSpPr>
            <a:spLocks noGrp="1"/>
          </p:cNvSpPr>
          <p:nvPr>
            <p:ph type="title"/>
          </p:nvPr>
        </p:nvSpPr>
        <p:spPr>
          <a:xfrm>
            <a:off x="1097280" y="405041"/>
            <a:ext cx="10058400" cy="1167734"/>
          </a:xfrm>
        </p:spPr>
        <p:txBody>
          <a:bodyPr/>
          <a:lstStyle/>
          <a:p>
            <a:pPr algn="ctr"/>
            <a:r>
              <a:rPr lang="en-US" dirty="0"/>
              <a:t>Potential Buyer</a:t>
            </a:r>
          </a:p>
        </p:txBody>
      </p:sp>
      <p:sp>
        <p:nvSpPr>
          <p:cNvPr id="3" name="Content Placeholder 2">
            <a:extLst>
              <a:ext uri="{FF2B5EF4-FFF2-40B4-BE49-F238E27FC236}">
                <a16:creationId xmlns:a16="http://schemas.microsoft.com/office/drawing/2014/main" id="{39A8A676-6D2D-2960-8C31-E86B8C2117F6}"/>
              </a:ext>
            </a:extLst>
          </p:cNvPr>
          <p:cNvSpPr>
            <a:spLocks noGrp="1"/>
          </p:cNvSpPr>
          <p:nvPr>
            <p:ph idx="1"/>
          </p:nvPr>
        </p:nvSpPr>
        <p:spPr/>
        <p:txBody>
          <a:bodyPr/>
          <a:lstStyle/>
          <a:p>
            <a:pPr lvl="1">
              <a:lnSpc>
                <a:spcPct val="107000"/>
              </a:lnSpc>
              <a:spcBef>
                <a:spcPts val="0"/>
              </a:spcBef>
              <a:spcAft>
                <a:spcPts val="0"/>
              </a:spcAft>
              <a:buFont typeface="Wingdings" panose="05000000000000000000" pitchFamily="2" charset="2"/>
              <a:buChar char="§"/>
            </a:pPr>
            <a:r>
              <a:rPr lang="en-US" sz="4000" kern="100" dirty="0">
                <a:effectLst/>
                <a:ea typeface="Calibri" panose="020F0502020204030204" pitchFamily="34" charset="0"/>
                <a:cs typeface="Times New Roman" panose="02020603050405020304" pitchFamily="18" charset="0"/>
              </a:rPr>
              <a:t>Language Learning Companies	</a:t>
            </a:r>
          </a:p>
          <a:p>
            <a:pPr lvl="1">
              <a:lnSpc>
                <a:spcPct val="107000"/>
              </a:lnSpc>
              <a:spcBef>
                <a:spcPts val="0"/>
              </a:spcBef>
              <a:spcAft>
                <a:spcPts val="0"/>
              </a:spcAft>
              <a:buFont typeface="Wingdings" panose="05000000000000000000" pitchFamily="2" charset="2"/>
              <a:buChar char="§"/>
            </a:pPr>
            <a:r>
              <a:rPr lang="en-US" sz="4000" kern="100" dirty="0">
                <a:ea typeface="Calibri" panose="020F0502020204030204" pitchFamily="34" charset="0"/>
                <a:cs typeface="Times New Roman" panose="02020603050405020304" pitchFamily="18" charset="0"/>
              </a:rPr>
              <a:t> Customer Support Centers.</a:t>
            </a:r>
          </a:p>
          <a:p>
            <a:pPr lvl="1">
              <a:lnSpc>
                <a:spcPct val="107000"/>
              </a:lnSpc>
              <a:spcBef>
                <a:spcPts val="0"/>
              </a:spcBef>
              <a:spcAft>
                <a:spcPts val="0"/>
              </a:spcAft>
              <a:buFont typeface="Wingdings" panose="05000000000000000000" pitchFamily="2" charset="2"/>
              <a:buChar char="§"/>
            </a:pPr>
            <a:r>
              <a:rPr lang="en-US" sz="4000" kern="100" dirty="0">
                <a:effectLst/>
                <a:ea typeface="Calibri" panose="020F0502020204030204" pitchFamily="34" charset="0"/>
                <a:cs typeface="Times New Roman" panose="02020603050405020304" pitchFamily="18" charset="0"/>
              </a:rPr>
              <a:t>Security &amp; Authentication Services</a:t>
            </a:r>
          </a:p>
          <a:p>
            <a:pPr lvl="1">
              <a:lnSpc>
                <a:spcPct val="107000"/>
              </a:lnSpc>
              <a:spcBef>
                <a:spcPts val="0"/>
              </a:spcBef>
              <a:spcAft>
                <a:spcPts val="0"/>
              </a:spcAft>
              <a:buFont typeface="Wingdings" panose="05000000000000000000" pitchFamily="2" charset="2"/>
              <a:buChar char="§"/>
            </a:pPr>
            <a:r>
              <a:rPr lang="en-US" sz="4000" kern="100" dirty="0">
                <a:ea typeface="Calibri" panose="020F0502020204030204" pitchFamily="34" charset="0"/>
                <a:cs typeface="Times New Roman" panose="02020603050405020304" pitchFamily="18" charset="0"/>
              </a:rPr>
              <a:t>Academic Institutions</a:t>
            </a:r>
            <a:endParaRPr lang="en-US" sz="2000" kern="100" dirty="0">
              <a:effectLst/>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894185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{3CE7ADF4-3475-4A9E-A429-E8DEADEEE5C5}tf56160789_win32</Template>
  <TotalTime>292</TotalTime>
  <Words>1145</Words>
  <Application>Microsoft Office PowerPoint</Application>
  <PresentationFormat>Widescreen</PresentationFormat>
  <Paragraphs>91</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Bookman Old Style</vt:lpstr>
      <vt:lpstr>Calibri</vt:lpstr>
      <vt:lpstr>Consolas</vt:lpstr>
      <vt:lpstr>Franklin Gothic Book</vt:lpstr>
      <vt:lpstr>Söhne</vt:lpstr>
      <vt:lpstr>Symbol</vt:lpstr>
      <vt:lpstr>Times New Roman</vt:lpstr>
      <vt:lpstr>Wingdings</vt:lpstr>
      <vt:lpstr>Custom</vt:lpstr>
      <vt:lpstr>Accent to Location</vt:lpstr>
      <vt:lpstr>Introduction</vt:lpstr>
      <vt:lpstr>Dataset Summary</vt:lpstr>
      <vt:lpstr>Exploratory Data Analysis</vt:lpstr>
      <vt:lpstr>Modelling</vt:lpstr>
      <vt:lpstr>Model Evaluation</vt:lpstr>
      <vt:lpstr>Results</vt:lpstr>
      <vt:lpstr>Future Work Needed</vt:lpstr>
      <vt:lpstr>Potential Buyer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 to Location</dc:title>
  <dc:creator>Vedant Sugandhi</dc:creator>
  <cp:lastModifiedBy>Vedant Sugandhi</cp:lastModifiedBy>
  <cp:revision>4</cp:revision>
  <dcterms:created xsi:type="dcterms:W3CDTF">2023-10-13T00:18:43Z</dcterms:created>
  <dcterms:modified xsi:type="dcterms:W3CDTF">2023-12-08T22:21:17Z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