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Open Sans" charset="0"/>
      <p:regular r:id="rId13"/>
    </p:embeddedFont>
    <p:embeddedFont>
      <p:font typeface="Calibri" pitchFamily="34" charset="0"/>
      <p:regular r:id="rId14"/>
      <p:bold r:id="rId15"/>
      <p:italic r:id="rId16"/>
      <p:boldItalic r:id="rId17"/>
    </p:embeddedFont>
    <p:embeddedFont>
      <p:font typeface="Open Sans Bold"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60" d="100"/>
          <a:sy n="60" d="100"/>
        </p:scale>
        <p:origin x="-370" y="18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Hamilton_Watch_Company"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73140" y="10473214"/>
            <a:ext cx="16596370" cy="955000"/>
          </a:xfrm>
          <a:prstGeom prst="rect">
            <a:avLst/>
          </a:prstGeom>
        </p:spPr>
        <p:txBody>
          <a:bodyPr lIns="0" tIns="0" rIns="0" bIns="0" rtlCol="0" anchor="t">
            <a:spAutoFit/>
          </a:bodyPr>
          <a:lstStyle/>
          <a:p>
            <a:pPr algn="l">
              <a:lnSpc>
                <a:spcPts val="3359"/>
              </a:lnSpc>
            </a:pPr>
            <a:r>
              <a:rPr lang="en-US" sz="2799" spc="-111">
                <a:solidFill>
                  <a:srgbClr val="A6A6A6"/>
                </a:solidFill>
                <a:latin typeface="Open Sans"/>
              </a:rPr>
              <a:t>This presentation uses a free template provided by FPPT.com</a:t>
            </a:r>
          </a:p>
          <a:p>
            <a:pPr algn="l">
              <a:lnSpc>
                <a:spcPts val="3359"/>
              </a:lnSpc>
            </a:pPr>
            <a:r>
              <a:rPr lang="en-US" sz="2799" spc="-111">
                <a:solidFill>
                  <a:srgbClr val="A6A6A6"/>
                </a:solidFill>
                <a:latin typeface="Open Sans"/>
              </a:rPr>
              <a:t>www.free-power-point-templates.com</a:t>
            </a:r>
          </a:p>
        </p:txBody>
      </p:sp>
      <p:sp>
        <p:nvSpPr>
          <p:cNvPr id="4" name="TextBox 4"/>
          <p:cNvSpPr txBox="1"/>
          <p:nvPr/>
        </p:nvSpPr>
        <p:spPr>
          <a:xfrm>
            <a:off x="896286" y="1509712"/>
            <a:ext cx="16363014" cy="1095375"/>
          </a:xfrm>
          <a:prstGeom prst="rect">
            <a:avLst/>
          </a:prstGeom>
        </p:spPr>
        <p:txBody>
          <a:bodyPr lIns="0" tIns="0" rIns="0" bIns="0" rtlCol="0" anchor="t">
            <a:spAutoFit/>
          </a:bodyPr>
          <a:lstStyle/>
          <a:p>
            <a:pPr algn="ctr">
              <a:lnSpc>
                <a:spcPts val="8640"/>
              </a:lnSpc>
            </a:pPr>
            <a:r>
              <a:rPr lang="en-US" sz="7200" spc="-286">
                <a:solidFill>
                  <a:srgbClr val="FFDE59"/>
                </a:solidFill>
                <a:latin typeface="Open Sans Bold"/>
              </a:rPr>
              <a:t>Smart Watches</a:t>
            </a:r>
          </a:p>
        </p:txBody>
      </p:sp>
      <p:sp>
        <p:nvSpPr>
          <p:cNvPr id="5" name="TextBox 5"/>
          <p:cNvSpPr txBox="1"/>
          <p:nvPr/>
        </p:nvSpPr>
        <p:spPr>
          <a:xfrm>
            <a:off x="1045412" y="6716270"/>
            <a:ext cx="16363014" cy="2154436"/>
          </a:xfrm>
          <a:prstGeom prst="rect">
            <a:avLst/>
          </a:prstGeom>
        </p:spPr>
        <p:txBody>
          <a:bodyPr lIns="0" tIns="0" rIns="0" bIns="0" rtlCol="0" anchor="t">
            <a:spAutoFit/>
          </a:bodyPr>
          <a:lstStyle/>
          <a:p>
            <a:pPr algn="just">
              <a:lnSpc>
                <a:spcPts val="4200"/>
              </a:lnSpc>
            </a:pPr>
            <a:r>
              <a:rPr lang="en-US" sz="3500" spc="-139" dirty="0">
                <a:solidFill>
                  <a:srgbClr val="FFDE59"/>
                </a:solidFill>
                <a:latin typeface="Open Sans Bold"/>
              </a:rPr>
              <a:t>DT Lab Assignment 2</a:t>
            </a:r>
          </a:p>
          <a:p>
            <a:pPr algn="just">
              <a:lnSpc>
                <a:spcPts val="4200"/>
              </a:lnSpc>
            </a:pPr>
            <a:r>
              <a:rPr lang="en-US" sz="3500" spc="-139" dirty="0">
                <a:solidFill>
                  <a:srgbClr val="FFDE59"/>
                </a:solidFill>
                <a:latin typeface="Open Sans Bold"/>
              </a:rPr>
              <a:t>VEDANT VICHARE</a:t>
            </a:r>
          </a:p>
          <a:p>
            <a:pPr algn="just">
              <a:lnSpc>
                <a:spcPts val="4200"/>
              </a:lnSpc>
            </a:pPr>
            <a:r>
              <a:rPr lang="en-US" sz="3500" spc="-136">
                <a:solidFill>
                  <a:srgbClr val="FFDE59"/>
                </a:solidFill>
                <a:latin typeface="Open Sans Bold"/>
              </a:rPr>
              <a:t>Roll </a:t>
            </a:r>
            <a:r>
              <a:rPr lang="en-US" sz="3500" spc="-136" smtClean="0">
                <a:solidFill>
                  <a:srgbClr val="FFDE59"/>
                </a:solidFill>
                <a:latin typeface="Open Sans Bold"/>
              </a:rPr>
              <a:t>NO</a:t>
            </a:r>
            <a:r>
              <a:rPr lang="en-US" sz="3500" spc="-136" dirty="0">
                <a:solidFill>
                  <a:srgbClr val="FFDE59"/>
                </a:solidFill>
                <a:latin typeface="Open Sans Bold"/>
              </a:rPr>
              <a:t> </a:t>
            </a:r>
            <a:r>
              <a:rPr lang="en-US" sz="3500" spc="-136" smtClean="0">
                <a:solidFill>
                  <a:srgbClr val="FFDE59"/>
                </a:solidFill>
                <a:latin typeface="Open Sans Bold"/>
              </a:rPr>
              <a:t> </a:t>
            </a:r>
            <a:r>
              <a:rPr lang="en-US" sz="3500" spc="-136" dirty="0" smtClean="0">
                <a:solidFill>
                  <a:srgbClr val="FFDE59"/>
                </a:solidFill>
                <a:latin typeface="Open Sans Bold"/>
              </a:rPr>
              <a:t>: 35</a:t>
            </a:r>
            <a:endParaRPr lang="en-US" sz="3500" spc="-136" dirty="0">
              <a:solidFill>
                <a:srgbClr val="FFDE59"/>
              </a:solidFill>
              <a:latin typeface="Open Sans Bold"/>
            </a:endParaRPr>
          </a:p>
          <a:p>
            <a:pPr algn="just">
              <a:lnSpc>
                <a:spcPts val="4200"/>
              </a:lnSpc>
            </a:pPr>
            <a:r>
              <a:rPr lang="en-US" sz="3500" spc="-139" dirty="0">
                <a:solidFill>
                  <a:srgbClr val="FFDE59"/>
                </a:solidFill>
                <a:latin typeface="Open Sans Bold"/>
              </a:rPr>
              <a:t> prn:103222186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17500"/>
            <a:ext cx="18288000" cy="105918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5463" b="-15463"/>
            </a:stretch>
          </a:blipFill>
        </p:spPr>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73140" y="10473214"/>
            <a:ext cx="16596370" cy="955000"/>
          </a:xfrm>
          <a:prstGeom prst="rect">
            <a:avLst/>
          </a:prstGeom>
        </p:spPr>
        <p:txBody>
          <a:bodyPr lIns="0" tIns="0" rIns="0" bIns="0" rtlCol="0" anchor="t">
            <a:spAutoFit/>
          </a:bodyPr>
          <a:lstStyle/>
          <a:p>
            <a:pPr algn="l">
              <a:lnSpc>
                <a:spcPts val="3359"/>
              </a:lnSpc>
            </a:pPr>
            <a:r>
              <a:rPr lang="en-US" sz="2799" spc="-111">
                <a:solidFill>
                  <a:srgbClr val="A6A6A6"/>
                </a:solidFill>
                <a:latin typeface="Open Sans"/>
              </a:rPr>
              <a:t>This presentation uses a free template provided by FPPT.com</a:t>
            </a:r>
          </a:p>
          <a:p>
            <a:pPr algn="l">
              <a:lnSpc>
                <a:spcPts val="3359"/>
              </a:lnSpc>
            </a:pPr>
            <a:r>
              <a:rPr lang="en-US" sz="2799" spc="-111">
                <a:solidFill>
                  <a:srgbClr val="A6A6A6"/>
                </a:solidFill>
                <a:latin typeface="Open Sans"/>
              </a:rPr>
              <a:t>www.free-power-point-templates.com</a:t>
            </a:r>
          </a:p>
        </p:txBody>
      </p:sp>
      <p:sp>
        <p:nvSpPr>
          <p:cNvPr id="4" name="TextBox 4"/>
          <p:cNvSpPr txBox="1"/>
          <p:nvPr/>
        </p:nvSpPr>
        <p:spPr>
          <a:xfrm>
            <a:off x="1053722" y="4411556"/>
            <a:ext cx="16363014" cy="1828800"/>
          </a:xfrm>
          <a:prstGeom prst="rect">
            <a:avLst/>
          </a:prstGeom>
        </p:spPr>
        <p:txBody>
          <a:bodyPr lIns="0" tIns="0" rIns="0" bIns="0" rtlCol="0" anchor="t">
            <a:spAutoFit/>
          </a:bodyPr>
          <a:lstStyle/>
          <a:p>
            <a:pPr algn="l">
              <a:lnSpc>
                <a:spcPts val="14400"/>
              </a:lnSpc>
            </a:pPr>
            <a:r>
              <a:rPr lang="en-US" sz="12000" spc="-478">
                <a:solidFill>
                  <a:srgbClr val="FFDE59"/>
                </a:solidFill>
                <a:latin typeface="Open Sans Bold"/>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73140" y="10473214"/>
            <a:ext cx="16596370" cy="955000"/>
          </a:xfrm>
          <a:prstGeom prst="rect">
            <a:avLst/>
          </a:prstGeom>
        </p:spPr>
        <p:txBody>
          <a:bodyPr lIns="0" tIns="0" rIns="0" bIns="0" rtlCol="0" anchor="t">
            <a:spAutoFit/>
          </a:bodyPr>
          <a:lstStyle/>
          <a:p>
            <a:pPr algn="l">
              <a:lnSpc>
                <a:spcPts val="3359"/>
              </a:lnSpc>
            </a:pPr>
            <a:r>
              <a:rPr lang="en-US" sz="2799" spc="-111">
                <a:solidFill>
                  <a:srgbClr val="A6A6A6"/>
                </a:solidFill>
                <a:latin typeface="Open Sans"/>
              </a:rPr>
              <a:t>This presentation uses a free template provided by FPPT.com</a:t>
            </a:r>
          </a:p>
          <a:p>
            <a:pPr algn="l">
              <a:lnSpc>
                <a:spcPts val="3359"/>
              </a:lnSpc>
            </a:pPr>
            <a:r>
              <a:rPr lang="en-US" sz="2799" spc="-111">
                <a:solidFill>
                  <a:srgbClr val="A6A6A6"/>
                </a:solidFill>
                <a:latin typeface="Open Sans"/>
              </a:rPr>
              <a:t>www.free-power-point-templates.com</a:t>
            </a:r>
          </a:p>
        </p:txBody>
      </p:sp>
      <p:sp>
        <p:nvSpPr>
          <p:cNvPr id="4" name="TextBox 4"/>
          <p:cNvSpPr txBox="1"/>
          <p:nvPr/>
        </p:nvSpPr>
        <p:spPr>
          <a:xfrm>
            <a:off x="73140" y="481012"/>
            <a:ext cx="16309260" cy="1095375"/>
          </a:xfrm>
          <a:prstGeom prst="rect">
            <a:avLst/>
          </a:prstGeom>
        </p:spPr>
        <p:txBody>
          <a:bodyPr lIns="0" tIns="0" rIns="0" bIns="0" rtlCol="0" anchor="t">
            <a:spAutoFit/>
          </a:bodyPr>
          <a:lstStyle/>
          <a:p>
            <a:pPr algn="l">
              <a:lnSpc>
                <a:spcPts val="8640"/>
              </a:lnSpc>
            </a:pPr>
            <a:r>
              <a:rPr lang="en-US" sz="7200" spc="-286">
                <a:solidFill>
                  <a:srgbClr val="FFDE59"/>
                </a:solidFill>
                <a:latin typeface="Open Sans Bold"/>
              </a:rPr>
              <a:t>General introduction of product:</a:t>
            </a:r>
          </a:p>
        </p:txBody>
      </p:sp>
      <p:sp>
        <p:nvSpPr>
          <p:cNvPr id="5" name="TextBox 5"/>
          <p:cNvSpPr txBox="1"/>
          <p:nvPr/>
        </p:nvSpPr>
        <p:spPr>
          <a:xfrm>
            <a:off x="73140" y="3051350"/>
            <a:ext cx="18214860" cy="6771084"/>
          </a:xfrm>
          <a:prstGeom prst="rect">
            <a:avLst/>
          </a:prstGeom>
        </p:spPr>
        <p:txBody>
          <a:bodyPr lIns="0" tIns="0" rIns="0" bIns="0" rtlCol="0" anchor="t">
            <a:spAutoFit/>
          </a:bodyPr>
          <a:lstStyle/>
          <a:p>
            <a:pPr marL="601812" lvl="1" indent="-300906" algn="l">
              <a:lnSpc>
                <a:spcPts val="3344"/>
              </a:lnSpc>
              <a:buFont typeface="Arial"/>
              <a:buChar char="•"/>
            </a:pPr>
            <a:r>
              <a:rPr lang="en-US" sz="2787" spc="-111" dirty="0" smtClean="0">
                <a:solidFill>
                  <a:srgbClr val="215968"/>
                </a:solidFill>
                <a:latin typeface="Open Sans"/>
              </a:rPr>
              <a:t>A</a:t>
            </a:r>
            <a:r>
              <a:rPr lang="en-US" sz="2787" spc="-111" dirty="0">
                <a:solidFill>
                  <a:srgbClr val="215968"/>
                </a:solidFill>
                <a:latin typeface="Open Sans"/>
              </a:rPr>
              <a:t> </a:t>
            </a:r>
            <a:r>
              <a:rPr lang="en-US" sz="2787" spc="-111" dirty="0">
                <a:solidFill>
                  <a:srgbClr val="215968"/>
                </a:solidFill>
                <a:latin typeface="Open Sans Bold"/>
              </a:rPr>
              <a:t>smart watch</a:t>
            </a:r>
            <a:r>
              <a:rPr lang="en-US" sz="2787" spc="-111" dirty="0">
                <a:solidFill>
                  <a:srgbClr val="215968"/>
                </a:solidFill>
                <a:latin typeface="Open Sans"/>
              </a:rPr>
              <a:t> is a wearable computer  in the form of a watch; modern smart watches provide a local touch screen interface for daily use</a:t>
            </a:r>
            <a:r>
              <a:rPr lang="en-US" sz="2787" spc="-111" dirty="0" smtClean="0">
                <a:solidFill>
                  <a:srgbClr val="215968"/>
                </a:solidFill>
                <a:latin typeface="Open Sans"/>
              </a:rPr>
              <a:t>.</a:t>
            </a:r>
          </a:p>
          <a:p>
            <a:pPr marL="601812" lvl="1" indent="-300906" algn="l">
              <a:lnSpc>
                <a:spcPts val="3344"/>
              </a:lnSpc>
              <a:buFont typeface="Arial"/>
              <a:buChar char="•"/>
            </a:pPr>
            <a:endParaRPr lang="en-US" sz="2787" spc="-111" dirty="0">
              <a:solidFill>
                <a:srgbClr val="215968"/>
              </a:solidFill>
              <a:latin typeface="Open Sans"/>
            </a:endParaRPr>
          </a:p>
          <a:p>
            <a:pPr marL="601812" lvl="1" indent="-300906" algn="l">
              <a:lnSpc>
                <a:spcPts val="3344"/>
              </a:lnSpc>
              <a:buFont typeface="Arial"/>
              <a:buChar char="•"/>
            </a:pPr>
            <a:r>
              <a:rPr lang="en-US" sz="2787" spc="-111" dirty="0">
                <a:solidFill>
                  <a:srgbClr val="215968"/>
                </a:solidFill>
                <a:latin typeface="Open Sans"/>
              </a:rPr>
              <a:t>A smart watch is a portable device that's designed to be worn on a wrist. Like smart phones, they use touch screens, offer apps, and often record your heart rate and other vital signs</a:t>
            </a:r>
            <a:r>
              <a:rPr lang="en-US" sz="2787" spc="-111" dirty="0" smtClean="0">
                <a:solidFill>
                  <a:srgbClr val="215968"/>
                </a:solidFill>
                <a:latin typeface="Open Sans"/>
              </a:rPr>
              <a:t>.</a:t>
            </a:r>
          </a:p>
          <a:p>
            <a:pPr marL="601812" lvl="1" indent="-300906" algn="l">
              <a:lnSpc>
                <a:spcPts val="3344"/>
              </a:lnSpc>
              <a:buFont typeface="Arial"/>
              <a:buChar char="•"/>
            </a:pPr>
            <a:endParaRPr lang="en-US" sz="2787" spc="-111" dirty="0">
              <a:solidFill>
                <a:srgbClr val="215968"/>
              </a:solidFill>
              <a:latin typeface="Open Sans"/>
            </a:endParaRPr>
          </a:p>
          <a:p>
            <a:pPr marL="601812" lvl="1" indent="-300906" algn="l">
              <a:lnSpc>
                <a:spcPts val="3344"/>
              </a:lnSpc>
              <a:buFont typeface="Arial"/>
              <a:buChar char="•"/>
            </a:pPr>
            <a:r>
              <a:rPr lang="en-US" sz="2787" spc="-111" dirty="0">
                <a:solidFill>
                  <a:srgbClr val="215968"/>
                </a:solidFill>
                <a:latin typeface="Open Sans"/>
              </a:rPr>
              <a:t>The first digital watch, which debuted in 1972, was the Pulsar manufactured by </a:t>
            </a:r>
            <a:r>
              <a:rPr lang="en-US" sz="2787" u="sng" spc="-111" dirty="0">
                <a:solidFill>
                  <a:srgbClr val="0000FF"/>
                </a:solidFill>
                <a:latin typeface="Open Sans"/>
                <a:hlinkClick r:id="rId3" tooltip="https://en.wikipedia.org/wiki/Hamilton_Watch_Company"/>
              </a:rPr>
              <a:t>Hamilton Watch Company</a:t>
            </a:r>
            <a:r>
              <a:rPr lang="en-US" sz="2787" spc="-111" dirty="0">
                <a:solidFill>
                  <a:srgbClr val="215968"/>
                </a:solidFill>
                <a:latin typeface="Open Sans"/>
              </a:rPr>
              <a:t>. "Pulsar" became a brand name which would later be acquired by Seiko in 1978</a:t>
            </a:r>
            <a:r>
              <a:rPr lang="en-US" sz="2787" spc="-111" dirty="0" smtClean="0">
                <a:solidFill>
                  <a:srgbClr val="215968"/>
                </a:solidFill>
                <a:latin typeface="Open Sans"/>
              </a:rPr>
              <a:t>.</a:t>
            </a:r>
          </a:p>
          <a:p>
            <a:pPr marL="601812" lvl="1" indent="-300906" algn="l">
              <a:lnSpc>
                <a:spcPts val="3344"/>
              </a:lnSpc>
              <a:buFont typeface="Arial"/>
              <a:buChar char="•"/>
            </a:pPr>
            <a:endParaRPr lang="en-US" sz="2787" spc="-111" dirty="0">
              <a:solidFill>
                <a:srgbClr val="215968"/>
              </a:solidFill>
              <a:latin typeface="Open Sans"/>
            </a:endParaRPr>
          </a:p>
          <a:p>
            <a:pPr marL="601812" lvl="1" indent="-300906" algn="l">
              <a:lnSpc>
                <a:spcPts val="3344"/>
              </a:lnSpc>
              <a:buFont typeface="Arial"/>
              <a:buChar char="•"/>
            </a:pPr>
            <a:r>
              <a:rPr lang="en-US" sz="2787" spc="-111" dirty="0">
                <a:solidFill>
                  <a:srgbClr val="215968"/>
                </a:solidFill>
                <a:latin typeface="Open Sans"/>
              </a:rPr>
              <a:t>With the introduction of personal computers in the 1980s, Seiko began to develop computers in the form of watches</a:t>
            </a:r>
            <a:r>
              <a:rPr lang="en-US" sz="2787" spc="-111" dirty="0" smtClean="0">
                <a:solidFill>
                  <a:srgbClr val="215968"/>
                </a:solidFill>
                <a:latin typeface="Open Sans"/>
              </a:rPr>
              <a:t>. </a:t>
            </a:r>
          </a:p>
          <a:p>
            <a:pPr marL="601812" lvl="1" indent="-300906" algn="l">
              <a:lnSpc>
                <a:spcPts val="3344"/>
              </a:lnSpc>
              <a:buFont typeface="Arial"/>
              <a:buChar char="•"/>
            </a:pPr>
            <a:endParaRPr lang="en-US" sz="2787" spc="-111" dirty="0">
              <a:solidFill>
                <a:srgbClr val="215968"/>
              </a:solidFill>
              <a:latin typeface="Open Sans"/>
            </a:endParaRPr>
          </a:p>
          <a:p>
            <a:pPr marL="601812" lvl="1" indent="-300906" algn="l">
              <a:lnSpc>
                <a:spcPts val="3344"/>
              </a:lnSpc>
              <a:buFont typeface="Arial"/>
              <a:buChar char="•"/>
            </a:pPr>
            <a:r>
              <a:rPr lang="en-US" sz="2787" spc="-111" dirty="0" smtClean="0">
                <a:solidFill>
                  <a:srgbClr val="215968"/>
                </a:solidFill>
                <a:latin typeface="Open Sans"/>
              </a:rPr>
              <a:t>Apple</a:t>
            </a:r>
            <a:r>
              <a:rPr lang="en-US" sz="2787" spc="-111" dirty="0">
                <a:solidFill>
                  <a:srgbClr val="215968"/>
                </a:solidFill>
                <a:latin typeface="Open Sans"/>
              </a:rPr>
              <a:t>, Samsung, Sony, and other major players offer smart watches on the consumer market.</a:t>
            </a:r>
          </a:p>
          <a:p>
            <a:pPr algn="l">
              <a:lnSpc>
                <a:spcPts val="3344"/>
              </a:lnSpc>
            </a:pPr>
            <a:endParaRPr lang="en-US" sz="2787" spc="-111" dirty="0">
              <a:solidFill>
                <a:srgbClr val="215968"/>
              </a:solidFill>
              <a:latin typeface="Open Sans"/>
            </a:endParaRPr>
          </a:p>
          <a:p>
            <a:pPr marL="672613" lvl="1" indent="-336307" algn="l">
              <a:lnSpc>
                <a:spcPts val="3344"/>
              </a:lnSpc>
            </a:pPr>
            <a:endParaRPr lang="en-US" sz="2787" spc="-111" dirty="0">
              <a:solidFill>
                <a:srgbClr val="215968"/>
              </a:solidFill>
              <a:latin typeface="Open Sans"/>
            </a:endParaRPr>
          </a:p>
          <a:p>
            <a:pPr marL="672613" lvl="1" indent="-336307" algn="l">
              <a:lnSpc>
                <a:spcPts val="3344"/>
              </a:lnSpc>
            </a:pPr>
            <a:endParaRPr lang="en-US" sz="2787" spc="-111" dirty="0">
              <a:solidFill>
                <a:srgbClr val="215968"/>
              </a:solidFill>
              <a:latin typeface="Open San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73140" y="10473214"/>
            <a:ext cx="16596370" cy="955000"/>
          </a:xfrm>
          <a:prstGeom prst="rect">
            <a:avLst/>
          </a:prstGeom>
        </p:spPr>
        <p:txBody>
          <a:bodyPr lIns="0" tIns="0" rIns="0" bIns="0" rtlCol="0" anchor="t">
            <a:spAutoFit/>
          </a:bodyPr>
          <a:lstStyle/>
          <a:p>
            <a:pPr algn="l">
              <a:lnSpc>
                <a:spcPts val="3359"/>
              </a:lnSpc>
            </a:pPr>
            <a:r>
              <a:rPr lang="en-US" sz="2799" spc="-111">
                <a:solidFill>
                  <a:srgbClr val="A6A6A6"/>
                </a:solidFill>
                <a:latin typeface="Open Sans"/>
              </a:rPr>
              <a:t>This presentation uses a free template provided by FPPT.com</a:t>
            </a:r>
          </a:p>
          <a:p>
            <a:pPr algn="l">
              <a:lnSpc>
                <a:spcPts val="3359"/>
              </a:lnSpc>
            </a:pPr>
            <a:r>
              <a:rPr lang="en-US" sz="2799" spc="-111">
                <a:solidFill>
                  <a:srgbClr val="A6A6A6"/>
                </a:solidFill>
                <a:latin typeface="Open Sans"/>
              </a:rPr>
              <a:t>www.free-power-point-templates.com</a:t>
            </a:r>
          </a:p>
        </p:txBody>
      </p:sp>
      <p:sp>
        <p:nvSpPr>
          <p:cNvPr id="4" name="TextBox 4"/>
          <p:cNvSpPr txBox="1"/>
          <p:nvPr/>
        </p:nvSpPr>
        <p:spPr>
          <a:xfrm>
            <a:off x="73140" y="73453"/>
            <a:ext cx="17833860" cy="2000548"/>
          </a:xfrm>
          <a:prstGeom prst="rect">
            <a:avLst/>
          </a:prstGeom>
        </p:spPr>
        <p:txBody>
          <a:bodyPr wrap="square" lIns="0" tIns="0" rIns="0" bIns="0" rtlCol="0" anchor="t">
            <a:spAutoFit/>
          </a:bodyPr>
          <a:lstStyle/>
          <a:p>
            <a:pPr algn="l">
              <a:lnSpc>
                <a:spcPts val="7775"/>
              </a:lnSpc>
            </a:pPr>
            <a:r>
              <a:rPr lang="en-US" sz="6480" spc="-258" dirty="0">
                <a:solidFill>
                  <a:srgbClr val="FFDE59"/>
                </a:solidFill>
                <a:latin typeface="Open Sans Bold"/>
              </a:rPr>
              <a:t>Features and benefits of smart watch:</a:t>
            </a:r>
          </a:p>
          <a:p>
            <a:pPr algn="l">
              <a:lnSpc>
                <a:spcPts val="7775"/>
              </a:lnSpc>
            </a:pPr>
            <a:endParaRPr lang="en-US" sz="6480" spc="-258" dirty="0">
              <a:solidFill>
                <a:srgbClr val="FFDE59"/>
              </a:solidFill>
              <a:latin typeface="Open Sans Bold"/>
            </a:endParaRPr>
          </a:p>
        </p:txBody>
      </p:sp>
      <p:sp>
        <p:nvSpPr>
          <p:cNvPr id="5" name="TextBox 5"/>
          <p:cNvSpPr txBox="1"/>
          <p:nvPr/>
        </p:nvSpPr>
        <p:spPr>
          <a:xfrm>
            <a:off x="0" y="1421079"/>
            <a:ext cx="15157892" cy="8512362"/>
          </a:xfrm>
          <a:prstGeom prst="rect">
            <a:avLst/>
          </a:prstGeom>
        </p:spPr>
        <p:txBody>
          <a:bodyPr lIns="0" tIns="0" rIns="0" bIns="0" rtlCol="0" anchor="t">
            <a:spAutoFit/>
          </a:bodyPr>
          <a:lstStyle/>
          <a:p>
            <a:pPr marL="722261" lvl="1" indent="-361130" algn="l">
              <a:lnSpc>
                <a:spcPts val="3591"/>
              </a:lnSpc>
              <a:buFont typeface="Arial"/>
              <a:buChar char="•"/>
            </a:pPr>
            <a:r>
              <a:rPr lang="en-US" sz="2993" spc="-119" dirty="0">
                <a:solidFill>
                  <a:srgbClr val="FFFFFF"/>
                </a:solidFill>
                <a:latin typeface="Open Sans"/>
              </a:rPr>
              <a:t>Smart phones display notifications to alert you of important events or activities. The types of notifications differ; devices connected to a smart phone may simply mirror the phone's notifications on your wrist, but other smart watches display notifications that only a wearable could provide. It consists of microprocessor, wireless transceiver IC, GPS IC, display, sensors, buttons and wrist band.</a:t>
            </a:r>
          </a:p>
          <a:p>
            <a:pPr marL="722261" lvl="1" indent="-361130" algn="l">
              <a:lnSpc>
                <a:spcPts val="3591"/>
              </a:lnSpc>
              <a:buFont typeface="Arial"/>
              <a:buChar char="•"/>
            </a:pPr>
            <a:r>
              <a:rPr lang="en-US" sz="2993" spc="-119" dirty="0">
                <a:solidFill>
                  <a:srgbClr val="FFFFFF"/>
                </a:solidFill>
                <a:latin typeface="Open Sans Bold"/>
              </a:rPr>
              <a:t>App ecosystems</a:t>
            </a:r>
            <a:r>
              <a:rPr lang="en-US" sz="2993" spc="-119" dirty="0">
                <a:solidFill>
                  <a:srgbClr val="FFFFFF"/>
                </a:solidFill>
                <a:latin typeface="Open Sans"/>
              </a:rPr>
              <a:t> vary, and they're tied to either Apple's or Google's environments. Smart watches with a dedicated purpose, such as sport activities like running, hiking or diving, generally support the apps they need to accomplish that purpose without the opportunity to add other kinds of apps.</a:t>
            </a:r>
          </a:p>
          <a:p>
            <a:pPr marL="722261" lvl="1" indent="-361130" algn="l">
              <a:lnSpc>
                <a:spcPts val="3591"/>
              </a:lnSpc>
              <a:buFont typeface="Arial"/>
              <a:buChar char="•"/>
            </a:pPr>
            <a:r>
              <a:rPr lang="en-US" sz="2993" spc="-119" dirty="0">
                <a:solidFill>
                  <a:srgbClr val="FFFFFF"/>
                </a:solidFill>
                <a:latin typeface="Open Sans Bold"/>
              </a:rPr>
              <a:t>Fitness tracking: </a:t>
            </a:r>
            <a:r>
              <a:rPr lang="en-US" sz="2993" spc="-119" dirty="0">
                <a:solidFill>
                  <a:srgbClr val="FFFFFF"/>
                </a:solidFill>
                <a:latin typeface="Open Sans"/>
              </a:rPr>
              <a:t>If you’re a hard-core athlete, a dedicated fitness band is likely a better choice than a smart watch. Still, many smart watches include a heart rate monitor and a pedometer to help track your workouts.</a:t>
            </a:r>
          </a:p>
          <a:p>
            <a:pPr marL="722261" lvl="1" indent="-361130" algn="l">
              <a:lnSpc>
                <a:spcPts val="3591"/>
              </a:lnSpc>
              <a:buFont typeface="Arial"/>
              <a:buChar char="•"/>
            </a:pPr>
            <a:r>
              <a:rPr lang="en-US" sz="2993" spc="-119" dirty="0">
                <a:solidFill>
                  <a:srgbClr val="FFFFFF"/>
                </a:solidFill>
                <a:latin typeface="Open Sans Bold"/>
              </a:rPr>
              <a:t>Media management</a:t>
            </a:r>
            <a:r>
              <a:rPr lang="en-US" sz="2993" spc="-119" dirty="0">
                <a:solidFill>
                  <a:srgbClr val="FFFFFF"/>
                </a:solidFill>
                <a:latin typeface="Open Sans"/>
              </a:rPr>
              <a:t>: Most smart watches paired with smart phones can manage media playback for you. For example, when you're listening to music on an iPhone using Apple's Air Pods, you can use your Apple Watch to change volume and tracks.</a:t>
            </a:r>
          </a:p>
          <a:p>
            <a:pPr marL="722261" lvl="1" indent="-361130" algn="l">
              <a:lnSpc>
                <a:spcPts val="3591"/>
              </a:lnSpc>
              <a:buFont typeface="Arial"/>
              <a:buChar char="•"/>
            </a:pPr>
            <a:r>
              <a:rPr lang="en-US" sz="2993" spc="-119" dirty="0">
                <a:solidFill>
                  <a:srgbClr val="FFFFFF"/>
                </a:solidFill>
                <a:latin typeface="Open Sans Bold"/>
              </a:rPr>
              <a:t>GPS</a:t>
            </a:r>
            <a:r>
              <a:rPr lang="en-US" sz="2993" spc="-119" dirty="0">
                <a:solidFill>
                  <a:srgbClr val="FFFFFF"/>
                </a:solidFill>
                <a:latin typeface="Open Sans"/>
              </a:rPr>
              <a:t>: Most smart watches include a GPS for tracking your location or receiving location-specific alerts.</a:t>
            </a:r>
          </a:p>
          <a:p>
            <a:pPr marL="722261" lvl="1" indent="-361130" algn="l">
              <a:lnSpc>
                <a:spcPts val="3591"/>
              </a:lnSpc>
              <a:buFont typeface="Arial"/>
              <a:buChar char="•"/>
            </a:pPr>
            <a:r>
              <a:rPr lang="en-US" sz="2993" spc="-119" dirty="0">
                <a:solidFill>
                  <a:srgbClr val="FFFFFF"/>
                </a:solidFill>
                <a:latin typeface="Open Sans Bold"/>
              </a:rPr>
              <a:t>Sleep Analysis</a:t>
            </a:r>
            <a:r>
              <a:rPr lang="en-US" sz="2993" spc="-119" dirty="0">
                <a:solidFill>
                  <a:srgbClr val="FFFFFF"/>
                </a:solidFill>
                <a:latin typeface="Open Sans"/>
              </a:rPr>
              <a:t>: Analyzing sleep patterns and providing suggestions for better sleep.</a:t>
            </a:r>
          </a:p>
          <a:p>
            <a:pPr marL="722261" lvl="1" indent="-361130" algn="l">
              <a:lnSpc>
                <a:spcPts val="3591"/>
              </a:lnSpc>
            </a:pPr>
            <a:endParaRPr lang="en-US" sz="2993" spc="-119" dirty="0">
              <a:solidFill>
                <a:srgbClr val="FFFFFF"/>
              </a:solidFill>
              <a:latin typeface="Open San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73140" y="10473214"/>
            <a:ext cx="16596370" cy="955000"/>
          </a:xfrm>
          <a:prstGeom prst="rect">
            <a:avLst/>
          </a:prstGeom>
        </p:spPr>
        <p:txBody>
          <a:bodyPr lIns="0" tIns="0" rIns="0" bIns="0" rtlCol="0" anchor="t">
            <a:spAutoFit/>
          </a:bodyPr>
          <a:lstStyle/>
          <a:p>
            <a:pPr algn="l">
              <a:lnSpc>
                <a:spcPts val="3359"/>
              </a:lnSpc>
            </a:pPr>
            <a:r>
              <a:rPr lang="en-US" sz="2799" spc="-111">
                <a:solidFill>
                  <a:srgbClr val="A6A6A6"/>
                </a:solidFill>
                <a:latin typeface="Open Sans"/>
              </a:rPr>
              <a:t>This presentation uses a free template provided by FPPT.com</a:t>
            </a:r>
          </a:p>
          <a:p>
            <a:pPr algn="l">
              <a:lnSpc>
                <a:spcPts val="3359"/>
              </a:lnSpc>
            </a:pPr>
            <a:r>
              <a:rPr lang="en-US" sz="2799" spc="-111">
                <a:solidFill>
                  <a:srgbClr val="A6A6A6"/>
                </a:solidFill>
                <a:latin typeface="Open Sans"/>
              </a:rPr>
              <a:t>www.free-power-point-templates.com</a:t>
            </a:r>
          </a:p>
        </p:txBody>
      </p:sp>
      <p:sp>
        <p:nvSpPr>
          <p:cNvPr id="4" name="TextBox 4"/>
          <p:cNvSpPr txBox="1"/>
          <p:nvPr/>
        </p:nvSpPr>
        <p:spPr>
          <a:xfrm>
            <a:off x="533400" y="342900"/>
            <a:ext cx="10820400" cy="2000548"/>
          </a:xfrm>
          <a:prstGeom prst="rect">
            <a:avLst/>
          </a:prstGeom>
        </p:spPr>
        <p:txBody>
          <a:bodyPr wrap="square" lIns="0" tIns="0" rIns="0" bIns="0" rtlCol="0" anchor="t">
            <a:spAutoFit/>
          </a:bodyPr>
          <a:lstStyle/>
          <a:p>
            <a:pPr algn="l">
              <a:lnSpc>
                <a:spcPts val="7775"/>
              </a:lnSpc>
            </a:pPr>
            <a:r>
              <a:rPr lang="en-US" sz="6480" spc="-258" dirty="0">
                <a:solidFill>
                  <a:srgbClr val="FFDE59"/>
                </a:solidFill>
                <a:latin typeface="Open Sans Bold"/>
              </a:rPr>
              <a:t>Application of smart watch</a:t>
            </a:r>
          </a:p>
          <a:p>
            <a:pPr algn="l">
              <a:lnSpc>
                <a:spcPts val="7775"/>
              </a:lnSpc>
            </a:pPr>
            <a:endParaRPr lang="en-US" sz="6480" spc="-258" dirty="0">
              <a:solidFill>
                <a:srgbClr val="FFDE59"/>
              </a:solidFill>
              <a:latin typeface="Open Sans Bold"/>
            </a:endParaRPr>
          </a:p>
        </p:txBody>
      </p:sp>
      <p:sp>
        <p:nvSpPr>
          <p:cNvPr id="5" name="TextBox 5"/>
          <p:cNvSpPr txBox="1"/>
          <p:nvPr/>
        </p:nvSpPr>
        <p:spPr>
          <a:xfrm>
            <a:off x="533400" y="1714500"/>
            <a:ext cx="12604332" cy="6973191"/>
          </a:xfrm>
          <a:prstGeom prst="rect">
            <a:avLst/>
          </a:prstGeom>
        </p:spPr>
        <p:txBody>
          <a:bodyPr lIns="0" tIns="0" rIns="0" bIns="0" rtlCol="0" anchor="t">
            <a:spAutoFit/>
          </a:bodyPr>
          <a:lstStyle/>
          <a:p>
            <a:pPr marL="844550" lvl="1" indent="-422275" algn="l">
              <a:lnSpc>
                <a:spcPts val="4200"/>
              </a:lnSpc>
              <a:buFont typeface="Arial"/>
              <a:buChar char="•"/>
            </a:pPr>
            <a:r>
              <a:rPr lang="en-US" sz="3200" spc="-139" dirty="0">
                <a:solidFill>
                  <a:srgbClr val="FFFFFF"/>
                </a:solidFill>
                <a:latin typeface="Open Sans"/>
              </a:rPr>
              <a:t>The watch becomes a wireless Bluetooth adaptor capable of extending the capabilities of the wearer's smart phone to the watch.</a:t>
            </a:r>
          </a:p>
          <a:p>
            <a:pPr marL="844550" lvl="1" indent="-422275" algn="l">
              <a:lnSpc>
                <a:spcPts val="4200"/>
              </a:lnSpc>
              <a:buFont typeface="Arial"/>
              <a:buChar char="•"/>
            </a:pPr>
            <a:r>
              <a:rPr lang="en-US" sz="3200" spc="-139" dirty="0">
                <a:solidFill>
                  <a:srgbClr val="FFFFFF"/>
                </a:solidFill>
                <a:latin typeface="Open Sans"/>
              </a:rPr>
              <a:t>Fitness tracker count calories burn ,heartbeat , </a:t>
            </a:r>
            <a:r>
              <a:rPr lang="en-US" sz="3200" spc="-139" dirty="0" err="1">
                <a:solidFill>
                  <a:srgbClr val="FFFFFF"/>
                </a:solidFill>
                <a:latin typeface="Open Sans"/>
              </a:rPr>
              <a:t>bloodoxygen</a:t>
            </a:r>
            <a:r>
              <a:rPr lang="en-US" sz="3200" spc="-139" dirty="0">
                <a:solidFill>
                  <a:srgbClr val="FFFFFF"/>
                </a:solidFill>
                <a:latin typeface="Open Sans"/>
              </a:rPr>
              <a:t> level etc.</a:t>
            </a:r>
          </a:p>
          <a:p>
            <a:pPr marL="844550" lvl="1" indent="-422275" algn="l">
              <a:lnSpc>
                <a:spcPts val="4200"/>
              </a:lnSpc>
              <a:buFont typeface="Arial"/>
              <a:buChar char="•"/>
            </a:pPr>
            <a:r>
              <a:rPr lang="en-US" sz="3200" spc="-139" dirty="0">
                <a:solidFill>
                  <a:srgbClr val="FFFFFF"/>
                </a:solidFill>
                <a:latin typeface="Open Sans"/>
              </a:rPr>
              <a:t>messaging and calling features, similar to those on a 	smart phone;</a:t>
            </a:r>
          </a:p>
          <a:p>
            <a:pPr marL="844550" lvl="1" indent="-422275" algn="l">
              <a:lnSpc>
                <a:spcPts val="4200"/>
              </a:lnSpc>
              <a:buFont typeface="Arial"/>
              <a:buChar char="•"/>
            </a:pPr>
            <a:r>
              <a:rPr lang="en-US" sz="3200" spc="-139" dirty="0">
                <a:solidFill>
                  <a:srgbClr val="FFFFFF"/>
                </a:solidFill>
                <a:latin typeface="Open Sans"/>
              </a:rPr>
              <a:t>emergency calls for assistance if the watch detects </a:t>
            </a:r>
            <a:r>
              <a:rPr lang="en-US" sz="3200" spc="-139" dirty="0" smtClean="0">
                <a:solidFill>
                  <a:srgbClr val="FFFFFF"/>
                </a:solidFill>
                <a:latin typeface="Open Sans"/>
              </a:rPr>
              <a:t> the  wearer </a:t>
            </a:r>
            <a:r>
              <a:rPr lang="en-US" sz="3200" spc="-139" dirty="0">
                <a:solidFill>
                  <a:srgbClr val="FFFFFF"/>
                </a:solidFill>
                <a:latin typeface="Open Sans"/>
              </a:rPr>
              <a:t>has fallen;</a:t>
            </a:r>
          </a:p>
          <a:p>
            <a:pPr marL="844550" lvl="1" indent="-422275" algn="l">
              <a:lnSpc>
                <a:spcPts val="4200"/>
              </a:lnSpc>
              <a:buFont typeface="Arial"/>
              <a:buChar char="•"/>
            </a:pPr>
            <a:r>
              <a:rPr lang="en-US" sz="3200" spc="-139" dirty="0">
                <a:solidFill>
                  <a:srgbClr val="FFFFFF"/>
                </a:solidFill>
                <a:latin typeface="Open Sans"/>
              </a:rPr>
              <a:t>social media and other notifications from synchronized smart phone applications;</a:t>
            </a:r>
          </a:p>
          <a:p>
            <a:pPr marL="844550" lvl="1" indent="-422275" algn="l">
              <a:lnSpc>
                <a:spcPts val="4200"/>
              </a:lnSpc>
              <a:buFont typeface="Arial"/>
              <a:buChar char="•"/>
            </a:pPr>
            <a:r>
              <a:rPr lang="en-US" sz="3200" spc="-139" dirty="0">
                <a:solidFill>
                  <a:srgbClr val="FFFFFF"/>
                </a:solidFill>
                <a:latin typeface="Open Sans"/>
              </a:rPr>
              <a:t>games, music, photos and other entertainment options;</a:t>
            </a:r>
          </a:p>
          <a:p>
            <a:pPr marL="844550" lvl="1" indent="-422275" algn="l">
              <a:lnSpc>
                <a:spcPts val="4200"/>
              </a:lnSpc>
              <a:buFont typeface="Arial"/>
              <a:buChar char="•"/>
            </a:pPr>
            <a:r>
              <a:rPr lang="en-US" sz="3200" spc="-139" dirty="0">
                <a:solidFill>
                  <a:srgbClr val="FFFFFF"/>
                </a:solidFill>
                <a:latin typeface="Open Sans"/>
              </a:rPr>
              <a:t>location features, such as maps, a compass and</a:t>
            </a:r>
          </a:p>
          <a:p>
            <a:pPr marL="844550" lvl="1" indent="-422275" algn="l">
              <a:lnSpc>
                <a:spcPts val="4200"/>
              </a:lnSpc>
              <a:buFont typeface="Arial"/>
              <a:buChar char="•"/>
            </a:pPr>
            <a:r>
              <a:rPr lang="en-US" sz="3200" spc="-139" dirty="0" err="1">
                <a:solidFill>
                  <a:srgbClr val="FFFFFF"/>
                </a:solidFill>
                <a:latin typeface="Open Sans"/>
              </a:rPr>
              <a:t>Gps</a:t>
            </a:r>
            <a:r>
              <a:rPr lang="en-US" sz="3200" spc="-139" dirty="0">
                <a:solidFill>
                  <a:srgbClr val="FFFFFF"/>
                </a:solidFill>
                <a:latin typeface="Open Sans"/>
              </a:rPr>
              <a:t> tracking.</a:t>
            </a:r>
          </a:p>
          <a:p>
            <a:pPr marL="844550" lvl="1" indent="-422275" algn="l">
              <a:lnSpc>
                <a:spcPts val="4200"/>
              </a:lnSpc>
            </a:pPr>
            <a:endParaRPr lang="en-US" sz="3200" spc="-139" dirty="0">
              <a:solidFill>
                <a:srgbClr val="FFFFFF"/>
              </a:solidFill>
              <a:latin typeface="Open San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88079"/>
        </a:solidFill>
        <a:effectLst/>
      </p:bgPr>
    </p:bg>
    <p:spTree>
      <p:nvGrpSpPr>
        <p:cNvPr id="1" name=""/>
        <p:cNvGrpSpPr/>
        <p:nvPr/>
      </p:nvGrpSpPr>
      <p:grpSpPr>
        <a:xfrm>
          <a:off x="0" y="0"/>
          <a:ext cx="0" cy="0"/>
          <a:chOff x="0" y="0"/>
          <a:chExt cx="0" cy="0"/>
        </a:xfrm>
      </p:grpSpPr>
      <p:sp>
        <p:nvSpPr>
          <p:cNvPr id="2" name="Freeform 2"/>
          <p:cNvSpPr/>
          <p:nvPr/>
        </p:nvSpPr>
        <p:spPr>
          <a:xfrm>
            <a:off x="1619651" y="1347226"/>
            <a:ext cx="6933460" cy="6248029"/>
          </a:xfrm>
          <a:custGeom>
            <a:avLst/>
            <a:gdLst/>
            <a:ahLst/>
            <a:cxnLst/>
            <a:rect l="l" t="t" r="r" b="b"/>
            <a:pathLst>
              <a:path w="6933460" h="6248029">
                <a:moveTo>
                  <a:pt x="0" y="0"/>
                </a:moveTo>
                <a:lnTo>
                  <a:pt x="6933460" y="0"/>
                </a:lnTo>
                <a:lnTo>
                  <a:pt x="6933460" y="6248029"/>
                </a:lnTo>
                <a:lnTo>
                  <a:pt x="0" y="6248029"/>
                </a:lnTo>
                <a:lnTo>
                  <a:pt x="0" y="0"/>
                </a:lnTo>
                <a:close/>
              </a:path>
            </a:pathLst>
          </a:custGeom>
          <a:blipFill>
            <a:blip r:embed="rId2"/>
            <a:stretch>
              <a:fillRect t="-5485" b="-5485"/>
            </a:stretch>
          </a:blipFill>
        </p:spPr>
      </p:sp>
      <p:sp>
        <p:nvSpPr>
          <p:cNvPr id="3" name="Freeform 3"/>
          <p:cNvSpPr/>
          <p:nvPr/>
        </p:nvSpPr>
        <p:spPr>
          <a:xfrm>
            <a:off x="10432754" y="1347226"/>
            <a:ext cx="6248029" cy="6248029"/>
          </a:xfrm>
          <a:custGeom>
            <a:avLst/>
            <a:gdLst/>
            <a:ahLst/>
            <a:cxnLst/>
            <a:rect l="l" t="t" r="r" b="b"/>
            <a:pathLst>
              <a:path w="6248029" h="6248029">
                <a:moveTo>
                  <a:pt x="0" y="0"/>
                </a:moveTo>
                <a:lnTo>
                  <a:pt x="6248029" y="0"/>
                </a:lnTo>
                <a:lnTo>
                  <a:pt x="6248029" y="6248029"/>
                </a:lnTo>
                <a:lnTo>
                  <a:pt x="0" y="6248029"/>
                </a:lnTo>
                <a:lnTo>
                  <a:pt x="0" y="0"/>
                </a:lnTo>
                <a:close/>
              </a:path>
            </a:pathLst>
          </a:custGeom>
          <a:blipFill>
            <a:blip r:embed="rId3"/>
            <a:stretch>
              <a:fillRect/>
            </a:stretch>
          </a:blipFill>
        </p:spPr>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73140" y="10473214"/>
            <a:ext cx="16596370" cy="955000"/>
          </a:xfrm>
          <a:prstGeom prst="rect">
            <a:avLst/>
          </a:prstGeom>
        </p:spPr>
        <p:txBody>
          <a:bodyPr lIns="0" tIns="0" rIns="0" bIns="0" rtlCol="0" anchor="t">
            <a:spAutoFit/>
          </a:bodyPr>
          <a:lstStyle/>
          <a:p>
            <a:pPr algn="l">
              <a:lnSpc>
                <a:spcPts val="3359"/>
              </a:lnSpc>
            </a:pPr>
            <a:r>
              <a:rPr lang="en-US" sz="2799" spc="-111">
                <a:solidFill>
                  <a:srgbClr val="A6A6A6"/>
                </a:solidFill>
                <a:latin typeface="Open Sans"/>
              </a:rPr>
              <a:t>This presentation uses a free template provided by FPPT.com</a:t>
            </a:r>
          </a:p>
          <a:p>
            <a:pPr algn="l">
              <a:lnSpc>
                <a:spcPts val="3359"/>
              </a:lnSpc>
            </a:pPr>
            <a:r>
              <a:rPr lang="en-US" sz="2799" spc="-111">
                <a:solidFill>
                  <a:srgbClr val="A6A6A6"/>
                </a:solidFill>
                <a:latin typeface="Open Sans"/>
              </a:rPr>
              <a:t>www.free-power-point-templates.com</a:t>
            </a:r>
          </a:p>
        </p:txBody>
      </p:sp>
      <p:sp>
        <p:nvSpPr>
          <p:cNvPr id="4" name="TextBox 4"/>
          <p:cNvSpPr txBox="1"/>
          <p:nvPr/>
        </p:nvSpPr>
        <p:spPr>
          <a:xfrm>
            <a:off x="216695" y="374007"/>
            <a:ext cx="16309260" cy="857250"/>
          </a:xfrm>
          <a:prstGeom prst="rect">
            <a:avLst/>
          </a:prstGeom>
        </p:spPr>
        <p:txBody>
          <a:bodyPr lIns="0" tIns="0" rIns="0" bIns="0" rtlCol="0" anchor="t">
            <a:spAutoFit/>
          </a:bodyPr>
          <a:lstStyle/>
          <a:p>
            <a:pPr algn="l">
              <a:lnSpc>
                <a:spcPts val="6719"/>
              </a:lnSpc>
            </a:pPr>
            <a:r>
              <a:rPr lang="en-US" sz="5599" spc="-223">
                <a:solidFill>
                  <a:srgbClr val="FFDE59"/>
                </a:solidFill>
                <a:latin typeface="Open Sans Bold"/>
              </a:rPr>
              <a:t>Specifications(Product: Samsung watch 4)</a:t>
            </a:r>
          </a:p>
        </p:txBody>
      </p:sp>
      <p:sp>
        <p:nvSpPr>
          <p:cNvPr id="5" name="TextBox 5"/>
          <p:cNvSpPr txBox="1"/>
          <p:nvPr/>
        </p:nvSpPr>
        <p:spPr>
          <a:xfrm>
            <a:off x="972900" y="3051350"/>
            <a:ext cx="16309260" cy="6437456"/>
          </a:xfrm>
          <a:prstGeom prst="rect">
            <a:avLst/>
          </a:prstGeom>
        </p:spPr>
        <p:txBody>
          <a:bodyPr lIns="0" tIns="0" rIns="0" bIns="0" rtlCol="0" anchor="t">
            <a:spAutoFit/>
          </a:bodyPr>
          <a:lstStyle/>
          <a:p>
            <a:pPr marL="844550" lvl="1" indent="-422275" algn="l">
              <a:lnSpc>
                <a:spcPts val="4200"/>
              </a:lnSpc>
              <a:buFont typeface="Arial"/>
              <a:buChar char="•"/>
            </a:pPr>
            <a:r>
              <a:rPr lang="en-US" sz="3500" spc="-139">
                <a:solidFill>
                  <a:srgbClr val="215968"/>
                </a:solidFill>
                <a:latin typeface="Open Sans"/>
              </a:rPr>
              <a:t>Only compatible with Android Smart phones (Runs on Wear OS Powered by Samsung)</a:t>
            </a:r>
          </a:p>
          <a:p>
            <a:pPr marL="844550" lvl="1" indent="-422275" algn="l">
              <a:lnSpc>
                <a:spcPts val="4200"/>
              </a:lnSpc>
              <a:buFont typeface="Arial"/>
              <a:buChar char="•"/>
            </a:pPr>
            <a:r>
              <a:rPr lang="en-US" sz="3500" spc="-139">
                <a:solidFill>
                  <a:srgbClr val="215968"/>
                </a:solidFill>
                <a:latin typeface="Open Sans"/>
              </a:rPr>
              <a:t>Bluetooth connectivity</a:t>
            </a:r>
          </a:p>
          <a:p>
            <a:pPr marL="844550" lvl="1" indent="-422275" algn="l">
              <a:lnSpc>
                <a:spcPts val="4200"/>
              </a:lnSpc>
              <a:buFont typeface="Arial"/>
              <a:buChar char="•"/>
            </a:pPr>
            <a:r>
              <a:rPr lang="en-US" sz="3500" spc="-139">
                <a:solidFill>
                  <a:srgbClr val="215968"/>
                </a:solidFill>
                <a:latin typeface="Open Sans"/>
              </a:rPr>
              <a:t>Bioelectrical Impedance Analysis Sensor for Body Composition Analysis, Optical Heart Rate Sensor and health monitoring features such as Advanced Sleep Analysis.</a:t>
            </a:r>
          </a:p>
          <a:p>
            <a:pPr marL="844550" lvl="1" indent="-422275" algn="l">
              <a:lnSpc>
                <a:spcPts val="4200"/>
              </a:lnSpc>
              <a:buFont typeface="Arial"/>
              <a:buChar char="•"/>
            </a:pPr>
            <a:r>
              <a:rPr lang="en-US" sz="3500" spc="-139">
                <a:solidFill>
                  <a:srgbClr val="215968"/>
                </a:solidFill>
                <a:latin typeface="Open Sans"/>
              </a:rPr>
              <a:t>Enhanced Fitness tracking lets you track 90+ workouts; Enriched App availability and connectivity with Wear OS, Powered by Samsung. Typical Usage Time (Hours): up to 40 Hours.</a:t>
            </a:r>
          </a:p>
          <a:p>
            <a:pPr marL="844550" lvl="1" indent="-422275" algn="l">
              <a:lnSpc>
                <a:spcPts val="4200"/>
              </a:lnSpc>
              <a:buFont typeface="Arial"/>
              <a:buChar char="•"/>
            </a:pPr>
            <a:r>
              <a:rPr lang="en-US" sz="3500" spc="-139">
                <a:solidFill>
                  <a:srgbClr val="215968"/>
                </a:solidFill>
                <a:latin typeface="Open Sans"/>
              </a:rPr>
              <a:t>With Call Function</a:t>
            </a:r>
          </a:p>
          <a:p>
            <a:pPr marL="844550" lvl="1" indent="-422275" algn="l">
              <a:lnSpc>
                <a:spcPts val="4200"/>
              </a:lnSpc>
              <a:buFont typeface="Arial"/>
              <a:buChar char="•"/>
            </a:pPr>
            <a:r>
              <a:rPr lang="en-US" sz="3500" spc="-139">
                <a:solidFill>
                  <a:srgbClr val="215968"/>
                </a:solidFill>
                <a:latin typeface="Open Sans"/>
              </a:rPr>
              <a:t>Touchscreen</a:t>
            </a:r>
          </a:p>
          <a:p>
            <a:pPr marL="844550" lvl="1" indent="-422275" algn="l">
              <a:lnSpc>
                <a:spcPts val="4200"/>
              </a:lnSpc>
              <a:buFont typeface="Arial"/>
              <a:buChar char="•"/>
            </a:pPr>
            <a:r>
              <a:rPr lang="en-US" sz="3500" spc="-139">
                <a:solidFill>
                  <a:srgbClr val="215968"/>
                </a:solidFill>
                <a:latin typeface="Open Sans"/>
              </a:rPr>
              <a:t>Fitness &amp; Outdoor Battery Runtime:  Upto 40 hrs.</a:t>
            </a:r>
          </a:p>
          <a:p>
            <a:pPr marL="844550" lvl="1" indent="-422275" algn="l">
              <a:lnSpc>
                <a:spcPts val="4200"/>
              </a:lnSpc>
            </a:pPr>
            <a:endParaRPr lang="en-US" sz="3500" spc="-139">
              <a:solidFill>
                <a:srgbClr val="215968"/>
              </a:solidFill>
              <a:latin typeface="Open Sans"/>
            </a:endParaRPr>
          </a:p>
        </p:txBody>
      </p:sp>
      <p:sp>
        <p:nvSpPr>
          <p:cNvPr id="6" name="Freeform 6"/>
          <p:cNvSpPr/>
          <p:nvPr/>
        </p:nvSpPr>
        <p:spPr>
          <a:xfrm>
            <a:off x="15240750" y="7277100"/>
            <a:ext cx="2857520" cy="2686072"/>
          </a:xfrm>
          <a:custGeom>
            <a:avLst/>
            <a:gdLst/>
            <a:ahLst/>
            <a:cxnLst/>
            <a:rect l="l" t="t" r="r" b="b"/>
            <a:pathLst>
              <a:path w="2857520" h="3143272">
                <a:moveTo>
                  <a:pt x="0" y="0"/>
                </a:moveTo>
                <a:lnTo>
                  <a:pt x="2857520" y="0"/>
                </a:lnTo>
                <a:lnTo>
                  <a:pt x="2857520" y="3143272"/>
                </a:lnTo>
                <a:lnTo>
                  <a:pt x="0" y="3143272"/>
                </a:lnTo>
                <a:lnTo>
                  <a:pt x="0" y="0"/>
                </a:lnTo>
                <a:close/>
              </a:path>
            </a:pathLst>
          </a:custGeom>
          <a:blipFill>
            <a:blip r:embed="rId3"/>
            <a:stretch>
              <a:fillRect l="-52" r="-52"/>
            </a:stretch>
          </a:blipFill>
        </p:spPr>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73140" y="10473214"/>
            <a:ext cx="16596370" cy="955000"/>
          </a:xfrm>
          <a:prstGeom prst="rect">
            <a:avLst/>
          </a:prstGeom>
        </p:spPr>
        <p:txBody>
          <a:bodyPr lIns="0" tIns="0" rIns="0" bIns="0" rtlCol="0" anchor="t">
            <a:spAutoFit/>
          </a:bodyPr>
          <a:lstStyle/>
          <a:p>
            <a:pPr algn="l">
              <a:lnSpc>
                <a:spcPts val="3359"/>
              </a:lnSpc>
            </a:pPr>
            <a:r>
              <a:rPr lang="en-US" sz="2799" spc="-111">
                <a:solidFill>
                  <a:srgbClr val="A6A6A6"/>
                </a:solidFill>
                <a:latin typeface="Open Sans"/>
              </a:rPr>
              <a:t>This presentation uses a free template provided by FPPT.com</a:t>
            </a:r>
          </a:p>
          <a:p>
            <a:pPr algn="l">
              <a:lnSpc>
                <a:spcPts val="3359"/>
              </a:lnSpc>
            </a:pPr>
            <a:r>
              <a:rPr lang="en-US" sz="2799" spc="-111">
                <a:solidFill>
                  <a:srgbClr val="A6A6A6"/>
                </a:solidFill>
                <a:latin typeface="Open Sans"/>
              </a:rPr>
              <a:t>www.free-power-point-templates.com</a:t>
            </a:r>
          </a:p>
        </p:txBody>
      </p:sp>
      <p:sp>
        <p:nvSpPr>
          <p:cNvPr id="4" name="TextBox 4"/>
          <p:cNvSpPr txBox="1"/>
          <p:nvPr/>
        </p:nvSpPr>
        <p:spPr>
          <a:xfrm>
            <a:off x="1005840" y="992408"/>
            <a:ext cx="16309260" cy="1095375"/>
          </a:xfrm>
          <a:prstGeom prst="rect">
            <a:avLst/>
          </a:prstGeom>
        </p:spPr>
        <p:txBody>
          <a:bodyPr lIns="0" tIns="0" rIns="0" bIns="0" rtlCol="0" anchor="t">
            <a:spAutoFit/>
          </a:bodyPr>
          <a:lstStyle/>
          <a:p>
            <a:pPr algn="l">
              <a:lnSpc>
                <a:spcPts val="8640"/>
              </a:lnSpc>
            </a:pPr>
            <a:r>
              <a:rPr lang="en-US" sz="7200" spc="-286">
                <a:solidFill>
                  <a:srgbClr val="FFDE59"/>
                </a:solidFill>
                <a:latin typeface="Open Sans Bold"/>
              </a:rPr>
              <a:t>PRICING</a:t>
            </a:r>
          </a:p>
        </p:txBody>
      </p:sp>
      <p:sp>
        <p:nvSpPr>
          <p:cNvPr id="5" name="TextBox 5"/>
          <p:cNvSpPr txBox="1"/>
          <p:nvPr/>
        </p:nvSpPr>
        <p:spPr>
          <a:xfrm>
            <a:off x="0" y="2767724"/>
            <a:ext cx="18288000" cy="6500360"/>
          </a:xfrm>
          <a:prstGeom prst="rect">
            <a:avLst/>
          </a:prstGeom>
        </p:spPr>
        <p:txBody>
          <a:bodyPr lIns="0" tIns="0" rIns="0" bIns="0" rtlCol="0" anchor="t">
            <a:spAutoFit/>
          </a:bodyPr>
          <a:lstStyle/>
          <a:p>
            <a:pPr marL="867647" lvl="1" indent="-433823" algn="l">
              <a:lnSpc>
                <a:spcPts val="4314"/>
              </a:lnSpc>
              <a:buFont typeface="Arial"/>
              <a:buChar char="•"/>
            </a:pPr>
            <a:r>
              <a:rPr lang="en-US" sz="3595" spc="-143">
                <a:solidFill>
                  <a:srgbClr val="215968"/>
                </a:solidFill>
                <a:latin typeface="Open Sans"/>
              </a:rPr>
              <a:t>Entry-Level: 2,000rs - 10,000rs: Basic fitness tracking features, limited smart capabilities. E.g. firebolt , noise , boat , amazfit  etc</a:t>
            </a:r>
          </a:p>
          <a:p>
            <a:pPr marL="867647" lvl="1" indent="-433823" algn="l">
              <a:lnSpc>
                <a:spcPts val="4314"/>
              </a:lnSpc>
              <a:buFont typeface="Arial"/>
              <a:buChar char="•"/>
            </a:pPr>
            <a:r>
              <a:rPr lang="en-US" sz="3595" spc="-143">
                <a:solidFill>
                  <a:srgbClr val="215968"/>
                </a:solidFill>
                <a:latin typeface="Open Sans"/>
              </a:rPr>
              <a:t>Mid-Range: 10,000rs - 25,000rs</a:t>
            </a:r>
          </a:p>
          <a:p>
            <a:pPr marL="867647" lvl="1" indent="-433823" algn="l">
              <a:lnSpc>
                <a:spcPts val="4314"/>
              </a:lnSpc>
              <a:buFont typeface="Arial"/>
              <a:buChar char="•"/>
            </a:pPr>
            <a:r>
              <a:rPr lang="en-US" sz="3595" spc="-143">
                <a:solidFill>
                  <a:srgbClr val="215968"/>
                </a:solidFill>
                <a:latin typeface="Open Sans"/>
              </a:rPr>
              <a:t>Better fitness tracking, more advanced features, and improved build quality. E.g. Samsung , Fossile</a:t>
            </a:r>
          </a:p>
          <a:p>
            <a:pPr marL="867647" lvl="1" indent="-433823" algn="l">
              <a:lnSpc>
                <a:spcPts val="4314"/>
              </a:lnSpc>
              <a:buFont typeface="Arial"/>
              <a:buChar char="•"/>
            </a:pPr>
            <a:r>
              <a:rPr lang="en-US" sz="3595" spc="-143">
                <a:solidFill>
                  <a:srgbClr val="215968"/>
                </a:solidFill>
                <a:latin typeface="Open Sans"/>
              </a:rPr>
              <a:t>Premium: 25,000rs - 50,000rs</a:t>
            </a:r>
          </a:p>
          <a:p>
            <a:pPr marL="867647" lvl="1" indent="-433823" algn="l">
              <a:lnSpc>
                <a:spcPts val="4314"/>
              </a:lnSpc>
              <a:buFont typeface="Arial"/>
              <a:buChar char="•"/>
            </a:pPr>
            <a:r>
              <a:rPr lang="en-US" sz="3595" spc="-143">
                <a:solidFill>
                  <a:srgbClr val="215968"/>
                </a:solidFill>
                <a:latin typeface="Open Sans"/>
              </a:rPr>
              <a:t> High-end fitness tracking, advanced health monitoring, premium materials, and more smart features. E.g. Apple</a:t>
            </a:r>
          </a:p>
          <a:p>
            <a:pPr marL="867191" lvl="1" indent="-433595" algn="l">
              <a:lnSpc>
                <a:spcPts val="4314"/>
              </a:lnSpc>
              <a:buFont typeface="Arial"/>
              <a:buChar char="•"/>
            </a:pPr>
            <a:r>
              <a:rPr lang="en-US" sz="3595" spc="-140">
                <a:solidFill>
                  <a:srgbClr val="215968"/>
                </a:solidFill>
                <a:latin typeface="Open Sans"/>
              </a:rPr>
              <a:t>Luxury:  50,000rs  and above: Top-of-the-line smartwatches from renowned brands, often with luxury materials and exclusive features. E.g. Garmin</a:t>
            </a:r>
          </a:p>
          <a:p>
            <a:pPr algn="l">
              <a:lnSpc>
                <a:spcPts val="4314"/>
              </a:lnSpc>
            </a:pPr>
            <a:endParaRPr lang="en-US" sz="3595" spc="-140">
              <a:solidFill>
                <a:srgbClr val="215968"/>
              </a:solidFill>
              <a:latin typeface="Open Sans"/>
            </a:endParaRPr>
          </a:p>
          <a:p>
            <a:pPr marL="867647" lvl="1" indent="-433823" algn="l">
              <a:lnSpc>
                <a:spcPts val="4314"/>
              </a:lnSpc>
            </a:pPr>
            <a:endParaRPr lang="en-US" sz="3595" spc="-140">
              <a:solidFill>
                <a:srgbClr val="215968"/>
              </a:solidFill>
              <a:latin typeface="Open San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73140" y="10473214"/>
            <a:ext cx="16596370" cy="955000"/>
          </a:xfrm>
          <a:prstGeom prst="rect">
            <a:avLst/>
          </a:prstGeom>
        </p:spPr>
        <p:txBody>
          <a:bodyPr lIns="0" tIns="0" rIns="0" bIns="0" rtlCol="0" anchor="t">
            <a:spAutoFit/>
          </a:bodyPr>
          <a:lstStyle/>
          <a:p>
            <a:pPr algn="l">
              <a:lnSpc>
                <a:spcPts val="3359"/>
              </a:lnSpc>
            </a:pPr>
            <a:r>
              <a:rPr lang="en-US" sz="2799" spc="-111">
                <a:solidFill>
                  <a:srgbClr val="A6A6A6"/>
                </a:solidFill>
                <a:latin typeface="Open Sans"/>
              </a:rPr>
              <a:t>This presentation uses a free template provided by FPPT.com</a:t>
            </a:r>
          </a:p>
          <a:p>
            <a:pPr algn="l">
              <a:lnSpc>
                <a:spcPts val="3359"/>
              </a:lnSpc>
            </a:pPr>
            <a:r>
              <a:rPr lang="en-US" sz="2799" spc="-111">
                <a:solidFill>
                  <a:srgbClr val="A6A6A6"/>
                </a:solidFill>
                <a:latin typeface="Open Sans"/>
              </a:rPr>
              <a:t>www.free-power-point-templates.com</a:t>
            </a:r>
          </a:p>
        </p:txBody>
      </p:sp>
      <p:sp>
        <p:nvSpPr>
          <p:cNvPr id="4" name="TextBox 4"/>
          <p:cNvSpPr txBox="1"/>
          <p:nvPr/>
        </p:nvSpPr>
        <p:spPr>
          <a:xfrm>
            <a:off x="1005840" y="444721"/>
            <a:ext cx="16309260" cy="2190750"/>
          </a:xfrm>
          <a:prstGeom prst="rect">
            <a:avLst/>
          </a:prstGeom>
        </p:spPr>
        <p:txBody>
          <a:bodyPr lIns="0" tIns="0" rIns="0" bIns="0" rtlCol="0" anchor="t">
            <a:spAutoFit/>
          </a:bodyPr>
          <a:lstStyle/>
          <a:p>
            <a:pPr algn="l">
              <a:lnSpc>
                <a:spcPts val="8640"/>
              </a:lnSpc>
            </a:pPr>
            <a:r>
              <a:rPr lang="en-US" sz="7200" spc="-286">
                <a:solidFill>
                  <a:srgbClr val="FFDE59"/>
                </a:solidFill>
                <a:latin typeface="Open Sans Bold"/>
              </a:rPr>
              <a:t>Availability:</a:t>
            </a:r>
          </a:p>
          <a:p>
            <a:pPr algn="l">
              <a:lnSpc>
                <a:spcPts val="8640"/>
              </a:lnSpc>
            </a:pPr>
            <a:endParaRPr lang="en-US" sz="7200" spc="-286">
              <a:solidFill>
                <a:srgbClr val="FFDE59"/>
              </a:solidFill>
              <a:latin typeface="Open Sans Bold"/>
            </a:endParaRPr>
          </a:p>
        </p:txBody>
      </p:sp>
      <p:sp>
        <p:nvSpPr>
          <p:cNvPr id="5" name="TextBox 5"/>
          <p:cNvSpPr txBox="1"/>
          <p:nvPr/>
        </p:nvSpPr>
        <p:spPr>
          <a:xfrm>
            <a:off x="972900" y="3051350"/>
            <a:ext cx="16309260" cy="6437456"/>
          </a:xfrm>
          <a:prstGeom prst="rect">
            <a:avLst/>
          </a:prstGeom>
        </p:spPr>
        <p:txBody>
          <a:bodyPr lIns="0" tIns="0" rIns="0" bIns="0" rtlCol="0" anchor="t">
            <a:spAutoFit/>
          </a:bodyPr>
          <a:lstStyle/>
          <a:p>
            <a:pPr marL="844550" lvl="1" indent="-422275" algn="l">
              <a:lnSpc>
                <a:spcPts val="4200"/>
              </a:lnSpc>
              <a:buFont typeface="Arial"/>
              <a:buChar char="•"/>
            </a:pPr>
            <a:r>
              <a:rPr lang="en-US" sz="3500" spc="-139">
                <a:solidFill>
                  <a:srgbClr val="215968"/>
                </a:solidFill>
                <a:latin typeface="Open Sans"/>
              </a:rPr>
              <a:t>Online retailers: websites like amazon,flipcart and other official brand websites.</a:t>
            </a:r>
          </a:p>
          <a:p>
            <a:pPr marL="844550" lvl="1" indent="-422275" algn="l">
              <a:lnSpc>
                <a:spcPts val="4200"/>
              </a:lnSpc>
              <a:buFont typeface="Arial"/>
              <a:buChar char="•"/>
            </a:pPr>
            <a:r>
              <a:rPr lang="en-US" sz="3500" spc="-139">
                <a:solidFill>
                  <a:srgbClr val="215968"/>
                </a:solidFill>
                <a:latin typeface="Open Sans"/>
              </a:rPr>
              <a:t>Electronic stores: Physical electronic stores often carry selection of smart watches to choose from.</a:t>
            </a:r>
          </a:p>
          <a:p>
            <a:pPr marL="844550" lvl="1" indent="-422275" algn="l">
              <a:lnSpc>
                <a:spcPts val="4200"/>
              </a:lnSpc>
              <a:buFont typeface="Arial"/>
              <a:buChar char="•"/>
            </a:pPr>
            <a:r>
              <a:rPr lang="en-US" sz="3500" spc="-139">
                <a:solidFill>
                  <a:srgbClr val="215968"/>
                </a:solidFill>
                <a:latin typeface="Open Sans"/>
              </a:rPr>
              <a:t>Mobile carrier stores offer smart watches that are compatible with their services.</a:t>
            </a:r>
          </a:p>
          <a:p>
            <a:pPr marL="844550" lvl="1" indent="-422275" algn="l">
              <a:lnSpc>
                <a:spcPts val="4200"/>
              </a:lnSpc>
              <a:buFont typeface="Arial"/>
              <a:buChar char="•"/>
            </a:pPr>
            <a:r>
              <a:rPr lang="en-US" sz="3500" spc="-139">
                <a:solidFill>
                  <a:srgbClr val="215968"/>
                </a:solidFill>
                <a:latin typeface="Open Sans"/>
              </a:rPr>
              <a:t>Fitness and sport stores: these stores carry fitness oriented smart watches.</a:t>
            </a:r>
          </a:p>
          <a:p>
            <a:pPr marL="844550" lvl="1" indent="-422275" algn="l">
              <a:lnSpc>
                <a:spcPts val="4200"/>
              </a:lnSpc>
              <a:buFont typeface="Arial"/>
              <a:buChar char="•"/>
            </a:pPr>
            <a:r>
              <a:rPr lang="en-US" sz="3500" spc="-139">
                <a:solidFill>
                  <a:srgbClr val="215968"/>
                </a:solidFill>
                <a:latin typeface="Open Sans"/>
              </a:rPr>
              <a:t>Authorized Resellers: Check if there are authorized resellers of the brand you're interested in within your locality. These stores are likely to have the latest models available.</a:t>
            </a:r>
          </a:p>
          <a:p>
            <a:pPr marL="844550" lvl="1" indent="-422275" algn="l">
              <a:lnSpc>
                <a:spcPts val="4200"/>
              </a:lnSpc>
              <a:buFont typeface="Arial"/>
              <a:buChar char="•"/>
            </a:pPr>
            <a:r>
              <a:rPr lang="en-US" sz="3500" spc="-139">
                <a:solidFill>
                  <a:srgbClr val="215968"/>
                </a:solidFill>
                <a:latin typeface="Open Sans"/>
              </a:rPr>
              <a:t>International Shipping: If a particular model is not available locally, you might explore the option of purchasing from international retailers that offer shipping to your country.</a:t>
            </a:r>
          </a:p>
          <a:p>
            <a:pPr marL="844550" lvl="1" indent="-422275" algn="l">
              <a:lnSpc>
                <a:spcPts val="4200"/>
              </a:lnSpc>
            </a:pPr>
            <a:endParaRPr lang="en-US" sz="3500" spc="-139">
              <a:solidFill>
                <a:srgbClr val="215968"/>
              </a:solidFill>
              <a:latin typeface="Open San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2400" y="1"/>
            <a:ext cx="5865795" cy="5448300"/>
          </a:xfrm>
          <a:custGeom>
            <a:avLst/>
            <a:gdLst/>
            <a:ahLst/>
            <a:cxnLst/>
            <a:rect l="l" t="t" r="r" b="b"/>
            <a:pathLst>
              <a:path w="6018195" h="5712201">
                <a:moveTo>
                  <a:pt x="0" y="0"/>
                </a:moveTo>
                <a:lnTo>
                  <a:pt x="6018195" y="0"/>
                </a:lnTo>
                <a:lnTo>
                  <a:pt x="6018195" y="5712201"/>
                </a:lnTo>
                <a:lnTo>
                  <a:pt x="0" y="5712201"/>
                </a:lnTo>
                <a:lnTo>
                  <a:pt x="0" y="0"/>
                </a:lnTo>
                <a:close/>
              </a:path>
            </a:pathLst>
          </a:custGeom>
          <a:blipFill>
            <a:blip r:embed="rId2"/>
            <a:stretch>
              <a:fillRect l="-89642" t="-50066" r="-68557" b="-1978"/>
            </a:stretch>
          </a:blipFill>
        </p:spPr>
      </p:sp>
      <p:sp>
        <p:nvSpPr>
          <p:cNvPr id="3" name="Freeform 3"/>
          <p:cNvSpPr/>
          <p:nvPr/>
        </p:nvSpPr>
        <p:spPr>
          <a:xfrm>
            <a:off x="6018195" y="-403252"/>
            <a:ext cx="5523060" cy="5712201"/>
          </a:xfrm>
          <a:custGeom>
            <a:avLst/>
            <a:gdLst/>
            <a:ahLst/>
            <a:cxnLst/>
            <a:rect l="l" t="t" r="r" b="b"/>
            <a:pathLst>
              <a:path w="5523060" h="5712201">
                <a:moveTo>
                  <a:pt x="0" y="0"/>
                </a:moveTo>
                <a:lnTo>
                  <a:pt x="5523060" y="0"/>
                </a:lnTo>
                <a:lnTo>
                  <a:pt x="5523060" y="5712201"/>
                </a:lnTo>
                <a:lnTo>
                  <a:pt x="0" y="5712201"/>
                </a:lnTo>
                <a:lnTo>
                  <a:pt x="0" y="0"/>
                </a:lnTo>
                <a:close/>
              </a:path>
            </a:pathLst>
          </a:custGeom>
          <a:blipFill>
            <a:blip r:embed="rId3"/>
            <a:stretch>
              <a:fillRect t="-2896" r="-20541" b="-5792"/>
            </a:stretch>
          </a:blipFill>
        </p:spPr>
      </p:sp>
      <p:sp>
        <p:nvSpPr>
          <p:cNvPr id="4" name="Freeform 4"/>
          <p:cNvSpPr/>
          <p:nvPr/>
        </p:nvSpPr>
        <p:spPr>
          <a:xfrm>
            <a:off x="12055898" y="-568701"/>
            <a:ext cx="5740723" cy="5712201"/>
          </a:xfrm>
          <a:custGeom>
            <a:avLst/>
            <a:gdLst/>
            <a:ahLst/>
            <a:cxnLst/>
            <a:rect l="l" t="t" r="r" b="b"/>
            <a:pathLst>
              <a:path w="5740723" h="5712201">
                <a:moveTo>
                  <a:pt x="0" y="0"/>
                </a:moveTo>
                <a:lnTo>
                  <a:pt x="5740723" y="0"/>
                </a:lnTo>
                <a:lnTo>
                  <a:pt x="5740723" y="5712201"/>
                </a:lnTo>
                <a:lnTo>
                  <a:pt x="0" y="5712201"/>
                </a:lnTo>
                <a:lnTo>
                  <a:pt x="0" y="0"/>
                </a:lnTo>
                <a:close/>
              </a:path>
            </a:pathLst>
          </a:custGeom>
          <a:blipFill>
            <a:blip r:embed="rId4"/>
            <a:stretch>
              <a:fillRect l="-16468" r="-1646" b="-5327"/>
            </a:stretch>
          </a:blipFill>
        </p:spPr>
      </p:sp>
      <p:sp>
        <p:nvSpPr>
          <p:cNvPr id="5" name="Freeform 5"/>
          <p:cNvSpPr/>
          <p:nvPr/>
        </p:nvSpPr>
        <p:spPr>
          <a:xfrm>
            <a:off x="-953383" y="5546752"/>
            <a:ext cx="10097383" cy="4740248"/>
          </a:xfrm>
          <a:custGeom>
            <a:avLst/>
            <a:gdLst/>
            <a:ahLst/>
            <a:cxnLst/>
            <a:rect l="l" t="t" r="r" b="b"/>
            <a:pathLst>
              <a:path w="10097383" h="4740248">
                <a:moveTo>
                  <a:pt x="0" y="0"/>
                </a:moveTo>
                <a:lnTo>
                  <a:pt x="10097383" y="0"/>
                </a:lnTo>
                <a:lnTo>
                  <a:pt x="10097383" y="4740248"/>
                </a:lnTo>
                <a:lnTo>
                  <a:pt x="0" y="4740248"/>
                </a:lnTo>
                <a:lnTo>
                  <a:pt x="0" y="0"/>
                </a:lnTo>
                <a:close/>
              </a:path>
            </a:pathLst>
          </a:custGeom>
          <a:blipFill>
            <a:blip r:embed="rId5"/>
            <a:stretch>
              <a:fillRect t="-13836" r="-22488" b="-3821"/>
            </a:stretch>
          </a:blipFill>
        </p:spPr>
      </p:sp>
      <p:sp>
        <p:nvSpPr>
          <p:cNvPr id="6" name="Freeform 6"/>
          <p:cNvSpPr/>
          <p:nvPr/>
        </p:nvSpPr>
        <p:spPr>
          <a:xfrm>
            <a:off x="9637518" y="5143500"/>
            <a:ext cx="8815931" cy="5143500"/>
          </a:xfrm>
          <a:custGeom>
            <a:avLst/>
            <a:gdLst/>
            <a:ahLst/>
            <a:cxnLst/>
            <a:rect l="l" t="t" r="r" b="b"/>
            <a:pathLst>
              <a:path w="8815931" h="5143500">
                <a:moveTo>
                  <a:pt x="0" y="0"/>
                </a:moveTo>
                <a:lnTo>
                  <a:pt x="8815931" y="0"/>
                </a:lnTo>
                <a:lnTo>
                  <a:pt x="8815931" y="5143500"/>
                </a:lnTo>
                <a:lnTo>
                  <a:pt x="0" y="5143500"/>
                </a:lnTo>
                <a:lnTo>
                  <a:pt x="0" y="0"/>
                </a:lnTo>
                <a:close/>
              </a:path>
            </a:pathLst>
          </a:custGeom>
          <a:blipFill>
            <a:blip r:embed="rId6"/>
            <a:stretch>
              <a:fillRect t="-4784" r="-2762" b="-6044"/>
            </a:stretch>
          </a:blipFill>
        </p:spPr>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678</Words>
  <Application>Microsoft Office PowerPoint</Application>
  <PresentationFormat>Custom</PresentationFormat>
  <Paragraphs>71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Open Sans</vt:lpstr>
      <vt:lpstr>Calibri</vt:lpstr>
      <vt:lpstr>Open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dtlabppt2.pptx</dc:title>
  <dc:creator>User</dc:creator>
  <cp:lastModifiedBy>User</cp:lastModifiedBy>
  <cp:revision>6</cp:revision>
  <dcterms:created xsi:type="dcterms:W3CDTF">2006-08-16T00:00:00Z</dcterms:created>
  <dcterms:modified xsi:type="dcterms:W3CDTF">2023-08-28T01:32:04Z</dcterms:modified>
  <dc:identifier>DAFsFKyBkCo</dc:identifier>
</cp:coreProperties>
</file>