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6" r:id="rId6"/>
    <p:sldId id="268" r:id="rId7"/>
    <p:sldId id="264" r:id="rId8"/>
    <p:sldId id="265" r:id="rId9"/>
    <p:sldId id="269" r:id="rId10"/>
    <p:sldId id="272" r:id="rId11"/>
    <p:sldId id="273" r:id="rId12"/>
    <p:sldId id="274" r:id="rId13"/>
    <p:sldId id="270" r:id="rId14"/>
  </p:sldIdLst>
  <p:sldSz cx="14630400" cy="8229600"/>
  <p:notesSz cx="8229600" cy="14630400"/>
  <p:embeddedFontLst>
    <p:embeddedFont>
      <p:font typeface="Comfortaa" panose="020B0604020202020204" charset="0"/>
      <p:regular r:id="rId16"/>
      <p:bold r:id="rId17"/>
    </p:embeddedFont>
    <p:embeddedFont>
      <p:font typeface="Comic Sans MS" panose="030F0702030302020204" pitchFamily="66" charset="0"/>
      <p:regular r:id="rId18"/>
      <p:bold r:id="rId19"/>
      <p:italic r:id="rId20"/>
      <p:boldItalic r:id="rId21"/>
    </p:embeddedFont>
    <p:embeddedFont>
      <p:font typeface="Gelasi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AA42AC-D2B8-4240-8BF8-BE9BBB721455}">
  <a:tblStyle styleId="{80AA42AC-D2B8-4240-8BF8-BE9BBB7214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isha James" userId="0644a6d4badf4132" providerId="LiveId" clId="{1C3744E8-E85D-4AE4-94BB-8DE6577A5AEF}"/>
    <pc:docChg chg="modSld sldOrd">
      <pc:chgData name="Nimisha James" userId="0644a6d4badf4132" providerId="LiveId" clId="{1C3744E8-E85D-4AE4-94BB-8DE6577A5AEF}" dt="2024-03-21T03:37:03.389" v="62" actId="20577"/>
      <pc:docMkLst>
        <pc:docMk/>
      </pc:docMkLst>
      <pc:sldChg chg="modSp mod">
        <pc:chgData name="Nimisha James" userId="0644a6d4badf4132" providerId="LiveId" clId="{1C3744E8-E85D-4AE4-94BB-8DE6577A5AEF}" dt="2024-03-21T03:37:03.389" v="62" actId="20577"/>
        <pc:sldMkLst>
          <pc:docMk/>
          <pc:sldMk cId="0" sldId="262"/>
        </pc:sldMkLst>
        <pc:spChg chg="mod">
          <ac:chgData name="Nimisha James" userId="0644a6d4badf4132" providerId="LiveId" clId="{1C3744E8-E85D-4AE4-94BB-8DE6577A5AEF}" dt="2024-03-21T03:37:03.389" v="62" actId="20577"/>
          <ac:spMkLst>
            <pc:docMk/>
            <pc:sldMk cId="0" sldId="262"/>
            <ac:spMk id="111" creationId="{00000000-0000-0000-0000-000000000000}"/>
          </ac:spMkLst>
        </pc:spChg>
      </pc:sldChg>
      <pc:sldChg chg="ord modNotes">
        <pc:chgData name="Nimisha James" userId="0644a6d4badf4132" providerId="LiveId" clId="{1C3744E8-E85D-4AE4-94BB-8DE6577A5AEF}" dt="2024-03-21T03:29:49.956" v="7"/>
        <pc:sldMkLst>
          <pc:docMk/>
          <pc:sldMk cId="0" sldId="263"/>
        </pc:sldMkLst>
      </pc:sldChg>
      <pc:sldChg chg="ord modNotes">
        <pc:chgData name="Nimisha James" userId="0644a6d4badf4132" providerId="LiveId" clId="{1C3744E8-E85D-4AE4-94BB-8DE6577A5AEF}" dt="2024-03-21T03:13:30.275" v="1"/>
        <pc:sldMkLst>
          <pc:docMk/>
          <pc:sldMk cId="0" sldId="266"/>
        </pc:sldMkLst>
      </pc:sldChg>
      <pc:sldChg chg="ord modNotes">
        <pc:chgData name="Nimisha James" userId="0644a6d4badf4132" providerId="LiveId" clId="{1C3744E8-E85D-4AE4-94BB-8DE6577A5AEF}" dt="2024-03-21T03:13:36.749" v="3"/>
        <pc:sldMkLst>
          <pc:docMk/>
          <pc:sldMk cId="0" sldId="267"/>
        </pc:sldMkLst>
      </pc:sldChg>
      <pc:sldChg chg="ord modNotes">
        <pc:chgData name="Nimisha James" userId="0644a6d4badf4132" providerId="LiveId" clId="{1C3744E8-E85D-4AE4-94BB-8DE6577A5AEF}" dt="2024-03-21T03:13:41.093" v="5"/>
        <pc:sldMkLst>
          <pc:docMk/>
          <pc:sldMk cId="0" sldId="268"/>
        </pc:sldMkLst>
      </pc:sldChg>
      <pc:sldChg chg="modSp mod">
        <pc:chgData name="Nimisha James" userId="0644a6d4badf4132" providerId="LiveId" clId="{1C3744E8-E85D-4AE4-94BB-8DE6577A5AEF}" dt="2024-03-21T03:31:44.691" v="48" actId="20577"/>
        <pc:sldMkLst>
          <pc:docMk/>
          <pc:sldMk cId="0" sldId="269"/>
        </pc:sldMkLst>
        <pc:graphicFrameChg chg="modGraphic">
          <ac:chgData name="Nimisha James" userId="0644a6d4badf4132" providerId="LiveId" clId="{1C3744E8-E85D-4AE4-94BB-8DE6577A5AEF}" dt="2024-03-21T03:31:44.691" v="48" actId="20577"/>
          <ac:graphicFrameMkLst>
            <pc:docMk/>
            <pc:sldMk cId="0" sldId="269"/>
            <ac:graphicFrameMk id="18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65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4d9439a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g2c4d9439a9d_0_2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c4d9439a9d_0_2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932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4d9439a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g2c4d9439a9d_0_2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c4d9439a9d_0_2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373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4d9439a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g2c4d9439a9d_0_2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c4d9439a9d_0_2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622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c4ebf6420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" name="Google Shape;19;g2c4ebf6420b_0_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g2c4ebf6420b_0_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4d9439a9d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g2c4d9439a9d_2_3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c4d9439a9d_2_3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4d9439a9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g2c4d9439a9d_0_3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c4d9439a9d_0_3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4d9439a9d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g2c4d9439a9d_2_3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c4d9439a9d_2_3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4d9439a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g2c4d9439a9d_0_2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c4d9439a9d_0_2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4ebf6420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2c4ebf6420b_0_3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c4ebf6420b_0_3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737100" y="5812000"/>
            <a:ext cx="13156200" cy="16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5249"/>
              <a:buFont typeface="Gelasio"/>
              <a:buNone/>
            </a:pPr>
            <a:r>
              <a:rPr lang="en-US" sz="8849" b="1" dirty="0" err="1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GlowGuard</a:t>
            </a:r>
            <a:r>
              <a:rPr lang="en-US" sz="8849" b="1" dirty="0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 Engineers</a:t>
            </a:r>
            <a:endParaRPr sz="884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381600" y="3686825"/>
            <a:ext cx="8603400" cy="17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B2A599"/>
              </a:buClr>
              <a:buSzPts val="2624"/>
              <a:buFont typeface="Gelasio"/>
              <a:buNone/>
            </a:pPr>
            <a:endParaRPr sz="52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0400" cy="51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"/>
          <p:cNvSpPr/>
          <p:nvPr/>
        </p:nvSpPr>
        <p:spPr>
          <a:xfrm>
            <a:off x="250500" y="323035"/>
            <a:ext cx="14129400" cy="77577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EC8C6-AFCE-8915-A35F-B37809D5C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81" y="1890578"/>
            <a:ext cx="6436830" cy="5769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C0BADB-1EB7-6B54-1708-9C81D17D4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246" y="1890578"/>
            <a:ext cx="6703719" cy="5769428"/>
          </a:xfrm>
          <a:prstGeom prst="rect">
            <a:avLst/>
          </a:prstGeom>
        </p:spPr>
      </p:pic>
      <p:sp>
        <p:nvSpPr>
          <p:cNvPr id="11" name="Google Shape;145;p12">
            <a:extLst>
              <a:ext uri="{FF2B5EF4-FFF2-40B4-BE49-F238E27FC236}">
                <a16:creationId xmlns:a16="http://schemas.microsoft.com/office/drawing/2014/main" id="{92B6C847-9565-6797-32B4-22A75AD8D4CD}"/>
              </a:ext>
            </a:extLst>
          </p:cNvPr>
          <p:cNvSpPr/>
          <p:nvPr/>
        </p:nvSpPr>
        <p:spPr>
          <a:xfrm>
            <a:off x="502746" y="363702"/>
            <a:ext cx="66543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lang="en-US" sz="6074" b="1" dirty="0">
                <a:solidFill>
                  <a:srgbClr val="484237"/>
                </a:solidFill>
                <a:latin typeface="Gelasio"/>
                <a:ea typeface="Calibri"/>
                <a:cs typeface="Calibri"/>
                <a:sym typeface="Gelasio"/>
              </a:rPr>
              <a:t>All lights off</a:t>
            </a:r>
            <a:endParaRPr sz="60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45;p12">
            <a:extLst>
              <a:ext uri="{FF2B5EF4-FFF2-40B4-BE49-F238E27FC236}">
                <a16:creationId xmlns:a16="http://schemas.microsoft.com/office/drawing/2014/main" id="{9888C626-C32C-C2E1-845B-C856B0B32265}"/>
              </a:ext>
            </a:extLst>
          </p:cNvPr>
          <p:cNvSpPr/>
          <p:nvPr/>
        </p:nvSpPr>
        <p:spPr>
          <a:xfrm>
            <a:off x="7157046" y="363702"/>
            <a:ext cx="66543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lang="en-US" sz="6074" b="1" dirty="0">
                <a:solidFill>
                  <a:srgbClr val="484237"/>
                </a:solidFill>
                <a:latin typeface="Gelasio"/>
                <a:ea typeface="Calibri"/>
                <a:cs typeface="Calibri"/>
                <a:sym typeface="Gelasio"/>
              </a:rPr>
              <a:t>Specific light on</a:t>
            </a:r>
            <a:endParaRPr sz="60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769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"/>
          <p:cNvSpPr/>
          <p:nvPr/>
        </p:nvSpPr>
        <p:spPr>
          <a:xfrm>
            <a:off x="250500" y="235950"/>
            <a:ext cx="14129400" cy="77577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52CA1-3F65-A74B-4B22-37A6BE40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330" y="1650972"/>
            <a:ext cx="10269740" cy="6003136"/>
          </a:xfrm>
          <a:prstGeom prst="rect">
            <a:avLst/>
          </a:prstGeom>
        </p:spPr>
      </p:pic>
      <p:sp>
        <p:nvSpPr>
          <p:cNvPr id="7" name="Google Shape;145;p12">
            <a:extLst>
              <a:ext uri="{FF2B5EF4-FFF2-40B4-BE49-F238E27FC236}">
                <a16:creationId xmlns:a16="http://schemas.microsoft.com/office/drawing/2014/main" id="{350185D2-AAEC-F8B9-2C96-5597C994B408}"/>
              </a:ext>
            </a:extLst>
          </p:cNvPr>
          <p:cNvSpPr/>
          <p:nvPr/>
        </p:nvSpPr>
        <p:spPr>
          <a:xfrm>
            <a:off x="3899089" y="248961"/>
            <a:ext cx="66543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lang="en-US" sz="6074" b="1" dirty="0">
                <a:solidFill>
                  <a:srgbClr val="484237"/>
                </a:solidFill>
                <a:latin typeface="Gelasio"/>
                <a:ea typeface="Calibri"/>
                <a:cs typeface="Calibri"/>
                <a:sym typeface="Gelasio"/>
              </a:rPr>
              <a:t>All lights on</a:t>
            </a:r>
            <a:endParaRPr sz="60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1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"/>
          <p:cNvSpPr/>
          <p:nvPr/>
        </p:nvSpPr>
        <p:spPr>
          <a:xfrm>
            <a:off x="250500" y="235950"/>
            <a:ext cx="14129400" cy="77577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0A0B1-7875-A93E-A089-5243457D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496" y="396317"/>
            <a:ext cx="11171407" cy="74369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FFC382-ADA4-93E7-11C5-90552434C49D}"/>
              </a:ext>
            </a:extLst>
          </p:cNvPr>
          <p:cNvSpPr/>
          <p:nvPr/>
        </p:nvSpPr>
        <p:spPr>
          <a:xfrm>
            <a:off x="9633857" y="7358743"/>
            <a:ext cx="1066800" cy="3701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82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3211200" y="3307350"/>
            <a:ext cx="82080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lang="en-US" sz="8800" b="1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Thank you…!!</a:t>
            </a:r>
            <a:endParaRPr sz="8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7"/>
          <p:cNvPicPr preferRelativeResize="0"/>
          <p:nvPr/>
        </p:nvPicPr>
        <p:blipFill rotWithShape="1">
          <a:blip r:embed="rId3">
            <a:alphaModFix/>
          </a:blip>
          <a:srcRect b="50179"/>
          <a:stretch/>
        </p:blipFill>
        <p:spPr>
          <a:xfrm>
            <a:off x="0" y="0"/>
            <a:ext cx="14630399" cy="30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t="51737"/>
          <a:stretch/>
        </p:blipFill>
        <p:spPr>
          <a:xfrm>
            <a:off x="0" y="5061775"/>
            <a:ext cx="14630399" cy="31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4325" y="0"/>
            <a:ext cx="532607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/>
          <p:nvPr/>
        </p:nvSpPr>
        <p:spPr>
          <a:xfrm>
            <a:off x="381600" y="1753525"/>
            <a:ext cx="80289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5249"/>
              <a:buFont typeface="Gelasio"/>
              <a:buNone/>
            </a:pPr>
            <a:r>
              <a:rPr lang="en-US" sz="11049" b="1" i="0" u="none" strike="noStrike" cap="non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EcoSense :</a:t>
            </a:r>
            <a:endParaRPr sz="1104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381600" y="3686825"/>
            <a:ext cx="8603400" cy="17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B2A599"/>
              </a:buClr>
              <a:buSzPts val="2624"/>
              <a:buFont typeface="Gelasio"/>
              <a:buNone/>
            </a:pPr>
            <a:r>
              <a:rPr lang="en-US" sz="5224" b="1" i="0" u="none" strike="noStrike" cap="none">
                <a:solidFill>
                  <a:srgbClr val="B2A599"/>
                </a:solidFill>
                <a:latin typeface="Gelasio"/>
                <a:ea typeface="Gelasio"/>
                <a:cs typeface="Gelasio"/>
                <a:sym typeface="Gelasio"/>
              </a:rPr>
              <a:t>Illuminating classrooms responsibly</a:t>
            </a:r>
            <a:endParaRPr sz="5224" b="0" i="0" u="none" strike="noStrike" cap="none">
              <a:solidFill>
                <a:srgbClr val="B2A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281950" y="326925"/>
            <a:ext cx="14076600" cy="7581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2559275" y="959625"/>
            <a:ext cx="119871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lang="en-US" sz="6050" b="1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Integrating Voice Assistant</a:t>
            </a:r>
            <a:endParaRPr sz="6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525675" y="2734600"/>
            <a:ext cx="121944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3400"/>
              <a:buFont typeface="Gelasio"/>
              <a:buChar char="●"/>
            </a:pPr>
            <a:r>
              <a:rPr lang="en-US" sz="34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Customized Voice Assistant for each room, that will handle entire regions.</a:t>
            </a:r>
            <a:endParaRPr sz="3400">
              <a:solidFill>
                <a:srgbClr val="746558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marL="457200" marR="0" lvl="0" indent="-44450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3400"/>
              <a:buFont typeface="Gelasio"/>
              <a:buChar char="●"/>
            </a:pPr>
            <a:r>
              <a:rPr lang="en-US" sz="34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Control of entire regions (in this case, rows) will be achieved through a single voice command.</a:t>
            </a:r>
            <a:endParaRPr sz="3400">
              <a:solidFill>
                <a:srgbClr val="746558"/>
              </a:solidFill>
              <a:latin typeface="Gelasio"/>
              <a:ea typeface="Gelasio"/>
              <a:cs typeface="Gelasio"/>
              <a:sym typeface="Gelasio"/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 rot="8100000">
            <a:off x="-2490077" y="-2370276"/>
            <a:ext cx="5360953" cy="536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1431575" y="509875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304375" y="281825"/>
            <a:ext cx="14054100" cy="76848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5530901" y="413875"/>
            <a:ext cx="50886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lang="en-US" sz="6074" b="1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Tech Stack</a:t>
            </a:r>
            <a:endParaRPr sz="60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2336725" y="1220225"/>
            <a:ext cx="11082300" cy="6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lang="en-US" sz="3300" b="1" i="1" dirty="0">
                <a:solidFill>
                  <a:srgbClr val="4C113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Software :</a:t>
            </a:r>
            <a:endParaRPr sz="3300" b="1" i="1" dirty="0">
              <a:solidFill>
                <a:srgbClr val="4C113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400"/>
              <a:buFont typeface="Gelasio"/>
              <a:buChar char="●"/>
            </a:pPr>
            <a:r>
              <a:rPr lang="en-US" sz="2400" b="1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Language</a:t>
            </a:r>
            <a:r>
              <a:rPr lang="en-US" sz="24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 — Python</a:t>
            </a:r>
            <a:endParaRPr sz="2400" dirty="0">
              <a:solidFill>
                <a:srgbClr val="746558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marL="457200" lvl="0" indent="-38100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400"/>
              <a:buFont typeface="Gelasio"/>
              <a:buChar char="●"/>
            </a:pPr>
            <a:r>
              <a:rPr lang="en-US" sz="2400" b="1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Application — </a:t>
            </a:r>
            <a:r>
              <a:rPr lang="en-US" sz="24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PyCharm</a:t>
            </a:r>
            <a:endParaRPr sz="2400" dirty="0">
              <a:solidFill>
                <a:srgbClr val="746558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marL="457200" marR="0" lvl="0" indent="-38100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400"/>
              <a:buFont typeface="Gelasio"/>
              <a:buChar char="●"/>
            </a:pPr>
            <a:r>
              <a:rPr lang="en-US" sz="2400" b="1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Libraries &amp; Modules — </a:t>
            </a:r>
            <a:r>
              <a:rPr lang="en-US" sz="2400" dirty="0" err="1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speech_recognition</a:t>
            </a:r>
            <a:r>
              <a:rPr lang="en-US" sz="24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 — google speech recognition</a:t>
            </a:r>
            <a:endParaRPr sz="2400" dirty="0">
              <a:solidFill>
                <a:srgbClr val="746558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lang="en-US" sz="24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                                            </a:t>
            </a:r>
            <a:r>
              <a:rPr lang="en-US" sz="2400" b="1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       — </a:t>
            </a:r>
            <a:r>
              <a:rPr lang="en-US" sz="24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pyttsx3</a:t>
            </a:r>
            <a:endParaRPr sz="1150" dirty="0">
              <a:solidFill>
                <a:srgbClr val="746558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lang="en-US" sz="3300" b="1" i="1" dirty="0">
                <a:solidFill>
                  <a:srgbClr val="4C113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Hardware :</a:t>
            </a:r>
            <a:endParaRPr sz="3300" b="1" i="1" dirty="0">
              <a:solidFill>
                <a:srgbClr val="4C113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400"/>
              <a:buFont typeface="Gelasio"/>
              <a:buChar char="●"/>
            </a:pPr>
            <a:r>
              <a:rPr lang="en-US" sz="2400" b="1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MCU</a:t>
            </a:r>
            <a:r>
              <a:rPr lang="en-US" sz="24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 </a:t>
            </a:r>
            <a:r>
              <a:rPr lang="en-US" sz="2400" b="1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—</a:t>
            </a:r>
            <a:r>
              <a:rPr lang="en-US" sz="24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 ESP8266</a:t>
            </a:r>
            <a:endParaRPr sz="2400" dirty="0">
              <a:solidFill>
                <a:srgbClr val="746558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marL="457200" marR="0" lvl="0" indent="-38100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400"/>
              <a:buFont typeface="Gelasio"/>
              <a:buChar char="●"/>
            </a:pPr>
            <a:r>
              <a:rPr lang="en-US" sz="2400" b="1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Language —</a:t>
            </a:r>
            <a:r>
              <a:rPr lang="en-US" sz="24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 Python</a:t>
            </a:r>
            <a:endParaRPr sz="2400" dirty="0">
              <a:solidFill>
                <a:srgbClr val="746558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marL="457200" marR="0" lvl="0" indent="-38100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400"/>
              <a:buFont typeface="Gelasio"/>
              <a:buChar char="●"/>
            </a:pPr>
            <a:r>
              <a:rPr lang="en-US" sz="2400" b="1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Libraries &amp; Modules</a:t>
            </a:r>
            <a:r>
              <a:rPr lang="en-US" sz="24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 </a:t>
            </a:r>
            <a:r>
              <a:rPr lang="en-US" sz="2400" b="1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—</a:t>
            </a:r>
            <a:r>
              <a:rPr lang="en-US" sz="24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 threading — timer</a:t>
            </a:r>
            <a:endParaRPr sz="2400" dirty="0">
              <a:solidFill>
                <a:srgbClr val="746558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                                                   — pyfirmata2  — Arduino, util</a:t>
            </a:r>
            <a:endParaRPr sz="2400" dirty="0">
              <a:solidFill>
                <a:srgbClr val="746558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marL="45720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                                   </a:t>
            </a:r>
            <a:endParaRPr sz="2050" dirty="0">
              <a:solidFill>
                <a:srgbClr val="746558"/>
              </a:solidFill>
              <a:latin typeface="Gelasio"/>
              <a:ea typeface="Gelasio"/>
              <a:cs typeface="Gelasio"/>
              <a:sym typeface="Gelasio"/>
            </a:endParaRPr>
          </a:p>
        </p:txBody>
      </p:sp>
      <p:pic>
        <p:nvPicPr>
          <p:cNvPr id="112" name="Google Shape;112;p9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 rot="8100000">
            <a:off x="-2414927" y="-2050876"/>
            <a:ext cx="5360953" cy="536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1431575" y="509875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501000" y="477250"/>
            <a:ext cx="13613400" cy="72804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3504075" y="808975"/>
            <a:ext cx="84114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lang="en-US" sz="6074" b="1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System Architecture</a:t>
            </a:r>
            <a:endParaRPr sz="60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25" y="2130675"/>
            <a:ext cx="12918152" cy="528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427600" y="346150"/>
            <a:ext cx="13795200" cy="75510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15"/>
          <p:cNvPicPr preferRelativeResize="0"/>
          <p:nvPr/>
        </p:nvPicPr>
        <p:blipFill rotWithShape="1">
          <a:blip r:embed="rId3">
            <a:alphaModFix/>
          </a:blip>
          <a:srcRect l="13818" t="8449" r="12167" b="7643"/>
          <a:stretch/>
        </p:blipFill>
        <p:spPr>
          <a:xfrm>
            <a:off x="586225" y="516375"/>
            <a:ext cx="5148200" cy="72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 rotWithShape="1">
          <a:blip r:embed="rId4">
            <a:alphaModFix/>
          </a:blip>
          <a:srcRect l="-665" r="46573"/>
          <a:stretch/>
        </p:blipFill>
        <p:spPr>
          <a:xfrm>
            <a:off x="5903525" y="516375"/>
            <a:ext cx="8135626" cy="721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"/>
          <p:cNvSpPr/>
          <p:nvPr/>
        </p:nvSpPr>
        <p:spPr>
          <a:xfrm>
            <a:off x="285600" y="235950"/>
            <a:ext cx="14078400" cy="77577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"/>
          <p:cNvSpPr/>
          <p:nvPr/>
        </p:nvSpPr>
        <p:spPr>
          <a:xfrm>
            <a:off x="6090125" y="658600"/>
            <a:ext cx="6960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lang="en-US" sz="6074" b="1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Circuit Diagram</a:t>
            </a:r>
            <a:endParaRPr sz="60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225" y="2162150"/>
            <a:ext cx="9061802" cy="56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4">
            <a:alphaModFix/>
          </a:blip>
          <a:srcRect l="-3000" r="2999"/>
          <a:stretch/>
        </p:blipFill>
        <p:spPr>
          <a:xfrm>
            <a:off x="154100" y="235925"/>
            <a:ext cx="4565700" cy="77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"/>
          <p:cNvSpPr/>
          <p:nvPr/>
        </p:nvSpPr>
        <p:spPr>
          <a:xfrm>
            <a:off x="250500" y="235938"/>
            <a:ext cx="14129400" cy="77577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"/>
          <p:cNvSpPr/>
          <p:nvPr/>
        </p:nvSpPr>
        <p:spPr>
          <a:xfrm>
            <a:off x="3849315" y="52623"/>
            <a:ext cx="66543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lang="en-US" sz="6074" b="1" dirty="0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Logic Diagram</a:t>
            </a:r>
            <a:endParaRPr sz="60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B64BD-2D51-13D2-B8DD-EC32AC15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30" y="1258303"/>
            <a:ext cx="11024540" cy="63508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427600" y="326925"/>
            <a:ext cx="13795200" cy="75702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2" name="Google Shape;182;p16"/>
          <p:cNvGraphicFramePr/>
          <p:nvPr>
            <p:extLst>
              <p:ext uri="{D42A27DB-BD31-4B8C-83A1-F6EECF244321}">
                <p14:modId xmlns:p14="http://schemas.microsoft.com/office/powerpoint/2010/main" val="2504153821"/>
              </p:ext>
            </p:extLst>
          </p:nvPr>
        </p:nvGraphicFramePr>
        <p:xfrm>
          <a:off x="674550" y="529350"/>
          <a:ext cx="13317225" cy="7165425"/>
        </p:xfrm>
        <a:graphic>
          <a:graphicData uri="http://schemas.openxmlformats.org/drawingml/2006/table">
            <a:tbl>
              <a:tblPr>
                <a:noFill/>
                <a:tableStyleId>{80AA42AC-D2B8-4240-8BF8-BE9BBB721455}</a:tableStyleId>
              </a:tblPr>
              <a:tblGrid>
                <a:gridCol w="391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b="1" i="1">
                          <a:solidFill>
                            <a:srgbClr val="4C113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Component</a:t>
                      </a:r>
                      <a:endParaRPr sz="3400" b="1" i="1">
                        <a:solidFill>
                          <a:srgbClr val="4C113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b="1" i="1">
                          <a:solidFill>
                            <a:srgbClr val="4C113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Price</a:t>
                      </a:r>
                      <a:endParaRPr sz="3400" b="1" i="1">
                        <a:solidFill>
                          <a:srgbClr val="4C113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b="1" i="1">
                          <a:solidFill>
                            <a:srgbClr val="4C113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Quantity</a:t>
                      </a:r>
                      <a:endParaRPr sz="3400" b="1" i="1">
                        <a:solidFill>
                          <a:srgbClr val="4C113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b="1" i="1">
                          <a:solidFill>
                            <a:srgbClr val="4C113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Total</a:t>
                      </a:r>
                      <a:endParaRPr sz="3400" b="1" i="1">
                        <a:solidFill>
                          <a:srgbClr val="4C113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ESP8266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160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160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Relay module</a:t>
                      </a:r>
                      <a:endParaRPr sz="2500" b="1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300</a:t>
                      </a:r>
                      <a:endParaRPr sz="2500" b="1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2500" b="1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300</a:t>
                      </a:r>
                      <a:endParaRPr sz="2500" b="1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PIR (Passive Infrared) Sensors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60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240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Buzzer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30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30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IR sensor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30</a:t>
                      </a:r>
                      <a:endParaRPr sz="2500" b="1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30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Project Board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60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60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USB-Micro USB Cable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</a:t>
                      </a: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dirty="0">
                          <a:solidFill>
                            <a:srgbClr val="4C1130"/>
                          </a:solidFill>
                        </a:rPr>
                        <a:t>840</a:t>
                      </a:r>
                      <a:endParaRPr sz="3000" b="1" dirty="0">
                        <a:solidFill>
                          <a:srgbClr val="4C113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164</Words>
  <Application>Microsoft Office PowerPoint</Application>
  <PresentationFormat>Custom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Comfortaa</vt:lpstr>
      <vt:lpstr>Gelasio</vt:lpstr>
      <vt:lpstr>Comic Sans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Varun Balawade</cp:lastModifiedBy>
  <cp:revision>10</cp:revision>
  <dcterms:modified xsi:type="dcterms:W3CDTF">2024-03-21T05:17:00Z</dcterms:modified>
</cp:coreProperties>
</file>