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2" r:id="rId7"/>
    <p:sldId id="322" r:id="rId8"/>
    <p:sldId id="323" r:id="rId9"/>
    <p:sldId id="319" r:id="rId10"/>
    <p:sldId id="313" r:id="rId11"/>
    <p:sldId id="327" r:id="rId12"/>
    <p:sldId id="325" r:id="rId13"/>
    <p:sldId id="328" r:id="rId14"/>
    <p:sldId id="329" r:id="rId15"/>
    <p:sldId id="320" r:id="rId16"/>
    <p:sldId id="317" r:id="rId17"/>
    <p:sldId id="330" r:id="rId18"/>
    <p:sldId id="331" r:id="rId19"/>
    <p:sldId id="332" r:id="rId20"/>
    <p:sldId id="333" r:id="rId21"/>
    <p:sldId id="334" r:id="rId22"/>
    <p:sldId id="3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660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2" r:id="rId17"/>
    <p:sldLayoutId id="2147483716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Mining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3B5E-755E-F064-EF90-89AF0BE6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CEBB-8B38-682D-6606-7F93361C13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5277465" cy="4232218"/>
          </a:xfrm>
        </p:spPr>
        <p:txBody>
          <a:bodyPr>
            <a:normAutofit fontScale="92500"/>
          </a:bodyPr>
          <a:lstStyle/>
          <a:p>
            <a:r>
              <a:rPr lang="en-US" dirty="0"/>
              <a:t>LSTM is a type of recurrent neural network (RNN) architecture that is well-suited for processing and making predictions based on sequences of data.</a:t>
            </a:r>
          </a:p>
          <a:p>
            <a:r>
              <a:rPr lang="en-US" dirty="0"/>
              <a:t>It can capture long-term dependencies in sequential data, making it suitable for time series forecasting tasks.</a:t>
            </a:r>
          </a:p>
          <a:p>
            <a:r>
              <a:rPr lang="en-US" dirty="0"/>
              <a:t>LSTM networks include memory cells that can maintain information over extended time periods, allowing them to learn and predict patterns in time series data effectively.</a:t>
            </a:r>
          </a:p>
        </p:txBody>
      </p:sp>
    </p:spTree>
    <p:extLst>
      <p:ext uri="{BB962C8B-B14F-4D97-AF65-F5344CB8AC3E}">
        <p14:creationId xmlns:p14="http://schemas.microsoft.com/office/powerpoint/2010/main" val="222130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5F4A-338B-DB43-759A-3865167B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Models Integration: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B5F1-5F44-4BCC-2818-DB8EAF03799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5897951" cy="4232218"/>
          </a:xfrm>
        </p:spPr>
        <p:txBody>
          <a:bodyPr/>
          <a:lstStyle/>
          <a:p>
            <a:r>
              <a:rPr lang="en-US" dirty="0"/>
              <a:t>Hybrid models integrate multiple forecasting techniques to improve prediction accuracy by leveraging the strengths of each individual model.</a:t>
            </a:r>
          </a:p>
          <a:p>
            <a:r>
              <a:rPr lang="en-US" dirty="0"/>
              <a:t>Combining models like polynomial regression and LSTM can result in better forecasts by capturing different aspects of the data.</a:t>
            </a:r>
          </a:p>
          <a:p>
            <a:r>
              <a:rPr lang="en-US" dirty="0"/>
              <a:t>Hybrid models offer flexibility and robustness, allowing for more accurate predictions in complex time series datasets.</a:t>
            </a:r>
          </a:p>
        </p:txBody>
      </p:sp>
    </p:spTree>
    <p:extLst>
      <p:ext uri="{BB962C8B-B14F-4D97-AF65-F5344CB8AC3E}">
        <p14:creationId xmlns:p14="http://schemas.microsoft.com/office/powerpoint/2010/main" val="344681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0000" y="4248000"/>
            <a:ext cx="4075200" cy="15209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spc="50"/>
              <a:t>User interface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4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at wearing sunglasses and holding a cup of coffee and a computer&#10;&#10;Description automatically generated">
            <a:extLst>
              <a:ext uri="{FF2B5EF4-FFF2-40B4-BE49-F238E27FC236}">
                <a16:creationId xmlns:a16="http://schemas.microsoft.com/office/drawing/2014/main" id="{76E3CB3C-6681-01EF-5849-18019819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9" y="929566"/>
            <a:ext cx="4996213" cy="49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 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Asks user what they want to do .</a:t>
            </a:r>
          </a:p>
          <a:p>
            <a:endParaRPr lang="en-US" sz="2000" dirty="0"/>
          </a:p>
        </p:txBody>
      </p:sp>
      <p:pic>
        <p:nvPicPr>
          <p:cNvPr id="6" name="Picture 5" descr="A group of electronic devices&#10;&#10;Description automatically generated">
            <a:extLst>
              <a:ext uri="{FF2B5EF4-FFF2-40B4-BE49-F238E27FC236}">
                <a16:creationId xmlns:a16="http://schemas.microsoft.com/office/drawing/2014/main" id="{C391D7E6-3523-895D-D5BB-9F0735CE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4" y="2843213"/>
            <a:ext cx="10785593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70DA1-669A-16E3-0A0C-FDB8B9B5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399418"/>
            <a:ext cx="4457690" cy="198564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Input Page : (For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BBDD-962C-8DF6-DB5A-0848FEC57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Ask user to enter date and choose mode for prediction.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oup of electronic devices&#10;&#10;Description automatically generated">
            <a:extLst>
              <a:ext uri="{FF2B5EF4-FFF2-40B4-BE49-F238E27FC236}">
                <a16:creationId xmlns:a16="http://schemas.microsoft.com/office/drawing/2014/main" id="{E41C6B80-4507-6B7C-38B9-D8DDF405A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0" r="-1" b="10588"/>
          <a:stretch/>
        </p:blipFill>
        <p:spPr>
          <a:xfrm>
            <a:off x="541339" y="2843213"/>
            <a:ext cx="11109674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1E9D-0D53-074D-FBC8-7DC667B2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399418"/>
            <a:ext cx="4457690" cy="198564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Output Page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D4AA-3824-7060-88FA-60CC4AEB1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Shows output of the predictions 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088EE25-5F7D-4CEA-9720-AA39C4FB1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22" r="-1" b="18136"/>
          <a:stretch/>
        </p:blipFill>
        <p:spPr>
          <a:xfrm>
            <a:off x="541339" y="2843213"/>
            <a:ext cx="11109674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465A1-9034-230F-3EC2-34FE38D9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399418"/>
            <a:ext cx="4457690" cy="198564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Visual Page (For 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09B9-B646-D8E8-DD41-D998C171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Ask user for the models for visualization.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D64EF8A4-9964-AEE7-2AE4-74B374B26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67" r="-1" b="10058"/>
          <a:stretch/>
        </p:blipFill>
        <p:spPr>
          <a:xfrm>
            <a:off x="541339" y="2843213"/>
            <a:ext cx="11109674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C2D50-0D88-276A-17BB-9C64D675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399418"/>
            <a:ext cx="4457690" cy="198564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Show Page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9437-453B-BA85-759A-66B184DD0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Shows visualization of the selected model.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CC59EE1-05A9-5BCE-C127-1169BC5F4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6" r="-1" b="17782"/>
          <a:stretch/>
        </p:blipFill>
        <p:spPr>
          <a:xfrm>
            <a:off x="541339" y="2843213"/>
            <a:ext cx="11109674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7F30E-AF1F-E565-7FBB-E9FD27D7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1089025"/>
            <a:ext cx="4565011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7200" dirty="0"/>
              <a:t>Accuracy  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artoon of a cat holding a piece of paper&#10;&#10;Description automatically generated">
            <a:extLst>
              <a:ext uri="{FF2B5EF4-FFF2-40B4-BE49-F238E27FC236}">
                <a16:creationId xmlns:a16="http://schemas.microsoft.com/office/drawing/2014/main" id="{BEC18EEC-D539-CC42-2181-75BE1A3F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99" y="929566"/>
            <a:ext cx="4996213" cy="49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C0A-F532-87F9-2318-0570AD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: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973881FD-EEFA-4BF9-0DFB-3427B2B4226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82744621"/>
              </p:ext>
            </p:extLst>
          </p:nvPr>
        </p:nvGraphicFramePr>
        <p:xfrm>
          <a:off x="568325" y="2082799"/>
          <a:ext cx="11055348" cy="39914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85116">
                  <a:extLst>
                    <a:ext uri="{9D8B030D-6E8A-4147-A177-3AD203B41FA5}">
                      <a16:colId xmlns:a16="http://schemas.microsoft.com/office/drawing/2014/main" val="336341576"/>
                    </a:ext>
                  </a:extLst>
                </a:gridCol>
                <a:gridCol w="3685116">
                  <a:extLst>
                    <a:ext uri="{9D8B030D-6E8A-4147-A177-3AD203B41FA5}">
                      <a16:colId xmlns:a16="http://schemas.microsoft.com/office/drawing/2014/main" val="859514031"/>
                    </a:ext>
                  </a:extLst>
                </a:gridCol>
                <a:gridCol w="3685116">
                  <a:extLst>
                    <a:ext uri="{9D8B030D-6E8A-4147-A177-3AD203B41FA5}">
                      <a16:colId xmlns:a16="http://schemas.microsoft.com/office/drawing/2014/main" val="190607110"/>
                    </a:ext>
                  </a:extLst>
                </a:gridCol>
              </a:tblGrid>
              <a:tr h="4989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38102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92.0388952148133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69305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2.  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91.0625527598262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99467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en-US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86.8576800708499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64073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  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87.0614293875295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7234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r>
                        <a:rPr lang="en-US" dirty="0"/>
                        <a:t>5.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94.3321788961516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74965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r>
                        <a:rPr lang="en-US" dirty="0"/>
                        <a:t>6.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93.0646268381966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7225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r>
                        <a:rPr lang="en-US" dirty="0"/>
                        <a:t>7. 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95.5701158956781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7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600" y="2609841"/>
            <a:ext cx="4078800" cy="34169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Introduction</a:t>
            </a:r>
          </a:p>
          <a:p>
            <a:pPr algn="l"/>
            <a:r>
              <a:rPr lang="en-US" dirty="0"/>
              <a:t>Model Training</a:t>
            </a:r>
          </a:p>
          <a:p>
            <a:pPr algn="l"/>
            <a:r>
              <a:rPr lang="en-US" dirty="0"/>
              <a:t>Front-end</a:t>
            </a:r>
          </a:p>
          <a:p>
            <a:pPr algn="l"/>
            <a:r>
              <a:rPr lang="en-US" dirty="0"/>
              <a:t>Accuracy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A couple of cats wearing sunglasses&#10;&#10;Description automatically generated">
            <a:extLst>
              <a:ext uri="{FF2B5EF4-FFF2-40B4-BE49-F238E27FC236}">
                <a16:creationId xmlns:a16="http://schemas.microsoft.com/office/drawing/2014/main" id="{5D020269-EB6C-2E37-FA84-16AF174BC9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785" r="2028" b="-1"/>
          <a:stretch/>
        </p:blipFill>
        <p:spPr>
          <a:xfrm>
            <a:off x="6651127" y="828603"/>
            <a:ext cx="4999885" cy="5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2" y="1088186"/>
            <a:ext cx="4986255" cy="1532951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7200" dirty="0"/>
              <a:t>Introduction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4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A cat wearing sunglasses and a necklace sitting on a couch with a glass of wine">
            <a:extLst>
              <a:ext uri="{FF2B5EF4-FFF2-40B4-BE49-F238E27FC236}">
                <a16:creationId xmlns:a16="http://schemas.microsoft.com/office/drawing/2014/main" id="{9ED941EB-950A-2038-CB2F-7D2E01E1B2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51" r="8351"/>
          <a:stretch>
            <a:fillRect/>
          </a:stretch>
        </p:blipFill>
        <p:spPr>
          <a:xfrm>
            <a:off x="6747559" y="540033"/>
            <a:ext cx="4810692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428B-4276-79E0-82D9-DFE23022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51" y="408214"/>
            <a:ext cx="6255903" cy="102659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73DE-871E-A085-454D-46F4FDD40D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0" y="1730829"/>
            <a:ext cx="7659688" cy="446615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project aims to develop a comprehensive forecasting system across multiple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utilize data sources including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 and preprocessing ensure data quality and suitability for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with Flask powers our backend logic and API handling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MODELS SUCH AS ARIMA,ANN ,SARIMA ,ETS, PROPHET ,LSTM, HYBRIND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THESE TO MAKE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 FOR PEDICTION ANS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2776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256B-FB93-F307-5CFD-B0A3BA4F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074F5-D8A4-516C-E075-5ABCDF430294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spc="50">
                <a:solidFill>
                  <a:schemeClr val="tx1">
                    <a:alpha val="60000"/>
                  </a:schemeClr>
                </a:solidFill>
              </a:rPr>
              <a:t>The dataset we chose for the project is energy  consumption in America.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spc="5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spc="50">
                <a:solidFill>
                  <a:schemeClr val="tx1">
                    <a:alpha val="60000"/>
                  </a:schemeClr>
                </a:solidFill>
              </a:rPr>
              <a:t>energy_consumption.csv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spc="5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spc="50">
                <a:solidFill>
                  <a:schemeClr val="tx1">
                    <a:alpha val="60000"/>
                  </a:schemeClr>
                </a:solidFill>
              </a:rPr>
              <a:t>It contains two columns: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spc="5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spc="50">
                <a:solidFill>
                  <a:schemeClr val="tx1">
                    <a:alpha val="60000"/>
                  </a:schemeClr>
                </a:solidFill>
              </a:rPr>
              <a:t>datetime (ds) and consumption (y).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spc="5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spc="50">
                <a:solidFill>
                  <a:schemeClr val="tx1">
                    <a:alpha val="60000"/>
                  </a:schemeClr>
                </a:solidFill>
              </a:rPr>
              <a:t>Datetime is in hours.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artoon cat with binoculars looking through it&#10;&#10;Description automatically generated">
            <a:extLst>
              <a:ext uri="{FF2B5EF4-FFF2-40B4-BE49-F238E27FC236}">
                <a16:creationId xmlns:a16="http://schemas.microsoft.com/office/drawing/2014/main" id="{50E4E087-8855-4407-F2B9-601B8CE0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Model Training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spc="50"/>
              <a:t>Predictions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cartoon of a cat sitting in a chair holding a glass of wine&#10;&#10;Description automatically generated">
            <a:extLst>
              <a:ext uri="{FF2B5EF4-FFF2-40B4-BE49-F238E27FC236}">
                <a16:creationId xmlns:a16="http://schemas.microsoft.com/office/drawing/2014/main" id="{8751ED6F-8F7C-FC53-48FA-922FBD9C08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51" r="8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ARIMA :                           ANN: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15489"/>
            <a:ext cx="4003836" cy="40281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ARIMA is a popular time series forecasting method that models the relationship between the current observation and a linear combination of lagged observations and the errors at prior time points.</a:t>
            </a:r>
          </a:p>
          <a:p>
            <a:r>
              <a:rPr lang="en-US" dirty="0"/>
              <a:t>It's suitable for time series data that exhibit levels of non-stationarity or seasonal patterns.</a:t>
            </a:r>
          </a:p>
          <a:p>
            <a:r>
              <a:rPr lang="en-US" dirty="0"/>
              <a:t>ARIMA involves parameters for autoregression (p), differencing (d), and moving average (q).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1ECB1-38A4-418C-3FDF-5C0EBDF85E28}"/>
              </a:ext>
            </a:extLst>
          </p:cNvPr>
          <p:cNvSpPr txBox="1"/>
          <p:nvPr/>
        </p:nvSpPr>
        <p:spPr>
          <a:xfrm>
            <a:off x="4892023" y="1915489"/>
            <a:ext cx="37457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 is a machine learning model inspired by the structure and function of the human brain's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consists of interconnected nodes (neurons) organized in layers: an input layer, one or more hidden layers, and an output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 models learn complex patterns and relationships in data by adjusting the weights of connections between neurons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capable of handling non-linear relationships and are particularly effective for tasks such as classification, regression, and time series forecasting.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4F4B-138D-3B63-5BDB-7D188DFD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ARIMA:                 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9BFA-A0A0-4256-FF65-8F8E88CAE0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3856879" cy="38811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SARIMA is an extension of ARIMA that includes seasonality components.</a:t>
            </a:r>
          </a:p>
          <a:p>
            <a:r>
              <a:rPr lang="en-US" dirty="0"/>
              <a:t>It incorporates seasonal differencing (D) and seasonal autoregression (P), differencing (d), and autoregression (p) like ARIMA.</a:t>
            </a:r>
          </a:p>
          <a:p>
            <a:r>
              <a:rPr lang="en-US" dirty="0"/>
              <a:t>SARIMA is suitable for data with both trend and seasonality that change over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3D307-8AF4-32FC-677A-75311776FC63}"/>
              </a:ext>
            </a:extLst>
          </p:cNvPr>
          <p:cNvSpPr txBox="1"/>
          <p:nvPr/>
        </p:nvSpPr>
        <p:spPr>
          <a:xfrm>
            <a:off x="5192486" y="1997132"/>
            <a:ext cx="4023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ETS methods forecast future values by assigning exponentially decreasing weights to past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ETS models are particularly useful for data with a trend or seasonality that changes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handle various components like level, trend, and seasonality, allowing for flexible modeling of different time series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6C3C-E4E4-D7C8-17EA-4674E2F6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(SVR):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9ABB-D747-7BA0-C891-CE205473B4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997132"/>
            <a:ext cx="4314080" cy="4232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SVR is a supervised learning algorithm that performs regression tasks by mapping input data into a higher-dimensional feature space.</a:t>
            </a:r>
          </a:p>
          <a:p>
            <a:r>
              <a:rPr lang="en-US" dirty="0"/>
              <a:t>It works by finding the hyperplane that best separates the data points while maximizing the margin.</a:t>
            </a:r>
          </a:p>
          <a:p>
            <a:r>
              <a:rPr lang="en-US" dirty="0"/>
              <a:t>SVR is effective for datasets with complex relationships and can handle non-linear data effectively through the use of kernel functions.</a:t>
            </a:r>
          </a:p>
        </p:txBody>
      </p:sp>
    </p:spTree>
    <p:extLst>
      <p:ext uri="{BB962C8B-B14F-4D97-AF65-F5344CB8AC3E}">
        <p14:creationId xmlns:p14="http://schemas.microsoft.com/office/powerpoint/2010/main" val="400141770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{229F8133-0E76-41DA-85D2-9CBF8F74530E}tf11158769_win32</Template>
  <TotalTime>241</TotalTime>
  <Words>705</Words>
  <Application>Microsoft Office PowerPoint</Application>
  <PresentationFormat>Widescreen</PresentationFormat>
  <Paragraphs>100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Goudy Old Style</vt:lpstr>
      <vt:lpstr>Wingdings</vt:lpstr>
      <vt:lpstr>FrostyVTI</vt:lpstr>
      <vt:lpstr>Data Mining  Project</vt:lpstr>
      <vt:lpstr>Agenda</vt:lpstr>
      <vt:lpstr>Introduction</vt:lpstr>
      <vt:lpstr>Project:</vt:lpstr>
      <vt:lpstr>DATASET :</vt:lpstr>
      <vt:lpstr>Model Training </vt:lpstr>
      <vt:lpstr>ARIMA :                           ANN:</vt:lpstr>
      <vt:lpstr>Seasonal ARIMA:                 ETS:</vt:lpstr>
      <vt:lpstr>Support Vector Regression (SVR):</vt:lpstr>
      <vt:lpstr>Long Short-Term Memory (LSTM):</vt:lpstr>
      <vt:lpstr>Hybrid Models Integration:</vt:lpstr>
      <vt:lpstr>FRONT-END</vt:lpstr>
      <vt:lpstr>Home Page :</vt:lpstr>
      <vt:lpstr>Input Page : (For Prediction)</vt:lpstr>
      <vt:lpstr>Output Page : </vt:lpstr>
      <vt:lpstr>Visual Page (For Visualization)</vt:lpstr>
      <vt:lpstr>Show Page :</vt:lpstr>
      <vt:lpstr>Accuracy  :</vt:lpstr>
      <vt:lpstr>Accuracy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Project</dc:title>
  <dc:creator>i211651</dc:creator>
  <cp:lastModifiedBy>i211651</cp:lastModifiedBy>
  <cp:revision>3</cp:revision>
  <dcterms:created xsi:type="dcterms:W3CDTF">2024-05-15T15:23:37Z</dcterms:created>
  <dcterms:modified xsi:type="dcterms:W3CDTF">2024-05-16T09:57:50Z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