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8000" cy="9144000"/>
  <p:embeddedFontLst>
    <p:embeddedFont>
      <p:font typeface="Proxima Nova" panose="02000506030000020004"/>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1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8: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1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p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2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7" name="Shape 47"/>
        <p:cNvGrpSpPr/>
        <p:nvPr/>
      </p:nvGrpSpPr>
      <p:grpSpPr>
        <a:xfrm>
          <a:off x="0" y="0"/>
          <a:ext cx="0" cy="0"/>
          <a:chOff x="0" y="0"/>
          <a:chExt cx="0" cy="0"/>
        </a:xfrm>
      </p:grpSpPr>
      <p:sp>
        <p:nvSpPr>
          <p:cNvPr id="48" name="Google Shape;48;p11"/>
          <p:cNvSpPr txBox="1"/>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p:txBody>
      </p:sp>
      <p:sp>
        <p:nvSpPr>
          <p:cNvPr id="49" name="Google Shape;49;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0"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12"/>
          <p:cNvSpPr txBox="1"/>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12"/>
          <p:cNvSpPr txBox="1"/>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54" name="Google Shape;54;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22" name="Google Shape;22;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3" name="Shape 23"/>
        <p:cNvGrpSpPr/>
        <p:nvPr/>
      </p:nvGrpSpPr>
      <p:grpSpPr>
        <a:xfrm>
          <a:off x="0" y="0"/>
          <a:ext cx="0" cy="0"/>
          <a:chOff x="0" y="0"/>
          <a:chExt cx="0" cy="0"/>
        </a:xfrm>
      </p:grpSpPr>
      <p:sp>
        <p:nvSpPr>
          <p:cNvPr id="24" name="Google Shape;24;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8" name="Google Shape;28;p6"/>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9" name="Google Shape;29;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7"/>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2" name="Google Shape;32;p7"/>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33" name="Google Shape;33;p7"/>
          <p:cNvSpPr txBox="1"/>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7"/>
          <p:cNvSpPr txBox="1"/>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7"/>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p:txBody>
      </p:sp>
      <p:sp>
        <p:nvSpPr>
          <p:cNvPr id="36" name="Google Shape;36;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0" name="Shape 40"/>
        <p:cNvGrpSpPr/>
        <p:nvPr/>
      </p:nvGrpSpPr>
      <p:grpSpPr>
        <a:xfrm>
          <a:off x="0" y="0"/>
          <a:ext cx="0" cy="0"/>
          <a:chOff x="0" y="0"/>
          <a:chExt cx="0" cy="0"/>
        </a:xfrm>
      </p:grpSpPr>
      <p:sp>
        <p:nvSpPr>
          <p:cNvPr id="41" name="Google Shape;41;p9"/>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9"/>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43" name="Google Shape;43;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4" name="Shape 44"/>
        <p:cNvGrpSpPr/>
        <p:nvPr/>
      </p:nvGrpSpPr>
      <p:grpSpPr>
        <a:xfrm>
          <a:off x="0" y="0"/>
          <a:ext cx="0" cy="0"/>
          <a:chOff x="0" y="0"/>
          <a:chExt cx="0" cy="0"/>
        </a:xfrm>
      </p:grpSpPr>
      <p:sp>
        <p:nvSpPr>
          <p:cNvPr id="45" name="Google Shape;45;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panose="02000506030000020004"/>
              <a:buNone/>
              <a:defRPr sz="2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R="0" lvl="1" algn="l" rtl="0">
              <a:lnSpc>
                <a:spcPct val="100000"/>
              </a:lnSpc>
              <a:spcBef>
                <a:spcPts val="0"/>
              </a:spcBef>
              <a:spcAft>
                <a:spcPts val="0"/>
              </a:spcAft>
              <a:buClr>
                <a:schemeClr val="dk1"/>
              </a:buClr>
              <a:buSzPts val="2800"/>
              <a:buFont typeface="Proxima Nova" panose="02000506030000020004"/>
              <a:buNone/>
              <a:defRPr sz="2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R="0" lvl="2" algn="l" rtl="0">
              <a:lnSpc>
                <a:spcPct val="100000"/>
              </a:lnSpc>
              <a:spcBef>
                <a:spcPts val="0"/>
              </a:spcBef>
              <a:spcAft>
                <a:spcPts val="0"/>
              </a:spcAft>
              <a:buClr>
                <a:schemeClr val="dk1"/>
              </a:buClr>
              <a:buSzPts val="2800"/>
              <a:buFont typeface="Proxima Nova" panose="02000506030000020004"/>
              <a:buNone/>
              <a:defRPr sz="2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R="0" lvl="3" algn="l" rtl="0">
              <a:lnSpc>
                <a:spcPct val="100000"/>
              </a:lnSpc>
              <a:spcBef>
                <a:spcPts val="0"/>
              </a:spcBef>
              <a:spcAft>
                <a:spcPts val="0"/>
              </a:spcAft>
              <a:buClr>
                <a:schemeClr val="dk1"/>
              </a:buClr>
              <a:buSzPts val="2800"/>
              <a:buFont typeface="Proxima Nova" panose="02000506030000020004"/>
              <a:buNone/>
              <a:defRPr sz="2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R="0" lvl="4" algn="l" rtl="0">
              <a:lnSpc>
                <a:spcPct val="100000"/>
              </a:lnSpc>
              <a:spcBef>
                <a:spcPts val="0"/>
              </a:spcBef>
              <a:spcAft>
                <a:spcPts val="0"/>
              </a:spcAft>
              <a:buClr>
                <a:schemeClr val="dk1"/>
              </a:buClr>
              <a:buSzPts val="2800"/>
              <a:buFont typeface="Proxima Nova" panose="02000506030000020004"/>
              <a:buNone/>
              <a:defRPr sz="2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R="0" lvl="5" algn="l" rtl="0">
              <a:lnSpc>
                <a:spcPct val="100000"/>
              </a:lnSpc>
              <a:spcBef>
                <a:spcPts val="0"/>
              </a:spcBef>
              <a:spcAft>
                <a:spcPts val="0"/>
              </a:spcAft>
              <a:buClr>
                <a:schemeClr val="dk1"/>
              </a:buClr>
              <a:buSzPts val="2800"/>
              <a:buFont typeface="Proxima Nova" panose="02000506030000020004"/>
              <a:buNone/>
              <a:defRPr sz="2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R="0" lvl="6" algn="l" rtl="0">
              <a:lnSpc>
                <a:spcPct val="100000"/>
              </a:lnSpc>
              <a:spcBef>
                <a:spcPts val="0"/>
              </a:spcBef>
              <a:spcAft>
                <a:spcPts val="0"/>
              </a:spcAft>
              <a:buClr>
                <a:schemeClr val="dk1"/>
              </a:buClr>
              <a:buSzPts val="2800"/>
              <a:buFont typeface="Proxima Nova" panose="02000506030000020004"/>
              <a:buNone/>
              <a:defRPr sz="2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R="0" lvl="7" algn="l" rtl="0">
              <a:lnSpc>
                <a:spcPct val="100000"/>
              </a:lnSpc>
              <a:spcBef>
                <a:spcPts val="0"/>
              </a:spcBef>
              <a:spcAft>
                <a:spcPts val="0"/>
              </a:spcAft>
              <a:buClr>
                <a:schemeClr val="dk1"/>
              </a:buClr>
              <a:buSzPts val="2800"/>
              <a:buFont typeface="Proxima Nova" panose="02000506030000020004"/>
              <a:buNone/>
              <a:defRPr sz="2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R="0" lvl="8" algn="l" rtl="0">
              <a:lnSpc>
                <a:spcPct val="100000"/>
              </a:lnSpc>
              <a:spcBef>
                <a:spcPts val="0"/>
              </a:spcBef>
              <a:spcAft>
                <a:spcPts val="0"/>
              </a:spcAft>
              <a:buClr>
                <a:schemeClr val="dk1"/>
              </a:buClr>
              <a:buSzPts val="2800"/>
              <a:buFont typeface="Proxima Nova" panose="02000506030000020004"/>
              <a:buNone/>
              <a:defRPr sz="28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panose="02000506030000020004"/>
              <a:buChar char="●"/>
              <a:defRPr sz="1800" b="0" i="0" u="none" strike="noStrike" cap="none">
                <a:solidFill>
                  <a:schemeClr val="accent3"/>
                </a:solidFill>
                <a:latin typeface="Proxima Nova" panose="02000506030000020004"/>
                <a:ea typeface="Proxima Nova" panose="02000506030000020004"/>
                <a:cs typeface="Proxima Nova" panose="02000506030000020004"/>
                <a:sym typeface="Proxima Nova" panose="02000506030000020004"/>
              </a:defRPr>
            </a:lvl1pPr>
            <a:lvl2pPr marL="914400" marR="0" lvl="1" indent="-317500" algn="l" rtl="0">
              <a:lnSpc>
                <a:spcPct val="115000"/>
              </a:lnSpc>
              <a:spcBef>
                <a:spcPts val="0"/>
              </a:spcBef>
              <a:spcAft>
                <a:spcPts val="0"/>
              </a:spcAft>
              <a:buClr>
                <a:schemeClr val="accent3"/>
              </a:buClr>
              <a:buSzPts val="1400"/>
              <a:buFont typeface="Proxima Nova" panose="02000506030000020004"/>
              <a:buChar char="○"/>
              <a:defRPr sz="1400" b="0" i="0" u="none" strike="noStrike" cap="none">
                <a:solidFill>
                  <a:schemeClr val="accent3"/>
                </a:solidFill>
                <a:latin typeface="Proxima Nova" panose="02000506030000020004"/>
                <a:ea typeface="Proxima Nova" panose="02000506030000020004"/>
                <a:cs typeface="Proxima Nova" panose="02000506030000020004"/>
                <a:sym typeface="Proxima Nova" panose="02000506030000020004"/>
              </a:defRPr>
            </a:lvl2pPr>
            <a:lvl3pPr marL="1371600" marR="0" lvl="2" indent="-317500" algn="l" rtl="0">
              <a:lnSpc>
                <a:spcPct val="115000"/>
              </a:lnSpc>
              <a:spcBef>
                <a:spcPts val="0"/>
              </a:spcBef>
              <a:spcAft>
                <a:spcPts val="0"/>
              </a:spcAft>
              <a:buClr>
                <a:schemeClr val="accent3"/>
              </a:buClr>
              <a:buSzPts val="1400"/>
              <a:buFont typeface="Proxima Nova" panose="02000506030000020004"/>
              <a:buChar char="■"/>
              <a:defRPr sz="1400" b="0" i="0" u="none" strike="noStrike" cap="none">
                <a:solidFill>
                  <a:schemeClr val="accent3"/>
                </a:solidFill>
                <a:latin typeface="Proxima Nova" panose="02000506030000020004"/>
                <a:ea typeface="Proxima Nova" panose="02000506030000020004"/>
                <a:cs typeface="Proxima Nova" panose="02000506030000020004"/>
                <a:sym typeface="Proxima Nova" panose="02000506030000020004"/>
              </a:defRPr>
            </a:lvl3pPr>
            <a:lvl4pPr marL="1828800" marR="0" lvl="3" indent="-317500" algn="l" rtl="0">
              <a:lnSpc>
                <a:spcPct val="115000"/>
              </a:lnSpc>
              <a:spcBef>
                <a:spcPts val="0"/>
              </a:spcBef>
              <a:spcAft>
                <a:spcPts val="0"/>
              </a:spcAft>
              <a:buClr>
                <a:schemeClr val="accent3"/>
              </a:buClr>
              <a:buSzPts val="1400"/>
              <a:buFont typeface="Proxima Nova" panose="02000506030000020004"/>
              <a:buChar char="●"/>
              <a:defRPr sz="1400" b="0" i="0" u="none" strike="noStrike" cap="none">
                <a:solidFill>
                  <a:schemeClr val="accent3"/>
                </a:solidFill>
                <a:latin typeface="Proxima Nova" panose="02000506030000020004"/>
                <a:ea typeface="Proxima Nova" panose="02000506030000020004"/>
                <a:cs typeface="Proxima Nova" panose="02000506030000020004"/>
                <a:sym typeface="Proxima Nova" panose="02000506030000020004"/>
              </a:defRPr>
            </a:lvl4pPr>
            <a:lvl5pPr marL="2286000" marR="0" lvl="4" indent="-317500" algn="l" rtl="0">
              <a:lnSpc>
                <a:spcPct val="115000"/>
              </a:lnSpc>
              <a:spcBef>
                <a:spcPts val="0"/>
              </a:spcBef>
              <a:spcAft>
                <a:spcPts val="0"/>
              </a:spcAft>
              <a:buClr>
                <a:schemeClr val="accent3"/>
              </a:buClr>
              <a:buSzPts val="1400"/>
              <a:buFont typeface="Proxima Nova" panose="02000506030000020004"/>
              <a:buChar char="○"/>
              <a:defRPr sz="1400" b="0" i="0" u="none" strike="noStrike" cap="none">
                <a:solidFill>
                  <a:schemeClr val="accent3"/>
                </a:solidFill>
                <a:latin typeface="Proxima Nova" panose="02000506030000020004"/>
                <a:ea typeface="Proxima Nova" panose="02000506030000020004"/>
                <a:cs typeface="Proxima Nova" panose="02000506030000020004"/>
                <a:sym typeface="Proxima Nova" panose="02000506030000020004"/>
              </a:defRPr>
            </a:lvl5pPr>
            <a:lvl6pPr marL="2743200" marR="0" lvl="5" indent="-317500" algn="l" rtl="0">
              <a:lnSpc>
                <a:spcPct val="115000"/>
              </a:lnSpc>
              <a:spcBef>
                <a:spcPts val="0"/>
              </a:spcBef>
              <a:spcAft>
                <a:spcPts val="0"/>
              </a:spcAft>
              <a:buClr>
                <a:schemeClr val="accent3"/>
              </a:buClr>
              <a:buSzPts val="1400"/>
              <a:buFont typeface="Proxima Nova" panose="02000506030000020004"/>
              <a:buChar char="■"/>
              <a:defRPr sz="1400" b="0" i="0" u="none" strike="noStrike" cap="none">
                <a:solidFill>
                  <a:schemeClr val="accent3"/>
                </a:solidFill>
                <a:latin typeface="Proxima Nova" panose="02000506030000020004"/>
                <a:ea typeface="Proxima Nova" panose="02000506030000020004"/>
                <a:cs typeface="Proxima Nova" panose="02000506030000020004"/>
                <a:sym typeface="Proxima Nova" panose="02000506030000020004"/>
              </a:defRPr>
            </a:lvl6pPr>
            <a:lvl7pPr marL="3200400" marR="0" lvl="6" indent="-317500" algn="l" rtl="0">
              <a:lnSpc>
                <a:spcPct val="115000"/>
              </a:lnSpc>
              <a:spcBef>
                <a:spcPts val="0"/>
              </a:spcBef>
              <a:spcAft>
                <a:spcPts val="0"/>
              </a:spcAft>
              <a:buClr>
                <a:schemeClr val="accent3"/>
              </a:buClr>
              <a:buSzPts val="1400"/>
              <a:buFont typeface="Proxima Nova" panose="02000506030000020004"/>
              <a:buChar char="●"/>
              <a:defRPr sz="1400" b="0" i="0" u="none" strike="noStrike" cap="none">
                <a:solidFill>
                  <a:schemeClr val="accent3"/>
                </a:solidFill>
                <a:latin typeface="Proxima Nova" panose="02000506030000020004"/>
                <a:ea typeface="Proxima Nova" panose="02000506030000020004"/>
                <a:cs typeface="Proxima Nova" panose="02000506030000020004"/>
                <a:sym typeface="Proxima Nova" panose="02000506030000020004"/>
              </a:defRPr>
            </a:lvl7pPr>
            <a:lvl8pPr marL="3657600" marR="0" lvl="7" indent="-317500" algn="l" rtl="0">
              <a:lnSpc>
                <a:spcPct val="115000"/>
              </a:lnSpc>
              <a:spcBef>
                <a:spcPts val="0"/>
              </a:spcBef>
              <a:spcAft>
                <a:spcPts val="0"/>
              </a:spcAft>
              <a:buClr>
                <a:schemeClr val="accent3"/>
              </a:buClr>
              <a:buSzPts val="1400"/>
              <a:buFont typeface="Proxima Nova" panose="02000506030000020004"/>
              <a:buChar char="○"/>
              <a:defRPr sz="1400" b="0" i="0" u="none" strike="noStrike" cap="none">
                <a:solidFill>
                  <a:schemeClr val="accent3"/>
                </a:solidFill>
                <a:latin typeface="Proxima Nova" panose="02000506030000020004"/>
                <a:ea typeface="Proxima Nova" panose="02000506030000020004"/>
                <a:cs typeface="Proxima Nova" panose="02000506030000020004"/>
                <a:sym typeface="Proxima Nova" panose="02000506030000020004"/>
              </a:defRPr>
            </a:lvl8pPr>
            <a:lvl9pPr marL="4114800" marR="0" lvl="8" indent="-317500" algn="l" rtl="0">
              <a:lnSpc>
                <a:spcPct val="115000"/>
              </a:lnSpc>
              <a:spcBef>
                <a:spcPts val="0"/>
              </a:spcBef>
              <a:spcAft>
                <a:spcPts val="0"/>
              </a:spcAft>
              <a:buClr>
                <a:schemeClr val="accent3"/>
              </a:buClr>
              <a:buSzPts val="1400"/>
              <a:buFont typeface="Proxima Nova" panose="02000506030000020004"/>
              <a:buChar char="■"/>
              <a:defRPr sz="1400" b="0" i="0" u="none" strike="noStrike" cap="none">
                <a:solidFill>
                  <a:schemeClr val="accent3"/>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hyperlink" Target="http://www.hackearth.com/" TargetMode="External"/><Relationship Id="rId2" Type="http://schemas.openxmlformats.org/officeDocument/2006/relationships/hyperlink" Target="http://www.circuitdigest.com/" TargetMode="External"/><Relationship Id="rId1" Type="http://schemas.openxmlformats.org/officeDocument/2006/relationships/hyperlink" Target="http://www.elprocus.com/"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3.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57150" y="1218264"/>
            <a:ext cx="8429700" cy="1554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GB"/>
              <a:t>M.E.S College of Engineering</a:t>
            </a:r>
            <a:endParaRPr lang="en-GB"/>
          </a:p>
          <a:p>
            <a:pPr marL="0" lvl="0" indent="0" algn="l" rtl="0">
              <a:lnSpc>
                <a:spcPct val="100000"/>
              </a:lnSpc>
              <a:spcBef>
                <a:spcPts val="0"/>
              </a:spcBef>
              <a:spcAft>
                <a:spcPts val="0"/>
              </a:spcAft>
              <a:buSzPts val="4800"/>
              <a:buNone/>
            </a:pPr>
            <a:r>
              <a:rPr lang="en-GB"/>
              <a:t>              Pune-411001</a:t>
            </a:r>
            <a:endParaRPr lang="en-GB"/>
          </a:p>
          <a:p>
            <a:pPr marL="0" lvl="0" indent="0" algn="l" rtl="0">
              <a:lnSpc>
                <a:spcPct val="100000"/>
              </a:lnSpc>
              <a:spcBef>
                <a:spcPts val="0"/>
              </a:spcBef>
              <a:spcAft>
                <a:spcPts val="0"/>
              </a:spcAft>
              <a:buSzPts val="4800"/>
              <a:buNone/>
            </a:pPr>
            <a:r>
              <a:rPr lang="en-GB" sz="2400"/>
              <a:t>                                   Department of</a:t>
            </a:r>
            <a:endParaRPr sz="2400"/>
          </a:p>
          <a:p>
            <a:pPr marL="0" lvl="0" indent="0" algn="l" rtl="0">
              <a:lnSpc>
                <a:spcPct val="100000"/>
              </a:lnSpc>
              <a:spcBef>
                <a:spcPts val="0"/>
              </a:spcBef>
              <a:spcAft>
                <a:spcPts val="0"/>
              </a:spcAft>
              <a:buSzPts val="4800"/>
              <a:buNone/>
            </a:pPr>
            <a:r>
              <a:rPr lang="en-GB" sz="2400"/>
              <a:t>          Electronics and Telecommunication Engineering </a:t>
            </a:r>
            <a:endParaRPr sz="2400"/>
          </a:p>
          <a:p>
            <a:pPr marL="0" lvl="0" indent="0" algn="l" rtl="0">
              <a:lnSpc>
                <a:spcPct val="100000"/>
              </a:lnSpc>
              <a:spcBef>
                <a:spcPts val="0"/>
              </a:spcBef>
              <a:spcAft>
                <a:spcPts val="0"/>
              </a:spcAft>
              <a:buSzPts val="4800"/>
              <a:buNone/>
            </a:pPr>
            <a:r>
              <a:rPr lang="en-GB" sz="2400"/>
              <a:t>                           FE PBL 2022-23 SEM-II</a:t>
            </a:r>
            <a:endParaRPr sz="2400"/>
          </a:p>
        </p:txBody>
      </p:sp>
      <p:sp>
        <p:nvSpPr>
          <p:cNvPr id="60" name="Google Shape;60;p13"/>
          <p:cNvSpPr txBox="1"/>
          <p:nvPr>
            <p:ph type="subTitle" idx="1"/>
          </p:nvPr>
        </p:nvSpPr>
        <p:spPr>
          <a:xfrm>
            <a:off x="510450" y="3511123"/>
            <a:ext cx="8123100" cy="1344900"/>
          </a:xfrm>
          <a:prstGeom prst="rect">
            <a:avLst/>
          </a:prstGeom>
          <a:noFill/>
          <a:ln>
            <a:noFill/>
          </a:ln>
        </p:spPr>
        <p:txBody>
          <a:bodyPr spcFirstLastPara="1" wrap="square" lIns="91425" tIns="91425" rIns="91425" bIns="91425" anchor="t" anchorCtr="0">
            <a:normAutofit/>
          </a:bodyPr>
          <a:lstStyle/>
          <a:p>
            <a:pPr marL="457200" lvl="0" indent="-457200" algn="l" rtl="0">
              <a:lnSpc>
                <a:spcPct val="100000"/>
              </a:lnSpc>
              <a:spcBef>
                <a:spcPts val="0"/>
              </a:spcBef>
              <a:spcAft>
                <a:spcPts val="0"/>
              </a:spcAft>
              <a:buClr>
                <a:srgbClr val="CCCCCC"/>
              </a:buClr>
              <a:buSzPts val="3600"/>
              <a:buChar char="●"/>
            </a:pPr>
            <a:r>
              <a:rPr lang="en-GB" sz="3600" b="1">
                <a:solidFill>
                  <a:srgbClr val="CCCCCC"/>
                </a:solidFill>
              </a:rPr>
              <a:t>Motion Sensor Security System </a:t>
            </a:r>
            <a:endParaRPr sz="3600" b="1">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Description </a:t>
            </a:r>
            <a:endParaRPr lang="en-GB"/>
          </a:p>
        </p:txBody>
      </p:sp>
      <p:sp>
        <p:nvSpPr>
          <p:cNvPr id="114" name="Google Shape;114;p2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This security system consists of PIR motion sensor and GSM module and Arduino UNO as main components.</a:t>
            </a:r>
            <a:endParaRPr lang="en-GB"/>
          </a:p>
          <a:p>
            <a:pPr marL="0" lvl="0" indent="0" algn="l" rtl="0">
              <a:lnSpc>
                <a:spcPct val="115000"/>
              </a:lnSpc>
              <a:spcBef>
                <a:spcPts val="1200"/>
              </a:spcBef>
              <a:spcAft>
                <a:spcPts val="1200"/>
              </a:spcAft>
              <a:buSzPts val="1800"/>
              <a:buNone/>
            </a:pPr>
            <a:r>
              <a:rPr lang="en-GB"/>
              <a:t>PIR sensor detects the motion where we situated this security system, as soon as motion is detected by the motion sensor message or call via will be sent on owner's phone by help of GSM module. If owner receive call then that means the motion is detected. And if owner doesn't receive call that means motion isn't caused by owner so theft alarm will turn on.</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3"/>
          <p:cNvSpPr txBox="1"/>
          <p:nvPr>
            <p:ph type="body" idx="1"/>
          </p:nvPr>
        </p:nvSpPr>
        <p:spPr>
          <a:xfrm>
            <a:off x="311700" y="649200"/>
            <a:ext cx="8520600" cy="39198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n-GB"/>
              <a:t>SMS/GOBAL SYESTEM MOBILE COMMUNICATION based security purposes are a properly choice such as a wireless connection. SMS/GOBAL SYESTEM MOBILE COMMUNICATION based protection functions are a good alternative such as a wi-fi connection. The fundamental thought of our task affords GSMbased protection, the owner will be away from the confined area. So we concluded that these applied sciences are very clever for domestic security, which human beings are satisfied whilst going to their home... For this reason, we have received wireless transmission modes via GSM., due to the fact we have our venture chosen due to the fact it is a budget friendly solution in contrast to different strategies. we are very familiar with GOBAL SYESTEM MOBILE COMMUNICATION science and are effortlessly available. Protection measures are an imperative way to defend our residences from illegal bases.</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Advantages and Disadvantages</a:t>
            </a:r>
            <a:endParaRPr lang="en-GB"/>
          </a:p>
        </p:txBody>
      </p:sp>
      <p:sp>
        <p:nvSpPr>
          <p:cNvPr id="125" name="Google Shape;125;p24"/>
          <p:cNvSpPr txBox="1"/>
          <p:nvPr>
            <p:ph type="body" idx="1"/>
          </p:nvPr>
        </p:nvSpPr>
        <p:spPr>
          <a:xfrm>
            <a:off x="311700" y="1152475"/>
            <a:ext cx="41034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Advantages</a:t>
            </a:r>
            <a:endParaRPr lang="en-GB"/>
          </a:p>
          <a:p>
            <a:pPr marL="457200" lvl="0" indent="-342900" algn="l" rtl="0">
              <a:lnSpc>
                <a:spcPct val="115000"/>
              </a:lnSpc>
              <a:spcBef>
                <a:spcPts val="1200"/>
              </a:spcBef>
              <a:spcAft>
                <a:spcPts val="0"/>
              </a:spcAft>
              <a:buSzPts val="1800"/>
              <a:buChar char="●"/>
            </a:pPr>
            <a:r>
              <a:rPr lang="en-GB"/>
              <a:t>Simple and easy to implement.</a:t>
            </a:r>
            <a:endParaRPr lang="en-GB"/>
          </a:p>
          <a:p>
            <a:pPr marL="457200" lvl="0" indent="-342900" algn="l" rtl="0">
              <a:lnSpc>
                <a:spcPct val="115000"/>
              </a:lnSpc>
              <a:spcBef>
                <a:spcPts val="0"/>
              </a:spcBef>
              <a:spcAft>
                <a:spcPts val="0"/>
              </a:spcAft>
              <a:buSzPts val="1800"/>
              <a:buChar char="●"/>
            </a:pPr>
            <a:r>
              <a:rPr lang="en-GB"/>
              <a:t>It can be used in various security systems like museum security, home security etc.</a:t>
            </a:r>
            <a:endParaRPr lang="en-GB"/>
          </a:p>
          <a:p>
            <a:pPr marL="457200" lvl="0" indent="-342900" algn="l" rtl="0">
              <a:lnSpc>
                <a:spcPct val="115000"/>
              </a:lnSpc>
              <a:spcBef>
                <a:spcPts val="0"/>
              </a:spcBef>
              <a:spcAft>
                <a:spcPts val="0"/>
              </a:spcAft>
              <a:buSzPts val="1800"/>
              <a:buChar char="●"/>
            </a:pPr>
            <a:r>
              <a:rPr lang="en-GB"/>
              <a:t>Time saving.</a:t>
            </a:r>
            <a:endParaRPr lang="en-GB"/>
          </a:p>
          <a:p>
            <a:pPr marL="457200" lvl="0" indent="-342900" algn="l" rtl="0">
              <a:lnSpc>
                <a:spcPct val="115000"/>
              </a:lnSpc>
              <a:spcBef>
                <a:spcPts val="0"/>
              </a:spcBef>
              <a:spcAft>
                <a:spcPts val="0"/>
              </a:spcAft>
              <a:buSzPts val="1800"/>
              <a:buChar char="●"/>
            </a:pPr>
            <a:r>
              <a:rPr lang="en-GB"/>
              <a:t>Easy to setup.</a:t>
            </a:r>
            <a:endParaRPr lang="en-GB"/>
          </a:p>
          <a:p>
            <a:pPr marL="457200" lvl="0" indent="-342900" algn="l" rtl="0">
              <a:lnSpc>
                <a:spcPct val="115000"/>
              </a:lnSpc>
              <a:spcBef>
                <a:spcPts val="0"/>
              </a:spcBef>
              <a:spcAft>
                <a:spcPts val="0"/>
              </a:spcAft>
              <a:buSzPts val="1800"/>
              <a:buChar char="●"/>
            </a:pPr>
            <a:r>
              <a:rPr lang="en-GB"/>
              <a:t>Setup doesn't occupy much space.</a:t>
            </a:r>
            <a:endParaRPr lang="en-GB"/>
          </a:p>
        </p:txBody>
      </p:sp>
      <p:sp>
        <p:nvSpPr>
          <p:cNvPr id="126" name="Google Shape;126;p24"/>
          <p:cNvSpPr txBox="1"/>
          <p:nvPr/>
        </p:nvSpPr>
        <p:spPr>
          <a:xfrm>
            <a:off x="4415100" y="1152475"/>
            <a:ext cx="4417200" cy="213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GB"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rPr>
              <a:t>Disadvantages</a:t>
            </a:r>
            <a:endParaRPr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endParaRPr>
          </a:p>
          <a:p>
            <a:pPr marL="457200" marR="0" lvl="0" indent="-342900" algn="l" rtl="0">
              <a:lnSpc>
                <a:spcPct val="100000"/>
              </a:lnSpc>
              <a:spcBef>
                <a:spcPts val="0"/>
              </a:spcBef>
              <a:spcAft>
                <a:spcPts val="0"/>
              </a:spcAft>
              <a:buClr>
                <a:srgbClr val="000000"/>
              </a:buClr>
              <a:buSzPts val="1800"/>
              <a:buFont typeface="Proxima Nova" panose="02000506030000020004"/>
              <a:buChar char="●"/>
            </a:pPr>
            <a:r>
              <a:rPr lang="en-GB"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rPr>
              <a:t>Quiet expensive.</a:t>
            </a:r>
            <a:endParaRPr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endParaRPr>
          </a:p>
          <a:p>
            <a:pPr marL="457200" marR="0" lvl="0" indent="-342900" algn="l" rtl="0">
              <a:lnSpc>
                <a:spcPct val="100000"/>
              </a:lnSpc>
              <a:spcBef>
                <a:spcPts val="0"/>
              </a:spcBef>
              <a:spcAft>
                <a:spcPts val="0"/>
              </a:spcAft>
              <a:buClr>
                <a:srgbClr val="000000"/>
              </a:buClr>
              <a:buSzPts val="1800"/>
              <a:buFont typeface="Proxima Nova" panose="02000506030000020004"/>
              <a:buChar char="●"/>
            </a:pPr>
            <a:r>
              <a:rPr lang="en-GB"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rPr>
              <a:t>It can be only used for security purposes.</a:t>
            </a:r>
            <a:endParaRPr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endParaRPr>
          </a:p>
          <a:p>
            <a:pPr marL="457200" marR="0" lvl="0" indent="-342900" algn="l" rtl="0">
              <a:lnSpc>
                <a:spcPct val="100000"/>
              </a:lnSpc>
              <a:spcBef>
                <a:spcPts val="0"/>
              </a:spcBef>
              <a:spcAft>
                <a:spcPts val="0"/>
              </a:spcAft>
              <a:buClr>
                <a:srgbClr val="000000"/>
              </a:buClr>
              <a:buSzPts val="1800"/>
              <a:buFont typeface="Proxima Nova" panose="02000506030000020004"/>
              <a:buChar char="●"/>
            </a:pPr>
            <a:r>
              <a:rPr lang="en-GB"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rPr>
              <a:t>Poor network can cause issues like sending or receiving the call/messages on-time.</a:t>
            </a:r>
            <a:endParaRPr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Applications </a:t>
            </a:r>
            <a:endParaRPr lang="en-GB"/>
          </a:p>
        </p:txBody>
      </p:sp>
      <p:sp>
        <p:nvSpPr>
          <p:cNvPr id="132" name="Google Shape;132;p25"/>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In museums to protect stuffs.</a:t>
            </a:r>
            <a:endParaRPr lang="en-GB"/>
          </a:p>
          <a:p>
            <a:pPr marL="457200" lvl="0" indent="-342900" algn="l" rtl="0">
              <a:lnSpc>
                <a:spcPct val="115000"/>
              </a:lnSpc>
              <a:spcBef>
                <a:spcPts val="0"/>
              </a:spcBef>
              <a:spcAft>
                <a:spcPts val="0"/>
              </a:spcAft>
              <a:buSzPts val="1800"/>
              <a:buChar char="●"/>
            </a:pPr>
            <a:r>
              <a:rPr lang="en-GB"/>
              <a:t>Also used in automatic door bell system to ring the bell when a human is detected.</a:t>
            </a:r>
            <a:endParaRPr lang="en-GB"/>
          </a:p>
          <a:p>
            <a:pPr marL="457200" lvl="0" indent="-342900" algn="l" rtl="0">
              <a:lnSpc>
                <a:spcPct val="115000"/>
              </a:lnSpc>
              <a:spcBef>
                <a:spcPts val="0"/>
              </a:spcBef>
              <a:spcAft>
                <a:spcPts val="0"/>
              </a:spcAft>
              <a:buSzPts val="1800"/>
              <a:buChar char="●"/>
            </a:pPr>
            <a:r>
              <a:rPr lang="en-GB"/>
              <a:t>Used in toys that automatically produces sound.</a:t>
            </a:r>
            <a:endParaRPr lang="en-GB"/>
          </a:p>
          <a:p>
            <a:pPr marL="457200" lvl="0" indent="-342900" algn="l" rtl="0">
              <a:lnSpc>
                <a:spcPct val="115000"/>
              </a:lnSpc>
              <a:spcBef>
                <a:spcPts val="0"/>
              </a:spcBef>
              <a:spcAft>
                <a:spcPts val="0"/>
              </a:spcAft>
              <a:buSzPts val="1800"/>
              <a:buChar char="●"/>
            </a:pPr>
            <a:r>
              <a:rPr lang="en-GB"/>
              <a:t>To protect the lockers in bank from robbery.</a:t>
            </a:r>
            <a:endParaRPr lang="en-GB"/>
          </a:p>
          <a:p>
            <a:pPr marL="457200" lvl="0" indent="-342900" algn="l" rtl="0">
              <a:lnSpc>
                <a:spcPct val="115000"/>
              </a:lnSpc>
              <a:spcBef>
                <a:spcPts val="0"/>
              </a:spcBef>
              <a:spcAft>
                <a:spcPts val="0"/>
              </a:spcAft>
              <a:buSzPts val="1800"/>
              <a:buChar char="●"/>
            </a:pPr>
            <a:r>
              <a:rPr lang="en-GB"/>
              <a:t>Banking sector and ATM.</a:t>
            </a:r>
            <a:endParaRPr lang="en-GB"/>
          </a:p>
          <a:p>
            <a:pPr marL="457200" lvl="0" indent="-342900" algn="l" rtl="0">
              <a:lnSpc>
                <a:spcPct val="115000"/>
              </a:lnSpc>
              <a:spcBef>
                <a:spcPts val="0"/>
              </a:spcBef>
              <a:spcAft>
                <a:spcPts val="0"/>
              </a:spcAft>
              <a:buSzPts val="1800"/>
              <a:buChar char="●"/>
            </a:pPr>
            <a:r>
              <a:rPr lang="en-GB"/>
              <a:t>School treasury or in locker rooms of school.</a:t>
            </a:r>
            <a:endParaRPr lang="en-GB"/>
          </a:p>
          <a:p>
            <a:pPr marL="457200" lvl="0" indent="0" algn="l" rtl="0">
              <a:lnSpc>
                <a:spcPct val="115000"/>
              </a:lnSpc>
              <a:spcBef>
                <a:spcPts val="1200"/>
              </a:spcBef>
              <a:spcAft>
                <a:spcPts val="1200"/>
              </a:spcAft>
              <a:buSzPts val="180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Conclusion </a:t>
            </a:r>
            <a:endParaRPr lang="en-GB"/>
          </a:p>
        </p:txBody>
      </p:sp>
      <p:sp>
        <p:nvSpPr>
          <p:cNvPr id="138" name="Google Shape;138;p26"/>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Overall, We have designed and implement a system using Arduino and a passive infrared ray sensor,which is portable,cost-effective.and highly effective as well. Such alarmsystems are hugely in demand for security purpose and thus the given system can be proved useful and effective because of the above features, A GSM based system security alert has been successfully constructed with very cheap and locally available passive and active electronic components. This device is simple to build,easy to maintain and very portable. The device can go a long wayto solving/reducing the crime rates as it can effectively contact the system owners,even when far away from system.</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Future Scope </a:t>
            </a:r>
            <a:endParaRPr lang="en-GB"/>
          </a:p>
        </p:txBody>
      </p:sp>
      <p:sp>
        <p:nvSpPr>
          <p:cNvPr id="144" name="Google Shape;144;p27"/>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This' PIR sensor motion detection alarm market 'report offers details on the size, scope and potential of the industry.</a:t>
            </a:r>
            <a:endParaRPr lang="en-GB"/>
          </a:p>
          <a:p>
            <a:pPr marL="457200" lvl="0" indent="-342900" algn="l" rtl="0">
              <a:lnSpc>
                <a:spcPct val="115000"/>
              </a:lnSpc>
              <a:spcBef>
                <a:spcPts val="0"/>
              </a:spcBef>
              <a:spcAft>
                <a:spcPts val="0"/>
              </a:spcAft>
              <a:buSzPts val="1800"/>
              <a:buChar char="●"/>
            </a:pPr>
            <a:r>
              <a:rPr lang="en-GB"/>
              <a:t>The PIR motion sensor market is expected to grow annually by 8.9% (CAGR 2023-2030).</a:t>
            </a:r>
            <a:endParaRPr lang="en-GB"/>
          </a:p>
          <a:p>
            <a:pPr marL="457200" lvl="0" indent="-342900" algn="l" rtl="0">
              <a:lnSpc>
                <a:spcPct val="115000"/>
              </a:lnSpc>
              <a:spcBef>
                <a:spcPts val="0"/>
              </a:spcBef>
              <a:spcAft>
                <a:spcPts val="0"/>
              </a:spcAft>
              <a:buSzPts val="1800"/>
              <a:buChar char="●"/>
            </a:pPr>
            <a:r>
              <a:rPr lang="en-GB"/>
              <a:t>It also a system that designed to add a future attachment that makes adequate to the user by implementing the control and monitoring of security system.</a:t>
            </a:r>
            <a:endParaRPr lang="en-GB"/>
          </a:p>
          <a:p>
            <a:pPr marL="457200" lvl="0" indent="-342900" algn="l" rtl="0">
              <a:lnSpc>
                <a:spcPct val="115000"/>
              </a:lnSpc>
              <a:spcBef>
                <a:spcPts val="0"/>
              </a:spcBef>
              <a:spcAft>
                <a:spcPts val="0"/>
              </a:spcAft>
              <a:buSzPts val="1800"/>
              <a:buChar char="●"/>
            </a:pPr>
            <a:r>
              <a:rPr lang="en-GB"/>
              <a:t>As the time goes it can be provided with control of the device using our voice commands and can be used for research that could adopt additional security and algorithms.</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Refrences </a:t>
            </a:r>
            <a:endParaRPr lang="en-GB"/>
          </a:p>
        </p:txBody>
      </p:sp>
      <p:sp>
        <p:nvSpPr>
          <p:cNvPr id="150" name="Google Shape;150;p28"/>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GB" u="sng">
                <a:solidFill>
                  <a:schemeClr val="hlink"/>
                </a:solidFill>
                <a:hlinkClick r:id="rId1"/>
              </a:rPr>
              <a:t>www.elprocus.com/</a:t>
            </a:r>
            <a:endParaRPr lang="en-GB" u="sng">
              <a:solidFill>
                <a:schemeClr val="hlink"/>
              </a:solidFill>
            </a:endParaRPr>
          </a:p>
          <a:p>
            <a:pPr marL="457200" lvl="0" indent="-342900" algn="l" rtl="0">
              <a:lnSpc>
                <a:spcPct val="115000"/>
              </a:lnSpc>
              <a:spcBef>
                <a:spcPts val="0"/>
              </a:spcBef>
              <a:spcAft>
                <a:spcPts val="0"/>
              </a:spcAft>
              <a:buSzPts val="1800"/>
              <a:buAutoNum type="arabicPeriod"/>
            </a:pPr>
            <a:r>
              <a:rPr lang="en-GB" u="sng">
                <a:solidFill>
                  <a:schemeClr val="hlink"/>
                </a:solidFill>
                <a:hlinkClick r:id="rId2"/>
              </a:rPr>
              <a:t>www.circuitdigest.com/</a:t>
            </a:r>
            <a:endParaRPr lang="en-GB" u="sng">
              <a:solidFill>
                <a:schemeClr val="hlink"/>
              </a:solidFill>
            </a:endParaRPr>
          </a:p>
          <a:p>
            <a:pPr marL="457200" lvl="0" indent="-342900" algn="l" rtl="0">
              <a:lnSpc>
                <a:spcPct val="115000"/>
              </a:lnSpc>
              <a:spcBef>
                <a:spcPts val="0"/>
              </a:spcBef>
              <a:spcAft>
                <a:spcPts val="0"/>
              </a:spcAft>
              <a:buSzPts val="1800"/>
              <a:buAutoNum type="arabicPeriod"/>
            </a:pPr>
            <a:r>
              <a:rPr lang="en-GB" u="sng">
                <a:solidFill>
                  <a:schemeClr val="hlink"/>
                </a:solidFill>
                <a:hlinkClick r:id="rId3"/>
              </a:rPr>
              <a:t>www.hackearth.com/</a:t>
            </a:r>
            <a:endParaRPr lang="en-GB" u="sng">
              <a:solidFill>
                <a:schemeClr val="hlink"/>
              </a:solidFill>
            </a:endParaRPr>
          </a:p>
          <a:p>
            <a:pPr marL="457200" lvl="0" indent="-342900" algn="l" rtl="0">
              <a:lnSpc>
                <a:spcPct val="115000"/>
              </a:lnSpc>
              <a:spcBef>
                <a:spcPts val="0"/>
              </a:spcBef>
              <a:spcAft>
                <a:spcPts val="0"/>
              </a:spcAft>
              <a:buSzPts val="1800"/>
              <a:buAutoNum type="arabicPeriod"/>
            </a:pPr>
            <a:r>
              <a:rPr lang="en-GB"/>
              <a:t>World journal of Advance and research reviews paper.</a:t>
            </a:r>
            <a:endParaRPr lang="en-GB"/>
          </a:p>
          <a:p>
            <a:pPr marL="457200" lvl="0" indent="-342900" algn="l" rtl="0">
              <a:lnSpc>
                <a:spcPct val="115000"/>
              </a:lnSpc>
              <a:spcBef>
                <a:spcPts val="0"/>
              </a:spcBef>
              <a:spcAft>
                <a:spcPts val="0"/>
              </a:spcAft>
              <a:buSzPts val="1800"/>
              <a:buAutoNum type="arabicPeriod"/>
            </a:pPr>
            <a:r>
              <a:rPr lang="en-GB"/>
              <a:t>Journal of Engineering Research and Applications by Sagar Palsadkar and prof. S B patil.</a:t>
            </a:r>
            <a:endParaRPr lang="en-GB"/>
          </a:p>
          <a:p>
            <a:pPr marL="457200" lvl="0" indent="-342900" algn="l" rtl="0">
              <a:lnSpc>
                <a:spcPct val="115000"/>
              </a:lnSpc>
              <a:spcBef>
                <a:spcPts val="0"/>
              </a:spcBef>
              <a:spcAft>
                <a:spcPts val="0"/>
              </a:spcAft>
              <a:buSzPts val="1800"/>
              <a:buAutoNum type="arabicPeriod"/>
            </a:pPr>
            <a:r>
              <a:rPr lang="en-GB"/>
              <a:t>GSM based home security system using PIR sensor research paper by Dr. M. Shamsul Alam.</a:t>
            </a:r>
            <a:endParaRPr lang="en-GB"/>
          </a:p>
          <a:p>
            <a:pPr marL="457200" lvl="0" indent="-342900" algn="l" rtl="0">
              <a:lnSpc>
                <a:spcPct val="115000"/>
              </a:lnSpc>
              <a:spcBef>
                <a:spcPts val="0"/>
              </a:spcBef>
              <a:spcAft>
                <a:spcPts val="0"/>
              </a:spcAft>
              <a:buSzPts val="1800"/>
              <a:buAutoNum type="arabicPeriod"/>
            </a:pPr>
            <a:r>
              <a:rPr lang="en-GB"/>
              <a:t>A review paper on smart home security by Dr. Anjana Goen.</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265500" y="-174745"/>
            <a:ext cx="4045200" cy="15096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sz="3000"/>
              <a:t>Project Difficulties </a:t>
            </a:r>
            <a:endParaRPr sz="3000"/>
          </a:p>
        </p:txBody>
      </p:sp>
      <p:sp>
        <p:nvSpPr>
          <p:cNvPr id="156" name="Google Shape;156;p29"/>
          <p:cNvSpPr txBox="1"/>
          <p:nvPr>
            <p:ph type="subTitle" idx="1"/>
          </p:nvPr>
        </p:nvSpPr>
        <p:spPr>
          <a:xfrm>
            <a:off x="265500" y="1495100"/>
            <a:ext cx="4045200" cy="2933100"/>
          </a:xfrm>
          <a:prstGeom prst="rect">
            <a:avLst/>
          </a:prstGeom>
          <a:noFill/>
          <a:ln>
            <a:noFill/>
          </a:ln>
        </p:spPr>
        <p:txBody>
          <a:bodyPr spcFirstLastPara="1" wrap="square" lIns="91425" tIns="91425" rIns="91425" bIns="91425" anchor="t" anchorCtr="0">
            <a:normAutofit/>
          </a:bodyPr>
          <a:lstStyle/>
          <a:p>
            <a:pPr marL="457200" lvl="0" indent="-361950" algn="l" rtl="0">
              <a:lnSpc>
                <a:spcPct val="100000"/>
              </a:lnSpc>
              <a:spcBef>
                <a:spcPts val="0"/>
              </a:spcBef>
              <a:spcAft>
                <a:spcPts val="0"/>
              </a:spcAft>
              <a:buSzPts val="2100"/>
              <a:buChar char="●"/>
            </a:pPr>
            <a:r>
              <a:rPr lang="en-GB"/>
              <a:t>Confusion with the GSM programming.</a:t>
            </a:r>
            <a:endParaRPr lang="en-GB"/>
          </a:p>
          <a:p>
            <a:pPr marL="457200" lvl="0" indent="-361950" algn="l" rtl="0">
              <a:lnSpc>
                <a:spcPct val="100000"/>
              </a:lnSpc>
              <a:spcBef>
                <a:spcPts val="0"/>
              </a:spcBef>
              <a:spcAft>
                <a:spcPts val="0"/>
              </a:spcAft>
              <a:buSzPts val="2100"/>
              <a:buChar char="●"/>
            </a:pPr>
            <a:r>
              <a:rPr lang="en-GB"/>
              <a:t>Issues with the installation of components.</a:t>
            </a:r>
            <a:endParaRPr lang="en-GB"/>
          </a:p>
          <a:p>
            <a:pPr marL="457200" lvl="0" indent="-361950" algn="l" rtl="0">
              <a:lnSpc>
                <a:spcPct val="100000"/>
              </a:lnSpc>
              <a:spcBef>
                <a:spcPts val="0"/>
              </a:spcBef>
              <a:spcAft>
                <a:spcPts val="0"/>
              </a:spcAft>
              <a:buSzPts val="2100"/>
              <a:buChar char="●"/>
            </a:pPr>
            <a:r>
              <a:rPr lang="en-GB"/>
              <a:t>Errors with GSM calling/receiving.</a:t>
            </a:r>
            <a:endParaRPr lang="en-GB"/>
          </a:p>
          <a:p>
            <a:pPr marL="457200" lvl="0" indent="-361950" algn="l" rtl="0">
              <a:lnSpc>
                <a:spcPct val="100000"/>
              </a:lnSpc>
              <a:spcBef>
                <a:spcPts val="0"/>
              </a:spcBef>
              <a:spcAft>
                <a:spcPts val="0"/>
              </a:spcAft>
              <a:buSzPts val="2100"/>
              <a:buChar char="●"/>
            </a:pPr>
            <a:r>
              <a:rPr lang="en-GB"/>
              <a:t>Issues with GSM shield external power supply.</a:t>
            </a:r>
            <a:endParaRPr lang="en-GB"/>
          </a:p>
        </p:txBody>
      </p:sp>
      <p:pic>
        <p:nvPicPr>
          <p:cNvPr id="157" name="Google Shape;157;p29"/>
          <p:cNvPicPr preferRelativeResize="0"/>
          <p:nvPr/>
        </p:nvPicPr>
        <p:blipFill rotWithShape="1">
          <a:blip r:embed="rId1"/>
          <a:srcRect/>
          <a:stretch>
            <a:fillRect/>
          </a:stretch>
        </p:blipFill>
        <p:spPr>
          <a:xfrm>
            <a:off x="4740948" y="929513"/>
            <a:ext cx="4269831" cy="328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483977" y="526350"/>
            <a:ext cx="5797500" cy="409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GB" sz="3600"/>
              <a:t>Project demonstration or presentation went pretty good and result was a fine working GSM alarm based on PIR sensor prototype.</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31"/>
          <p:cNvSpPr txBox="1"/>
          <p:nvPr>
            <p:ph type="title" idx="4294967295"/>
          </p:nvPr>
        </p:nvSpPr>
        <p:spPr>
          <a:xfrm>
            <a:off x="773700" y="1663450"/>
            <a:ext cx="7596600" cy="761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GB">
                <a:solidFill>
                  <a:schemeClr val="lt2"/>
                </a:solidFill>
              </a:rPr>
              <a:t>“</a:t>
            </a:r>
            <a:r>
              <a:rPr lang="en-GB" sz="3000">
                <a:solidFill>
                  <a:schemeClr val="lt2"/>
                </a:solidFill>
              </a:rPr>
              <a:t>Electronics is clearly the Winner of the day.</a:t>
            </a:r>
            <a:r>
              <a:rPr lang="en-GB">
                <a:solidFill>
                  <a:schemeClr val="lt2"/>
                </a:solidFill>
              </a:rPr>
              <a:t>”</a:t>
            </a:r>
            <a:endParaRPr>
              <a:solidFill>
                <a:schemeClr val="lt2"/>
              </a:solidFill>
            </a:endParaRPr>
          </a:p>
        </p:txBody>
      </p:sp>
      <p:cxnSp>
        <p:nvCxnSpPr>
          <p:cNvPr id="168" name="Google Shape;168;p31"/>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169" name="Google Shape;169;p31"/>
          <p:cNvSpPr txBox="1"/>
          <p:nvPr>
            <p:ph type="body" idx="4294967295"/>
          </p:nvPr>
        </p:nvSpPr>
        <p:spPr>
          <a:xfrm>
            <a:off x="773700" y="2961650"/>
            <a:ext cx="7596600" cy="518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800"/>
              <a:buNone/>
            </a:pPr>
            <a:r>
              <a:rPr lang="en-GB"/>
              <a:t>- John Ford</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871642" y="2182350"/>
            <a:ext cx="8123100" cy="7788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000"/>
              <a:buNone/>
            </a:pPr>
            <a:r>
              <a:rPr lang="en-GB"/>
              <a:t>Group Members</a:t>
            </a:r>
            <a:endParaRPr lang="en-GB"/>
          </a:p>
          <a:p>
            <a:pPr marL="457200" lvl="0" indent="-417195" algn="l" rtl="0">
              <a:lnSpc>
                <a:spcPct val="100000"/>
              </a:lnSpc>
              <a:spcBef>
                <a:spcPts val="0"/>
              </a:spcBef>
              <a:spcAft>
                <a:spcPts val="0"/>
              </a:spcAft>
              <a:buSzPct val="100000"/>
              <a:buChar char="●"/>
            </a:pPr>
            <a:r>
              <a:rPr lang="en-GB" sz="3300"/>
              <a:t>Sneha Aghav</a:t>
            </a:r>
            <a:endParaRPr sz="3300"/>
          </a:p>
          <a:p>
            <a:pPr marL="457200" lvl="0" indent="-417195" algn="l" rtl="0">
              <a:lnSpc>
                <a:spcPct val="100000"/>
              </a:lnSpc>
              <a:spcBef>
                <a:spcPts val="0"/>
              </a:spcBef>
              <a:spcAft>
                <a:spcPts val="0"/>
              </a:spcAft>
              <a:buSzPct val="100000"/>
              <a:buChar char="●"/>
            </a:pPr>
            <a:r>
              <a:rPr lang="en-GB" sz="3300"/>
              <a:t>Manthan Sonwane</a:t>
            </a:r>
            <a:endParaRPr sz="3300"/>
          </a:p>
          <a:p>
            <a:pPr marL="457200" lvl="0" indent="-417195" algn="l" rtl="0">
              <a:lnSpc>
                <a:spcPct val="100000"/>
              </a:lnSpc>
              <a:spcBef>
                <a:spcPts val="0"/>
              </a:spcBef>
              <a:spcAft>
                <a:spcPts val="0"/>
              </a:spcAft>
              <a:buSzPct val="100000"/>
              <a:buChar char="●"/>
            </a:pPr>
            <a:r>
              <a:rPr lang="en-GB" sz="3300"/>
              <a:t>Samarth Mhamane</a:t>
            </a:r>
            <a:endParaRPr sz="3300"/>
          </a:p>
          <a:p>
            <a:pPr marL="457200" lvl="0" indent="-417195" algn="l" rtl="0">
              <a:lnSpc>
                <a:spcPct val="100000"/>
              </a:lnSpc>
              <a:spcBef>
                <a:spcPts val="0"/>
              </a:spcBef>
              <a:spcAft>
                <a:spcPts val="0"/>
              </a:spcAft>
              <a:buSzPct val="100000"/>
              <a:buChar char="●"/>
            </a:pPr>
            <a:r>
              <a:rPr lang="en-GB" sz="3300"/>
              <a:t>Drup Aherwar</a:t>
            </a:r>
            <a:endParaRPr sz="3300"/>
          </a:p>
          <a:p>
            <a:pPr marL="457200" lvl="0" indent="-417195" algn="l" rtl="0">
              <a:lnSpc>
                <a:spcPct val="100000"/>
              </a:lnSpc>
              <a:spcBef>
                <a:spcPts val="0"/>
              </a:spcBef>
              <a:spcAft>
                <a:spcPts val="0"/>
              </a:spcAft>
              <a:buSzPct val="100000"/>
              <a:buChar char="●"/>
            </a:pPr>
            <a:r>
              <a:rPr lang="en-GB" sz="3300"/>
              <a:t>Vedant Tarak </a:t>
            </a:r>
            <a:endParaRPr sz="3300"/>
          </a:p>
        </p:txBody>
      </p:sp>
      <p:sp>
        <p:nvSpPr>
          <p:cNvPr id="66" name="Google Shape;66;p14"/>
          <p:cNvSpPr txBox="1"/>
          <p:nvPr/>
        </p:nvSpPr>
        <p:spPr>
          <a:xfrm>
            <a:off x="4839797" y="3722379"/>
            <a:ext cx="7400700" cy="1204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GB" sz="3000" b="0" i="0" u="none" strike="noStrike" cap="none">
                <a:solidFill>
                  <a:srgbClr val="FFFFFF"/>
                </a:solidFill>
                <a:latin typeface="Proxima Nova" panose="02000506030000020004"/>
                <a:ea typeface="Proxima Nova" panose="02000506030000020004"/>
                <a:cs typeface="Proxima Nova" panose="02000506030000020004"/>
                <a:sym typeface="Proxima Nova" panose="02000506030000020004"/>
              </a:rPr>
              <a:t>Name of the Guide:</a:t>
            </a:r>
            <a:endParaRPr sz="3000" b="0" i="0" u="none" strike="noStrike" cap="none">
              <a:solidFill>
                <a:srgbClr val="FFFFFF"/>
              </a:solidFill>
              <a:latin typeface="Proxima Nova" panose="02000506030000020004"/>
              <a:ea typeface="Proxima Nova" panose="02000506030000020004"/>
              <a:cs typeface="Proxima Nova" panose="02000506030000020004"/>
              <a:sym typeface="Proxima Nova" panose="02000506030000020004"/>
            </a:endParaRPr>
          </a:p>
          <a:p>
            <a:pPr marL="0" marR="0" lvl="0" indent="0" algn="l" rtl="0">
              <a:lnSpc>
                <a:spcPct val="100000"/>
              </a:lnSpc>
              <a:spcBef>
                <a:spcPts val="0"/>
              </a:spcBef>
              <a:spcAft>
                <a:spcPts val="0"/>
              </a:spcAft>
              <a:buClr>
                <a:srgbClr val="000000"/>
              </a:buClr>
              <a:buSzPts val="3600"/>
              <a:buFont typeface="Arial" panose="020B0604020202020204"/>
              <a:buNone/>
            </a:pPr>
            <a:r>
              <a:rPr lang="en-GB" sz="3600" b="1" i="1" u="none" strike="noStrike" cap="none">
                <a:solidFill>
                  <a:srgbClr val="FFFFFF"/>
                </a:solidFill>
                <a:latin typeface="Proxima Nova" panose="02000506030000020004"/>
                <a:ea typeface="Proxima Nova" panose="02000506030000020004"/>
                <a:cs typeface="Proxima Nova" panose="02000506030000020004"/>
                <a:sym typeface="Proxima Nova" panose="02000506030000020004"/>
              </a:rPr>
              <a:t>Dr. P.N. Kota Sir</a:t>
            </a:r>
            <a:endParaRPr sz="3600" b="1" i="1" u="none" strike="noStrike" cap="none">
              <a:solidFill>
                <a:srgbClr val="FFFFFF"/>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248976" y="-367368"/>
            <a:ext cx="7590900" cy="3426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2400"/>
              <a:buNone/>
            </a:pPr>
            <a:r>
              <a:rPr lang="en-GB" sz="6000">
                <a:solidFill>
                  <a:schemeClr val="lt2"/>
                </a:solidFill>
              </a:rPr>
              <a:t>Thanks!</a:t>
            </a:r>
            <a:endParaRPr sz="60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Project Objectives </a:t>
            </a:r>
            <a:endParaRPr lang="en-GB"/>
          </a:p>
        </p:txBody>
      </p:sp>
      <p:sp>
        <p:nvSpPr>
          <p:cNvPr id="72" name="Google Shape;72;p15"/>
          <p:cNvSpPr txBox="1"/>
          <p:nvPr>
            <p:ph type="body" idx="1"/>
          </p:nvPr>
        </p:nvSpPr>
        <p:spPr>
          <a:xfrm>
            <a:off x="311700" y="86355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As PIR sensor and GSM security has been used,it provides strong authentication key and security system using motion and sensor with GSM hybridization.</a:t>
            </a:r>
            <a:endParaRPr lang="en-GB"/>
          </a:p>
          <a:p>
            <a:pPr marL="457200" lvl="0" indent="-342900" algn="l" rtl="0">
              <a:lnSpc>
                <a:spcPct val="115000"/>
              </a:lnSpc>
              <a:spcBef>
                <a:spcPts val="0"/>
              </a:spcBef>
              <a:spcAft>
                <a:spcPts val="0"/>
              </a:spcAft>
              <a:buSzPts val="1800"/>
              <a:buChar char="●"/>
            </a:pPr>
            <a:r>
              <a:rPr lang="en-GB"/>
              <a:t>It can detect unwanted motion and send the notification to the user via call or SMS.</a:t>
            </a:r>
            <a:endParaRPr lang="en-GB"/>
          </a:p>
          <a:p>
            <a:pPr marL="457200" lvl="0" indent="-342900" algn="l" rtl="0">
              <a:lnSpc>
                <a:spcPct val="115000"/>
              </a:lnSpc>
              <a:spcBef>
                <a:spcPts val="0"/>
              </a:spcBef>
              <a:spcAft>
                <a:spcPts val="0"/>
              </a:spcAft>
              <a:buSzPts val="1800"/>
              <a:buChar char="●"/>
            </a:pPr>
            <a:r>
              <a:rPr lang="en-GB"/>
              <a:t>It is a security device that is installed in building to measure and detect motion in area mostly used in motion detector and security alarms with automatic lightning applications.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body" idx="1"/>
          </p:nvPr>
        </p:nvSpPr>
        <p:spPr>
          <a:xfrm>
            <a:off x="311700" y="370450"/>
            <a:ext cx="8520600" cy="3869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In many door security system,GSM is used for communication purpose.The purpose of a work cultivated by utilisation of a circuits like a GSM module which gets activated by a controlledr for sending SMS in emergency to proprietory and for break in. For detecting obstacles,the systems requires sensors. It gathers data from the sensors and settled on a choice.With the help of GSM module, sends SMS to a respective number.</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Literature Survey </a:t>
            </a:r>
            <a:endParaRPr lang="en-GB"/>
          </a:p>
        </p:txBody>
      </p:sp>
      <p:sp>
        <p:nvSpPr>
          <p:cNvPr id="83" name="Google Shape;83;p17"/>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39725" algn="l" rtl="0">
              <a:lnSpc>
                <a:spcPct val="115000"/>
              </a:lnSpc>
              <a:spcBef>
                <a:spcPts val="0"/>
              </a:spcBef>
              <a:spcAft>
                <a:spcPts val="0"/>
              </a:spcAft>
              <a:buSzPts val="1750"/>
              <a:buChar char="●"/>
            </a:pPr>
            <a:r>
              <a:rPr lang="en-GB" sz="1750"/>
              <a:t>Presently every newspaper we may find different kind of theft happened in different places around the world. if any of the bank door opened by unknown person theif the alarm will ring to protect the bank property the bank property from theif and will send a message to user or device connect.</a:t>
            </a:r>
            <a:endParaRPr sz="1750"/>
          </a:p>
          <a:p>
            <a:pPr marL="457200" lvl="0" indent="-339725" algn="l" rtl="0">
              <a:lnSpc>
                <a:spcPct val="115000"/>
              </a:lnSpc>
              <a:spcBef>
                <a:spcPts val="0"/>
              </a:spcBef>
              <a:spcAft>
                <a:spcPts val="0"/>
              </a:spcAft>
              <a:buSzPts val="1750"/>
              <a:buChar char="●"/>
            </a:pPr>
            <a:r>
              <a:rPr lang="en-GB" sz="1750"/>
              <a:t>HIGHLY COMPONENTS PVT.LTD. engaged in the manufacturing of sensors and switches for security alarm system, magnetic door contacts, magnetic security switches and host of other sensor and accessories for security alarm systems.HAMILTON ELECTRONICS PVT.LTD. which is the leading company in the field of security related products in India'.The Company has achieved an unrivaled position in the market by introducing PIR Motion Sensor for automatic control of lights apart from others security sensors.</a:t>
            </a:r>
            <a:endParaRPr sz="1750"/>
          </a:p>
          <a:p>
            <a:pPr marL="0" lvl="0" indent="0" algn="l" rtl="0">
              <a:lnSpc>
                <a:spcPct val="115000"/>
              </a:lnSpc>
              <a:spcBef>
                <a:spcPts val="1200"/>
              </a:spcBef>
              <a:spcAft>
                <a:spcPts val="1200"/>
              </a:spcAft>
              <a:buSzPts val="1800"/>
              <a:buNone/>
            </a:pPr>
            <a:endParaRPr sz="17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8"/>
          <p:cNvSpPr txBox="1"/>
          <p:nvPr/>
        </p:nvSpPr>
        <p:spPr>
          <a:xfrm>
            <a:off x="231525" y="309499"/>
            <a:ext cx="8912400" cy="2695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Proxima Nova" panose="02000506030000020004"/>
              <a:buChar char="●"/>
            </a:pPr>
            <a:r>
              <a:rPr lang="en-GB"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rPr>
              <a:t>Nowadays people wants to be secure though they are away from home so, the work proposed by jayashri Bengali. When the owner is not at his home, security of home and important things is the issue in front of all two frameworks were created which depends on GSM based technology. For detection of gate-crashes, it takes place by capturing image through web cameras. When the people are not at their homes, this system sends notification in terms of SMS to the crisis number. A novel administrator based system can login without any strech to the system and can see guests record and listen their recorded message and also automatically lock the door using communication technology.</a:t>
            </a:r>
            <a:endParaRPr sz="1800" b="0" i="0" u="none" strike="noStrike" cap="none">
              <a:solidFill>
                <a:srgbClr val="000000"/>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Block Diagram </a:t>
            </a:r>
            <a:endParaRPr lang="en-GB"/>
          </a:p>
        </p:txBody>
      </p:sp>
      <p:sp>
        <p:nvSpPr>
          <p:cNvPr id="94" name="Google Shape;94;p19"/>
          <p:cNvSpPr txBox="1"/>
          <p:nvPr>
            <p:ph type="body" idx="1"/>
          </p:nvPr>
        </p:nvSpPr>
        <p:spPr>
          <a:xfrm>
            <a:off x="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p>
        </p:txBody>
      </p:sp>
      <p:pic>
        <p:nvPicPr>
          <p:cNvPr id="95" name="Google Shape;95;p19"/>
          <p:cNvPicPr preferRelativeResize="0"/>
          <p:nvPr/>
        </p:nvPicPr>
        <p:blipFill rotWithShape="1">
          <a:blip r:embed="rId1"/>
          <a:srcRect/>
          <a:stretch>
            <a:fillRect/>
          </a:stretch>
        </p:blipFill>
        <p:spPr>
          <a:xfrm>
            <a:off x="753914" y="1098475"/>
            <a:ext cx="7636173" cy="352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Setup/Assembly of Components </a:t>
            </a:r>
            <a:endParaRPr lang="en-GB"/>
          </a:p>
        </p:txBody>
      </p:sp>
      <p:sp>
        <p:nvSpPr>
          <p:cNvPr id="101" name="Google Shape;101;p20"/>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GB" sz="2400"/>
              <a:t>Hardware required</a:t>
            </a:r>
            <a:endParaRPr sz="2400"/>
          </a:p>
          <a:p>
            <a:pPr marL="457200" lvl="0" indent="-342900" algn="l" rtl="0">
              <a:lnSpc>
                <a:spcPct val="115000"/>
              </a:lnSpc>
              <a:spcBef>
                <a:spcPts val="1200"/>
              </a:spcBef>
              <a:spcAft>
                <a:spcPts val="0"/>
              </a:spcAft>
              <a:buSzPts val="1800"/>
              <a:buChar char="●"/>
            </a:pPr>
            <a:r>
              <a:rPr lang="en-GB" sz="1800"/>
              <a:t>PIR sensor</a:t>
            </a:r>
            <a:endParaRPr sz="1800"/>
          </a:p>
          <a:p>
            <a:pPr marL="457200" lvl="0" indent="-342900" algn="l" rtl="0">
              <a:lnSpc>
                <a:spcPct val="115000"/>
              </a:lnSpc>
              <a:spcBef>
                <a:spcPts val="0"/>
              </a:spcBef>
              <a:spcAft>
                <a:spcPts val="0"/>
              </a:spcAft>
              <a:buSzPts val="1800"/>
              <a:buChar char="●"/>
            </a:pPr>
            <a:r>
              <a:rPr lang="en-GB" sz="1800"/>
              <a:t>Arduino UNO</a:t>
            </a:r>
            <a:endParaRPr sz="1800"/>
          </a:p>
          <a:p>
            <a:pPr marL="457200" lvl="0" indent="-342900" algn="l" rtl="0">
              <a:lnSpc>
                <a:spcPct val="115000"/>
              </a:lnSpc>
              <a:spcBef>
                <a:spcPts val="0"/>
              </a:spcBef>
              <a:spcAft>
                <a:spcPts val="0"/>
              </a:spcAft>
              <a:buSzPts val="1800"/>
              <a:buChar char="●"/>
            </a:pPr>
            <a:r>
              <a:rPr lang="en-GB" sz="1800"/>
              <a:t>GSM SIM 800C</a:t>
            </a:r>
            <a:endParaRPr sz="1800"/>
          </a:p>
          <a:p>
            <a:pPr marL="457200" lvl="0" indent="-342900" algn="l" rtl="0">
              <a:lnSpc>
                <a:spcPct val="115000"/>
              </a:lnSpc>
              <a:spcBef>
                <a:spcPts val="0"/>
              </a:spcBef>
              <a:spcAft>
                <a:spcPts val="0"/>
              </a:spcAft>
              <a:buSzPts val="1800"/>
              <a:buChar char="●"/>
            </a:pPr>
            <a:r>
              <a:rPr lang="en-GB" sz="1800"/>
              <a:t>Adaptor wire</a:t>
            </a:r>
            <a:endParaRPr sz="1800"/>
          </a:p>
          <a:p>
            <a:pPr marL="457200" lvl="0" indent="-342900" algn="l" rtl="0">
              <a:lnSpc>
                <a:spcPct val="115000"/>
              </a:lnSpc>
              <a:spcBef>
                <a:spcPts val="0"/>
              </a:spcBef>
              <a:spcAft>
                <a:spcPts val="0"/>
              </a:spcAft>
              <a:buSzPts val="1800"/>
              <a:buChar char="●"/>
            </a:pPr>
            <a:r>
              <a:rPr lang="en-GB" sz="1800"/>
              <a:t>Connecting wires</a:t>
            </a:r>
            <a:endParaRPr sz="1800"/>
          </a:p>
          <a:p>
            <a:pPr marL="457200" lvl="0" indent="-342900" algn="l" rtl="0">
              <a:lnSpc>
                <a:spcPct val="115000"/>
              </a:lnSpc>
              <a:spcBef>
                <a:spcPts val="0"/>
              </a:spcBef>
              <a:spcAft>
                <a:spcPts val="0"/>
              </a:spcAft>
              <a:buSzPts val="1800"/>
              <a:buChar char="●"/>
            </a:pPr>
            <a:r>
              <a:rPr lang="en-GB" sz="1800"/>
              <a:t>Resistor</a:t>
            </a:r>
            <a:endParaRPr sz="1800"/>
          </a:p>
          <a:p>
            <a:pPr marL="457200" lvl="0" indent="-342900" algn="l" rtl="0">
              <a:lnSpc>
                <a:spcPct val="115000"/>
              </a:lnSpc>
              <a:spcBef>
                <a:spcPts val="0"/>
              </a:spcBef>
              <a:spcAft>
                <a:spcPts val="0"/>
              </a:spcAft>
              <a:buSzPts val="1800"/>
              <a:buChar char="●"/>
            </a:pPr>
            <a:r>
              <a:rPr lang="en-GB" sz="1800"/>
              <a:t>Led light</a:t>
            </a:r>
            <a:endParaRPr sz="1800"/>
          </a:p>
          <a:p>
            <a:pPr marL="457200" lvl="0" indent="-342900" algn="l" rtl="0">
              <a:lnSpc>
                <a:spcPct val="115000"/>
              </a:lnSpc>
              <a:spcBef>
                <a:spcPts val="0"/>
              </a:spcBef>
              <a:spcAft>
                <a:spcPts val="0"/>
              </a:spcAft>
              <a:buSzPts val="1800"/>
              <a:buChar char="●"/>
            </a:pPr>
            <a:r>
              <a:rPr lang="en-GB" sz="1800"/>
              <a:t>Buzzer </a:t>
            </a:r>
            <a:endParaRPr sz="1800"/>
          </a:p>
        </p:txBody>
      </p:sp>
      <p:sp>
        <p:nvSpPr>
          <p:cNvPr id="102" name="Google Shape;102;p20"/>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GB" sz="2400"/>
              <a:t>Software required </a:t>
            </a:r>
            <a:endParaRPr sz="2400"/>
          </a:p>
          <a:p>
            <a:pPr marL="457200" lvl="0" indent="-342900" algn="l" rtl="0">
              <a:lnSpc>
                <a:spcPct val="115000"/>
              </a:lnSpc>
              <a:spcBef>
                <a:spcPts val="1200"/>
              </a:spcBef>
              <a:spcAft>
                <a:spcPts val="0"/>
              </a:spcAft>
              <a:buSzPts val="1800"/>
              <a:buChar char="●"/>
            </a:pPr>
            <a:r>
              <a:rPr lang="en-GB" sz="1800"/>
              <a:t>C++</a:t>
            </a:r>
            <a:endParaRPr sz="1800"/>
          </a:p>
          <a:p>
            <a:pPr marL="457200" lvl="0" indent="-342900" algn="l" rtl="0">
              <a:lnSpc>
                <a:spcPct val="115000"/>
              </a:lnSpc>
              <a:spcBef>
                <a:spcPts val="0"/>
              </a:spcBef>
              <a:spcAft>
                <a:spcPts val="0"/>
              </a:spcAft>
              <a:buSzPts val="1800"/>
              <a:buChar char="●"/>
            </a:pPr>
            <a:r>
              <a:rPr lang="en-GB" sz="1800"/>
              <a:t>Arduino IDLE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Flow Chart </a:t>
            </a:r>
            <a:endParaRPr lang="en-GB"/>
          </a:p>
        </p:txBody>
      </p:sp>
      <p:pic>
        <p:nvPicPr>
          <p:cNvPr id="108" name="Google Shape;108;p21"/>
          <p:cNvPicPr preferRelativeResize="0"/>
          <p:nvPr/>
        </p:nvPicPr>
        <p:blipFill rotWithShape="1">
          <a:blip r:embed="rId1"/>
          <a:srcRect/>
          <a:stretch>
            <a:fillRect/>
          </a:stretch>
        </p:blipFill>
        <p:spPr>
          <a:xfrm>
            <a:off x="2990850" y="1017725"/>
            <a:ext cx="3080250" cy="3898701"/>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6807</Words>
  <Application>WPS Presentation</Application>
  <PresentationFormat/>
  <Paragraphs>121</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Arial</vt:lpstr>
      <vt:lpstr>Proxima Nova</vt:lpstr>
      <vt:lpstr>Microsoft YaHei</vt:lpstr>
      <vt:lpstr>Arial Unicode MS</vt:lpstr>
      <vt:lpstr>Spearmint</vt:lpstr>
      <vt:lpstr>                           FE PBL 2022-23 SEM-II</vt:lpstr>
      <vt:lpstr>Vedant Tarak </vt:lpstr>
      <vt:lpstr>Project Objectives </vt:lpstr>
      <vt:lpstr>PowerPoint 演示文稿</vt:lpstr>
      <vt:lpstr>Literature Survey </vt:lpstr>
      <vt:lpstr>PowerPoint 演示文稿</vt:lpstr>
      <vt:lpstr>Block Diagram </vt:lpstr>
      <vt:lpstr>Setup/Assembly of Components </vt:lpstr>
      <vt:lpstr>Flow Chart </vt:lpstr>
      <vt:lpstr>Description </vt:lpstr>
      <vt:lpstr>PowerPoint 演示文稿</vt:lpstr>
      <vt:lpstr>Advantages and Disadvantages</vt:lpstr>
      <vt:lpstr>Applications </vt:lpstr>
      <vt:lpstr>Conclusion </vt:lpstr>
      <vt:lpstr>Future Scope </vt:lpstr>
      <vt:lpstr>Refrences </vt:lpstr>
      <vt:lpstr>Project Difficulties </vt:lpstr>
      <vt:lpstr>Project demonstration or presentation went pretty good and result was a fine working GSM alarm based on PIR sensor prototype.</vt:lpstr>
      <vt:lpstr>“Electronics is clearly the Winner of the day.”</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 College of Engineering              Pune-411001                                   Department of          Electronics and Telecommunication Engineering                            FE PBL 2022-23 SEM-II</dc:title>
  <dc:creator/>
  <cp:lastModifiedBy>VEDANT TARAK</cp:lastModifiedBy>
  <cp:revision>1</cp:revision>
  <dcterms:created xsi:type="dcterms:W3CDTF">2025-09-12T16:28:54Z</dcterms:created>
  <dcterms:modified xsi:type="dcterms:W3CDTF">2025-09-12T16:28:54Z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193FA5D738FA46AB9B9C4A92CB76C448_12</vt:lpwstr>
  </property>
  <property fmtid="{D5CDD505-2E9C-101B-9397-08002B2CF9AE}" pid="3" name="KSOProductBuildVer">
    <vt:lpwstr>1033-12.2.0.22549</vt:lpwstr>
  </property>
</Properties>
</file>