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850" y="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933" y="174446"/>
            <a:ext cx="4685665" cy="2356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E650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E650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E650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E650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373" y="-2091219"/>
            <a:ext cx="16729253" cy="5521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E650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557" y="2808021"/>
            <a:ext cx="15207615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8098" y="-649637"/>
            <a:ext cx="11909477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4847" y="2684296"/>
            <a:ext cx="3060065" cy="9015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8950" b="1" spc="-5990" dirty="0">
                <a:solidFill>
                  <a:srgbClr val="E65041"/>
                </a:solidFill>
                <a:latin typeface="Calibri"/>
                <a:cs typeface="Calibri"/>
              </a:rPr>
              <a:t>1</a:t>
            </a:r>
            <a:endParaRPr sz="589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62475" cy="9700260"/>
            <a:chOff x="0" y="0"/>
            <a:chExt cx="17262475" cy="9700260"/>
          </a:xfrm>
        </p:grpSpPr>
        <p:sp>
          <p:nvSpPr>
            <p:cNvPr id="5" name="object 5"/>
            <p:cNvSpPr/>
            <p:nvPr/>
          </p:nvSpPr>
          <p:spPr>
            <a:xfrm>
              <a:off x="0" y="9244012"/>
              <a:ext cx="15088869" cy="28575"/>
            </a:xfrm>
            <a:custGeom>
              <a:avLst/>
              <a:gdLst/>
              <a:ahLst/>
              <a:cxnLst/>
              <a:rect l="l" t="t" r="r" b="b"/>
              <a:pathLst>
                <a:path w="15088869" h="28575">
                  <a:moveTo>
                    <a:pt x="0" y="0"/>
                  </a:moveTo>
                  <a:lnTo>
                    <a:pt x="15088473" y="0"/>
                  </a:lnTo>
                  <a:lnTo>
                    <a:pt x="15088473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5029" y="6100385"/>
              <a:ext cx="533400" cy="4000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1481" y="702546"/>
              <a:ext cx="1495424" cy="1114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826429"/>
              <a:ext cx="3344148" cy="2419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90745" y="8252058"/>
              <a:ext cx="371474" cy="1447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874" y="5361443"/>
              <a:ext cx="123825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874" y="5704343"/>
              <a:ext cx="123825" cy="123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874" y="6047243"/>
              <a:ext cx="123825" cy="1238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874" y="6390143"/>
              <a:ext cx="123825" cy="1238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874" y="7075943"/>
              <a:ext cx="123825" cy="1238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874" y="6733043"/>
              <a:ext cx="123825" cy="1238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874" y="7418843"/>
              <a:ext cx="123825" cy="1238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2762" y="0"/>
              <a:ext cx="893471" cy="37274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160062" y="788698"/>
            <a:ext cx="8845550" cy="236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350" spc="2245" dirty="0"/>
              <a:t>DayCare</a:t>
            </a:r>
            <a:endParaRPr sz="15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1CAED-38BE-888C-5606-A684BA850EA3}"/>
              </a:ext>
            </a:extLst>
          </p:cNvPr>
          <p:cNvSpPr txBox="1"/>
          <p:nvPr/>
        </p:nvSpPr>
        <p:spPr>
          <a:xfrm>
            <a:off x="9204684" y="3305328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Team Number :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D1C0A-DED9-E276-54CA-CF580B51AF44}"/>
              </a:ext>
            </a:extLst>
          </p:cNvPr>
          <p:cNvSpPr txBox="1"/>
          <p:nvPr/>
        </p:nvSpPr>
        <p:spPr>
          <a:xfrm>
            <a:off x="10429990" y="50977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5DB84D-F9F1-6225-971B-4F0B6256B5F6}"/>
              </a:ext>
            </a:extLst>
          </p:cNvPr>
          <p:cNvSpPr txBox="1"/>
          <p:nvPr/>
        </p:nvSpPr>
        <p:spPr>
          <a:xfrm>
            <a:off x="7475046" y="5273513"/>
            <a:ext cx="647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Hariharan Raj                              002762090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40404-595F-4A8A-416F-12A493C0195E}"/>
              </a:ext>
            </a:extLst>
          </p:cNvPr>
          <p:cNvSpPr txBox="1"/>
          <p:nvPr/>
        </p:nvSpPr>
        <p:spPr>
          <a:xfrm>
            <a:off x="7457840" y="5580546"/>
            <a:ext cx="71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Goodwin Hector                           002708280 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4C452C-6DC9-AF21-0E9C-730E9C50BCBA}"/>
              </a:ext>
            </a:extLst>
          </p:cNvPr>
          <p:cNvSpPr txBox="1"/>
          <p:nvPr/>
        </p:nvSpPr>
        <p:spPr>
          <a:xfrm>
            <a:off x="7457840" y="6209489"/>
            <a:ext cx="71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Vyshnavi Devi Doppalapudi         002772942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7EEE3-34DA-D173-7FE9-7A3367D8D2AA}"/>
              </a:ext>
            </a:extLst>
          </p:cNvPr>
          <p:cNvSpPr txBox="1"/>
          <p:nvPr/>
        </p:nvSpPr>
        <p:spPr>
          <a:xfrm>
            <a:off x="7457840" y="5889050"/>
            <a:ext cx="71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Vedantini Dilip Gaikwad               002998254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C59A9-B866-457B-F3CC-1E06E60FD429}"/>
              </a:ext>
            </a:extLst>
          </p:cNvPr>
          <p:cNvSpPr txBox="1"/>
          <p:nvPr/>
        </p:nvSpPr>
        <p:spPr>
          <a:xfrm>
            <a:off x="7429518" y="7258027"/>
            <a:ext cx="71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Sandhya Morla                             002727499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3DE1E-1AE2-755F-4EAE-FB9554222E60}"/>
              </a:ext>
            </a:extLst>
          </p:cNvPr>
          <p:cNvSpPr txBox="1"/>
          <p:nvPr/>
        </p:nvSpPr>
        <p:spPr>
          <a:xfrm>
            <a:off x="7457840" y="6526685"/>
            <a:ext cx="71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Chaman Betrabet                         002784662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A277C8-B3E4-5E05-64EA-0C61ACDF6A36}"/>
              </a:ext>
            </a:extLst>
          </p:cNvPr>
          <p:cNvSpPr txBox="1"/>
          <p:nvPr/>
        </p:nvSpPr>
        <p:spPr>
          <a:xfrm>
            <a:off x="7457840" y="6877570"/>
            <a:ext cx="71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Abhishek Singh                            002703946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2552700"/>
            <a:ext cx="10058399" cy="629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0015" rIns="0" bIns="0" rtlCol="0">
            <a:spAutoFit/>
          </a:bodyPr>
          <a:lstStyle/>
          <a:p>
            <a:pPr marL="5040630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Students</a:t>
            </a:r>
            <a:r>
              <a:rPr spc="260" dirty="0"/>
              <a:t> </a:t>
            </a:r>
            <a:r>
              <a:rPr spc="310" dirty="0"/>
              <a:t>-</a:t>
            </a:r>
            <a:r>
              <a:rPr spc="265" dirty="0"/>
              <a:t> </a:t>
            </a:r>
            <a:r>
              <a:rPr spc="640" dirty="0"/>
              <a:t>Add</a:t>
            </a:r>
            <a:r>
              <a:rPr spc="265" dirty="0"/>
              <a:t> </a:t>
            </a:r>
            <a:r>
              <a:rPr spc="520" dirty="0"/>
              <a:t>Student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BE0476CE-9168-2783-0EC8-8A89A68D56B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53167"/>
            <a:ext cx="4002118" cy="2419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143551-2AA8-0A33-59FA-A7645686B2AC}"/>
              </a:ext>
            </a:extLst>
          </p:cNvPr>
          <p:cNvSpPr/>
          <p:nvPr/>
        </p:nvSpPr>
        <p:spPr>
          <a:xfrm>
            <a:off x="152400" y="5295900"/>
            <a:ext cx="3200400" cy="4576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>
                <a:solidFill>
                  <a:schemeClr val="accent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3833" y="1995536"/>
            <a:ext cx="10058399" cy="629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0009" rIns="0" bIns="0" rtlCol="0">
            <a:spAutoFit/>
          </a:bodyPr>
          <a:lstStyle/>
          <a:p>
            <a:pPr marL="4650105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Students</a:t>
            </a:r>
            <a:r>
              <a:rPr spc="265" dirty="0"/>
              <a:t> </a:t>
            </a:r>
            <a:r>
              <a:rPr spc="310" dirty="0"/>
              <a:t>-</a:t>
            </a:r>
            <a:r>
              <a:rPr spc="265" dirty="0"/>
              <a:t> </a:t>
            </a:r>
            <a:r>
              <a:rPr spc="560" dirty="0"/>
              <a:t>View</a:t>
            </a:r>
            <a:r>
              <a:rPr spc="265" dirty="0"/>
              <a:t> </a:t>
            </a:r>
            <a:r>
              <a:rPr spc="520" dirty="0"/>
              <a:t>Student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C2BEC4D1-F169-DAB3-E29B-E65F883DDDB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53167"/>
            <a:ext cx="4002118" cy="2419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024A88-AD1A-D001-2020-71F110028166}"/>
              </a:ext>
            </a:extLst>
          </p:cNvPr>
          <p:cNvSpPr/>
          <p:nvPr/>
        </p:nvSpPr>
        <p:spPr>
          <a:xfrm>
            <a:off x="152400" y="5295900"/>
            <a:ext cx="3200400" cy="4576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>
                <a:solidFill>
                  <a:schemeClr val="accent2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029" y="2362929"/>
            <a:ext cx="10058399" cy="629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7512" rIns="0" bIns="0" rtlCol="0">
            <a:spAutoFit/>
          </a:bodyPr>
          <a:lstStyle/>
          <a:p>
            <a:pPr marL="3585210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Students</a:t>
            </a:r>
            <a:r>
              <a:rPr spc="265" dirty="0"/>
              <a:t> </a:t>
            </a:r>
            <a:r>
              <a:rPr spc="310" dirty="0"/>
              <a:t>-</a:t>
            </a:r>
            <a:r>
              <a:rPr spc="265" dirty="0"/>
              <a:t> </a:t>
            </a:r>
            <a:r>
              <a:rPr spc="520" dirty="0"/>
              <a:t>Update</a:t>
            </a:r>
            <a:r>
              <a:rPr spc="265" dirty="0"/>
              <a:t> </a:t>
            </a:r>
            <a:r>
              <a:rPr spc="570" dirty="0"/>
              <a:t>Vaccine</a:t>
            </a:r>
            <a:r>
              <a:rPr spc="265" dirty="0"/>
              <a:t> </a:t>
            </a:r>
            <a:r>
              <a:rPr spc="405" dirty="0"/>
              <a:t>Info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D1530907-5AA2-2F70-6931-FD9DD22526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53167"/>
            <a:ext cx="4002118" cy="2419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A29137-77A2-2750-C90F-D11E79CADB94}"/>
              </a:ext>
            </a:extLst>
          </p:cNvPr>
          <p:cNvSpPr/>
          <p:nvPr/>
        </p:nvSpPr>
        <p:spPr>
          <a:xfrm>
            <a:off x="152400" y="5295900"/>
            <a:ext cx="3200400" cy="4576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>
                <a:solidFill>
                  <a:schemeClr val="accent2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1368" y="2362932"/>
            <a:ext cx="10058399" cy="6191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7511" rIns="0" bIns="0" rtlCol="0">
            <a:spAutoFit/>
          </a:bodyPr>
          <a:lstStyle/>
          <a:p>
            <a:pPr marL="4589145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Teachers</a:t>
            </a:r>
            <a:r>
              <a:rPr spc="265" dirty="0"/>
              <a:t> </a:t>
            </a:r>
            <a:r>
              <a:rPr spc="310" dirty="0"/>
              <a:t>-</a:t>
            </a:r>
            <a:r>
              <a:rPr spc="265" dirty="0"/>
              <a:t> </a:t>
            </a:r>
            <a:r>
              <a:rPr spc="640" dirty="0"/>
              <a:t>Add</a:t>
            </a:r>
            <a:r>
              <a:rPr spc="270" dirty="0"/>
              <a:t> </a:t>
            </a:r>
            <a:r>
              <a:rPr spc="525" dirty="0"/>
              <a:t>Teacher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7F85EB61-BFE8-29A6-7A64-027E9AD45B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53167"/>
            <a:ext cx="4002118" cy="2419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777D2B-DD60-7A51-D545-9D34FBA479C8}"/>
              </a:ext>
            </a:extLst>
          </p:cNvPr>
          <p:cNvSpPr/>
          <p:nvPr/>
        </p:nvSpPr>
        <p:spPr>
          <a:xfrm>
            <a:off x="152400" y="5295900"/>
            <a:ext cx="3200400" cy="4576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>
                <a:solidFill>
                  <a:schemeClr val="accent2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3833" y="1995535"/>
            <a:ext cx="10058399" cy="629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7510" rIns="0" bIns="0" rtlCol="0">
            <a:spAutoFit/>
          </a:bodyPr>
          <a:lstStyle/>
          <a:p>
            <a:pPr marL="4465955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Teachers</a:t>
            </a:r>
            <a:r>
              <a:rPr spc="265" dirty="0"/>
              <a:t> </a:t>
            </a:r>
            <a:r>
              <a:rPr spc="310" dirty="0"/>
              <a:t>-</a:t>
            </a:r>
            <a:r>
              <a:rPr spc="270" dirty="0"/>
              <a:t> </a:t>
            </a:r>
            <a:r>
              <a:rPr spc="560" dirty="0"/>
              <a:t>View</a:t>
            </a:r>
            <a:r>
              <a:rPr spc="270" dirty="0"/>
              <a:t> </a:t>
            </a:r>
            <a:r>
              <a:rPr spc="525" dirty="0"/>
              <a:t>Teacher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FBE1E942-C578-4AC1-07A9-6C684FFDD2B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53167"/>
            <a:ext cx="4002118" cy="2419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F2EFF-6550-5571-EC40-D98FCBC4424B}"/>
              </a:ext>
            </a:extLst>
          </p:cNvPr>
          <p:cNvSpPr/>
          <p:nvPr/>
        </p:nvSpPr>
        <p:spPr>
          <a:xfrm>
            <a:off x="152400" y="5295900"/>
            <a:ext cx="3200400" cy="4576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>
                <a:solidFill>
                  <a:schemeClr val="accent2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3833" y="1995538"/>
            <a:ext cx="10058399" cy="629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7518" rIns="0" bIns="0" rtlCol="0">
            <a:spAutoFit/>
          </a:bodyPr>
          <a:lstStyle/>
          <a:p>
            <a:pPr marL="3666490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Teachers</a:t>
            </a:r>
            <a:r>
              <a:rPr spc="265" dirty="0"/>
              <a:t> </a:t>
            </a:r>
            <a:r>
              <a:rPr spc="310" dirty="0"/>
              <a:t>-</a:t>
            </a:r>
            <a:r>
              <a:rPr spc="270" dirty="0"/>
              <a:t> </a:t>
            </a:r>
            <a:r>
              <a:rPr spc="640" dirty="0"/>
              <a:t>Add</a:t>
            </a:r>
            <a:r>
              <a:rPr spc="270" dirty="0"/>
              <a:t> </a:t>
            </a:r>
            <a:r>
              <a:rPr spc="535" dirty="0"/>
              <a:t>Annual</a:t>
            </a:r>
            <a:r>
              <a:rPr spc="270" dirty="0"/>
              <a:t> </a:t>
            </a:r>
            <a:r>
              <a:rPr spc="550" dirty="0"/>
              <a:t>Review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0D9A5359-036F-6385-EEFF-4F14CF6CDA4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53167"/>
            <a:ext cx="4002118" cy="2419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EC3421-3831-3A24-A53D-A43F724A992D}"/>
              </a:ext>
            </a:extLst>
          </p:cNvPr>
          <p:cNvSpPr/>
          <p:nvPr/>
        </p:nvSpPr>
        <p:spPr>
          <a:xfrm>
            <a:off x="152400" y="5295900"/>
            <a:ext cx="3200400" cy="4576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>
                <a:solidFill>
                  <a:schemeClr val="accent2"/>
                </a:solidFill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3833" y="1995536"/>
            <a:ext cx="10058399" cy="629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7510" rIns="0" bIns="0" rtlCol="0">
            <a:spAutoFit/>
          </a:bodyPr>
          <a:lstStyle/>
          <a:p>
            <a:pPr marL="3241040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Teachers</a:t>
            </a:r>
            <a:r>
              <a:rPr spc="265" dirty="0"/>
              <a:t> </a:t>
            </a:r>
            <a:r>
              <a:rPr spc="310" dirty="0"/>
              <a:t>-</a:t>
            </a:r>
            <a:r>
              <a:rPr spc="265" dirty="0"/>
              <a:t> </a:t>
            </a:r>
            <a:r>
              <a:rPr spc="610" dirty="0"/>
              <a:t>Pending</a:t>
            </a:r>
            <a:r>
              <a:rPr spc="265" dirty="0"/>
              <a:t> </a:t>
            </a:r>
            <a:r>
              <a:rPr spc="509" dirty="0"/>
              <a:t>Immunisation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7CA2C-5541-67DD-400E-468630C3ACFD}"/>
              </a:ext>
            </a:extLst>
          </p:cNvPr>
          <p:cNvSpPr/>
          <p:nvPr/>
        </p:nvSpPr>
        <p:spPr>
          <a:xfrm>
            <a:off x="152400" y="5295900"/>
            <a:ext cx="3200400" cy="4576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>
                <a:solidFill>
                  <a:schemeClr val="accent2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3833" y="1995537"/>
            <a:ext cx="10058399" cy="629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7922" rIns="0" bIns="0" rtlCol="0">
            <a:spAutoFit/>
          </a:bodyPr>
          <a:lstStyle/>
          <a:p>
            <a:pPr marL="6683375">
              <a:lnSpc>
                <a:spcPct val="100000"/>
              </a:lnSpc>
              <a:spcBef>
                <a:spcPts val="100"/>
              </a:spcBef>
            </a:pPr>
            <a:r>
              <a:rPr spc="530" dirty="0"/>
              <a:t>Classroom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6311E71B-AE95-A027-F344-71C55002DC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53167"/>
            <a:ext cx="4002118" cy="2419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C1BBC0-19AD-95FE-91C0-B7A28482EA8C}"/>
              </a:ext>
            </a:extLst>
          </p:cNvPr>
          <p:cNvSpPr/>
          <p:nvPr/>
        </p:nvSpPr>
        <p:spPr>
          <a:xfrm>
            <a:off x="152400" y="5295900"/>
            <a:ext cx="3200400" cy="4576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>
                <a:solidFill>
                  <a:schemeClr val="accent2"/>
                </a:solidFill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637" y="823428"/>
            <a:ext cx="9033510" cy="260667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>
              <a:lnSpc>
                <a:spcPts val="9700"/>
              </a:lnSpc>
              <a:spcBef>
                <a:spcPts val="1120"/>
              </a:spcBef>
            </a:pPr>
            <a:r>
              <a:rPr sz="8850" spc="1180" dirty="0"/>
              <a:t>Future </a:t>
            </a:r>
            <a:r>
              <a:rPr sz="8850" spc="1360" dirty="0"/>
              <a:t>Enhancements</a:t>
            </a:r>
            <a:endParaRPr sz="8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62" y="4672838"/>
            <a:ext cx="114299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62" y="5158613"/>
            <a:ext cx="114299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62" y="5644388"/>
            <a:ext cx="114299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62" y="6130163"/>
            <a:ext cx="114299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62" y="6615938"/>
            <a:ext cx="114299" cy="114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04545" y="4406392"/>
            <a:ext cx="14413865" cy="245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77389">
              <a:lnSpc>
                <a:spcPct val="115900"/>
              </a:lnSpc>
              <a:spcBef>
                <a:spcPts val="95"/>
              </a:spcBef>
              <a:tabLst>
                <a:tab pos="2131060" algn="l"/>
              </a:tabLst>
            </a:pPr>
            <a:r>
              <a:rPr sz="2750" spc="275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sz="275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750" spc="285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FFFFFF"/>
                </a:solidFill>
                <a:latin typeface="Calibri"/>
                <a:cs typeface="Calibri"/>
              </a:rPr>
              <a:t>enrollment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95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45" dirty="0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7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FFFFFF"/>
                </a:solidFill>
                <a:latin typeface="Calibri"/>
                <a:cs typeface="Calibri"/>
              </a:rPr>
              <a:t>courses. </a:t>
            </a:r>
            <a:r>
              <a:rPr sz="2750" spc="28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7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27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15" dirty="0">
                <a:solidFill>
                  <a:srgbClr val="FFFFFF"/>
                </a:solidFill>
                <a:latin typeface="Calibri"/>
                <a:cs typeface="Calibri"/>
              </a:rPr>
              <a:t>sign-</a:t>
            </a:r>
            <a:r>
              <a:rPr sz="2750" spc="405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7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70" dirty="0">
                <a:solidFill>
                  <a:srgbClr val="FFFFFF"/>
                </a:solidFill>
                <a:latin typeface="Calibri"/>
                <a:cs typeface="Calibri"/>
              </a:rPr>
              <a:t>pages</a:t>
            </a:r>
            <a:r>
              <a:rPr sz="27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7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27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FFFFFF"/>
                </a:solidFill>
                <a:latin typeface="Calibri"/>
                <a:cs typeface="Calibri"/>
              </a:rPr>
              <a:t>accounts.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15900"/>
              </a:lnSpc>
            </a:pPr>
            <a:r>
              <a:rPr sz="2750" spc="315" dirty="0">
                <a:solidFill>
                  <a:srgbClr val="FFFFFF"/>
                </a:solidFill>
                <a:latin typeface="Calibri"/>
                <a:cs typeface="Calibri"/>
              </a:rPr>
              <a:t>Triggering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7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20" dirty="0">
                <a:solidFill>
                  <a:srgbClr val="FFFFFF"/>
                </a:solidFill>
                <a:latin typeface="Calibri"/>
                <a:cs typeface="Calibri"/>
              </a:rPr>
              <a:t>updates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FFFFFF"/>
                </a:solidFill>
                <a:latin typeface="Calibri"/>
                <a:cs typeface="Calibri"/>
              </a:rPr>
              <a:t>accounts Make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1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18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45" dirty="0">
                <a:solidFill>
                  <a:srgbClr val="FFFFFF"/>
                </a:solidFill>
                <a:latin typeface="Calibri"/>
                <a:cs typeface="Calibri"/>
              </a:rPr>
              <a:t>Spring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FFFFFF"/>
                </a:solidFill>
                <a:latin typeface="Calibri"/>
                <a:cs typeface="Calibri"/>
              </a:rPr>
              <a:t>boot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FFFFFF"/>
                </a:solidFill>
                <a:latin typeface="Calibri"/>
                <a:cs typeface="Calibri"/>
              </a:rPr>
              <a:t>instead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18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60" dirty="0">
                <a:solidFill>
                  <a:srgbClr val="FFFFFF"/>
                </a:solidFill>
                <a:latin typeface="Calibri"/>
                <a:cs typeface="Calibri"/>
              </a:rPr>
              <a:t>swing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20" dirty="0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2750" spc="300" dirty="0">
                <a:solidFill>
                  <a:srgbClr val="FFFFFF"/>
                </a:solidFill>
                <a:latin typeface="Calibri"/>
                <a:cs typeface="Calibri"/>
              </a:rPr>
              <a:t>Storing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425" dirty="0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415" dirty="0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FFFFFF"/>
                </a:solidFill>
                <a:latin typeface="Calibri"/>
                <a:cs typeface="Calibri"/>
              </a:rPr>
              <a:t>instead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18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43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27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244014"/>
            <a:ext cx="15088869" cy="28575"/>
          </a:xfrm>
          <a:custGeom>
            <a:avLst/>
            <a:gdLst/>
            <a:ahLst/>
            <a:cxnLst/>
            <a:rect l="l" t="t" r="r" b="b"/>
            <a:pathLst>
              <a:path w="15088869" h="28575">
                <a:moveTo>
                  <a:pt x="0" y="0"/>
                </a:moveTo>
                <a:lnTo>
                  <a:pt x="15088473" y="0"/>
                </a:lnTo>
                <a:lnTo>
                  <a:pt x="150884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396414"/>
            <a:ext cx="15241269" cy="28575"/>
          </a:xfrm>
          <a:custGeom>
            <a:avLst/>
            <a:gdLst/>
            <a:ahLst/>
            <a:cxnLst/>
            <a:rect l="l" t="t" r="r" b="b"/>
            <a:pathLst>
              <a:path w="15241269" h="28575">
                <a:moveTo>
                  <a:pt x="0" y="0"/>
                </a:moveTo>
                <a:lnTo>
                  <a:pt x="15240873" y="0"/>
                </a:lnTo>
                <a:lnTo>
                  <a:pt x="152408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23399" y="289607"/>
            <a:ext cx="371474" cy="1457324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92A2AB3D-DDDB-873E-5DA9-193A17A3116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20800" y="7024536"/>
            <a:ext cx="4002118" cy="2419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90B320-6E78-2C19-857F-405E97E8F9F2}"/>
              </a:ext>
            </a:extLst>
          </p:cNvPr>
          <p:cNvSpPr/>
          <p:nvPr/>
        </p:nvSpPr>
        <p:spPr>
          <a:xfrm>
            <a:off x="14672794" y="6438900"/>
            <a:ext cx="3200400" cy="3410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>
                <a:solidFill>
                  <a:schemeClr val="accent2"/>
                </a:solidFill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2502" y="0"/>
              <a:ext cx="6425497" cy="10286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9672638"/>
              <a:ext cx="15578455" cy="28575"/>
            </a:xfrm>
            <a:custGeom>
              <a:avLst/>
              <a:gdLst/>
              <a:ahLst/>
              <a:cxnLst/>
              <a:rect l="l" t="t" r="r" b="b"/>
              <a:pathLst>
                <a:path w="15578455" h="28575">
                  <a:moveTo>
                    <a:pt x="0" y="0"/>
                  </a:moveTo>
                  <a:lnTo>
                    <a:pt x="15578330" y="0"/>
                  </a:lnTo>
                  <a:lnTo>
                    <a:pt x="15578330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32129" y="5038809"/>
            <a:ext cx="5394325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570" dirty="0">
                <a:solidFill>
                  <a:srgbClr val="E65041"/>
                </a:solidFill>
                <a:latin typeface="Calibri"/>
                <a:cs typeface="Calibri"/>
              </a:rPr>
              <a:t>Table</a:t>
            </a:r>
            <a:r>
              <a:rPr sz="4450" b="1" spc="30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4450" b="1" spc="484" dirty="0">
                <a:solidFill>
                  <a:srgbClr val="E65041"/>
                </a:solidFill>
                <a:latin typeface="Calibri"/>
                <a:cs typeface="Calibri"/>
              </a:rPr>
              <a:t>of</a:t>
            </a:r>
            <a:r>
              <a:rPr sz="4450" b="1" spc="30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4450" b="1" spc="625" dirty="0">
                <a:solidFill>
                  <a:srgbClr val="E65041"/>
                </a:solidFill>
                <a:latin typeface="Calibri"/>
                <a:cs typeface="Calibri"/>
              </a:rPr>
              <a:t>Contents</a:t>
            </a:r>
            <a:endParaRPr sz="44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44829" y="1457325"/>
            <a:ext cx="5341620" cy="3256279"/>
            <a:chOff x="12344829" y="1457325"/>
            <a:chExt cx="5341620" cy="325627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4829" y="4381344"/>
              <a:ext cx="444159" cy="331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38485" y="1457325"/>
              <a:ext cx="1447799" cy="3714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8102" y="-572247"/>
            <a:ext cx="16729253" cy="5521322"/>
          </a:xfrm>
          <a:prstGeom prst="rect">
            <a:avLst/>
          </a:prstGeom>
        </p:spPr>
        <p:txBody>
          <a:bodyPr vert="horz" wrap="square" lIns="0" tIns="11929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0" spc="1655" dirty="0">
                <a:solidFill>
                  <a:srgbClr val="292929"/>
                </a:solidFill>
              </a:rPr>
              <a:t>2</a:t>
            </a:r>
            <a:endParaRPr sz="18000" dirty="0"/>
          </a:p>
        </p:txBody>
      </p:sp>
      <p:sp>
        <p:nvSpPr>
          <p:cNvPr id="12" name="object 12"/>
          <p:cNvSpPr txBox="1"/>
          <p:nvPr/>
        </p:nvSpPr>
        <p:spPr>
          <a:xfrm>
            <a:off x="1889375" y="3638538"/>
            <a:ext cx="4513580" cy="44259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9890" indent="-377825">
              <a:lnSpc>
                <a:spcPct val="100000"/>
              </a:lnSpc>
              <a:spcBef>
                <a:spcPts val="850"/>
              </a:spcBef>
              <a:buFont typeface="Palatino Linotype"/>
              <a:buAutoNum type="arabicPeriod"/>
              <a:tabLst>
                <a:tab pos="39052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Abstract</a:t>
            </a:r>
            <a:endParaRPr sz="3500">
              <a:latin typeface="Times New Roman"/>
              <a:cs typeface="Times New Roman"/>
            </a:endParaRPr>
          </a:p>
          <a:p>
            <a:pPr marL="389890" indent="-377825">
              <a:lnSpc>
                <a:spcPct val="100000"/>
              </a:lnSpc>
              <a:spcBef>
                <a:spcPts val="750"/>
              </a:spcBef>
              <a:buFont typeface="Palatino Linotype"/>
              <a:buAutoNum type="arabicPeriod"/>
              <a:tabLst>
                <a:tab pos="390525" algn="l"/>
              </a:tabLst>
            </a:pPr>
            <a:r>
              <a:rPr sz="3500" b="1" spc="-20" dirty="0">
                <a:latin typeface="Times New Roman"/>
                <a:cs typeface="Times New Roman"/>
              </a:rPr>
              <a:t>Tech-</a:t>
            </a:r>
            <a:r>
              <a:rPr sz="3500" b="1" spc="-10" dirty="0">
                <a:latin typeface="Times New Roman"/>
                <a:cs typeface="Times New Roman"/>
              </a:rPr>
              <a:t>Stack</a:t>
            </a:r>
            <a:endParaRPr sz="3500">
              <a:latin typeface="Times New Roman"/>
              <a:cs typeface="Times New Roman"/>
            </a:endParaRPr>
          </a:p>
          <a:p>
            <a:pPr marL="389890" indent="-377825">
              <a:lnSpc>
                <a:spcPct val="100000"/>
              </a:lnSpc>
              <a:spcBef>
                <a:spcPts val="750"/>
              </a:spcBef>
              <a:buFont typeface="Palatino Linotype"/>
              <a:buAutoNum type="arabicPeriod"/>
              <a:tabLst>
                <a:tab pos="39052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Features</a:t>
            </a:r>
            <a:endParaRPr sz="3500">
              <a:latin typeface="Times New Roman"/>
              <a:cs typeface="Times New Roman"/>
            </a:endParaRPr>
          </a:p>
          <a:p>
            <a:pPr marL="389890" indent="-377825">
              <a:lnSpc>
                <a:spcPct val="100000"/>
              </a:lnSpc>
              <a:spcBef>
                <a:spcPts val="750"/>
              </a:spcBef>
              <a:buFont typeface="Palatino Linotype"/>
              <a:buAutoNum type="arabicPeriod"/>
              <a:tabLst>
                <a:tab pos="390525" algn="l"/>
              </a:tabLst>
            </a:pPr>
            <a:r>
              <a:rPr sz="3500" b="1" dirty="0">
                <a:latin typeface="Times New Roman"/>
                <a:cs typeface="Times New Roman"/>
              </a:rPr>
              <a:t>UML</a:t>
            </a:r>
            <a:r>
              <a:rPr sz="3500" b="1" spc="-4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Diagram</a:t>
            </a:r>
            <a:endParaRPr sz="3500">
              <a:latin typeface="Times New Roman"/>
              <a:cs typeface="Times New Roman"/>
            </a:endParaRPr>
          </a:p>
          <a:p>
            <a:pPr marL="389890" indent="-377825">
              <a:lnSpc>
                <a:spcPct val="100000"/>
              </a:lnSpc>
              <a:spcBef>
                <a:spcPts val="750"/>
              </a:spcBef>
              <a:buFont typeface="Palatino Linotype"/>
              <a:buAutoNum type="arabicPeriod"/>
              <a:tabLst>
                <a:tab pos="39052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Contributions</a:t>
            </a:r>
            <a:endParaRPr sz="3500">
              <a:latin typeface="Times New Roman"/>
              <a:cs typeface="Times New Roman"/>
            </a:endParaRPr>
          </a:p>
          <a:p>
            <a:pPr marL="389890" indent="-377825">
              <a:lnSpc>
                <a:spcPct val="100000"/>
              </a:lnSpc>
              <a:spcBef>
                <a:spcPts val="750"/>
              </a:spcBef>
              <a:buFont typeface="Palatino Linotype"/>
              <a:buAutoNum type="arabicPeriod"/>
              <a:tabLst>
                <a:tab pos="39052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Output</a:t>
            </a:r>
            <a:endParaRPr sz="3500">
              <a:latin typeface="Times New Roman"/>
              <a:cs typeface="Times New Roman"/>
            </a:endParaRPr>
          </a:p>
          <a:p>
            <a:pPr marL="389890" indent="-377825">
              <a:lnSpc>
                <a:spcPct val="100000"/>
              </a:lnSpc>
              <a:spcBef>
                <a:spcPts val="750"/>
              </a:spcBef>
              <a:buFont typeface="Palatino Linotype"/>
              <a:buAutoNum type="arabicPeriod"/>
              <a:tabLst>
                <a:tab pos="390525" algn="l"/>
              </a:tabLst>
            </a:pPr>
            <a:r>
              <a:rPr sz="3500" b="1" dirty="0">
                <a:latin typeface="Times New Roman"/>
                <a:cs typeface="Times New Roman"/>
              </a:rPr>
              <a:t>Future</a:t>
            </a:r>
            <a:r>
              <a:rPr sz="3500" b="1" spc="-8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enhancements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6998"/>
            <a:chOff x="0" y="1"/>
            <a:chExt cx="18288000" cy="10286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4822258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"/>
              <a:ext cx="18288000" cy="5923280"/>
            </a:xfrm>
            <a:custGeom>
              <a:avLst/>
              <a:gdLst/>
              <a:ahLst/>
              <a:cxnLst/>
              <a:rect l="l" t="t" r="r" b="b"/>
              <a:pathLst>
                <a:path w="18288000" h="5923280">
                  <a:moveTo>
                    <a:pt x="0" y="0"/>
                  </a:moveTo>
                  <a:lnTo>
                    <a:pt x="18287999" y="0"/>
                  </a:lnTo>
                  <a:lnTo>
                    <a:pt x="18287999" y="5923189"/>
                  </a:lnTo>
                  <a:lnTo>
                    <a:pt x="0" y="5923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93557" y="2808021"/>
            <a:ext cx="15207615" cy="54081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72285">
              <a:lnSpc>
                <a:spcPct val="116399"/>
              </a:lnSpc>
              <a:spcBef>
                <a:spcPts val="95"/>
              </a:spcBef>
            </a:pPr>
            <a:r>
              <a:rPr lang="en-US" spc="210" dirty="0"/>
              <a:t>This application is that of a Day Care System which is in par with a real-world application, that consists of various Organizations and Roles. The project is implemented using Swing GUI widget toolkit.</a:t>
            </a:r>
          </a:p>
          <a:p>
            <a:pPr marL="12700" marR="1772285">
              <a:lnSpc>
                <a:spcPct val="116399"/>
              </a:lnSpc>
              <a:spcBef>
                <a:spcPts val="95"/>
              </a:spcBef>
            </a:pPr>
            <a:endParaRPr lang="en-US" spc="210" dirty="0"/>
          </a:p>
          <a:p>
            <a:pPr marL="12700" marR="1772285">
              <a:lnSpc>
                <a:spcPct val="116399"/>
              </a:lnSpc>
              <a:spcBef>
                <a:spcPts val="95"/>
              </a:spcBef>
            </a:pPr>
            <a:r>
              <a:rPr lang="en-US" spc="210" dirty="0"/>
              <a:t>It is a School Management(Day Care) System with features that provides access to:- (i) Adding Students and Teachers with their details, easily updating, deleting records &amp; viewing all records. (ii) Adding Vaccine information for each student. (iii) Provides a feature for the teachers to view students who are yet to take the vaccine. (iv) Giving feedback of Teachers by Students using the Annual Review feature. (v) Provides filtering through a combo box that displays different age groups in a classroom.</a:t>
            </a:r>
            <a:endParaRPr spc="210" dirty="0"/>
          </a:p>
        </p:txBody>
      </p:sp>
      <p:sp>
        <p:nvSpPr>
          <p:cNvPr id="7" name="object 7"/>
          <p:cNvSpPr txBox="1"/>
          <p:nvPr/>
        </p:nvSpPr>
        <p:spPr>
          <a:xfrm>
            <a:off x="16201172" y="7570727"/>
            <a:ext cx="243840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0" b="1" spc="29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lang="en-US" sz="150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89607"/>
            <a:ext cx="16995140" cy="8248650"/>
            <a:chOff x="0" y="289607"/>
            <a:chExt cx="16995140" cy="8248650"/>
          </a:xfrm>
        </p:grpSpPr>
        <p:sp>
          <p:nvSpPr>
            <p:cNvPr id="9" name="object 9"/>
            <p:cNvSpPr/>
            <p:nvPr/>
          </p:nvSpPr>
          <p:spPr>
            <a:xfrm>
              <a:off x="0" y="8509228"/>
              <a:ext cx="14823440" cy="28575"/>
            </a:xfrm>
            <a:custGeom>
              <a:avLst/>
              <a:gdLst/>
              <a:ahLst/>
              <a:cxnLst/>
              <a:rect l="l" t="t" r="r" b="b"/>
              <a:pathLst>
                <a:path w="14823440" h="28575">
                  <a:moveTo>
                    <a:pt x="0" y="0"/>
                  </a:moveTo>
                  <a:lnTo>
                    <a:pt x="14823133" y="0"/>
                  </a:lnTo>
                  <a:lnTo>
                    <a:pt x="14823133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3399" y="289607"/>
              <a:ext cx="371474" cy="14573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08637" y="823428"/>
            <a:ext cx="5194300" cy="137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850" spc="1180" dirty="0"/>
              <a:t>Abstract</a:t>
            </a:r>
            <a:endParaRPr sz="8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44012"/>
            <a:ext cx="15088869" cy="28575"/>
          </a:xfrm>
          <a:custGeom>
            <a:avLst/>
            <a:gdLst/>
            <a:ahLst/>
            <a:cxnLst/>
            <a:rect l="l" t="t" r="r" b="b"/>
            <a:pathLst>
              <a:path w="15088869" h="28575">
                <a:moveTo>
                  <a:pt x="0" y="0"/>
                </a:moveTo>
                <a:lnTo>
                  <a:pt x="15088473" y="0"/>
                </a:lnTo>
                <a:lnTo>
                  <a:pt x="1508847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049" y="5336027"/>
            <a:ext cx="3709035" cy="6339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400" b="1" spc="8015" dirty="0">
                <a:solidFill>
                  <a:srgbClr val="292929"/>
                </a:solidFill>
                <a:latin typeface="Calibri"/>
                <a:cs typeface="Calibri"/>
              </a:rPr>
              <a:t>4</a:t>
            </a:r>
            <a:endParaRPr sz="4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4528" y="9058736"/>
            <a:ext cx="1457324" cy="3714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817390" y="4982590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21" y="225653"/>
                </a:lnTo>
                <a:lnTo>
                  <a:pt x="374421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34"/>
                </a:lnTo>
                <a:lnTo>
                  <a:pt x="225653" y="374434"/>
                </a:lnTo>
                <a:lnTo>
                  <a:pt x="225653" y="600075"/>
                </a:lnTo>
                <a:lnTo>
                  <a:pt x="374421" y="600075"/>
                </a:lnTo>
                <a:lnTo>
                  <a:pt x="374421" y="374434"/>
                </a:lnTo>
                <a:lnTo>
                  <a:pt x="600075" y="374434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17390" y="6197675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40"/>
                </a:moveTo>
                <a:lnTo>
                  <a:pt x="374421" y="225640"/>
                </a:lnTo>
                <a:lnTo>
                  <a:pt x="374421" y="0"/>
                </a:lnTo>
                <a:lnTo>
                  <a:pt x="225653" y="0"/>
                </a:lnTo>
                <a:lnTo>
                  <a:pt x="225653" y="225640"/>
                </a:lnTo>
                <a:lnTo>
                  <a:pt x="0" y="225640"/>
                </a:lnTo>
                <a:lnTo>
                  <a:pt x="0" y="374421"/>
                </a:lnTo>
                <a:lnTo>
                  <a:pt x="225653" y="374421"/>
                </a:lnTo>
                <a:lnTo>
                  <a:pt x="225653" y="600075"/>
                </a:lnTo>
                <a:lnTo>
                  <a:pt x="374421" y="600075"/>
                </a:lnTo>
                <a:lnTo>
                  <a:pt x="374421" y="374421"/>
                </a:lnTo>
                <a:lnTo>
                  <a:pt x="600075" y="374421"/>
                </a:lnTo>
                <a:lnTo>
                  <a:pt x="600075" y="22564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7412739"/>
            <a:ext cx="11417935" cy="2856865"/>
            <a:chOff x="0" y="7412739"/>
            <a:chExt cx="11417935" cy="28568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849945"/>
              <a:ext cx="4352924" cy="24193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17390" y="7412748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600075" y="225653"/>
                  </a:moveTo>
                  <a:lnTo>
                    <a:pt x="374421" y="225653"/>
                  </a:lnTo>
                  <a:lnTo>
                    <a:pt x="374421" y="0"/>
                  </a:lnTo>
                  <a:lnTo>
                    <a:pt x="225653" y="0"/>
                  </a:lnTo>
                  <a:lnTo>
                    <a:pt x="225653" y="225653"/>
                  </a:lnTo>
                  <a:lnTo>
                    <a:pt x="0" y="225653"/>
                  </a:lnTo>
                  <a:lnTo>
                    <a:pt x="0" y="374421"/>
                  </a:lnTo>
                  <a:lnTo>
                    <a:pt x="225653" y="374421"/>
                  </a:lnTo>
                  <a:lnTo>
                    <a:pt x="225653" y="600075"/>
                  </a:lnTo>
                  <a:lnTo>
                    <a:pt x="374421" y="600075"/>
                  </a:lnTo>
                  <a:lnTo>
                    <a:pt x="374421" y="374421"/>
                  </a:lnTo>
                  <a:lnTo>
                    <a:pt x="600075" y="374421"/>
                  </a:lnTo>
                  <a:lnTo>
                    <a:pt x="600075" y="225653"/>
                  </a:lnTo>
                  <a:close/>
                </a:path>
              </a:pathLst>
            </a:custGeom>
            <a:solidFill>
              <a:srgbClr val="E65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817390" y="2579864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21" y="225653"/>
                </a:lnTo>
                <a:lnTo>
                  <a:pt x="374421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21"/>
                </a:lnTo>
                <a:lnTo>
                  <a:pt x="225653" y="374421"/>
                </a:lnTo>
                <a:lnTo>
                  <a:pt x="225653" y="600075"/>
                </a:lnTo>
                <a:lnTo>
                  <a:pt x="374421" y="600075"/>
                </a:lnTo>
                <a:lnTo>
                  <a:pt x="374421" y="374421"/>
                </a:lnTo>
                <a:lnTo>
                  <a:pt x="600075" y="374421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17390" y="3792435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21" y="225653"/>
                </a:lnTo>
                <a:lnTo>
                  <a:pt x="374421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21"/>
                </a:lnTo>
                <a:lnTo>
                  <a:pt x="225653" y="374421"/>
                </a:lnTo>
                <a:lnTo>
                  <a:pt x="225653" y="600075"/>
                </a:lnTo>
                <a:lnTo>
                  <a:pt x="374421" y="600075"/>
                </a:lnTo>
                <a:lnTo>
                  <a:pt x="374421" y="374421"/>
                </a:lnTo>
                <a:lnTo>
                  <a:pt x="600075" y="374421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2564" y="3015790"/>
            <a:ext cx="5895974" cy="39338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1031696"/>
            <a:ext cx="59963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220" dirty="0"/>
              <a:t>Tech</a:t>
            </a:r>
            <a:r>
              <a:rPr sz="8000" spc="530" dirty="0"/>
              <a:t> </a:t>
            </a:r>
            <a:r>
              <a:rPr sz="8000" spc="1240" dirty="0"/>
              <a:t>Stack</a:t>
            </a:r>
            <a:endParaRPr sz="8000"/>
          </a:p>
        </p:txBody>
      </p:sp>
      <p:sp>
        <p:nvSpPr>
          <p:cNvPr id="14" name="object 14"/>
          <p:cNvSpPr txBox="1"/>
          <p:nvPr/>
        </p:nvSpPr>
        <p:spPr>
          <a:xfrm>
            <a:off x="12427246" y="5049346"/>
            <a:ext cx="2010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90" dirty="0">
                <a:solidFill>
                  <a:srgbClr val="292929"/>
                </a:solidFill>
                <a:latin typeface="Calibri"/>
                <a:cs typeface="Calibri"/>
              </a:rPr>
              <a:t>Java</a:t>
            </a:r>
            <a:r>
              <a:rPr sz="3200" spc="1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spc="425" dirty="0">
                <a:solidFill>
                  <a:srgbClr val="292929"/>
                </a:solidFill>
                <a:latin typeface="Calibri"/>
                <a:cs typeface="Calibri"/>
              </a:rPr>
              <a:t>AWT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27246" y="6264420"/>
            <a:ext cx="3647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25" dirty="0">
                <a:solidFill>
                  <a:srgbClr val="292929"/>
                </a:solidFill>
                <a:latin typeface="Calibri"/>
                <a:cs typeface="Calibri"/>
              </a:rPr>
              <a:t>MVC</a:t>
            </a:r>
            <a:r>
              <a:rPr sz="3200" spc="1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spc="305" dirty="0">
                <a:solidFill>
                  <a:srgbClr val="292929"/>
                </a:solidFill>
                <a:latin typeface="Calibri"/>
                <a:cs typeface="Calibri"/>
              </a:rPr>
              <a:t>Architecture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27246" y="2646611"/>
            <a:ext cx="2940685" cy="172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0" dirty="0">
                <a:solidFill>
                  <a:srgbClr val="292929"/>
                </a:solidFill>
                <a:latin typeface="Calibri"/>
                <a:cs typeface="Calibri"/>
              </a:rPr>
              <a:t>Java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445" dirty="0">
                <a:solidFill>
                  <a:srgbClr val="292929"/>
                </a:solidFill>
                <a:latin typeface="Calibri"/>
                <a:cs typeface="Calibri"/>
              </a:rPr>
              <a:t>Swing</a:t>
            </a:r>
            <a:r>
              <a:rPr sz="3200" spc="1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spc="335" dirty="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sz="3200" spc="1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spc="325" dirty="0">
                <a:solidFill>
                  <a:srgbClr val="292929"/>
                </a:solidFill>
                <a:latin typeface="Calibri"/>
                <a:cs typeface="Calibri"/>
              </a:rPr>
              <a:t>GUI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27246" y="7367692"/>
            <a:ext cx="2260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90" dirty="0">
                <a:solidFill>
                  <a:srgbClr val="292929"/>
                </a:solidFill>
                <a:latin typeface="Calibri"/>
                <a:cs typeface="Calibri"/>
              </a:rPr>
              <a:t>CSV</a:t>
            </a:r>
            <a:r>
              <a:rPr sz="3200" spc="1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spc="185" dirty="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sz="3200" spc="1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spc="635" dirty="0">
                <a:solidFill>
                  <a:srgbClr val="292929"/>
                </a:solidFill>
                <a:latin typeface="Calibri"/>
                <a:cs typeface="Calibri"/>
              </a:rPr>
              <a:t>DB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3"/>
            <a:ext cx="9143999" cy="10286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89493" y="485548"/>
            <a:ext cx="47821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050" dirty="0"/>
              <a:t>Features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1887630" y="-937520"/>
            <a:ext cx="2748915" cy="5408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300" b="1" spc="3545" dirty="0">
                <a:solidFill>
                  <a:srgbClr val="E65041"/>
                </a:solidFill>
                <a:latin typeface="Calibri"/>
                <a:cs typeface="Calibri"/>
              </a:rPr>
              <a:t>5</a:t>
            </a:r>
            <a:endParaRPr sz="353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51285"/>
            <a:ext cx="17262475" cy="8836025"/>
            <a:chOff x="0" y="1451285"/>
            <a:chExt cx="17262475" cy="8836025"/>
          </a:xfrm>
        </p:grpSpPr>
        <p:sp>
          <p:nvSpPr>
            <p:cNvPr id="6" name="object 6"/>
            <p:cNvSpPr/>
            <p:nvPr/>
          </p:nvSpPr>
          <p:spPr>
            <a:xfrm>
              <a:off x="0" y="9558340"/>
              <a:ext cx="15088869" cy="28575"/>
            </a:xfrm>
            <a:custGeom>
              <a:avLst/>
              <a:gdLst/>
              <a:ahLst/>
              <a:cxnLst/>
              <a:rect l="l" t="t" r="r" b="b"/>
              <a:pathLst>
                <a:path w="15088869" h="28575">
                  <a:moveTo>
                    <a:pt x="0" y="0"/>
                  </a:moveTo>
                  <a:lnTo>
                    <a:pt x="15088473" y="0"/>
                  </a:lnTo>
                  <a:lnTo>
                    <a:pt x="15088473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47851" y="8874754"/>
              <a:ext cx="914399" cy="685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2684" y="1451285"/>
              <a:ext cx="428624" cy="3238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5996" y="9216547"/>
              <a:ext cx="4352924" cy="10704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581" y="4120208"/>
              <a:ext cx="133350" cy="133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581" y="4682183"/>
              <a:ext cx="133350" cy="1333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581" y="5244158"/>
              <a:ext cx="133350" cy="1333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581" y="5806133"/>
              <a:ext cx="133350" cy="1333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581" y="6368107"/>
              <a:ext cx="133350" cy="1333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581" y="6930082"/>
              <a:ext cx="133350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46267" y="3817300"/>
            <a:ext cx="11259820" cy="33972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spc="440" dirty="0">
                <a:solidFill>
                  <a:srgbClr val="E65041"/>
                </a:solidFill>
                <a:latin typeface="Calibri"/>
                <a:cs typeface="Calibri"/>
              </a:rPr>
              <a:t>Login</a:t>
            </a:r>
            <a:r>
              <a:rPr sz="3200" spc="14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509" dirty="0">
                <a:solidFill>
                  <a:srgbClr val="E65041"/>
                </a:solidFill>
                <a:latin typeface="Calibri"/>
                <a:cs typeface="Calibri"/>
              </a:rPr>
              <a:t>Page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220" dirty="0">
                <a:solidFill>
                  <a:srgbClr val="E65041"/>
                </a:solidFill>
                <a:latin typeface="Calibri"/>
                <a:cs typeface="Calibri"/>
              </a:rPr>
              <a:t>for</a:t>
            </a:r>
            <a:r>
              <a:rPr sz="3200" spc="14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70" dirty="0">
                <a:solidFill>
                  <a:srgbClr val="E65041"/>
                </a:solidFill>
                <a:latin typeface="Calibri"/>
                <a:cs typeface="Calibri"/>
              </a:rPr>
              <a:t>Admin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5199"/>
              </a:lnSpc>
            </a:pPr>
            <a:r>
              <a:rPr sz="3200" spc="385" dirty="0">
                <a:solidFill>
                  <a:srgbClr val="E65041"/>
                </a:solidFill>
                <a:latin typeface="Calibri"/>
                <a:cs typeface="Calibri"/>
              </a:rPr>
              <a:t>Performed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570" dirty="0">
                <a:solidFill>
                  <a:srgbClr val="E65041"/>
                </a:solidFill>
                <a:latin typeface="Calibri"/>
                <a:cs typeface="Calibri"/>
              </a:rPr>
              <a:t>CRUD</a:t>
            </a:r>
            <a:r>
              <a:rPr sz="3200" spc="15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25" dirty="0">
                <a:solidFill>
                  <a:srgbClr val="E65041"/>
                </a:solidFill>
                <a:latin typeface="Calibri"/>
                <a:cs typeface="Calibri"/>
              </a:rPr>
              <a:t>operations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09" dirty="0">
                <a:solidFill>
                  <a:srgbClr val="E65041"/>
                </a:solidFill>
                <a:latin typeface="Calibri"/>
                <a:cs typeface="Calibri"/>
              </a:rPr>
              <a:t>on</a:t>
            </a:r>
            <a:r>
              <a:rPr sz="3200" spc="15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75" dirty="0">
                <a:solidFill>
                  <a:srgbClr val="E65041"/>
                </a:solidFill>
                <a:latin typeface="Calibri"/>
                <a:cs typeface="Calibri"/>
              </a:rPr>
              <a:t>student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84" dirty="0">
                <a:solidFill>
                  <a:srgbClr val="E65041"/>
                </a:solidFill>
                <a:latin typeface="Calibri"/>
                <a:cs typeface="Calibri"/>
              </a:rPr>
              <a:t>management </a:t>
            </a:r>
            <a:r>
              <a:rPr sz="3200" spc="395" dirty="0">
                <a:solidFill>
                  <a:srgbClr val="E65041"/>
                </a:solidFill>
                <a:latin typeface="Calibri"/>
                <a:cs typeface="Calibri"/>
              </a:rPr>
              <a:t>Performing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85" dirty="0">
                <a:solidFill>
                  <a:srgbClr val="E65041"/>
                </a:solidFill>
                <a:latin typeface="Calibri"/>
                <a:cs typeface="Calibri"/>
              </a:rPr>
              <a:t>annual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25" dirty="0">
                <a:solidFill>
                  <a:srgbClr val="E65041"/>
                </a:solidFill>
                <a:latin typeface="Calibri"/>
                <a:cs typeface="Calibri"/>
              </a:rPr>
              <a:t>reviews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220" dirty="0">
                <a:solidFill>
                  <a:srgbClr val="E65041"/>
                </a:solidFill>
                <a:latin typeface="Calibri"/>
                <a:cs typeface="Calibri"/>
              </a:rPr>
              <a:t>for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50" dirty="0">
                <a:solidFill>
                  <a:srgbClr val="E65041"/>
                </a:solidFill>
                <a:latin typeface="Calibri"/>
                <a:cs typeface="Calibri"/>
              </a:rPr>
              <a:t>teacher</a:t>
            </a:r>
            <a:r>
              <a:rPr sz="3200" spc="15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84" dirty="0">
                <a:solidFill>
                  <a:srgbClr val="E65041"/>
                </a:solidFill>
                <a:latin typeface="Calibri"/>
                <a:cs typeface="Calibri"/>
              </a:rPr>
              <a:t>management </a:t>
            </a:r>
            <a:r>
              <a:rPr sz="3200" spc="405" dirty="0">
                <a:solidFill>
                  <a:srgbClr val="E65041"/>
                </a:solidFill>
                <a:latin typeface="Calibri"/>
                <a:cs typeface="Calibri"/>
              </a:rPr>
              <a:t>Immunization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35" dirty="0">
                <a:solidFill>
                  <a:srgbClr val="E65041"/>
                </a:solidFill>
                <a:latin typeface="Calibri"/>
                <a:cs typeface="Calibri"/>
              </a:rPr>
              <a:t>records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34" dirty="0">
                <a:solidFill>
                  <a:srgbClr val="E65041"/>
                </a:solidFill>
                <a:latin typeface="Calibri"/>
                <a:cs typeface="Calibri"/>
              </a:rPr>
              <a:t>can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20" dirty="0">
                <a:solidFill>
                  <a:srgbClr val="E65041"/>
                </a:solidFill>
                <a:latin typeface="Calibri"/>
                <a:cs typeface="Calibri"/>
              </a:rPr>
              <a:t>be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09" dirty="0">
                <a:solidFill>
                  <a:srgbClr val="E65041"/>
                </a:solidFill>
                <a:latin typeface="Calibri"/>
                <a:cs typeface="Calibri"/>
              </a:rPr>
              <a:t>updated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05" dirty="0">
                <a:solidFill>
                  <a:srgbClr val="E65041"/>
                </a:solidFill>
                <a:latin typeface="Calibri"/>
                <a:cs typeface="Calibri"/>
              </a:rPr>
              <a:t>regularly </a:t>
            </a:r>
            <a:r>
              <a:rPr sz="3200" spc="390" dirty="0">
                <a:solidFill>
                  <a:srgbClr val="E65041"/>
                </a:solidFill>
                <a:latin typeface="Calibri"/>
                <a:cs typeface="Calibri"/>
              </a:rPr>
              <a:t>Students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00" dirty="0">
                <a:solidFill>
                  <a:srgbClr val="E65041"/>
                </a:solidFill>
                <a:latin typeface="Calibri"/>
                <a:cs typeface="Calibri"/>
              </a:rPr>
              <a:t>are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00" dirty="0">
                <a:solidFill>
                  <a:srgbClr val="E65041"/>
                </a:solidFill>
                <a:latin typeface="Calibri"/>
                <a:cs typeface="Calibri"/>
              </a:rPr>
              <a:t>assigned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285" dirty="0">
                <a:solidFill>
                  <a:srgbClr val="E65041"/>
                </a:solidFill>
                <a:latin typeface="Calibri"/>
                <a:cs typeface="Calibri"/>
              </a:rPr>
              <a:t>to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50" dirty="0">
                <a:solidFill>
                  <a:srgbClr val="E65041"/>
                </a:solidFill>
                <a:latin typeface="Calibri"/>
                <a:cs typeface="Calibri"/>
              </a:rPr>
              <a:t>teachers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05" dirty="0">
                <a:solidFill>
                  <a:srgbClr val="E65041"/>
                </a:solidFill>
                <a:latin typeface="Calibri"/>
                <a:cs typeface="Calibri"/>
              </a:rPr>
              <a:t>based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09" dirty="0">
                <a:solidFill>
                  <a:srgbClr val="E65041"/>
                </a:solidFill>
                <a:latin typeface="Calibri"/>
                <a:cs typeface="Calibri"/>
              </a:rPr>
              <a:t>on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280" dirty="0">
                <a:solidFill>
                  <a:srgbClr val="E65041"/>
                </a:solidFill>
                <a:latin typeface="Calibri"/>
                <a:cs typeface="Calibri"/>
              </a:rPr>
              <a:t>their</a:t>
            </a:r>
            <a:r>
              <a:rPr sz="3200" spc="150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45" dirty="0">
                <a:solidFill>
                  <a:srgbClr val="E65041"/>
                </a:solidFill>
                <a:latin typeface="Calibri"/>
                <a:cs typeface="Calibri"/>
              </a:rPr>
              <a:t>age </a:t>
            </a:r>
            <a:r>
              <a:rPr sz="3200" spc="405" dirty="0">
                <a:solidFill>
                  <a:srgbClr val="E65041"/>
                </a:solidFill>
                <a:latin typeface="Calibri"/>
                <a:cs typeface="Calibri"/>
              </a:rPr>
              <a:t>Immunization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335" dirty="0">
                <a:solidFill>
                  <a:srgbClr val="E65041"/>
                </a:solidFill>
                <a:latin typeface="Calibri"/>
                <a:cs typeface="Calibri"/>
              </a:rPr>
              <a:t>record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430" dirty="0">
                <a:solidFill>
                  <a:srgbClr val="E65041"/>
                </a:solidFill>
                <a:latin typeface="Calibri"/>
                <a:cs typeface="Calibri"/>
              </a:rPr>
              <a:t>keeping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505" dirty="0">
                <a:solidFill>
                  <a:srgbClr val="E65041"/>
                </a:solidFill>
                <a:latin typeface="Calibri"/>
                <a:cs typeface="Calibri"/>
              </a:rPr>
              <a:t>made</a:t>
            </a:r>
            <a:r>
              <a:rPr sz="3200" spc="14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200" spc="225" dirty="0">
                <a:solidFill>
                  <a:srgbClr val="E65041"/>
                </a:solidFill>
                <a:latin typeface="Calibri"/>
                <a:cs typeface="Calibri"/>
              </a:rPr>
              <a:t>easier.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2997" y="5600700"/>
            <a:ext cx="2874645" cy="5293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50" b="1" spc="4920" dirty="0">
                <a:solidFill>
                  <a:srgbClr val="292929"/>
                </a:solidFill>
                <a:latin typeface="Calibri"/>
                <a:cs typeface="Calibri"/>
              </a:rPr>
              <a:t>6</a:t>
            </a:r>
            <a:endParaRPr sz="345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8458" y="2800293"/>
            <a:ext cx="13087350" cy="6896100"/>
            <a:chOff x="4578458" y="2800293"/>
            <a:chExt cx="13087350" cy="6896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8458" y="7157969"/>
              <a:ext cx="552449" cy="409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8458" y="2800293"/>
              <a:ext cx="13087349" cy="68960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50933" y="174446"/>
            <a:ext cx="6759467" cy="2389757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marR="5080">
              <a:lnSpc>
                <a:spcPts val="8760"/>
              </a:lnSpc>
              <a:spcBef>
                <a:spcPts val="1035"/>
              </a:spcBef>
            </a:pPr>
            <a:r>
              <a:rPr sz="8000" spc="1100" dirty="0">
                <a:solidFill>
                  <a:srgbClr val="FFFFFF"/>
                </a:solidFill>
              </a:rPr>
              <a:t>Uml </a:t>
            </a:r>
            <a:r>
              <a:rPr sz="8000" spc="1205" dirty="0">
                <a:solidFill>
                  <a:srgbClr val="FFFFFF"/>
                </a:solidFill>
              </a:rPr>
              <a:t>Diagram</a:t>
            </a:r>
            <a:endParaRPr sz="8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599" y="-673788"/>
            <a:ext cx="16729253" cy="552132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41045">
              <a:lnSpc>
                <a:spcPct val="100000"/>
              </a:lnSpc>
              <a:spcBef>
                <a:spcPts val="125"/>
              </a:spcBef>
            </a:pPr>
            <a:r>
              <a:rPr lang="en-US" sz="46725" spc="5677" baseline="-3923" dirty="0"/>
              <a:t>7</a:t>
            </a:r>
            <a:r>
              <a:rPr lang="en-US" sz="46725" spc="-5137" baseline="-3923" dirty="0"/>
              <a:t> </a:t>
            </a:r>
            <a:r>
              <a:rPr sz="8000" spc="985" dirty="0">
                <a:solidFill>
                  <a:srgbClr val="292929"/>
                </a:solidFill>
              </a:rPr>
              <a:t>Contributions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2304574" y="3672353"/>
            <a:ext cx="2975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90" dirty="0">
                <a:solidFill>
                  <a:srgbClr val="292929"/>
                </a:solidFill>
                <a:latin typeface="Calibri"/>
                <a:cs typeface="Calibri"/>
              </a:rPr>
              <a:t>Hariharan</a:t>
            </a:r>
            <a:r>
              <a:rPr sz="3200" b="1" spc="22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b="1" spc="365" dirty="0">
                <a:solidFill>
                  <a:srgbClr val="292929"/>
                </a:solidFill>
                <a:latin typeface="Calibri"/>
                <a:cs typeface="Calibri"/>
              </a:rPr>
              <a:t>Raj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87" y="3712933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34" y="225653"/>
                </a:lnTo>
                <a:lnTo>
                  <a:pt x="374434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21"/>
                </a:lnTo>
                <a:lnTo>
                  <a:pt x="225653" y="374421"/>
                </a:lnTo>
                <a:lnTo>
                  <a:pt x="225653" y="600075"/>
                </a:lnTo>
                <a:lnTo>
                  <a:pt x="374434" y="600075"/>
                </a:lnTo>
                <a:lnTo>
                  <a:pt x="374434" y="374421"/>
                </a:lnTo>
                <a:lnTo>
                  <a:pt x="600075" y="374421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4574" y="6186953"/>
            <a:ext cx="3858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35" dirty="0">
                <a:solidFill>
                  <a:srgbClr val="292929"/>
                </a:solidFill>
                <a:latin typeface="Calibri"/>
                <a:cs typeface="Calibri"/>
              </a:rPr>
              <a:t>Chaman</a:t>
            </a:r>
            <a:r>
              <a:rPr sz="3200" b="1" spc="20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b="1" spc="400" dirty="0">
                <a:solidFill>
                  <a:srgbClr val="292929"/>
                </a:solidFill>
                <a:latin typeface="Calibri"/>
                <a:cs typeface="Calibri"/>
              </a:rPr>
              <a:t>Betrabet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8687" y="6227533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34" y="225653"/>
                </a:lnTo>
                <a:lnTo>
                  <a:pt x="374434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21"/>
                </a:lnTo>
                <a:lnTo>
                  <a:pt x="225653" y="374421"/>
                </a:lnTo>
                <a:lnTo>
                  <a:pt x="225653" y="600075"/>
                </a:lnTo>
                <a:lnTo>
                  <a:pt x="374434" y="600075"/>
                </a:lnTo>
                <a:lnTo>
                  <a:pt x="374434" y="374421"/>
                </a:lnTo>
                <a:lnTo>
                  <a:pt x="600075" y="374421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36056" y="3672353"/>
            <a:ext cx="35452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434" dirty="0">
                <a:solidFill>
                  <a:srgbClr val="292929"/>
                </a:solidFill>
                <a:latin typeface="Calibri"/>
                <a:cs typeface="Calibri"/>
              </a:rPr>
              <a:t>Goodwin</a:t>
            </a:r>
            <a:r>
              <a:rPr sz="3200" b="1" spc="2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b="1" spc="409" dirty="0">
                <a:solidFill>
                  <a:srgbClr val="292929"/>
                </a:solidFill>
                <a:latin typeface="Calibri"/>
                <a:cs typeface="Calibri"/>
              </a:rPr>
              <a:t>Hector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0172" y="3712933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21" y="225653"/>
                </a:lnTo>
                <a:lnTo>
                  <a:pt x="374421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21"/>
                </a:lnTo>
                <a:lnTo>
                  <a:pt x="225653" y="374421"/>
                </a:lnTo>
                <a:lnTo>
                  <a:pt x="225653" y="600075"/>
                </a:lnTo>
                <a:lnTo>
                  <a:pt x="374421" y="600075"/>
                </a:lnTo>
                <a:lnTo>
                  <a:pt x="374421" y="374421"/>
                </a:lnTo>
                <a:lnTo>
                  <a:pt x="600075" y="374421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36056" y="6186953"/>
            <a:ext cx="3442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470" dirty="0">
                <a:solidFill>
                  <a:srgbClr val="292929"/>
                </a:solidFill>
                <a:latin typeface="Calibri"/>
                <a:cs typeface="Calibri"/>
              </a:rPr>
              <a:t>Abhishek</a:t>
            </a:r>
            <a:r>
              <a:rPr sz="3200" b="1" spc="229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b="1" spc="480" dirty="0">
                <a:solidFill>
                  <a:srgbClr val="292929"/>
                </a:solidFill>
                <a:latin typeface="Calibri"/>
                <a:cs typeface="Calibri"/>
              </a:rPr>
              <a:t>Singh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60172" y="6227533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21" y="225653"/>
                </a:lnTo>
                <a:lnTo>
                  <a:pt x="374421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21"/>
                </a:lnTo>
                <a:lnTo>
                  <a:pt x="225653" y="374421"/>
                </a:lnTo>
                <a:lnTo>
                  <a:pt x="225653" y="600075"/>
                </a:lnTo>
                <a:lnTo>
                  <a:pt x="374421" y="600075"/>
                </a:lnTo>
                <a:lnTo>
                  <a:pt x="374421" y="374421"/>
                </a:lnTo>
                <a:lnTo>
                  <a:pt x="600075" y="374421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67537" y="3597981"/>
            <a:ext cx="3663315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115">
              <a:lnSpc>
                <a:spcPct val="115199"/>
              </a:lnSpc>
              <a:spcBef>
                <a:spcPts val="100"/>
              </a:spcBef>
            </a:pPr>
            <a:r>
              <a:rPr sz="3200" b="1" spc="400" dirty="0">
                <a:solidFill>
                  <a:srgbClr val="292929"/>
                </a:solidFill>
                <a:latin typeface="Calibri"/>
                <a:cs typeface="Calibri"/>
              </a:rPr>
              <a:t>Vedantini</a:t>
            </a:r>
            <a:r>
              <a:rPr sz="3200" b="1" spc="2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b="1" spc="335" dirty="0">
                <a:solidFill>
                  <a:srgbClr val="292929"/>
                </a:solidFill>
                <a:latin typeface="Calibri"/>
                <a:cs typeface="Calibri"/>
              </a:rPr>
              <a:t>Dilip </a:t>
            </a:r>
            <a:r>
              <a:rPr sz="3200" b="1" spc="455" dirty="0">
                <a:solidFill>
                  <a:srgbClr val="292929"/>
                </a:solidFill>
                <a:latin typeface="Calibri"/>
                <a:cs typeface="Calibri"/>
              </a:rPr>
              <a:t>Gaikwad</a:t>
            </a:r>
            <a:endParaRPr sz="3200" dirty="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525"/>
              </a:spcBef>
            </a:pPr>
            <a:r>
              <a:rPr sz="2700" spc="280" dirty="0">
                <a:latin typeface="Calibri"/>
                <a:cs typeface="Calibri"/>
              </a:rPr>
              <a:t>Teacher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spc="254" dirty="0">
                <a:latin typeface="Calibri"/>
                <a:cs typeface="Calibri"/>
              </a:rPr>
              <a:t>Registration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291657" y="3712933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21" y="225653"/>
                </a:lnTo>
                <a:lnTo>
                  <a:pt x="374421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21"/>
                </a:lnTo>
                <a:lnTo>
                  <a:pt x="225653" y="374421"/>
                </a:lnTo>
                <a:lnTo>
                  <a:pt x="225653" y="600075"/>
                </a:lnTo>
                <a:lnTo>
                  <a:pt x="374421" y="600075"/>
                </a:lnTo>
                <a:lnTo>
                  <a:pt x="374421" y="374421"/>
                </a:lnTo>
                <a:lnTo>
                  <a:pt x="600075" y="374421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67537" y="6186953"/>
            <a:ext cx="3238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475" dirty="0">
                <a:solidFill>
                  <a:srgbClr val="292929"/>
                </a:solidFill>
                <a:latin typeface="Calibri"/>
                <a:cs typeface="Calibri"/>
              </a:rPr>
              <a:t>Sandhya</a:t>
            </a:r>
            <a:r>
              <a:rPr sz="3200" b="1" spc="2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3200" b="1" spc="295" dirty="0">
                <a:solidFill>
                  <a:srgbClr val="292929"/>
                </a:solidFill>
                <a:latin typeface="Calibri"/>
                <a:cs typeface="Calibri"/>
              </a:rPr>
              <a:t>Morla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91657" y="6227533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21" y="225653"/>
                </a:lnTo>
                <a:lnTo>
                  <a:pt x="374421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21"/>
                </a:lnTo>
                <a:lnTo>
                  <a:pt x="225653" y="374421"/>
                </a:lnTo>
                <a:lnTo>
                  <a:pt x="225653" y="600075"/>
                </a:lnTo>
                <a:lnTo>
                  <a:pt x="374421" y="600075"/>
                </a:lnTo>
                <a:lnTo>
                  <a:pt x="374421" y="374421"/>
                </a:lnTo>
                <a:lnTo>
                  <a:pt x="600075" y="374421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36800" y="8365008"/>
            <a:ext cx="6005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440" dirty="0">
                <a:latin typeface="Calibri"/>
                <a:cs typeface="Calibri"/>
              </a:rPr>
              <a:t>Vyshnavi</a:t>
            </a:r>
            <a:r>
              <a:rPr sz="3200" b="1" spc="220" dirty="0">
                <a:latin typeface="Calibri"/>
                <a:cs typeface="Calibri"/>
              </a:rPr>
              <a:t> </a:t>
            </a:r>
            <a:r>
              <a:rPr sz="3200" b="1" spc="430" dirty="0">
                <a:latin typeface="Calibri"/>
                <a:cs typeface="Calibri"/>
              </a:rPr>
              <a:t>Devi</a:t>
            </a:r>
            <a:r>
              <a:rPr sz="3200" b="1" spc="220" dirty="0">
                <a:latin typeface="Calibri"/>
                <a:cs typeface="Calibri"/>
              </a:rPr>
              <a:t> </a:t>
            </a:r>
            <a:r>
              <a:rPr sz="3200" b="1" spc="420" dirty="0">
                <a:latin typeface="Calibri"/>
                <a:cs typeface="Calibri"/>
              </a:rPr>
              <a:t>Doppalapudi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60172" y="829033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600075" y="225653"/>
                </a:moveTo>
                <a:lnTo>
                  <a:pt x="374421" y="225653"/>
                </a:lnTo>
                <a:lnTo>
                  <a:pt x="374421" y="0"/>
                </a:lnTo>
                <a:lnTo>
                  <a:pt x="225653" y="0"/>
                </a:lnTo>
                <a:lnTo>
                  <a:pt x="225653" y="225653"/>
                </a:lnTo>
                <a:lnTo>
                  <a:pt x="0" y="225653"/>
                </a:lnTo>
                <a:lnTo>
                  <a:pt x="0" y="374434"/>
                </a:lnTo>
                <a:lnTo>
                  <a:pt x="225653" y="374434"/>
                </a:lnTo>
                <a:lnTo>
                  <a:pt x="225653" y="600075"/>
                </a:lnTo>
                <a:lnTo>
                  <a:pt x="374421" y="600075"/>
                </a:lnTo>
                <a:lnTo>
                  <a:pt x="374421" y="374434"/>
                </a:lnTo>
                <a:lnTo>
                  <a:pt x="600075" y="374434"/>
                </a:lnTo>
                <a:lnTo>
                  <a:pt x="600075" y="225653"/>
                </a:lnTo>
                <a:close/>
              </a:path>
            </a:pathLst>
          </a:custGeom>
          <a:solidFill>
            <a:srgbClr val="E65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474" y="4867275"/>
            <a:ext cx="104775" cy="1047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587645" y="4599286"/>
            <a:ext cx="273875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15700"/>
              </a:lnSpc>
              <a:spcBef>
                <a:spcPts val="100"/>
              </a:spcBef>
            </a:pPr>
            <a:r>
              <a:rPr sz="2700" spc="350" dirty="0">
                <a:latin typeface="Calibri"/>
                <a:cs typeface="Calibri"/>
              </a:rPr>
              <a:t>Login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spc="415" dirty="0">
                <a:latin typeface="Calibri"/>
                <a:cs typeface="Calibri"/>
              </a:rPr>
              <a:t>Page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spc="340" dirty="0">
                <a:latin typeface="Calibri"/>
                <a:cs typeface="Calibri"/>
              </a:rPr>
              <a:t>and </a:t>
            </a:r>
            <a:r>
              <a:rPr sz="2700" spc="245" dirty="0">
                <a:latin typeface="Calibri"/>
                <a:cs typeface="Calibri"/>
              </a:rPr>
              <a:t>Authorization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956" y="4921334"/>
            <a:ext cx="104775" cy="10477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065983" y="4653345"/>
            <a:ext cx="355981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marR="5080" indent="-546735">
              <a:lnSpc>
                <a:spcPct val="115700"/>
              </a:lnSpc>
              <a:spcBef>
                <a:spcPts val="100"/>
              </a:spcBef>
            </a:pPr>
            <a:r>
              <a:rPr sz="2700" spc="360" dirty="0">
                <a:latin typeface="Calibri"/>
                <a:cs typeface="Calibri"/>
              </a:rPr>
              <a:t>Design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spc="280" dirty="0">
                <a:latin typeface="Calibri"/>
                <a:cs typeface="Calibri"/>
              </a:rPr>
              <a:t>Patterns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spc="340" dirty="0">
                <a:latin typeface="Calibri"/>
                <a:cs typeface="Calibri"/>
              </a:rPr>
              <a:t>and </a:t>
            </a:r>
            <a:r>
              <a:rPr sz="2700" spc="315" dirty="0">
                <a:latin typeface="Calibri"/>
                <a:cs typeface="Calibri"/>
              </a:rPr>
              <a:t>Immunization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2413" y="4991980"/>
            <a:ext cx="104775" cy="1047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783" y="7379740"/>
            <a:ext cx="104775" cy="10477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988327" y="7111751"/>
            <a:ext cx="437007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4585" marR="5080" indent="-1112520">
              <a:lnSpc>
                <a:spcPct val="115700"/>
              </a:lnSpc>
              <a:spcBef>
                <a:spcPts val="100"/>
              </a:spcBef>
            </a:pPr>
            <a:r>
              <a:rPr sz="2700" spc="320" dirty="0">
                <a:latin typeface="Calibri"/>
                <a:cs typeface="Calibri"/>
              </a:rPr>
              <a:t>Student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265" dirty="0">
                <a:latin typeface="Calibri"/>
                <a:cs typeface="Calibri"/>
              </a:rPr>
              <a:t>Registration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340" dirty="0">
                <a:latin typeface="Calibri"/>
                <a:cs typeface="Calibri"/>
              </a:rPr>
              <a:t>and </a:t>
            </a:r>
            <a:r>
              <a:rPr sz="2700" spc="260" dirty="0">
                <a:latin typeface="Calibri"/>
                <a:cs typeface="Calibri"/>
              </a:rPr>
              <a:t>view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spc="315" dirty="0">
                <a:latin typeface="Calibri"/>
                <a:cs typeface="Calibri"/>
              </a:rPr>
              <a:t>update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5562" y="7379740"/>
            <a:ext cx="104775" cy="10477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660708" y="7111751"/>
            <a:ext cx="483235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7210" marR="5080" indent="-1795145">
              <a:lnSpc>
                <a:spcPct val="115700"/>
              </a:lnSpc>
              <a:spcBef>
                <a:spcPts val="100"/>
              </a:spcBef>
            </a:pPr>
            <a:r>
              <a:rPr sz="2700" spc="280" dirty="0">
                <a:latin typeface="Calibri"/>
                <a:cs typeface="Calibri"/>
              </a:rPr>
              <a:t>Teacher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spc="260" dirty="0">
                <a:latin typeface="Calibri"/>
                <a:cs typeface="Calibri"/>
              </a:rPr>
              <a:t>view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spc="325" dirty="0">
                <a:latin typeface="Calibri"/>
                <a:cs typeface="Calibri"/>
              </a:rPr>
              <a:t>update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spc="365" dirty="0">
                <a:latin typeface="Calibri"/>
                <a:cs typeface="Calibri"/>
              </a:rPr>
              <a:t>and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spc="235" dirty="0">
                <a:latin typeface="Calibri"/>
                <a:cs typeface="Calibri"/>
              </a:rPr>
              <a:t>UI </a:t>
            </a:r>
            <a:r>
              <a:rPr sz="2700" spc="350" dirty="0">
                <a:latin typeface="Calibri"/>
                <a:cs typeface="Calibri"/>
              </a:rPr>
              <a:t>Design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2413" y="7379740"/>
            <a:ext cx="104775" cy="10477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765054" y="7111751"/>
            <a:ext cx="3716654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1985">
              <a:lnSpc>
                <a:spcPct val="115700"/>
              </a:lnSpc>
              <a:spcBef>
                <a:spcPts val="100"/>
              </a:spcBef>
            </a:pPr>
            <a:r>
              <a:rPr sz="2700" spc="365" dirty="0">
                <a:latin typeface="Calibri"/>
                <a:cs typeface="Calibri"/>
              </a:rPr>
              <a:t>UML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spc="365" dirty="0">
                <a:latin typeface="Calibri"/>
                <a:cs typeface="Calibri"/>
              </a:rPr>
              <a:t>Diagram </a:t>
            </a:r>
            <a:r>
              <a:rPr sz="2700" spc="310" dirty="0">
                <a:latin typeface="Calibri"/>
                <a:cs typeface="Calibri"/>
              </a:rPr>
              <a:t>Designing,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spc="280" dirty="0">
                <a:latin typeface="Calibri"/>
                <a:cs typeface="Calibri"/>
              </a:rPr>
              <a:t>Class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spc="240" dirty="0">
                <a:latin typeface="Calibri"/>
                <a:cs typeface="Calibri"/>
              </a:rPr>
              <a:t>view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10398" y="8129134"/>
            <a:ext cx="20262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65" dirty="0">
                <a:latin typeface="Calibri"/>
                <a:cs typeface="Calibri"/>
              </a:rPr>
              <a:t>and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spc="315" dirty="0">
                <a:latin typeface="Calibri"/>
                <a:cs typeface="Calibri"/>
              </a:rPr>
              <a:t>update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1733" y="9499687"/>
            <a:ext cx="104775" cy="10477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054633" y="9231698"/>
            <a:ext cx="436816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5055" marR="5080" indent="-1062990">
              <a:lnSpc>
                <a:spcPct val="115700"/>
              </a:lnSpc>
              <a:spcBef>
                <a:spcPts val="100"/>
              </a:spcBef>
            </a:pPr>
            <a:r>
              <a:rPr sz="2700" spc="335" dirty="0">
                <a:latin typeface="Calibri"/>
                <a:cs typeface="Calibri"/>
              </a:rPr>
              <a:t>Rating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spc="360" dirty="0">
                <a:latin typeface="Calibri"/>
                <a:cs typeface="Calibri"/>
              </a:rPr>
              <a:t>Management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spc="340" dirty="0">
                <a:latin typeface="Calibri"/>
                <a:cs typeface="Calibri"/>
              </a:rPr>
              <a:t>and </a:t>
            </a:r>
            <a:r>
              <a:rPr sz="2700" spc="260" dirty="0">
                <a:latin typeface="Calibri"/>
                <a:cs typeface="Calibri"/>
              </a:rPr>
              <a:t>Presentation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58544" y="6720530"/>
            <a:ext cx="2674620" cy="4777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150" b="1" spc="5065" dirty="0">
                <a:solidFill>
                  <a:srgbClr val="E65041"/>
                </a:solidFill>
                <a:latin typeface="Calibri"/>
                <a:cs typeface="Calibri"/>
              </a:rPr>
              <a:t>8</a:t>
            </a:r>
            <a:endParaRPr sz="311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300" y="8923771"/>
            <a:ext cx="933449" cy="695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9121" y="9047596"/>
            <a:ext cx="561974" cy="4286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2687233"/>
            <a:ext cx="15088869" cy="7185659"/>
            <a:chOff x="0" y="2687233"/>
            <a:chExt cx="15088869" cy="7185659"/>
          </a:xfrm>
        </p:grpSpPr>
        <p:sp>
          <p:nvSpPr>
            <p:cNvPr id="7" name="object 7"/>
            <p:cNvSpPr/>
            <p:nvPr/>
          </p:nvSpPr>
          <p:spPr>
            <a:xfrm>
              <a:off x="0" y="9244013"/>
              <a:ext cx="15088869" cy="28575"/>
            </a:xfrm>
            <a:custGeom>
              <a:avLst/>
              <a:gdLst/>
              <a:ahLst/>
              <a:cxnLst/>
              <a:rect l="l" t="t" r="r" b="b"/>
              <a:pathLst>
                <a:path w="15088869" h="28575">
                  <a:moveTo>
                    <a:pt x="0" y="0"/>
                  </a:moveTo>
                  <a:lnTo>
                    <a:pt x="15088473" y="0"/>
                  </a:lnTo>
                  <a:lnTo>
                    <a:pt x="15088473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53167"/>
              <a:ext cx="4002118" cy="2419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8061" y="2687233"/>
              <a:ext cx="10315574" cy="58007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93853" rIns="0" bIns="0" rtlCol="0">
            <a:spAutoFit/>
          </a:bodyPr>
          <a:lstStyle/>
          <a:p>
            <a:pPr marL="777240">
              <a:lnSpc>
                <a:spcPct val="100000"/>
              </a:lnSpc>
              <a:spcBef>
                <a:spcPts val="100"/>
              </a:spcBef>
            </a:pPr>
            <a:r>
              <a:rPr sz="8000" spc="1075" dirty="0"/>
              <a:t>Output</a:t>
            </a:r>
            <a:endParaRPr sz="8000"/>
          </a:p>
        </p:txBody>
      </p:sp>
      <p:sp>
        <p:nvSpPr>
          <p:cNvPr id="11" name="object 11"/>
          <p:cNvSpPr txBox="1"/>
          <p:nvPr/>
        </p:nvSpPr>
        <p:spPr>
          <a:xfrm>
            <a:off x="10943366" y="1289523"/>
            <a:ext cx="29933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585" dirty="0">
                <a:solidFill>
                  <a:srgbClr val="E65041"/>
                </a:solidFill>
                <a:latin typeface="Calibri"/>
                <a:cs typeface="Calibri"/>
              </a:rPr>
              <a:t>Login</a:t>
            </a:r>
            <a:r>
              <a:rPr sz="3900" b="1" spc="265" dirty="0">
                <a:solidFill>
                  <a:srgbClr val="E65041"/>
                </a:solidFill>
                <a:latin typeface="Calibri"/>
                <a:cs typeface="Calibri"/>
              </a:rPr>
              <a:t> </a:t>
            </a:r>
            <a:r>
              <a:rPr sz="3900" b="1" spc="655" dirty="0">
                <a:solidFill>
                  <a:srgbClr val="E65041"/>
                </a:solidFill>
                <a:latin typeface="Calibri"/>
                <a:cs typeface="Calibri"/>
              </a:rPr>
              <a:t>Page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0547" y="2301695"/>
            <a:ext cx="10058399" cy="629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0008" rIns="0" bIns="0" rtlCol="0">
            <a:spAutoFit/>
          </a:bodyPr>
          <a:lstStyle/>
          <a:p>
            <a:pPr marL="6473825">
              <a:lnSpc>
                <a:spcPct val="100000"/>
              </a:lnSpc>
              <a:spcBef>
                <a:spcPts val="100"/>
              </a:spcBef>
            </a:pPr>
            <a:r>
              <a:rPr spc="635" dirty="0"/>
              <a:t>Home</a:t>
            </a:r>
            <a:r>
              <a:rPr spc="254" dirty="0"/>
              <a:t> </a:t>
            </a:r>
            <a:r>
              <a:rPr spc="655" dirty="0"/>
              <a:t>Page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ACA34F12-3E4E-7579-DA07-AE0EED99BEB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53167"/>
            <a:ext cx="4002118" cy="2419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50CB03-8BC8-CE78-0240-A29F4577AFCC}"/>
              </a:ext>
            </a:extLst>
          </p:cNvPr>
          <p:cNvSpPr/>
          <p:nvPr/>
        </p:nvSpPr>
        <p:spPr>
          <a:xfrm>
            <a:off x="914400" y="5295900"/>
            <a:ext cx="2438400" cy="4576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0" b="1" dirty="0">
                <a:solidFill>
                  <a:schemeClr val="accent2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396</Words>
  <Application>Microsoft Office PowerPoint</Application>
  <PresentationFormat>Custom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Palatino Linotype</vt:lpstr>
      <vt:lpstr>Times New Roman</vt:lpstr>
      <vt:lpstr>Office Theme</vt:lpstr>
      <vt:lpstr>DayCare</vt:lpstr>
      <vt:lpstr>2</vt:lpstr>
      <vt:lpstr>Abstract</vt:lpstr>
      <vt:lpstr>Tech Stack</vt:lpstr>
      <vt:lpstr>Features</vt:lpstr>
      <vt:lpstr>Uml Diagram</vt:lpstr>
      <vt:lpstr>7 Contributions</vt:lpstr>
      <vt:lpstr>Output</vt:lpstr>
      <vt:lpstr>Home Page</vt:lpstr>
      <vt:lpstr>Students - Add Student</vt:lpstr>
      <vt:lpstr>Students - View Student</vt:lpstr>
      <vt:lpstr>Students - Update Vaccine Info</vt:lpstr>
      <vt:lpstr>Teachers - Add Teacher</vt:lpstr>
      <vt:lpstr>Teachers - View Teacher</vt:lpstr>
      <vt:lpstr>Teachers - Add Annual Review</vt:lpstr>
      <vt:lpstr>Teachers - Pending Immunisation</vt:lpstr>
      <vt:lpstr>Classroom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COOD</dc:title>
  <dc:creator>Sandhya Morla</dc:creator>
  <cp:keywords>DAFU3BRkuWY,BAEmsXgdw1g</cp:keywords>
  <cp:lastModifiedBy>Vyshnavi Devi</cp:lastModifiedBy>
  <cp:revision>1</cp:revision>
  <dcterms:created xsi:type="dcterms:W3CDTF">2022-12-16T02:34:49Z</dcterms:created>
  <dcterms:modified xsi:type="dcterms:W3CDTF">2022-12-16T03:24:37Z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2022-12-16T00:00:00Z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2022-12-16T00:00:00Z</vt:filetime>
  </property>
</Properties>
</file>