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16140622" r:id="rId4"/>
    <p:sldId id="262" r:id="rId5"/>
    <p:sldId id="263" r:id="rId6"/>
    <p:sldId id="16140626" r:id="rId7"/>
    <p:sldId id="265" r:id="rId8"/>
    <p:sldId id="16140625" r:id="rId9"/>
    <p:sldId id="16140634" r:id="rId10"/>
    <p:sldId id="16140628" r:id="rId11"/>
    <p:sldId id="16140635" r:id="rId12"/>
    <p:sldId id="16140636" r:id="rId13"/>
    <p:sldId id="16140630" r:id="rId14"/>
    <p:sldId id="16140629" r:id="rId15"/>
    <p:sldId id="16140623" r:id="rId16"/>
    <p:sldId id="16140627" r:id="rId17"/>
    <p:sldId id="16140638" r:id="rId18"/>
    <p:sldId id="1614063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Vedantmorey/AI-agent-for-chronic-disease-monito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GB" b="1" dirty="0">
                <a:solidFill>
                  <a:schemeClr val="accent1"/>
                </a:solidFill>
                <a:latin typeface="Arial" panose="020B0604020202020204" pitchFamily="34" charset="0"/>
                <a:cs typeface="Arial" panose="020B0604020202020204" pitchFamily="34" charset="0"/>
              </a:rPr>
              <a:t>AI agent for chronic disease monitoring</a:t>
            </a:r>
            <a:endParaRPr lang="en-US" altLang="en-GB"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sym typeface="+mn-ea"/>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Student name </a:t>
            </a:r>
            <a:r>
              <a:rPr lang="en-US" sz="2000" b="1" dirty="0">
                <a:solidFill>
                  <a:schemeClr val="accent1">
                    <a:lumMod val="75000"/>
                  </a:schemeClr>
                </a:solidFill>
                <a:latin typeface="Arial" panose="020B0604020202020204" pitchFamily="34" charset="0"/>
                <a:cs typeface="Arial" panose="020B0604020202020204" pitchFamily="34" charset="0"/>
              </a:rPr>
              <a:t>:Vedant Morey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 &amp; Department : G.H.Raisoni University Amravati, BCA</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5" name="Picture 4" descr="Screenshot 2025-08-03 133508"/>
          <p:cNvPicPr>
            <a:picLocks noChangeAspect="1"/>
          </p:cNvPicPr>
          <p:nvPr/>
        </p:nvPicPr>
        <p:blipFill>
          <a:blip r:embed="rId1"/>
          <a:stretch>
            <a:fillRect/>
          </a:stretch>
        </p:blipFill>
        <p:spPr>
          <a:xfrm>
            <a:off x="4028440" y="822325"/>
            <a:ext cx="7582535" cy="4895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5" name="TextBox 4"/>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accent2"/>
                </a:solidFill>
                <a:latin typeface="Calibri" panose="020F0502020204030204"/>
                <a:ea typeface="Calibri" panose="020F0502020204030204"/>
                <a:cs typeface="Calibri" panose="020F0502020204030204"/>
              </a:rPr>
              <a:t>Deployed AI Agent</a:t>
            </a:r>
            <a:endParaRPr lang="en-US" sz="2800" dirty="0">
              <a:solidFill>
                <a:schemeClr val="accent2"/>
              </a:solidFill>
              <a:latin typeface="Calibri" panose="020F0502020204030204"/>
              <a:ea typeface="Calibri" panose="020F0502020204030204"/>
              <a:cs typeface="Calibri" panose="020F0502020204030204"/>
            </a:endParaRPr>
          </a:p>
        </p:txBody>
      </p:sp>
      <p:pic>
        <p:nvPicPr>
          <p:cNvPr id="4" name="Picture 3" descr="Screenshot 2025-08-03 134038"/>
          <p:cNvPicPr>
            <a:picLocks noChangeAspect="1"/>
          </p:cNvPicPr>
          <p:nvPr/>
        </p:nvPicPr>
        <p:blipFill>
          <a:blip r:embed="rId1"/>
          <a:stretch>
            <a:fillRect/>
          </a:stretch>
        </p:blipFill>
        <p:spPr>
          <a:xfrm>
            <a:off x="2153920" y="2082800"/>
            <a:ext cx="8521700" cy="4018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US" altLang="en-GB" sz="2800">
                <a:latin typeface="Calibri" panose="020F0502020204030204"/>
                <a:ea typeface="Calibri" panose="020F0502020204030204"/>
                <a:cs typeface="Calibri" panose="020F0502020204030204"/>
              </a:rPr>
              <a:t>Empowers Proactive Care – Enables real-time monitoring and personalized health insights for chronic conditions.</a:t>
            </a:r>
            <a:endParaRPr lang="en-US" altLang="en-GB" sz="2800">
              <a:latin typeface="Calibri" panose="020F0502020204030204"/>
              <a:ea typeface="Calibri" panose="020F0502020204030204"/>
              <a:cs typeface="Calibri" panose="020F0502020204030204"/>
            </a:endParaRPr>
          </a:p>
          <a:p>
            <a:pPr marL="305435" indent="-305435"/>
            <a:r>
              <a:rPr lang="en-US" altLang="en-GB" sz="2800">
                <a:latin typeface="Calibri" panose="020F0502020204030204"/>
                <a:ea typeface="Calibri" panose="020F0502020204030204"/>
                <a:cs typeface="Calibri" panose="020F0502020204030204"/>
              </a:rPr>
              <a:t>Enhances Accessibility – Voice interaction and caregiver sync make healthcare more inclusive and user-friendly.</a:t>
            </a:r>
            <a:endParaRPr lang="en-US" altLang="en-GB" sz="2800">
              <a:latin typeface="Calibri" panose="020F0502020204030204"/>
              <a:ea typeface="Calibri" panose="020F0502020204030204"/>
              <a:cs typeface="Calibri" panose="020F0502020204030204"/>
            </a:endParaRPr>
          </a:p>
          <a:p>
            <a:pPr marL="305435" indent="-305435"/>
            <a:r>
              <a:rPr lang="en-US" altLang="en-GB" sz="2800">
                <a:latin typeface="Calibri" panose="020F0502020204030204"/>
                <a:ea typeface="Calibri" panose="020F0502020204030204"/>
                <a:cs typeface="Calibri" panose="020F0502020204030204"/>
              </a:rPr>
              <a:t>Improves Outcomes – Reduces hospital visits through early detection and data-driven support.</a:t>
            </a:r>
            <a:endParaRPr lang="en-US" altLang="en-GB" sz="2800">
              <a:latin typeface="Calibri" panose="020F0502020204030204"/>
              <a:ea typeface="Calibri" panose="020F0502020204030204"/>
              <a:cs typeface="Calibri" panose="020F0502020204030204"/>
            </a:endParaRPr>
          </a:p>
          <a:p>
            <a:pPr marL="305435" indent="-305435"/>
            <a:endParaRPr lang="en-US" altLang="en-GB" sz="2800">
              <a:latin typeface="Calibri" panose="020F0502020204030204"/>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GB" dirty="0"/>
              <a:t>Github link:</a:t>
            </a:r>
            <a:r>
              <a:rPr lang="en-US" altLang="en-GB" dirty="0">
                <a:hlinkClick r:id="rId1" tooltip="" action="ppaction://hlinkfile"/>
              </a:rPr>
              <a:t>https://github.com/Vedantmorey/AI-agent-for-chronic-disease-monitoring</a:t>
            </a:r>
            <a:endParaRPr lang="en-US" alt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492526"/>
            <a:ext cx="11029615" cy="4673324"/>
          </a:xfrm>
        </p:spPr>
        <p:txBody>
          <a:bodyPr>
            <a:normAutofit lnSpcReduction="10000"/>
          </a:bodyPr>
          <a:lstStyle/>
          <a:p>
            <a:pPr marL="305435" indent="-305435"/>
            <a:r>
              <a:rPr lang="en-US" altLang="en-GB" sz="2800" dirty="0">
                <a:latin typeface="Calibri" panose="020F0502020204030204"/>
                <a:ea typeface="+mn-lt"/>
                <a:cs typeface="+mn-lt"/>
              </a:rPr>
              <a:t>Advanced Predictive Analytics – Leveraging AI models for forecasting disease progression, flare-ups, and potential complications using historical and real-time data.</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Cross-Platform Integration – Expanding compatibility with smart devices, hospital systems, and telehealth platforms to ensure seamless care continuity.</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Personalized Treatment Plans – Collaborating with clinical databases and genetic profiles to offer adaptive care recommendations tailored to individual needs</a:t>
            </a:r>
            <a:endParaRPr lang="en-US" altLang="en-GB" sz="2800" dirty="0">
              <a:latin typeface="Calibri" panose="020F0502020204030204"/>
              <a:ea typeface="+mn-lt"/>
              <a:cs typeface="+mn-lt"/>
            </a:endParaRPr>
          </a:p>
          <a:p>
            <a:pPr marL="305435" indent="-305435"/>
            <a:endParaRPr lang="en-US" altLang="en-GB" sz="2800" dirty="0">
              <a:latin typeface="Calibri" panose="020F0502020204030204"/>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Screenshot 2025-08-03 140842"/>
          <p:cNvPicPr>
            <a:picLocks noChangeAspect="1"/>
          </p:cNvPicPr>
          <p:nvPr>
            <p:ph idx="1"/>
          </p:nvPr>
        </p:nvPicPr>
        <p:blipFill>
          <a:blip r:embed="rId1"/>
          <a:srcRect l="2424" t="2255" r="2382" b="3533"/>
          <a:stretch>
            <a:fillRect/>
          </a:stretch>
        </p:blipFill>
        <p:spPr>
          <a:xfrm>
            <a:off x="3171825" y="1407160"/>
            <a:ext cx="5835650" cy="44030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5-08-03 141220"/>
          <p:cNvPicPr>
            <a:picLocks noChangeAspect="1"/>
          </p:cNvPicPr>
          <p:nvPr>
            <p:ph idx="1"/>
          </p:nvPr>
        </p:nvPicPr>
        <p:blipFill>
          <a:blip r:embed="rId1"/>
          <a:stretch>
            <a:fillRect/>
          </a:stretch>
        </p:blipFill>
        <p:spPr>
          <a:xfrm>
            <a:off x="3063240" y="1301750"/>
            <a:ext cx="6064250" cy="467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3 141039"/>
          <p:cNvPicPr>
            <a:picLocks noChangeAspect="1"/>
          </p:cNvPicPr>
          <p:nvPr/>
        </p:nvPicPr>
        <p:blipFill>
          <a:blip r:embed="rId1"/>
          <a:stretch>
            <a:fillRect/>
          </a:stretch>
        </p:blipFill>
        <p:spPr>
          <a:xfrm>
            <a:off x="2509520" y="1200150"/>
            <a:ext cx="7172325" cy="4457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IBM Certifications</a:t>
            </a: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altLang="en-GB" sz="2800" dirty="0">
                <a:latin typeface="Calibri" panose="020F0502020204030204"/>
                <a:ea typeface="Calibri" panose="020F0502020204030204"/>
                <a:cs typeface="Calibri" panose="020F0502020204030204"/>
              </a:rPr>
              <a:t>Chronic diseases like diabetes and hypertension demand continuous monitoring, but traditional systems lack real-time insights and personalized support. This project aims to build an AI agent that uses wearable data, medical records, and patient inputs to provide alerts, recommendations, and medication reminders improving long-term health management through predictive analytics.</a:t>
            </a:r>
            <a:br>
              <a:rPr lang="en-US" sz="2800" dirty="0">
                <a:latin typeface="Calibri" panose="020F0502020204030204"/>
                <a:ea typeface="Calibri" panose="020F0502020204030204"/>
                <a:cs typeface="Calibri" panose="020F0502020204030204"/>
              </a:rPr>
            </a:br>
            <a:endParaRPr lang="en-US" sz="1100">
              <a:solidFill>
                <a:srgbClr val="404040"/>
              </a:solidFill>
              <a:latin typeface="Calibri" panose="020F0502020204030204"/>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panose="020F0502020204030204"/>
                <a:ea typeface="Calibri" panose="020F0502020204030204"/>
                <a:cs typeface="Calibri" panose="020F0502020204030204"/>
              </a:rPr>
              <a:t>IBM cloud lite services</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Natural Language Processing (NLP)</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Retrieval Augmented Generation (RAG)</a:t>
            </a:r>
            <a:endParaRPr lang="en-US" sz="2800" dirty="0">
              <a:solidFill>
                <a:srgbClr val="000000"/>
              </a:solidFill>
              <a:latin typeface="Calibri" panose="020F0502020204030204"/>
              <a:ea typeface="Calibri" panose="020F0502020204030204"/>
              <a:cs typeface="Calibri" panose="020F0502020204030204"/>
            </a:endParaRPr>
          </a:p>
          <a:p>
            <a:pPr marL="0" indent="0">
              <a:buNone/>
            </a:pPr>
            <a:r>
              <a:rPr lang="en-US" sz="2800" dirty="0">
                <a:solidFill>
                  <a:srgbClr val="000000"/>
                </a:solidFill>
                <a:latin typeface="Calibri" panose="020F0502020204030204"/>
                <a:ea typeface="Calibri" panose="020F0502020204030204"/>
                <a:cs typeface="Calibri" panose="020F0502020204030204"/>
              </a:rPr>
              <a:t>IBM Granite model</a:t>
            </a:r>
            <a:endParaRPr lang="en-US" sz="2800" dirty="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cloud services used</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IN" dirty="0"/>
              <a:t>IBM Cloud Watsonx AI Studio</a:t>
            </a:r>
            <a:endParaRPr lang="en-IN" dirty="0"/>
          </a:p>
          <a:p>
            <a:pPr marL="305435" indent="-305435"/>
            <a:r>
              <a:rPr lang="en-IN" dirty="0"/>
              <a:t>IBM Cloud </a:t>
            </a:r>
            <a:r>
              <a:rPr lang="en-IN" dirty="0" err="1"/>
              <a:t>Watsonx</a:t>
            </a:r>
            <a:r>
              <a:rPr lang="en-IN" dirty="0"/>
              <a:t> AI runtime</a:t>
            </a:r>
            <a:endParaRPr lang="en-IN" dirty="0"/>
          </a:p>
          <a:p>
            <a:pPr marL="305435" indent="-305435"/>
            <a:r>
              <a:rPr lang="en-IN" dirty="0"/>
              <a:t>IBM Cloud Agent Lab</a:t>
            </a:r>
            <a:endParaRPr lang="en-IN" dirty="0"/>
          </a:p>
          <a:p>
            <a:pPr marL="305435" indent="-305435"/>
            <a:r>
              <a:rPr lang="en-IN" dirty="0"/>
              <a:t>IBM Granite foundation model</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90000" lnSpcReduction="10000"/>
          </a:bodyPr>
          <a:lstStyle/>
          <a:p>
            <a:pPr marL="0" indent="0">
              <a:buNone/>
            </a:pPr>
            <a:r>
              <a:rPr lang="en-US" altLang="en-GB" sz="2800" dirty="0">
                <a:latin typeface="Calibri" panose="020F0502020204030204"/>
                <a:ea typeface="Calibri" panose="020F0502020204030204"/>
                <a:cs typeface="Calibri" panose="020F0502020204030204"/>
              </a:rPr>
              <a:t>The AI agent goes beyond standard monitoring by adapting to each patient’s needs. Its voice-enabled logging allows hands-free interaction, making it easier for elderly or visually impaired users to report symptoms or check reminders. The sentiment-aware feedback system adds emotional intelligence, analyzing text or speech input to detect stress or discomfort and adjust recommendations accordingly. Through caregiver sync mode, families can stay informed via curated updates without invading privacy. For visualization, the agent offers an insight replay dashboard, which shows health progress like a time-lapse making data intuitive and actionable. Meanwhile, its multi-disease specialization ensures tailored logic for conditions like diabetes and hypertension, each powered by micro-agents optimized for that disease. And with a privacy-first design, users control what data is shared, ensuring trust while enabling better care.</a:t>
            </a:r>
            <a:endParaRPr lang="en-US" altLang="en-GB" sz="2800" dirty="0">
              <a:latin typeface="Calibri" panose="020F0502020204030204"/>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US" altLang="en-GB" sz="2800" dirty="0">
                <a:latin typeface="Calibri" panose="020F0502020204030204"/>
                <a:ea typeface="+mn-lt"/>
                <a:cs typeface="+mn-lt"/>
              </a:rPr>
              <a:t>Patients</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Caregivers</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Healthcare Providers</a:t>
            </a:r>
            <a:endParaRPr lang="en-US" altLang="en-GB" sz="2800" dirty="0">
              <a:latin typeface="Calibri" panose="020F0502020204030204"/>
              <a:ea typeface="+mn-lt"/>
              <a:cs typeface="+mn-lt"/>
            </a:endParaRPr>
          </a:p>
          <a:p>
            <a:pPr marL="305435" indent="-305435"/>
            <a:r>
              <a:rPr lang="en-US" altLang="en-GB" sz="2800">
                <a:latin typeface="Calibri" panose="020F0502020204030204"/>
                <a:ea typeface="Calibri" panose="020F0502020204030204"/>
                <a:cs typeface="Calibri" panose="020F0502020204030204"/>
              </a:rPr>
              <a:t>System Administrators</a:t>
            </a:r>
            <a:endParaRPr lang="en-US" altLang="en-GB" sz="2800">
              <a:latin typeface="Calibri" panose="020F0502020204030204"/>
              <a:ea typeface="Calibri" panose="020F0502020204030204"/>
              <a:cs typeface="Calibri" panose="020F0502020204030204"/>
            </a:endParaRPr>
          </a:p>
          <a:p>
            <a:pPr marL="305435" indent="-305435"/>
            <a:endParaRPr lang="en-US" altLang="en-GB" sz="2800">
              <a:latin typeface="Calibri" panose="020F05020202040302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3" name="Picture 2" descr="Screenshot 2025-08-03 131527"/>
          <p:cNvPicPr>
            <a:picLocks noChangeAspect="1"/>
          </p:cNvPicPr>
          <p:nvPr/>
        </p:nvPicPr>
        <p:blipFill>
          <a:blip r:embed="rId1"/>
          <a:srcRect l="5088"/>
          <a:stretch>
            <a:fillRect/>
          </a:stretch>
        </p:blipFill>
        <p:spPr>
          <a:xfrm>
            <a:off x="4302760" y="1019810"/>
            <a:ext cx="7308000" cy="48944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7" name="Content Placeholder 6" descr="Screenshot 2025-08-03 133158"/>
          <p:cNvPicPr>
            <a:picLocks noChangeAspect="1"/>
          </p:cNvPicPr>
          <p:nvPr>
            <p:ph idx="1"/>
          </p:nvPr>
        </p:nvPicPr>
        <p:blipFill>
          <a:blip r:embed="rId1"/>
          <a:srcRect l="16577" r="12466"/>
          <a:stretch>
            <a:fillRect/>
          </a:stretch>
        </p:blipFill>
        <p:spPr>
          <a:xfrm>
            <a:off x="4302760" y="702310"/>
            <a:ext cx="7308000" cy="5665014"/>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2912</Words>
  <Application>WPS Presentation</Application>
  <PresentationFormat>Widescreen</PresentationFormat>
  <Paragraphs>86</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演示文稿</vt:lpstr>
      <vt:lpstr>IBM Certifications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Vedant Morey</cp:lastModifiedBy>
  <cp:revision>143</cp:revision>
  <dcterms:created xsi:type="dcterms:W3CDTF">2021-05-26T16:50:00Z</dcterms:created>
  <dcterms:modified xsi:type="dcterms:W3CDTF">2025-08-03T08:43:44Z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348238EE289A4271989BEBEF7CAD910A_13</vt:lpwstr>
  </property>
  <property fmtid="{D5CDD505-2E9C-101B-9397-08002B2CF9AE}" pid="4" name="KSOProductBuildVer">
    <vt:lpwstr>2057-12.2.0.21602</vt:lpwstr>
  </property>
</Properties>
</file>