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32"/>
  </p:notesMasterIdLst>
  <p:sldIdLst>
    <p:sldId id="256" r:id="rId2"/>
    <p:sldId id="714" r:id="rId3"/>
    <p:sldId id="674" r:id="rId4"/>
    <p:sldId id="715" r:id="rId5"/>
    <p:sldId id="716" r:id="rId6"/>
    <p:sldId id="733" r:id="rId7"/>
    <p:sldId id="748" r:id="rId8"/>
    <p:sldId id="773" r:id="rId9"/>
    <p:sldId id="774" r:id="rId10"/>
    <p:sldId id="775" r:id="rId11"/>
    <p:sldId id="776" r:id="rId12"/>
    <p:sldId id="772" r:id="rId13"/>
    <p:sldId id="734" r:id="rId14"/>
    <p:sldId id="777" r:id="rId15"/>
    <p:sldId id="778" r:id="rId16"/>
    <p:sldId id="779" r:id="rId17"/>
    <p:sldId id="780" r:id="rId18"/>
    <p:sldId id="757" r:id="rId19"/>
    <p:sldId id="743" r:id="rId20"/>
    <p:sldId id="725" r:id="rId21"/>
    <p:sldId id="722" r:id="rId22"/>
    <p:sldId id="732" r:id="rId23"/>
    <p:sldId id="729" r:id="rId24"/>
    <p:sldId id="762" r:id="rId25"/>
    <p:sldId id="760" r:id="rId26"/>
    <p:sldId id="782" r:id="rId27"/>
    <p:sldId id="781" r:id="rId28"/>
    <p:sldId id="783" r:id="rId29"/>
    <p:sldId id="746" r:id="rId30"/>
    <p:sldId id="30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1A3E"/>
    <a:srgbClr val="323B8D"/>
    <a:srgbClr val="203864"/>
    <a:srgbClr val="21275D"/>
    <a:srgbClr val="333F50"/>
    <a:srgbClr val="8497B0"/>
    <a:srgbClr val="8FAADC"/>
    <a:srgbClr val="2F5597"/>
    <a:srgbClr val="626CC7"/>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46" autoAdjust="0"/>
    <p:restoredTop sz="93447" autoAdjust="0"/>
  </p:normalViewPr>
  <p:slideViewPr>
    <p:cSldViewPr snapToGrid="0">
      <p:cViewPr>
        <p:scale>
          <a:sx n="75" d="100"/>
          <a:sy n="75" d="100"/>
        </p:scale>
        <p:origin x="869" y="154"/>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13-12-2024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0" y="3099575"/>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i="0" dirty="0">
                <a:solidFill>
                  <a:srgbClr val="E5E7EB"/>
                </a:solidFill>
                <a:effectLst/>
                <a:latin typeface="Figtree"/>
              </a:rPr>
              <a:t>Power Consumption Prediction</a:t>
            </a: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2EA33D-6903-CB73-76FC-A131637D53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8D069D-5F6E-7991-0102-D8CFBE65AAF1}"/>
              </a:ext>
            </a:extLst>
          </p:cNvPr>
          <p:cNvSpPr>
            <a:spLocks noGrp="1"/>
          </p:cNvSpPr>
          <p:nvPr>
            <p:ph type="title"/>
          </p:nvPr>
        </p:nvSpPr>
        <p:spPr>
          <a:xfrm>
            <a:off x="678883" y="406030"/>
            <a:ext cx="10834234" cy="612775"/>
          </a:xfrm>
        </p:spPr>
        <p:txBody>
          <a:bodyPr/>
          <a:lstStyle/>
          <a:p>
            <a:r>
              <a:rPr lang="en-US" dirty="0">
                <a:latin typeface="Times New Roman" panose="02020603050405020304" pitchFamily="18" charset="0"/>
                <a:cs typeface="Times New Roman" panose="02020603050405020304" pitchFamily="18" charset="0"/>
              </a:rPr>
              <a:t>EDA</a:t>
            </a:r>
            <a:endParaRPr lang="en-IN" dirty="0">
              <a:latin typeface="Times New Roman" panose="02020603050405020304" pitchFamily="18" charset="0"/>
              <a:cs typeface="Times New Roman" panose="02020603050405020304" pitchFamily="18" charset="0"/>
            </a:endParaRPr>
          </a:p>
        </p:txBody>
      </p:sp>
      <p:sp>
        <p:nvSpPr>
          <p:cNvPr id="14" name="Content Placeholder 13">
            <a:extLst>
              <a:ext uri="{FF2B5EF4-FFF2-40B4-BE49-F238E27FC236}">
                <a16:creationId xmlns:a16="http://schemas.microsoft.com/office/drawing/2014/main" id="{73894193-D78C-9F14-0BC1-E20FBA47DECB}"/>
              </a:ext>
            </a:extLst>
          </p:cNvPr>
          <p:cNvSpPr>
            <a:spLocks noGrp="1"/>
          </p:cNvSpPr>
          <p:nvPr>
            <p:ph idx="1"/>
          </p:nvPr>
        </p:nvSpPr>
        <p:spPr>
          <a:xfrm>
            <a:off x="678883" y="1116459"/>
            <a:ext cx="6178090" cy="5080154"/>
          </a:xfrm>
        </p:spPr>
        <p:txBody>
          <a:bodyPr>
            <a:normAutofit/>
          </a:bodyPr>
          <a:lstStyle/>
          <a:p>
            <a:pPr algn="just" eaLnBrk="0" fontAlgn="base" hangingPunct="0">
              <a:lnSpc>
                <a:spcPct val="100000"/>
              </a:lnSpc>
              <a:spcBef>
                <a:spcPct val="0"/>
              </a:spcBef>
              <a:spcAft>
                <a:spcPct val="0"/>
              </a:spcAft>
            </a:pPr>
            <a:r>
              <a:rPr lang="en-US" sz="1800" dirty="0">
                <a:solidFill>
                  <a:srgbClr val="161A3E"/>
                </a:solidFill>
                <a:latin typeface="Times New Roman" panose="02020603050405020304" pitchFamily="18" charset="0"/>
                <a:cs typeface="Times New Roman" panose="02020603050405020304" pitchFamily="18" charset="0"/>
              </a:rPr>
              <a:t>The vertical line within the box represents the median value. In this case, the median Diffuse Flow appears to be around 0.</a:t>
            </a:r>
          </a:p>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Whiskers: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lines extending from the box are called whiskers. They typically represent 1.5 times the IQR.   </a:t>
            </a: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this case, the whiskers extend from around 0 to 200. </a:t>
            </a:r>
          </a:p>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Outliers: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individual dots beyond the whiskers are considered outliers. These are data points that are significantly different from the majority of the data.   </a:t>
            </a: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this case, there are numerous outliers on the higher end of the Diffuse Flows, indicating that there might have been some unusually high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endParaRPr lang="en-US" sz="1800"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IN" sz="18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B2A98E9-4461-ADAF-C933-CB8595CEBC4D}"/>
              </a:ext>
            </a:extLst>
          </p:cNvPr>
          <p:cNvPicPr>
            <a:picLocks noChangeAspect="1"/>
          </p:cNvPicPr>
          <p:nvPr/>
        </p:nvPicPr>
        <p:blipFill>
          <a:blip r:embed="rId2"/>
          <a:stretch>
            <a:fillRect/>
          </a:stretch>
        </p:blipFill>
        <p:spPr>
          <a:xfrm>
            <a:off x="6856973" y="1615440"/>
            <a:ext cx="4680284" cy="3536427"/>
          </a:xfrm>
          <a:prstGeom prst="rect">
            <a:avLst/>
          </a:prstGeom>
        </p:spPr>
      </p:pic>
    </p:spTree>
    <p:extLst>
      <p:ext uri="{BB962C8B-B14F-4D97-AF65-F5344CB8AC3E}">
        <p14:creationId xmlns:p14="http://schemas.microsoft.com/office/powerpoint/2010/main" val="2761548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3E551C-2035-11C1-45A8-9B628DA63D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21DC38-BE90-1334-A2B0-1B80B8F5B337}"/>
              </a:ext>
            </a:extLst>
          </p:cNvPr>
          <p:cNvSpPr>
            <a:spLocks noGrp="1"/>
          </p:cNvSpPr>
          <p:nvPr>
            <p:ph type="title"/>
          </p:nvPr>
        </p:nvSpPr>
        <p:spPr>
          <a:xfrm>
            <a:off x="678883" y="406030"/>
            <a:ext cx="10834234" cy="612775"/>
          </a:xfrm>
        </p:spPr>
        <p:txBody>
          <a:bodyPr/>
          <a:lstStyle/>
          <a:p>
            <a:r>
              <a:rPr lang="en-US" dirty="0">
                <a:latin typeface="Times New Roman" panose="02020603050405020304" pitchFamily="18" charset="0"/>
                <a:cs typeface="Times New Roman" panose="02020603050405020304" pitchFamily="18" charset="0"/>
              </a:rPr>
              <a:t>EDA</a:t>
            </a:r>
            <a:endParaRPr lang="en-IN" dirty="0">
              <a:latin typeface="Times New Roman" panose="02020603050405020304" pitchFamily="18" charset="0"/>
              <a:cs typeface="Times New Roman" panose="02020603050405020304" pitchFamily="18" charset="0"/>
            </a:endParaRPr>
          </a:p>
        </p:txBody>
      </p:sp>
      <p:sp>
        <p:nvSpPr>
          <p:cNvPr id="14" name="Content Placeholder 13">
            <a:extLst>
              <a:ext uri="{FF2B5EF4-FFF2-40B4-BE49-F238E27FC236}">
                <a16:creationId xmlns:a16="http://schemas.microsoft.com/office/drawing/2014/main" id="{FEDED304-277F-DF72-F720-FD13626A2B1E}"/>
              </a:ext>
            </a:extLst>
          </p:cNvPr>
          <p:cNvSpPr>
            <a:spLocks noGrp="1"/>
          </p:cNvSpPr>
          <p:nvPr>
            <p:ph idx="1"/>
          </p:nvPr>
        </p:nvSpPr>
        <p:spPr>
          <a:xfrm>
            <a:off x="678883" y="1116459"/>
            <a:ext cx="6178090" cy="5080154"/>
          </a:xfrm>
        </p:spPr>
        <p:txBody>
          <a:bodyPr>
            <a:normAutofit/>
          </a:bodyPr>
          <a:lstStyle/>
          <a:p>
            <a:pPr algn="just" eaLnBrk="0" fontAlgn="base" hangingPunct="0">
              <a:lnSpc>
                <a:spcPct val="100000"/>
              </a:lnSpc>
              <a:spcBef>
                <a:spcPct val="0"/>
              </a:spcBef>
              <a:spcAft>
                <a:spcPct val="0"/>
              </a:spcAft>
            </a:pPr>
            <a:r>
              <a:rPr lang="en-US" sz="1800" dirty="0">
                <a:solidFill>
                  <a:srgbClr val="161A3E"/>
                </a:solidFill>
                <a:latin typeface="Times New Roman" panose="02020603050405020304" pitchFamily="18" charset="0"/>
                <a:cs typeface="Times New Roman" panose="02020603050405020304" pitchFamily="18" charset="0"/>
              </a:rPr>
              <a:t>The vertical line within the box represents the median value. In this case, the median PowerConsumption_Zone3 appears to be around 15,000.</a:t>
            </a:r>
            <a:endParaRPr kumimoji="0" lang="en-US" altLang="en-US" sz="1800" b="0" i="0" u="none" strike="noStrike" cap="none" normalizeH="0" baseline="0" dirty="0">
              <a:ln>
                <a:noFill/>
              </a:ln>
              <a:solidFill>
                <a:srgbClr val="161A3E"/>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rgbClr val="161A3E"/>
                </a:solidFill>
                <a:effectLst/>
                <a:latin typeface="Times New Roman" panose="02020603050405020304" pitchFamily="18" charset="0"/>
                <a:cs typeface="Times New Roman" panose="02020603050405020304" pitchFamily="18" charset="0"/>
              </a:rPr>
              <a:t>In this case, the whiskers extend to around 30,000. </a:t>
            </a:r>
          </a:p>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rgbClr val="161A3E"/>
                </a:solidFill>
                <a:effectLst/>
                <a:latin typeface="Times New Roman" panose="02020603050405020304" pitchFamily="18" charset="0"/>
                <a:cs typeface="Times New Roman" panose="02020603050405020304" pitchFamily="18" charset="0"/>
              </a:rPr>
              <a:t> Outliers:</a:t>
            </a:r>
            <a:endParaRPr kumimoji="0" lang="en-US" altLang="en-US" sz="1800" b="0" i="0" u="none" strike="noStrike" cap="none" normalizeH="0" baseline="0" dirty="0">
              <a:ln>
                <a:noFill/>
              </a:ln>
              <a:solidFill>
                <a:srgbClr val="161A3E"/>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rgbClr val="161A3E"/>
                </a:solidFill>
                <a:effectLst/>
                <a:latin typeface="Times New Roman" panose="02020603050405020304" pitchFamily="18" charset="0"/>
                <a:cs typeface="Times New Roman" panose="02020603050405020304" pitchFamily="18" charset="0"/>
              </a:rPr>
              <a:t>The individual dots beyond the whiskers are considered outliers. These are data points that are significantly different from the majority of the data.   </a:t>
            </a: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rgbClr val="161A3E"/>
                </a:solidFill>
                <a:effectLst/>
                <a:latin typeface="Times New Roman" panose="02020603050405020304" pitchFamily="18" charset="0"/>
                <a:cs typeface="Times New Roman" panose="02020603050405020304" pitchFamily="18" charset="0"/>
              </a:rPr>
              <a:t>In this plot, there are numerous outliers on the higher end of the PowerConsumption_Zone3, indicating that there might have been some unusually high power consumption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endParaRPr lang="en-US" sz="1800"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IN" sz="1800" b="1"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312E018-863A-3D46-A00B-9EE85D20FF1C}"/>
              </a:ext>
            </a:extLst>
          </p:cNvPr>
          <p:cNvPicPr>
            <a:picLocks noChangeAspect="1"/>
          </p:cNvPicPr>
          <p:nvPr/>
        </p:nvPicPr>
        <p:blipFill>
          <a:blip r:embed="rId2"/>
          <a:stretch>
            <a:fillRect/>
          </a:stretch>
        </p:blipFill>
        <p:spPr>
          <a:xfrm>
            <a:off x="6856973" y="1658602"/>
            <a:ext cx="4649961" cy="3540796"/>
          </a:xfrm>
          <a:prstGeom prst="rect">
            <a:avLst/>
          </a:prstGeom>
        </p:spPr>
      </p:pic>
    </p:spTree>
    <p:extLst>
      <p:ext uri="{BB962C8B-B14F-4D97-AF65-F5344CB8AC3E}">
        <p14:creationId xmlns:p14="http://schemas.microsoft.com/office/powerpoint/2010/main" val="75511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9865B-18A9-48BC-882D-CF20C882A4CB}"/>
              </a:ext>
            </a:extLst>
          </p:cNvPr>
          <p:cNvSpPr>
            <a:spLocks noGrp="1"/>
          </p:cNvSpPr>
          <p:nvPr>
            <p:ph type="title"/>
          </p:nvPr>
        </p:nvSpPr>
        <p:spPr>
          <a:xfrm>
            <a:off x="678883" y="491075"/>
            <a:ext cx="10834234" cy="612775"/>
          </a:xfrm>
        </p:spPr>
        <p:txBody>
          <a:bodyPr>
            <a:noAutofit/>
          </a:bodyPr>
          <a:lstStyle/>
          <a:p>
            <a:r>
              <a:rPr lang="en-US" sz="2800" dirty="0">
                <a:latin typeface="Times New Roman" panose="02020603050405020304" pitchFamily="18" charset="0"/>
                <a:cs typeface="Times New Roman" panose="02020603050405020304" pitchFamily="18" charset="0"/>
              </a:rPr>
              <a:t>EDA: Insights from the Hourly Maximum Energy Consumption(zone3) Plot</a:t>
            </a:r>
            <a:endParaRPr lang="en-IN"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C778A73-6627-7F3D-700E-ED05801E5A90}"/>
              </a:ext>
            </a:extLst>
          </p:cNvPr>
          <p:cNvPicPr>
            <a:picLocks noChangeAspect="1"/>
          </p:cNvPicPr>
          <p:nvPr/>
        </p:nvPicPr>
        <p:blipFill>
          <a:blip r:embed="rId2"/>
          <a:stretch>
            <a:fillRect/>
          </a:stretch>
        </p:blipFill>
        <p:spPr>
          <a:xfrm>
            <a:off x="2235835" y="1276570"/>
            <a:ext cx="7720330" cy="4847442"/>
          </a:xfrm>
          <a:prstGeom prst="rect">
            <a:avLst/>
          </a:prstGeom>
        </p:spPr>
      </p:pic>
    </p:spTree>
    <p:extLst>
      <p:ext uri="{BB962C8B-B14F-4D97-AF65-F5344CB8AC3E}">
        <p14:creationId xmlns:p14="http://schemas.microsoft.com/office/powerpoint/2010/main" val="1782185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4" y="701321"/>
            <a:ext cx="10834234" cy="612775"/>
          </a:xfrm>
        </p:spPr>
        <p:txBody>
          <a:bodyPr>
            <a:normAutofit/>
          </a:bodyPr>
          <a:lstStyle/>
          <a:p>
            <a:r>
              <a:rPr lang="en-US" sz="2800" dirty="0">
                <a:latin typeface="Times New Roman" panose="02020603050405020304" pitchFamily="18" charset="0"/>
                <a:cs typeface="Times New Roman" panose="02020603050405020304" pitchFamily="18" charset="0"/>
              </a:rPr>
              <a:t>EDA: Analyzing the </a:t>
            </a:r>
            <a:r>
              <a:rPr lang="en-IN" sz="2800" dirty="0">
                <a:latin typeface="Times New Roman" panose="02020603050405020304" pitchFamily="18" charset="0"/>
                <a:cs typeface="Times New Roman" panose="02020603050405020304" pitchFamily="18" charset="0"/>
              </a:rPr>
              <a:t>violin plot</a:t>
            </a:r>
          </a:p>
        </p:txBody>
      </p:sp>
      <p:sp>
        <p:nvSpPr>
          <p:cNvPr id="3" name="Content Placeholder 2">
            <a:extLst>
              <a:ext uri="{FF2B5EF4-FFF2-40B4-BE49-F238E27FC236}">
                <a16:creationId xmlns:a16="http://schemas.microsoft.com/office/drawing/2014/main" id="{A3FA3522-50C3-140A-6397-8A552BF05491}"/>
              </a:ext>
            </a:extLst>
          </p:cNvPr>
          <p:cNvSpPr>
            <a:spLocks noGrp="1"/>
          </p:cNvSpPr>
          <p:nvPr>
            <p:ph idx="1"/>
          </p:nvPr>
        </p:nvSpPr>
        <p:spPr>
          <a:xfrm>
            <a:off x="678884" y="1457502"/>
            <a:ext cx="10834234" cy="4427732"/>
          </a:xfrm>
        </p:spPr>
        <p:txBody>
          <a:bodyPr>
            <a:noAutofit/>
          </a:bodyPr>
          <a:lstStyle/>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plot shows a distinct peak in energy consumption around hours 7 and 11, suggesting a significant increase in demand during these periods. </a:t>
            </a: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After the peak, the energy consumption remains relatively stable, with minor fluctuations throughout the day. </a:t>
            </a:r>
          </a:p>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Early Morning: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There's a gradual increase in energy consumption from the early hours of the day. </a:t>
            </a:r>
          </a:p>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Peak Hours: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highest energy consumption is observed between hours 7 and 11, indicating a period of high demand, likely due to activities like industrial operations or residential usage. </a:t>
            </a:r>
          </a:p>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Afternoon and Evening: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After the peak, the energy consumption starts to decrease, possibly due to a decline in industrial activity or residential usage. </a:t>
            </a:r>
          </a:p>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Nighttime: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Energy consumption remains relatively low during the night hours, indicating a reduction in demand. </a:t>
            </a:r>
          </a:p>
          <a:p>
            <a:pPr algn="just"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098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0D272-D881-BD3C-ACC6-09DF24E145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7C2520-99E2-8F51-7A3F-3BE20D743E4A}"/>
              </a:ext>
            </a:extLst>
          </p:cNvPr>
          <p:cNvSpPr>
            <a:spLocks noGrp="1"/>
          </p:cNvSpPr>
          <p:nvPr>
            <p:ph type="title"/>
          </p:nvPr>
        </p:nvSpPr>
        <p:spPr>
          <a:xfrm>
            <a:off x="678883" y="491075"/>
            <a:ext cx="10834234" cy="612775"/>
          </a:xfrm>
        </p:spPr>
        <p:txBody>
          <a:bodyPr>
            <a:noAutofit/>
          </a:bodyPr>
          <a:lstStyle/>
          <a:p>
            <a:r>
              <a:rPr lang="en-US" sz="2800" dirty="0">
                <a:latin typeface="Times New Roman" panose="02020603050405020304" pitchFamily="18" charset="0"/>
                <a:cs typeface="Times New Roman" panose="02020603050405020304" pitchFamily="18" charset="0"/>
              </a:rPr>
              <a:t>EDA: Insights from the Hourly Maximum Energy Consumption(zone3) Plot</a:t>
            </a:r>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DCA6589-E876-18C2-BB06-8AEB5C5DFC69}"/>
              </a:ext>
            </a:extLst>
          </p:cNvPr>
          <p:cNvPicPr>
            <a:picLocks noChangeAspect="1"/>
          </p:cNvPicPr>
          <p:nvPr/>
        </p:nvPicPr>
        <p:blipFill>
          <a:blip r:embed="rId2"/>
          <a:stretch>
            <a:fillRect/>
          </a:stretch>
        </p:blipFill>
        <p:spPr>
          <a:xfrm>
            <a:off x="1893296" y="1242285"/>
            <a:ext cx="8538605" cy="4548915"/>
          </a:xfrm>
          <a:prstGeom prst="rect">
            <a:avLst/>
          </a:prstGeom>
        </p:spPr>
      </p:pic>
    </p:spTree>
    <p:extLst>
      <p:ext uri="{BB962C8B-B14F-4D97-AF65-F5344CB8AC3E}">
        <p14:creationId xmlns:p14="http://schemas.microsoft.com/office/powerpoint/2010/main" val="2456065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96B5ED-8802-607C-0DC1-61977B3ED4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4343D5-9EBA-0006-813C-9299E7F21DA7}"/>
              </a:ext>
            </a:extLst>
          </p:cNvPr>
          <p:cNvSpPr>
            <a:spLocks noGrp="1"/>
          </p:cNvSpPr>
          <p:nvPr>
            <p:ph type="title"/>
          </p:nvPr>
        </p:nvSpPr>
        <p:spPr>
          <a:xfrm>
            <a:off x="678884" y="701321"/>
            <a:ext cx="10834234" cy="612775"/>
          </a:xfrm>
        </p:spPr>
        <p:txBody>
          <a:bodyPr>
            <a:noAutofit/>
          </a:bodyPr>
          <a:lstStyle/>
          <a:p>
            <a:r>
              <a:rPr lang="en-US" sz="2800" dirty="0">
                <a:latin typeface="Times New Roman" panose="02020603050405020304" pitchFamily="18" charset="0"/>
                <a:cs typeface="Times New Roman" panose="02020603050405020304" pitchFamily="18" charset="0"/>
              </a:rPr>
              <a:t>EDA: Insights from the Hourly Maximum Energy Consumption(Zone3) Plot.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9BF07C-9324-5325-0571-8EBF9D06F8C3}"/>
              </a:ext>
            </a:extLst>
          </p:cNvPr>
          <p:cNvSpPr>
            <a:spLocks noGrp="1"/>
          </p:cNvSpPr>
          <p:nvPr>
            <p:ph idx="1"/>
          </p:nvPr>
        </p:nvSpPr>
        <p:spPr>
          <a:xfrm>
            <a:off x="678884" y="1457502"/>
            <a:ext cx="10834234" cy="4427732"/>
          </a:xfrm>
        </p:spPr>
        <p:txBody>
          <a:bodyPr>
            <a:noAutofit/>
          </a:bodyPr>
          <a:lstStyle/>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plot shows a clear seasonal pattern in energy consumption, with peaks during certain months and troughs in others. </a:t>
            </a: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There's a significant increase in energy consumption from month 1 to month 6, followed by a decrease from month 6 to month 12.</a:t>
            </a:r>
          </a:p>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Peak Months: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highest energy consumption is observed in months 6 and 7, indicating a period of high demand, likely due to factors like increased cooling needs during summer months. </a:t>
            </a:r>
          </a:p>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Trough Months: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lowest energy consumption is observed in months 1, 2, and 12, suggesting reduced demand during colder months. </a:t>
            </a:r>
          </a:p>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Seasonal Variation: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overall trend suggests a strong seasonal influence on energy consumption, with higher demand during warmer months and lower demand during colder months.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881643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74370F-EB4E-BE6F-CFB8-CA8141BFAF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00CDDA-2841-4332-1F9F-17F605BDED73}"/>
              </a:ext>
            </a:extLst>
          </p:cNvPr>
          <p:cNvSpPr>
            <a:spLocks noGrp="1"/>
          </p:cNvSpPr>
          <p:nvPr>
            <p:ph type="title"/>
          </p:nvPr>
        </p:nvSpPr>
        <p:spPr>
          <a:xfrm>
            <a:off x="678883" y="491075"/>
            <a:ext cx="10834234" cy="612775"/>
          </a:xfrm>
        </p:spPr>
        <p:txBody>
          <a:bodyPr>
            <a:noAutofit/>
          </a:bodyPr>
          <a:lstStyle/>
          <a:p>
            <a:r>
              <a:rPr lang="en-US" sz="2800" dirty="0">
                <a:latin typeface="Times New Roman" panose="02020603050405020304" pitchFamily="18" charset="0"/>
                <a:cs typeface="Times New Roman" panose="02020603050405020304" pitchFamily="18" charset="0"/>
              </a:rPr>
              <a:t>EDA: Insights from the Seasonal Maximum Energy Consumption (Zone3) Plot</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5C404E2-D25B-8AA0-A471-1A73B5151F95}"/>
              </a:ext>
            </a:extLst>
          </p:cNvPr>
          <p:cNvPicPr>
            <a:picLocks noChangeAspect="1"/>
          </p:cNvPicPr>
          <p:nvPr/>
        </p:nvPicPr>
        <p:blipFill>
          <a:blip r:embed="rId2"/>
          <a:stretch>
            <a:fillRect/>
          </a:stretch>
        </p:blipFill>
        <p:spPr>
          <a:xfrm>
            <a:off x="1852707" y="1254918"/>
            <a:ext cx="8324183" cy="4434682"/>
          </a:xfrm>
          <a:prstGeom prst="rect">
            <a:avLst/>
          </a:prstGeom>
        </p:spPr>
      </p:pic>
    </p:spTree>
    <p:extLst>
      <p:ext uri="{BB962C8B-B14F-4D97-AF65-F5344CB8AC3E}">
        <p14:creationId xmlns:p14="http://schemas.microsoft.com/office/powerpoint/2010/main" val="455006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F99B9B-21BA-8E41-4DB0-4259A24AE8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7CFA67-B6AB-8D56-C11E-EC08B8A7E8D0}"/>
              </a:ext>
            </a:extLst>
          </p:cNvPr>
          <p:cNvSpPr>
            <a:spLocks noGrp="1"/>
          </p:cNvSpPr>
          <p:nvPr>
            <p:ph type="title"/>
          </p:nvPr>
        </p:nvSpPr>
        <p:spPr>
          <a:xfrm>
            <a:off x="678884" y="701321"/>
            <a:ext cx="10834234" cy="612775"/>
          </a:xfrm>
        </p:spPr>
        <p:txBody>
          <a:bodyPr>
            <a:noAutofit/>
          </a:bodyPr>
          <a:lstStyle/>
          <a:p>
            <a:r>
              <a:rPr lang="en-US" sz="2800" dirty="0">
                <a:latin typeface="Times New Roman" panose="02020603050405020304" pitchFamily="18" charset="0"/>
                <a:cs typeface="Times New Roman" panose="02020603050405020304" pitchFamily="18" charset="0"/>
              </a:rPr>
              <a:t>EDA: Insights from the Seasonal Maximum Energy Consumption (Zone3) Plot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9A822B-E4FD-1BF7-DF26-57495C7385FF}"/>
              </a:ext>
            </a:extLst>
          </p:cNvPr>
          <p:cNvSpPr>
            <a:spLocks noGrp="1"/>
          </p:cNvSpPr>
          <p:nvPr>
            <p:ph idx="1"/>
          </p:nvPr>
        </p:nvSpPr>
        <p:spPr>
          <a:xfrm>
            <a:off x="678884" y="1457502"/>
            <a:ext cx="10834234" cy="4427732"/>
          </a:xfrm>
        </p:spPr>
        <p:txBody>
          <a:bodyPr>
            <a:noAutofit/>
          </a:bodyPr>
          <a:lstStyle/>
          <a:p>
            <a:pPr algn="just" eaLnBrk="0" fontAlgn="base" hangingPunct="0">
              <a:lnSpc>
                <a:spcPct val="100000"/>
              </a:lnSpc>
              <a:spcBef>
                <a:spcPct val="0"/>
              </a:spcBef>
              <a:spcAft>
                <a:spcPct val="0"/>
              </a:spcAft>
            </a:pPr>
            <a:r>
              <a:rPr lang="en-US" sz="1800" dirty="0">
                <a:solidFill>
                  <a:srgbClr val="161A3E"/>
                </a:solidFill>
                <a:latin typeface="Times New Roman" panose="02020603050405020304" pitchFamily="18" charset="0"/>
                <a:cs typeface="Times New Roman" panose="02020603050405020304" pitchFamily="18" charset="0"/>
              </a:rPr>
              <a:t>The plot shows a clear seasonal pattern in energy consumption, with a peak during the summer season and a trough during the winter season. </a:t>
            </a:r>
          </a:p>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rgbClr val="161A3E"/>
                </a:solidFill>
                <a:effectLst/>
                <a:latin typeface="Times New Roman" panose="02020603050405020304" pitchFamily="18" charset="0"/>
                <a:cs typeface="Times New Roman" panose="02020603050405020304" pitchFamily="18" charset="0"/>
              </a:rPr>
              <a:t>Peak Season:</a:t>
            </a:r>
            <a:r>
              <a:rPr kumimoji="0" lang="en-US" altLang="en-US" sz="1800" b="0" i="0" u="none" strike="noStrike" cap="none" normalizeH="0" baseline="0" dirty="0">
                <a:ln>
                  <a:noFill/>
                </a:ln>
                <a:solidFill>
                  <a:srgbClr val="161A3E"/>
                </a:solidFill>
                <a:effectLst/>
                <a:latin typeface="Times New Roman" panose="02020603050405020304" pitchFamily="18" charset="0"/>
                <a:cs typeface="Times New Roman" panose="02020603050405020304" pitchFamily="18" charset="0"/>
              </a:rPr>
              <a:t> The highest energy consumption occurs during the summer season, indicating increased demand, likely due to factors like higher temperatures and increased cooling needs.   </a:t>
            </a:r>
          </a:p>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rgbClr val="161A3E"/>
                </a:solidFill>
                <a:effectLst/>
                <a:latin typeface="Times New Roman" panose="02020603050405020304" pitchFamily="18" charset="0"/>
                <a:cs typeface="Times New Roman" panose="02020603050405020304" pitchFamily="18" charset="0"/>
              </a:rPr>
              <a:t>Trough Season:</a:t>
            </a:r>
            <a:r>
              <a:rPr kumimoji="0" lang="en-US" altLang="en-US" sz="1800" b="0" i="0" u="none" strike="noStrike" cap="none" normalizeH="0" baseline="0" dirty="0">
                <a:ln>
                  <a:noFill/>
                </a:ln>
                <a:solidFill>
                  <a:srgbClr val="161A3E"/>
                </a:solidFill>
                <a:effectLst/>
                <a:latin typeface="Times New Roman" panose="02020603050405020304" pitchFamily="18" charset="0"/>
                <a:cs typeface="Times New Roman" panose="02020603050405020304" pitchFamily="18" charset="0"/>
              </a:rPr>
              <a:t> The lowest energy consumption is observed during the winter season, suggesting reduced demand, possibly due to lower temperatures and decreased heating needs. </a:t>
            </a:r>
          </a:p>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rgbClr val="161A3E"/>
                </a:solidFill>
                <a:effectLst/>
                <a:latin typeface="Times New Roman" panose="02020603050405020304" pitchFamily="18" charset="0"/>
                <a:cs typeface="Times New Roman" panose="02020603050405020304" pitchFamily="18" charset="0"/>
              </a:rPr>
              <a:t>Seasonal Variation:</a:t>
            </a:r>
            <a:r>
              <a:rPr kumimoji="0" lang="en-US" altLang="en-US" sz="1800" b="0" i="0" u="none" strike="noStrike" cap="none" normalizeH="0" baseline="0" dirty="0">
                <a:ln>
                  <a:noFill/>
                </a:ln>
                <a:solidFill>
                  <a:srgbClr val="161A3E"/>
                </a:solidFill>
                <a:effectLst/>
                <a:latin typeface="Times New Roman" panose="02020603050405020304" pitchFamily="18" charset="0"/>
                <a:cs typeface="Times New Roman" panose="02020603050405020304" pitchFamily="18" charset="0"/>
              </a:rPr>
              <a:t> The overall trend highlights a significant seasonal influence on energy consumption, with higher demand during warmer months and lower demand during colder months.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7726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377801-5425-6860-E143-BAF34F70FD14}"/>
              </a:ext>
            </a:extLst>
          </p:cNvPr>
          <p:cNvSpPr>
            <a:spLocks noGrp="1"/>
          </p:cNvSpPr>
          <p:nvPr>
            <p:ph type="title"/>
          </p:nvPr>
        </p:nvSpPr>
        <p:spPr/>
        <p:txBody>
          <a:bodyPr/>
          <a:lstStyle/>
          <a:p>
            <a:r>
              <a:rPr lang="en-IN" sz="3600" dirty="0">
                <a:latin typeface="Times New Roman" panose="02020603050405020304" pitchFamily="18" charset="0"/>
                <a:cs typeface="Times New Roman" panose="02020603050405020304" pitchFamily="18" charset="0"/>
              </a:rPr>
              <a:t>Correlation Heatmap</a:t>
            </a:r>
            <a:endParaRPr lang="en-IN" dirty="0"/>
          </a:p>
        </p:txBody>
      </p:sp>
      <p:pic>
        <p:nvPicPr>
          <p:cNvPr id="7" name="Picture 6">
            <a:extLst>
              <a:ext uri="{FF2B5EF4-FFF2-40B4-BE49-F238E27FC236}">
                <a16:creationId xmlns:a16="http://schemas.microsoft.com/office/drawing/2014/main" id="{000F3B01-3FBE-5976-B501-12F6E7A3FD7B}"/>
              </a:ext>
            </a:extLst>
          </p:cNvPr>
          <p:cNvPicPr>
            <a:picLocks noChangeAspect="1"/>
          </p:cNvPicPr>
          <p:nvPr/>
        </p:nvPicPr>
        <p:blipFill>
          <a:blip r:embed="rId2"/>
          <a:stretch>
            <a:fillRect/>
          </a:stretch>
        </p:blipFill>
        <p:spPr>
          <a:xfrm>
            <a:off x="4805681" y="254442"/>
            <a:ext cx="6548118" cy="5780599"/>
          </a:xfrm>
          <a:prstGeom prst="rect">
            <a:avLst/>
          </a:prstGeom>
        </p:spPr>
      </p:pic>
    </p:spTree>
    <p:extLst>
      <p:ext uri="{BB962C8B-B14F-4D97-AF65-F5344CB8AC3E}">
        <p14:creationId xmlns:p14="http://schemas.microsoft.com/office/powerpoint/2010/main" val="1132834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4" y="383683"/>
            <a:ext cx="10834234" cy="612775"/>
          </a:xfrm>
        </p:spPr>
        <p:txBody>
          <a:bodyPr>
            <a:normAutofit/>
          </a:bodyPr>
          <a:lstStyle/>
          <a:p>
            <a:r>
              <a:rPr lang="en-US" sz="2800" dirty="0">
                <a:latin typeface="Times New Roman" panose="02020603050405020304" pitchFamily="18" charset="0"/>
                <a:cs typeface="Times New Roman" panose="02020603050405020304" pitchFamily="18" charset="0"/>
              </a:rPr>
              <a:t>Insights from the Heatmap: PowerConsumption_Zone3</a:t>
            </a:r>
            <a:endParaRPr lang="en-IN" sz="28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9E9BF912-93F4-14EE-51FC-8CD1636CD353}"/>
              </a:ext>
            </a:extLst>
          </p:cNvPr>
          <p:cNvSpPr>
            <a:spLocks noGrp="1" noChangeArrowheads="1"/>
          </p:cNvSpPr>
          <p:nvPr>
            <p:ph idx="1"/>
          </p:nvPr>
        </p:nvSpPr>
        <p:spPr bwMode="auto">
          <a:xfrm>
            <a:off x="678884" y="2902292"/>
            <a:ext cx="108342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C1F964A-4D78-99BC-8A96-087031FA1103}"/>
              </a:ext>
            </a:extLst>
          </p:cNvPr>
          <p:cNvSpPr txBox="1"/>
          <p:nvPr/>
        </p:nvSpPr>
        <p:spPr>
          <a:xfrm>
            <a:off x="1026160" y="1119005"/>
            <a:ext cx="9773920"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Positive Correlations: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Temperature:</a:t>
            </a:r>
            <a:r>
              <a:rPr lang="en-US" dirty="0">
                <a:latin typeface="Times New Roman" panose="02020603050405020304" pitchFamily="18" charset="0"/>
                <a:cs typeface="Times New Roman" panose="02020603050405020304" pitchFamily="18" charset="0"/>
              </a:rPr>
              <a:t> A moderate positive correlation suggests that higher temperatures tend to be associated with higher power consumption in Zone 3. This could be due to increased demand for cooling during warmer periods.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Wind Speed:</a:t>
            </a:r>
            <a:r>
              <a:rPr lang="en-US" dirty="0">
                <a:latin typeface="Times New Roman" panose="02020603050405020304" pitchFamily="18" charset="0"/>
                <a:cs typeface="Times New Roman" panose="02020603050405020304" pitchFamily="18" charset="0"/>
              </a:rPr>
              <a:t> A weak positive correlation suggests that higher wind speeds might slightly increase power consumption. This could be due to the operation of wind turbines or other wind-related energy sources.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PowerConsumption_Zone1 and PowerConsumption_Zone2:</a:t>
            </a:r>
            <a:r>
              <a:rPr lang="en-US" dirty="0">
                <a:latin typeface="Times New Roman" panose="02020603050405020304" pitchFamily="18" charset="0"/>
                <a:cs typeface="Times New Roman" panose="02020603050405020304" pitchFamily="18" charset="0"/>
              </a:rPr>
              <a:t> Strong positive correlations with these zones indicate that their energy consumption patterns are closely related to Zone 3, possibly due to shared factors like weather conditions or overall energy demand.</a:t>
            </a:r>
          </a:p>
          <a:p>
            <a:pPr algn="just"/>
            <a:r>
              <a:rPr lang="en-US" b="1" dirty="0">
                <a:latin typeface="Times New Roman" panose="02020603050405020304" pitchFamily="18" charset="0"/>
                <a:cs typeface="Times New Roman" panose="02020603050405020304" pitchFamily="18" charset="0"/>
              </a:rPr>
              <a:t>Negative Correlations: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TimeOfDay_encoded</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 strong negative correlation suggests that lower time-of-day values (e.g., early morning) are associated with lower power consumption in Zone 3. This aligns with typical daily patterns of energy usage.</a:t>
            </a:r>
          </a:p>
          <a:p>
            <a:pPr algn="just">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Season_encoded</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 moderate negative correlation suggests that certain seasons (e.g., winter) might be associated with lower power consumption in Zone 3. This could be due to factors like reduced cooling needs during colder months.</a:t>
            </a:r>
          </a:p>
          <a:p>
            <a:pPr algn="just">
              <a:buFont typeface="Arial" panose="020B0604020202020204" pitchFamily="34" charset="0"/>
              <a:buChar char="•"/>
            </a:pPr>
            <a:endParaRPr lang="en-US" dirty="0"/>
          </a:p>
          <a:p>
            <a:pPr algn="just"/>
            <a:endParaRPr lang="en-IN" dirty="0"/>
          </a:p>
        </p:txBody>
      </p:sp>
    </p:spTree>
    <p:extLst>
      <p:ext uri="{BB962C8B-B14F-4D97-AF65-F5344CB8AC3E}">
        <p14:creationId xmlns:p14="http://schemas.microsoft.com/office/powerpoint/2010/main" val="428096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p:txBody>
          <a:bodyPr/>
          <a:lstStyle/>
          <a:p>
            <a:r>
              <a:rPr lang="en-US" dirty="0"/>
              <a:t>Introduction </a:t>
            </a:r>
            <a:endParaRPr lang="en-IN" dirty="0"/>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a:xfrm>
            <a:off x="678883" y="1319968"/>
            <a:ext cx="10834234" cy="4415007"/>
          </a:xfrm>
        </p:spPr>
        <p:txBody>
          <a:bodyPr>
            <a:normAutofit/>
          </a:bodyPr>
          <a:lstStyle/>
          <a:p>
            <a:r>
              <a:rPr lang="en-US" sz="1800" b="1" dirty="0">
                <a:solidFill>
                  <a:schemeClr val="tx1"/>
                </a:solidFill>
                <a:latin typeface="Times New Roman" panose="02020603050405020304" pitchFamily="18" charset="0"/>
                <a:cs typeface="Times New Roman" panose="02020603050405020304" pitchFamily="18" charset="0"/>
              </a:rPr>
              <a:t>Aim:</a:t>
            </a:r>
            <a:br>
              <a:rPr lang="en-US" sz="1800" dirty="0">
                <a:solidFill>
                  <a:schemeClr val="tx1"/>
                </a:solidFill>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primary aim</a:t>
            </a:r>
            <a:r>
              <a:rPr lang="en-US" sz="1800" dirty="0">
                <a:latin typeface="Times New Roman" panose="02020603050405020304" pitchFamily="18" charset="0"/>
                <a:cs typeface="Times New Roman" panose="02020603050405020304" pitchFamily="18" charset="0"/>
              </a:rPr>
              <a:t> of this project is to </a:t>
            </a:r>
            <a:r>
              <a:rPr lang="en-US" sz="1800" b="1" dirty="0">
                <a:latin typeface="Times New Roman" panose="02020603050405020304" pitchFamily="18" charset="0"/>
                <a:cs typeface="Times New Roman" panose="02020603050405020304" pitchFamily="18" charset="0"/>
              </a:rPr>
              <a:t>develop a machine learning model</a:t>
            </a:r>
            <a:r>
              <a:rPr lang="en-US" sz="1800" dirty="0">
                <a:latin typeface="Times New Roman" panose="02020603050405020304" pitchFamily="18" charset="0"/>
                <a:cs typeface="Times New Roman" panose="02020603050405020304" pitchFamily="18" charset="0"/>
              </a:rPr>
              <a:t> that can accurately </a:t>
            </a:r>
            <a:r>
              <a:rPr lang="en-US" sz="1800" b="1" dirty="0">
                <a:latin typeface="Times New Roman" panose="02020603050405020304" pitchFamily="18" charset="0"/>
                <a:cs typeface="Times New Roman" panose="02020603050405020304" pitchFamily="18" charset="0"/>
              </a:rPr>
              <a:t>predict power consumption in Zone 3</a:t>
            </a:r>
            <a:r>
              <a:rPr lang="en-US" sz="1800" dirty="0">
                <a:latin typeface="Times New Roman" panose="02020603050405020304" pitchFamily="18" charset="0"/>
                <a:cs typeface="Times New Roman" panose="02020603050405020304" pitchFamily="18" charset="0"/>
              </a:rPr>
              <a:t> of a Moroccan renewable energy company's operations in Agadir.</a:t>
            </a: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380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Predictive Modelling </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8881" y="1142418"/>
            <a:ext cx="10834234" cy="4398066"/>
          </a:xfrm>
        </p:spPr>
        <p:txBody>
          <a:bodyPr/>
          <a:lstStyle/>
          <a:p>
            <a:r>
              <a:rPr lang="en-US" sz="1800" dirty="0">
                <a:latin typeface="Times New Roman" panose="02020603050405020304" pitchFamily="18" charset="0"/>
                <a:cs typeface="Times New Roman" panose="02020603050405020304" pitchFamily="18" charset="0"/>
              </a:rPr>
              <a:t>Data is split as 70% for training and 30% for testing. </a:t>
            </a:r>
          </a:p>
          <a:p>
            <a:r>
              <a:rPr lang="en-US" sz="1800" dirty="0">
                <a:latin typeface="Times New Roman" panose="02020603050405020304" pitchFamily="18" charset="0"/>
                <a:cs typeface="Times New Roman" panose="02020603050405020304" pitchFamily="18" charset="0"/>
              </a:rPr>
              <a:t>( Tried 80% and 20%  split, minimal changes in the accuracy.)</a:t>
            </a:r>
          </a:p>
          <a:p>
            <a:endParaRPr lang="en-IN" sz="2000" dirty="0"/>
          </a:p>
        </p:txBody>
      </p:sp>
      <p:pic>
        <p:nvPicPr>
          <p:cNvPr id="6" name="Picture 5">
            <a:extLst>
              <a:ext uri="{FF2B5EF4-FFF2-40B4-BE49-F238E27FC236}">
                <a16:creationId xmlns:a16="http://schemas.microsoft.com/office/drawing/2014/main" id="{D157867D-6880-CB15-7EBB-36E4286A8A6B}"/>
              </a:ext>
            </a:extLst>
          </p:cNvPr>
          <p:cNvPicPr>
            <a:picLocks noChangeAspect="1"/>
          </p:cNvPicPr>
          <p:nvPr/>
        </p:nvPicPr>
        <p:blipFill>
          <a:blip r:embed="rId2"/>
          <a:stretch>
            <a:fillRect/>
          </a:stretch>
        </p:blipFill>
        <p:spPr>
          <a:xfrm>
            <a:off x="928019" y="1889627"/>
            <a:ext cx="7056732" cy="1539373"/>
          </a:xfrm>
          <a:prstGeom prst="rect">
            <a:avLst/>
          </a:prstGeom>
        </p:spPr>
      </p:pic>
    </p:spTree>
    <p:extLst>
      <p:ext uri="{BB962C8B-B14F-4D97-AF65-F5344CB8AC3E}">
        <p14:creationId xmlns:p14="http://schemas.microsoft.com/office/powerpoint/2010/main" val="1082878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2800" dirty="0">
                <a:latin typeface="Times New Roman" panose="02020603050405020304" pitchFamily="18" charset="0"/>
                <a:cs typeface="Times New Roman" panose="02020603050405020304" pitchFamily="18" charset="0"/>
              </a:rPr>
              <a:t>K-means Model To Form Clusters </a:t>
            </a:r>
            <a:endParaRPr lang="en-IN" sz="2800" dirty="0">
              <a:latin typeface="Times New Roman" panose="02020603050405020304" pitchFamily="18" charset="0"/>
              <a:cs typeface="Times New Roman" panose="02020603050405020304" pitchFamily="18" charset="0"/>
            </a:endParaRPr>
          </a:p>
        </p:txBody>
      </p:sp>
      <p:sp>
        <p:nvSpPr>
          <p:cNvPr id="7" name="Rectangle 6"/>
          <p:cNvSpPr/>
          <p:nvPr/>
        </p:nvSpPr>
        <p:spPr>
          <a:xfrm>
            <a:off x="421532" y="1422474"/>
            <a:ext cx="6096000" cy="646331"/>
          </a:xfrm>
          <a:prstGeom prst="rect">
            <a:avLst/>
          </a:prstGeom>
        </p:spPr>
        <p:txBody>
          <a:bodyPr>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 value = 3</a:t>
            </a:r>
          </a:p>
          <a:p>
            <a:pPr marL="285750" indent="-285750">
              <a:buFont typeface="Arial" panose="020B0604020202020204" pitchFamily="34" charset="0"/>
              <a:buChar char="•"/>
            </a:pPr>
            <a:endParaRPr lang="en-US" dirty="0"/>
          </a:p>
        </p:txBody>
      </p:sp>
      <p:sp>
        <p:nvSpPr>
          <p:cNvPr id="8" name="Rectangle 7"/>
          <p:cNvSpPr/>
          <p:nvPr/>
        </p:nvSpPr>
        <p:spPr>
          <a:xfrm>
            <a:off x="421532" y="1860364"/>
            <a:ext cx="6096000" cy="923330"/>
          </a:xfrm>
          <a:prstGeom prst="rect">
            <a:avLst/>
          </a:prstGeom>
        </p:spPr>
        <p:txBody>
          <a:bodyPr>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Cluster column is added in the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Cluster 2 ha maximum items and cluster 0 has minimum items. </a:t>
            </a:r>
          </a:p>
        </p:txBody>
      </p:sp>
      <p:pic>
        <p:nvPicPr>
          <p:cNvPr id="4" name="Picture 3">
            <a:extLst>
              <a:ext uri="{FF2B5EF4-FFF2-40B4-BE49-F238E27FC236}">
                <a16:creationId xmlns:a16="http://schemas.microsoft.com/office/drawing/2014/main" id="{AB3A76EB-43B9-2602-780A-A38616A52330}"/>
              </a:ext>
            </a:extLst>
          </p:cNvPr>
          <p:cNvPicPr>
            <a:picLocks noChangeAspect="1"/>
          </p:cNvPicPr>
          <p:nvPr/>
        </p:nvPicPr>
        <p:blipFill>
          <a:blip r:embed="rId2"/>
          <a:stretch>
            <a:fillRect/>
          </a:stretch>
        </p:blipFill>
        <p:spPr>
          <a:xfrm>
            <a:off x="678884" y="2881633"/>
            <a:ext cx="6345141" cy="1094734"/>
          </a:xfrm>
          <a:prstGeom prst="rect">
            <a:avLst/>
          </a:prstGeom>
        </p:spPr>
      </p:pic>
      <p:pic>
        <p:nvPicPr>
          <p:cNvPr id="9" name="Picture 8">
            <a:extLst>
              <a:ext uri="{FF2B5EF4-FFF2-40B4-BE49-F238E27FC236}">
                <a16:creationId xmlns:a16="http://schemas.microsoft.com/office/drawing/2014/main" id="{7FC2448A-C1FF-57A0-A240-9BF82F46E1AA}"/>
              </a:ext>
            </a:extLst>
          </p:cNvPr>
          <p:cNvPicPr>
            <a:picLocks noChangeAspect="1"/>
          </p:cNvPicPr>
          <p:nvPr/>
        </p:nvPicPr>
        <p:blipFill>
          <a:blip r:embed="rId3"/>
          <a:stretch>
            <a:fillRect/>
          </a:stretch>
        </p:blipFill>
        <p:spPr>
          <a:xfrm>
            <a:off x="7024025" y="763587"/>
            <a:ext cx="4664392" cy="3587385"/>
          </a:xfrm>
          <a:prstGeom prst="rect">
            <a:avLst/>
          </a:prstGeom>
        </p:spPr>
      </p:pic>
    </p:spTree>
    <p:extLst>
      <p:ext uri="{BB962C8B-B14F-4D97-AF65-F5344CB8AC3E}">
        <p14:creationId xmlns:p14="http://schemas.microsoft.com/office/powerpoint/2010/main" val="3727196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Evaluation Metrics </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8884" y="1422156"/>
            <a:ext cx="10834234" cy="4398066"/>
          </a:xfrm>
        </p:spPr>
        <p:txBody>
          <a:bodyPr>
            <a:normAutofit/>
          </a:bodyPr>
          <a:lstStyle/>
          <a:p>
            <a:r>
              <a:rPr lang="en-US" sz="1800" b="1" dirty="0">
                <a:solidFill>
                  <a:schemeClr val="tx1"/>
                </a:solidFill>
                <a:latin typeface="Times New Roman" panose="02020603050405020304" pitchFamily="18" charset="0"/>
                <a:cs typeface="Times New Roman" panose="02020603050405020304" pitchFamily="18" charset="0"/>
              </a:rPr>
              <a:t>MAE (Mean Absolute Error) </a:t>
            </a:r>
            <a:r>
              <a:rPr lang="en-US" sz="1800" dirty="0">
                <a:solidFill>
                  <a:schemeClr val="tx1"/>
                </a:solidFill>
                <a:latin typeface="Times New Roman" panose="02020603050405020304" pitchFamily="18" charset="0"/>
                <a:cs typeface="Times New Roman" panose="02020603050405020304" pitchFamily="18" charset="0"/>
              </a:rPr>
              <a:t>- is the average error when making a prediction with the model. It is more robust to data with outliers</a:t>
            </a:r>
          </a:p>
          <a:p>
            <a:r>
              <a:rPr lang="en-US" sz="1800" b="1" dirty="0">
                <a:solidFill>
                  <a:schemeClr val="tx1"/>
                </a:solidFill>
                <a:latin typeface="Times New Roman" panose="02020603050405020304" pitchFamily="18" charset="0"/>
                <a:cs typeface="Times New Roman" panose="02020603050405020304" pitchFamily="18" charset="0"/>
              </a:rPr>
              <a:t>MSE ( Mean Squared Error)</a:t>
            </a:r>
            <a:r>
              <a:rPr lang="en-US" sz="1800" dirty="0">
                <a:solidFill>
                  <a:schemeClr val="tx1"/>
                </a:solidFill>
                <a:latin typeface="Times New Roman" panose="02020603050405020304" pitchFamily="18" charset="0"/>
                <a:cs typeface="Times New Roman" panose="02020603050405020304" pitchFamily="18" charset="0"/>
              </a:rPr>
              <a:t> - It is the average squared difference between the estimated values and the actual value. </a:t>
            </a:r>
          </a:p>
          <a:p>
            <a:r>
              <a:rPr lang="en-US" sz="1800" b="1" dirty="0">
                <a:solidFill>
                  <a:schemeClr val="tx1"/>
                </a:solidFill>
                <a:latin typeface="Times New Roman" panose="02020603050405020304" pitchFamily="18" charset="0"/>
                <a:cs typeface="Times New Roman" panose="02020603050405020304" pitchFamily="18" charset="0"/>
              </a:rPr>
              <a:t>R-Squared</a:t>
            </a:r>
            <a:r>
              <a:rPr lang="en-US" sz="1800" dirty="0">
                <a:solidFill>
                  <a:schemeClr val="tx1"/>
                </a:solidFill>
                <a:latin typeface="Times New Roman" panose="02020603050405020304" pitchFamily="18" charset="0"/>
                <a:cs typeface="Times New Roman" panose="02020603050405020304" pitchFamily="18" charset="0"/>
              </a:rPr>
              <a:t> – It shows how well your predictions approximate the real data points. </a:t>
            </a:r>
          </a:p>
          <a:p>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RMSE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stands for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 Mean Squared Error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It's a widely used metric in machine learning to measure the difference between predicted values and actual values. In simpler terms, it tells you how far off your model's predictions are on average. </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4506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3" y="520134"/>
            <a:ext cx="10834234" cy="612775"/>
          </a:xfrm>
        </p:spPr>
        <p:txBody>
          <a:bodyPr>
            <a:normAutofit/>
          </a:bodyPr>
          <a:lstStyle/>
          <a:p>
            <a:pPr>
              <a:lnSpc>
                <a:spcPts val="1425"/>
              </a:lnSpc>
            </a:pPr>
            <a:r>
              <a:rPr lang="en-IN" sz="2800" dirty="0">
                <a:solidFill>
                  <a:srgbClr val="161A3E"/>
                </a:solidFill>
                <a:effectLst/>
                <a:latin typeface="Times New Roman" panose="02020603050405020304" pitchFamily="18" charset="0"/>
                <a:cs typeface="Times New Roman" panose="02020603050405020304" pitchFamily="18" charset="0"/>
              </a:rPr>
              <a:t>Random Forest Regressor</a:t>
            </a:r>
          </a:p>
        </p:txBody>
      </p:sp>
      <p:sp>
        <p:nvSpPr>
          <p:cNvPr id="3" name="Content Placeholder 2"/>
          <p:cNvSpPr>
            <a:spLocks noGrp="1"/>
          </p:cNvSpPr>
          <p:nvPr>
            <p:ph idx="1"/>
          </p:nvPr>
        </p:nvSpPr>
        <p:spPr>
          <a:xfrm>
            <a:off x="678884" y="1093930"/>
            <a:ext cx="10834234" cy="5243935"/>
          </a:xfrm>
        </p:spPr>
        <p:txBody>
          <a:bodyPr/>
          <a:lstStyle/>
          <a:p>
            <a:r>
              <a:rPr lang="en-US" sz="1800" dirty="0">
                <a:solidFill>
                  <a:srgbClr val="161A3E"/>
                </a:solidFill>
                <a:latin typeface="Times New Roman" panose="02020603050405020304" pitchFamily="18" charset="0"/>
                <a:cs typeface="Times New Roman" panose="02020603050405020304" pitchFamily="18" charset="0"/>
              </a:rPr>
              <a:t>A </a:t>
            </a:r>
            <a:r>
              <a:rPr lang="en-US" sz="1800" b="1" dirty="0">
                <a:solidFill>
                  <a:srgbClr val="161A3E"/>
                </a:solidFill>
                <a:latin typeface="Times New Roman" panose="02020603050405020304" pitchFamily="18" charset="0"/>
                <a:cs typeface="Times New Roman" panose="02020603050405020304" pitchFamily="18" charset="0"/>
              </a:rPr>
              <a:t>Random Forest Regressor </a:t>
            </a:r>
            <a:r>
              <a:rPr lang="en-US" sz="1800" dirty="0">
                <a:solidFill>
                  <a:srgbClr val="161A3E"/>
                </a:solidFill>
                <a:latin typeface="Times New Roman" panose="02020603050405020304" pitchFamily="18" charset="0"/>
                <a:cs typeface="Times New Roman" panose="02020603050405020304" pitchFamily="18" charset="0"/>
              </a:rPr>
              <a:t>is a machine learning algorithm that combines the predictions of multiple decision trees to make a final prediction. It works by building a multitude of decision trees on different subsets of the training data and then averaging their predictions.</a:t>
            </a:r>
          </a:p>
          <a:p>
            <a:r>
              <a:rPr lang="en-US" sz="1800" b="1" dirty="0">
                <a:solidFill>
                  <a:schemeClr val="tx1"/>
                </a:solidFill>
                <a:latin typeface="Times New Roman" panose="02020603050405020304" pitchFamily="18" charset="0"/>
                <a:cs typeface="Times New Roman" panose="02020603050405020304" pitchFamily="18" charset="0"/>
              </a:rPr>
              <a:t>Results -</a:t>
            </a:r>
            <a:r>
              <a:rPr lang="en-US" sz="2000" dirty="0">
                <a:solidFill>
                  <a:schemeClr val="tx1"/>
                </a:solidFill>
              </a:rPr>
              <a:t> </a:t>
            </a:r>
          </a:p>
        </p:txBody>
      </p:sp>
      <p:pic>
        <p:nvPicPr>
          <p:cNvPr id="6" name="Picture 5">
            <a:extLst>
              <a:ext uri="{FF2B5EF4-FFF2-40B4-BE49-F238E27FC236}">
                <a16:creationId xmlns:a16="http://schemas.microsoft.com/office/drawing/2014/main" id="{743B3BE7-80E5-E873-16CC-1B284983C244}"/>
              </a:ext>
            </a:extLst>
          </p:cNvPr>
          <p:cNvPicPr>
            <a:picLocks noChangeAspect="1"/>
          </p:cNvPicPr>
          <p:nvPr/>
        </p:nvPicPr>
        <p:blipFill>
          <a:blip r:embed="rId2"/>
          <a:stretch>
            <a:fillRect/>
          </a:stretch>
        </p:blipFill>
        <p:spPr>
          <a:xfrm>
            <a:off x="4034611" y="2182772"/>
            <a:ext cx="4122777" cy="701101"/>
          </a:xfrm>
          <a:prstGeom prst="rect">
            <a:avLst/>
          </a:prstGeom>
        </p:spPr>
      </p:pic>
      <p:pic>
        <p:nvPicPr>
          <p:cNvPr id="8" name="Picture 7">
            <a:extLst>
              <a:ext uri="{FF2B5EF4-FFF2-40B4-BE49-F238E27FC236}">
                <a16:creationId xmlns:a16="http://schemas.microsoft.com/office/drawing/2014/main" id="{6DACBCBC-C95C-6ABF-9FE5-868AE51C8334}"/>
              </a:ext>
            </a:extLst>
          </p:cNvPr>
          <p:cNvPicPr>
            <a:picLocks noChangeAspect="1"/>
          </p:cNvPicPr>
          <p:nvPr/>
        </p:nvPicPr>
        <p:blipFill>
          <a:blip r:embed="rId3"/>
          <a:stretch>
            <a:fillRect/>
          </a:stretch>
        </p:blipFill>
        <p:spPr>
          <a:xfrm>
            <a:off x="3097270" y="3052444"/>
            <a:ext cx="5997460" cy="2415749"/>
          </a:xfrm>
          <a:prstGeom prst="rect">
            <a:avLst/>
          </a:prstGeom>
        </p:spPr>
      </p:pic>
    </p:spTree>
    <p:extLst>
      <p:ext uri="{BB962C8B-B14F-4D97-AF65-F5344CB8AC3E}">
        <p14:creationId xmlns:p14="http://schemas.microsoft.com/office/powerpoint/2010/main" val="1929897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7947A2-62AD-338F-5B42-C21C8957C398}"/>
              </a:ext>
            </a:extLst>
          </p:cNvPr>
          <p:cNvSpPr>
            <a:spLocks noGrp="1"/>
          </p:cNvSpPr>
          <p:nvPr>
            <p:ph type="title"/>
          </p:nvPr>
        </p:nvSpPr>
        <p:spPr>
          <a:xfrm>
            <a:off x="321013" y="2049670"/>
            <a:ext cx="3501957" cy="2562226"/>
          </a:xfrm>
        </p:spPr>
        <p:txBody>
          <a:bodyPr>
            <a:normAutofit/>
          </a:bodyPr>
          <a:lstStyle/>
          <a:p>
            <a:r>
              <a:rPr lang="en-US" sz="2800" b="0" dirty="0">
                <a:solidFill>
                  <a:srgbClr val="9ECBFF"/>
                </a:solidFill>
                <a:effectLst/>
                <a:latin typeface="Times New Roman" panose="02020603050405020304" pitchFamily="18" charset="0"/>
                <a:cs typeface="Times New Roman" panose="02020603050405020304" pitchFamily="18" charset="0"/>
              </a:rPr>
              <a:t>Actual vs Predicted with Best Fit Line using Random Forest Regressor</a:t>
            </a:r>
            <a:br>
              <a:rPr lang="en-US" sz="2800" b="0" dirty="0">
                <a:solidFill>
                  <a:srgbClr val="E1E4E8"/>
                </a:solidFill>
                <a:effectLst/>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2966ACD-AF14-6219-4B90-A6DACA5251F6}"/>
              </a:ext>
            </a:extLst>
          </p:cNvPr>
          <p:cNvPicPr>
            <a:picLocks noChangeAspect="1"/>
          </p:cNvPicPr>
          <p:nvPr/>
        </p:nvPicPr>
        <p:blipFill>
          <a:blip r:embed="rId2"/>
          <a:stretch>
            <a:fillRect/>
          </a:stretch>
        </p:blipFill>
        <p:spPr>
          <a:xfrm>
            <a:off x="5304204" y="497018"/>
            <a:ext cx="6129655" cy="5624590"/>
          </a:xfrm>
          <a:prstGeom prst="rect">
            <a:avLst/>
          </a:prstGeom>
        </p:spPr>
      </p:pic>
    </p:spTree>
    <p:extLst>
      <p:ext uri="{BB962C8B-B14F-4D97-AF65-F5344CB8AC3E}">
        <p14:creationId xmlns:p14="http://schemas.microsoft.com/office/powerpoint/2010/main" val="1088868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err="1">
                <a:latin typeface="Times New Roman" panose="02020603050405020304" pitchFamily="18" charset="0"/>
                <a:cs typeface="Times New Roman" panose="02020603050405020304" pitchFamily="18" charset="0"/>
              </a:rPr>
              <a:t>DecisionTree</a:t>
            </a:r>
            <a:r>
              <a:rPr lang="en-US" sz="2800" b="1" dirty="0">
                <a:latin typeface="Times New Roman" panose="02020603050405020304" pitchFamily="18" charset="0"/>
                <a:cs typeface="Times New Roman" panose="02020603050405020304" pitchFamily="18" charset="0"/>
              </a:rPr>
              <a:t> Regressor</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5054" y="1437581"/>
            <a:ext cx="10834234" cy="4398066"/>
          </a:xfrm>
        </p:spPr>
        <p:txBody>
          <a:bodyPr>
            <a:normAutofit/>
          </a:bodyPr>
          <a:lstStyle/>
          <a:p>
            <a:r>
              <a:rPr lang="en-US" sz="1800" dirty="0">
                <a:solidFill>
                  <a:srgbClr val="161A3E"/>
                </a:solidFill>
                <a:latin typeface="Times New Roman" panose="02020603050405020304" pitchFamily="18" charset="0"/>
                <a:cs typeface="Times New Roman" panose="02020603050405020304" pitchFamily="18" charset="0"/>
              </a:rPr>
              <a:t>A </a:t>
            </a:r>
            <a:r>
              <a:rPr lang="en-US" sz="1800" b="1" dirty="0" err="1">
                <a:solidFill>
                  <a:srgbClr val="161A3E"/>
                </a:solidFill>
                <a:latin typeface="Times New Roman" panose="02020603050405020304" pitchFamily="18" charset="0"/>
                <a:cs typeface="Times New Roman" panose="02020603050405020304" pitchFamily="18" charset="0"/>
              </a:rPr>
              <a:t>DecisionTree</a:t>
            </a:r>
            <a:r>
              <a:rPr lang="en-US" sz="1800" b="1" dirty="0">
                <a:solidFill>
                  <a:srgbClr val="161A3E"/>
                </a:solidFill>
                <a:latin typeface="Times New Roman" panose="02020603050405020304" pitchFamily="18" charset="0"/>
                <a:cs typeface="Times New Roman" panose="02020603050405020304" pitchFamily="18" charset="0"/>
              </a:rPr>
              <a:t> Regressor</a:t>
            </a:r>
            <a:r>
              <a:rPr lang="en-US" sz="1800" dirty="0">
                <a:solidFill>
                  <a:srgbClr val="161A3E"/>
                </a:solidFill>
                <a:latin typeface="Times New Roman" panose="02020603050405020304" pitchFamily="18" charset="0"/>
                <a:cs typeface="Times New Roman" panose="02020603050405020304" pitchFamily="18" charset="0"/>
              </a:rPr>
              <a:t> is a machine learning algorithm used for regression tasks. It constructs a tree-like model where each node represents a feature, and each branch represents a decision based on the feature's value.</a:t>
            </a:r>
            <a:r>
              <a:rPr lang="en-US" sz="1200" dirty="0"/>
              <a:t> </a:t>
            </a:r>
            <a:r>
              <a:rPr lang="en-US" sz="1800" dirty="0">
                <a:solidFill>
                  <a:srgbClr val="161A3E"/>
                </a:solidFill>
                <a:latin typeface="Times New Roman" panose="02020603050405020304" pitchFamily="18" charset="0"/>
                <a:cs typeface="Times New Roman" panose="02020603050405020304" pitchFamily="18" charset="0"/>
              </a:rPr>
              <a:t>The tree recursively splits the data based on the feature that best separates the data into groups with similar target values.</a:t>
            </a:r>
          </a:p>
          <a:p>
            <a:r>
              <a:rPr lang="en-US" sz="1800" b="1" dirty="0">
                <a:solidFill>
                  <a:schemeClr val="tx1"/>
                </a:solidFill>
                <a:latin typeface="Times New Roman" panose="02020603050405020304" pitchFamily="18" charset="0"/>
                <a:cs typeface="Times New Roman" panose="02020603050405020304" pitchFamily="18" charset="0"/>
              </a:rPr>
              <a:t>Results</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B34631E1-D229-FF76-8722-32F3B86A00E3}"/>
              </a:ext>
            </a:extLst>
          </p:cNvPr>
          <p:cNvPicPr>
            <a:picLocks noChangeAspect="1"/>
          </p:cNvPicPr>
          <p:nvPr/>
        </p:nvPicPr>
        <p:blipFill>
          <a:blip r:embed="rId2"/>
          <a:stretch>
            <a:fillRect/>
          </a:stretch>
        </p:blipFill>
        <p:spPr>
          <a:xfrm>
            <a:off x="3769353" y="2480157"/>
            <a:ext cx="4023709" cy="838273"/>
          </a:xfrm>
          <a:prstGeom prst="rect">
            <a:avLst/>
          </a:prstGeom>
        </p:spPr>
      </p:pic>
      <p:pic>
        <p:nvPicPr>
          <p:cNvPr id="8" name="Picture 7">
            <a:extLst>
              <a:ext uri="{FF2B5EF4-FFF2-40B4-BE49-F238E27FC236}">
                <a16:creationId xmlns:a16="http://schemas.microsoft.com/office/drawing/2014/main" id="{94C53642-C116-A907-5F84-1DE48CD6F6ED}"/>
              </a:ext>
            </a:extLst>
          </p:cNvPr>
          <p:cNvPicPr>
            <a:picLocks noChangeAspect="1"/>
          </p:cNvPicPr>
          <p:nvPr/>
        </p:nvPicPr>
        <p:blipFill>
          <a:blip r:embed="rId3"/>
          <a:stretch>
            <a:fillRect/>
          </a:stretch>
        </p:blipFill>
        <p:spPr>
          <a:xfrm>
            <a:off x="2763427" y="3429000"/>
            <a:ext cx="6035563" cy="2476715"/>
          </a:xfrm>
          <a:prstGeom prst="rect">
            <a:avLst/>
          </a:prstGeom>
        </p:spPr>
      </p:pic>
    </p:spTree>
    <p:extLst>
      <p:ext uri="{BB962C8B-B14F-4D97-AF65-F5344CB8AC3E}">
        <p14:creationId xmlns:p14="http://schemas.microsoft.com/office/powerpoint/2010/main" val="1743159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AD3501-9BFB-8726-78AD-8392C9AB2C3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7D01B6D-F7A9-C398-57E6-E3850219D96B}"/>
              </a:ext>
            </a:extLst>
          </p:cNvPr>
          <p:cNvSpPr>
            <a:spLocks noGrp="1"/>
          </p:cNvSpPr>
          <p:nvPr>
            <p:ph type="title"/>
          </p:nvPr>
        </p:nvSpPr>
        <p:spPr>
          <a:xfrm>
            <a:off x="321013" y="2049670"/>
            <a:ext cx="3501957" cy="2562226"/>
          </a:xfrm>
        </p:spPr>
        <p:txBody>
          <a:bodyPr>
            <a:normAutofit/>
          </a:bodyPr>
          <a:lstStyle/>
          <a:p>
            <a:r>
              <a:rPr lang="en-US" sz="2800" b="0" dirty="0">
                <a:solidFill>
                  <a:srgbClr val="9ECBFF"/>
                </a:solidFill>
                <a:effectLst/>
                <a:latin typeface="Times New Roman" panose="02020603050405020304" pitchFamily="18" charset="0"/>
                <a:cs typeface="Times New Roman" panose="02020603050405020304" pitchFamily="18" charset="0"/>
              </a:rPr>
              <a:t>Actual vs Predicted with Best Fit Line using Decision Tree Regressor</a:t>
            </a:r>
            <a:br>
              <a:rPr lang="en-US" sz="2800" b="0" dirty="0">
                <a:solidFill>
                  <a:srgbClr val="E1E4E8"/>
                </a:solidFill>
                <a:effectLst/>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65F55D8-4DF2-1E8D-4318-8BFA7E2C1AAB}"/>
              </a:ext>
            </a:extLst>
          </p:cNvPr>
          <p:cNvPicPr>
            <a:picLocks noChangeAspect="1"/>
          </p:cNvPicPr>
          <p:nvPr/>
        </p:nvPicPr>
        <p:blipFill>
          <a:blip r:embed="rId2"/>
          <a:stretch>
            <a:fillRect/>
          </a:stretch>
        </p:blipFill>
        <p:spPr>
          <a:xfrm>
            <a:off x="5438344" y="494992"/>
            <a:ext cx="5861375" cy="5378415"/>
          </a:xfrm>
          <a:prstGeom prst="rect">
            <a:avLst/>
          </a:prstGeom>
        </p:spPr>
      </p:pic>
    </p:spTree>
    <p:extLst>
      <p:ext uri="{BB962C8B-B14F-4D97-AF65-F5344CB8AC3E}">
        <p14:creationId xmlns:p14="http://schemas.microsoft.com/office/powerpoint/2010/main" val="921621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ABE0BB-7389-C488-AF98-8354162605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3E4F02-E115-AF78-6BCF-03C5AF618DF7}"/>
              </a:ext>
            </a:extLst>
          </p:cNvPr>
          <p:cNvSpPr>
            <a:spLocks noGrp="1"/>
          </p:cNvSpPr>
          <p:nvPr>
            <p:ph type="title"/>
          </p:nvPr>
        </p:nvSpPr>
        <p:spPr/>
        <p:txBody>
          <a:bodyPr>
            <a:normAutofit/>
          </a:bodyPr>
          <a:lstStyle/>
          <a:p>
            <a:r>
              <a:rPr lang="en-US" sz="2800" b="1" dirty="0" err="1">
                <a:solidFill>
                  <a:srgbClr val="161A3E"/>
                </a:solidFill>
                <a:latin typeface="Times New Roman" panose="02020603050405020304" pitchFamily="18" charset="0"/>
                <a:cs typeface="Times New Roman" panose="02020603050405020304" pitchFamily="18" charset="0"/>
              </a:rPr>
              <a:t>XGBoost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4F5B20-AF9A-E98D-A626-DCA4936C77F8}"/>
              </a:ext>
            </a:extLst>
          </p:cNvPr>
          <p:cNvSpPr>
            <a:spLocks noGrp="1"/>
          </p:cNvSpPr>
          <p:nvPr>
            <p:ph idx="1"/>
          </p:nvPr>
        </p:nvSpPr>
        <p:spPr>
          <a:xfrm>
            <a:off x="675054" y="1437581"/>
            <a:ext cx="10834234" cy="4398066"/>
          </a:xfrm>
        </p:spPr>
        <p:txBody>
          <a:bodyPr>
            <a:normAutofit/>
          </a:bodyPr>
          <a:lstStyle/>
          <a:p>
            <a:r>
              <a:rPr lang="en-US" sz="1800" b="1" dirty="0" err="1">
                <a:solidFill>
                  <a:srgbClr val="161A3E"/>
                </a:solidFill>
                <a:latin typeface="Times New Roman" panose="02020603050405020304" pitchFamily="18" charset="0"/>
                <a:cs typeface="Times New Roman" panose="02020603050405020304" pitchFamily="18" charset="0"/>
              </a:rPr>
              <a:t>XGBoost</a:t>
            </a:r>
            <a:r>
              <a:rPr lang="en-US" sz="1800" dirty="0">
                <a:solidFill>
                  <a:srgbClr val="161A3E"/>
                </a:solidFill>
                <a:latin typeface="Times New Roman" panose="02020603050405020304" pitchFamily="18" charset="0"/>
                <a:cs typeface="Times New Roman" panose="02020603050405020304" pitchFamily="18" charset="0"/>
              </a:rPr>
              <a:t> (</a:t>
            </a:r>
            <a:r>
              <a:rPr lang="en-US" sz="1800" dirty="0" err="1">
                <a:solidFill>
                  <a:srgbClr val="161A3E"/>
                </a:solidFill>
                <a:latin typeface="Times New Roman" panose="02020603050405020304" pitchFamily="18" charset="0"/>
                <a:cs typeface="Times New Roman" panose="02020603050405020304" pitchFamily="18" charset="0"/>
              </a:rPr>
              <a:t>eXtreme</a:t>
            </a:r>
            <a:r>
              <a:rPr lang="en-US" sz="1800" dirty="0">
                <a:solidFill>
                  <a:srgbClr val="161A3E"/>
                </a:solidFill>
                <a:latin typeface="Times New Roman" panose="02020603050405020304" pitchFamily="18" charset="0"/>
                <a:cs typeface="Times New Roman" panose="02020603050405020304" pitchFamily="18" charset="0"/>
              </a:rPr>
              <a:t> Gradient Boosting) is a powerful and efficient machine learning algorithm that builds upon the concept of Gradient Boosting. It's particularly well-known for its performance in a wide range of tasks, including regression. </a:t>
            </a:r>
          </a:p>
          <a:p>
            <a:r>
              <a:rPr lang="en-US" sz="1800" b="1" dirty="0">
                <a:solidFill>
                  <a:schemeClr val="tx1"/>
                </a:solidFill>
                <a:latin typeface="Times New Roman" panose="02020603050405020304" pitchFamily="18" charset="0"/>
                <a:cs typeface="Times New Roman" panose="02020603050405020304" pitchFamily="18" charset="0"/>
              </a:rPr>
              <a:t>Results</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D1E2AB9B-AF86-590B-9D2D-1BCF47423DCE}"/>
              </a:ext>
            </a:extLst>
          </p:cNvPr>
          <p:cNvPicPr>
            <a:picLocks noChangeAspect="1"/>
          </p:cNvPicPr>
          <p:nvPr/>
        </p:nvPicPr>
        <p:blipFill>
          <a:blip r:embed="rId2"/>
          <a:stretch>
            <a:fillRect/>
          </a:stretch>
        </p:blipFill>
        <p:spPr>
          <a:xfrm>
            <a:off x="3070579" y="3389415"/>
            <a:ext cx="6043184" cy="2446232"/>
          </a:xfrm>
          <a:prstGeom prst="rect">
            <a:avLst/>
          </a:prstGeom>
        </p:spPr>
      </p:pic>
      <p:pic>
        <p:nvPicPr>
          <p:cNvPr id="9" name="Picture 8">
            <a:extLst>
              <a:ext uri="{FF2B5EF4-FFF2-40B4-BE49-F238E27FC236}">
                <a16:creationId xmlns:a16="http://schemas.microsoft.com/office/drawing/2014/main" id="{E1FB7FAE-8D9B-04A1-E073-7B05DE922788}"/>
              </a:ext>
            </a:extLst>
          </p:cNvPr>
          <p:cNvPicPr>
            <a:picLocks noChangeAspect="1"/>
          </p:cNvPicPr>
          <p:nvPr/>
        </p:nvPicPr>
        <p:blipFill>
          <a:blip r:embed="rId3"/>
          <a:stretch>
            <a:fillRect/>
          </a:stretch>
        </p:blipFill>
        <p:spPr>
          <a:xfrm>
            <a:off x="4236540" y="2425331"/>
            <a:ext cx="3711262" cy="853514"/>
          </a:xfrm>
          <a:prstGeom prst="rect">
            <a:avLst/>
          </a:prstGeom>
        </p:spPr>
      </p:pic>
    </p:spTree>
    <p:extLst>
      <p:ext uri="{BB962C8B-B14F-4D97-AF65-F5344CB8AC3E}">
        <p14:creationId xmlns:p14="http://schemas.microsoft.com/office/powerpoint/2010/main" val="2509233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E5BE0-0E98-E5B8-9273-3CA4459AB3C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D4432BC-35C2-C50F-6D20-4F79E9D83560}"/>
              </a:ext>
            </a:extLst>
          </p:cNvPr>
          <p:cNvSpPr>
            <a:spLocks noGrp="1"/>
          </p:cNvSpPr>
          <p:nvPr>
            <p:ph type="title"/>
          </p:nvPr>
        </p:nvSpPr>
        <p:spPr>
          <a:xfrm>
            <a:off x="321013" y="2049670"/>
            <a:ext cx="3501957" cy="2562226"/>
          </a:xfrm>
        </p:spPr>
        <p:txBody>
          <a:bodyPr>
            <a:normAutofit/>
          </a:bodyPr>
          <a:lstStyle/>
          <a:p>
            <a:r>
              <a:rPr lang="en-US" sz="2800" b="0" dirty="0">
                <a:solidFill>
                  <a:srgbClr val="9ECBFF"/>
                </a:solidFill>
                <a:effectLst/>
                <a:latin typeface="Times New Roman" panose="02020603050405020304" pitchFamily="18" charset="0"/>
                <a:cs typeface="Times New Roman" panose="02020603050405020304" pitchFamily="18" charset="0"/>
              </a:rPr>
              <a:t>Actual vs Predicted with Best Fit Line using </a:t>
            </a:r>
            <a:r>
              <a:rPr lang="en-US" sz="2800" b="0" dirty="0" err="1">
                <a:solidFill>
                  <a:srgbClr val="9ECBFF"/>
                </a:solidFill>
                <a:latin typeface="Times New Roman" panose="02020603050405020304" pitchFamily="18" charset="0"/>
                <a:cs typeface="Times New Roman" panose="02020603050405020304" pitchFamily="18" charset="0"/>
              </a:rPr>
              <a:t>XGBoost</a:t>
            </a:r>
            <a:r>
              <a:rPr lang="en-US" sz="2800" b="0" dirty="0">
                <a:solidFill>
                  <a:srgbClr val="9ECBFF"/>
                </a:solidFill>
                <a:latin typeface="Times New Roman" panose="02020603050405020304" pitchFamily="18" charset="0"/>
                <a:cs typeface="Times New Roman" panose="02020603050405020304" pitchFamily="18" charset="0"/>
              </a:rPr>
              <a:t> </a:t>
            </a:r>
            <a:r>
              <a:rPr lang="en-US" sz="2800" b="0" dirty="0">
                <a:solidFill>
                  <a:srgbClr val="9ECBFF"/>
                </a:solidFill>
                <a:effectLst/>
                <a:latin typeface="Times New Roman" panose="02020603050405020304" pitchFamily="18" charset="0"/>
                <a:cs typeface="Times New Roman" panose="02020603050405020304" pitchFamily="18" charset="0"/>
              </a:rPr>
              <a:t>Regressor</a:t>
            </a:r>
            <a:br>
              <a:rPr lang="en-US" sz="2800" b="0" dirty="0">
                <a:solidFill>
                  <a:srgbClr val="E1E4E8"/>
                </a:solidFill>
                <a:effectLst/>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82D8F84-ACC8-7790-1794-169B9B4D8B87}"/>
              </a:ext>
            </a:extLst>
          </p:cNvPr>
          <p:cNvPicPr>
            <a:picLocks noChangeAspect="1"/>
          </p:cNvPicPr>
          <p:nvPr/>
        </p:nvPicPr>
        <p:blipFill>
          <a:blip r:embed="rId2"/>
          <a:stretch>
            <a:fillRect/>
          </a:stretch>
        </p:blipFill>
        <p:spPr>
          <a:xfrm>
            <a:off x="5473432" y="440250"/>
            <a:ext cx="5791199" cy="5488757"/>
          </a:xfrm>
          <a:prstGeom prst="rect">
            <a:avLst/>
          </a:prstGeom>
        </p:spPr>
      </p:pic>
    </p:spTree>
    <p:extLst>
      <p:ext uri="{BB962C8B-B14F-4D97-AF65-F5344CB8AC3E}">
        <p14:creationId xmlns:p14="http://schemas.microsoft.com/office/powerpoint/2010/main" val="2612698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C9CC5-64B2-875F-0244-C18320DBC61A}"/>
              </a:ext>
            </a:extLst>
          </p:cNvPr>
          <p:cNvSpPr>
            <a:spLocks noGrp="1"/>
          </p:cNvSpPr>
          <p:nvPr>
            <p:ph type="title"/>
          </p:nvPr>
        </p:nvSpPr>
        <p:spPr>
          <a:xfrm>
            <a:off x="678879" y="282652"/>
            <a:ext cx="5107239" cy="612775"/>
          </a:xfrm>
        </p:spPr>
        <p:txBody>
          <a:bodyPr>
            <a:normAutofit/>
          </a:bodyPr>
          <a:lstStyle/>
          <a:p>
            <a:r>
              <a:rPr lang="en-US" sz="2800" dirty="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4847CB-0A30-3BD0-D54D-5D7D1FE06886}"/>
              </a:ext>
            </a:extLst>
          </p:cNvPr>
          <p:cNvSpPr>
            <a:spLocks noGrp="1"/>
          </p:cNvSpPr>
          <p:nvPr>
            <p:ph idx="1"/>
          </p:nvPr>
        </p:nvSpPr>
        <p:spPr>
          <a:xfrm>
            <a:off x="678878" y="749511"/>
            <a:ext cx="5107239" cy="5894479"/>
          </a:xfrm>
        </p:spPr>
        <p:txBody>
          <a:bodyPr>
            <a:noAutofit/>
          </a:bodyPr>
          <a:lstStyle/>
          <a:p>
            <a:pPr algn="just" fontAlgn="base"/>
            <a:r>
              <a:rPr lang="en-US" sz="1800" dirty="0">
                <a:solidFill>
                  <a:srgbClr val="161A3E"/>
                </a:solidFill>
                <a:latin typeface="Times New Roman" panose="02020603050405020304" pitchFamily="18" charset="0"/>
                <a:cs typeface="Times New Roman" panose="02020603050405020304" pitchFamily="18" charset="0"/>
              </a:rPr>
              <a:t>The evaluation of the three regression models (Random Forest, </a:t>
            </a:r>
            <a:r>
              <a:rPr lang="en-US" sz="1800" dirty="0" err="1">
                <a:solidFill>
                  <a:srgbClr val="161A3E"/>
                </a:solidFill>
                <a:latin typeface="Times New Roman" panose="02020603050405020304" pitchFamily="18" charset="0"/>
                <a:cs typeface="Times New Roman" panose="02020603050405020304" pitchFamily="18" charset="0"/>
              </a:rPr>
              <a:t>XGBoost</a:t>
            </a:r>
            <a:r>
              <a:rPr lang="en-US" sz="1800" dirty="0">
                <a:solidFill>
                  <a:srgbClr val="161A3E"/>
                </a:solidFill>
                <a:latin typeface="Times New Roman" panose="02020603050405020304" pitchFamily="18" charset="0"/>
                <a:cs typeface="Times New Roman" panose="02020603050405020304" pitchFamily="18" charset="0"/>
              </a:rPr>
              <a:t>, and Decision Tree) using R-squared scores reveals that all models demonstrate strong predictive power, with Random Forest achieving the highest R-squared score. While Random Forest currently exhibits the best performance, a comprehensive model selection process should consider factors beyond R-squared, such as model interpretability, computational cost, and robustness to overfitting.</a:t>
            </a:r>
            <a:endParaRPr lang="en-US" sz="1800" b="1" dirty="0">
              <a:solidFill>
                <a:srgbClr val="161A3E"/>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5217DED-FD6E-6DE7-0546-F4EE81E635B8}"/>
              </a:ext>
            </a:extLst>
          </p:cNvPr>
          <p:cNvPicPr>
            <a:picLocks noChangeAspect="1"/>
          </p:cNvPicPr>
          <p:nvPr/>
        </p:nvPicPr>
        <p:blipFill>
          <a:blip r:embed="rId2"/>
          <a:stretch>
            <a:fillRect/>
          </a:stretch>
        </p:blipFill>
        <p:spPr>
          <a:xfrm>
            <a:off x="6405884" y="895427"/>
            <a:ext cx="5456931" cy="4547443"/>
          </a:xfrm>
          <a:prstGeom prst="rect">
            <a:avLst/>
          </a:prstGeom>
        </p:spPr>
      </p:pic>
    </p:spTree>
    <p:extLst>
      <p:ext uri="{BB962C8B-B14F-4D97-AF65-F5344CB8AC3E}">
        <p14:creationId xmlns:p14="http://schemas.microsoft.com/office/powerpoint/2010/main" val="1639721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Dataset Collection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3" y="1675075"/>
            <a:ext cx="1128613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r>
              <a:rPr lang="en-US" sz="2400" dirty="0">
                <a:solidFill>
                  <a:schemeClr val="tx1"/>
                </a:solidFill>
                <a:latin typeface="Times New Roman" panose="02020603050405020304" pitchFamily="18" charset="0"/>
                <a:cs typeface="Times New Roman" panose="02020603050405020304" pitchFamily="18" charset="0"/>
              </a:rPr>
              <a:t>Sample dataset in CSV format was available.</a:t>
            </a:r>
          </a:p>
          <a:p>
            <a:endParaRPr lang="en-US" dirty="0"/>
          </a:p>
        </p:txBody>
      </p:sp>
      <p:pic>
        <p:nvPicPr>
          <p:cNvPr id="6" name="Picture 5">
            <a:extLst>
              <a:ext uri="{FF2B5EF4-FFF2-40B4-BE49-F238E27FC236}">
                <a16:creationId xmlns:a16="http://schemas.microsoft.com/office/drawing/2014/main" id="{F2F24544-075A-8CF2-8100-A6B2D1FFD98F}"/>
              </a:ext>
            </a:extLst>
          </p:cNvPr>
          <p:cNvPicPr>
            <a:picLocks noChangeAspect="1"/>
          </p:cNvPicPr>
          <p:nvPr/>
        </p:nvPicPr>
        <p:blipFill>
          <a:blip r:embed="rId2"/>
          <a:stretch>
            <a:fillRect/>
          </a:stretch>
        </p:blipFill>
        <p:spPr>
          <a:xfrm>
            <a:off x="1165401" y="2228080"/>
            <a:ext cx="9861198" cy="3573188"/>
          </a:xfrm>
          <a:prstGeom prst="rect">
            <a:avLst/>
          </a:prstGeom>
        </p:spPr>
      </p:pic>
    </p:spTree>
    <p:extLst>
      <p:ext uri="{BB962C8B-B14F-4D97-AF65-F5344CB8AC3E}">
        <p14:creationId xmlns:p14="http://schemas.microsoft.com/office/powerpoint/2010/main" val="2272459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Features of Dataset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8882" y="1216441"/>
            <a:ext cx="10834234" cy="4944662"/>
          </a:xfrm>
        </p:spPr>
        <p:txBody>
          <a:bodyPr/>
          <a:lstStyle/>
          <a:p>
            <a:pPr marL="0" indent="0">
              <a:buNone/>
            </a:pP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p>
          <a:p>
            <a:endParaRPr lang="en-IN" sz="2000" dirty="0"/>
          </a:p>
          <a:p>
            <a:endParaRPr lang="en-US" dirty="0"/>
          </a:p>
          <a:p>
            <a:endParaRPr lang="en-US" dirty="0"/>
          </a:p>
          <a:p>
            <a:endParaRPr lang="en-IN" dirty="0"/>
          </a:p>
        </p:txBody>
      </p:sp>
      <p:graphicFrame>
        <p:nvGraphicFramePr>
          <p:cNvPr id="4" name="Table 3">
            <a:extLst>
              <a:ext uri="{FF2B5EF4-FFF2-40B4-BE49-F238E27FC236}">
                <a16:creationId xmlns:a16="http://schemas.microsoft.com/office/drawing/2014/main" id="{5A9201EE-C723-570F-905A-26687D2980A8}"/>
              </a:ext>
            </a:extLst>
          </p:cNvPr>
          <p:cNvGraphicFramePr>
            <a:graphicFrameLocks noGrp="1"/>
          </p:cNvGraphicFramePr>
          <p:nvPr>
            <p:extLst>
              <p:ext uri="{D42A27DB-BD31-4B8C-83A1-F6EECF244321}">
                <p14:modId xmlns:p14="http://schemas.microsoft.com/office/powerpoint/2010/main" val="3629381153"/>
              </p:ext>
            </p:extLst>
          </p:nvPr>
        </p:nvGraphicFramePr>
        <p:xfrm>
          <a:off x="784643" y="1517513"/>
          <a:ext cx="10622712" cy="3822974"/>
        </p:xfrm>
        <a:graphic>
          <a:graphicData uri="http://schemas.openxmlformats.org/drawingml/2006/table">
            <a:tbl>
              <a:tblPr firstRow="1" firstCol="1" bandRow="1">
                <a:tableStyleId>{F5AB1C69-6EDB-4FF4-983F-18BD219EF322}</a:tableStyleId>
              </a:tblPr>
              <a:tblGrid>
                <a:gridCol w="3693993">
                  <a:extLst>
                    <a:ext uri="{9D8B030D-6E8A-4147-A177-3AD203B41FA5}">
                      <a16:colId xmlns:a16="http://schemas.microsoft.com/office/drawing/2014/main" val="3973504607"/>
                    </a:ext>
                  </a:extLst>
                </a:gridCol>
                <a:gridCol w="6928719">
                  <a:extLst>
                    <a:ext uri="{9D8B030D-6E8A-4147-A177-3AD203B41FA5}">
                      <a16:colId xmlns:a16="http://schemas.microsoft.com/office/drawing/2014/main" val="1416751421"/>
                    </a:ext>
                  </a:extLst>
                </a:gridCol>
              </a:tblGrid>
              <a:tr h="309871">
                <a:tc>
                  <a:txBody>
                    <a:bodyPr/>
                    <a:lstStyle/>
                    <a:p>
                      <a:pPr>
                        <a:lnSpc>
                          <a:spcPct val="107000"/>
                        </a:lnSpc>
                        <a:spcAft>
                          <a:spcPts val="800"/>
                        </a:spcAft>
                      </a:pPr>
                      <a:r>
                        <a:rPr lang="en-IN" sz="1600" b="0" kern="1200" dirty="0">
                          <a:solidFill>
                            <a:schemeClr val="lt1"/>
                          </a:solidFill>
                          <a:effectLst/>
                        </a:rPr>
                        <a:t>Datetime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3280" marR="113280" marT="52283" marB="52283" anchor="ctr"/>
                </a:tc>
                <a:tc>
                  <a:txBody>
                    <a:bodyPr/>
                    <a:lstStyle/>
                    <a:p>
                      <a:pPr>
                        <a:lnSpc>
                          <a:spcPct val="107000"/>
                        </a:lnSpc>
                        <a:spcAft>
                          <a:spcPts val="800"/>
                        </a:spcAft>
                      </a:pPr>
                      <a:r>
                        <a:rPr lang="en-US" sz="1600" b="0" kern="1200" dirty="0">
                          <a:solidFill>
                            <a:schemeClr val="lt1"/>
                          </a:solidFill>
                          <a:effectLst/>
                        </a:rPr>
                        <a:t>The date and time of the recording</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3280" marR="113280" marT="52283" marB="52283" anchor="ctr"/>
                </a:tc>
                <a:extLst>
                  <a:ext uri="{0D108BD9-81ED-4DB2-BD59-A6C34878D82A}">
                    <a16:rowId xmlns:a16="http://schemas.microsoft.com/office/drawing/2014/main" val="3877307271"/>
                  </a:ext>
                </a:extLst>
              </a:tr>
              <a:tr h="309871">
                <a:tc>
                  <a:txBody>
                    <a:bodyPr/>
                    <a:lstStyle/>
                    <a:p>
                      <a:pPr>
                        <a:lnSpc>
                          <a:spcPct val="107000"/>
                        </a:lnSpc>
                        <a:spcAft>
                          <a:spcPts val="800"/>
                        </a:spcAft>
                      </a:pPr>
                      <a:r>
                        <a:rPr lang="en-IN" sz="1600" b="0" kern="1200" dirty="0">
                          <a:solidFill>
                            <a:schemeClr val="lt1"/>
                          </a:solidFill>
                          <a:effectLst/>
                        </a:rPr>
                        <a:t>Temperature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3280" marR="113280" marT="52283" marB="52283" anchor="ctr"/>
                </a:tc>
                <a:tc>
                  <a:txBody>
                    <a:bodyPr/>
                    <a:lstStyle/>
                    <a:p>
                      <a:pPr>
                        <a:lnSpc>
                          <a:spcPct val="107000"/>
                        </a:lnSpc>
                        <a:spcAft>
                          <a:spcPts val="800"/>
                        </a:spcAft>
                      </a:pPr>
                      <a:r>
                        <a:rPr lang="en-US" sz="1600" b="0" kern="1200" dirty="0">
                          <a:solidFill>
                            <a:schemeClr val="dk1"/>
                          </a:solidFill>
                          <a:effectLst/>
                        </a:rPr>
                        <a:t>The Temperature in Celsius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3280" marR="113280" marT="52283" marB="52283" anchor="ctr"/>
                </a:tc>
                <a:extLst>
                  <a:ext uri="{0D108BD9-81ED-4DB2-BD59-A6C34878D82A}">
                    <a16:rowId xmlns:a16="http://schemas.microsoft.com/office/drawing/2014/main" val="4259777385"/>
                  </a:ext>
                </a:extLst>
              </a:tr>
              <a:tr h="309871">
                <a:tc>
                  <a:txBody>
                    <a:bodyPr/>
                    <a:lstStyle/>
                    <a:p>
                      <a:pPr>
                        <a:lnSpc>
                          <a:spcPct val="107000"/>
                        </a:lnSpc>
                        <a:spcAft>
                          <a:spcPts val="800"/>
                        </a:spcAft>
                      </a:pPr>
                      <a:r>
                        <a:rPr lang="en-IN" sz="1600" b="0" kern="1200" dirty="0">
                          <a:solidFill>
                            <a:schemeClr val="lt1"/>
                          </a:solidFill>
                          <a:effectLst/>
                        </a:rPr>
                        <a:t>Humidity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3280" marR="113280" marT="52283" marB="52283" anchor="ctr"/>
                </a:tc>
                <a:tc>
                  <a:txBody>
                    <a:bodyPr/>
                    <a:lstStyle/>
                    <a:p>
                      <a:pPr>
                        <a:lnSpc>
                          <a:spcPct val="107000"/>
                        </a:lnSpc>
                        <a:spcAft>
                          <a:spcPts val="800"/>
                        </a:spcAft>
                      </a:pPr>
                      <a:r>
                        <a:rPr lang="en-US" sz="1600" b="0" kern="1200" dirty="0">
                          <a:solidFill>
                            <a:schemeClr val="dk1"/>
                          </a:solidFill>
                          <a:effectLst/>
                        </a:rPr>
                        <a:t>The concentration of water vapor in the air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3280" marR="113280" marT="52283" marB="52283" anchor="ctr"/>
                </a:tc>
                <a:extLst>
                  <a:ext uri="{0D108BD9-81ED-4DB2-BD59-A6C34878D82A}">
                    <a16:rowId xmlns:a16="http://schemas.microsoft.com/office/drawing/2014/main" val="2683496595"/>
                  </a:ext>
                </a:extLst>
              </a:tr>
              <a:tr h="309871">
                <a:tc>
                  <a:txBody>
                    <a:bodyPr/>
                    <a:lstStyle/>
                    <a:p>
                      <a:pPr>
                        <a:lnSpc>
                          <a:spcPct val="107000"/>
                        </a:lnSpc>
                        <a:spcAft>
                          <a:spcPts val="800"/>
                        </a:spcAft>
                      </a:pPr>
                      <a:r>
                        <a:rPr lang="en-IN" sz="1600" b="0" kern="1200" dirty="0" err="1">
                          <a:solidFill>
                            <a:schemeClr val="lt1"/>
                          </a:solidFill>
                          <a:effectLst/>
                        </a:rPr>
                        <a:t>WindSpeed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3280" marR="113280" marT="52283" marB="52283" anchor="ctr"/>
                </a:tc>
                <a:tc>
                  <a:txBody>
                    <a:bodyPr/>
                    <a:lstStyle/>
                    <a:p>
                      <a:pPr>
                        <a:lnSpc>
                          <a:spcPct val="107000"/>
                        </a:lnSpc>
                        <a:spcAft>
                          <a:spcPts val="800"/>
                        </a:spcAft>
                      </a:pPr>
                      <a:r>
                        <a:rPr lang="en-US" sz="1600" b="0" kern="1200" dirty="0">
                          <a:solidFill>
                            <a:schemeClr val="dk1"/>
                          </a:solidFill>
                          <a:effectLst/>
                        </a:rPr>
                        <a:t>The speed of the wind in kilometers per hour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3280" marR="113280" marT="52283" marB="52283" anchor="ctr"/>
                </a:tc>
                <a:extLst>
                  <a:ext uri="{0D108BD9-81ED-4DB2-BD59-A6C34878D82A}">
                    <a16:rowId xmlns:a16="http://schemas.microsoft.com/office/drawing/2014/main" val="3198183906"/>
                  </a:ext>
                </a:extLst>
              </a:tr>
              <a:tr h="309871">
                <a:tc>
                  <a:txBody>
                    <a:bodyPr/>
                    <a:lstStyle/>
                    <a:p>
                      <a:pPr>
                        <a:lnSpc>
                          <a:spcPct val="107000"/>
                        </a:lnSpc>
                        <a:spcAft>
                          <a:spcPts val="800"/>
                        </a:spcAft>
                      </a:pPr>
                      <a:r>
                        <a:rPr lang="en-IN" sz="1600" b="0" kern="1200" dirty="0" err="1">
                          <a:solidFill>
                            <a:schemeClr val="lt1"/>
                          </a:solidFill>
                          <a:effectLst/>
                        </a:rPr>
                        <a:t>GeneralDiffuseFlows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3280" marR="113280" marT="52283" marB="52283" anchor="ctr"/>
                </a:tc>
                <a:tc>
                  <a:txBody>
                    <a:bodyPr/>
                    <a:lstStyle/>
                    <a:p>
                      <a:pPr>
                        <a:lnSpc>
                          <a:spcPct val="107000"/>
                        </a:lnSpc>
                        <a:spcAft>
                          <a:spcPts val="800"/>
                        </a:spcAft>
                      </a:pPr>
                      <a:r>
                        <a:rPr lang="en-US" sz="1600" b="0" kern="1200" dirty="0">
                          <a:solidFill>
                            <a:schemeClr val="dk1"/>
                          </a:solidFill>
                          <a:effectLst/>
                        </a:rPr>
                        <a:t>The measurement of how much emissions gases diffuse into the broader atmosphere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3280" marR="113280" marT="52283" marB="52283" anchor="ctr"/>
                </a:tc>
                <a:extLst>
                  <a:ext uri="{0D108BD9-81ED-4DB2-BD59-A6C34878D82A}">
                    <a16:rowId xmlns:a16="http://schemas.microsoft.com/office/drawing/2014/main" val="4281070953"/>
                  </a:ext>
                </a:extLst>
              </a:tr>
              <a:tr h="309871">
                <a:tc>
                  <a:txBody>
                    <a:bodyPr/>
                    <a:lstStyle/>
                    <a:p>
                      <a:pPr>
                        <a:lnSpc>
                          <a:spcPct val="107000"/>
                        </a:lnSpc>
                        <a:spcAft>
                          <a:spcPts val="800"/>
                        </a:spcAft>
                      </a:pPr>
                      <a:r>
                        <a:rPr lang="en-IN" sz="1600" b="0" kern="1200" dirty="0" err="1">
                          <a:solidFill>
                            <a:schemeClr val="lt1"/>
                          </a:solidFill>
                          <a:effectLst/>
                        </a:rPr>
                        <a:t>DiffuseFlows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3280" marR="113280" marT="52283" marB="52283" anchor="ctr"/>
                </a:tc>
                <a:tc>
                  <a:txBody>
                    <a:bodyPr/>
                    <a:lstStyle/>
                    <a:p>
                      <a:pPr>
                        <a:lnSpc>
                          <a:spcPct val="107000"/>
                        </a:lnSpc>
                        <a:spcAft>
                          <a:spcPts val="800"/>
                        </a:spcAft>
                      </a:pPr>
                      <a:r>
                        <a:rPr lang="en-US" sz="1600" b="0" kern="1200" dirty="0">
                          <a:solidFill>
                            <a:schemeClr val="dk1"/>
                          </a:solidFill>
                          <a:effectLst/>
                        </a:rPr>
                        <a:t>The measurement of how much emissions gases diffuse into the local atmosphere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3280" marR="113280" marT="52283" marB="52283" anchor="ctr"/>
                </a:tc>
                <a:extLst>
                  <a:ext uri="{0D108BD9-81ED-4DB2-BD59-A6C34878D82A}">
                    <a16:rowId xmlns:a16="http://schemas.microsoft.com/office/drawing/2014/main" val="1130913459"/>
                  </a:ext>
                </a:extLst>
              </a:tr>
              <a:tr h="309871">
                <a:tc>
                  <a:txBody>
                    <a:bodyPr/>
                    <a:lstStyle/>
                    <a:p>
                      <a:pPr>
                        <a:lnSpc>
                          <a:spcPct val="107000"/>
                        </a:lnSpc>
                        <a:spcAft>
                          <a:spcPts val="800"/>
                        </a:spcAft>
                      </a:pPr>
                      <a:r>
                        <a:rPr lang="en-IN" sz="1600" b="0" kern="1200" dirty="0">
                          <a:solidFill>
                            <a:schemeClr val="lt1"/>
                          </a:solidFill>
                          <a:effectLst/>
                        </a:rPr>
                        <a:t>PowerConsumption_Zone1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3280" marR="113280" marT="52283" marB="52283" anchor="ctr"/>
                </a:tc>
                <a:tc>
                  <a:txBody>
                    <a:bodyPr/>
                    <a:lstStyle/>
                    <a:p>
                      <a:pPr>
                        <a:lnSpc>
                          <a:spcPct val="107000"/>
                        </a:lnSpc>
                        <a:spcAft>
                          <a:spcPts val="800"/>
                        </a:spcAft>
                      </a:pPr>
                      <a:r>
                        <a:rPr lang="en-US" sz="1600" b="0" kern="1200" dirty="0">
                          <a:solidFill>
                            <a:schemeClr val="dk1"/>
                          </a:solidFill>
                          <a:effectLst/>
                        </a:rPr>
                        <a:t>The power consumption in Kilowatt-Hours in Power Zone 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3280" marR="113280" marT="52283" marB="52283" anchor="ctr"/>
                </a:tc>
                <a:extLst>
                  <a:ext uri="{0D108BD9-81ED-4DB2-BD59-A6C34878D82A}">
                    <a16:rowId xmlns:a16="http://schemas.microsoft.com/office/drawing/2014/main" val="3403890420"/>
                  </a:ext>
                </a:extLst>
              </a:tr>
              <a:tr h="309871">
                <a:tc>
                  <a:txBody>
                    <a:bodyPr/>
                    <a:lstStyle/>
                    <a:p>
                      <a:pPr>
                        <a:lnSpc>
                          <a:spcPct val="107000"/>
                        </a:lnSpc>
                        <a:spcAft>
                          <a:spcPts val="800"/>
                        </a:spcAft>
                      </a:pPr>
                      <a:r>
                        <a:rPr lang="en-IN" sz="1600" b="0" kern="1200" dirty="0">
                          <a:solidFill>
                            <a:schemeClr val="lt1"/>
                          </a:solidFill>
                          <a:effectLst/>
                        </a:rPr>
                        <a:t>PowerConsumption_Zone2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3280" marR="113280" marT="52283" marB="52283" anchor="ctr"/>
                </a:tc>
                <a:tc>
                  <a:txBody>
                    <a:bodyPr/>
                    <a:lstStyle/>
                    <a:p>
                      <a:pPr>
                        <a:lnSpc>
                          <a:spcPct val="107000"/>
                        </a:lnSpc>
                        <a:spcAft>
                          <a:spcPts val="800"/>
                        </a:spcAft>
                      </a:pPr>
                      <a:r>
                        <a:rPr lang="en-US" sz="1600" b="0" kern="1200" dirty="0">
                          <a:solidFill>
                            <a:schemeClr val="dk1"/>
                          </a:solidFill>
                          <a:effectLst/>
                        </a:rPr>
                        <a:t>The power consumption in Kilowatt-Hours in Power Zone 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3280" marR="113280" marT="52283" marB="52283" anchor="ctr"/>
                </a:tc>
                <a:extLst>
                  <a:ext uri="{0D108BD9-81ED-4DB2-BD59-A6C34878D82A}">
                    <a16:rowId xmlns:a16="http://schemas.microsoft.com/office/drawing/2014/main" val="1295993309"/>
                  </a:ext>
                </a:extLst>
              </a:tr>
              <a:tr h="480354">
                <a:tc>
                  <a:txBody>
                    <a:bodyPr/>
                    <a:lstStyle/>
                    <a:p>
                      <a:pPr>
                        <a:lnSpc>
                          <a:spcPct val="107000"/>
                        </a:lnSpc>
                        <a:spcAft>
                          <a:spcPts val="800"/>
                        </a:spcAft>
                      </a:pPr>
                      <a:r>
                        <a:rPr lang="en-IN" sz="1600" b="0" kern="1200" dirty="0">
                          <a:solidFill>
                            <a:schemeClr val="lt1"/>
                          </a:solidFill>
                          <a:effectLst/>
                        </a:rPr>
                        <a:t>PowerConsumption_Zone3</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3280" marR="113280" marT="52283" marB="52283" anchor="ctr"/>
                </a:tc>
                <a:tc>
                  <a:txBody>
                    <a:bodyPr/>
                    <a:lstStyle/>
                    <a:p>
                      <a:pPr>
                        <a:lnSpc>
                          <a:spcPct val="107000"/>
                        </a:lnSpc>
                        <a:spcAft>
                          <a:spcPts val="800"/>
                        </a:spcAft>
                      </a:pPr>
                      <a:r>
                        <a:rPr lang="en-US" sz="1600" b="0" kern="1200" dirty="0">
                          <a:solidFill>
                            <a:schemeClr val="dk1"/>
                          </a:solidFill>
                          <a:effectLst/>
                        </a:rPr>
                        <a:t>The power consumption in Kilowatt-Hours in Power Zone 3</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3280" marR="113280" marT="52283" marB="52283" anchor="ctr"/>
                </a:tc>
                <a:extLst>
                  <a:ext uri="{0D108BD9-81ED-4DB2-BD59-A6C34878D82A}">
                    <a16:rowId xmlns:a16="http://schemas.microsoft.com/office/drawing/2014/main" val="684864733"/>
                  </a:ext>
                </a:extLst>
              </a:tr>
            </a:tbl>
          </a:graphicData>
        </a:graphic>
      </p:graphicFrame>
    </p:spTree>
    <p:extLst>
      <p:ext uri="{BB962C8B-B14F-4D97-AF65-F5344CB8AC3E}">
        <p14:creationId xmlns:p14="http://schemas.microsoft.com/office/powerpoint/2010/main" val="2792552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 </a:t>
            </a:r>
            <a:endParaRPr lang="en-IN" dirty="0"/>
          </a:p>
        </p:txBody>
      </p:sp>
      <p:sp>
        <p:nvSpPr>
          <p:cNvPr id="3" name="Content Placeholder 2"/>
          <p:cNvSpPr>
            <a:spLocks noGrp="1"/>
          </p:cNvSpPr>
          <p:nvPr>
            <p:ph idx="1"/>
          </p:nvPr>
        </p:nvSpPr>
        <p:spPr>
          <a:xfrm>
            <a:off x="678882" y="1216440"/>
            <a:ext cx="10834234" cy="5037894"/>
          </a:xfrm>
        </p:spPr>
        <p:txBody>
          <a:bodyPr>
            <a:normAutofit/>
          </a:bodyPr>
          <a:lstStyle/>
          <a:p>
            <a:pPr>
              <a:lnSpc>
                <a:spcPct val="100000"/>
              </a:lnSpc>
            </a:pPr>
            <a:r>
              <a:rPr lang="en-US" sz="1800" b="1" dirty="0">
                <a:solidFill>
                  <a:schemeClr val="tx1"/>
                </a:solidFill>
                <a:latin typeface="Times New Roman" panose="02020603050405020304" pitchFamily="18" charset="0"/>
                <a:cs typeface="Times New Roman" panose="02020603050405020304" pitchFamily="18" charset="0"/>
              </a:rPr>
              <a:t>Dealing with the Null Values – </a:t>
            </a:r>
            <a:r>
              <a:rPr lang="en-US" sz="1800" dirty="0">
                <a:solidFill>
                  <a:schemeClr val="tx1"/>
                </a:solidFill>
                <a:latin typeface="Times New Roman" panose="02020603050405020304" pitchFamily="18" charset="0"/>
                <a:cs typeface="Times New Roman" panose="02020603050405020304" pitchFamily="18" charset="0"/>
              </a:rPr>
              <a:t>Can significantly impact the performance and accuracy of machine learning models. </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ensure data completeness and integrity before proceeding with analysis or modeling.</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Findings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dataset contains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missing values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across all columns.</a:t>
            </a:r>
          </a:p>
          <a:p>
            <a:pPr marL="0" indent="0" algn="ctr">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endParaRPr lang="en-US" sz="2000" dirty="0"/>
          </a:p>
          <a:p>
            <a:endParaRPr lang="en-US" sz="2000" dirty="0"/>
          </a:p>
          <a:p>
            <a:pPr marL="0" indent="0">
              <a:buNone/>
            </a:pPr>
            <a:endParaRPr lang="en-US" sz="2000" dirty="0"/>
          </a:p>
          <a:p>
            <a:pPr marL="0" indent="0">
              <a:buNone/>
            </a:pP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dirty="0"/>
          </a:p>
        </p:txBody>
      </p:sp>
      <p:pic>
        <p:nvPicPr>
          <p:cNvPr id="8" name="Picture 7">
            <a:extLst>
              <a:ext uri="{FF2B5EF4-FFF2-40B4-BE49-F238E27FC236}">
                <a16:creationId xmlns:a16="http://schemas.microsoft.com/office/drawing/2014/main" id="{0718607F-1D62-E190-E903-A2EBC038CB5C}"/>
              </a:ext>
            </a:extLst>
          </p:cNvPr>
          <p:cNvPicPr>
            <a:picLocks noChangeAspect="1"/>
          </p:cNvPicPr>
          <p:nvPr/>
        </p:nvPicPr>
        <p:blipFill>
          <a:blip r:embed="rId2"/>
          <a:stretch>
            <a:fillRect/>
          </a:stretch>
        </p:blipFill>
        <p:spPr>
          <a:xfrm>
            <a:off x="4631840" y="2489201"/>
            <a:ext cx="2928319" cy="2999960"/>
          </a:xfrm>
          <a:prstGeom prst="rect">
            <a:avLst/>
          </a:prstGeom>
        </p:spPr>
      </p:pic>
    </p:spTree>
    <p:extLst>
      <p:ext uri="{BB962C8B-B14F-4D97-AF65-F5344CB8AC3E}">
        <p14:creationId xmlns:p14="http://schemas.microsoft.com/office/powerpoint/2010/main" val="1527684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 </a:t>
            </a:r>
            <a:endParaRPr lang="en-IN" dirty="0"/>
          </a:p>
        </p:txBody>
      </p:sp>
      <p:sp>
        <p:nvSpPr>
          <p:cNvPr id="3" name="Content Placeholder 2"/>
          <p:cNvSpPr>
            <a:spLocks noGrp="1"/>
          </p:cNvSpPr>
          <p:nvPr>
            <p:ph idx="1"/>
          </p:nvPr>
        </p:nvSpPr>
        <p:spPr>
          <a:xfrm>
            <a:off x="678881" y="1216440"/>
            <a:ext cx="10965127" cy="4939418"/>
          </a:xfrm>
        </p:spPr>
        <p:txBody>
          <a:bodyPr>
            <a:normAutofit/>
          </a:bodyPr>
          <a:lstStyle/>
          <a:p>
            <a:pPr>
              <a:buFont typeface="Wingdings" panose="05000000000000000000" pitchFamily="2" charset="2"/>
              <a:buChar char="v"/>
            </a:pPr>
            <a:r>
              <a:rPr lang="en-IN" sz="1800" b="1" dirty="0">
                <a:solidFill>
                  <a:schemeClr val="tx1"/>
                </a:solidFill>
                <a:effectLst/>
                <a:latin typeface="Times New Roman" panose="02020603050405020304" pitchFamily="18" charset="0"/>
                <a:cs typeface="Times New Roman" panose="02020603050405020304" pitchFamily="18" charset="0"/>
              </a:rPr>
              <a:t>Handling Duplicate Values and Null Values</a:t>
            </a:r>
            <a:endParaRPr lang="en-IN" sz="1800" b="0" dirty="0">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Quality: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Duplicate values/Null values can introduce errors and inconsistencies in your data, leading to inaccurate results and unreliable analysis.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Efficiency: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Removing duplicates</a:t>
            </a:r>
            <a:r>
              <a:rPr lang="en-US" altLang="en-US" sz="1800" dirty="0">
                <a:solidFill>
                  <a:schemeClr val="tx1"/>
                </a:solidFill>
                <a:latin typeface="Times New Roman" panose="02020603050405020304" pitchFamily="18" charset="0"/>
                <a:cs typeface="Times New Roman" panose="02020603050405020304" pitchFamily="18" charset="0"/>
              </a:rPr>
              <a:t>/Nulls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can improve the efficiency of your data processing and analysis tasks, as you'll be working with a smaller dataset.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Performance: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Duplicate values/Null values can affect the performance of machine learning models. For example, if a model is trained on a dataset with duplicates, it might learn to overfit to the repeated patterns, leading to poor generalization.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Interpretation: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Duplicate values/Null values can make it difficult to interpret the results of your analysis. For instance, if you're counting the number of unique customers, duplicates would inflate the count. </a:t>
            </a: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A26B8AC-AFD8-F9D9-6E79-AC0624E2450A}"/>
              </a:ext>
            </a:extLst>
          </p:cNvPr>
          <p:cNvPicPr>
            <a:picLocks noChangeAspect="1"/>
          </p:cNvPicPr>
          <p:nvPr/>
        </p:nvPicPr>
        <p:blipFill>
          <a:blip r:embed="rId2"/>
          <a:stretch>
            <a:fillRect/>
          </a:stretch>
        </p:blipFill>
        <p:spPr>
          <a:xfrm>
            <a:off x="3423920" y="4036304"/>
            <a:ext cx="2068938" cy="2119554"/>
          </a:xfrm>
          <a:prstGeom prst="rect">
            <a:avLst/>
          </a:prstGeom>
        </p:spPr>
      </p:pic>
      <p:pic>
        <p:nvPicPr>
          <p:cNvPr id="8" name="Picture 7">
            <a:extLst>
              <a:ext uri="{FF2B5EF4-FFF2-40B4-BE49-F238E27FC236}">
                <a16:creationId xmlns:a16="http://schemas.microsoft.com/office/drawing/2014/main" id="{53695828-72D8-02F1-C7D5-83364D33509B}"/>
              </a:ext>
            </a:extLst>
          </p:cNvPr>
          <p:cNvPicPr>
            <a:picLocks noChangeAspect="1"/>
          </p:cNvPicPr>
          <p:nvPr/>
        </p:nvPicPr>
        <p:blipFill>
          <a:blip r:embed="rId3"/>
          <a:stretch>
            <a:fillRect/>
          </a:stretch>
        </p:blipFill>
        <p:spPr>
          <a:xfrm>
            <a:off x="5781039" y="4036304"/>
            <a:ext cx="3512033" cy="2119554"/>
          </a:xfrm>
          <a:prstGeom prst="rect">
            <a:avLst/>
          </a:prstGeom>
        </p:spPr>
      </p:pic>
    </p:spTree>
    <p:extLst>
      <p:ext uri="{BB962C8B-B14F-4D97-AF65-F5344CB8AC3E}">
        <p14:creationId xmlns:p14="http://schemas.microsoft.com/office/powerpoint/2010/main" val="4190647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3" y="406030"/>
            <a:ext cx="10834234" cy="612775"/>
          </a:xfrm>
        </p:spPr>
        <p:txBody>
          <a:bodyPr/>
          <a:lstStyle/>
          <a:p>
            <a:r>
              <a:rPr lang="en-US" dirty="0">
                <a:latin typeface="Times New Roman" panose="02020603050405020304" pitchFamily="18" charset="0"/>
                <a:cs typeface="Times New Roman" panose="02020603050405020304" pitchFamily="18" charset="0"/>
              </a:rPr>
              <a:t>Exploratory Data Analysis</a:t>
            </a:r>
            <a:endParaRPr lang="en-IN" dirty="0">
              <a:latin typeface="Times New Roman" panose="02020603050405020304" pitchFamily="18" charset="0"/>
              <a:cs typeface="Times New Roman" panose="02020603050405020304" pitchFamily="18" charset="0"/>
            </a:endParaRPr>
          </a:p>
        </p:txBody>
      </p:sp>
      <p:sp>
        <p:nvSpPr>
          <p:cNvPr id="14" name="Content Placeholder 13">
            <a:extLst>
              <a:ext uri="{FF2B5EF4-FFF2-40B4-BE49-F238E27FC236}">
                <a16:creationId xmlns:a16="http://schemas.microsoft.com/office/drawing/2014/main" id="{B39308CF-A0EC-93C7-E681-C2A4F1973AC5}"/>
              </a:ext>
            </a:extLst>
          </p:cNvPr>
          <p:cNvSpPr>
            <a:spLocks noGrp="1"/>
          </p:cNvSpPr>
          <p:nvPr>
            <p:ph idx="1"/>
          </p:nvPr>
        </p:nvSpPr>
        <p:spPr>
          <a:xfrm>
            <a:off x="678883" y="1116459"/>
            <a:ext cx="6178090" cy="5080154"/>
          </a:xfrm>
        </p:spPr>
        <p:txBody>
          <a:bodyPr>
            <a:normAutofit/>
          </a:bodyPr>
          <a:lstStyle/>
          <a:p>
            <a:pPr algn="just" eaLnBrk="0" fontAlgn="base" hangingPunct="0">
              <a:lnSpc>
                <a:spcPct val="100000"/>
              </a:lnSpc>
              <a:spcBef>
                <a:spcPct val="0"/>
              </a:spcBef>
              <a:spcAft>
                <a:spcPct val="0"/>
              </a:spcAft>
            </a:pPr>
            <a:r>
              <a:rPr lang="en-US" sz="1800" dirty="0">
                <a:latin typeface="Times New Roman" panose="02020603050405020304" pitchFamily="18" charset="0"/>
                <a:cs typeface="Times New Roman" panose="02020603050405020304" pitchFamily="18" charset="0"/>
              </a:rPr>
              <a:t>The vertical line within the box represents the median value. In this case, the median temperature appears to be around 17-18 degrees.</a:t>
            </a:r>
          </a:p>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Temperature Distribution: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temperature data is skewed to the right, with a longer tail on the higher end. This indicates that there were more instances of higher temperatures compared to lower temperatures. </a:t>
            </a:r>
          </a:p>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Outliers: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presence of outliers suggests that there might have been some extreme weather events or anomalies in the data. </a:t>
            </a:r>
          </a:p>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Central Tendency: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median temperature is around 17-18 degrees, which gives a sense of the typical temperature. </a:t>
            </a:r>
          </a:p>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Variability: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IQR provides information about the spread of the middle 50% of the data. A larger IQR would indicate greater variability in temperature. </a:t>
            </a:r>
          </a:p>
          <a:p>
            <a:pPr algn="just" eaLnBrk="0" fontAlgn="base" hangingPunct="0">
              <a:lnSpc>
                <a:spcPct val="100000"/>
              </a:lnSpc>
              <a:spcBef>
                <a:spcPct val="0"/>
              </a:spcBef>
              <a:spcAft>
                <a:spcPct val="0"/>
              </a:spcAft>
            </a:pPr>
            <a:endParaRPr lang="en-US" sz="1200" dirty="0"/>
          </a:p>
          <a:p>
            <a:pPr algn="just"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IN" sz="1800"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F8AECB3-345F-7B85-751E-20BB98354ACF}"/>
              </a:ext>
            </a:extLst>
          </p:cNvPr>
          <p:cNvPicPr>
            <a:picLocks noChangeAspect="1"/>
          </p:cNvPicPr>
          <p:nvPr/>
        </p:nvPicPr>
        <p:blipFill>
          <a:blip r:embed="rId2"/>
          <a:stretch>
            <a:fillRect/>
          </a:stretch>
        </p:blipFill>
        <p:spPr>
          <a:xfrm>
            <a:off x="6856973" y="1667536"/>
            <a:ext cx="4656144" cy="3522928"/>
          </a:xfrm>
          <a:prstGeom prst="rect">
            <a:avLst/>
          </a:prstGeom>
        </p:spPr>
      </p:pic>
    </p:spTree>
    <p:extLst>
      <p:ext uri="{BB962C8B-B14F-4D97-AF65-F5344CB8AC3E}">
        <p14:creationId xmlns:p14="http://schemas.microsoft.com/office/powerpoint/2010/main" val="3771386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798239-430E-21F3-076F-DD8CEB9DD8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934B0D-CE94-D831-2D19-36FD917A446B}"/>
              </a:ext>
            </a:extLst>
          </p:cNvPr>
          <p:cNvSpPr>
            <a:spLocks noGrp="1"/>
          </p:cNvSpPr>
          <p:nvPr>
            <p:ph type="title"/>
          </p:nvPr>
        </p:nvSpPr>
        <p:spPr>
          <a:xfrm>
            <a:off x="678883" y="406030"/>
            <a:ext cx="10834234" cy="612775"/>
          </a:xfrm>
        </p:spPr>
        <p:txBody>
          <a:bodyPr/>
          <a:lstStyle/>
          <a:p>
            <a:r>
              <a:rPr lang="en-US" dirty="0">
                <a:latin typeface="Times New Roman" panose="02020603050405020304" pitchFamily="18" charset="0"/>
                <a:cs typeface="Times New Roman" panose="02020603050405020304" pitchFamily="18" charset="0"/>
              </a:rPr>
              <a:t>Exploratory Data Analysis</a:t>
            </a:r>
            <a:endParaRPr lang="en-IN" dirty="0">
              <a:latin typeface="Times New Roman" panose="02020603050405020304" pitchFamily="18" charset="0"/>
              <a:cs typeface="Times New Roman" panose="02020603050405020304" pitchFamily="18" charset="0"/>
            </a:endParaRPr>
          </a:p>
        </p:txBody>
      </p:sp>
      <p:sp>
        <p:nvSpPr>
          <p:cNvPr id="14" name="Content Placeholder 13">
            <a:extLst>
              <a:ext uri="{FF2B5EF4-FFF2-40B4-BE49-F238E27FC236}">
                <a16:creationId xmlns:a16="http://schemas.microsoft.com/office/drawing/2014/main" id="{1D8F8E8C-9DB7-8732-AE30-064D61F58D00}"/>
              </a:ext>
            </a:extLst>
          </p:cNvPr>
          <p:cNvSpPr>
            <a:spLocks noGrp="1"/>
          </p:cNvSpPr>
          <p:nvPr>
            <p:ph idx="1"/>
          </p:nvPr>
        </p:nvSpPr>
        <p:spPr>
          <a:xfrm>
            <a:off x="678883" y="1116459"/>
            <a:ext cx="6178090" cy="5080154"/>
          </a:xfrm>
        </p:spPr>
        <p:txBody>
          <a:bodyPr>
            <a:normAutofit/>
          </a:bodyPr>
          <a:lstStyle/>
          <a:p>
            <a:pPr algn="just" eaLnBrk="0" fontAlgn="base" hangingPunct="0">
              <a:lnSpc>
                <a:spcPct val="100000"/>
              </a:lnSpc>
              <a:spcBef>
                <a:spcPct val="0"/>
              </a:spcBef>
              <a:spcAft>
                <a:spcPct val="0"/>
              </a:spcAft>
            </a:pPr>
            <a:r>
              <a:rPr lang="en-US" sz="1800" dirty="0">
                <a:latin typeface="Times New Roman" panose="02020603050405020304" pitchFamily="18" charset="0"/>
                <a:cs typeface="Times New Roman" panose="02020603050405020304" pitchFamily="18" charset="0"/>
              </a:rPr>
              <a:t>The vertical line within the box represents the median value. In this case, the median humidity appears to be around 60%.</a:t>
            </a:r>
          </a:p>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Humidity Distribution: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humidity data appears to be slightly skewed to the left, with a longer tail on the lower end. This indicates that there were more instances of lower humidity compared to higher humidity. </a:t>
            </a:r>
          </a:p>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Outliers: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presence of outliers on the lower end suggests that there might have been some unusually dry conditions. </a:t>
            </a:r>
          </a:p>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Central Tendency: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median humidity is around 60%, which gives a sense of the typical humidity level. </a:t>
            </a:r>
          </a:p>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Variability: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IQR provides information about the spread of the middle 50% of the data. A larger IQR would indicate greater variability in humidity. </a:t>
            </a:r>
          </a:p>
          <a:p>
            <a:pPr algn="just" eaLnBrk="0" fontAlgn="base" hangingPunct="0">
              <a:lnSpc>
                <a:spcPct val="100000"/>
              </a:lnSpc>
              <a:spcBef>
                <a:spcPct val="0"/>
              </a:spcBef>
              <a:spcAft>
                <a:spcPct val="0"/>
              </a:spcAft>
            </a:pPr>
            <a:endParaRPr lang="en-US" sz="1200" dirty="0"/>
          </a:p>
          <a:p>
            <a:pPr algn="just"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a:buNone/>
            </a:pPr>
            <a:endParaRPr lang="en-IN" sz="18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DB1C5D2-E564-65CC-BF1A-63B0EF0AB73C}"/>
              </a:ext>
            </a:extLst>
          </p:cNvPr>
          <p:cNvPicPr>
            <a:picLocks noChangeAspect="1"/>
          </p:cNvPicPr>
          <p:nvPr/>
        </p:nvPicPr>
        <p:blipFill>
          <a:blip r:embed="rId2"/>
          <a:stretch>
            <a:fillRect/>
          </a:stretch>
        </p:blipFill>
        <p:spPr>
          <a:xfrm>
            <a:off x="6960117" y="1656081"/>
            <a:ext cx="4725720" cy="3494392"/>
          </a:xfrm>
          <a:prstGeom prst="rect">
            <a:avLst/>
          </a:prstGeom>
        </p:spPr>
      </p:pic>
    </p:spTree>
    <p:extLst>
      <p:ext uri="{BB962C8B-B14F-4D97-AF65-F5344CB8AC3E}">
        <p14:creationId xmlns:p14="http://schemas.microsoft.com/office/powerpoint/2010/main" val="1703747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E0E72-5AC3-C819-42C7-AF3AD812FD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BD9A98-2D4D-C619-4794-96D7A2CE893B}"/>
              </a:ext>
            </a:extLst>
          </p:cNvPr>
          <p:cNvSpPr>
            <a:spLocks noGrp="1"/>
          </p:cNvSpPr>
          <p:nvPr>
            <p:ph type="title"/>
          </p:nvPr>
        </p:nvSpPr>
        <p:spPr>
          <a:xfrm>
            <a:off x="678883" y="406030"/>
            <a:ext cx="10834234" cy="612775"/>
          </a:xfrm>
        </p:spPr>
        <p:txBody>
          <a:bodyPr/>
          <a:lstStyle/>
          <a:p>
            <a:r>
              <a:rPr lang="en-US" dirty="0">
                <a:latin typeface="Times New Roman" panose="02020603050405020304" pitchFamily="18" charset="0"/>
                <a:cs typeface="Times New Roman" panose="02020603050405020304" pitchFamily="18" charset="0"/>
              </a:rPr>
              <a:t>EDA</a:t>
            </a:r>
            <a:endParaRPr lang="en-IN" dirty="0">
              <a:latin typeface="Times New Roman" panose="02020603050405020304" pitchFamily="18" charset="0"/>
              <a:cs typeface="Times New Roman" panose="02020603050405020304" pitchFamily="18" charset="0"/>
            </a:endParaRPr>
          </a:p>
        </p:txBody>
      </p:sp>
      <p:sp>
        <p:nvSpPr>
          <p:cNvPr id="14" name="Content Placeholder 13">
            <a:extLst>
              <a:ext uri="{FF2B5EF4-FFF2-40B4-BE49-F238E27FC236}">
                <a16:creationId xmlns:a16="http://schemas.microsoft.com/office/drawing/2014/main" id="{CA2578EF-3B9F-1C00-B3A4-032B513656AE}"/>
              </a:ext>
            </a:extLst>
          </p:cNvPr>
          <p:cNvSpPr>
            <a:spLocks noGrp="1"/>
          </p:cNvSpPr>
          <p:nvPr>
            <p:ph idx="1"/>
          </p:nvPr>
        </p:nvSpPr>
        <p:spPr>
          <a:xfrm>
            <a:off x="678883" y="1116459"/>
            <a:ext cx="6178090" cy="5080154"/>
          </a:xfrm>
        </p:spPr>
        <p:txBody>
          <a:bodyPr>
            <a:normAutofit/>
          </a:bodyPr>
          <a:lstStyle/>
          <a:p>
            <a:pPr algn="just" eaLnBrk="0" fontAlgn="base" hangingPunct="0">
              <a:lnSpc>
                <a:spcPct val="100000"/>
              </a:lnSpc>
              <a:spcBef>
                <a:spcPct val="0"/>
              </a:spcBef>
              <a:spcAft>
                <a:spcPct val="0"/>
              </a:spcAft>
            </a:pPr>
            <a:r>
              <a:rPr lang="en-US" sz="1800" dirty="0">
                <a:solidFill>
                  <a:srgbClr val="161A3E"/>
                </a:solidFill>
                <a:latin typeface="Times New Roman" panose="02020603050405020304" pitchFamily="18" charset="0"/>
                <a:cs typeface="Times New Roman" panose="02020603050405020304" pitchFamily="18" charset="0"/>
              </a:rPr>
              <a:t>The vertical line within the box represents the median value. In this case, the median General Diffuse Flow appears to be around 200.</a:t>
            </a:r>
          </a:p>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Whiskers: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lines extending from the box are called whiskers. They typically represent 1.5 times the IQR.   </a:t>
            </a: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this case, the whiskers extend from around 0 to 800. </a:t>
            </a:r>
          </a:p>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Outliers: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individual dots beyond the whiskers are considered outliers. These are data points that are significantly different from the majority of the data.   </a:t>
            </a: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this case, there are a few outliers on the higher end of the General Diffuse Flows, indicating that there might have been some unusually high values.</a:t>
            </a:r>
          </a:p>
          <a:p>
            <a:pPr algn="just"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endParaRPr lang="en-US" sz="1800"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IN" sz="1800" b="1" dirty="0">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A4385C8-E5F6-BE72-9AE6-F72E964FD53A}"/>
              </a:ext>
            </a:extLst>
          </p:cNvPr>
          <p:cNvPicPr>
            <a:picLocks noChangeAspect="1"/>
          </p:cNvPicPr>
          <p:nvPr/>
        </p:nvPicPr>
        <p:blipFill>
          <a:blip r:embed="rId2"/>
          <a:stretch>
            <a:fillRect/>
          </a:stretch>
        </p:blipFill>
        <p:spPr>
          <a:xfrm>
            <a:off x="7029693" y="1706132"/>
            <a:ext cx="4628710" cy="3445735"/>
          </a:xfrm>
          <a:prstGeom prst="rect">
            <a:avLst/>
          </a:prstGeom>
        </p:spPr>
      </p:pic>
    </p:spTree>
    <p:extLst>
      <p:ext uri="{BB962C8B-B14F-4D97-AF65-F5344CB8AC3E}">
        <p14:creationId xmlns:p14="http://schemas.microsoft.com/office/powerpoint/2010/main" val="3548751750"/>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21520</TotalTime>
  <Words>2037</Words>
  <Application>Microsoft Office PowerPoint</Application>
  <PresentationFormat>Widescreen</PresentationFormat>
  <Paragraphs>172</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Figtree</vt:lpstr>
      <vt:lpstr>Times New Roman</vt:lpstr>
      <vt:lpstr>Wingdings</vt:lpstr>
      <vt:lpstr>BIA Template</vt:lpstr>
      <vt:lpstr>PowerPoint Presentation</vt:lpstr>
      <vt:lpstr>Introduction </vt:lpstr>
      <vt:lpstr>Dataset Collection  </vt:lpstr>
      <vt:lpstr>Features of Dataset </vt:lpstr>
      <vt:lpstr>Data Preprocessing </vt:lpstr>
      <vt:lpstr>Data Preprocessing </vt:lpstr>
      <vt:lpstr>Exploratory Data Analysis</vt:lpstr>
      <vt:lpstr>Exploratory Data Analysis</vt:lpstr>
      <vt:lpstr>EDA</vt:lpstr>
      <vt:lpstr>EDA</vt:lpstr>
      <vt:lpstr>EDA</vt:lpstr>
      <vt:lpstr>EDA: Insights from the Hourly Maximum Energy Consumption(zone3) Plot</vt:lpstr>
      <vt:lpstr>EDA: Analyzing the violin plot</vt:lpstr>
      <vt:lpstr>EDA: Insights from the Hourly Maximum Energy Consumption(zone3) Plot</vt:lpstr>
      <vt:lpstr>EDA: Insights from the Hourly Maximum Energy Consumption(Zone3) Plot.</vt:lpstr>
      <vt:lpstr>EDA: Insights from the Seasonal Maximum Energy Consumption (Zone3) Plot</vt:lpstr>
      <vt:lpstr>EDA: Insights from the Seasonal Maximum Energy Consumption (Zone3) Plot</vt:lpstr>
      <vt:lpstr>Correlation Heatmap</vt:lpstr>
      <vt:lpstr>Insights from the Heatmap: PowerConsumption_Zone3</vt:lpstr>
      <vt:lpstr>Predictive Modelling </vt:lpstr>
      <vt:lpstr> K-means Model To Form Clusters </vt:lpstr>
      <vt:lpstr>Evaluation Metrics </vt:lpstr>
      <vt:lpstr>Random Forest Regressor</vt:lpstr>
      <vt:lpstr>Actual vs Predicted with Best Fit Line using Random Forest Regressor </vt:lpstr>
      <vt:lpstr>DecisionTree Regressor</vt:lpstr>
      <vt:lpstr>Actual vs Predicted with Best Fit Line using Decision Tree Regressor </vt:lpstr>
      <vt:lpstr>XGBoost</vt:lpstr>
      <vt:lpstr>Actual vs Predicted with Best Fit Line using XGBoost Regressor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Vedant Purandare</cp:lastModifiedBy>
  <cp:revision>2301</cp:revision>
  <dcterms:created xsi:type="dcterms:W3CDTF">2020-12-23T13:36:00Z</dcterms:created>
  <dcterms:modified xsi:type="dcterms:W3CDTF">2024-12-18T12:21:13Z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