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0" r:id="rId5"/>
    <p:sldId id="262" r:id="rId6"/>
    <p:sldId id="26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0C0C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8544" autoAdjust="0"/>
  </p:normalViewPr>
  <p:slideViewPr>
    <p:cSldViewPr>
      <p:cViewPr varScale="1">
        <p:scale>
          <a:sx n="76" d="100"/>
          <a:sy n="76" d="100"/>
        </p:scale>
        <p:origin x="-8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960B7-EE46-4CA7-A872-AD424E500A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2C1C6-0F58-4EBB-87EA-0FCADAAD5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A1E68-108C-46E0-BFAD-488B7A9DB0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FC93-0A50-42FD-9DDA-54AF3C877A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80532-D2AF-487A-92A0-8C1CEC0491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2D2C-09A1-4C15-8771-BEE00923B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5062C-2A00-4B92-8295-5F8AB5C65D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0EF4C-2682-410A-AFCE-942087F5E5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8F4CD-A918-4FC8-9403-7B380E36C1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B1B7F-E754-4404-81F2-848C59590F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1B911-04E5-4FDB-A0D5-2A09127A87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BC57A8C-1557-4E0E-8B0E-678B0B8F2A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371600" y="6324600"/>
            <a:ext cx="640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			     </a:t>
            </a:r>
            <a:r>
              <a:rPr lang="en-US">
                <a:solidFill>
                  <a:srgbClr val="C0C0C0"/>
                </a:solidFill>
              </a:rPr>
              <a:t>nlp-ai@cse.iitb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304800" y="6324600"/>
            <a:ext cx="8610600" cy="0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609600" y="1066800"/>
            <a:ext cx="80772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80010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/>
              <a:t>Java 2: The Complete Reference </a:t>
            </a:r>
          </a:p>
          <a:p>
            <a:pPr marL="457200" indent="-457200">
              <a:spcBef>
                <a:spcPct val="50000"/>
              </a:spcBef>
            </a:pPr>
            <a:r>
              <a:rPr lang="en-US"/>
              <a:t>– Patrick Naughton, Herbert Schildt</a:t>
            </a:r>
          </a:p>
          <a:p>
            <a:pPr marL="457200" indent="-457200">
              <a:spcBef>
                <a:spcPct val="50000"/>
              </a:spcBef>
            </a:pPr>
            <a:endParaRPr lang="en-US" sz="1600"/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/>
              <a:t>Thinking in Java (http://www.mindview.net/Books/TIJ/)</a:t>
            </a:r>
          </a:p>
          <a:p>
            <a:pPr marL="457200" indent="-457200">
              <a:spcBef>
                <a:spcPct val="50000"/>
              </a:spcBef>
            </a:pPr>
            <a:r>
              <a:rPr lang="en-US"/>
              <a:t>– Bruce Eckel</a:t>
            </a:r>
          </a:p>
          <a:p>
            <a:pPr marL="457200" indent="-457200">
              <a:spcBef>
                <a:spcPct val="50000"/>
              </a:spcBef>
            </a:pPr>
            <a:endParaRPr lang="en-US" sz="1600"/>
          </a:p>
          <a:p>
            <a:pPr marL="457200" indent="-457200">
              <a:spcBef>
                <a:spcPct val="50000"/>
              </a:spcBef>
            </a:pPr>
            <a:r>
              <a:rPr lang="en-US"/>
              <a:t>3.   Richard G Baldwin’s “Introductory Java Programming </a:t>
            </a:r>
          </a:p>
          <a:p>
            <a:pPr marL="457200" indent="-457200">
              <a:spcBef>
                <a:spcPct val="50000"/>
              </a:spcBef>
            </a:pPr>
            <a:r>
              <a:rPr lang="en-US"/>
              <a:t>      Tutorial” on: http://www.dickbaldwin.com/tocint.htm</a:t>
            </a:r>
          </a:p>
          <a:p>
            <a:pPr marL="457200" indent="-457200">
              <a:spcBef>
                <a:spcPct val="50000"/>
              </a:spcBef>
            </a:pPr>
            <a:endParaRPr lang="en-US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09600"/>
            <a:ext cx="7772400" cy="685800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Books &amp; References</a:t>
            </a:r>
            <a:br>
              <a:rPr lang="en-US" sz="3200" b="1">
                <a:solidFill>
                  <a:schemeClr val="tx1"/>
                </a:solidFill>
              </a:rPr>
            </a:br>
            <a:endParaRPr lang="en-US" sz="3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371600" y="6324600"/>
            <a:ext cx="640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			     </a:t>
            </a:r>
            <a:r>
              <a:rPr lang="en-US">
                <a:solidFill>
                  <a:srgbClr val="C0C0C0"/>
                </a:solidFill>
              </a:rPr>
              <a:t>nlp-ai@cse.iitb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304800" y="6324600"/>
            <a:ext cx="8610600" cy="0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609600" y="1066800"/>
            <a:ext cx="80772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"/>
            <a:ext cx="7772400" cy="685800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Some Basics</a:t>
            </a:r>
            <a:br>
              <a:rPr lang="en-US" sz="3200" b="1">
                <a:solidFill>
                  <a:schemeClr val="tx1"/>
                </a:solidFill>
              </a:rPr>
            </a:b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762000" y="1771650"/>
            <a:ext cx="7975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Q. What is a program?</a:t>
            </a:r>
          </a:p>
          <a:p>
            <a:r>
              <a:rPr lang="en-US" b="1"/>
              <a:t>Ans.</a:t>
            </a:r>
            <a:r>
              <a:rPr lang="en-US"/>
              <a:t> A sequence of instructions that a computer can interpret and execute.</a:t>
            </a:r>
          </a:p>
          <a:p>
            <a:endParaRPr lang="en-US"/>
          </a:p>
          <a:p>
            <a:r>
              <a:rPr lang="en-US" b="1"/>
              <a:t>Q. Why Java and not Hindi / Marathi / English?</a:t>
            </a:r>
          </a:p>
          <a:p>
            <a:r>
              <a:rPr lang="en-US" b="1"/>
              <a:t>Ans.</a:t>
            </a:r>
            <a:r>
              <a:rPr lang="en-US"/>
              <a:t> Since, </a:t>
            </a:r>
            <a:r>
              <a:rPr lang="en-US" i="1"/>
              <a:t>so far</a:t>
            </a:r>
            <a:r>
              <a:rPr lang="en-US"/>
              <a:t>, computer is not intelligent enough to understand natural languages.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71600" y="6324600"/>
            <a:ext cx="640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			     </a:t>
            </a:r>
            <a:r>
              <a:rPr lang="en-US">
                <a:solidFill>
                  <a:srgbClr val="C0C0C0"/>
                </a:solidFill>
              </a:rPr>
              <a:t>nlp-ai@cse.iitb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304800" y="6324600"/>
            <a:ext cx="8610600" cy="0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609600" y="1066800"/>
            <a:ext cx="80772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1500188"/>
            <a:ext cx="8001000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class </a:t>
            </a:r>
            <a:r>
              <a:rPr lang="en-US" i="1">
                <a:solidFill>
                  <a:schemeClr val="bg2"/>
                </a:solidFill>
              </a:rPr>
              <a:t>class-name</a:t>
            </a:r>
            <a:r>
              <a:rPr lang="en-US"/>
              <a:t> {</a:t>
            </a:r>
          </a:p>
          <a:p>
            <a:pPr>
              <a:spcBef>
                <a:spcPct val="50000"/>
              </a:spcBef>
            </a:pPr>
            <a:r>
              <a:rPr lang="en-US"/>
              <a:t>  	public static void main(String args[]) {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		</a:t>
            </a:r>
            <a:r>
              <a:rPr lang="en-US" i="1">
                <a:solidFill>
                  <a:schemeClr val="bg2"/>
                </a:solidFill>
              </a:rPr>
              <a:t>statement1;</a:t>
            </a:r>
          </a:p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</a:rPr>
              <a:t>		statement2;</a:t>
            </a:r>
          </a:p>
          <a:p>
            <a:pPr>
              <a:spcBef>
                <a:spcPct val="50000"/>
              </a:spcBef>
            </a:pPr>
            <a:r>
              <a:rPr lang="en-US" i="1"/>
              <a:t>		      …</a:t>
            </a:r>
          </a:p>
          <a:p>
            <a:pPr>
              <a:spcBef>
                <a:spcPct val="50000"/>
              </a:spcBef>
            </a:pPr>
            <a:r>
              <a:rPr lang="en-US" i="1"/>
              <a:t>		      …</a:t>
            </a:r>
          </a:p>
          <a:p>
            <a:pPr>
              <a:spcBef>
                <a:spcPct val="50000"/>
              </a:spcBef>
            </a:pPr>
            <a:r>
              <a:rPr lang="en-US"/>
              <a:t>	}</a:t>
            </a:r>
          </a:p>
          <a:p>
            <a:pPr>
              <a:spcBef>
                <a:spcPct val="50000"/>
              </a:spcBef>
            </a:pPr>
            <a:r>
              <a:rPr lang="en-US"/>
              <a:t>}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09600"/>
            <a:ext cx="7772400" cy="685800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Structure of Java Programs</a:t>
            </a:r>
            <a:br>
              <a:rPr lang="en-US" sz="3200" b="1">
                <a:solidFill>
                  <a:schemeClr val="tx1"/>
                </a:solidFill>
              </a:rPr>
            </a:br>
            <a:endParaRPr lang="en-US" sz="3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71600" y="6324600"/>
            <a:ext cx="640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			     </a:t>
            </a:r>
            <a:r>
              <a:rPr lang="en-US">
                <a:solidFill>
                  <a:srgbClr val="C0C0C0"/>
                </a:solidFill>
              </a:rPr>
              <a:t>nlp-ai@cse.iitb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304800" y="6324600"/>
            <a:ext cx="8610600" cy="0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609600" y="1066800"/>
            <a:ext cx="80772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09600" y="1423988"/>
            <a:ext cx="80772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“</a:t>
            </a:r>
            <a:r>
              <a:rPr lang="en-US" b="1" u="sng" dirty="0"/>
              <a:t>First</a:t>
            </a:r>
            <a:r>
              <a:rPr lang="en-US" b="1" dirty="0"/>
              <a:t>.java”</a:t>
            </a:r>
          </a:p>
          <a:p>
            <a:pPr>
              <a:spcBef>
                <a:spcPct val="50000"/>
              </a:spcBef>
            </a:pPr>
            <a:r>
              <a:rPr lang="en-US" dirty="0"/>
              <a:t>class </a:t>
            </a:r>
            <a:r>
              <a:rPr lang="en-US" u="sng" dirty="0"/>
              <a:t>First</a:t>
            </a:r>
            <a:r>
              <a:rPr lang="en-US" dirty="0"/>
              <a:t> 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{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  	public static void main(String </a:t>
            </a:r>
            <a:r>
              <a:rPr lang="en-US" dirty="0" err="1"/>
              <a:t>args</a:t>
            </a:r>
            <a:r>
              <a:rPr lang="en-US" dirty="0"/>
              <a:t>[]) 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        {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(“Hello World”);</a:t>
            </a:r>
          </a:p>
          <a:p>
            <a:pPr>
              <a:spcBef>
                <a:spcPct val="50000"/>
              </a:spcBef>
            </a:pPr>
            <a:r>
              <a:rPr lang="en-US" dirty="0"/>
              <a:t>	}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} 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09600"/>
            <a:ext cx="7772400" cy="685800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Example Program</a:t>
            </a:r>
            <a:br>
              <a:rPr lang="en-US" sz="3200" b="1">
                <a:solidFill>
                  <a:schemeClr val="tx1"/>
                </a:solidFill>
              </a:rPr>
            </a:br>
            <a:endParaRPr lang="en-US" sz="3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71600" y="6324600"/>
            <a:ext cx="640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			     </a:t>
            </a:r>
            <a:r>
              <a:rPr lang="en-US">
                <a:solidFill>
                  <a:srgbClr val="C0C0C0"/>
                </a:solidFill>
              </a:rPr>
              <a:t>nlp-ai@cse.iitb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304800" y="6324600"/>
            <a:ext cx="8610600" cy="0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609600" y="1066800"/>
            <a:ext cx="80772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8001000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Compiling:</a:t>
            </a:r>
            <a:r>
              <a:rPr lang="en-US"/>
              <a:t> is the process of translating source code written in a particular programming language into computer-readable machine code that can be executed.</a:t>
            </a:r>
          </a:p>
          <a:p>
            <a:pPr>
              <a:spcBef>
                <a:spcPct val="50000"/>
              </a:spcBef>
            </a:pPr>
            <a:r>
              <a:rPr lang="en-US" b="1"/>
              <a:t>$  javac First.java</a:t>
            </a:r>
          </a:p>
          <a:p>
            <a:pPr>
              <a:spcBef>
                <a:spcPct val="50000"/>
              </a:spcBef>
            </a:pPr>
            <a:r>
              <a:rPr lang="en-US"/>
              <a:t>This command will produce a file ‘First.class’, which is used for running the program with the command ‘java’.</a:t>
            </a:r>
          </a:p>
          <a:p>
            <a:pPr>
              <a:spcBef>
                <a:spcPct val="50000"/>
              </a:spcBef>
            </a:pPr>
            <a:endParaRPr lang="en-US" sz="1600" b="1"/>
          </a:p>
          <a:p>
            <a:pPr>
              <a:spcBef>
                <a:spcPct val="50000"/>
              </a:spcBef>
            </a:pPr>
            <a:r>
              <a:rPr lang="en-US" b="1"/>
              <a:t>Running:</a:t>
            </a:r>
            <a:r>
              <a:rPr lang="en-US"/>
              <a:t> is the process of executing program on a computer.</a:t>
            </a:r>
            <a:endParaRPr lang="en-US" b="1"/>
          </a:p>
          <a:p>
            <a:pPr>
              <a:spcBef>
                <a:spcPct val="50000"/>
              </a:spcBef>
            </a:pPr>
            <a:r>
              <a:rPr lang="en-US" b="1"/>
              <a:t>$  java First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09600"/>
            <a:ext cx="7772400" cy="685800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Compiling &amp; Running the Program</a:t>
            </a:r>
            <a:br>
              <a:rPr lang="en-US" sz="3200" b="1">
                <a:solidFill>
                  <a:schemeClr val="tx1"/>
                </a:solidFill>
              </a:rPr>
            </a:br>
            <a:endParaRPr lang="en-US" sz="3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371600" y="6324600"/>
            <a:ext cx="640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			     </a:t>
            </a:r>
            <a:r>
              <a:rPr lang="en-US">
                <a:solidFill>
                  <a:srgbClr val="C0C0C0"/>
                </a:solidFill>
              </a:rPr>
              <a:t>nlp-ai@cse.iitb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304800" y="6324600"/>
            <a:ext cx="8610600" cy="0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609600" y="1066800"/>
            <a:ext cx="80772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8001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/>
              <a:t>System.out.println(“Hello World”); – outputs the string “Hello World” followed by a new line on the screen.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/>
              <a:t>System.out.print(“Hello World”); - outputs the string “Hello World” on the screen. This string is </a:t>
            </a:r>
            <a:r>
              <a:rPr lang="en-US" i="1"/>
              <a:t>not</a:t>
            </a:r>
            <a:r>
              <a:rPr lang="en-US"/>
              <a:t> followed by a new line.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/>
              <a:t>Some Escape Sequence –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</a:pPr>
            <a:r>
              <a:rPr lang="en-US"/>
              <a:t>\n – stands for new line character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</a:pPr>
            <a:r>
              <a:rPr lang="en-US"/>
              <a:t>\t – stands for tab character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09600"/>
            <a:ext cx="7772400" cy="685800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About Printing on the Screen</a:t>
            </a:r>
            <a:br>
              <a:rPr lang="en-US" sz="3200" b="1">
                <a:solidFill>
                  <a:schemeClr val="tx1"/>
                </a:solidFill>
              </a:rPr>
            </a:br>
            <a:endParaRPr lang="en-US" sz="3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1348</TotalTime>
  <Words>255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Books &amp; References </vt:lpstr>
      <vt:lpstr>Some Basics </vt:lpstr>
      <vt:lpstr>Structure of Java Programs </vt:lpstr>
      <vt:lpstr>Example Program </vt:lpstr>
      <vt:lpstr>Compiling &amp; Running the Program </vt:lpstr>
      <vt:lpstr>About Printing on the Screen </vt:lpstr>
    </vt:vector>
  </TitlesOfParts>
  <Company>TCS-IIT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umesh</dc:creator>
  <cp:lastModifiedBy>KALPANA</cp:lastModifiedBy>
  <cp:revision>184</cp:revision>
  <dcterms:created xsi:type="dcterms:W3CDTF">2002-08-12T11:06:40Z</dcterms:created>
  <dcterms:modified xsi:type="dcterms:W3CDTF">2018-07-18T05:01:45Z</dcterms:modified>
</cp:coreProperties>
</file>