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0BBA43-4122-49F5-9B50-D5FC065AA1C9}">
  <a:tblStyle styleId="{F90BBA43-4122-49F5-9B50-D5FC065AA1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4" name="Google Shape;104;p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8" name="Google Shape;478;p3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6" name="Google Shape;486;p3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4" name="Google Shape;494;p3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3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chapter will not be in the new version, will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BUT SHOULD WESTILL  INTRODCE THEM SO THAT THEY WILL GET AN OVERALL PICTURE?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2" name="Google Shape;502;p3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3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0" name="Google Shape;510;p3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3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9" name="Google Shape;519;p3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3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3" name="Google Shape;543;p4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4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 a definition/description of “traditional data analysis”.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1" name="Google Shape;551;p4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4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0" name="Google Shape;560;p4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4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8" name="Google Shape;568;p4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4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7" name="Google Shape;577;p4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4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5" name="Google Shape;585;p4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4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3" name="Google Shape;593;p4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4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2" name="Google Shape;602;p4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4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8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0" name="Google Shape;610;p4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4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9" name="Google Shape;619;p4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4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Two slides should be added after this one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1.  Evolution of machine learning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2.  Evolution of statistics methods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7" name="Google Shape;627;p5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5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6" name="Google Shape;636;p5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4" name="Google Shape;644;p52:notes"/>
          <p:cNvSpPr/>
          <p:nvPr>
            <p:ph idx="2" type="sldImg"/>
          </p:nvPr>
        </p:nvSpPr>
        <p:spPr>
          <a:xfrm>
            <a:off x="1182687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5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2" name="Google Shape;652;p5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5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 rot="5400000">
            <a:off x="4619700" y="2333700"/>
            <a:ext cx="63246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 rot="5400000">
            <a:off x="314250" y="295200"/>
            <a:ext cx="6324600" cy="6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2057400" y="-2286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10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6863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0" y="2438400"/>
            <a:ext cx="8888412" cy="952500"/>
            <a:chOff x="0" y="1536"/>
            <a:chExt cx="5599" cy="600"/>
          </a:xfrm>
        </p:grpSpPr>
        <p:grpSp>
          <p:nvGrpSpPr>
            <p:cNvPr id="81" name="Google Shape;81;p12"/>
            <p:cNvGrpSpPr/>
            <p:nvPr/>
          </p:nvGrpSpPr>
          <p:grpSpPr>
            <a:xfrm>
              <a:off x="185" y="1604"/>
              <a:ext cx="458" cy="208"/>
              <a:chOff x="720" y="336"/>
              <a:chExt cx="636" cy="300"/>
            </a:xfrm>
          </p:grpSpPr>
          <p:sp>
            <p:nvSpPr>
              <p:cNvPr id="82" name="Google Shape;82;p12"/>
              <p:cNvSpPr txBox="1"/>
              <p:nvPr/>
            </p:nvSpPr>
            <p:spPr>
              <a:xfrm>
                <a:off x="720" y="336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2"/>
              <p:cNvSpPr txBox="1"/>
              <p:nvPr/>
            </p:nvSpPr>
            <p:spPr>
              <a:xfrm>
                <a:off x="1056" y="336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4" name="Google Shape;84;p12"/>
            <p:cNvGrpSpPr/>
            <p:nvPr/>
          </p:nvGrpSpPr>
          <p:grpSpPr>
            <a:xfrm>
              <a:off x="263" y="1870"/>
              <a:ext cx="441" cy="208"/>
              <a:chOff x="912" y="2640"/>
              <a:chExt cx="636" cy="300"/>
            </a:xfrm>
          </p:grpSpPr>
          <p:sp>
            <p:nvSpPr>
              <p:cNvPr id="85" name="Google Shape;85;p12"/>
              <p:cNvSpPr txBox="1"/>
              <p:nvPr/>
            </p:nvSpPr>
            <p:spPr>
              <a:xfrm>
                <a:off x="912" y="2640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2"/>
              <p:cNvSpPr txBox="1"/>
              <p:nvPr/>
            </p:nvSpPr>
            <p:spPr>
              <a:xfrm>
                <a:off x="1248" y="2640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7" name="Google Shape;87;p12"/>
            <p:cNvSpPr txBox="1"/>
            <p:nvPr/>
          </p:nvSpPr>
          <p:spPr>
            <a:xfrm>
              <a:off x="0" y="1824"/>
              <a:ext cx="3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" name="Google Shape;88;p12"/>
            <p:cNvSpPr txBox="1"/>
            <p:nvPr/>
          </p:nvSpPr>
          <p:spPr>
            <a:xfrm>
              <a:off x="400" y="1536"/>
              <a:ext cx="0" cy="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199" y="2089"/>
              <a:ext cx="5400" cy="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0" name="Google Shape;90;p12"/>
          <p:cNvSpPr txBox="1"/>
          <p:nvPr/>
        </p:nvSpPr>
        <p:spPr>
          <a:xfrm>
            <a:off x="8694737" y="6553200"/>
            <a:ext cx="44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14"/>
          <p:cNvSpPr txBox="1"/>
          <p:nvPr>
            <p:ph idx="4294967295" type="title"/>
          </p:nvPr>
        </p:nvSpPr>
        <p:spPr>
          <a:xfrm>
            <a:off x="152400" y="152400"/>
            <a:ext cx="8763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ahoma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</a:t>
            </a:r>
            <a:br>
              <a:rPr b="1" i="0" lang="en-US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4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Concepts and Techniques</a:t>
            </a:r>
            <a:br>
              <a:rPr b="1" i="0" lang="en-US" sz="4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(3</a:t>
            </a:r>
            <a:r>
              <a:rPr b="1" baseline="3000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rd</a:t>
            </a: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ed.)</a:t>
            </a:r>
            <a:br>
              <a:rPr b="1" i="0" lang="en-US" sz="4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4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— Chapter 1</a:t>
            </a: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—</a:t>
            </a:r>
            <a:endParaRPr/>
          </a:p>
        </p:txBody>
      </p:sp>
      <p:sp>
        <p:nvSpPr>
          <p:cNvPr id="111" name="Google Shape;111;p14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A Web Mining Framework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mining usually involves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cleaning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integration from multiple sources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Warehousing the data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cube construction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selection for data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of the mining results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and knowledge to be used or stored into knowledge-base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4" name="Google Shape;234;p24"/>
          <p:cNvSpPr txBox="1"/>
          <p:nvPr>
            <p:ph type="title"/>
          </p:nvPr>
        </p:nvSpPr>
        <p:spPr>
          <a:xfrm>
            <a:off x="228600" y="381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 in Business Intelligence</a:t>
            </a: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762000" y="1447800"/>
            <a:ext cx="7467600" cy="5029200"/>
          </a:xfrm>
          <a:prstGeom prst="flowChartExtra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6" name="Google Shape;236;p24"/>
          <p:cNvCxnSpPr/>
          <p:nvPr/>
        </p:nvCxnSpPr>
        <p:spPr>
          <a:xfrm>
            <a:off x="1219200" y="5867400"/>
            <a:ext cx="655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24"/>
          <p:cNvCxnSpPr/>
          <p:nvPr/>
        </p:nvCxnSpPr>
        <p:spPr>
          <a:xfrm>
            <a:off x="1676400" y="5257800"/>
            <a:ext cx="563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2209800" y="4495800"/>
            <a:ext cx="457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28194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/>
          <p:nvPr/>
        </p:nvCxnSpPr>
        <p:spPr>
          <a:xfrm>
            <a:off x="3429000" y="28956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533400" y="1447800"/>
            <a:ext cx="0" cy="502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>
            <a:off x="8839200" y="1447800"/>
            <a:ext cx="0" cy="502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3" name="Google Shape;243;p24"/>
          <p:cNvSpPr txBox="1"/>
          <p:nvPr/>
        </p:nvSpPr>
        <p:spPr>
          <a:xfrm>
            <a:off x="593725" y="1509712"/>
            <a:ext cx="1920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potential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support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decisions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7748587" y="1955800"/>
            <a:ext cx="1001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7751762" y="2946400"/>
            <a:ext cx="952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Analyst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7840662" y="3784600"/>
            <a:ext cx="855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Data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Analyst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8102600" y="5689600"/>
            <a:ext cx="61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3886200" y="2178050"/>
            <a:ext cx="1219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Making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352800" y="2992437"/>
            <a:ext cx="2260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Presentation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3276600" y="3352800"/>
            <a:ext cx="257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Techniques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3657600" y="3765550"/>
            <a:ext cx="178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581400" y="4038600"/>
            <a:ext cx="2324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Discovery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3368675" y="4572000"/>
            <a:ext cx="234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Exploration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133600" y="4876800"/>
            <a:ext cx="457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Summary, Querying, and Reporting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1600200" y="5410200"/>
            <a:ext cx="6021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Preprocessing/Integration, Data Warehouses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3581400" y="5791200"/>
            <a:ext cx="1697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Sources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1066800" y="6096000"/>
            <a:ext cx="7118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Paper, Files, Web documents, Scientific experiments, Database Systems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457200" y="6477000"/>
            <a:ext cx="838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5" name="Google Shape;265;p25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KDD Process: A Typical View from ML and Statistics</a:t>
            </a:r>
            <a:endParaRPr/>
          </a:p>
        </p:txBody>
      </p:sp>
      <p:cxnSp>
        <p:nvCxnSpPr>
          <p:cNvPr id="266" name="Google Shape;266;p25"/>
          <p:cNvCxnSpPr/>
          <p:nvPr/>
        </p:nvCxnSpPr>
        <p:spPr>
          <a:xfrm>
            <a:off x="1533525" y="23622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6562725" y="2362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8" name="Google Shape;268;p25"/>
          <p:cNvSpPr txBox="1"/>
          <p:nvPr/>
        </p:nvSpPr>
        <p:spPr>
          <a:xfrm>
            <a:off x="85725" y="2151062"/>
            <a:ext cx="143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Data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Shape 271"/>
          <p:cNvSpPr/>
          <p:nvPr/>
        </p:nvSpPr>
        <p:spPr>
          <a:xfrm rot="780141">
            <a:off x="7096084" y="1676436"/>
            <a:ext cx="1743145" cy="1295452"/>
          </a:xfrm>
          <a:prstGeom prst="rect"/>
          <a:gradFill>
            <a:gsLst>
              <a:gs pos="0">
                <a:srgbClr val="FFE701"/>
              </a:gs>
              <a:gs pos="100000">
                <a:srgbClr val="FE3E02"/>
              </a:gs>
            </a:gsLst>
            <a:lin ang="4560000" scaled="0"/>
          </a:gradFill>
          <a:ln cap="flat" cmpd="sng" algn="ctr">
            <a:solidFill>
              <a:srgbClr val="000000"/>
            </a:solidFill>
            <a:miter lim="800000"/>
            <a:headEnd/>
            <a:tailEnd/>
          </a:ln>
        </p:spPr>
        <p:txBody>
          <a:bodyPr fromWordArt="1"/>
          <a:lstStyle>
            <a:defPPr lvl="0"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r>
              <a:rPr b="0" i="0" u="none" cap="none">
                <a:latin typeface="Impact"/>
              </a:rPr>
              <a:t>Pattern
Information
Knowledge
</a:t>
            </a:r>
          </a:p>
        </p:txBody>
      </p:sp>
      <p:sp>
        <p:nvSpPr>
          <p:cNvPr id="272" name="Google Shape;272;p25"/>
          <p:cNvSpPr txBox="1"/>
          <p:nvPr/>
        </p:nvSpPr>
        <p:spPr>
          <a:xfrm>
            <a:off x="3514725" y="2057400"/>
            <a:ext cx="1295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1762125" y="2149475"/>
            <a:ext cx="1447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Pre-Processing</a:t>
            </a:r>
            <a:endParaRPr/>
          </a:p>
        </p:txBody>
      </p:sp>
      <p:cxnSp>
        <p:nvCxnSpPr>
          <p:cNvPr id="274" name="Google Shape;274;p25"/>
          <p:cNvCxnSpPr/>
          <p:nvPr/>
        </p:nvCxnSpPr>
        <p:spPr>
          <a:xfrm>
            <a:off x="3133725" y="23622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75" name="Google Shape;275;p25"/>
          <p:cNvCxnSpPr/>
          <p:nvPr/>
        </p:nvCxnSpPr>
        <p:spPr>
          <a:xfrm>
            <a:off x="4886325" y="23622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76" name="Google Shape;276;p25"/>
          <p:cNvSpPr txBox="1"/>
          <p:nvPr/>
        </p:nvSpPr>
        <p:spPr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5343525" y="2085975"/>
            <a:ext cx="1295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Post-Processing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381000" y="57912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 view from typical machine learning and statistics communities</a:t>
            </a:r>
            <a:endParaRPr/>
          </a:p>
        </p:txBody>
      </p:sp>
      <p:grpSp>
        <p:nvGrpSpPr>
          <p:cNvPr id="279" name="Google Shape;279;p25"/>
          <p:cNvGrpSpPr/>
          <p:nvPr/>
        </p:nvGrpSpPr>
        <p:grpSpPr>
          <a:xfrm>
            <a:off x="542925" y="3886200"/>
            <a:ext cx="2381250" cy="1052513"/>
            <a:chOff x="288" y="2880"/>
            <a:chExt cx="1500" cy="663"/>
          </a:xfrm>
        </p:grpSpPr>
        <p:sp>
          <p:nvSpPr>
            <p:cNvPr id="280" name="Google Shape;280;p25"/>
            <p:cNvSpPr txBox="1"/>
            <p:nvPr/>
          </p:nvSpPr>
          <p:spPr>
            <a:xfrm>
              <a:off x="288" y="2880"/>
              <a:ext cx="1200" cy="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288" y="2943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integration</a:t>
              </a:r>
              <a:endParaRPr/>
            </a:p>
            <a:p>
              <a:pPr indent="0" lvl="0" marL="0" marR="0" rtl="0" algn="l">
                <a:lnSpc>
                  <a:spcPct val="6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Normalization</a:t>
              </a:r>
              <a:endParaRPr/>
            </a:p>
            <a:p>
              <a:pPr indent="0" lvl="0" marL="0" marR="0" rtl="0" algn="l">
                <a:lnSpc>
                  <a:spcPct val="6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Feature selection</a:t>
              </a:r>
              <a:endParaRPr/>
            </a:p>
            <a:p>
              <a:pPr indent="0" lvl="0" marL="0" marR="0" rtl="0" algn="l">
                <a:lnSpc>
                  <a:spcPct val="6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Dimension reduction</a:t>
              </a:r>
              <a:endParaRPr/>
            </a:p>
          </p:txBody>
        </p:sp>
      </p:grpSp>
      <p:sp>
        <p:nvSpPr>
          <p:cNvPr id="282" name="Google Shape;282;p25"/>
          <p:cNvSpPr txBox="1"/>
          <p:nvPr/>
        </p:nvSpPr>
        <p:spPr>
          <a:xfrm>
            <a:off x="3057525" y="3886200"/>
            <a:ext cx="23622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3057525" y="3962400"/>
            <a:ext cx="24384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discovery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&amp; correlation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 analysis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 … … …</a:t>
            </a:r>
            <a:endParaRPr/>
          </a:p>
        </p:txBody>
      </p:sp>
      <p:grpSp>
        <p:nvGrpSpPr>
          <p:cNvPr id="284" name="Google Shape;284;p25"/>
          <p:cNvGrpSpPr/>
          <p:nvPr/>
        </p:nvGrpSpPr>
        <p:grpSpPr>
          <a:xfrm>
            <a:off x="5876925" y="3886200"/>
            <a:ext cx="2381250" cy="1052513"/>
            <a:chOff x="288" y="2880"/>
            <a:chExt cx="1500" cy="663"/>
          </a:xfrm>
        </p:grpSpPr>
        <p:sp>
          <p:nvSpPr>
            <p:cNvPr id="285" name="Google Shape;285;p25"/>
            <p:cNvSpPr txBox="1"/>
            <p:nvPr/>
          </p:nvSpPr>
          <p:spPr>
            <a:xfrm>
              <a:off x="288" y="2880"/>
              <a:ext cx="1200" cy="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288" y="2943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Pattern evaluation</a:t>
              </a:r>
              <a:endParaRPr/>
            </a:p>
            <a:p>
              <a:pPr indent="0" lvl="0" marL="0" marR="0" rtl="0" algn="l">
                <a:lnSpc>
                  <a:spcPct val="6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Pattern selection</a:t>
              </a:r>
              <a:endParaRPr/>
            </a:p>
            <a:p>
              <a:pPr indent="0" lvl="0" marL="0" marR="0" rtl="0" algn="l">
                <a:lnSpc>
                  <a:spcPct val="6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Pattern interpretation</a:t>
              </a:r>
              <a:endParaRPr/>
            </a:p>
            <a:p>
              <a:pPr indent="0" lvl="0" marL="0" marR="0" rtl="0" algn="l">
                <a:lnSpc>
                  <a:spcPct val="6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Pattern visualization</a:t>
              </a:r>
              <a:endParaRPr/>
            </a:p>
          </p:txBody>
        </p:sp>
      </p:grpSp>
      <p:sp>
        <p:nvSpPr>
          <p:cNvPr id="287" name="Google Shape;287;p25"/>
          <p:cNvSpPr/>
          <p:nvPr/>
        </p:nvSpPr>
        <p:spPr>
          <a:xfrm rot="-10259531">
            <a:off x="1838538" y="2819483"/>
            <a:ext cx="304657" cy="99051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25"/>
          <p:cNvSpPr/>
          <p:nvPr/>
        </p:nvSpPr>
        <p:spPr>
          <a:xfrm rot="-10259531">
            <a:off x="3667338" y="2819483"/>
            <a:ext cx="304657" cy="99051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25"/>
          <p:cNvSpPr/>
          <p:nvPr/>
        </p:nvSpPr>
        <p:spPr>
          <a:xfrm rot="-10259531">
            <a:off x="5800938" y="2819483"/>
            <a:ext cx="304657" cy="99051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Medical Data Mining 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Health care &amp; medical data mining – often adopted such a view in statistics and machine learning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Preprocessing of the data (including feature extraction and dimension reduction)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 or/and clustering processes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Post-processing for presentation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4" name="Google Shape;304;p27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 rot="9720098">
            <a:off x="5753121" y="2287591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304800" y="3048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Multi-Dimensional View of Data Mining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304800" y="12192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to be mined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to be mined (or: Data mining functions)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Characterization, discrimination, association, classification, clustering, trend/deviation, outlier analysis,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Descriptive vs. predictive data mining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Multiple/integrated functions and mining at multiple levels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Techniques utilized</a:t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Data-intensive, data warehouse (OLAP), machine learning, statistics, pattern recognition, visualization, high-performance,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adapted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Retail, telecommunication, banking, fraud analysis, bio-data mining, stock market analysis, text mining, Web mining,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1" name="Google Shape;321;p29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 rot="9720098">
            <a:off x="4914921" y="28702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0" name="Google Shape;330;p30"/>
          <p:cNvSpPr txBox="1"/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On What Kinds of Data?</a:t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381000" y="1295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Database-oriented data sets and applications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database, data warehouse, transactional database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Advanced data sets and advanced applications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streams and sensor data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Time-series data, temporal data, sequence data (incl. bio-sequences)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 data, graphs, social networks and multi-linked data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Object-relational databases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Heterogeneous databases and legacy databases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Spatial data and spatiotemporal data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Multimedia database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databases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World-Wide Web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 rot="9720098">
            <a:off x="5372121" y="33274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32"/>
          <p:cNvSpPr txBox="1"/>
          <p:nvPr>
            <p:ph type="title"/>
          </p:nvPr>
        </p:nvSpPr>
        <p:spPr>
          <a:xfrm>
            <a:off x="0" y="381000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 Function: (1) Generalization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integration and data warehouse construction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cleaning, transformation, integration, and multidimensional data model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cube technology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Scalable methods for computing (i.e., materializing) multidimensional aggregates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 (online analytical processing)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Multidimensional concept description: Characterization and discrimination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Generalize, summarize, and contrast data characteristics, e.g., dry vs. wet region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9720098">
            <a:off x="3314721" y="13462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5" name="Google Shape;355;p33"/>
          <p:cNvSpPr txBox="1"/>
          <p:nvPr>
            <p:ph type="title"/>
          </p:nvPr>
        </p:nvSpPr>
        <p:spPr>
          <a:xfrm>
            <a:off x="228600" y="1524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 Function: (2) Association and Correlation Analysis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patterns (or frequent itemsets)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items are frequently purchased together in your Walmart/Dmart?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Association, correlation vs. causality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typical association rule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Diaper 🡪 Beer [0.5%, 75%]  (support, confidence)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strongly associated items also strongly correlated?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mine such patterns and rules efficiently in large datasets?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use such patterns for classification, clustering, and other applications?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3" name="Google Shape;363;p34"/>
          <p:cNvSpPr txBox="1"/>
          <p:nvPr>
            <p:ph type="title"/>
          </p:nvPr>
        </p:nvSpPr>
        <p:spPr>
          <a:xfrm>
            <a:off x="228600" y="1524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 Function: (3) Classification</a:t>
            </a:r>
            <a:endParaRPr/>
          </a:p>
        </p:txBody>
      </p:sp>
      <p:sp>
        <p:nvSpPr>
          <p:cNvPr id="364" name="Google Shape;364;p34"/>
          <p:cNvSpPr txBox="1"/>
          <p:nvPr>
            <p:ph idx="1" type="body"/>
          </p:nvPr>
        </p:nvSpPr>
        <p:spPr>
          <a:xfrm>
            <a:off x="3810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 and label prediction 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models (functions) based on some training examples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and distinguish classes or concepts for future prediction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classify countries based on (climate), or classify cars based on (gas mileage)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 some unknown class labels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methods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 trees, naïve Bayesian classification, support vector machines, neural networks, rule-based classification, pattern-based classification, logistic regression, …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applications: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 card fraud detection, direct marketing, classifying stars, diseases,  web-pages, 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1" name="Google Shape;371;p35"/>
          <p:cNvSpPr txBox="1"/>
          <p:nvPr>
            <p:ph type="title"/>
          </p:nvPr>
        </p:nvSpPr>
        <p:spPr>
          <a:xfrm>
            <a:off x="0" y="304800"/>
            <a:ext cx="8991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 Function: (4) Cluster Analysis</a:t>
            </a:r>
            <a:endParaRPr/>
          </a:p>
        </p:txBody>
      </p:sp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Unsupervised learning (i.e., Class label is unknown)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Group data to form new categories (i.e., clusters), e.g., cluster houses to find distribution patterns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Principle: Maximizing intra-class similarity &amp; minimizing interclass similarity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methods and applications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79" name="Google Shape;379;p3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380" name="Google Shape;380;p3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81" name="Google Shape;38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866900"/>
            <a:ext cx="80961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389" name="Google Shape;389;p3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E:\CRCE16-17\CRCE19-20\DWM\material\Tech-Trends-2017_Dark-analytics_Fig1.png" id="390" name="Google Shape;39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71600"/>
            <a:ext cx="74676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762000" y="228600"/>
            <a:ext cx="7716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Difference between ML and DM</a:t>
            </a:r>
            <a:br>
              <a:rPr b="1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396" name="Google Shape;396;p38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400" name="Google Shape;400;p38"/>
          <p:cNvGraphicFramePr/>
          <p:nvPr/>
        </p:nvGraphicFramePr>
        <p:xfrm>
          <a:off x="3810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{F90BBA43-4122-49F5-9B50-D5FC065AA1C9}</a:tableStyleId>
              </a:tblPr>
              <a:tblGrid>
                <a:gridCol w="1828800"/>
                <a:gridCol w="3276600"/>
                <a:gridCol w="32766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basic for comparison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mining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Machine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4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Meaning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Extracting knowledge from a large amount of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Introduce new algorithm from data as well as past experience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162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History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Introduce in 1930, initially referred as knowledge discovery in databases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introduce in near 1950, the first program was Samuel’s checker-playing program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162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Responsibility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mining is used to get the rules from the existing data.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Machine learning teaches the computer to learn and understand the given rules.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Origin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Traditional databases with unstructured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Existing data as well as algorithms.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type="title"/>
          </p:nvPr>
        </p:nvSpPr>
        <p:spPr>
          <a:xfrm>
            <a:off x="762000" y="228600"/>
            <a:ext cx="7716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Difference between ML and DM</a:t>
            </a:r>
            <a:br>
              <a:rPr b="1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08" name="Google Shape;408;p3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09" name="Google Shape;409;p3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410" name="Google Shape;410;p39"/>
          <p:cNvGraphicFramePr/>
          <p:nvPr/>
        </p:nvGraphicFramePr>
        <p:xfrm>
          <a:off x="3810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{F90BBA43-4122-49F5-9B50-D5FC065AA1C9}</a:tableStyleId>
              </a:tblPr>
              <a:tblGrid>
                <a:gridCol w="2057400"/>
                <a:gridCol w="2971800"/>
                <a:gridCol w="3429000"/>
              </a:tblGrid>
              <a:tr h="9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basic for comparison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mining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Machine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Implementation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 can develop our own models where we can use data mining techniques for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 can use machine learning algorithm in the decision tree, neural networks and some other area of artificial intelligence.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136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Nature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Involves human interference more towards manual.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Automated, once design self-implemented, no human effort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Application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used in cluster analysis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used in web search, spam filter, credit scoring, fraud detection, computer design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Difference between Big data analytics and DM</a:t>
            </a:r>
            <a:br>
              <a:rPr b="1" i="0" lang="en-US" sz="200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graphicFrame>
        <p:nvGraphicFramePr>
          <p:cNvPr id="416" name="Google Shape;416;p40"/>
          <p:cNvGraphicFramePr/>
          <p:nvPr/>
        </p:nvGraphicFramePr>
        <p:xfrm>
          <a:off x="3810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{F90BBA43-4122-49F5-9B50-D5FC065AA1C9}</a:tableStyleId>
              </a:tblPr>
              <a:tblGrid>
                <a:gridCol w="1460500"/>
                <a:gridCol w="3536950"/>
                <a:gridCol w="3536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Feature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Mining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Big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Focus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mainly focusses on lots of details of a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mainly focusses on lots of relationships between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is a close-up view of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is the Big Picture of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expresses 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what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about the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expresses 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of the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can be used for small data or big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refers to a large amount of data sets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Definition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is a technique for analyzing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 is a concept than a precise term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Types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Structured data, relational and dimensional database.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Structured, Semi-Structured and Unstructured data (in NoSQL)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9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Analysis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Mainly Statistical Analysis, focus on prediction and discovery of business factors on small scale.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Mainly data analysis, focus on prediction and discovery of business factors on large scale.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Results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Mainly for strategic decision making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Dashboards and predictive measures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4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18" name="Google Shape;418;p4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19" name="Google Shape;419;p4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26" name="Google Shape;426;p4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27" name="Google Shape;427;p4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E:\CRCE16-17\CRCE19-20\DWM\material\BigData.png" id="428" name="Google Shape;42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52562"/>
            <a:ext cx="7848600" cy="50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35" name="Google Shape;435;p4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36" name="Google Shape;436;p4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E:\CRCE16-17\CRCE19-20\DWM\material\1 ZwwlRAavEU_03oPCvwTabA.png" id="437" name="Google Shape;43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47800"/>
            <a:ext cx="78486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533400" y="3048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Why Data Mining? 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3810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Explosive Growth of Data: from terabytes to petabytes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collection and data availability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Automated data collection tools, database systems, Web, computerized society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sources of abundant data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Business: Web, e-commerce, transactions, stocks, …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Science: Remote sensing, bioinformatics, scientific simulation, …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Society and everyone: news, digital cameras, YouTube  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are drowning in data, but starving for knowledge!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“Necessity is the mother of invention”—Data mining—Automated analysis of massive data sets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44" name="Google Shape;444;p4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45" name="Google Shape;445;p4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46" name="Google Shape;446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447800"/>
            <a:ext cx="79977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54" name="Google Shape;454;p4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55" name="Google Shape;455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371600"/>
            <a:ext cx="66072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64" name="Google Shape;46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4905300" cy="33432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ntinuous and Categorically scaled data" id="465" name="Google Shape;465;p45"/>
          <p:cNvSpPr txBox="1"/>
          <p:nvPr/>
        </p:nvSpPr>
        <p:spPr>
          <a:xfrm>
            <a:off x="2032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5486400" y="1676400"/>
            <a:ext cx="33528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4 possible values- categorical, discrete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Infinite possible values- continuous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4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73" name="Google Shape;473;p4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74" name="Google Shape;474;p4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75" name="Google Shape;475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55825"/>
            <a:ext cx="8458200" cy="36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2" name="Google Shape;482;p47"/>
          <p:cNvSpPr txBox="1"/>
          <p:nvPr>
            <p:ph type="title"/>
          </p:nvPr>
        </p:nvSpPr>
        <p:spPr>
          <a:xfrm>
            <a:off x="0" y="304800"/>
            <a:ext cx="8991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 Function: (5) Outlier Analysis</a:t>
            </a:r>
            <a:endParaRPr/>
          </a:p>
        </p:txBody>
      </p:sp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 analysis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Outlier: A data object that does not comply with the general behavior of the data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Noise or exception? ― One person’s garbage could be another person’s treasure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Methods: by product of clustering or regression analysis, …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fraud detection, rare events analysis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" name="Google Shape;490;p48"/>
          <p:cNvSpPr txBox="1"/>
          <p:nvPr>
            <p:ph type="title"/>
          </p:nvPr>
        </p:nvSpPr>
        <p:spPr>
          <a:xfrm>
            <a:off x="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Time and Ordering: Sequential Pattern, Trend and Evolution Analysis</a:t>
            </a:r>
            <a:endParaRPr/>
          </a:p>
        </p:txBody>
      </p:sp>
      <p:sp>
        <p:nvSpPr>
          <p:cNvPr id="491" name="Google Shape;491;p48"/>
          <p:cNvSpPr txBox="1"/>
          <p:nvPr>
            <p:ph idx="1" type="body"/>
          </p:nvPr>
        </p:nvSpPr>
        <p:spPr>
          <a:xfrm>
            <a:off x="304800" y="13716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Sequence, trend and evolution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Trend, time-series, and deviation analysis: e.g., regression and value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first buy digital camera, then buy large SD memory cards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Periodicity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and biological sequence analysis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Approximate and consecutive pattern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Similarity-based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data streams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Ordered, time-varying, potentially infinite, data streams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8" name="Google Shape;498;p49"/>
          <p:cNvSpPr txBox="1"/>
          <p:nvPr>
            <p:ph type="title"/>
          </p:nvPr>
        </p:nvSpPr>
        <p:spPr>
          <a:xfrm>
            <a:off x="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and Network Analysis</a:t>
            </a:r>
            <a:endParaRPr/>
          </a:p>
        </p:txBody>
      </p:sp>
      <p:sp>
        <p:nvSpPr>
          <p:cNvPr id="499" name="Google Shape;499;p49"/>
          <p:cNvSpPr txBox="1"/>
          <p:nvPr>
            <p:ph idx="1" type="body"/>
          </p:nvPr>
        </p:nvSpPr>
        <p:spPr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 mining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Finding frequent subgraphs (e.g., chemical compounds), trees (XML), substructures (web fragments)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network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Social networks: actors (objects, nodes) and relationships (edges)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author networks in CS, terrorist 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heterogeneous networks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person could be multiple information networks: friends, family, classmates,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Links carry a lot of semantic information: Link mining-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mining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is a big information network: from PageRank to Google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of Web information networks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community discovery, opinion mining, usage mining, …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6" name="Google Shape;506;p50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Evaluation of Knowledge</a:t>
            </a:r>
            <a:endParaRPr/>
          </a:p>
        </p:txBody>
      </p:sp>
      <p:sp>
        <p:nvSpPr>
          <p:cNvPr id="507" name="Google Shape;507;p50"/>
          <p:cNvSpPr txBox="1"/>
          <p:nvPr>
            <p:ph idx="1" type="body"/>
          </p:nvPr>
        </p:nvSpPr>
        <p:spPr>
          <a:xfrm>
            <a:off x="3810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all mined knowledge interesting?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can mine tremendous amount of “patterns” and knowledge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may fit only certain dimension space (time, location, …)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may not be representative, may be transient, …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Evaluation of mined knowledge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directly mine only interesting knowledge?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Descriptive vs. predictive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Coverage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Typicality vs. novelty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Timeliness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4" name="Google Shape;514;p51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515" name="Google Shape;515;p51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516" name="Google Shape;516;p51"/>
          <p:cNvSpPr/>
          <p:nvPr/>
        </p:nvSpPr>
        <p:spPr>
          <a:xfrm rot="9720098">
            <a:off x="4305321" y="39370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3" name="Google Shape;523;p52"/>
          <p:cNvSpPr txBox="1"/>
          <p:nvPr>
            <p:ph type="title"/>
          </p:nvPr>
        </p:nvSpPr>
        <p:spPr>
          <a:xfrm>
            <a:off x="381000" y="3048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Confluence of Multiple Disciplines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4" name="Google Shape;524;p52"/>
          <p:cNvSpPr/>
          <p:nvPr/>
        </p:nvSpPr>
        <p:spPr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endParaRPr/>
          </a:p>
        </p:txBody>
      </p:sp>
      <p:cxnSp>
        <p:nvCxnSpPr>
          <p:cNvPr id="525" name="Google Shape;525;p52"/>
          <p:cNvCxnSpPr/>
          <p:nvPr/>
        </p:nvCxnSpPr>
        <p:spPr>
          <a:xfrm>
            <a:off x="2362200" y="36576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6" name="Google Shape;526;p52"/>
          <p:cNvCxnSpPr/>
          <p:nvPr/>
        </p:nvCxnSpPr>
        <p:spPr>
          <a:xfrm>
            <a:off x="2286000" y="2438400"/>
            <a:ext cx="19050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7" name="Google Shape;527;p52"/>
          <p:cNvCxnSpPr/>
          <p:nvPr/>
        </p:nvCxnSpPr>
        <p:spPr>
          <a:xfrm flipH="1">
            <a:off x="4876800" y="2362200"/>
            <a:ext cx="1905000" cy="8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8" name="Google Shape;528;p52"/>
          <p:cNvCxnSpPr/>
          <p:nvPr/>
        </p:nvCxnSpPr>
        <p:spPr>
          <a:xfrm rot="10800000">
            <a:off x="5715000" y="36576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9" name="Google Shape;529;p52"/>
          <p:cNvCxnSpPr/>
          <p:nvPr/>
        </p:nvCxnSpPr>
        <p:spPr>
          <a:xfrm rot="10800000">
            <a:off x="5029200" y="4191000"/>
            <a:ext cx="19812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0" name="Google Shape;530;p52"/>
          <p:cNvCxnSpPr/>
          <p:nvPr/>
        </p:nvCxnSpPr>
        <p:spPr>
          <a:xfrm flipH="1" rot="10800000">
            <a:off x="2438400" y="4191000"/>
            <a:ext cx="16002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2"/>
          <p:cNvSpPr/>
          <p:nvPr/>
        </p:nvSpPr>
        <p:spPr>
          <a:xfrm>
            <a:off x="1066800" y="16002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</a:t>
            </a:r>
            <a:endParaRPr/>
          </a:p>
        </p:txBody>
      </p:sp>
      <p:sp>
        <p:nvSpPr>
          <p:cNvPr id="532" name="Google Shape;532;p52"/>
          <p:cNvSpPr/>
          <p:nvPr/>
        </p:nvSpPr>
        <p:spPr>
          <a:xfrm>
            <a:off x="5867400" y="1600200"/>
            <a:ext cx="20574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Statistics</a:t>
            </a:r>
            <a:endParaRPr/>
          </a:p>
        </p:txBody>
      </p:sp>
      <p:sp>
        <p:nvSpPr>
          <p:cNvPr id="533" name="Google Shape;533;p52"/>
          <p:cNvSpPr/>
          <p:nvPr/>
        </p:nvSpPr>
        <p:spPr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</a:t>
            </a:r>
            <a:endParaRPr/>
          </a:p>
        </p:txBody>
      </p:sp>
      <p:sp>
        <p:nvSpPr>
          <p:cNvPr id="534" name="Google Shape;534;p52"/>
          <p:cNvSpPr/>
          <p:nvPr/>
        </p:nvSpPr>
        <p:spPr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</p:txBody>
      </p:sp>
      <p:sp>
        <p:nvSpPr>
          <p:cNvPr id="535" name="Google Shape;535;p52"/>
          <p:cNvSpPr/>
          <p:nvPr/>
        </p:nvSpPr>
        <p:spPr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Recognition</a:t>
            </a:r>
            <a:endParaRPr/>
          </a:p>
        </p:txBody>
      </p:sp>
      <p:sp>
        <p:nvSpPr>
          <p:cNvPr id="536" name="Google Shape;536;p52"/>
          <p:cNvSpPr/>
          <p:nvPr/>
        </p:nvSpPr>
        <p:spPr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High-Performance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</a:t>
            </a:r>
            <a:endParaRPr/>
          </a:p>
        </p:txBody>
      </p:sp>
      <p:sp>
        <p:nvSpPr>
          <p:cNvPr id="537" name="Google Shape;537;p52"/>
          <p:cNvSpPr/>
          <p:nvPr/>
        </p:nvSpPr>
        <p:spPr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Visualization</a:t>
            </a:r>
            <a:endParaRPr/>
          </a:p>
        </p:txBody>
      </p:sp>
      <p:cxnSp>
        <p:nvCxnSpPr>
          <p:cNvPr id="538" name="Google Shape;538;p52"/>
          <p:cNvCxnSpPr/>
          <p:nvPr/>
        </p:nvCxnSpPr>
        <p:spPr>
          <a:xfrm>
            <a:off x="4495800" y="4267200"/>
            <a:ext cx="0" cy="8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9" name="Google Shape;539;p52"/>
          <p:cNvSpPr/>
          <p:nvPr/>
        </p:nvSpPr>
        <p:spPr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Technology</a:t>
            </a:r>
            <a:endParaRPr/>
          </a:p>
        </p:txBody>
      </p:sp>
      <p:cxnSp>
        <p:nvCxnSpPr>
          <p:cNvPr id="540" name="Google Shape;540;p52"/>
          <p:cNvCxnSpPr/>
          <p:nvPr/>
        </p:nvCxnSpPr>
        <p:spPr>
          <a:xfrm>
            <a:off x="4495800" y="24384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990600" y="347662"/>
            <a:ext cx="7239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Evolution of Sciences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048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1950s-1990s,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science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 the last 50 years, most disciplines have grown a third,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branch (e.g. empirical, theoretical, and computational ecology, or physics, or linguistics.)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Science traditionally meant simulation. It grew out of our inability to find closed-form solutions for complex mathematical models. </a:t>
            </a:r>
            <a:endParaRPr/>
          </a:p>
          <a:p>
            <a:pPr indent="-28194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1990-now,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science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flood of data from new scientific instruments and simulations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ability to economically store and manage petabytes of data online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Internet and computing Grid that makes all these archives universally accessible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Scientific info. management, acquisition, organization, query, and visualization tasks scale almost linearly with data volumes.  </a:t>
            </a:r>
            <a:r>
              <a:rPr b="0" i="0" lang="en-US" sz="1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major new challenge!</a:t>
            </a:r>
            <a:endParaRPr/>
          </a:p>
          <a:p>
            <a:pPr indent="-28194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7" name="Google Shape;547;p53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Why Confluence of Multiple Disciplines?</a:t>
            </a:r>
            <a:endParaRPr/>
          </a:p>
        </p:txBody>
      </p:sp>
      <p:sp>
        <p:nvSpPr>
          <p:cNvPr id="548" name="Google Shape;548;p53"/>
          <p:cNvSpPr txBox="1"/>
          <p:nvPr>
            <p:ph idx="1" type="body"/>
          </p:nvPr>
        </p:nvSpPr>
        <p:spPr>
          <a:xfrm>
            <a:off x="381000" y="1295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Tremendous amount of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Algorithms must be highly scalable to handle such as tera-bytes of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High-dimensionality of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Micro-array may have tens of thousands of dimensions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complexity of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streams and sensor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Time-series data, temporal data, sequence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 data, graphs, social networks and multi-linked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Heterogeneous databases and legacy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Spatial, spatiotemporal, multimedia, text and Web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Software programs, scientific simulations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and sophisticated applications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5" name="Google Shape;555;p54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556" name="Google Shape;556;p54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557" name="Google Shape;557;p54"/>
          <p:cNvSpPr/>
          <p:nvPr/>
        </p:nvSpPr>
        <p:spPr>
          <a:xfrm rot="9720098">
            <a:off x="5600721" y="43942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4" name="Google Shape;564;p55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 of Data Mining</a:t>
            </a:r>
            <a:endParaRPr/>
          </a:p>
        </p:txBody>
      </p:sp>
      <p:sp>
        <p:nvSpPr>
          <p:cNvPr id="565" name="Google Shape;565;p55"/>
          <p:cNvSpPr txBox="1"/>
          <p:nvPr>
            <p:ph idx="1" type="body"/>
          </p:nvPr>
        </p:nvSpPr>
        <p:spPr>
          <a:xfrm>
            <a:off x="3810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page analysis: from web page classification, clustering to PageRank &amp; HITS algorithms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Collaborative analysis &amp; recommender systems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data analysis to targeted marketing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Biological and medical data analysis: classification, cluster analysis (microarray data analysis),  biological sequence analysis, biological network analysis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and software engineering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major dedicated data mining systems/tools (e.g., SAS, MS SQL-Server Analysis Manager, Oracle Data Mining Tools) to invisible data mining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573" name="Google Shape;573;p56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574" name="Google Shape;574;p56"/>
          <p:cNvSpPr/>
          <p:nvPr/>
        </p:nvSpPr>
        <p:spPr>
          <a:xfrm rot="9720098">
            <a:off x="4305321" y="49276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1" name="Google Shape;581;p57"/>
          <p:cNvSpPr txBox="1"/>
          <p:nvPr>
            <p:ph type="title"/>
          </p:nvPr>
        </p:nvSpPr>
        <p:spPr>
          <a:xfrm>
            <a:off x="1066800" y="304800"/>
            <a:ext cx="7239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Major Issues in Data Mining (1)</a:t>
            </a:r>
            <a:endParaRPr/>
          </a:p>
        </p:txBody>
      </p:sp>
      <p:sp>
        <p:nvSpPr>
          <p:cNvPr id="582" name="Google Shape;582;p57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Methodology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various and new kinds of knowledge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knowledge in multi-dimensional space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An interdisciplinary effort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Boosting the power of discovery in a networked environment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noise, uncertainty, and incompleteness of data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evaluation and pattern- or constraint-guided mining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Interaction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Incorporation of background knowledge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and visualization of data mining results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9" name="Google Shape;589;p58"/>
          <p:cNvSpPr txBox="1"/>
          <p:nvPr>
            <p:ph type="title"/>
          </p:nvPr>
        </p:nvSpPr>
        <p:spPr>
          <a:xfrm>
            <a:off x="1066800" y="304800"/>
            <a:ext cx="7239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Major Issues in Data Mining (2)</a:t>
            </a:r>
            <a:endParaRPr/>
          </a:p>
        </p:txBody>
      </p:sp>
      <p:sp>
        <p:nvSpPr>
          <p:cNvPr id="590" name="Google Shape;590;p58"/>
          <p:cNvSpPr txBox="1"/>
          <p:nvPr>
            <p:ph idx="1" type="body"/>
          </p:nvPr>
        </p:nvSpPr>
        <p:spPr>
          <a:xfrm>
            <a:off x="381000" y="15240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Efficiency and Scalability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Efficiency and scalability of data mining algorithms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Parallel, distributed, stream, and incremental mining methods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Diversity of data types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complex types of data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dynamic, networked, and global data repositories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and society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Social impacts of data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Privacy-preserving data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Invisible data mining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7" name="Google Shape;597;p59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598" name="Google Shape;598;p59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599" name="Google Shape;599;p59"/>
          <p:cNvSpPr/>
          <p:nvPr/>
        </p:nvSpPr>
        <p:spPr>
          <a:xfrm rot="9720098">
            <a:off x="7277121" y="54610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6" name="Google Shape;606;p60"/>
          <p:cNvSpPr txBox="1"/>
          <p:nvPr>
            <p:ph type="title"/>
          </p:nvPr>
        </p:nvSpPr>
        <p:spPr>
          <a:xfrm>
            <a:off x="990600" y="30480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Society</a:t>
            </a:r>
            <a:endParaRPr/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810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1989 IJCAI Workshop on Knowledge Discovery in Databases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Discovery in Databases (G. Piatetsky-Shapiro and W. Frawley, 1991)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1991-1994 Workshops on Knowledge Discovery in Databases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Knowledge Discovery and Data Mining (U. Fayyad, G. Piatetsky-Shapiro, P. Smyth, and R. Uthurusamy, 1996)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1995-1998 International Conferences on Knowledge Discovery in Databases and Data Mining (KDD’95-98)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 of Data Mining and Knowledge Discovery (1997)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ACM SIGKDD conferences since 1998 and SIGKDD Explorations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conferences on data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PAKDD (1997), PKDD (1997), SIAM-Data Mining (2001), (IEEE) ICDM (2001), etc.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ACM Transactions on KDD starting in 2007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4" name="Google Shape;614;p61"/>
          <p:cNvSpPr txBox="1"/>
          <p:nvPr>
            <p:ph type="title"/>
          </p:nvPr>
        </p:nvSpPr>
        <p:spPr>
          <a:xfrm>
            <a:off x="304800" y="2286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Conferences and Journals on Data Mining</a:t>
            </a:r>
            <a:endParaRPr/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152400" y="1295400"/>
            <a:ext cx="441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KDD Conferences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ACM SIGKDD Int. Conf. on Knowledge Discovery in Databases and Data Mining (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KDD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SIAM Data Mining Conf. (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SDM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(IEEE) Int. Conf. on Data Mining (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ICDM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European Conf. on Machine Learning and Principles and practices of Knowledge Discovery and Data Mining (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ECML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PKDD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Pacific-Asia Conf. on Knowledge Discovery and Data Mining (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PAKDD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Int. Conf. on Web Search and Data Mining (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WSDM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616" name="Google Shape;616;p61"/>
          <p:cNvSpPr txBox="1"/>
          <p:nvPr/>
        </p:nvSpPr>
        <p:spPr>
          <a:xfrm>
            <a:off x="4495800" y="1371600"/>
            <a:ext cx="434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related conferences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 conferences: ACM SIGMOD, VLDB, ICDE, EDBT, ICDT, …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and IR conferences: WWW, SIGIR, WSDM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 conferences: ICML, NIPS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 conferences: CVPR,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Journals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and Knowledge Discovery (DAMI or DMKD)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IEEE Trans. On Knowledge and Data Eng. (TKDE)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KDD Explorations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ACM Trans. on KDD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3" name="Google Shape;623;p62"/>
          <p:cNvSpPr txBox="1"/>
          <p:nvPr>
            <p:ph type="title"/>
          </p:nvPr>
        </p:nvSpPr>
        <p:spPr>
          <a:xfrm>
            <a:off x="-228600" y="152400"/>
            <a:ext cx="9525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Where to Find References? DBLP, CiteSeer, Google</a:t>
            </a:r>
            <a:endParaRPr/>
          </a:p>
        </p:txBody>
      </p:sp>
      <p:sp>
        <p:nvSpPr>
          <p:cNvPr id="624" name="Google Shape;624;p62"/>
          <p:cNvSpPr txBox="1"/>
          <p:nvPr>
            <p:ph idx="1" type="body"/>
          </p:nvPr>
        </p:nvSpPr>
        <p:spPr>
          <a:xfrm>
            <a:off x="3810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and KDD (SIGKDD: CDROM)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Conferences: ACM-SIGKDD, IEEE-ICDM, SIAM-DM, PKDD, PAKDD,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Journal: Data Mining and Knowledge Discovery, KDD Explorations, ACM TKDD</a:t>
            </a:r>
            <a:endParaRPr b="0" i="0" sz="1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 systems (SIGMOD: ACM SIGMOD Anthology</a:t>
            </a:r>
            <a:r>
              <a:rPr b="0" i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—</a:t>
            </a: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CD ROM)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Conferences: ACM-SIGMOD, ACM-PODS, VLDB, IEEE-ICDE, EDBT, ICDT, DASFAA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Journals: IEEE-TKDE, ACM-TODS/TOIS, JIIS, J. ACM, VLDB J., Info. Sys., etc.</a:t>
            </a:r>
            <a:endParaRPr b="0" i="0" sz="1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 &amp; Machine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Conferences: Machine learning (ML), AAAI, IJCAI, COLT (Learning Theory), CVPR, NIPS,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Journals: Machine Learning, Artificial Intelligence, Knowledge and Information Systems, IEEE-PAMI,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and IR</a:t>
            </a:r>
            <a:r>
              <a:rPr b="1" i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Conferences: SIGIR, WWW, CIKM,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Journals: WWW: Internet and Web Information Systems,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Conferences: Joint Stat. Meeting,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Journals: Annals of statistics,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Conference proceedings: CHI, ACM-SIGGraph,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Journals: IEEE Trans. visualization and computer graphics,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990600" y="347662"/>
            <a:ext cx="7239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Evolution of Database Technology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81000" y="12192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1960s: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collection, database creation,  and network DBMS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1970s: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data model, relational DBMS implementation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1980s: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RDBMS, advanced data models (extended-relational, OO, etc.)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Application-oriented DBMS (spatial, scientific, engineering, etc.)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1990s: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mining, data warehousing, multimedia databases, and Web databases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Stream data management and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and its applications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technology (XML, data integration) and global information systems</a:t>
            </a:r>
            <a:r>
              <a:rPr b="0" i="0" lang="en-US" sz="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1" name="Google Shape;631;p63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632" name="Google Shape;632;p63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633" name="Google Shape;633;p63"/>
          <p:cNvSpPr/>
          <p:nvPr/>
        </p:nvSpPr>
        <p:spPr>
          <a:xfrm rot="9720098">
            <a:off x="2171721" y="59944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0" name="Google Shape;640;p64"/>
          <p:cNvSpPr txBox="1"/>
          <p:nvPr>
            <p:ph type="title"/>
          </p:nvPr>
        </p:nvSpPr>
        <p:spPr>
          <a:xfrm>
            <a:off x="1066800" y="404812"/>
            <a:ext cx="701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641" name="Google Shape;641;p64"/>
          <p:cNvSpPr txBox="1"/>
          <p:nvPr>
            <p:ph idx="1" type="body"/>
          </p:nvPr>
        </p:nvSpPr>
        <p:spPr>
          <a:xfrm>
            <a:off x="381000" y="1295400"/>
            <a:ext cx="841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Discovering interesting patterns and knowledge from massive amount of data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natural evolution of database technology, in great demand, with wide applications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KDD process includes data cleaning, data integration, data selection, transformation, data mining, pattern evaluation, and knowledge presentation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can be performed in a variety of data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functionalities: characterization, discrimination, association, classification, clustering, outlier and trend analysis, etc.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technologies and applications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8" name="Google Shape;648;p65"/>
          <p:cNvSpPr txBox="1"/>
          <p:nvPr>
            <p:ph type="title"/>
          </p:nvPr>
        </p:nvSpPr>
        <p:spPr>
          <a:xfrm>
            <a:off x="838200" y="381000"/>
            <a:ext cx="715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Recommended Reference Books</a:t>
            </a:r>
            <a:endParaRPr/>
          </a:p>
        </p:txBody>
      </p:sp>
      <p:sp>
        <p:nvSpPr>
          <p:cNvPr id="649" name="Google Shape;649;p65"/>
          <p:cNvSpPr txBox="1"/>
          <p:nvPr>
            <p:ph idx="1" type="body"/>
          </p:nvPr>
        </p:nvSpPr>
        <p:spPr>
          <a:xfrm>
            <a:off x="304800" y="1295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 Chakrabarti. Mining the Web: Statistical Analysis of Hypertex and Semi-Structured Data. Morgan Kaufmann, 2002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R. O. Duda, P. E. Hart, and D. G. Stork, Pattern Classification, 2ed., Wiley-Interscience, 2000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T. Dasu and T. Johnson.  Exploratory Data Mining and Data Cleaning. John Wiley &amp; Sons, 2003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U. M. Fayyad, G. Piatetsky-Shapiro, P. Smyth, and R. Uthurusamy. Advances in Knowledge Discovery and Data Mining. AAAI/MIT Press, 1996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U. Fayyad, G. Grinstein, and A. Wierse, Information Visualization in Data Mining and Knowledge Discovery, Morgan Kaufmann, 2001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J. Han and M. Kamber. Data Mining: Concepts and Techniques. Morgan Kaufmann, 3</a:t>
            </a:r>
            <a:r>
              <a:rPr b="1" baseline="3000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rd</a:t>
            </a: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ed., 2011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D. J. Hand, H. Mannila, and P. Smyth, Principles of Data Mining, MIT Press, 2001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T. Hastie, R. Tibshirani, and J. Friedman, The Elements of Statistical Learning: Data Mining, Inference, and Prediction, 2</a:t>
            </a:r>
            <a:r>
              <a:rPr b="1" baseline="3000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ed., Springer-Verlag, 2009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B. Liu, Web Data Mining, Springer 2006.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T. M. Mitchell, Machine Learning, McGraw Hill, 1997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G. Piatetsky-Shapiro and W. J. Frawley. Knowledge Discovery in Databases. AAAI/MIT Press, 1991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P.-N. Tan, M. Steinbach and V. Kumar, Introduction to Data Mining, Wiley, 2005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 M. Weiss and N. Indurkhya, Predictive Data Mining, Morgan Kaufmann, 1998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Char char="■"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I. H. Witten and E. Frank,  Data Mining: Practical Machine Learning Tools and Techniques with Java Implementations, Morgan Kaufmann, 2</a:t>
            </a:r>
            <a:r>
              <a:rPr b="1" baseline="3000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ed. 2005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6" name="Google Shape;656;p66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Mining vs. Data Exploration</a:t>
            </a:r>
            <a:endParaRPr/>
          </a:p>
        </p:txBody>
      </p:sp>
      <p:sp>
        <p:nvSpPr>
          <p:cNvPr id="657" name="Google Shape;657;p66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 intelligence view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Warehouse, data cube, reporting but not much mining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 objects vs. data mining tools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Supply chain example: tools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1.  Introduction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810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Multi-Dimensional View of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Technology Are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Applications Are Targeted?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Issues in Data Mining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Brief History of Data Mining and Data Mining Society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9720098">
            <a:off x="3467121" y="1879604"/>
            <a:ext cx="380983" cy="3047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901700" y="300037"/>
            <a:ext cx="6794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81000" y="13716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(knowledge discovery from data)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Extraction of interesting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non-trivial,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implicit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previously unknown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potentially useful)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or knowledge from huge amount of data-[ShapiroandFrawley,2000;SaravananandVivekanandan,2004].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Extracting the knowledge from large amount of data. 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 names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discovery (mining) in databases (KDD), knowledge extraction, data/pattern analysis, data archeology, data dredging, information harvesting, business intelligence, etc.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Watch out: Is everything “data mining”?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search and query processing   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0" y="0"/>
            <a:ext cx="1087437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5105400"/>
            <a:ext cx="1905001" cy="13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762000" y="228600"/>
            <a:ext cx="771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72" name="Google Shape;17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2324100"/>
            <a:ext cx="78771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Knowledge Discovery (KDD) Process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52400" y="1295400"/>
            <a:ext cx="441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 view from typical database systems and data warehousing communities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plays an essential role in the knowledge discovery process</a:t>
            </a:r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 flipH="1" rot="10800000">
            <a:off x="1219200" y="51054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2" name="Google Shape;182;p22"/>
          <p:cNvCxnSpPr/>
          <p:nvPr/>
        </p:nvCxnSpPr>
        <p:spPr>
          <a:xfrm flipH="1" rot="10800000">
            <a:off x="6781800" y="16002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" name="Google Shape;183;p22"/>
          <p:cNvCxnSpPr/>
          <p:nvPr/>
        </p:nvCxnSpPr>
        <p:spPr>
          <a:xfrm flipH="1" rot="10800000">
            <a:off x="5105400" y="26670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4" name="Google Shape;184;p22"/>
          <p:cNvCxnSpPr/>
          <p:nvPr/>
        </p:nvCxnSpPr>
        <p:spPr>
          <a:xfrm flipH="1" rot="10800000">
            <a:off x="3276600" y="37338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85" name="Google Shape;185;p22"/>
          <p:cNvSpPr/>
          <p:nvPr/>
        </p:nvSpPr>
        <p:spPr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28600" y="5638800"/>
            <a:ext cx="685800" cy="4065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09600" y="6019800"/>
            <a:ext cx="685800" cy="4065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295400" y="5791200"/>
            <a:ext cx="685800" cy="4065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304800" y="4876800"/>
            <a:ext cx="1743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600200" y="5410200"/>
            <a:ext cx="1995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371600" y="6248400"/>
            <a:ext cx="1447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Databases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066800" y="4114800"/>
            <a:ext cx="199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Warehouse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629400" y="2362200"/>
            <a:ext cx="76200" cy="228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086600" y="990600"/>
            <a:ext cx="1743075" cy="612775"/>
          </a:xfrm>
          <a:prstGeom prst="rect"/>
          <a:gradFill>
            <a:gsLst>
              <a:gs pos="0">
                <a:srgbClr val="FFE701"/>
              </a:gs>
              <a:gs pos="100000">
                <a:srgbClr val="FE3E02"/>
              </a:gs>
            </a:gsLst>
            <a:lin ang="5400000" scaled="0"/>
          </a:gradFill>
          <a:ln cap="flat" cmpd="sng" algn="ctr">
            <a:solidFill>
              <a:srgbClr val="000000"/>
            </a:solidFill>
            <a:miter lim="800000"/>
            <a:headEnd/>
            <a:tailEnd/>
          </a:ln>
        </p:spPr>
        <p:txBody>
          <a:bodyPr fromWordArt="1"/>
          <a:lstStyle>
            <a:defPPr lvl="0"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r>
              <a:rPr b="0" i="0" u="none" cap="none">
                <a:latin typeface="Impact"/>
              </a:rPr>
              <a:t>Knowledge
</a:t>
            </a:r>
          </a:p>
        </p:txBody>
      </p:sp>
      <p:sp>
        <p:nvSpPr>
          <p:cNvPr id="207" name="Google Shape;207;p22"/>
          <p:cNvSpPr txBox="1"/>
          <p:nvPr/>
        </p:nvSpPr>
        <p:spPr>
          <a:xfrm>
            <a:off x="2514600" y="3276600"/>
            <a:ext cx="2278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Task-relevant Data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641725" y="4052887"/>
            <a:ext cx="1155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4267200" y="2590800"/>
            <a:ext cx="155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5257800" y="1676400"/>
            <a:ext cx="22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Evaluation</a:t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>
            <a:off x="5638800" y="3124200"/>
            <a:ext cx="0" cy="21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7315200" y="2057400"/>
            <a:ext cx="0" cy="320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/>
          <p:nvPr/>
        </p:nvCxnSpPr>
        <p:spPr>
          <a:xfrm rot="10800000">
            <a:off x="3962400" y="5257800"/>
            <a:ext cx="335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3962400" y="4343400"/>
            <a:ext cx="0" cy="9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7315200" y="5257800"/>
            <a:ext cx="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/>
          <p:nvPr/>
        </p:nvCxnSpPr>
        <p:spPr>
          <a:xfrm rot="10800000">
            <a:off x="2286000" y="6096000"/>
            <a:ext cx="5029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/>
          <p:nvPr/>
        </p:nvCxnSpPr>
        <p:spPr>
          <a:xfrm rot="10800000">
            <a:off x="1905000" y="5410200"/>
            <a:ext cx="3810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2057400" y="54102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3657600" y="4191000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