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ml" Extension="xml"/>
  <Default ContentType="image/png" Extension="png"/>
  <Default ContentType="application/vnd.ms-excel" Extension="xls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excel" PartName="/ppt/embeddings/Microsoft_Excel_Sheet2.xls"/>
  <Override ContentType="application/vnd.ms-excel" PartName="/ppt/embeddings/Microsoft_Excel_Sheet3.xls"/>
  <Override ContentType="application/vnd.ms-excel" PartName="/ppt/embeddings/Microsoft_Excel_Sheet1.xls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6858000" cx="9144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09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p1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1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2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2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2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2" name="Google Shape;462;p2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0" name="Google Shape;470;p2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24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5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3" name="Google Shape;513;p2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2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6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3" name="Google Shape;563;p2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2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8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2" name="Google Shape;642;p2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3" name="Google Shape;643;p2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6" name="Google Shape;696;p2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7" name="Google Shape;697;p29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0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4" name="Google Shape;704;p3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Google Shape;705;p3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4" name="Google Shape;714;p3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Google Shape;715;p3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2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8" name="Google Shape;768;p3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Google Shape;769;p3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3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3" name="Google Shape;843;p3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4" name="Google Shape;844;p3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2" name="Google Shape;882;p3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34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5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0" name="Google Shape;890;p3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1" name="Google Shape;891;p3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6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8" name="Google Shape;898;p3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9" name="Google Shape;899;p3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7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3" name="Google Shape;983;p3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4" name="Google Shape;984;p3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8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2" name="Google Shape;992;p3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3" name="Google Shape;993;p3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1" name="Google Shape;1001;p3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2" name="Google Shape;1002;p39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0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9" name="Google Shape;1009;p4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0" name="Google Shape;1010;p4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17" name="Google Shape;1017;p4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8" name="Google Shape;1018;p4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2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3" name="Google Shape;1053;p4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4" name="Google Shape;1054;p4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3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1" name="Google Shape;1061;p4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2" name="Google Shape;1062;p4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9" name="Google Shape;1069;p4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0" name="Google Shape;1070;p44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5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8" name="Google Shape;1078;p4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9" name="Google Shape;1079;p4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6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87" name="Google Shape;1087;p4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8" name="Google Shape;1088;p4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7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6" name="Google Shape;1116;p4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7" name="Google Shape;1117;p4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8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0" name="Google Shape;1130;p4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1" name="Google Shape;1131;p4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9" name="Google Shape;1139;p4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0" name="Google Shape;1140;p49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0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7" name="Google Shape;1147;p5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8" name="Google Shape;1148;p5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5" name="Google Shape;1155;p5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6" name="Google Shape;1156;p5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2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4" name="Google Shape;1164;p5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5" name="Google Shape;1165;p5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3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2" name="Google Shape;1172;p5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3" name="Google Shape;1173;p5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0" name="Google Shape;1180;p5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1" name="Google Shape;1181;p54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55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0" name="Google Shape;1220;p5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1" name="Google Shape;1221;p5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56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8" name="Google Shape;1228;p5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9" name="Google Shape;1229;p5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7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6" name="Google Shape;1236;p5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7" name="Google Shape;1237;p5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8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5" name="Google Shape;1245;p5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5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3" name="Google Shape;1253;p59:notes"/>
          <p:cNvSpPr/>
          <p:nvPr>
            <p:ph idx="2" type="sldImg"/>
          </p:nvPr>
        </p:nvSpPr>
        <p:spPr>
          <a:xfrm>
            <a:off x="1158875" y="673100"/>
            <a:ext cx="4694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4" name="Google Shape;1254;p59:notes"/>
          <p:cNvSpPr txBox="1"/>
          <p:nvPr>
            <p:ph idx="1" type="body"/>
          </p:nvPr>
        </p:nvSpPr>
        <p:spPr>
          <a:xfrm>
            <a:off x="925512" y="4418012"/>
            <a:ext cx="51594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50" spcFirstLastPara="1" rIns="91250" wrap="square" tIns="45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60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1" name="Google Shape;1261;p6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2" name="Google Shape;1262;p6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62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9" name="Google Shape;1279;p6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0" name="Google Shape;1280;p6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63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7" name="Google Shape;1287;p6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8" name="Google Shape;1288;p6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6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5" name="Google Shape;1295;p6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6" name="Google Shape;1296;p64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5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3" name="Google Shape;1303;p6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4" name="Google Shape;1304;p6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6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0" name="Google Shape;1310;p6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1" name="Google Shape;1311;p6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K. Wu, E. Otoo, and A. Shoshani, Bitmap Index Compression Optimality, VLDB’04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Need to digest and rewrite it using an example!  See full abstract on slide towards end of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81000" y="1447800"/>
            <a:ext cx="4114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447800"/>
            <a:ext cx="4114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152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2590800" y="62484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81000" y="1447800"/>
            <a:ext cx="4114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1447800"/>
            <a:ext cx="411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8200" y="4038600"/>
            <a:ext cx="411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 rot="5400000">
            <a:off x="4629150" y="2343150"/>
            <a:ext cx="61722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 rot="5400000">
            <a:off x="361950" y="323850"/>
            <a:ext cx="61722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 rot="5400000">
            <a:off x="2057400" y="-228600"/>
            <a:ext cx="50292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1143000"/>
            <a:ext cx="8410500" cy="45900"/>
          </a:xfrm>
          <a:prstGeom prst="rect">
            <a:avLst/>
          </a:prstGeom>
          <a:solidFill>
            <a:schemeClr val="dk2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0" y="2438400"/>
            <a:ext cx="8888412" cy="952500"/>
            <a:chOff x="0" y="1536"/>
            <a:chExt cx="5599" cy="600"/>
          </a:xfrm>
        </p:grpSpPr>
        <p:grpSp>
          <p:nvGrpSpPr>
            <p:cNvPr id="94" name="Google Shape;94;p14"/>
            <p:cNvGrpSpPr/>
            <p:nvPr/>
          </p:nvGrpSpPr>
          <p:grpSpPr>
            <a:xfrm>
              <a:off x="185" y="1604"/>
              <a:ext cx="458" cy="208"/>
              <a:chOff x="720" y="336"/>
              <a:chExt cx="636" cy="300"/>
            </a:xfrm>
          </p:grpSpPr>
          <p:sp>
            <p:nvSpPr>
              <p:cNvPr id="95" name="Google Shape;95;p14"/>
              <p:cNvSpPr txBox="1"/>
              <p:nvPr/>
            </p:nvSpPr>
            <p:spPr>
              <a:xfrm>
                <a:off x="720" y="336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14"/>
              <p:cNvSpPr txBox="1"/>
              <p:nvPr/>
            </p:nvSpPr>
            <p:spPr>
              <a:xfrm>
                <a:off x="1056" y="336"/>
                <a:ext cx="300" cy="3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97" name="Google Shape;97;p14"/>
            <p:cNvGrpSpPr/>
            <p:nvPr/>
          </p:nvGrpSpPr>
          <p:grpSpPr>
            <a:xfrm>
              <a:off x="263" y="1870"/>
              <a:ext cx="441" cy="208"/>
              <a:chOff x="912" y="2640"/>
              <a:chExt cx="636" cy="300"/>
            </a:xfrm>
          </p:grpSpPr>
          <p:sp>
            <p:nvSpPr>
              <p:cNvPr id="98" name="Google Shape;98;p14"/>
              <p:cNvSpPr txBox="1"/>
              <p:nvPr/>
            </p:nvSpPr>
            <p:spPr>
              <a:xfrm>
                <a:off x="912" y="2640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14"/>
              <p:cNvSpPr txBox="1"/>
              <p:nvPr/>
            </p:nvSpPr>
            <p:spPr>
              <a:xfrm>
                <a:off x="1248" y="2640"/>
                <a:ext cx="300" cy="3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00" name="Google Shape;100;p14"/>
            <p:cNvSpPr txBox="1"/>
            <p:nvPr/>
          </p:nvSpPr>
          <p:spPr>
            <a:xfrm>
              <a:off x="0" y="1824"/>
              <a:ext cx="300" cy="3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400" y="1536"/>
              <a:ext cx="0" cy="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199" y="2089"/>
              <a:ext cx="5400" cy="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3" name="Google Shape;103;p14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152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2590800" y="62484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Microsoft_Excel_Sheet3.xls"/><Relationship Id="rId10" Type="http://schemas.openxmlformats.org/officeDocument/2006/relationships/oleObject" Target="../embeddings/Microsoft_Excel_Sheet3.xls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Excel_Sheet1.xls"/><Relationship Id="rId9" Type="http://schemas.openxmlformats.org/officeDocument/2006/relationships/image" Target="../media/image13.png"/><Relationship Id="rId5" Type="http://schemas.openxmlformats.org/officeDocument/2006/relationships/oleObject" Target="../embeddings/Microsoft_Excel_Sheet1.xls"/><Relationship Id="rId6" Type="http://schemas.openxmlformats.org/officeDocument/2006/relationships/image" Target="../media/image12.png"/><Relationship Id="rId7" Type="http://schemas.openxmlformats.org/officeDocument/2006/relationships/oleObject" Target="../embeddings/Microsoft_Excel_Sheet2.xls"/><Relationship Id="rId8" Type="http://schemas.openxmlformats.org/officeDocument/2006/relationships/oleObject" Target="../embeddings/Microsoft_Excel_Sheet2.xls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youtube.com/watch?v=O7JYornSvjI" TargetMode="External"/><Relationship Id="rId4" Type="http://schemas.openxmlformats.org/officeDocument/2006/relationships/hyperlink" Target="https://www.youtube.com/watch?v=J326LIUrZM8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2" name="Google Shape;122;p16"/>
          <p:cNvSpPr txBox="1"/>
          <p:nvPr>
            <p:ph idx="4294967295" type="title"/>
          </p:nvPr>
        </p:nvSpPr>
        <p:spPr>
          <a:xfrm>
            <a:off x="533400" y="152400"/>
            <a:ext cx="8077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lock"/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Mining: </a:t>
            </a:r>
            <a:br>
              <a:rPr b="0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Concepts and Techniques</a:t>
            </a:r>
            <a:b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(3</a:t>
            </a:r>
            <a:r>
              <a:rPr b="0" baseline="3000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rd</a:t>
            </a:r>
            <a:r>
              <a:rPr b="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ed.)</a:t>
            </a:r>
            <a:b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b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— Chapter 4</a:t>
            </a:r>
            <a:r>
              <a:rPr b="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—</a:t>
            </a:r>
            <a:endParaRPr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04800" y="44196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Jiawei Han, Micheline Kamber, and Jian Pei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University of Illinois at Urbana-Champaign &amp;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Simon Fraser University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©2011 Han, Kamber &amp; Pei. 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3124200" y="2895600"/>
            <a:ext cx="2011362" cy="1600200"/>
          </a:xfrm>
          <a:prstGeom prst="flowChartMagneticDisk">
            <a:avLst/>
          </a:prstGeom>
          <a:solidFill>
            <a:srgbClr val="6666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04800" y="457200"/>
            <a:ext cx="85344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Data Warehouse: A Multi-Tiered Architecture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1295400" y="838200"/>
            <a:ext cx="6705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3352800" y="3429000"/>
            <a:ext cx="15543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Warehouse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6781800" y="2057400"/>
            <a:ext cx="1968600" cy="3568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5492750" y="3206750"/>
            <a:ext cx="901800" cy="749400"/>
          </a:xfrm>
          <a:prstGeom prst="rightArrow">
            <a:avLst>
              <a:gd fmla="val 10799" name="adj1"/>
              <a:gd fmla="val 2699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2" name="Google Shape;202;p25"/>
          <p:cNvGrpSpPr/>
          <p:nvPr/>
        </p:nvGrpSpPr>
        <p:grpSpPr>
          <a:xfrm>
            <a:off x="1905000" y="2667000"/>
            <a:ext cx="1450975" cy="2381250"/>
            <a:chOff x="1238" y="1876"/>
            <a:chExt cx="914" cy="1500"/>
          </a:xfrm>
        </p:grpSpPr>
        <p:sp>
          <p:nvSpPr>
            <p:cNvPr id="203" name="Google Shape;203;p25"/>
            <p:cNvSpPr/>
            <p:nvPr/>
          </p:nvSpPr>
          <p:spPr>
            <a:xfrm>
              <a:off x="1252" y="1876"/>
              <a:ext cx="900" cy="1500"/>
            </a:xfrm>
            <a:prstGeom prst="rightArrow">
              <a:avLst>
                <a:gd fmla="val 10799" name="adj1"/>
                <a:gd fmla="val 2699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" name="Google Shape;204;p25"/>
            <p:cNvSpPr txBox="1"/>
            <p:nvPr/>
          </p:nvSpPr>
          <p:spPr>
            <a:xfrm>
              <a:off x="1238" y="2193"/>
              <a:ext cx="6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Extract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Transform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Load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Refresh</a:t>
              </a:r>
              <a:endParaRPr/>
            </a:p>
          </p:txBody>
        </p:sp>
      </p:grpSp>
      <p:sp>
        <p:nvSpPr>
          <p:cNvPr id="205" name="Google Shape;205;p25"/>
          <p:cNvSpPr txBox="1"/>
          <p:nvPr/>
        </p:nvSpPr>
        <p:spPr>
          <a:xfrm>
            <a:off x="4953000" y="6172200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OLAP Engine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7086600" y="2743200"/>
            <a:ext cx="16971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3733800" y="1676400"/>
            <a:ext cx="1143000" cy="9906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Integrator</a:t>
            </a:r>
            <a:endParaRPr/>
          </a:p>
        </p:txBody>
      </p:sp>
      <p:grpSp>
        <p:nvGrpSpPr>
          <p:cNvPr id="208" name="Google Shape;208;p25"/>
          <p:cNvGrpSpPr/>
          <p:nvPr/>
        </p:nvGrpSpPr>
        <p:grpSpPr>
          <a:xfrm>
            <a:off x="2209800" y="1676400"/>
            <a:ext cx="1095453" cy="998404"/>
            <a:chOff x="288" y="1012"/>
            <a:chExt cx="904" cy="725"/>
          </a:xfrm>
        </p:grpSpPr>
        <p:sp>
          <p:nvSpPr>
            <p:cNvPr id="209" name="Google Shape;209;p25"/>
            <p:cNvSpPr/>
            <p:nvPr/>
          </p:nvSpPr>
          <p:spPr>
            <a:xfrm>
              <a:off x="292" y="1437"/>
              <a:ext cx="900" cy="300"/>
            </a:xfrm>
            <a:prstGeom prst="ellipse">
              <a:avLst/>
            </a:prstGeom>
            <a:solidFill>
              <a:srgbClr val="FCFEB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288" y="1159"/>
              <a:ext cx="769" cy="413"/>
            </a:xfrm>
            <a:custGeom>
              <a:rect b="b" l="l" r="r" t="t"/>
              <a:pathLst>
                <a:path extrusionOk="0" h="413" w="769">
                  <a:moveTo>
                    <a:pt x="12" y="412"/>
                  </a:moveTo>
                  <a:lnTo>
                    <a:pt x="0" y="318"/>
                  </a:lnTo>
                  <a:lnTo>
                    <a:pt x="0" y="244"/>
                  </a:lnTo>
                  <a:lnTo>
                    <a:pt x="0" y="147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68" y="10"/>
                  </a:lnTo>
                  <a:lnTo>
                    <a:pt x="768" y="412"/>
                  </a:lnTo>
                </a:path>
              </a:pathLst>
            </a:custGeom>
            <a:solidFill>
              <a:srgbClr val="FCFEB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292" y="1012"/>
              <a:ext cx="900" cy="300"/>
            </a:xfrm>
            <a:prstGeom prst="ellipse">
              <a:avLst/>
            </a:prstGeom>
            <a:solidFill>
              <a:srgbClr val="FCFEB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2" name="Google Shape;212;p25"/>
          <p:cNvSpPr txBox="1"/>
          <p:nvPr/>
        </p:nvSpPr>
        <p:spPr>
          <a:xfrm>
            <a:off x="2286000" y="2057400"/>
            <a:ext cx="850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Metadata</a:t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>
            <a:off x="3124200" y="2133600"/>
            <a:ext cx="609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214" name="Google Shape;214;p25"/>
          <p:cNvSpPr txBox="1"/>
          <p:nvPr/>
        </p:nvSpPr>
        <p:spPr>
          <a:xfrm>
            <a:off x="180975" y="6096000"/>
            <a:ext cx="18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Sources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6934200" y="6172200"/>
            <a:ext cx="202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 Tools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5470525" y="3336925"/>
            <a:ext cx="87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5791200" y="2362200"/>
            <a:ext cx="755700" cy="679500"/>
          </a:xfrm>
          <a:prstGeom prst="cube">
            <a:avLst>
              <a:gd fmla="val 5399" name="adj"/>
            </a:avLst>
          </a:prstGeom>
          <a:solidFill>
            <a:srgbClr val="FCFEB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5867400" y="4343400"/>
            <a:ext cx="679500" cy="679500"/>
          </a:xfrm>
          <a:prstGeom prst="cube">
            <a:avLst>
              <a:gd fmla="val 5399" name="adj"/>
            </a:avLst>
          </a:prstGeom>
          <a:solidFill>
            <a:srgbClr val="FCFEB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3276600" y="4572000"/>
            <a:ext cx="292200" cy="292200"/>
          </a:xfrm>
          <a:prstGeom prst="down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4648200" y="4572000"/>
            <a:ext cx="292200" cy="292200"/>
          </a:xfrm>
          <a:prstGeom prst="down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3962400" y="4572000"/>
            <a:ext cx="292200" cy="292200"/>
          </a:xfrm>
          <a:prstGeom prst="down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3657600" y="5562600"/>
            <a:ext cx="1022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Marts</a:t>
            </a:r>
            <a:endParaRPr/>
          </a:p>
        </p:txBody>
      </p:sp>
      <p:cxnSp>
        <p:nvCxnSpPr>
          <p:cNvPr id="223" name="Google Shape;223;p25"/>
          <p:cNvCxnSpPr/>
          <p:nvPr/>
        </p:nvCxnSpPr>
        <p:spPr>
          <a:xfrm flipH="1" rot="10800000">
            <a:off x="5029200" y="2743200"/>
            <a:ext cx="6858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cxnSp>
        <p:nvCxnSpPr>
          <p:cNvPr id="224" name="Google Shape;224;p25"/>
          <p:cNvCxnSpPr/>
          <p:nvPr/>
        </p:nvCxnSpPr>
        <p:spPr>
          <a:xfrm flipH="1" rot="10800000">
            <a:off x="5334000" y="4876800"/>
            <a:ext cx="45720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225" name="Google Shape;225;p25"/>
          <p:cNvSpPr/>
          <p:nvPr/>
        </p:nvSpPr>
        <p:spPr>
          <a:xfrm>
            <a:off x="3048000" y="4953000"/>
            <a:ext cx="671512" cy="609600"/>
          </a:xfrm>
          <a:prstGeom prst="flowChartMagneticDisk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3810000" y="4953000"/>
            <a:ext cx="671512" cy="609600"/>
          </a:xfrm>
          <a:prstGeom prst="flowChartMagneticDisk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4572000" y="4953000"/>
            <a:ext cx="671512" cy="609600"/>
          </a:xfrm>
          <a:prstGeom prst="flowChartMagneticDisk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8" name="Google Shape;228;p25"/>
          <p:cNvGrpSpPr/>
          <p:nvPr/>
        </p:nvGrpSpPr>
        <p:grpSpPr>
          <a:xfrm>
            <a:off x="228600" y="1524000"/>
            <a:ext cx="1631950" cy="3810000"/>
            <a:chOff x="148" y="1440"/>
            <a:chExt cx="1028" cy="2400"/>
          </a:xfrm>
        </p:grpSpPr>
        <p:sp>
          <p:nvSpPr>
            <p:cNvPr id="229" name="Google Shape;229;p25"/>
            <p:cNvSpPr/>
            <p:nvPr/>
          </p:nvSpPr>
          <p:spPr>
            <a:xfrm>
              <a:off x="576" y="2256"/>
              <a:ext cx="600" cy="300"/>
            </a:xfrm>
            <a:prstGeom prst="ellipse">
              <a:avLst/>
            </a:prstGeom>
            <a:solidFill>
              <a:srgbClr val="FCFEB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48" y="1440"/>
              <a:ext cx="900" cy="24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240" y="2256"/>
              <a:ext cx="600" cy="300"/>
            </a:xfrm>
            <a:prstGeom prst="ellipse">
              <a:avLst/>
            </a:prstGeom>
            <a:solidFill>
              <a:srgbClr val="FCFEB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" name="Google Shape;232;p25"/>
            <p:cNvSpPr txBox="1"/>
            <p:nvPr/>
          </p:nvSpPr>
          <p:spPr>
            <a:xfrm>
              <a:off x="240" y="244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Operational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DBs</a:t>
              </a:r>
              <a:endParaRPr/>
            </a:p>
          </p:txBody>
        </p:sp>
        <p:sp>
          <p:nvSpPr>
            <p:cNvPr id="233" name="Google Shape;233;p25"/>
            <p:cNvSpPr txBox="1"/>
            <p:nvPr/>
          </p:nvSpPr>
          <p:spPr>
            <a:xfrm>
              <a:off x="288" y="177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Other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sources</a:t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365" y="3398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61" y="3129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615" y="2851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7" name="Google Shape;237;p25"/>
          <p:cNvCxnSpPr/>
          <p:nvPr/>
        </p:nvCxnSpPr>
        <p:spPr>
          <a:xfrm>
            <a:off x="1905000" y="1524000"/>
            <a:ext cx="0" cy="419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8" name="Google Shape;238;p25"/>
          <p:cNvCxnSpPr/>
          <p:nvPr/>
        </p:nvCxnSpPr>
        <p:spPr>
          <a:xfrm>
            <a:off x="5410200" y="1600200"/>
            <a:ext cx="0" cy="411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9" name="Google Shape;239;p25"/>
          <p:cNvCxnSpPr/>
          <p:nvPr/>
        </p:nvCxnSpPr>
        <p:spPr>
          <a:xfrm>
            <a:off x="6629400" y="1600200"/>
            <a:ext cx="0" cy="411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0" name="Google Shape;240;p25"/>
          <p:cNvSpPr txBox="1"/>
          <p:nvPr/>
        </p:nvSpPr>
        <p:spPr>
          <a:xfrm>
            <a:off x="2838450" y="6172200"/>
            <a:ext cx="158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</a:t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 rot="5400000">
            <a:off x="952500" y="5219700"/>
            <a:ext cx="152400" cy="1600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25"/>
          <p:cNvSpPr/>
          <p:nvPr/>
        </p:nvSpPr>
        <p:spPr>
          <a:xfrm rot="5400000">
            <a:off x="3505200" y="4419600"/>
            <a:ext cx="152400" cy="3200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25"/>
          <p:cNvSpPr/>
          <p:nvPr/>
        </p:nvSpPr>
        <p:spPr>
          <a:xfrm rot="5400000">
            <a:off x="5981700" y="5448300"/>
            <a:ext cx="152400" cy="1143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25"/>
          <p:cNvSpPr/>
          <p:nvPr/>
        </p:nvSpPr>
        <p:spPr>
          <a:xfrm rot="5400000">
            <a:off x="7734300" y="4991100"/>
            <a:ext cx="152400" cy="2057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334000" y="1905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OLAP Server</a:t>
            </a:r>
            <a:endParaRPr/>
          </a:p>
        </p:txBody>
      </p:sp>
      <p:cxnSp>
        <p:nvCxnSpPr>
          <p:cNvPr id="246" name="Google Shape;246;p25"/>
          <p:cNvCxnSpPr/>
          <p:nvPr/>
        </p:nvCxnSpPr>
        <p:spPr>
          <a:xfrm>
            <a:off x="3048000" y="2590800"/>
            <a:ext cx="3048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20190104_093206.jpg" id="251" name="Google Shape;2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763000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8" name="Google Shape;258;p27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Metadata Repository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304800" y="1295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Meta data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data defining warehouse objects.  It stores: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Description of the </a:t>
            </a: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structure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the data warehouse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schema, view, dimensions, hierarchies, derived data defn, data mart locations and contents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Classification -Operational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meta-data,  extraction and transformation meta data, end user meta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Operational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meta-data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lineage (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history of migrated data and transformation path), currency of data (active, archived, or purged), monitoring information (warehouse usage statistics, error reports, audit trails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algorithms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used for summarization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mapping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operational environment to the data warehouse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related to </a:t>
            </a: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system performance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warehouse schema, view and derived data definitions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Business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business terms and definitions, ownership of data, charging policies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Different types of Architecture</a:t>
            </a:r>
            <a:endParaRPr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layer Architecture- Middleware techlogoly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Minimize the amount of data storage-no separate store for DWH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 is the issue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2-T Architecture –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Enterprise server – client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3-T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Enterprise server –departmental server- client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DWH server-OLAP server-Client </a:t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77" name="Google Shape;27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57200"/>
            <a:ext cx="89154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C:\Users\Sanika Deshmukh\Desktop\IMG_20190104_095946.jpg" id="286" name="Google Shape;286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5105400" cy="6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/>
        </p:nvSpPr>
        <p:spPr>
          <a:xfrm>
            <a:off x="5562600" y="1752600"/>
            <a:ext cx="34290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Departmental server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Shared local data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Shred application logic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Departmental level logic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GUI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REPORTING TOOLS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OLAP TOOLS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4" name="Google Shape;294;p31"/>
          <p:cNvSpPr txBox="1"/>
          <p:nvPr>
            <p:ph type="title"/>
          </p:nvPr>
        </p:nvSpPr>
        <p:spPr>
          <a:xfrm>
            <a:off x="790575" y="381000"/>
            <a:ext cx="7294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Three Data Warehouse Models</a:t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381000" y="1371600"/>
            <a:ext cx="8591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Overlock"/>
              <a:buAutoNum type="arabicPeriod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Enterprise warehouse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Overlock"/>
              <a:buAutoNum type="arabicPeriod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Mart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Overlock"/>
              <a:buAutoNum type="arabicPeriod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Virtual warehouse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5760" lvl="0" marL="45720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Enterprise warehouse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Subject-collects all of the information about subjects spanning the entire organization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Scope- entire organization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Data-summarized  data –GB-TB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Implemented by- mainframe, super servers or II Arch.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2" name="Google Shape;302;p32"/>
          <p:cNvSpPr txBox="1"/>
          <p:nvPr>
            <p:ph type="title"/>
          </p:nvPr>
        </p:nvSpPr>
        <p:spPr>
          <a:xfrm>
            <a:off x="838200" y="0"/>
            <a:ext cx="7294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Three Data Warehouse Models</a:t>
            </a:r>
            <a:endParaRPr/>
          </a:p>
        </p:txBody>
      </p:sp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381000" y="762000"/>
            <a:ext cx="8591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Mart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subset of corporate-wide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–departmental data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Scope – for a specific groups of users. 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Its scope is confined to specific, selected groups, such as marketing data mart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Independent –sourced dircted from EDWH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vs. dependent -directly from operational system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Implemented low cost departmental servers-unix/linux/windows based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Virtual warehouse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set of views over operational databases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some of the possible summary views may be materialized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0" name="Google Shape;310;p33"/>
          <p:cNvSpPr txBox="1"/>
          <p:nvPr>
            <p:ph type="title"/>
          </p:nvPr>
        </p:nvSpPr>
        <p:spPr>
          <a:xfrm>
            <a:off x="76200" y="3048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Extraction, Transformation, and Loading (ETL)</a:t>
            </a:r>
            <a:endParaRPr/>
          </a:p>
        </p:txBody>
      </p:sp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3048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extraction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 data from multiple, heterogeneous, and external sources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cleaning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detect errors in the data and rectify them when possible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transformation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convert data from legacy or host format to warehouse format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Load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sort, summarize, consolidate, compute views, check integrity, and build indicies and partitions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Refresh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propagate the updates from the data sources to the warehouse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8" name="Google Shape;318;p34"/>
          <p:cNvSpPr txBox="1"/>
          <p:nvPr>
            <p:ph type="title"/>
          </p:nvPr>
        </p:nvSpPr>
        <p:spPr>
          <a:xfrm>
            <a:off x="0" y="76200"/>
            <a:ext cx="922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4: Data Warehousing and On-line Analytical Processing</a:t>
            </a:r>
            <a:endParaRPr/>
          </a:p>
        </p:txBody>
      </p:sp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457200" y="14478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Warehouse: Basic Concepts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Modeling: Data Cube and OLAP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Design and Usage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Implementation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Generalization by Attribute-Oriented Induction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20" name="Google Shape;320;p34"/>
          <p:cNvSpPr/>
          <p:nvPr/>
        </p:nvSpPr>
        <p:spPr>
          <a:xfrm rot="9059615">
            <a:off x="8610470" y="2057357"/>
            <a:ext cx="381104" cy="38110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0" y="76200"/>
            <a:ext cx="922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4: Data Warehousing and On-line Analytical Processing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4478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Warehouse: Basic Concepts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Modeling: Data Cube and OLAP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Design and Usage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Implementation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Generalization by Attribute-Oriented Induction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 rot="9059615">
            <a:off x="6324470" y="1523957"/>
            <a:ext cx="381104" cy="38110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7" name="Google Shape;327;p35"/>
          <p:cNvSpPr txBox="1"/>
          <p:nvPr>
            <p:ph type="title"/>
          </p:nvPr>
        </p:nvSpPr>
        <p:spPr>
          <a:xfrm>
            <a:off x="228600" y="1524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From Tables and Spreadsheets to </a:t>
            </a:r>
            <a:b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Cubes</a:t>
            </a:r>
            <a:endParaRPr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381000" y="1371600"/>
            <a:ext cx="8305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based on a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multidimensional data model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which views data in the form of a data cube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data cube, such as </a:t>
            </a: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sales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allows data to be modeled and viewed in multiple dimensions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Dimension tables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Dimensions a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 entities w.r.t. organization wants to keep record.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such as </a:t>
            </a:r>
            <a:r>
              <a:rPr b="0" i="0" lang="en-US" sz="1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item (item_name, brand, type), 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r>
              <a:rPr b="0" i="0" lang="en-US" sz="1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time(day, week, month, quarter, year)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Fact table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Fact-quantity which organization wants to analyze, to find relationship/association –numerical mesures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contains 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measures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(such as </a:t>
            </a:r>
            <a:r>
              <a:rPr b="0" i="0" lang="en-US" sz="1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dollars_sold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and keys to each of the related dimension tables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5" name="Google Shape;335;p36"/>
          <p:cNvSpPr txBox="1"/>
          <p:nvPr>
            <p:ph type="title"/>
          </p:nvPr>
        </p:nvSpPr>
        <p:spPr>
          <a:xfrm>
            <a:off x="954087" y="304800"/>
            <a:ext cx="697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Cube: A Lattice of Cuboids</a:t>
            </a:r>
            <a:endParaRPr/>
          </a:p>
        </p:txBody>
      </p:sp>
      <p:sp>
        <p:nvSpPr>
          <p:cNvPr id="336" name="Google Shape;336;p36"/>
          <p:cNvSpPr txBox="1"/>
          <p:nvPr/>
        </p:nvSpPr>
        <p:spPr>
          <a:xfrm>
            <a:off x="136525" y="3719512"/>
            <a:ext cx="1006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time,item</a:t>
            </a:r>
            <a:endParaRPr/>
          </a:p>
        </p:txBody>
      </p:sp>
      <p:sp>
        <p:nvSpPr>
          <p:cNvPr id="337" name="Google Shape;337;p36"/>
          <p:cNvSpPr txBox="1"/>
          <p:nvPr/>
        </p:nvSpPr>
        <p:spPr>
          <a:xfrm>
            <a:off x="136525" y="4938712"/>
            <a:ext cx="174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time,item,location</a:t>
            </a:r>
            <a:endParaRPr/>
          </a:p>
        </p:txBody>
      </p:sp>
      <p:sp>
        <p:nvSpPr>
          <p:cNvPr id="338" name="Google Shape;338;p36"/>
          <p:cNvSpPr txBox="1"/>
          <p:nvPr/>
        </p:nvSpPr>
        <p:spPr>
          <a:xfrm>
            <a:off x="1981200" y="5943600"/>
            <a:ext cx="2663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time, item, location, supplier</a:t>
            </a:r>
            <a:endParaRPr/>
          </a:p>
        </p:txBody>
      </p:sp>
      <p:grpSp>
        <p:nvGrpSpPr>
          <p:cNvPr id="339" name="Google Shape;339;p36"/>
          <p:cNvGrpSpPr/>
          <p:nvPr/>
        </p:nvGrpSpPr>
        <p:grpSpPr>
          <a:xfrm>
            <a:off x="609600" y="1524000"/>
            <a:ext cx="8213725" cy="4438649"/>
            <a:chOff x="384" y="1209"/>
            <a:chExt cx="5174" cy="2796"/>
          </a:xfrm>
        </p:grpSpPr>
        <p:sp>
          <p:nvSpPr>
            <p:cNvPr id="340" name="Google Shape;340;p36"/>
            <p:cNvSpPr/>
            <p:nvPr/>
          </p:nvSpPr>
          <p:spPr>
            <a:xfrm>
              <a:off x="1872" y="1440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816" y="1968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536" y="1968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2256" y="1968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728" y="2592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2976" y="2592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2400" y="2592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56" y="2592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384" y="2592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2880" y="2016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816" y="3264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3552" y="2592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20" y="3888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784" y="3264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2112" y="3264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1440" y="3264"/>
              <a:ext cx="0" cy="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6" name="Google Shape;356;p36"/>
            <p:cNvSpPr txBox="1"/>
            <p:nvPr/>
          </p:nvSpPr>
          <p:spPr>
            <a:xfrm>
              <a:off x="1766" y="12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</a:t>
              </a:r>
              <a:endParaRPr/>
            </a:p>
          </p:txBody>
        </p:sp>
        <p:sp>
          <p:nvSpPr>
            <p:cNvPr id="357" name="Google Shape;357;p36"/>
            <p:cNvSpPr txBox="1"/>
            <p:nvPr/>
          </p:nvSpPr>
          <p:spPr>
            <a:xfrm>
              <a:off x="758" y="173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</a:t>
              </a:r>
              <a:endParaRPr/>
            </a:p>
          </p:txBody>
        </p:sp>
        <p:sp>
          <p:nvSpPr>
            <p:cNvPr id="358" name="Google Shape;358;p36"/>
            <p:cNvSpPr txBox="1"/>
            <p:nvPr/>
          </p:nvSpPr>
          <p:spPr>
            <a:xfrm>
              <a:off x="1478" y="173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</a:t>
              </a:r>
              <a:endParaRPr/>
            </a:p>
          </p:txBody>
        </p:sp>
        <p:sp>
          <p:nvSpPr>
            <p:cNvPr id="359" name="Google Shape;359;p36"/>
            <p:cNvSpPr txBox="1"/>
            <p:nvPr/>
          </p:nvSpPr>
          <p:spPr>
            <a:xfrm>
              <a:off x="2198" y="173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</a:t>
              </a:r>
              <a:endParaRPr/>
            </a:p>
          </p:txBody>
        </p:sp>
        <p:sp>
          <p:nvSpPr>
            <p:cNvPr id="360" name="Google Shape;360;p36"/>
            <p:cNvSpPr txBox="1"/>
            <p:nvPr/>
          </p:nvSpPr>
          <p:spPr>
            <a:xfrm>
              <a:off x="2918" y="173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</a:t>
              </a:r>
              <a:endParaRPr/>
            </a:p>
          </p:txBody>
        </p:sp>
        <p:cxnSp>
          <p:nvCxnSpPr>
            <p:cNvPr id="361" name="Google Shape;361;p36"/>
            <p:cNvCxnSpPr/>
            <p:nvPr/>
          </p:nvCxnSpPr>
          <p:spPr>
            <a:xfrm flipH="1">
              <a:off x="720" y="1488"/>
              <a:ext cx="12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2" name="Google Shape;362;p36"/>
            <p:cNvCxnSpPr/>
            <p:nvPr/>
          </p:nvCxnSpPr>
          <p:spPr>
            <a:xfrm flipH="1">
              <a:off x="1620" y="1488"/>
              <a:ext cx="3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3" name="Google Shape;363;p36"/>
            <p:cNvCxnSpPr/>
            <p:nvPr/>
          </p:nvCxnSpPr>
          <p:spPr>
            <a:xfrm>
              <a:off x="1920" y="1488"/>
              <a:ext cx="3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4" name="Google Shape;364;p36"/>
            <p:cNvCxnSpPr/>
            <p:nvPr/>
          </p:nvCxnSpPr>
          <p:spPr>
            <a:xfrm>
              <a:off x="1920" y="1488"/>
              <a:ext cx="12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" name="Google Shape;365;p36"/>
            <p:cNvCxnSpPr/>
            <p:nvPr/>
          </p:nvCxnSpPr>
          <p:spPr>
            <a:xfrm flipH="1">
              <a:off x="564" y="2016"/>
              <a:ext cx="3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6" name="Google Shape;366;p36"/>
            <p:cNvCxnSpPr/>
            <p:nvPr/>
          </p:nvCxnSpPr>
          <p:spPr>
            <a:xfrm>
              <a:off x="864" y="2016"/>
              <a:ext cx="3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" name="Google Shape;367;p36"/>
            <p:cNvCxnSpPr/>
            <p:nvPr/>
          </p:nvCxnSpPr>
          <p:spPr>
            <a:xfrm>
              <a:off x="864" y="2016"/>
              <a:ext cx="9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" name="Google Shape;368;p36"/>
            <p:cNvCxnSpPr/>
            <p:nvPr/>
          </p:nvCxnSpPr>
          <p:spPr>
            <a:xfrm flipH="1">
              <a:off x="432" y="2016"/>
              <a:ext cx="12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36"/>
            <p:cNvCxnSpPr/>
            <p:nvPr/>
          </p:nvCxnSpPr>
          <p:spPr>
            <a:xfrm>
              <a:off x="1632" y="2016"/>
              <a:ext cx="9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0" name="Google Shape;370;p36"/>
            <p:cNvCxnSpPr/>
            <p:nvPr/>
          </p:nvCxnSpPr>
          <p:spPr>
            <a:xfrm>
              <a:off x="1632" y="2016"/>
              <a:ext cx="15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1" name="Google Shape;371;p36"/>
            <p:cNvCxnSpPr/>
            <p:nvPr/>
          </p:nvCxnSpPr>
          <p:spPr>
            <a:xfrm>
              <a:off x="2304" y="2016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2" name="Google Shape;372;p36"/>
            <p:cNvCxnSpPr/>
            <p:nvPr/>
          </p:nvCxnSpPr>
          <p:spPr>
            <a:xfrm>
              <a:off x="2304" y="2016"/>
              <a:ext cx="12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3" name="Google Shape;373;p36"/>
            <p:cNvCxnSpPr/>
            <p:nvPr/>
          </p:nvCxnSpPr>
          <p:spPr>
            <a:xfrm flipH="1">
              <a:off x="1104" y="2016"/>
              <a:ext cx="12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4" name="Google Shape;374;p36"/>
            <p:cNvCxnSpPr/>
            <p:nvPr/>
          </p:nvCxnSpPr>
          <p:spPr>
            <a:xfrm flipH="1">
              <a:off x="1776" y="2064"/>
              <a:ext cx="12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" name="Google Shape;375;p36"/>
            <p:cNvCxnSpPr/>
            <p:nvPr/>
          </p:nvCxnSpPr>
          <p:spPr>
            <a:xfrm>
              <a:off x="2976" y="2064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6" name="Google Shape;376;p36"/>
            <p:cNvCxnSpPr/>
            <p:nvPr/>
          </p:nvCxnSpPr>
          <p:spPr>
            <a:xfrm>
              <a:off x="2976" y="2064"/>
              <a:ext cx="6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7" name="Google Shape;377;p36"/>
            <p:cNvCxnSpPr/>
            <p:nvPr/>
          </p:nvCxnSpPr>
          <p:spPr>
            <a:xfrm>
              <a:off x="432" y="2640"/>
              <a:ext cx="3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8" name="Google Shape;378;p36"/>
            <p:cNvCxnSpPr/>
            <p:nvPr/>
          </p:nvCxnSpPr>
          <p:spPr>
            <a:xfrm>
              <a:off x="432" y="2640"/>
              <a:ext cx="12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9" name="Google Shape;379;p36"/>
            <p:cNvCxnSpPr/>
            <p:nvPr/>
          </p:nvCxnSpPr>
          <p:spPr>
            <a:xfrm flipH="1">
              <a:off x="804" y="2640"/>
              <a:ext cx="3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p36"/>
            <p:cNvCxnSpPr/>
            <p:nvPr/>
          </p:nvCxnSpPr>
          <p:spPr>
            <a:xfrm>
              <a:off x="1104" y="2640"/>
              <a:ext cx="12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p36"/>
            <p:cNvCxnSpPr/>
            <p:nvPr/>
          </p:nvCxnSpPr>
          <p:spPr>
            <a:xfrm flipH="1">
              <a:off x="1476" y="2640"/>
              <a:ext cx="3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2" name="Google Shape;382;p36"/>
            <p:cNvCxnSpPr/>
            <p:nvPr/>
          </p:nvCxnSpPr>
          <p:spPr>
            <a:xfrm>
              <a:off x="1776" y="2640"/>
              <a:ext cx="3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3" name="Google Shape;383;p36"/>
            <p:cNvCxnSpPr/>
            <p:nvPr/>
          </p:nvCxnSpPr>
          <p:spPr>
            <a:xfrm flipH="1">
              <a:off x="948" y="2640"/>
              <a:ext cx="15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36"/>
            <p:cNvCxnSpPr/>
            <p:nvPr/>
          </p:nvCxnSpPr>
          <p:spPr>
            <a:xfrm>
              <a:off x="2448" y="2640"/>
              <a:ext cx="3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36"/>
            <p:cNvCxnSpPr/>
            <p:nvPr/>
          </p:nvCxnSpPr>
          <p:spPr>
            <a:xfrm flipH="1">
              <a:off x="1524" y="2640"/>
              <a:ext cx="15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36"/>
            <p:cNvCxnSpPr/>
            <p:nvPr/>
          </p:nvCxnSpPr>
          <p:spPr>
            <a:xfrm flipH="1">
              <a:off x="2724" y="2640"/>
              <a:ext cx="3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7" name="Google Shape;387;p36"/>
            <p:cNvCxnSpPr/>
            <p:nvPr/>
          </p:nvCxnSpPr>
          <p:spPr>
            <a:xfrm flipH="1">
              <a:off x="2700" y="2640"/>
              <a:ext cx="9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8" name="Google Shape;388;p36"/>
            <p:cNvCxnSpPr/>
            <p:nvPr/>
          </p:nvCxnSpPr>
          <p:spPr>
            <a:xfrm flipH="1">
              <a:off x="2100" y="2640"/>
              <a:ext cx="15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36"/>
            <p:cNvCxnSpPr/>
            <p:nvPr/>
          </p:nvCxnSpPr>
          <p:spPr>
            <a:xfrm>
              <a:off x="864" y="3360"/>
              <a:ext cx="12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0" name="Google Shape;390;p36"/>
            <p:cNvCxnSpPr/>
            <p:nvPr/>
          </p:nvCxnSpPr>
          <p:spPr>
            <a:xfrm>
              <a:off x="1488" y="3312"/>
              <a:ext cx="6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1" name="Google Shape;391;p36"/>
            <p:cNvCxnSpPr/>
            <p:nvPr/>
          </p:nvCxnSpPr>
          <p:spPr>
            <a:xfrm>
              <a:off x="2160" y="3312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2" name="Google Shape;392;p36"/>
            <p:cNvCxnSpPr/>
            <p:nvPr/>
          </p:nvCxnSpPr>
          <p:spPr>
            <a:xfrm flipH="1">
              <a:off x="1932" y="3360"/>
              <a:ext cx="9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3" name="Google Shape;393;p36"/>
            <p:cNvSpPr txBox="1"/>
            <p:nvPr/>
          </p:nvSpPr>
          <p:spPr>
            <a:xfrm>
              <a:off x="806" y="234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time,location</a:t>
              </a:r>
              <a:endParaRPr/>
            </a:p>
          </p:txBody>
        </p:sp>
        <p:sp>
          <p:nvSpPr>
            <p:cNvPr id="394" name="Google Shape;394;p36"/>
            <p:cNvSpPr txBox="1"/>
            <p:nvPr/>
          </p:nvSpPr>
          <p:spPr>
            <a:xfrm>
              <a:off x="1430" y="267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time,supplier</a:t>
              </a:r>
              <a:endParaRPr/>
            </a:p>
          </p:txBody>
        </p:sp>
        <p:sp>
          <p:nvSpPr>
            <p:cNvPr id="395" name="Google Shape;395;p36"/>
            <p:cNvSpPr txBox="1"/>
            <p:nvPr/>
          </p:nvSpPr>
          <p:spPr>
            <a:xfrm>
              <a:off x="2102" y="234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item,location</a:t>
              </a:r>
              <a:endParaRPr/>
            </a:p>
          </p:txBody>
        </p:sp>
        <p:sp>
          <p:nvSpPr>
            <p:cNvPr id="396" name="Google Shape;396;p36"/>
            <p:cNvSpPr txBox="1"/>
            <p:nvPr/>
          </p:nvSpPr>
          <p:spPr>
            <a:xfrm>
              <a:off x="2678" y="272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item,supplier</a:t>
              </a:r>
              <a:endParaRPr/>
            </a:p>
          </p:txBody>
        </p:sp>
        <p:sp>
          <p:nvSpPr>
            <p:cNvPr id="397" name="Google Shape;397;p36"/>
            <p:cNvSpPr txBox="1"/>
            <p:nvPr/>
          </p:nvSpPr>
          <p:spPr>
            <a:xfrm>
              <a:off x="3398" y="234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location,supplier</a:t>
              </a:r>
              <a:endParaRPr/>
            </a:p>
          </p:txBody>
        </p:sp>
        <p:sp>
          <p:nvSpPr>
            <p:cNvPr id="398" name="Google Shape;398;p36"/>
            <p:cNvSpPr txBox="1"/>
            <p:nvPr/>
          </p:nvSpPr>
          <p:spPr>
            <a:xfrm>
              <a:off x="1046" y="346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time,item,supplier</a:t>
              </a:r>
              <a:endParaRPr/>
            </a:p>
          </p:txBody>
        </p:sp>
        <p:sp>
          <p:nvSpPr>
            <p:cNvPr id="399" name="Google Shape;399;p36"/>
            <p:cNvSpPr txBox="1"/>
            <p:nvPr/>
          </p:nvSpPr>
          <p:spPr>
            <a:xfrm>
              <a:off x="1728" y="302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time,location,supplier</a:t>
              </a:r>
              <a:endParaRPr/>
            </a:p>
          </p:txBody>
        </p:sp>
        <p:sp>
          <p:nvSpPr>
            <p:cNvPr id="400" name="Google Shape;400;p36"/>
            <p:cNvSpPr txBox="1"/>
            <p:nvPr/>
          </p:nvSpPr>
          <p:spPr>
            <a:xfrm>
              <a:off x="2486" y="3447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item,location,supplier</a:t>
              </a:r>
              <a:endParaRPr/>
            </a:p>
          </p:txBody>
        </p:sp>
        <p:sp>
          <p:nvSpPr>
            <p:cNvPr id="401" name="Google Shape;401;p36"/>
            <p:cNvSpPr txBox="1"/>
            <p:nvPr/>
          </p:nvSpPr>
          <p:spPr>
            <a:xfrm>
              <a:off x="4320" y="1296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0-D (</a:t>
              </a: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apex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cuboid</a:t>
              </a:r>
              <a:endParaRPr/>
            </a:p>
          </p:txBody>
        </p:sp>
        <p:sp>
          <p:nvSpPr>
            <p:cNvPr id="402" name="Google Shape;402;p36"/>
            <p:cNvSpPr txBox="1"/>
            <p:nvPr/>
          </p:nvSpPr>
          <p:spPr>
            <a:xfrm>
              <a:off x="4310" y="188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1-D cuboids</a:t>
              </a:r>
              <a:endParaRPr/>
            </a:p>
          </p:txBody>
        </p:sp>
        <p:sp>
          <p:nvSpPr>
            <p:cNvPr id="403" name="Google Shape;403;p36"/>
            <p:cNvSpPr txBox="1"/>
            <p:nvPr/>
          </p:nvSpPr>
          <p:spPr>
            <a:xfrm>
              <a:off x="4310" y="255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2-D cuboids</a:t>
              </a:r>
              <a:endParaRPr/>
            </a:p>
          </p:txBody>
        </p:sp>
        <p:sp>
          <p:nvSpPr>
            <p:cNvPr id="404" name="Google Shape;404;p36"/>
            <p:cNvSpPr txBox="1"/>
            <p:nvPr/>
          </p:nvSpPr>
          <p:spPr>
            <a:xfrm>
              <a:off x="4310" y="312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3-D cuboids</a:t>
              </a:r>
              <a:endParaRPr/>
            </a:p>
          </p:txBody>
        </p:sp>
        <p:sp>
          <p:nvSpPr>
            <p:cNvPr id="405" name="Google Shape;405;p36"/>
            <p:cNvSpPr txBox="1"/>
            <p:nvPr/>
          </p:nvSpPr>
          <p:spPr>
            <a:xfrm>
              <a:off x="4358" y="3705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4-D (</a:t>
              </a: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cuboid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2" name="Google Shape;412;p37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Multidimensional Data</a:t>
            </a:r>
            <a:endParaRPr/>
          </a:p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381000" y="1562100"/>
            <a:ext cx="8302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Sales volume as a function of product, month, and region</a:t>
            </a: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1377950" y="3130550"/>
            <a:ext cx="3264000" cy="2883000"/>
          </a:xfrm>
          <a:prstGeom prst="cube">
            <a:avLst>
              <a:gd fmla="val 5399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5" name="Google Shape;415;p37"/>
          <p:cNvCxnSpPr/>
          <p:nvPr/>
        </p:nvCxnSpPr>
        <p:spPr>
          <a:xfrm>
            <a:off x="1371600" y="41910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6" name="Google Shape;416;p37"/>
          <p:cNvCxnSpPr/>
          <p:nvPr/>
        </p:nvCxnSpPr>
        <p:spPr>
          <a:xfrm>
            <a:off x="1371600" y="44958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7" name="Google Shape;417;p37"/>
          <p:cNvCxnSpPr/>
          <p:nvPr/>
        </p:nvCxnSpPr>
        <p:spPr>
          <a:xfrm>
            <a:off x="1371600" y="48768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8" name="Google Shape;418;p37"/>
          <p:cNvCxnSpPr/>
          <p:nvPr/>
        </p:nvCxnSpPr>
        <p:spPr>
          <a:xfrm>
            <a:off x="1371600" y="51816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9" name="Google Shape;419;p37"/>
          <p:cNvCxnSpPr/>
          <p:nvPr/>
        </p:nvCxnSpPr>
        <p:spPr>
          <a:xfrm>
            <a:off x="1371600" y="54864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0" name="Google Shape;420;p37"/>
          <p:cNvCxnSpPr/>
          <p:nvPr/>
        </p:nvCxnSpPr>
        <p:spPr>
          <a:xfrm>
            <a:off x="1371600" y="57912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1" name="Google Shape;421;p37"/>
          <p:cNvCxnSpPr/>
          <p:nvPr/>
        </p:nvCxnSpPr>
        <p:spPr>
          <a:xfrm>
            <a:off x="16764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2" name="Google Shape;422;p37"/>
          <p:cNvCxnSpPr/>
          <p:nvPr/>
        </p:nvCxnSpPr>
        <p:spPr>
          <a:xfrm>
            <a:off x="23622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3" name="Google Shape;423;p37"/>
          <p:cNvCxnSpPr/>
          <p:nvPr/>
        </p:nvCxnSpPr>
        <p:spPr>
          <a:xfrm>
            <a:off x="27432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4" name="Google Shape;424;p37"/>
          <p:cNvCxnSpPr/>
          <p:nvPr/>
        </p:nvCxnSpPr>
        <p:spPr>
          <a:xfrm>
            <a:off x="30480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5" name="Google Shape;425;p37"/>
          <p:cNvCxnSpPr/>
          <p:nvPr/>
        </p:nvCxnSpPr>
        <p:spPr>
          <a:xfrm>
            <a:off x="33528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6" name="Google Shape;426;p37"/>
          <p:cNvCxnSpPr/>
          <p:nvPr/>
        </p:nvCxnSpPr>
        <p:spPr>
          <a:xfrm>
            <a:off x="19812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7" name="Google Shape;427;p37"/>
          <p:cNvCxnSpPr/>
          <p:nvPr/>
        </p:nvCxnSpPr>
        <p:spPr>
          <a:xfrm flipH="1" rot="10800000">
            <a:off x="1676400" y="3124200"/>
            <a:ext cx="7620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8" name="Google Shape;428;p37"/>
          <p:cNvCxnSpPr/>
          <p:nvPr/>
        </p:nvCxnSpPr>
        <p:spPr>
          <a:xfrm flipH="1" rot="10800000">
            <a:off x="1981200" y="3124200"/>
            <a:ext cx="6858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9" name="Google Shape;429;p37"/>
          <p:cNvCxnSpPr/>
          <p:nvPr/>
        </p:nvCxnSpPr>
        <p:spPr>
          <a:xfrm flipH="1" rot="10800000">
            <a:off x="2362200" y="3124200"/>
            <a:ext cx="6858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0" name="Google Shape;430;p37"/>
          <p:cNvCxnSpPr/>
          <p:nvPr/>
        </p:nvCxnSpPr>
        <p:spPr>
          <a:xfrm flipH="1" rot="10800000">
            <a:off x="3048000" y="3124200"/>
            <a:ext cx="6858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1" name="Google Shape;431;p37"/>
          <p:cNvCxnSpPr/>
          <p:nvPr/>
        </p:nvCxnSpPr>
        <p:spPr>
          <a:xfrm flipH="1" rot="10800000">
            <a:off x="3352800" y="3124200"/>
            <a:ext cx="6858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2" name="Google Shape;432;p37"/>
          <p:cNvCxnSpPr/>
          <p:nvPr/>
        </p:nvCxnSpPr>
        <p:spPr>
          <a:xfrm flipH="1" rot="10800000">
            <a:off x="3657600" y="3124200"/>
            <a:ext cx="6858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3" name="Google Shape;433;p37"/>
          <p:cNvCxnSpPr/>
          <p:nvPr/>
        </p:nvCxnSpPr>
        <p:spPr>
          <a:xfrm>
            <a:off x="1905000" y="3352800"/>
            <a:ext cx="2514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4" name="Google Shape;434;p37"/>
          <p:cNvCxnSpPr/>
          <p:nvPr/>
        </p:nvCxnSpPr>
        <p:spPr>
          <a:xfrm>
            <a:off x="1676400" y="35814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5" name="Google Shape;435;p37"/>
          <p:cNvCxnSpPr/>
          <p:nvPr/>
        </p:nvCxnSpPr>
        <p:spPr>
          <a:xfrm>
            <a:off x="36576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6" name="Google Shape;436;p37"/>
          <p:cNvCxnSpPr/>
          <p:nvPr/>
        </p:nvCxnSpPr>
        <p:spPr>
          <a:xfrm>
            <a:off x="4419600" y="3352800"/>
            <a:ext cx="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7" name="Google Shape;437;p37"/>
          <p:cNvCxnSpPr/>
          <p:nvPr/>
        </p:nvCxnSpPr>
        <p:spPr>
          <a:xfrm flipH="1" rot="10800000">
            <a:off x="3962400" y="3505200"/>
            <a:ext cx="6858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8" name="Google Shape;438;p37"/>
          <p:cNvCxnSpPr/>
          <p:nvPr/>
        </p:nvCxnSpPr>
        <p:spPr>
          <a:xfrm flipH="1" rot="10800000">
            <a:off x="3962400" y="388620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9" name="Google Shape;439;p37"/>
          <p:cNvCxnSpPr/>
          <p:nvPr/>
        </p:nvCxnSpPr>
        <p:spPr>
          <a:xfrm flipH="1" rot="10800000">
            <a:off x="3962400" y="426720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0" name="Google Shape;440;p37"/>
          <p:cNvCxnSpPr/>
          <p:nvPr/>
        </p:nvCxnSpPr>
        <p:spPr>
          <a:xfrm flipH="1" rot="10800000">
            <a:off x="3962400" y="457200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1" name="Google Shape;441;p37"/>
          <p:cNvCxnSpPr/>
          <p:nvPr/>
        </p:nvCxnSpPr>
        <p:spPr>
          <a:xfrm flipH="1" rot="10800000">
            <a:off x="3962400" y="487680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2" name="Google Shape;442;p37"/>
          <p:cNvCxnSpPr/>
          <p:nvPr/>
        </p:nvCxnSpPr>
        <p:spPr>
          <a:xfrm flipH="1" rot="10800000">
            <a:off x="3962400" y="5105400"/>
            <a:ext cx="6858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3" name="Google Shape;443;p37"/>
          <p:cNvSpPr txBox="1"/>
          <p:nvPr/>
        </p:nvSpPr>
        <p:spPr>
          <a:xfrm flipH="1" rot="-5400000">
            <a:off x="348449" y="4528350"/>
            <a:ext cx="113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endParaRPr/>
          </a:p>
        </p:txBody>
      </p:sp>
      <p:sp>
        <p:nvSpPr>
          <p:cNvPr id="444" name="Google Shape;444;p37"/>
          <p:cNvSpPr txBox="1"/>
          <p:nvPr/>
        </p:nvSpPr>
        <p:spPr>
          <a:xfrm rot="-2880120">
            <a:off x="686631" y="2970922"/>
            <a:ext cx="1065304" cy="4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</a:t>
            </a:r>
            <a:endParaRPr/>
          </a:p>
        </p:txBody>
      </p:sp>
      <p:sp>
        <p:nvSpPr>
          <p:cNvPr id="445" name="Google Shape;445;p37"/>
          <p:cNvSpPr txBox="1"/>
          <p:nvPr/>
        </p:nvSpPr>
        <p:spPr>
          <a:xfrm>
            <a:off x="2117725" y="6003925"/>
            <a:ext cx="99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</a:t>
            </a:r>
            <a:endParaRPr/>
          </a:p>
        </p:txBody>
      </p:sp>
      <p:cxnSp>
        <p:nvCxnSpPr>
          <p:cNvPr id="446" name="Google Shape;446;p37"/>
          <p:cNvCxnSpPr/>
          <p:nvPr/>
        </p:nvCxnSpPr>
        <p:spPr>
          <a:xfrm>
            <a:off x="4267200" y="35814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7" name="Google Shape;447;p37"/>
          <p:cNvCxnSpPr/>
          <p:nvPr/>
        </p:nvCxnSpPr>
        <p:spPr>
          <a:xfrm flipH="1" rot="10800000">
            <a:off x="2743200" y="3124200"/>
            <a:ext cx="6858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8" name="Google Shape;448;p37"/>
          <p:cNvSpPr txBox="1"/>
          <p:nvPr/>
        </p:nvSpPr>
        <p:spPr>
          <a:xfrm>
            <a:off x="4572000" y="2362200"/>
            <a:ext cx="4137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Dimensions: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Product, Location,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summarization paths</a:t>
            </a:r>
            <a:endParaRPr/>
          </a:p>
        </p:txBody>
      </p:sp>
      <p:sp>
        <p:nvSpPr>
          <p:cNvPr id="449" name="Google Shape;449;p37"/>
          <p:cNvSpPr txBox="1"/>
          <p:nvPr/>
        </p:nvSpPr>
        <p:spPr>
          <a:xfrm>
            <a:off x="5105400" y="3276600"/>
            <a:ext cx="38307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Industry   Region         Year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  Country  Quarter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     City     Month    Week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Office         Day</a:t>
            </a:r>
            <a:endParaRPr/>
          </a:p>
        </p:txBody>
      </p:sp>
      <p:cxnSp>
        <p:nvCxnSpPr>
          <p:cNvPr id="450" name="Google Shape;450;p37"/>
          <p:cNvCxnSpPr/>
          <p:nvPr/>
        </p:nvCxnSpPr>
        <p:spPr>
          <a:xfrm>
            <a:off x="5638800" y="36576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1" name="Google Shape;451;p37"/>
          <p:cNvCxnSpPr/>
          <p:nvPr/>
        </p:nvCxnSpPr>
        <p:spPr>
          <a:xfrm>
            <a:off x="6705600" y="36576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37"/>
          <p:cNvCxnSpPr/>
          <p:nvPr/>
        </p:nvCxnSpPr>
        <p:spPr>
          <a:xfrm>
            <a:off x="7924800" y="36576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37"/>
          <p:cNvCxnSpPr/>
          <p:nvPr/>
        </p:nvCxnSpPr>
        <p:spPr>
          <a:xfrm>
            <a:off x="5638800" y="4267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37"/>
          <p:cNvCxnSpPr/>
          <p:nvPr/>
        </p:nvCxnSpPr>
        <p:spPr>
          <a:xfrm>
            <a:off x="6705600" y="42672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37"/>
          <p:cNvCxnSpPr/>
          <p:nvPr/>
        </p:nvCxnSpPr>
        <p:spPr>
          <a:xfrm>
            <a:off x="6705600" y="48768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37"/>
          <p:cNvCxnSpPr/>
          <p:nvPr/>
        </p:nvCxnSpPr>
        <p:spPr>
          <a:xfrm flipH="1">
            <a:off x="7620000" y="42672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" name="Google Shape;457;p37"/>
          <p:cNvCxnSpPr/>
          <p:nvPr/>
        </p:nvCxnSpPr>
        <p:spPr>
          <a:xfrm>
            <a:off x="8077200" y="3657600"/>
            <a:ext cx="533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37"/>
          <p:cNvCxnSpPr/>
          <p:nvPr/>
        </p:nvCxnSpPr>
        <p:spPr>
          <a:xfrm>
            <a:off x="7620000" y="4800600"/>
            <a:ext cx="304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" name="Google Shape;459;p37"/>
          <p:cNvCxnSpPr/>
          <p:nvPr/>
        </p:nvCxnSpPr>
        <p:spPr>
          <a:xfrm flipH="1">
            <a:off x="8001000" y="4800600"/>
            <a:ext cx="304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6" name="Google Shape;466;p38"/>
          <p:cNvSpPr txBox="1"/>
          <p:nvPr>
            <p:ph type="title"/>
          </p:nvPr>
        </p:nvSpPr>
        <p:spPr>
          <a:xfrm>
            <a:off x="457200" y="3048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Conceptual Modeling of Data Warehouses</a:t>
            </a:r>
            <a:endParaRPr/>
          </a:p>
        </p:txBody>
      </p:sp>
      <p:sp>
        <p:nvSpPr>
          <p:cNvPr id="467" name="Google Shape;467;p38"/>
          <p:cNvSpPr txBox="1"/>
          <p:nvPr>
            <p:ph idx="1" type="body"/>
          </p:nvPr>
        </p:nvSpPr>
        <p:spPr>
          <a:xfrm>
            <a:off x="381000" y="12954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Modeling data warehouses: dimensions &amp; measures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Star schema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400" u="none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A fact table in the middle connected to a set of dimension tables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Snowflake schema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r>
              <a:rPr b="0" i="0" lang="en-US" sz="2400" u="none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A refinement of star schema where some dimensional hierarchy is </a:t>
            </a: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normalized</a:t>
            </a:r>
            <a:r>
              <a:rPr b="0" i="0" lang="en-US" sz="2400" u="none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 into a set of smaller dimension tables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forming a shape similar to snowflake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Fact constellations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r>
              <a:rPr b="0" i="0" lang="en-US" sz="2400" u="none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Multiple fact tables share dimension tables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viewed as a collection of stars, therefore called </a:t>
            </a: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galaxy schema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fact constellation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4" name="Google Shape;474;p39"/>
          <p:cNvSpPr txBox="1"/>
          <p:nvPr>
            <p:ph type="title"/>
          </p:nvPr>
        </p:nvSpPr>
        <p:spPr>
          <a:xfrm>
            <a:off x="495300" y="414337"/>
            <a:ext cx="7772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Example of </a:t>
            </a: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Star Schema</a:t>
            </a:r>
            <a:endParaRPr/>
          </a:p>
        </p:txBody>
      </p:sp>
      <p:sp>
        <p:nvSpPr>
          <p:cNvPr id="475" name="Google Shape;475;p39"/>
          <p:cNvSpPr txBox="1"/>
          <p:nvPr>
            <p:ph idx="1" type="body"/>
          </p:nvPr>
        </p:nvSpPr>
        <p:spPr>
          <a:xfrm>
            <a:off x="6419850" y="1676400"/>
            <a:ext cx="24954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</p:txBody>
      </p:sp>
      <p:sp>
        <p:nvSpPr>
          <p:cNvPr id="476" name="Google Shape;476;p39"/>
          <p:cNvSpPr txBox="1"/>
          <p:nvPr/>
        </p:nvSpPr>
        <p:spPr>
          <a:xfrm>
            <a:off x="3548062" y="3162300"/>
            <a:ext cx="2065200" cy="45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77" name="Google Shape;477;p39"/>
          <p:cNvGrpSpPr/>
          <p:nvPr/>
        </p:nvGrpSpPr>
        <p:grpSpPr>
          <a:xfrm>
            <a:off x="304800" y="1295400"/>
            <a:ext cx="1926858" cy="2350933"/>
            <a:chOff x="277" y="1164"/>
            <a:chExt cx="1200" cy="1457"/>
          </a:xfrm>
        </p:grpSpPr>
        <p:sp>
          <p:nvSpPr>
            <p:cNvPr id="478" name="Google Shape;478;p39"/>
            <p:cNvSpPr txBox="1"/>
            <p:nvPr/>
          </p:nvSpPr>
          <p:spPr>
            <a:xfrm>
              <a:off x="277" y="1421"/>
              <a:ext cx="1200" cy="1200"/>
            </a:xfrm>
            <a:prstGeom prst="rect">
              <a:avLst/>
            </a:prstGeom>
            <a:solidFill>
              <a:srgbClr val="00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day_of_the_week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month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quarter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year</a:t>
              </a:r>
              <a:endParaRPr/>
            </a:p>
          </p:txBody>
        </p:sp>
        <p:sp>
          <p:nvSpPr>
            <p:cNvPr id="479" name="Google Shape;479;p39"/>
            <p:cNvSpPr txBox="1"/>
            <p:nvPr/>
          </p:nvSpPr>
          <p:spPr>
            <a:xfrm>
              <a:off x="277" y="1164"/>
              <a:ext cx="300" cy="300"/>
            </a:xfrm>
            <a:prstGeom prst="rect">
              <a:avLst/>
            </a:prstGeom>
            <a:solidFill>
              <a:srgbClr val="00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</a:t>
              </a:r>
              <a:endParaRPr/>
            </a:p>
          </p:txBody>
        </p:sp>
      </p:grpSp>
      <p:grpSp>
        <p:nvGrpSpPr>
          <p:cNvPr id="480" name="Google Shape;480;p39"/>
          <p:cNvGrpSpPr/>
          <p:nvPr/>
        </p:nvGrpSpPr>
        <p:grpSpPr>
          <a:xfrm>
            <a:off x="6604000" y="3867150"/>
            <a:ext cx="1928395" cy="1861776"/>
            <a:chOff x="684" y="2196"/>
            <a:chExt cx="1200" cy="1154"/>
          </a:xfrm>
        </p:grpSpPr>
        <p:sp>
          <p:nvSpPr>
            <p:cNvPr id="481" name="Google Shape;481;p39"/>
            <p:cNvSpPr txBox="1"/>
            <p:nvPr/>
          </p:nvSpPr>
          <p:spPr>
            <a:xfrm>
              <a:off x="684" y="2450"/>
              <a:ext cx="1200" cy="9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street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state_or_province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country</a:t>
              </a:r>
              <a:endParaRPr/>
            </a:p>
          </p:txBody>
        </p:sp>
        <p:sp>
          <p:nvSpPr>
            <p:cNvPr id="482" name="Google Shape;482;p39"/>
            <p:cNvSpPr txBox="1"/>
            <p:nvPr/>
          </p:nvSpPr>
          <p:spPr>
            <a:xfrm>
              <a:off x="684" y="2196"/>
              <a:ext cx="600" cy="3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</a:t>
              </a:r>
              <a:endParaRPr/>
            </a:p>
          </p:txBody>
        </p:sp>
      </p:grpSp>
      <p:sp>
        <p:nvSpPr>
          <p:cNvPr id="483" name="Google Shape;483;p39"/>
          <p:cNvSpPr txBox="1"/>
          <p:nvPr/>
        </p:nvSpPr>
        <p:spPr>
          <a:xfrm>
            <a:off x="3451225" y="2279650"/>
            <a:ext cx="1860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Fact Table</a:t>
            </a:r>
            <a:endParaRPr/>
          </a:p>
        </p:txBody>
      </p:sp>
      <p:sp>
        <p:nvSpPr>
          <p:cNvPr id="484" name="Google Shape;484;p39"/>
          <p:cNvSpPr txBox="1"/>
          <p:nvPr/>
        </p:nvSpPr>
        <p:spPr>
          <a:xfrm>
            <a:off x="3548062" y="2697162"/>
            <a:ext cx="2065200" cy="45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5" name="Google Shape;485;p39"/>
          <p:cNvSpPr txBox="1"/>
          <p:nvPr/>
        </p:nvSpPr>
        <p:spPr>
          <a:xfrm>
            <a:off x="3581400" y="2743200"/>
            <a:ext cx="2057400" cy="3969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time_key</a:t>
            </a:r>
            <a:endParaRPr/>
          </a:p>
        </p:txBody>
      </p:sp>
      <p:sp>
        <p:nvSpPr>
          <p:cNvPr id="486" name="Google Shape;486;p39"/>
          <p:cNvSpPr txBox="1"/>
          <p:nvPr/>
        </p:nvSpPr>
        <p:spPr>
          <a:xfrm>
            <a:off x="3582987" y="3192462"/>
            <a:ext cx="2016000" cy="396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item_key</a:t>
            </a:r>
            <a:endParaRPr/>
          </a:p>
        </p:txBody>
      </p:sp>
      <p:sp>
        <p:nvSpPr>
          <p:cNvPr id="487" name="Google Shape;487;p39"/>
          <p:cNvSpPr txBox="1"/>
          <p:nvPr/>
        </p:nvSpPr>
        <p:spPr>
          <a:xfrm>
            <a:off x="3548062" y="3627437"/>
            <a:ext cx="2065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39"/>
          <p:cNvSpPr txBox="1"/>
          <p:nvPr/>
        </p:nvSpPr>
        <p:spPr>
          <a:xfrm>
            <a:off x="3582987" y="3638550"/>
            <a:ext cx="2067000" cy="3969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branch_key</a:t>
            </a:r>
            <a:endParaRPr/>
          </a:p>
        </p:txBody>
      </p:sp>
      <p:sp>
        <p:nvSpPr>
          <p:cNvPr id="489" name="Google Shape;489;p39"/>
          <p:cNvSpPr txBox="1"/>
          <p:nvPr/>
        </p:nvSpPr>
        <p:spPr>
          <a:xfrm>
            <a:off x="3548062" y="4090987"/>
            <a:ext cx="2065200" cy="45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39"/>
          <p:cNvSpPr txBox="1"/>
          <p:nvPr/>
        </p:nvSpPr>
        <p:spPr>
          <a:xfrm>
            <a:off x="3581400" y="4114800"/>
            <a:ext cx="2065200" cy="3969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location_key</a:t>
            </a:r>
            <a:endParaRPr/>
          </a:p>
        </p:txBody>
      </p:sp>
      <p:sp>
        <p:nvSpPr>
          <p:cNvPr id="491" name="Google Shape;491;p39"/>
          <p:cNvSpPr txBox="1"/>
          <p:nvPr/>
        </p:nvSpPr>
        <p:spPr>
          <a:xfrm>
            <a:off x="3548062" y="4556125"/>
            <a:ext cx="2065200" cy="45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39"/>
          <p:cNvSpPr txBox="1"/>
          <p:nvPr/>
        </p:nvSpPr>
        <p:spPr>
          <a:xfrm>
            <a:off x="3582987" y="4606925"/>
            <a:ext cx="1987500" cy="3969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units_sold</a:t>
            </a:r>
            <a:endParaRPr/>
          </a:p>
        </p:txBody>
      </p:sp>
      <p:sp>
        <p:nvSpPr>
          <p:cNvPr id="493" name="Google Shape;493;p39"/>
          <p:cNvSpPr txBox="1"/>
          <p:nvPr/>
        </p:nvSpPr>
        <p:spPr>
          <a:xfrm>
            <a:off x="3548062" y="5021262"/>
            <a:ext cx="2065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" name="Google Shape;494;p39"/>
          <p:cNvSpPr txBox="1"/>
          <p:nvPr/>
        </p:nvSpPr>
        <p:spPr>
          <a:xfrm>
            <a:off x="3582987" y="5051425"/>
            <a:ext cx="1993800" cy="3969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dollars_sold</a:t>
            </a:r>
            <a:endParaRPr/>
          </a:p>
        </p:txBody>
      </p:sp>
      <p:sp>
        <p:nvSpPr>
          <p:cNvPr id="495" name="Google Shape;495;p39"/>
          <p:cNvSpPr txBox="1"/>
          <p:nvPr/>
        </p:nvSpPr>
        <p:spPr>
          <a:xfrm>
            <a:off x="3548062" y="5486400"/>
            <a:ext cx="2065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39"/>
          <p:cNvSpPr txBox="1"/>
          <p:nvPr/>
        </p:nvSpPr>
        <p:spPr>
          <a:xfrm>
            <a:off x="3563937" y="5497512"/>
            <a:ext cx="1995600" cy="3969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avg_sales</a:t>
            </a:r>
            <a:endParaRPr/>
          </a:p>
        </p:txBody>
      </p:sp>
      <p:sp>
        <p:nvSpPr>
          <p:cNvPr id="497" name="Google Shape;497;p39"/>
          <p:cNvSpPr txBox="1"/>
          <p:nvPr/>
        </p:nvSpPr>
        <p:spPr>
          <a:xfrm>
            <a:off x="2057400" y="5905500"/>
            <a:ext cx="1219200" cy="406500"/>
          </a:xfrm>
          <a:prstGeom prst="rect">
            <a:avLst/>
          </a:prstGeom>
          <a:solidFill>
            <a:srgbClr val="FF99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</a:t>
            </a:r>
            <a:endParaRPr/>
          </a:p>
        </p:txBody>
      </p:sp>
      <p:cxnSp>
        <p:nvCxnSpPr>
          <p:cNvPr id="498" name="Google Shape;498;p39"/>
          <p:cNvCxnSpPr/>
          <p:nvPr/>
        </p:nvCxnSpPr>
        <p:spPr>
          <a:xfrm flipH="1" rot="10800000">
            <a:off x="2771775" y="4781550"/>
            <a:ext cx="769800" cy="114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9" name="Google Shape;499;p39"/>
          <p:cNvCxnSpPr/>
          <p:nvPr/>
        </p:nvCxnSpPr>
        <p:spPr>
          <a:xfrm flipH="1" rot="10800000">
            <a:off x="2752725" y="5324550"/>
            <a:ext cx="789000" cy="561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0" name="Google Shape;500;p39"/>
          <p:cNvCxnSpPr/>
          <p:nvPr/>
        </p:nvCxnSpPr>
        <p:spPr>
          <a:xfrm flipH="1" rot="10800000">
            <a:off x="2752725" y="5692650"/>
            <a:ext cx="904800" cy="193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1" name="Google Shape;501;p39"/>
          <p:cNvCxnSpPr/>
          <p:nvPr/>
        </p:nvCxnSpPr>
        <p:spPr>
          <a:xfrm flipH="1">
            <a:off x="2328962" y="3949700"/>
            <a:ext cx="1193700" cy="735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2" name="Google Shape;502;p39"/>
          <p:cNvCxnSpPr/>
          <p:nvPr/>
        </p:nvCxnSpPr>
        <p:spPr>
          <a:xfrm rot="10800000">
            <a:off x="2133512" y="2514675"/>
            <a:ext cx="1446300" cy="4857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03" name="Google Shape;503;p39"/>
          <p:cNvCxnSpPr/>
          <p:nvPr/>
        </p:nvCxnSpPr>
        <p:spPr>
          <a:xfrm>
            <a:off x="5580062" y="4356100"/>
            <a:ext cx="1039800" cy="3873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4" name="Google Shape;504;p39"/>
          <p:cNvCxnSpPr/>
          <p:nvPr/>
        </p:nvCxnSpPr>
        <p:spPr>
          <a:xfrm flipH="1" rot="10800000">
            <a:off x="5580062" y="2709724"/>
            <a:ext cx="1077900" cy="678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05" name="Google Shape;505;p39"/>
          <p:cNvGrpSpPr/>
          <p:nvPr/>
        </p:nvGrpSpPr>
        <p:grpSpPr>
          <a:xfrm>
            <a:off x="6610350" y="1600200"/>
            <a:ext cx="1444696" cy="1901446"/>
            <a:chOff x="3796" y="983"/>
            <a:chExt cx="900" cy="1179"/>
          </a:xfrm>
        </p:grpSpPr>
        <p:sp>
          <p:nvSpPr>
            <p:cNvPr id="506" name="Google Shape;506;p39"/>
            <p:cNvSpPr txBox="1"/>
            <p:nvPr/>
          </p:nvSpPr>
          <p:spPr>
            <a:xfrm>
              <a:off x="3796" y="1262"/>
              <a:ext cx="900" cy="90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item_name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supplier_type</a:t>
              </a:r>
              <a:endParaRPr/>
            </a:p>
          </p:txBody>
        </p:sp>
        <p:sp>
          <p:nvSpPr>
            <p:cNvPr id="507" name="Google Shape;507;p39"/>
            <p:cNvSpPr txBox="1"/>
            <p:nvPr/>
          </p:nvSpPr>
          <p:spPr>
            <a:xfrm>
              <a:off x="3926" y="983"/>
              <a:ext cx="600" cy="30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</a:t>
              </a: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838200" y="3886200"/>
            <a:ext cx="1530613" cy="1435769"/>
            <a:chOff x="3844" y="2426"/>
            <a:chExt cx="952" cy="890"/>
          </a:xfrm>
        </p:grpSpPr>
        <p:sp>
          <p:nvSpPr>
            <p:cNvPr id="509" name="Google Shape;509;p39"/>
            <p:cNvSpPr txBox="1"/>
            <p:nvPr/>
          </p:nvSpPr>
          <p:spPr>
            <a:xfrm>
              <a:off x="3896" y="2716"/>
              <a:ext cx="900" cy="600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branch_name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branch_type</a:t>
              </a:r>
              <a:endParaRPr/>
            </a:p>
          </p:txBody>
        </p:sp>
        <p:sp>
          <p:nvSpPr>
            <p:cNvPr id="510" name="Google Shape;510;p39"/>
            <p:cNvSpPr txBox="1"/>
            <p:nvPr/>
          </p:nvSpPr>
          <p:spPr>
            <a:xfrm>
              <a:off x="3844" y="2426"/>
              <a:ext cx="600" cy="300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7" name="Google Shape;517;p40"/>
          <p:cNvSpPr txBox="1"/>
          <p:nvPr>
            <p:ph type="title"/>
          </p:nvPr>
        </p:nvSpPr>
        <p:spPr>
          <a:xfrm>
            <a:off x="495300" y="414337"/>
            <a:ext cx="7772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Example of </a:t>
            </a: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Snowflake Schema</a:t>
            </a:r>
            <a:endParaRPr/>
          </a:p>
        </p:txBody>
      </p:sp>
      <p:sp>
        <p:nvSpPr>
          <p:cNvPr id="518" name="Google Shape;518;p40"/>
          <p:cNvSpPr txBox="1"/>
          <p:nvPr/>
        </p:nvSpPr>
        <p:spPr>
          <a:xfrm>
            <a:off x="3317875" y="3105150"/>
            <a:ext cx="2065200" cy="45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9" name="Google Shape;519;p40"/>
          <p:cNvGrpSpPr/>
          <p:nvPr/>
        </p:nvGrpSpPr>
        <p:grpSpPr>
          <a:xfrm>
            <a:off x="304800" y="1295400"/>
            <a:ext cx="1926858" cy="2350933"/>
            <a:chOff x="277" y="1164"/>
            <a:chExt cx="1200" cy="1457"/>
          </a:xfrm>
        </p:grpSpPr>
        <p:sp>
          <p:nvSpPr>
            <p:cNvPr id="520" name="Google Shape;520;p40"/>
            <p:cNvSpPr txBox="1"/>
            <p:nvPr/>
          </p:nvSpPr>
          <p:spPr>
            <a:xfrm>
              <a:off x="277" y="1421"/>
              <a:ext cx="1200" cy="1200"/>
            </a:xfrm>
            <a:prstGeom prst="rect">
              <a:avLst/>
            </a:prstGeom>
            <a:solidFill>
              <a:srgbClr val="00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day_of_the_week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month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quarter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year</a:t>
              </a:r>
              <a:endParaRPr/>
            </a:p>
          </p:txBody>
        </p:sp>
        <p:sp>
          <p:nvSpPr>
            <p:cNvPr id="521" name="Google Shape;521;p40"/>
            <p:cNvSpPr txBox="1"/>
            <p:nvPr/>
          </p:nvSpPr>
          <p:spPr>
            <a:xfrm>
              <a:off x="277" y="1164"/>
              <a:ext cx="300" cy="300"/>
            </a:xfrm>
            <a:prstGeom prst="rect">
              <a:avLst/>
            </a:prstGeom>
            <a:solidFill>
              <a:srgbClr val="00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</a:t>
              </a:r>
              <a:endParaRPr/>
            </a:p>
          </p:txBody>
        </p:sp>
      </p:grpSp>
      <p:grpSp>
        <p:nvGrpSpPr>
          <p:cNvPr id="522" name="Google Shape;522;p40"/>
          <p:cNvGrpSpPr/>
          <p:nvPr/>
        </p:nvGrpSpPr>
        <p:grpSpPr>
          <a:xfrm>
            <a:off x="5943600" y="3810000"/>
            <a:ext cx="1270978" cy="1363852"/>
            <a:chOff x="684" y="2196"/>
            <a:chExt cx="1200" cy="854"/>
          </a:xfrm>
        </p:grpSpPr>
        <p:sp>
          <p:nvSpPr>
            <p:cNvPr id="523" name="Google Shape;523;p40"/>
            <p:cNvSpPr txBox="1"/>
            <p:nvPr/>
          </p:nvSpPr>
          <p:spPr>
            <a:xfrm>
              <a:off x="684" y="2450"/>
              <a:ext cx="1200" cy="6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street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city_key</a:t>
              </a:r>
              <a:endParaRPr/>
            </a:p>
          </p:txBody>
        </p:sp>
        <p:sp>
          <p:nvSpPr>
            <p:cNvPr id="524" name="Google Shape;524;p40"/>
            <p:cNvSpPr txBox="1"/>
            <p:nvPr/>
          </p:nvSpPr>
          <p:spPr>
            <a:xfrm>
              <a:off x="684" y="2196"/>
              <a:ext cx="900" cy="3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</a:t>
              </a:r>
              <a:endParaRPr/>
            </a:p>
          </p:txBody>
        </p:sp>
      </p:grpSp>
      <p:sp>
        <p:nvSpPr>
          <p:cNvPr id="525" name="Google Shape;525;p40"/>
          <p:cNvSpPr txBox="1"/>
          <p:nvPr/>
        </p:nvSpPr>
        <p:spPr>
          <a:xfrm>
            <a:off x="3275012" y="2152650"/>
            <a:ext cx="1860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Fact Table</a:t>
            </a:r>
            <a:endParaRPr/>
          </a:p>
        </p:txBody>
      </p:sp>
      <p:sp>
        <p:nvSpPr>
          <p:cNvPr id="526" name="Google Shape;526;p40"/>
          <p:cNvSpPr txBox="1"/>
          <p:nvPr/>
        </p:nvSpPr>
        <p:spPr>
          <a:xfrm>
            <a:off x="3317875" y="2640012"/>
            <a:ext cx="2065200" cy="45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40"/>
          <p:cNvSpPr txBox="1"/>
          <p:nvPr/>
        </p:nvSpPr>
        <p:spPr>
          <a:xfrm>
            <a:off x="3351212" y="2686050"/>
            <a:ext cx="2057400" cy="3969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time_key</a:t>
            </a:r>
            <a:endParaRPr/>
          </a:p>
        </p:txBody>
      </p:sp>
      <p:sp>
        <p:nvSpPr>
          <p:cNvPr id="528" name="Google Shape;528;p40"/>
          <p:cNvSpPr txBox="1"/>
          <p:nvPr/>
        </p:nvSpPr>
        <p:spPr>
          <a:xfrm>
            <a:off x="3352800" y="3135312"/>
            <a:ext cx="2016000" cy="3969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item_key</a:t>
            </a:r>
            <a:endParaRPr/>
          </a:p>
        </p:txBody>
      </p:sp>
      <p:sp>
        <p:nvSpPr>
          <p:cNvPr id="529" name="Google Shape;529;p40"/>
          <p:cNvSpPr txBox="1"/>
          <p:nvPr/>
        </p:nvSpPr>
        <p:spPr>
          <a:xfrm>
            <a:off x="3317875" y="3570287"/>
            <a:ext cx="2065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3352800" y="3581400"/>
            <a:ext cx="2067000" cy="3969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branch_key</a:t>
            </a:r>
            <a:endParaRPr/>
          </a:p>
        </p:txBody>
      </p:sp>
      <p:sp>
        <p:nvSpPr>
          <p:cNvPr id="531" name="Google Shape;531;p40"/>
          <p:cNvSpPr txBox="1"/>
          <p:nvPr/>
        </p:nvSpPr>
        <p:spPr>
          <a:xfrm>
            <a:off x="3317875" y="4033837"/>
            <a:ext cx="2065200" cy="45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3351212" y="4057650"/>
            <a:ext cx="2065200" cy="3969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location_key</a:t>
            </a:r>
            <a:endParaRPr/>
          </a:p>
        </p:txBody>
      </p:sp>
      <p:sp>
        <p:nvSpPr>
          <p:cNvPr id="533" name="Google Shape;533;p40"/>
          <p:cNvSpPr txBox="1"/>
          <p:nvPr/>
        </p:nvSpPr>
        <p:spPr>
          <a:xfrm>
            <a:off x="3317875" y="4498975"/>
            <a:ext cx="2065200" cy="45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40"/>
          <p:cNvSpPr txBox="1"/>
          <p:nvPr/>
        </p:nvSpPr>
        <p:spPr>
          <a:xfrm>
            <a:off x="3352800" y="4549775"/>
            <a:ext cx="1987500" cy="3969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units_sold</a:t>
            </a:r>
            <a:endParaRPr/>
          </a:p>
        </p:txBody>
      </p:sp>
      <p:sp>
        <p:nvSpPr>
          <p:cNvPr id="535" name="Google Shape;535;p40"/>
          <p:cNvSpPr txBox="1"/>
          <p:nvPr/>
        </p:nvSpPr>
        <p:spPr>
          <a:xfrm>
            <a:off x="3317875" y="4964112"/>
            <a:ext cx="2065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40"/>
          <p:cNvSpPr txBox="1"/>
          <p:nvPr/>
        </p:nvSpPr>
        <p:spPr>
          <a:xfrm>
            <a:off x="3352800" y="4994275"/>
            <a:ext cx="1993800" cy="3969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dollars_sold</a:t>
            </a:r>
            <a:endParaRPr/>
          </a:p>
        </p:txBody>
      </p:sp>
      <p:sp>
        <p:nvSpPr>
          <p:cNvPr id="537" name="Google Shape;537;p40"/>
          <p:cNvSpPr txBox="1"/>
          <p:nvPr/>
        </p:nvSpPr>
        <p:spPr>
          <a:xfrm>
            <a:off x="3317875" y="5429250"/>
            <a:ext cx="2065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40"/>
          <p:cNvSpPr txBox="1"/>
          <p:nvPr/>
        </p:nvSpPr>
        <p:spPr>
          <a:xfrm>
            <a:off x="3333750" y="5440362"/>
            <a:ext cx="1995600" cy="3969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avg_sales</a:t>
            </a:r>
            <a:endParaRPr/>
          </a:p>
        </p:txBody>
      </p:sp>
      <p:sp>
        <p:nvSpPr>
          <p:cNvPr id="539" name="Google Shape;539;p40"/>
          <p:cNvSpPr txBox="1"/>
          <p:nvPr/>
        </p:nvSpPr>
        <p:spPr>
          <a:xfrm>
            <a:off x="1676400" y="5867400"/>
            <a:ext cx="1219200" cy="406500"/>
          </a:xfrm>
          <a:prstGeom prst="rect">
            <a:avLst/>
          </a:prstGeom>
          <a:solidFill>
            <a:srgbClr val="FF99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</a:t>
            </a:r>
            <a:endParaRPr/>
          </a:p>
        </p:txBody>
      </p:sp>
      <p:cxnSp>
        <p:nvCxnSpPr>
          <p:cNvPr id="540" name="Google Shape;540;p40"/>
          <p:cNvCxnSpPr/>
          <p:nvPr/>
        </p:nvCxnSpPr>
        <p:spPr>
          <a:xfrm flipH="1" rot="10800000">
            <a:off x="2590800" y="4724400"/>
            <a:ext cx="769800" cy="114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1" name="Google Shape;541;p40"/>
          <p:cNvCxnSpPr/>
          <p:nvPr/>
        </p:nvCxnSpPr>
        <p:spPr>
          <a:xfrm flipH="1" rot="10800000">
            <a:off x="2571750" y="5267400"/>
            <a:ext cx="789000" cy="561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2" name="Google Shape;542;p40"/>
          <p:cNvCxnSpPr/>
          <p:nvPr/>
        </p:nvCxnSpPr>
        <p:spPr>
          <a:xfrm flipH="1" rot="10800000">
            <a:off x="2571750" y="5635500"/>
            <a:ext cx="904800" cy="193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3" name="Google Shape;543;p40"/>
          <p:cNvCxnSpPr/>
          <p:nvPr/>
        </p:nvCxnSpPr>
        <p:spPr>
          <a:xfrm flipH="1">
            <a:off x="1981300" y="3886200"/>
            <a:ext cx="1346100" cy="6858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4" name="Google Shape;544;p40"/>
          <p:cNvCxnSpPr/>
          <p:nvPr/>
        </p:nvCxnSpPr>
        <p:spPr>
          <a:xfrm rot="10800000">
            <a:off x="1981112" y="1981275"/>
            <a:ext cx="1522500" cy="8667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45" name="Google Shape;545;p40"/>
          <p:cNvCxnSpPr/>
          <p:nvPr/>
        </p:nvCxnSpPr>
        <p:spPr>
          <a:xfrm>
            <a:off x="5334000" y="4267200"/>
            <a:ext cx="609600" cy="1524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6" name="Google Shape;546;p40"/>
          <p:cNvCxnSpPr/>
          <p:nvPr/>
        </p:nvCxnSpPr>
        <p:spPr>
          <a:xfrm flipH="1" rot="10800000">
            <a:off x="5334000" y="2286000"/>
            <a:ext cx="609600" cy="838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47" name="Google Shape;547;p40"/>
          <p:cNvGrpSpPr/>
          <p:nvPr/>
        </p:nvGrpSpPr>
        <p:grpSpPr>
          <a:xfrm>
            <a:off x="5943600" y="1524000"/>
            <a:ext cx="1443754" cy="1901471"/>
            <a:chOff x="3796" y="983"/>
            <a:chExt cx="900" cy="1179"/>
          </a:xfrm>
        </p:grpSpPr>
        <p:sp>
          <p:nvSpPr>
            <p:cNvPr id="548" name="Google Shape;548;p40"/>
            <p:cNvSpPr txBox="1"/>
            <p:nvPr/>
          </p:nvSpPr>
          <p:spPr>
            <a:xfrm>
              <a:off x="3796" y="1262"/>
              <a:ext cx="900" cy="90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item_name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supplier_key</a:t>
              </a:r>
              <a:endParaRPr/>
            </a:p>
          </p:txBody>
        </p:sp>
        <p:sp>
          <p:nvSpPr>
            <p:cNvPr id="549" name="Google Shape;549;p40"/>
            <p:cNvSpPr txBox="1"/>
            <p:nvPr/>
          </p:nvSpPr>
          <p:spPr>
            <a:xfrm>
              <a:off x="3926" y="983"/>
              <a:ext cx="600" cy="30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</a:t>
              </a:r>
              <a:endParaRPr/>
            </a:p>
          </p:txBody>
        </p:sp>
      </p:grpSp>
      <p:grpSp>
        <p:nvGrpSpPr>
          <p:cNvPr id="550" name="Google Shape;550;p40"/>
          <p:cNvGrpSpPr/>
          <p:nvPr/>
        </p:nvGrpSpPr>
        <p:grpSpPr>
          <a:xfrm>
            <a:off x="609600" y="3886200"/>
            <a:ext cx="1530613" cy="1435769"/>
            <a:chOff x="3844" y="2426"/>
            <a:chExt cx="952" cy="890"/>
          </a:xfrm>
        </p:grpSpPr>
        <p:sp>
          <p:nvSpPr>
            <p:cNvPr id="551" name="Google Shape;551;p40"/>
            <p:cNvSpPr txBox="1"/>
            <p:nvPr/>
          </p:nvSpPr>
          <p:spPr>
            <a:xfrm>
              <a:off x="3896" y="2716"/>
              <a:ext cx="900" cy="600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branch_name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branch_type</a:t>
              </a:r>
              <a:endParaRPr/>
            </a:p>
          </p:txBody>
        </p:sp>
        <p:sp>
          <p:nvSpPr>
            <p:cNvPr id="552" name="Google Shape;552;p40"/>
            <p:cNvSpPr txBox="1"/>
            <p:nvPr/>
          </p:nvSpPr>
          <p:spPr>
            <a:xfrm>
              <a:off x="3844" y="2426"/>
              <a:ext cx="600" cy="300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</a:t>
              </a:r>
              <a:endParaRPr/>
            </a:p>
          </p:txBody>
        </p:sp>
      </p:grpSp>
      <p:grpSp>
        <p:nvGrpSpPr>
          <p:cNvPr id="553" name="Google Shape;553;p40"/>
          <p:cNvGrpSpPr/>
          <p:nvPr/>
        </p:nvGrpSpPr>
        <p:grpSpPr>
          <a:xfrm>
            <a:off x="7694612" y="1981200"/>
            <a:ext cx="1455807" cy="1114408"/>
            <a:chOff x="3789" y="855"/>
            <a:chExt cx="907" cy="1308"/>
          </a:xfrm>
        </p:grpSpPr>
        <p:sp>
          <p:nvSpPr>
            <p:cNvPr id="554" name="Google Shape;554;p40"/>
            <p:cNvSpPr txBox="1"/>
            <p:nvPr/>
          </p:nvSpPr>
          <p:spPr>
            <a:xfrm>
              <a:off x="3796" y="1263"/>
              <a:ext cx="900" cy="90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supplier_type</a:t>
              </a:r>
              <a:endParaRPr/>
            </a:p>
          </p:txBody>
        </p:sp>
        <p:sp>
          <p:nvSpPr>
            <p:cNvPr id="555" name="Google Shape;555;p40"/>
            <p:cNvSpPr txBox="1"/>
            <p:nvPr/>
          </p:nvSpPr>
          <p:spPr>
            <a:xfrm>
              <a:off x="3789" y="855"/>
              <a:ext cx="600" cy="60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</a:t>
              </a:r>
              <a:endParaRPr/>
            </a:p>
          </p:txBody>
        </p:sp>
      </p:grpSp>
      <p:cxnSp>
        <p:nvCxnSpPr>
          <p:cNvPr id="556" name="Google Shape;556;p40"/>
          <p:cNvCxnSpPr/>
          <p:nvPr/>
        </p:nvCxnSpPr>
        <p:spPr>
          <a:xfrm flipH="1" rot="10800000">
            <a:off x="7162800" y="2667000"/>
            <a:ext cx="533400" cy="5334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57" name="Google Shape;557;p40"/>
          <p:cNvGrpSpPr/>
          <p:nvPr/>
        </p:nvGrpSpPr>
        <p:grpSpPr>
          <a:xfrm>
            <a:off x="7489825" y="4876800"/>
            <a:ext cx="1585471" cy="1398788"/>
            <a:chOff x="684" y="2196"/>
            <a:chExt cx="1500" cy="854"/>
          </a:xfrm>
        </p:grpSpPr>
        <p:sp>
          <p:nvSpPr>
            <p:cNvPr id="558" name="Google Shape;558;p40"/>
            <p:cNvSpPr txBox="1"/>
            <p:nvPr/>
          </p:nvSpPr>
          <p:spPr>
            <a:xfrm>
              <a:off x="684" y="2450"/>
              <a:ext cx="1500" cy="6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city_key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state_or_province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country</a:t>
              </a:r>
              <a:endParaRPr/>
            </a:p>
          </p:txBody>
        </p:sp>
        <p:sp>
          <p:nvSpPr>
            <p:cNvPr id="559" name="Google Shape;559;p40"/>
            <p:cNvSpPr txBox="1"/>
            <p:nvPr/>
          </p:nvSpPr>
          <p:spPr>
            <a:xfrm>
              <a:off x="684" y="2196"/>
              <a:ext cx="600" cy="3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city</a:t>
              </a:r>
              <a:endParaRPr/>
            </a:p>
          </p:txBody>
        </p:sp>
      </p:grpSp>
      <p:cxnSp>
        <p:nvCxnSpPr>
          <p:cNvPr id="560" name="Google Shape;560;p40"/>
          <p:cNvCxnSpPr/>
          <p:nvPr/>
        </p:nvCxnSpPr>
        <p:spPr>
          <a:xfrm>
            <a:off x="6858000" y="5029200"/>
            <a:ext cx="685800" cy="457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7" name="Google Shape;567;p41"/>
          <p:cNvSpPr txBox="1"/>
          <p:nvPr>
            <p:ph type="title"/>
          </p:nvPr>
        </p:nvSpPr>
        <p:spPr>
          <a:xfrm>
            <a:off x="1119187" y="304800"/>
            <a:ext cx="696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Example of </a:t>
            </a: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Fact Constellation</a:t>
            </a:r>
            <a:endParaRPr/>
          </a:p>
        </p:txBody>
      </p:sp>
      <p:sp>
        <p:nvSpPr>
          <p:cNvPr id="568" name="Google Shape;568;p41"/>
          <p:cNvSpPr txBox="1"/>
          <p:nvPr/>
        </p:nvSpPr>
        <p:spPr>
          <a:xfrm>
            <a:off x="2895600" y="3048000"/>
            <a:ext cx="1608000" cy="457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69" name="Google Shape;569;p41"/>
          <p:cNvGrpSpPr/>
          <p:nvPr/>
        </p:nvGrpSpPr>
        <p:grpSpPr>
          <a:xfrm>
            <a:off x="228600" y="1219200"/>
            <a:ext cx="1445542" cy="1866627"/>
            <a:chOff x="277" y="1164"/>
            <a:chExt cx="900" cy="1157"/>
          </a:xfrm>
        </p:grpSpPr>
        <p:sp>
          <p:nvSpPr>
            <p:cNvPr id="570" name="Google Shape;570;p41"/>
            <p:cNvSpPr txBox="1"/>
            <p:nvPr/>
          </p:nvSpPr>
          <p:spPr>
            <a:xfrm>
              <a:off x="277" y="1421"/>
              <a:ext cx="900" cy="900"/>
            </a:xfrm>
            <a:prstGeom prst="rect">
              <a:avLst/>
            </a:prstGeom>
            <a:solidFill>
              <a:srgbClr val="00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day_of_the_week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month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quarter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year</a:t>
              </a:r>
              <a:endParaRPr/>
            </a:p>
          </p:txBody>
        </p:sp>
        <p:sp>
          <p:nvSpPr>
            <p:cNvPr id="571" name="Google Shape;571;p41"/>
            <p:cNvSpPr txBox="1"/>
            <p:nvPr/>
          </p:nvSpPr>
          <p:spPr>
            <a:xfrm>
              <a:off x="277" y="1164"/>
              <a:ext cx="300" cy="300"/>
            </a:xfrm>
            <a:prstGeom prst="rect">
              <a:avLst/>
            </a:prstGeom>
            <a:solidFill>
              <a:srgbClr val="00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</a:t>
              </a:r>
              <a:endParaRPr/>
            </a:p>
          </p:txBody>
        </p:sp>
      </p:grpSp>
      <p:grpSp>
        <p:nvGrpSpPr>
          <p:cNvPr id="572" name="Google Shape;572;p41"/>
          <p:cNvGrpSpPr/>
          <p:nvPr/>
        </p:nvGrpSpPr>
        <p:grpSpPr>
          <a:xfrm>
            <a:off x="5105400" y="4038600"/>
            <a:ext cx="1445396" cy="1860946"/>
            <a:chOff x="684" y="2196"/>
            <a:chExt cx="900" cy="1154"/>
          </a:xfrm>
        </p:grpSpPr>
        <p:sp>
          <p:nvSpPr>
            <p:cNvPr id="573" name="Google Shape;573;p41"/>
            <p:cNvSpPr txBox="1"/>
            <p:nvPr/>
          </p:nvSpPr>
          <p:spPr>
            <a:xfrm>
              <a:off x="684" y="2450"/>
              <a:ext cx="900" cy="9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street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province_or_state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country</a:t>
              </a:r>
              <a:endParaRPr/>
            </a:p>
          </p:txBody>
        </p:sp>
        <p:sp>
          <p:nvSpPr>
            <p:cNvPr id="574" name="Google Shape;574;p41"/>
            <p:cNvSpPr txBox="1"/>
            <p:nvPr/>
          </p:nvSpPr>
          <p:spPr>
            <a:xfrm>
              <a:off x="684" y="2196"/>
              <a:ext cx="600" cy="3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</a:t>
              </a:r>
              <a:endParaRPr/>
            </a:p>
          </p:txBody>
        </p:sp>
      </p:grpSp>
      <p:sp>
        <p:nvSpPr>
          <p:cNvPr id="575" name="Google Shape;575;p41"/>
          <p:cNvSpPr txBox="1"/>
          <p:nvPr/>
        </p:nvSpPr>
        <p:spPr>
          <a:xfrm>
            <a:off x="2743200" y="2133600"/>
            <a:ext cx="1695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Fact Table</a:t>
            </a:r>
            <a:endParaRPr/>
          </a:p>
        </p:txBody>
      </p:sp>
      <p:sp>
        <p:nvSpPr>
          <p:cNvPr id="576" name="Google Shape;576;p41"/>
          <p:cNvSpPr txBox="1"/>
          <p:nvPr/>
        </p:nvSpPr>
        <p:spPr>
          <a:xfrm>
            <a:off x="2895600" y="2590800"/>
            <a:ext cx="1600200" cy="45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7" name="Google Shape;577;p41"/>
          <p:cNvSpPr txBox="1"/>
          <p:nvPr/>
        </p:nvSpPr>
        <p:spPr>
          <a:xfrm>
            <a:off x="2895600" y="2667000"/>
            <a:ext cx="1601700" cy="3666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time_key</a:t>
            </a:r>
            <a:endParaRPr/>
          </a:p>
        </p:txBody>
      </p:sp>
      <p:sp>
        <p:nvSpPr>
          <p:cNvPr id="578" name="Google Shape;578;p41"/>
          <p:cNvSpPr txBox="1"/>
          <p:nvPr/>
        </p:nvSpPr>
        <p:spPr>
          <a:xfrm>
            <a:off x="2895600" y="3124200"/>
            <a:ext cx="1600200" cy="3666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item_key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2895600" y="3505200"/>
            <a:ext cx="1600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0" name="Google Shape;580;p41"/>
          <p:cNvSpPr txBox="1"/>
          <p:nvPr/>
        </p:nvSpPr>
        <p:spPr>
          <a:xfrm>
            <a:off x="2895600" y="3505200"/>
            <a:ext cx="1600200" cy="366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branch_key</a:t>
            </a:r>
            <a:endParaRPr/>
          </a:p>
        </p:txBody>
      </p:sp>
      <p:sp>
        <p:nvSpPr>
          <p:cNvPr id="581" name="Google Shape;581;p41"/>
          <p:cNvSpPr txBox="1"/>
          <p:nvPr/>
        </p:nvSpPr>
        <p:spPr>
          <a:xfrm>
            <a:off x="2895600" y="3962400"/>
            <a:ext cx="1600200" cy="45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2" name="Google Shape;582;p41"/>
          <p:cNvSpPr txBox="1"/>
          <p:nvPr/>
        </p:nvSpPr>
        <p:spPr>
          <a:xfrm>
            <a:off x="2894012" y="3981450"/>
            <a:ext cx="1593900" cy="366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location_key</a:t>
            </a:r>
            <a:endParaRPr/>
          </a:p>
        </p:txBody>
      </p:sp>
      <p:sp>
        <p:nvSpPr>
          <p:cNvPr id="583" name="Google Shape;583;p41"/>
          <p:cNvSpPr txBox="1"/>
          <p:nvPr/>
        </p:nvSpPr>
        <p:spPr>
          <a:xfrm>
            <a:off x="2860675" y="4419600"/>
            <a:ext cx="1635000" cy="455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4" name="Google Shape;584;p41"/>
          <p:cNvSpPr txBox="1"/>
          <p:nvPr/>
        </p:nvSpPr>
        <p:spPr>
          <a:xfrm>
            <a:off x="2895600" y="4473575"/>
            <a:ext cx="1581300" cy="3666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units_sold</a:t>
            </a:r>
            <a:endParaRPr/>
          </a:p>
        </p:txBody>
      </p:sp>
      <p:sp>
        <p:nvSpPr>
          <p:cNvPr id="585" name="Google Shape;585;p41"/>
          <p:cNvSpPr txBox="1"/>
          <p:nvPr/>
        </p:nvSpPr>
        <p:spPr>
          <a:xfrm>
            <a:off x="2860675" y="4876800"/>
            <a:ext cx="1635000" cy="462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6" name="Google Shape;586;p41"/>
          <p:cNvSpPr txBox="1"/>
          <p:nvPr/>
        </p:nvSpPr>
        <p:spPr>
          <a:xfrm>
            <a:off x="2895600" y="4918075"/>
            <a:ext cx="1587600" cy="3666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dollars_sold</a:t>
            </a:r>
            <a:endParaRPr/>
          </a:p>
        </p:txBody>
      </p:sp>
      <p:sp>
        <p:nvSpPr>
          <p:cNvPr id="587" name="Google Shape;587;p41"/>
          <p:cNvSpPr txBox="1"/>
          <p:nvPr/>
        </p:nvSpPr>
        <p:spPr>
          <a:xfrm>
            <a:off x="2860675" y="5334000"/>
            <a:ext cx="1635000" cy="469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" name="Google Shape;588;p41"/>
          <p:cNvSpPr txBox="1"/>
          <p:nvPr/>
        </p:nvSpPr>
        <p:spPr>
          <a:xfrm>
            <a:off x="2876550" y="5364162"/>
            <a:ext cx="1587600" cy="3666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avg_sales</a:t>
            </a:r>
            <a:endParaRPr/>
          </a:p>
        </p:txBody>
      </p:sp>
      <p:sp>
        <p:nvSpPr>
          <p:cNvPr id="589" name="Google Shape;589;p41"/>
          <p:cNvSpPr txBox="1"/>
          <p:nvPr/>
        </p:nvSpPr>
        <p:spPr>
          <a:xfrm>
            <a:off x="1295400" y="5715000"/>
            <a:ext cx="1219200" cy="376200"/>
          </a:xfrm>
          <a:prstGeom prst="rect">
            <a:avLst/>
          </a:prstGeom>
          <a:solidFill>
            <a:srgbClr val="FF99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</a:t>
            </a:r>
            <a:endParaRPr/>
          </a:p>
        </p:txBody>
      </p:sp>
      <p:cxnSp>
        <p:nvCxnSpPr>
          <p:cNvPr id="590" name="Google Shape;590;p41"/>
          <p:cNvCxnSpPr/>
          <p:nvPr/>
        </p:nvCxnSpPr>
        <p:spPr>
          <a:xfrm flipH="1" rot="10800000">
            <a:off x="2084387" y="4648200"/>
            <a:ext cx="769800" cy="114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1" name="Google Shape;591;p41"/>
          <p:cNvCxnSpPr/>
          <p:nvPr/>
        </p:nvCxnSpPr>
        <p:spPr>
          <a:xfrm flipH="1" rot="10800000">
            <a:off x="2065337" y="5191200"/>
            <a:ext cx="789000" cy="561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2" name="Google Shape;592;p41"/>
          <p:cNvCxnSpPr/>
          <p:nvPr/>
        </p:nvCxnSpPr>
        <p:spPr>
          <a:xfrm flipH="1" rot="10800000">
            <a:off x="2065337" y="5559300"/>
            <a:ext cx="904800" cy="193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" name="Google Shape;593;p41"/>
          <p:cNvCxnSpPr/>
          <p:nvPr/>
        </p:nvCxnSpPr>
        <p:spPr>
          <a:xfrm flipH="1">
            <a:off x="1641575" y="3816350"/>
            <a:ext cx="1193700" cy="735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4" name="Google Shape;594;p41"/>
          <p:cNvCxnSpPr/>
          <p:nvPr/>
        </p:nvCxnSpPr>
        <p:spPr>
          <a:xfrm rot="10800000">
            <a:off x="1905000" y="2362200"/>
            <a:ext cx="914400" cy="381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95" name="Google Shape;595;p41"/>
          <p:cNvCxnSpPr/>
          <p:nvPr/>
        </p:nvCxnSpPr>
        <p:spPr>
          <a:xfrm>
            <a:off x="4572000" y="4267200"/>
            <a:ext cx="533400" cy="381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6" name="Google Shape;596;p41"/>
          <p:cNvCxnSpPr/>
          <p:nvPr/>
        </p:nvCxnSpPr>
        <p:spPr>
          <a:xfrm flipH="1" rot="10800000">
            <a:off x="4495800" y="2743062"/>
            <a:ext cx="762000" cy="525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97" name="Google Shape;597;p41"/>
          <p:cNvGrpSpPr/>
          <p:nvPr/>
        </p:nvGrpSpPr>
        <p:grpSpPr>
          <a:xfrm>
            <a:off x="5181600" y="1524000"/>
            <a:ext cx="1444585" cy="1872163"/>
            <a:chOff x="3796" y="1002"/>
            <a:chExt cx="900" cy="1160"/>
          </a:xfrm>
        </p:grpSpPr>
        <p:sp>
          <p:nvSpPr>
            <p:cNvPr id="598" name="Google Shape;598;p41"/>
            <p:cNvSpPr txBox="1"/>
            <p:nvPr/>
          </p:nvSpPr>
          <p:spPr>
            <a:xfrm>
              <a:off x="3796" y="1262"/>
              <a:ext cx="900" cy="90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item_name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supplier_type</a:t>
              </a:r>
              <a:endParaRPr/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3953" y="1002"/>
              <a:ext cx="300" cy="30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</a:t>
              </a:r>
              <a:endParaRPr/>
            </a:p>
          </p:txBody>
        </p:sp>
      </p:grpSp>
      <p:grpSp>
        <p:nvGrpSpPr>
          <p:cNvPr id="600" name="Google Shape;600;p41"/>
          <p:cNvGrpSpPr/>
          <p:nvPr/>
        </p:nvGrpSpPr>
        <p:grpSpPr>
          <a:xfrm>
            <a:off x="304800" y="3962400"/>
            <a:ext cx="1446542" cy="1362708"/>
            <a:chOff x="3896" y="2472"/>
            <a:chExt cx="900" cy="844"/>
          </a:xfrm>
        </p:grpSpPr>
        <p:sp>
          <p:nvSpPr>
            <p:cNvPr id="601" name="Google Shape;601;p41"/>
            <p:cNvSpPr txBox="1"/>
            <p:nvPr/>
          </p:nvSpPr>
          <p:spPr>
            <a:xfrm>
              <a:off x="3896" y="2716"/>
              <a:ext cx="900" cy="600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branch_name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branch_type</a:t>
              </a:r>
              <a:endParaRPr/>
            </a:p>
          </p:txBody>
        </p:sp>
        <p:sp>
          <p:nvSpPr>
            <p:cNvPr id="602" name="Google Shape;602;p41"/>
            <p:cNvSpPr txBox="1"/>
            <p:nvPr/>
          </p:nvSpPr>
          <p:spPr>
            <a:xfrm>
              <a:off x="3907" y="2472"/>
              <a:ext cx="600" cy="300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</a:t>
              </a:r>
              <a:endParaRPr/>
            </a:p>
          </p:txBody>
        </p:sp>
      </p:grpSp>
      <p:sp>
        <p:nvSpPr>
          <p:cNvPr id="603" name="Google Shape;603;p41"/>
          <p:cNvSpPr txBox="1"/>
          <p:nvPr/>
        </p:nvSpPr>
        <p:spPr>
          <a:xfrm>
            <a:off x="7011987" y="2495550"/>
            <a:ext cx="1608000" cy="457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4" name="Google Shape;604;p41"/>
          <p:cNvSpPr txBox="1"/>
          <p:nvPr/>
        </p:nvSpPr>
        <p:spPr>
          <a:xfrm>
            <a:off x="6859587" y="1581150"/>
            <a:ext cx="2038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Shipping Fact Table</a:t>
            </a:r>
            <a:endParaRPr/>
          </a:p>
        </p:txBody>
      </p:sp>
      <p:sp>
        <p:nvSpPr>
          <p:cNvPr id="605" name="Google Shape;605;p41"/>
          <p:cNvSpPr txBox="1"/>
          <p:nvPr/>
        </p:nvSpPr>
        <p:spPr>
          <a:xfrm>
            <a:off x="7011987" y="2038350"/>
            <a:ext cx="1600200" cy="45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7011987" y="2114550"/>
            <a:ext cx="1601700" cy="3666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time_key</a:t>
            </a:r>
            <a:endParaRPr/>
          </a:p>
        </p:txBody>
      </p:sp>
      <p:sp>
        <p:nvSpPr>
          <p:cNvPr id="607" name="Google Shape;607;p41"/>
          <p:cNvSpPr txBox="1"/>
          <p:nvPr/>
        </p:nvSpPr>
        <p:spPr>
          <a:xfrm>
            <a:off x="7011987" y="2571750"/>
            <a:ext cx="1600200" cy="3666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item_key</a:t>
            </a:r>
            <a:endParaRPr/>
          </a:p>
        </p:txBody>
      </p:sp>
      <p:sp>
        <p:nvSpPr>
          <p:cNvPr id="608" name="Google Shape;608;p41"/>
          <p:cNvSpPr txBox="1"/>
          <p:nvPr/>
        </p:nvSpPr>
        <p:spPr>
          <a:xfrm>
            <a:off x="7011987" y="2952750"/>
            <a:ext cx="1600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9" name="Google Shape;609;p41"/>
          <p:cNvSpPr txBox="1"/>
          <p:nvPr/>
        </p:nvSpPr>
        <p:spPr>
          <a:xfrm>
            <a:off x="7011987" y="2952750"/>
            <a:ext cx="1600200" cy="366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shipper_key</a:t>
            </a:r>
            <a:endParaRPr/>
          </a:p>
        </p:txBody>
      </p:sp>
      <p:sp>
        <p:nvSpPr>
          <p:cNvPr id="610" name="Google Shape;610;p41"/>
          <p:cNvSpPr txBox="1"/>
          <p:nvPr/>
        </p:nvSpPr>
        <p:spPr>
          <a:xfrm>
            <a:off x="7011987" y="3409950"/>
            <a:ext cx="1600200" cy="45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1" name="Google Shape;611;p41"/>
          <p:cNvSpPr txBox="1"/>
          <p:nvPr/>
        </p:nvSpPr>
        <p:spPr>
          <a:xfrm>
            <a:off x="7010400" y="3429000"/>
            <a:ext cx="1593900" cy="366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from_location</a:t>
            </a:r>
            <a:endParaRPr/>
          </a:p>
        </p:txBody>
      </p:sp>
      <p:sp>
        <p:nvSpPr>
          <p:cNvPr id="612" name="Google Shape;612;p41"/>
          <p:cNvSpPr txBox="1"/>
          <p:nvPr/>
        </p:nvSpPr>
        <p:spPr>
          <a:xfrm>
            <a:off x="6977062" y="3867150"/>
            <a:ext cx="1635000" cy="455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3" name="Google Shape;613;p41"/>
          <p:cNvSpPr txBox="1"/>
          <p:nvPr/>
        </p:nvSpPr>
        <p:spPr>
          <a:xfrm>
            <a:off x="7011987" y="3943350"/>
            <a:ext cx="1555800" cy="366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to_location</a:t>
            </a:r>
            <a:endParaRPr/>
          </a:p>
        </p:txBody>
      </p:sp>
      <p:sp>
        <p:nvSpPr>
          <p:cNvPr id="614" name="Google Shape;614;p41"/>
          <p:cNvSpPr txBox="1"/>
          <p:nvPr/>
        </p:nvSpPr>
        <p:spPr>
          <a:xfrm>
            <a:off x="6977062" y="4324350"/>
            <a:ext cx="1635000" cy="462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5" name="Google Shape;615;p41"/>
          <p:cNvSpPr txBox="1"/>
          <p:nvPr/>
        </p:nvSpPr>
        <p:spPr>
          <a:xfrm>
            <a:off x="7011987" y="4365625"/>
            <a:ext cx="1574700" cy="3666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dollars_cost</a:t>
            </a:r>
            <a:endParaRPr/>
          </a:p>
        </p:txBody>
      </p:sp>
      <p:sp>
        <p:nvSpPr>
          <p:cNvPr id="616" name="Google Shape;616;p41"/>
          <p:cNvSpPr txBox="1"/>
          <p:nvPr/>
        </p:nvSpPr>
        <p:spPr>
          <a:xfrm>
            <a:off x="6977062" y="4781550"/>
            <a:ext cx="1635000" cy="469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41"/>
          <p:cNvSpPr txBox="1"/>
          <p:nvPr/>
        </p:nvSpPr>
        <p:spPr>
          <a:xfrm>
            <a:off x="6992937" y="4811712"/>
            <a:ext cx="1625700" cy="3666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units_shipped</a:t>
            </a:r>
            <a:endParaRPr/>
          </a:p>
        </p:txBody>
      </p:sp>
      <p:cxnSp>
        <p:nvCxnSpPr>
          <p:cNvPr id="618" name="Google Shape;618;p41"/>
          <p:cNvCxnSpPr/>
          <p:nvPr/>
        </p:nvCxnSpPr>
        <p:spPr>
          <a:xfrm rot="10800000">
            <a:off x="6629400" y="1524000"/>
            <a:ext cx="381000" cy="6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9" name="Google Shape;619;p41"/>
          <p:cNvCxnSpPr/>
          <p:nvPr/>
        </p:nvCxnSpPr>
        <p:spPr>
          <a:xfrm rot="10800000">
            <a:off x="2743200" y="1524000"/>
            <a:ext cx="3886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0" name="Google Shape;620;p41"/>
          <p:cNvCxnSpPr/>
          <p:nvPr/>
        </p:nvCxnSpPr>
        <p:spPr>
          <a:xfrm flipH="1">
            <a:off x="1905000" y="1524000"/>
            <a:ext cx="91440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1" name="Google Shape;621;p41"/>
          <p:cNvCxnSpPr/>
          <p:nvPr/>
        </p:nvCxnSpPr>
        <p:spPr>
          <a:xfrm rot="10800000">
            <a:off x="6477000" y="2286000"/>
            <a:ext cx="53340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2" name="Google Shape;622;p41"/>
          <p:cNvCxnSpPr/>
          <p:nvPr/>
        </p:nvCxnSpPr>
        <p:spPr>
          <a:xfrm flipH="1">
            <a:off x="6248400" y="3657600"/>
            <a:ext cx="6858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3" name="Google Shape;623;p41"/>
          <p:cNvCxnSpPr/>
          <p:nvPr/>
        </p:nvCxnSpPr>
        <p:spPr>
          <a:xfrm flipH="1">
            <a:off x="6477000" y="4191000"/>
            <a:ext cx="4572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4" name="Google Shape;624;p41"/>
          <p:cNvCxnSpPr/>
          <p:nvPr/>
        </p:nvCxnSpPr>
        <p:spPr>
          <a:xfrm>
            <a:off x="8991600" y="32004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25" name="Google Shape;625;p41"/>
          <p:cNvGrpSpPr/>
          <p:nvPr/>
        </p:nvGrpSpPr>
        <p:grpSpPr>
          <a:xfrm>
            <a:off x="7612062" y="5410200"/>
            <a:ext cx="1455591" cy="1363236"/>
            <a:chOff x="3891" y="2472"/>
            <a:chExt cx="905" cy="843"/>
          </a:xfrm>
        </p:grpSpPr>
        <p:sp>
          <p:nvSpPr>
            <p:cNvPr id="626" name="Google Shape;626;p41"/>
            <p:cNvSpPr txBox="1"/>
            <p:nvPr/>
          </p:nvSpPr>
          <p:spPr>
            <a:xfrm>
              <a:off x="3896" y="2715"/>
              <a:ext cx="900" cy="600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shipper_key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shipper_name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location_key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shipper_type</a:t>
              </a:r>
              <a:endParaRPr/>
            </a:p>
          </p:txBody>
        </p:sp>
        <p:sp>
          <p:nvSpPr>
            <p:cNvPr id="627" name="Google Shape;627;p41"/>
            <p:cNvSpPr txBox="1"/>
            <p:nvPr/>
          </p:nvSpPr>
          <p:spPr>
            <a:xfrm>
              <a:off x="3891" y="2472"/>
              <a:ext cx="600" cy="300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shipper</a:t>
              </a:r>
              <a:endParaRPr/>
            </a:p>
          </p:txBody>
        </p:sp>
      </p:grpSp>
      <p:cxnSp>
        <p:nvCxnSpPr>
          <p:cNvPr id="628" name="Google Shape;628;p41"/>
          <p:cNvCxnSpPr/>
          <p:nvPr/>
        </p:nvCxnSpPr>
        <p:spPr>
          <a:xfrm flipH="1">
            <a:off x="8610600" y="4800600"/>
            <a:ext cx="381000" cy="106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9" name="Google Shape;629;p41"/>
          <p:cNvCxnSpPr/>
          <p:nvPr/>
        </p:nvCxnSpPr>
        <p:spPr>
          <a:xfrm>
            <a:off x="8610600" y="3200400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0" name="Google Shape;630;p41"/>
          <p:cNvCxnSpPr/>
          <p:nvPr/>
        </p:nvCxnSpPr>
        <p:spPr>
          <a:xfrm rot="10800000">
            <a:off x="5867400" y="5791200"/>
            <a:ext cx="1752600" cy="6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2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636" name="Google Shape;636;p42"/>
          <p:cNvSpPr txBox="1"/>
          <p:nvPr/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637" name="Google Shape;637;p42"/>
          <p:cNvSpPr txBox="1"/>
          <p:nvPr/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638" name="Google Shape;638;p4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639" name="Google Shape;639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6045" l="19088" r="41820" t="24128"/>
          <a:stretch/>
        </p:blipFill>
        <p:spPr>
          <a:xfrm>
            <a:off x="990600" y="0"/>
            <a:ext cx="7620000" cy="65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6" name="Google Shape;646;p43"/>
          <p:cNvSpPr txBox="1"/>
          <p:nvPr>
            <p:ph type="title"/>
          </p:nvPr>
        </p:nvSpPr>
        <p:spPr>
          <a:xfrm>
            <a:off x="609600" y="533400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 Concept Hierarchy: </a:t>
            </a:r>
            <a:b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Dimension</a:t>
            </a: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(location)</a:t>
            </a:r>
            <a:endParaRPr/>
          </a:p>
        </p:txBody>
      </p:sp>
      <p:sp>
        <p:nvSpPr>
          <p:cNvPr id="647" name="Google Shape;647;p43"/>
          <p:cNvSpPr txBox="1"/>
          <p:nvPr/>
        </p:nvSpPr>
        <p:spPr>
          <a:xfrm>
            <a:off x="4876800" y="1447800"/>
            <a:ext cx="487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endParaRPr/>
          </a:p>
        </p:txBody>
      </p:sp>
      <p:sp>
        <p:nvSpPr>
          <p:cNvPr id="648" name="Google Shape;648;p43"/>
          <p:cNvSpPr txBox="1"/>
          <p:nvPr/>
        </p:nvSpPr>
        <p:spPr>
          <a:xfrm>
            <a:off x="3352800" y="2438400"/>
            <a:ext cx="1063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Europe</a:t>
            </a:r>
            <a:endParaRPr/>
          </a:p>
        </p:txBody>
      </p:sp>
      <p:sp>
        <p:nvSpPr>
          <p:cNvPr id="649" name="Google Shape;649;p43"/>
          <p:cNvSpPr txBox="1"/>
          <p:nvPr/>
        </p:nvSpPr>
        <p:spPr>
          <a:xfrm>
            <a:off x="6400800" y="2438400"/>
            <a:ext cx="209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North_America</a:t>
            </a:r>
            <a:endParaRPr/>
          </a:p>
        </p:txBody>
      </p:sp>
      <p:sp>
        <p:nvSpPr>
          <p:cNvPr id="650" name="Google Shape;650;p43"/>
          <p:cNvSpPr txBox="1"/>
          <p:nvPr/>
        </p:nvSpPr>
        <p:spPr>
          <a:xfrm>
            <a:off x="8029575" y="3505200"/>
            <a:ext cx="111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Mexico</a:t>
            </a:r>
            <a:endParaRPr/>
          </a:p>
        </p:txBody>
      </p:sp>
      <p:sp>
        <p:nvSpPr>
          <p:cNvPr id="651" name="Google Shape;651;p43"/>
          <p:cNvSpPr txBox="1"/>
          <p:nvPr/>
        </p:nvSpPr>
        <p:spPr>
          <a:xfrm>
            <a:off x="5943600" y="3505200"/>
            <a:ext cx="109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Canada</a:t>
            </a:r>
            <a:endParaRPr/>
          </a:p>
        </p:txBody>
      </p:sp>
      <p:sp>
        <p:nvSpPr>
          <p:cNvPr id="652" name="Google Shape;652;p43"/>
          <p:cNvSpPr txBox="1"/>
          <p:nvPr/>
        </p:nvSpPr>
        <p:spPr>
          <a:xfrm>
            <a:off x="4227512" y="3505200"/>
            <a:ext cx="87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Spain</a:t>
            </a:r>
            <a:endParaRPr/>
          </a:p>
        </p:txBody>
      </p:sp>
      <p:sp>
        <p:nvSpPr>
          <p:cNvPr id="653" name="Google Shape;653;p43"/>
          <p:cNvSpPr txBox="1"/>
          <p:nvPr/>
        </p:nvSpPr>
        <p:spPr>
          <a:xfrm>
            <a:off x="2209800" y="3505200"/>
            <a:ext cx="131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Germany</a:t>
            </a:r>
            <a:endParaRPr/>
          </a:p>
        </p:txBody>
      </p:sp>
      <p:sp>
        <p:nvSpPr>
          <p:cNvPr id="654" name="Google Shape;654;p43"/>
          <p:cNvSpPr txBox="1"/>
          <p:nvPr/>
        </p:nvSpPr>
        <p:spPr>
          <a:xfrm>
            <a:off x="4876800" y="4572000"/>
            <a:ext cx="152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Vancouver</a:t>
            </a:r>
            <a:endParaRPr/>
          </a:p>
        </p:txBody>
      </p:sp>
      <p:sp>
        <p:nvSpPr>
          <p:cNvPr id="655" name="Google Shape;655;p43"/>
          <p:cNvSpPr txBox="1"/>
          <p:nvPr/>
        </p:nvSpPr>
        <p:spPr>
          <a:xfrm>
            <a:off x="6019800" y="5562600"/>
            <a:ext cx="128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Wind</a:t>
            </a:r>
            <a:endParaRPr/>
          </a:p>
        </p:txBody>
      </p:sp>
      <p:sp>
        <p:nvSpPr>
          <p:cNvPr id="656" name="Google Shape;656;p43"/>
          <p:cNvSpPr txBox="1"/>
          <p:nvPr/>
        </p:nvSpPr>
        <p:spPr>
          <a:xfrm>
            <a:off x="4191000" y="5562600"/>
            <a:ext cx="116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Chan</a:t>
            </a:r>
            <a:endParaRPr/>
          </a:p>
        </p:txBody>
      </p:sp>
      <p:sp>
        <p:nvSpPr>
          <p:cNvPr id="657" name="Google Shape;657;p43"/>
          <p:cNvSpPr txBox="1"/>
          <p:nvPr/>
        </p:nvSpPr>
        <p:spPr>
          <a:xfrm>
            <a:off x="5334000" y="2438400"/>
            <a:ext cx="41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  <p:sp>
        <p:nvSpPr>
          <p:cNvPr id="658" name="Google Shape;658;p43"/>
          <p:cNvSpPr txBox="1"/>
          <p:nvPr/>
        </p:nvSpPr>
        <p:spPr>
          <a:xfrm>
            <a:off x="7391400" y="3505200"/>
            <a:ext cx="41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  <p:sp>
        <p:nvSpPr>
          <p:cNvPr id="659" name="Google Shape;659;p43"/>
          <p:cNvSpPr txBox="1"/>
          <p:nvPr/>
        </p:nvSpPr>
        <p:spPr>
          <a:xfrm>
            <a:off x="3657600" y="3505200"/>
            <a:ext cx="41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  <p:sp>
        <p:nvSpPr>
          <p:cNvPr id="660" name="Google Shape;660;p43"/>
          <p:cNvSpPr txBox="1"/>
          <p:nvPr/>
        </p:nvSpPr>
        <p:spPr>
          <a:xfrm>
            <a:off x="3429000" y="4648200"/>
            <a:ext cx="41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  <p:sp>
        <p:nvSpPr>
          <p:cNvPr id="661" name="Google Shape;661;p43"/>
          <p:cNvSpPr txBox="1"/>
          <p:nvPr/>
        </p:nvSpPr>
        <p:spPr>
          <a:xfrm>
            <a:off x="6477000" y="4572000"/>
            <a:ext cx="41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  <p:sp>
        <p:nvSpPr>
          <p:cNvPr id="662" name="Google Shape;662;p43"/>
          <p:cNvSpPr txBox="1"/>
          <p:nvPr/>
        </p:nvSpPr>
        <p:spPr>
          <a:xfrm>
            <a:off x="5486400" y="5562600"/>
            <a:ext cx="41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  <p:cxnSp>
        <p:nvCxnSpPr>
          <p:cNvPr id="663" name="Google Shape;663;p43"/>
          <p:cNvCxnSpPr/>
          <p:nvPr/>
        </p:nvCxnSpPr>
        <p:spPr>
          <a:xfrm flipH="1">
            <a:off x="3886200" y="1828800"/>
            <a:ext cx="1219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4" name="Google Shape;664;p43"/>
          <p:cNvCxnSpPr/>
          <p:nvPr/>
        </p:nvCxnSpPr>
        <p:spPr>
          <a:xfrm>
            <a:off x="5105400" y="1828800"/>
            <a:ext cx="2209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5" name="Google Shape;665;p43"/>
          <p:cNvCxnSpPr/>
          <p:nvPr/>
        </p:nvCxnSpPr>
        <p:spPr>
          <a:xfrm flipH="1">
            <a:off x="2819400" y="2819400"/>
            <a:ext cx="9906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6" name="Google Shape;666;p43"/>
          <p:cNvCxnSpPr/>
          <p:nvPr/>
        </p:nvCxnSpPr>
        <p:spPr>
          <a:xfrm>
            <a:off x="3810000" y="2819400"/>
            <a:ext cx="838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7" name="Google Shape;667;p43"/>
          <p:cNvCxnSpPr/>
          <p:nvPr/>
        </p:nvCxnSpPr>
        <p:spPr>
          <a:xfrm flipH="1">
            <a:off x="6477000" y="2819400"/>
            <a:ext cx="9906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8" name="Google Shape;668;p43"/>
          <p:cNvCxnSpPr/>
          <p:nvPr/>
        </p:nvCxnSpPr>
        <p:spPr>
          <a:xfrm>
            <a:off x="7467600" y="2819400"/>
            <a:ext cx="11430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9" name="Google Shape;669;p43"/>
          <p:cNvCxnSpPr/>
          <p:nvPr/>
        </p:nvCxnSpPr>
        <p:spPr>
          <a:xfrm flipH="1">
            <a:off x="2362200" y="3886200"/>
            <a:ext cx="533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0" name="Google Shape;670;p43"/>
          <p:cNvCxnSpPr/>
          <p:nvPr/>
        </p:nvCxnSpPr>
        <p:spPr>
          <a:xfrm>
            <a:off x="2895600" y="3886200"/>
            <a:ext cx="6096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1" name="Google Shape;671;p43"/>
          <p:cNvCxnSpPr/>
          <p:nvPr/>
        </p:nvCxnSpPr>
        <p:spPr>
          <a:xfrm flipH="1">
            <a:off x="4191000" y="3886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2" name="Google Shape;672;p43"/>
          <p:cNvCxnSpPr/>
          <p:nvPr/>
        </p:nvCxnSpPr>
        <p:spPr>
          <a:xfrm>
            <a:off x="4572000" y="3886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3" name="Google Shape;673;p43"/>
          <p:cNvCxnSpPr/>
          <p:nvPr/>
        </p:nvCxnSpPr>
        <p:spPr>
          <a:xfrm flipH="1">
            <a:off x="8229600" y="3886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" name="Google Shape;674;p43"/>
          <p:cNvCxnSpPr/>
          <p:nvPr/>
        </p:nvCxnSpPr>
        <p:spPr>
          <a:xfrm>
            <a:off x="8610600" y="3886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5" name="Google Shape;675;p43"/>
          <p:cNvCxnSpPr/>
          <p:nvPr/>
        </p:nvCxnSpPr>
        <p:spPr>
          <a:xfrm flipH="1">
            <a:off x="2057400" y="51054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6" name="Google Shape;676;p43"/>
          <p:cNvCxnSpPr/>
          <p:nvPr/>
        </p:nvCxnSpPr>
        <p:spPr>
          <a:xfrm>
            <a:off x="2438400" y="51054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7" name="Google Shape;677;p43"/>
          <p:cNvCxnSpPr/>
          <p:nvPr/>
        </p:nvCxnSpPr>
        <p:spPr>
          <a:xfrm flipH="1">
            <a:off x="4876800" y="4953000"/>
            <a:ext cx="685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8" name="Google Shape;678;p43"/>
          <p:cNvCxnSpPr/>
          <p:nvPr/>
        </p:nvCxnSpPr>
        <p:spPr>
          <a:xfrm>
            <a:off x="5562600" y="4953000"/>
            <a:ext cx="990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9" name="Google Shape;679;p43"/>
          <p:cNvSpPr txBox="1"/>
          <p:nvPr/>
        </p:nvSpPr>
        <p:spPr>
          <a:xfrm>
            <a:off x="304800" y="1524000"/>
            <a:ext cx="487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endParaRPr/>
          </a:p>
        </p:txBody>
      </p:sp>
      <p:sp>
        <p:nvSpPr>
          <p:cNvPr id="680" name="Google Shape;680;p43"/>
          <p:cNvSpPr txBox="1"/>
          <p:nvPr/>
        </p:nvSpPr>
        <p:spPr>
          <a:xfrm>
            <a:off x="228600" y="2514600"/>
            <a:ext cx="96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</a:t>
            </a:r>
            <a:endParaRPr/>
          </a:p>
        </p:txBody>
      </p:sp>
      <p:sp>
        <p:nvSpPr>
          <p:cNvPr id="681" name="Google Shape;681;p43"/>
          <p:cNvSpPr txBox="1"/>
          <p:nvPr/>
        </p:nvSpPr>
        <p:spPr>
          <a:xfrm>
            <a:off x="304800" y="5638800"/>
            <a:ext cx="89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office</a:t>
            </a:r>
            <a:endParaRPr/>
          </a:p>
        </p:txBody>
      </p:sp>
      <p:cxnSp>
        <p:nvCxnSpPr>
          <p:cNvPr id="682" name="Google Shape;682;p43"/>
          <p:cNvCxnSpPr/>
          <p:nvPr/>
        </p:nvCxnSpPr>
        <p:spPr>
          <a:xfrm flipH="1">
            <a:off x="7315200" y="5029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3" name="Google Shape;683;p43"/>
          <p:cNvCxnSpPr/>
          <p:nvPr/>
        </p:nvCxnSpPr>
        <p:spPr>
          <a:xfrm>
            <a:off x="7696200" y="5029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4" name="Google Shape;684;p43"/>
          <p:cNvCxnSpPr/>
          <p:nvPr/>
        </p:nvCxnSpPr>
        <p:spPr>
          <a:xfrm flipH="1">
            <a:off x="5638800" y="3886200"/>
            <a:ext cx="7620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5" name="Google Shape;685;p43"/>
          <p:cNvCxnSpPr/>
          <p:nvPr/>
        </p:nvCxnSpPr>
        <p:spPr>
          <a:xfrm>
            <a:off x="6400800" y="3886200"/>
            <a:ext cx="10668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6" name="Google Shape;686;p43"/>
          <p:cNvSpPr txBox="1"/>
          <p:nvPr/>
        </p:nvSpPr>
        <p:spPr>
          <a:xfrm>
            <a:off x="228600" y="3581400"/>
            <a:ext cx="111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</a:t>
            </a:r>
            <a:endParaRPr/>
          </a:p>
        </p:txBody>
      </p:sp>
      <p:cxnSp>
        <p:nvCxnSpPr>
          <p:cNvPr id="687" name="Google Shape;687;p43"/>
          <p:cNvCxnSpPr/>
          <p:nvPr/>
        </p:nvCxnSpPr>
        <p:spPr>
          <a:xfrm>
            <a:off x="609600" y="1905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8" name="Google Shape;688;p43"/>
          <p:cNvCxnSpPr/>
          <p:nvPr/>
        </p:nvCxnSpPr>
        <p:spPr>
          <a:xfrm>
            <a:off x="609600" y="29718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9" name="Google Shape;689;p43"/>
          <p:cNvCxnSpPr/>
          <p:nvPr/>
        </p:nvCxnSpPr>
        <p:spPr>
          <a:xfrm>
            <a:off x="609600" y="39624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0" name="Google Shape;690;p43"/>
          <p:cNvCxnSpPr/>
          <p:nvPr/>
        </p:nvCxnSpPr>
        <p:spPr>
          <a:xfrm>
            <a:off x="609600" y="50292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1" name="Google Shape;691;p43"/>
          <p:cNvSpPr txBox="1"/>
          <p:nvPr/>
        </p:nvSpPr>
        <p:spPr>
          <a:xfrm>
            <a:off x="7086600" y="4648200"/>
            <a:ext cx="116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Toronto</a:t>
            </a:r>
            <a:endParaRPr/>
          </a:p>
        </p:txBody>
      </p:sp>
      <p:sp>
        <p:nvSpPr>
          <p:cNvPr id="692" name="Google Shape;692;p43"/>
          <p:cNvSpPr txBox="1"/>
          <p:nvPr/>
        </p:nvSpPr>
        <p:spPr>
          <a:xfrm>
            <a:off x="1828800" y="4648200"/>
            <a:ext cx="133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Frankfurt</a:t>
            </a:r>
            <a:endParaRPr/>
          </a:p>
        </p:txBody>
      </p:sp>
      <p:sp>
        <p:nvSpPr>
          <p:cNvPr id="693" name="Google Shape;693;p43"/>
          <p:cNvSpPr txBox="1"/>
          <p:nvPr/>
        </p:nvSpPr>
        <p:spPr>
          <a:xfrm>
            <a:off x="304800" y="4648200"/>
            <a:ext cx="63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00" name="Google Shape;700;p44"/>
          <p:cNvSpPr txBox="1"/>
          <p:nvPr>
            <p:ph type="title"/>
          </p:nvPr>
        </p:nvSpPr>
        <p:spPr>
          <a:xfrm>
            <a:off x="457200" y="304800"/>
            <a:ext cx="8305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Cube Measures</a:t>
            </a: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: Three Categories</a:t>
            </a:r>
            <a:endParaRPr/>
          </a:p>
        </p:txBody>
      </p:sp>
      <p:sp>
        <p:nvSpPr>
          <p:cNvPr id="701" name="Google Shape;701;p44"/>
          <p:cNvSpPr txBox="1"/>
          <p:nvPr>
            <p:ph idx="1" type="body"/>
          </p:nvPr>
        </p:nvSpPr>
        <p:spPr>
          <a:xfrm>
            <a:off x="304800" y="14478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Distributive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if the result derived by applying the function to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aggregate values is the same as that derived by applying the function on all the data without partitioning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count(), sum(), min(), max()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Algebraic</a:t>
            </a:r>
            <a:r>
              <a:rPr b="0" i="0" lang="en-US" sz="2400" u="none">
                <a:solidFill>
                  <a:srgbClr val="121328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it can be computed by an algebraic function with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arguments (where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bounded integer), each of which is obtained by applying a distributive aggregate function</a:t>
            </a:r>
            <a:endParaRPr b="0" i="0" sz="2400" u="none">
              <a:solidFill>
                <a:srgbClr val="12132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rgbClr val="121328"/>
                </a:solidFill>
                <a:latin typeface="Tahoma"/>
                <a:ea typeface="Tahoma"/>
                <a:cs typeface="Tahoma"/>
                <a:sym typeface="Tahoma"/>
              </a:rPr>
              <a:t>E.g.,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000" u="none">
                <a:solidFill>
                  <a:srgbClr val="121328"/>
                </a:solidFill>
                <a:latin typeface="Tahoma"/>
                <a:ea typeface="Tahoma"/>
                <a:cs typeface="Tahoma"/>
                <a:sym typeface="Tahoma"/>
              </a:rPr>
              <a:t>avg(), min_N(), standard_deviation()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Holistic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there is no constant bound on the storage size needed to describe a subaggregate.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median(), mode(), rank()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1295400" y="304800"/>
            <a:ext cx="7010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What is a Data Warehouse?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Defined in many different ways, but not rigorously.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decision support database that is maintained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separately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the organization’s operational database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information processing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 providing a solid platform of consolidated, historical data for analysis.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57573"/>
                </a:solidFill>
                <a:latin typeface="Tahoma"/>
                <a:ea typeface="Tahoma"/>
                <a:cs typeface="Tahoma"/>
                <a:sym typeface="Tahoma"/>
              </a:rPr>
              <a:t>“A data warehouse is a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subject-oriented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0" i="0" lang="en-US" sz="20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integrated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time-variant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>
                <a:solidFill>
                  <a:srgbClr val="157573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b="0" i="0" lang="en-US" sz="20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nonvolatile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rgbClr val="157573"/>
                </a:solidFill>
                <a:latin typeface="Tahoma"/>
                <a:ea typeface="Tahoma"/>
                <a:cs typeface="Tahoma"/>
                <a:sym typeface="Tahoma"/>
              </a:rPr>
              <a:t>collection of data in support of management’s decision-making process.”—W. H. Inmon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warehousing: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process of constructing and using data warehouses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08" name="Google Shape;708;p45"/>
          <p:cNvSpPr txBox="1"/>
          <p:nvPr>
            <p:ph type="title"/>
          </p:nvPr>
        </p:nvSpPr>
        <p:spPr>
          <a:xfrm>
            <a:off x="990600" y="304800"/>
            <a:ext cx="7162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View of Warehouses and Hierarchies</a:t>
            </a:r>
            <a:endParaRPr/>
          </a:p>
        </p:txBody>
      </p:sp>
      <p:pic>
        <p:nvPicPr>
          <p:cNvPr descr="worksp2" id="709" name="Google Shape;7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73175"/>
            <a:ext cx="6858000" cy="5260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hier" id="710" name="Google Shape;71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2133600"/>
            <a:ext cx="2171700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45"/>
          <p:cNvSpPr txBox="1"/>
          <p:nvPr>
            <p:ph idx="1" type="body"/>
          </p:nvPr>
        </p:nvSpPr>
        <p:spPr>
          <a:xfrm>
            <a:off x="5105400" y="2819400"/>
            <a:ext cx="4038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sng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Specification of hierarchies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Schema hierarchy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day &lt; {month &lt; quarter; week} &lt; year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Set_grouping hierarchy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{1..10} &lt; inexpensive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18" name="Google Shape;718;p46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Multidimensional Data</a:t>
            </a:r>
            <a:endParaRPr/>
          </a:p>
        </p:txBody>
      </p:sp>
      <p:sp>
        <p:nvSpPr>
          <p:cNvPr id="719" name="Google Shape;719;p46"/>
          <p:cNvSpPr txBox="1"/>
          <p:nvPr>
            <p:ph idx="1" type="body"/>
          </p:nvPr>
        </p:nvSpPr>
        <p:spPr>
          <a:xfrm>
            <a:off x="381000" y="1562100"/>
            <a:ext cx="8302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Sales volume as a function of product, month, and region</a:t>
            </a:r>
            <a:endParaRPr/>
          </a:p>
        </p:txBody>
      </p:sp>
      <p:sp>
        <p:nvSpPr>
          <p:cNvPr id="720" name="Google Shape;720;p46"/>
          <p:cNvSpPr/>
          <p:nvPr/>
        </p:nvSpPr>
        <p:spPr>
          <a:xfrm>
            <a:off x="1377950" y="3130550"/>
            <a:ext cx="3264000" cy="2883000"/>
          </a:xfrm>
          <a:prstGeom prst="cube">
            <a:avLst>
              <a:gd fmla="val 5399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21" name="Google Shape;721;p46"/>
          <p:cNvCxnSpPr/>
          <p:nvPr/>
        </p:nvCxnSpPr>
        <p:spPr>
          <a:xfrm>
            <a:off x="1371600" y="41910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2" name="Google Shape;722;p46"/>
          <p:cNvCxnSpPr/>
          <p:nvPr/>
        </p:nvCxnSpPr>
        <p:spPr>
          <a:xfrm>
            <a:off x="1371600" y="44958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3" name="Google Shape;723;p46"/>
          <p:cNvCxnSpPr/>
          <p:nvPr/>
        </p:nvCxnSpPr>
        <p:spPr>
          <a:xfrm>
            <a:off x="1371600" y="48768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4" name="Google Shape;724;p46"/>
          <p:cNvCxnSpPr/>
          <p:nvPr/>
        </p:nvCxnSpPr>
        <p:spPr>
          <a:xfrm>
            <a:off x="1371600" y="51816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5" name="Google Shape;725;p46"/>
          <p:cNvCxnSpPr/>
          <p:nvPr/>
        </p:nvCxnSpPr>
        <p:spPr>
          <a:xfrm>
            <a:off x="1371600" y="54864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6" name="Google Shape;726;p46"/>
          <p:cNvCxnSpPr/>
          <p:nvPr/>
        </p:nvCxnSpPr>
        <p:spPr>
          <a:xfrm>
            <a:off x="1371600" y="57912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7" name="Google Shape;727;p46"/>
          <p:cNvCxnSpPr/>
          <p:nvPr/>
        </p:nvCxnSpPr>
        <p:spPr>
          <a:xfrm>
            <a:off x="16764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8" name="Google Shape;728;p46"/>
          <p:cNvCxnSpPr/>
          <p:nvPr/>
        </p:nvCxnSpPr>
        <p:spPr>
          <a:xfrm>
            <a:off x="23622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9" name="Google Shape;729;p46"/>
          <p:cNvCxnSpPr/>
          <p:nvPr/>
        </p:nvCxnSpPr>
        <p:spPr>
          <a:xfrm>
            <a:off x="27432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0" name="Google Shape;730;p46"/>
          <p:cNvCxnSpPr/>
          <p:nvPr/>
        </p:nvCxnSpPr>
        <p:spPr>
          <a:xfrm>
            <a:off x="30480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1" name="Google Shape;731;p46"/>
          <p:cNvCxnSpPr/>
          <p:nvPr/>
        </p:nvCxnSpPr>
        <p:spPr>
          <a:xfrm>
            <a:off x="33528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2" name="Google Shape;732;p46"/>
          <p:cNvCxnSpPr/>
          <p:nvPr/>
        </p:nvCxnSpPr>
        <p:spPr>
          <a:xfrm>
            <a:off x="19812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3" name="Google Shape;733;p46"/>
          <p:cNvCxnSpPr/>
          <p:nvPr/>
        </p:nvCxnSpPr>
        <p:spPr>
          <a:xfrm flipH="1" rot="10800000">
            <a:off x="1676400" y="3124200"/>
            <a:ext cx="7620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4" name="Google Shape;734;p46"/>
          <p:cNvCxnSpPr/>
          <p:nvPr/>
        </p:nvCxnSpPr>
        <p:spPr>
          <a:xfrm flipH="1" rot="10800000">
            <a:off x="1981200" y="3124200"/>
            <a:ext cx="6858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5" name="Google Shape;735;p46"/>
          <p:cNvCxnSpPr/>
          <p:nvPr/>
        </p:nvCxnSpPr>
        <p:spPr>
          <a:xfrm flipH="1" rot="10800000">
            <a:off x="2362200" y="3124200"/>
            <a:ext cx="6858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6" name="Google Shape;736;p46"/>
          <p:cNvCxnSpPr/>
          <p:nvPr/>
        </p:nvCxnSpPr>
        <p:spPr>
          <a:xfrm flipH="1" rot="10800000">
            <a:off x="3048000" y="3124200"/>
            <a:ext cx="6858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7" name="Google Shape;737;p46"/>
          <p:cNvCxnSpPr/>
          <p:nvPr/>
        </p:nvCxnSpPr>
        <p:spPr>
          <a:xfrm flipH="1" rot="10800000">
            <a:off x="3352800" y="3124200"/>
            <a:ext cx="6858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8" name="Google Shape;738;p46"/>
          <p:cNvCxnSpPr/>
          <p:nvPr/>
        </p:nvCxnSpPr>
        <p:spPr>
          <a:xfrm flipH="1" rot="10800000">
            <a:off x="3657600" y="3124200"/>
            <a:ext cx="6858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9" name="Google Shape;739;p46"/>
          <p:cNvCxnSpPr/>
          <p:nvPr/>
        </p:nvCxnSpPr>
        <p:spPr>
          <a:xfrm>
            <a:off x="1905000" y="3352800"/>
            <a:ext cx="2514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0" name="Google Shape;740;p46"/>
          <p:cNvCxnSpPr/>
          <p:nvPr/>
        </p:nvCxnSpPr>
        <p:spPr>
          <a:xfrm>
            <a:off x="1676400" y="3581400"/>
            <a:ext cx="2590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1" name="Google Shape;741;p46"/>
          <p:cNvCxnSpPr/>
          <p:nvPr/>
        </p:nvCxnSpPr>
        <p:spPr>
          <a:xfrm>
            <a:off x="3657600" y="38862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2" name="Google Shape;742;p46"/>
          <p:cNvCxnSpPr/>
          <p:nvPr/>
        </p:nvCxnSpPr>
        <p:spPr>
          <a:xfrm>
            <a:off x="4419600" y="3352800"/>
            <a:ext cx="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3" name="Google Shape;743;p46"/>
          <p:cNvCxnSpPr/>
          <p:nvPr/>
        </p:nvCxnSpPr>
        <p:spPr>
          <a:xfrm flipH="1" rot="10800000">
            <a:off x="3962400" y="3505200"/>
            <a:ext cx="6858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4" name="Google Shape;744;p46"/>
          <p:cNvCxnSpPr/>
          <p:nvPr/>
        </p:nvCxnSpPr>
        <p:spPr>
          <a:xfrm flipH="1" rot="10800000">
            <a:off x="3962400" y="388620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5" name="Google Shape;745;p46"/>
          <p:cNvCxnSpPr/>
          <p:nvPr/>
        </p:nvCxnSpPr>
        <p:spPr>
          <a:xfrm flipH="1" rot="10800000">
            <a:off x="3962400" y="426720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6" name="Google Shape;746;p46"/>
          <p:cNvCxnSpPr/>
          <p:nvPr/>
        </p:nvCxnSpPr>
        <p:spPr>
          <a:xfrm flipH="1" rot="10800000">
            <a:off x="3962400" y="457200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7" name="Google Shape;747;p46"/>
          <p:cNvCxnSpPr/>
          <p:nvPr/>
        </p:nvCxnSpPr>
        <p:spPr>
          <a:xfrm flipH="1" rot="10800000">
            <a:off x="3962400" y="487680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8" name="Google Shape;748;p46"/>
          <p:cNvCxnSpPr/>
          <p:nvPr/>
        </p:nvCxnSpPr>
        <p:spPr>
          <a:xfrm flipH="1" rot="10800000">
            <a:off x="3962400" y="5105400"/>
            <a:ext cx="6858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9" name="Google Shape;749;p46"/>
          <p:cNvSpPr txBox="1"/>
          <p:nvPr/>
        </p:nvSpPr>
        <p:spPr>
          <a:xfrm flipH="1" rot="-5400000">
            <a:off x="348449" y="4528350"/>
            <a:ext cx="113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endParaRPr/>
          </a:p>
        </p:txBody>
      </p:sp>
      <p:sp>
        <p:nvSpPr>
          <p:cNvPr id="750" name="Google Shape;750;p46"/>
          <p:cNvSpPr txBox="1"/>
          <p:nvPr/>
        </p:nvSpPr>
        <p:spPr>
          <a:xfrm rot="-2880120">
            <a:off x="686631" y="2970922"/>
            <a:ext cx="1065304" cy="4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</a:t>
            </a:r>
            <a:endParaRPr/>
          </a:p>
        </p:txBody>
      </p:sp>
      <p:sp>
        <p:nvSpPr>
          <p:cNvPr id="751" name="Google Shape;751;p46"/>
          <p:cNvSpPr txBox="1"/>
          <p:nvPr/>
        </p:nvSpPr>
        <p:spPr>
          <a:xfrm>
            <a:off x="2117725" y="6003925"/>
            <a:ext cx="99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</a:t>
            </a:r>
            <a:endParaRPr/>
          </a:p>
        </p:txBody>
      </p:sp>
      <p:cxnSp>
        <p:nvCxnSpPr>
          <p:cNvPr id="752" name="Google Shape;752;p46"/>
          <p:cNvCxnSpPr/>
          <p:nvPr/>
        </p:nvCxnSpPr>
        <p:spPr>
          <a:xfrm>
            <a:off x="4267200" y="35814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3" name="Google Shape;753;p46"/>
          <p:cNvCxnSpPr/>
          <p:nvPr/>
        </p:nvCxnSpPr>
        <p:spPr>
          <a:xfrm flipH="1" rot="10800000">
            <a:off x="2743200" y="3124200"/>
            <a:ext cx="6858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54" name="Google Shape;754;p46"/>
          <p:cNvSpPr txBox="1"/>
          <p:nvPr/>
        </p:nvSpPr>
        <p:spPr>
          <a:xfrm>
            <a:off x="4572000" y="2362200"/>
            <a:ext cx="4137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Dimensions: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Product, Location,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summarization paths</a:t>
            </a:r>
            <a:endParaRPr/>
          </a:p>
        </p:txBody>
      </p:sp>
      <p:sp>
        <p:nvSpPr>
          <p:cNvPr id="755" name="Google Shape;755;p46"/>
          <p:cNvSpPr txBox="1"/>
          <p:nvPr/>
        </p:nvSpPr>
        <p:spPr>
          <a:xfrm>
            <a:off x="5105400" y="3276600"/>
            <a:ext cx="38307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Industry   Region         Year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  Country  Quarter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     City     Month    Week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Office         Day</a:t>
            </a:r>
            <a:endParaRPr/>
          </a:p>
        </p:txBody>
      </p:sp>
      <p:cxnSp>
        <p:nvCxnSpPr>
          <p:cNvPr id="756" name="Google Shape;756;p46"/>
          <p:cNvCxnSpPr/>
          <p:nvPr/>
        </p:nvCxnSpPr>
        <p:spPr>
          <a:xfrm>
            <a:off x="5638800" y="36576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7" name="Google Shape;757;p46"/>
          <p:cNvCxnSpPr/>
          <p:nvPr/>
        </p:nvCxnSpPr>
        <p:spPr>
          <a:xfrm>
            <a:off x="6705600" y="36576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8" name="Google Shape;758;p46"/>
          <p:cNvCxnSpPr/>
          <p:nvPr/>
        </p:nvCxnSpPr>
        <p:spPr>
          <a:xfrm>
            <a:off x="7924800" y="36576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9" name="Google Shape;759;p46"/>
          <p:cNvCxnSpPr/>
          <p:nvPr/>
        </p:nvCxnSpPr>
        <p:spPr>
          <a:xfrm>
            <a:off x="5638800" y="4267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0" name="Google Shape;760;p46"/>
          <p:cNvCxnSpPr/>
          <p:nvPr/>
        </p:nvCxnSpPr>
        <p:spPr>
          <a:xfrm>
            <a:off x="6705600" y="42672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1" name="Google Shape;761;p46"/>
          <p:cNvCxnSpPr/>
          <p:nvPr/>
        </p:nvCxnSpPr>
        <p:spPr>
          <a:xfrm>
            <a:off x="6705600" y="48768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2" name="Google Shape;762;p46"/>
          <p:cNvCxnSpPr/>
          <p:nvPr/>
        </p:nvCxnSpPr>
        <p:spPr>
          <a:xfrm flipH="1">
            <a:off x="7620000" y="42672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3" name="Google Shape;763;p46"/>
          <p:cNvCxnSpPr/>
          <p:nvPr/>
        </p:nvCxnSpPr>
        <p:spPr>
          <a:xfrm>
            <a:off x="8077200" y="3657600"/>
            <a:ext cx="533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4" name="Google Shape;764;p46"/>
          <p:cNvCxnSpPr/>
          <p:nvPr/>
        </p:nvCxnSpPr>
        <p:spPr>
          <a:xfrm>
            <a:off x="7620000" y="4800600"/>
            <a:ext cx="304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" name="Google Shape;765;p46"/>
          <p:cNvCxnSpPr/>
          <p:nvPr/>
        </p:nvCxnSpPr>
        <p:spPr>
          <a:xfrm flipH="1">
            <a:off x="8001000" y="4800600"/>
            <a:ext cx="304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72" name="Google Shape;772;p47"/>
          <p:cNvSpPr txBox="1"/>
          <p:nvPr>
            <p:ph type="title"/>
          </p:nvPr>
        </p:nvSpPr>
        <p:spPr>
          <a:xfrm>
            <a:off x="609600" y="350837"/>
            <a:ext cx="7847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 Sample Data Cube</a:t>
            </a:r>
            <a:endParaRPr/>
          </a:p>
        </p:txBody>
      </p:sp>
      <p:sp>
        <p:nvSpPr>
          <p:cNvPr id="773" name="Google Shape;773;p47"/>
          <p:cNvSpPr txBox="1"/>
          <p:nvPr/>
        </p:nvSpPr>
        <p:spPr>
          <a:xfrm>
            <a:off x="704850" y="6191250"/>
            <a:ext cx="8001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47"/>
          <p:cNvSpPr/>
          <p:nvPr/>
        </p:nvSpPr>
        <p:spPr>
          <a:xfrm>
            <a:off x="6378575" y="1485900"/>
            <a:ext cx="2403600" cy="657300"/>
          </a:xfrm>
          <a:prstGeom prst="wedgeRoundRectCallout">
            <a:avLst>
              <a:gd fmla="val 1799" name="adj1"/>
              <a:gd fmla="val 25200" name="adj2"/>
              <a:gd fmla="val 0" name="adj3"/>
            </a:avLst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annual sales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 TVs in U.S.A.</a:t>
            </a:r>
            <a:endParaRPr/>
          </a:p>
        </p:txBody>
      </p:sp>
      <p:grpSp>
        <p:nvGrpSpPr>
          <p:cNvPr id="775" name="Google Shape;775;p47"/>
          <p:cNvGrpSpPr/>
          <p:nvPr/>
        </p:nvGrpSpPr>
        <p:grpSpPr>
          <a:xfrm>
            <a:off x="541139" y="1600200"/>
            <a:ext cx="7356673" cy="4837112"/>
            <a:chOff x="305" y="1008"/>
            <a:chExt cx="4634" cy="3047"/>
          </a:xfrm>
        </p:grpSpPr>
        <p:sp>
          <p:nvSpPr>
            <p:cNvPr id="776" name="Google Shape;776;p47"/>
            <p:cNvSpPr txBox="1"/>
            <p:nvPr/>
          </p:nvSpPr>
          <p:spPr>
            <a:xfrm>
              <a:off x="2412" y="100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Date</a:t>
              </a:r>
              <a:endParaRPr/>
            </a:p>
          </p:txBody>
        </p:sp>
        <p:sp>
          <p:nvSpPr>
            <p:cNvPr id="777" name="Google Shape;777;p47"/>
            <p:cNvSpPr txBox="1"/>
            <p:nvPr/>
          </p:nvSpPr>
          <p:spPr>
            <a:xfrm rot="-2700000">
              <a:off x="331" y="1327"/>
              <a:ext cx="849" cy="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Product</a:t>
              </a:r>
              <a:endParaRPr/>
            </a:p>
          </p:txBody>
        </p:sp>
        <p:sp>
          <p:nvSpPr>
            <p:cNvPr id="778" name="Google Shape;778;p47"/>
            <p:cNvSpPr txBox="1"/>
            <p:nvPr/>
          </p:nvSpPr>
          <p:spPr>
            <a:xfrm rot="-5400000">
              <a:off x="4339" y="203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Country</a:t>
              </a:r>
              <a:endParaRPr/>
            </a:p>
          </p:txBody>
        </p:sp>
        <p:grpSp>
          <p:nvGrpSpPr>
            <p:cNvPr id="779" name="Google Shape;779;p47"/>
            <p:cNvGrpSpPr/>
            <p:nvPr/>
          </p:nvGrpSpPr>
          <p:grpSpPr>
            <a:xfrm>
              <a:off x="3513" y="3717"/>
              <a:ext cx="1421" cy="338"/>
              <a:chOff x="3417" y="3022"/>
              <a:chExt cx="1421" cy="338"/>
            </a:xfrm>
          </p:grpSpPr>
          <p:sp>
            <p:nvSpPr>
              <p:cNvPr id="780" name="Shape 780"/>
              <p:cNvSpPr/>
              <p:nvPr/>
            </p:nvSpPr>
            <p:spPr>
              <a:xfrm>
                <a:off x="3854" y="3022"/>
                <a:ext cx="984" cy="290"/>
              </a:xfrm>
              <a:prstGeom prst="rect"/>
              <a:gradFill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b="50000" l="50000" r="50000" t="50000"/>
                </a:path>
              </a:gradFill>
              <a:ln cap="flat" cmpd="sng" algn="ctr">
                <a:noFill/>
                <a:miter lim="800000"/>
                <a:headEnd/>
                <a:tailEnd/>
              </a:ln>
            </p:spPr>
            <p:txBody>
              <a:bodyPr fromWordArt="1"/>
              <a:lstStyle>
                <a:defPPr lvl="0"/>
                <a:lvl1pPr lvl="0"/>
                <a:lvl2pPr lvl="1"/>
                <a:lvl3pPr lvl="2"/>
                <a:lvl4pPr lvl="3"/>
                <a:lvl5pPr lvl="4"/>
                <a:lvl6pPr lvl="5"/>
                <a:lvl7pPr lvl="6"/>
                <a:lvl8pPr lvl="7"/>
                <a:lvl9pPr lvl="8"/>
              </a:lstStyle>
              <a:p>
                <a:r>
                  <a:rPr b="0" i="0" u="none" cap="none">
                    <a:latin typeface="Impact"/>
                  </a:rPr>
                  <a:t>All, All, All
</a:t>
                </a:r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 flipH="1">
                <a:off x="3417" y="3060"/>
                <a:ext cx="300" cy="300"/>
              </a:xfrm>
              <a:prstGeom prst="rightArrow">
                <a:avLst>
                  <a:gd fmla="val 10799" name="adj1"/>
                  <a:gd fmla="val 5000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82" name="Google Shape;782;p47"/>
            <p:cNvSpPr/>
            <p:nvPr/>
          </p:nvSpPr>
          <p:spPr>
            <a:xfrm>
              <a:off x="3473" y="2787"/>
              <a:ext cx="600" cy="600"/>
            </a:xfrm>
            <a:prstGeom prst="cube">
              <a:avLst>
                <a:gd fmla="val 5399" name="adj"/>
              </a:avLst>
            </a:prstGeom>
            <a:solidFill>
              <a:srgbClr val="33996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3473" y="2328"/>
              <a:ext cx="600" cy="600"/>
            </a:xfrm>
            <a:prstGeom prst="cube">
              <a:avLst>
                <a:gd fmla="val 5399" name="adj"/>
              </a:avLst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3473" y="1870"/>
              <a:ext cx="600" cy="600"/>
            </a:xfrm>
            <a:prstGeom prst="cube">
              <a:avLst>
                <a:gd fmla="val 5399" name="adj"/>
              </a:avLst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3296" y="2958"/>
              <a:ext cx="600" cy="600"/>
            </a:xfrm>
            <a:prstGeom prst="cube">
              <a:avLst>
                <a:gd fmla="val 5399" name="adj"/>
              </a:avLst>
            </a:prstGeom>
            <a:solidFill>
              <a:srgbClr val="33996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296" y="2500"/>
              <a:ext cx="600" cy="600"/>
            </a:xfrm>
            <a:prstGeom prst="cube">
              <a:avLst>
                <a:gd fmla="val 5399" name="adj"/>
              </a:avLst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296" y="2043"/>
              <a:ext cx="600" cy="600"/>
            </a:xfrm>
            <a:prstGeom prst="cube">
              <a:avLst>
                <a:gd fmla="val 5399" name="adj"/>
              </a:avLst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3118" y="3130"/>
              <a:ext cx="600" cy="600"/>
            </a:xfrm>
            <a:prstGeom prst="cube">
              <a:avLst>
                <a:gd fmla="val 5399" name="adj"/>
              </a:avLst>
            </a:prstGeom>
            <a:solidFill>
              <a:srgbClr val="33996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3118" y="2673"/>
              <a:ext cx="600" cy="600"/>
            </a:xfrm>
            <a:prstGeom prst="cube">
              <a:avLst>
                <a:gd fmla="val 5399" name="adj"/>
              </a:avLst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3118" y="2214"/>
              <a:ext cx="600" cy="600"/>
            </a:xfrm>
            <a:prstGeom prst="cube">
              <a:avLst>
                <a:gd fmla="val 5399" name="adj"/>
              </a:avLst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1" name="Google Shape;791;p47"/>
            <p:cNvSpPr txBox="1"/>
            <p:nvPr/>
          </p:nvSpPr>
          <p:spPr>
            <a:xfrm>
              <a:off x="444" y="186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</a:t>
              </a:r>
              <a:endParaRPr/>
            </a:p>
          </p:txBody>
        </p:sp>
        <p:sp>
          <p:nvSpPr>
            <p:cNvPr id="792" name="Google Shape;792;p47"/>
            <p:cNvSpPr txBox="1"/>
            <p:nvPr/>
          </p:nvSpPr>
          <p:spPr>
            <a:xfrm>
              <a:off x="3616" y="120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</a:t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1346" y="1428"/>
              <a:ext cx="600" cy="600"/>
            </a:xfrm>
            <a:prstGeom prst="cube">
              <a:avLst>
                <a:gd fmla="val 539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1170" y="1599"/>
              <a:ext cx="600" cy="600"/>
            </a:xfrm>
            <a:prstGeom prst="cube">
              <a:avLst>
                <a:gd fmla="val 539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992" y="1771"/>
              <a:ext cx="600" cy="600"/>
            </a:xfrm>
            <a:prstGeom prst="cube">
              <a:avLst>
                <a:gd fmla="val 539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1879" y="1428"/>
              <a:ext cx="600" cy="600"/>
            </a:xfrm>
            <a:prstGeom prst="cube">
              <a:avLst>
                <a:gd fmla="val 539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1701" y="1599"/>
              <a:ext cx="600" cy="600"/>
            </a:xfrm>
            <a:prstGeom prst="cube">
              <a:avLst>
                <a:gd fmla="val 539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1524" y="1771"/>
              <a:ext cx="600" cy="600"/>
            </a:xfrm>
            <a:prstGeom prst="cube">
              <a:avLst>
                <a:gd fmla="val 539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2410" y="1428"/>
              <a:ext cx="600" cy="600"/>
            </a:xfrm>
            <a:prstGeom prst="cube">
              <a:avLst>
                <a:gd fmla="val 539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2233" y="1599"/>
              <a:ext cx="600" cy="600"/>
            </a:xfrm>
            <a:prstGeom prst="cube">
              <a:avLst>
                <a:gd fmla="val 539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2055" y="1771"/>
              <a:ext cx="600" cy="600"/>
            </a:xfrm>
            <a:prstGeom prst="cube">
              <a:avLst>
                <a:gd fmla="val 539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2942" y="1428"/>
              <a:ext cx="600" cy="600"/>
            </a:xfrm>
            <a:prstGeom prst="cube">
              <a:avLst>
                <a:gd fmla="val 539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2766" y="1599"/>
              <a:ext cx="600" cy="600"/>
            </a:xfrm>
            <a:prstGeom prst="cube">
              <a:avLst>
                <a:gd fmla="val 539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2588" y="1771"/>
              <a:ext cx="600" cy="600"/>
            </a:xfrm>
            <a:prstGeom prst="cube">
              <a:avLst>
                <a:gd fmla="val 539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3475" y="1428"/>
              <a:ext cx="600" cy="600"/>
            </a:xfrm>
            <a:prstGeom prst="cube">
              <a:avLst>
                <a:gd fmla="val 5399" name="adj"/>
              </a:avLst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3297" y="1599"/>
              <a:ext cx="600" cy="600"/>
            </a:xfrm>
            <a:prstGeom prst="cube">
              <a:avLst>
                <a:gd fmla="val 5399" name="adj"/>
              </a:avLst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3119" y="1771"/>
              <a:ext cx="600" cy="600"/>
            </a:xfrm>
            <a:prstGeom prst="cube">
              <a:avLst>
                <a:gd fmla="val 5399" name="adj"/>
              </a:avLst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08" name="Google Shape;808;p47"/>
            <p:cNvGrpSpPr/>
            <p:nvPr/>
          </p:nvGrpSpPr>
          <p:grpSpPr>
            <a:xfrm>
              <a:off x="823" y="1926"/>
              <a:ext cx="2948" cy="1819"/>
              <a:chOff x="1388" y="1937"/>
              <a:chExt cx="2158" cy="1230"/>
            </a:xfrm>
          </p:grpSpPr>
          <p:sp>
            <p:nvSpPr>
              <p:cNvPr id="809" name="Google Shape;809;p47"/>
              <p:cNvSpPr/>
              <p:nvPr/>
            </p:nvSpPr>
            <p:spPr>
              <a:xfrm>
                <a:off x="1388" y="286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996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0" name="Google Shape;810;p47"/>
              <p:cNvSpPr/>
              <p:nvPr/>
            </p:nvSpPr>
            <p:spPr>
              <a:xfrm>
                <a:off x="1778" y="286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996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1" name="Google Shape;811;p47"/>
              <p:cNvSpPr/>
              <p:nvPr/>
            </p:nvSpPr>
            <p:spPr>
              <a:xfrm>
                <a:off x="1388" y="255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2" name="Google Shape;812;p47"/>
              <p:cNvSpPr/>
              <p:nvPr/>
            </p:nvSpPr>
            <p:spPr>
              <a:xfrm>
                <a:off x="1389" y="2258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3" name="Google Shape;813;p47"/>
              <p:cNvSpPr/>
              <p:nvPr/>
            </p:nvSpPr>
            <p:spPr>
              <a:xfrm>
                <a:off x="1778" y="255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4" name="Google Shape;814;p47"/>
              <p:cNvSpPr/>
              <p:nvPr/>
            </p:nvSpPr>
            <p:spPr>
              <a:xfrm>
                <a:off x="1778" y="224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5" name="Google Shape;815;p47"/>
              <p:cNvSpPr/>
              <p:nvPr/>
            </p:nvSpPr>
            <p:spPr>
              <a:xfrm>
                <a:off x="2167" y="286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996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6" name="Google Shape;816;p47"/>
              <p:cNvSpPr/>
              <p:nvPr/>
            </p:nvSpPr>
            <p:spPr>
              <a:xfrm>
                <a:off x="2167" y="255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7" name="Google Shape;817;p47"/>
              <p:cNvSpPr/>
              <p:nvPr/>
            </p:nvSpPr>
            <p:spPr>
              <a:xfrm>
                <a:off x="2167" y="224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8" name="Google Shape;818;p47"/>
              <p:cNvSpPr/>
              <p:nvPr/>
            </p:nvSpPr>
            <p:spPr>
              <a:xfrm>
                <a:off x="2556" y="286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996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2556" y="255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0" name="Google Shape;820;p47"/>
              <p:cNvSpPr/>
              <p:nvPr/>
            </p:nvSpPr>
            <p:spPr>
              <a:xfrm>
                <a:off x="2556" y="224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1" name="Google Shape;821;p47"/>
              <p:cNvSpPr/>
              <p:nvPr/>
            </p:nvSpPr>
            <p:spPr>
              <a:xfrm>
                <a:off x="2946" y="286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00336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2" name="Google Shape;822;p47"/>
              <p:cNvSpPr/>
              <p:nvPr/>
            </p:nvSpPr>
            <p:spPr>
              <a:xfrm>
                <a:off x="2946" y="255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96969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3" name="Google Shape;823;p47"/>
              <p:cNvSpPr/>
              <p:nvPr/>
            </p:nvSpPr>
            <p:spPr>
              <a:xfrm>
                <a:off x="2946" y="224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96969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4" name="Google Shape;824;p47"/>
              <p:cNvSpPr/>
              <p:nvPr/>
            </p:nvSpPr>
            <p:spPr>
              <a:xfrm>
                <a:off x="1389" y="1948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5" name="Google Shape;825;p47"/>
              <p:cNvSpPr/>
              <p:nvPr/>
            </p:nvSpPr>
            <p:spPr>
              <a:xfrm>
                <a:off x="1779" y="1948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6" name="Google Shape;826;p47"/>
              <p:cNvSpPr/>
              <p:nvPr/>
            </p:nvSpPr>
            <p:spPr>
              <a:xfrm>
                <a:off x="2168" y="1948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7" name="Google Shape;827;p47"/>
              <p:cNvSpPr/>
              <p:nvPr/>
            </p:nvSpPr>
            <p:spPr>
              <a:xfrm>
                <a:off x="2557" y="1948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>
                <a:off x="2946" y="1937"/>
                <a:ext cx="600" cy="300"/>
              </a:xfrm>
              <a:prstGeom prst="cube">
                <a:avLst>
                  <a:gd fmla="val 5399" name="adj"/>
                </a:avLst>
              </a:prstGeom>
              <a:solidFill>
                <a:srgbClr val="96969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29" name="Google Shape;829;p47"/>
            <p:cNvSpPr txBox="1"/>
            <p:nvPr/>
          </p:nvSpPr>
          <p:spPr>
            <a:xfrm>
              <a:off x="2468" y="118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830" name="Google Shape;830;p47"/>
            <p:cNvSpPr txBox="1"/>
            <p:nvPr/>
          </p:nvSpPr>
          <p:spPr>
            <a:xfrm>
              <a:off x="1103" y="13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TV</a:t>
              </a:r>
              <a:endParaRPr/>
            </a:p>
          </p:txBody>
        </p:sp>
        <p:sp>
          <p:nvSpPr>
            <p:cNvPr id="831" name="Google Shape;831;p47"/>
            <p:cNvSpPr txBox="1"/>
            <p:nvPr/>
          </p:nvSpPr>
          <p:spPr>
            <a:xfrm>
              <a:off x="679" y="166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VCR</a:t>
              </a:r>
              <a:endParaRPr/>
            </a:p>
          </p:txBody>
        </p:sp>
        <p:sp>
          <p:nvSpPr>
            <p:cNvPr id="832" name="Google Shape;832;p47"/>
            <p:cNvSpPr txBox="1"/>
            <p:nvPr/>
          </p:nvSpPr>
          <p:spPr>
            <a:xfrm>
              <a:off x="941" y="14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</a:t>
              </a:r>
              <a:endParaRPr/>
            </a:p>
          </p:txBody>
        </p:sp>
        <p:sp>
          <p:nvSpPr>
            <p:cNvPr id="833" name="Google Shape;833;p47"/>
            <p:cNvSpPr txBox="1"/>
            <p:nvPr/>
          </p:nvSpPr>
          <p:spPr>
            <a:xfrm>
              <a:off x="1472" y="119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1Qtr</a:t>
              </a:r>
              <a:endParaRPr/>
            </a:p>
          </p:txBody>
        </p:sp>
        <p:sp>
          <p:nvSpPr>
            <p:cNvPr id="834" name="Google Shape;834;p47"/>
            <p:cNvSpPr txBox="1"/>
            <p:nvPr/>
          </p:nvSpPr>
          <p:spPr>
            <a:xfrm>
              <a:off x="2036" y="118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2Qtr</a:t>
              </a:r>
              <a:endParaRPr/>
            </a:p>
          </p:txBody>
        </p:sp>
        <p:sp>
          <p:nvSpPr>
            <p:cNvPr id="835" name="Google Shape;835;p47"/>
            <p:cNvSpPr txBox="1"/>
            <p:nvPr/>
          </p:nvSpPr>
          <p:spPr>
            <a:xfrm>
              <a:off x="2528" y="12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3Qtr</a:t>
              </a:r>
              <a:endParaRPr/>
            </a:p>
          </p:txBody>
        </p:sp>
        <p:sp>
          <p:nvSpPr>
            <p:cNvPr id="836" name="Google Shape;836;p47"/>
            <p:cNvSpPr txBox="1"/>
            <p:nvPr/>
          </p:nvSpPr>
          <p:spPr>
            <a:xfrm>
              <a:off x="3104" y="12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4Qtr</a:t>
              </a:r>
              <a:endParaRPr/>
            </a:p>
          </p:txBody>
        </p:sp>
        <p:sp>
          <p:nvSpPr>
            <p:cNvPr id="837" name="Google Shape;837;p47"/>
            <p:cNvSpPr txBox="1"/>
            <p:nvPr/>
          </p:nvSpPr>
          <p:spPr>
            <a:xfrm>
              <a:off x="4085" y="148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U.S.A</a:t>
              </a:r>
              <a:endParaRPr/>
            </a:p>
          </p:txBody>
        </p:sp>
        <p:sp>
          <p:nvSpPr>
            <p:cNvPr id="838" name="Google Shape;838;p47"/>
            <p:cNvSpPr txBox="1"/>
            <p:nvPr/>
          </p:nvSpPr>
          <p:spPr>
            <a:xfrm>
              <a:off x="4034" y="197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Canada</a:t>
              </a:r>
              <a:endParaRPr/>
            </a:p>
          </p:txBody>
        </p:sp>
        <p:sp>
          <p:nvSpPr>
            <p:cNvPr id="839" name="Google Shape;839;p47"/>
            <p:cNvSpPr txBox="1"/>
            <p:nvPr/>
          </p:nvSpPr>
          <p:spPr>
            <a:xfrm>
              <a:off x="4054" y="239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Mexico</a:t>
              </a:r>
              <a:endParaRPr/>
            </a:p>
          </p:txBody>
        </p:sp>
        <p:sp>
          <p:nvSpPr>
            <p:cNvPr id="840" name="Google Shape;840;p47"/>
            <p:cNvSpPr txBox="1"/>
            <p:nvPr/>
          </p:nvSpPr>
          <p:spPr>
            <a:xfrm>
              <a:off x="4180" y="287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sum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47" name="Google Shape;847;p48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Cuboids Corresponding to the Cube</a:t>
            </a:r>
            <a:endParaRPr/>
          </a:p>
        </p:txBody>
      </p:sp>
      <p:sp>
        <p:nvSpPr>
          <p:cNvPr id="848" name="Google Shape;848;p48"/>
          <p:cNvSpPr/>
          <p:nvPr/>
        </p:nvSpPr>
        <p:spPr>
          <a:xfrm>
            <a:off x="3352800" y="2362200"/>
            <a:ext cx="152400" cy="2286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9" name="Google Shape;849;p48"/>
          <p:cNvSpPr/>
          <p:nvPr/>
        </p:nvSpPr>
        <p:spPr>
          <a:xfrm>
            <a:off x="2209800" y="3124200"/>
            <a:ext cx="152400" cy="2286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0" name="Google Shape;850;p48"/>
          <p:cNvSpPr/>
          <p:nvPr/>
        </p:nvSpPr>
        <p:spPr>
          <a:xfrm>
            <a:off x="3505200" y="3124200"/>
            <a:ext cx="152400" cy="2286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1" name="Google Shape;851;p48"/>
          <p:cNvSpPr/>
          <p:nvPr/>
        </p:nvSpPr>
        <p:spPr>
          <a:xfrm>
            <a:off x="4495800" y="3124200"/>
            <a:ext cx="152400" cy="2286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2" name="Google Shape;852;p48"/>
          <p:cNvSpPr/>
          <p:nvPr/>
        </p:nvSpPr>
        <p:spPr>
          <a:xfrm>
            <a:off x="1905000" y="3886200"/>
            <a:ext cx="152400" cy="2286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3" name="Google Shape;853;p48"/>
          <p:cNvSpPr/>
          <p:nvPr/>
        </p:nvSpPr>
        <p:spPr>
          <a:xfrm>
            <a:off x="5410200" y="3962400"/>
            <a:ext cx="152400" cy="2286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48"/>
          <p:cNvSpPr/>
          <p:nvPr/>
        </p:nvSpPr>
        <p:spPr>
          <a:xfrm>
            <a:off x="3048000" y="3962400"/>
            <a:ext cx="152400" cy="2286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5" name="Google Shape;855;p48"/>
          <p:cNvSpPr/>
          <p:nvPr/>
        </p:nvSpPr>
        <p:spPr>
          <a:xfrm>
            <a:off x="3352800" y="4876800"/>
            <a:ext cx="152400" cy="2286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6" name="Google Shape;856;p48"/>
          <p:cNvSpPr txBox="1"/>
          <p:nvPr/>
        </p:nvSpPr>
        <p:spPr>
          <a:xfrm>
            <a:off x="3184525" y="1995487"/>
            <a:ext cx="450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endParaRPr/>
          </a:p>
        </p:txBody>
      </p:sp>
      <p:cxnSp>
        <p:nvCxnSpPr>
          <p:cNvPr id="857" name="Google Shape;857;p48"/>
          <p:cNvCxnSpPr/>
          <p:nvPr/>
        </p:nvCxnSpPr>
        <p:spPr>
          <a:xfrm flipH="1">
            <a:off x="2286000" y="2438400"/>
            <a:ext cx="11430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8" name="Google Shape;858;p48"/>
          <p:cNvCxnSpPr/>
          <p:nvPr/>
        </p:nvCxnSpPr>
        <p:spPr>
          <a:xfrm>
            <a:off x="3429000" y="2438400"/>
            <a:ext cx="11430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9" name="Google Shape;859;p48"/>
          <p:cNvCxnSpPr/>
          <p:nvPr/>
        </p:nvCxnSpPr>
        <p:spPr>
          <a:xfrm>
            <a:off x="3429000" y="2438400"/>
            <a:ext cx="152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0" name="Google Shape;860;p48"/>
          <p:cNvCxnSpPr/>
          <p:nvPr/>
        </p:nvCxnSpPr>
        <p:spPr>
          <a:xfrm flipH="1">
            <a:off x="1981200" y="3200400"/>
            <a:ext cx="304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1" name="Google Shape;861;p48"/>
          <p:cNvCxnSpPr/>
          <p:nvPr/>
        </p:nvCxnSpPr>
        <p:spPr>
          <a:xfrm flipH="1">
            <a:off x="1981200" y="3200400"/>
            <a:ext cx="1600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2" name="Google Shape;862;p48"/>
          <p:cNvCxnSpPr/>
          <p:nvPr/>
        </p:nvCxnSpPr>
        <p:spPr>
          <a:xfrm>
            <a:off x="2286000" y="3200400"/>
            <a:ext cx="838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3" name="Google Shape;863;p48"/>
          <p:cNvCxnSpPr/>
          <p:nvPr/>
        </p:nvCxnSpPr>
        <p:spPr>
          <a:xfrm flipH="1">
            <a:off x="3124200" y="3200400"/>
            <a:ext cx="14478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4" name="Google Shape;864;p48"/>
          <p:cNvCxnSpPr/>
          <p:nvPr/>
        </p:nvCxnSpPr>
        <p:spPr>
          <a:xfrm>
            <a:off x="3581400" y="3200400"/>
            <a:ext cx="19050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5" name="Google Shape;865;p48"/>
          <p:cNvCxnSpPr/>
          <p:nvPr/>
        </p:nvCxnSpPr>
        <p:spPr>
          <a:xfrm>
            <a:off x="4572000" y="3200400"/>
            <a:ext cx="9144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6" name="Google Shape;866;p48"/>
          <p:cNvCxnSpPr/>
          <p:nvPr/>
        </p:nvCxnSpPr>
        <p:spPr>
          <a:xfrm>
            <a:off x="1981200" y="3962400"/>
            <a:ext cx="14478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7" name="Google Shape;867;p48"/>
          <p:cNvCxnSpPr/>
          <p:nvPr/>
        </p:nvCxnSpPr>
        <p:spPr>
          <a:xfrm>
            <a:off x="3124200" y="4038600"/>
            <a:ext cx="3048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8" name="Google Shape;868;p48"/>
          <p:cNvCxnSpPr/>
          <p:nvPr/>
        </p:nvCxnSpPr>
        <p:spPr>
          <a:xfrm flipH="1">
            <a:off x="3429000" y="4038600"/>
            <a:ext cx="2057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9" name="Google Shape;869;p48"/>
          <p:cNvSpPr txBox="1"/>
          <p:nvPr/>
        </p:nvSpPr>
        <p:spPr>
          <a:xfrm>
            <a:off x="1524000" y="2740025"/>
            <a:ext cx="882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endParaRPr/>
          </a:p>
        </p:txBody>
      </p:sp>
      <p:sp>
        <p:nvSpPr>
          <p:cNvPr id="870" name="Google Shape;870;p48"/>
          <p:cNvSpPr txBox="1"/>
          <p:nvPr/>
        </p:nvSpPr>
        <p:spPr>
          <a:xfrm>
            <a:off x="3032125" y="2757487"/>
            <a:ext cx="606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/>
          </a:p>
        </p:txBody>
      </p:sp>
      <p:sp>
        <p:nvSpPr>
          <p:cNvPr id="871" name="Google Shape;871;p48"/>
          <p:cNvSpPr txBox="1"/>
          <p:nvPr/>
        </p:nvSpPr>
        <p:spPr>
          <a:xfrm>
            <a:off x="4403725" y="2681287"/>
            <a:ext cx="95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</a:t>
            </a:r>
            <a:endParaRPr/>
          </a:p>
        </p:txBody>
      </p:sp>
      <p:sp>
        <p:nvSpPr>
          <p:cNvPr id="872" name="Google Shape;872;p48"/>
          <p:cNvSpPr txBox="1"/>
          <p:nvPr/>
        </p:nvSpPr>
        <p:spPr>
          <a:xfrm>
            <a:off x="746125" y="3543300"/>
            <a:ext cx="1320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product,date</a:t>
            </a:r>
            <a:endParaRPr/>
          </a:p>
        </p:txBody>
      </p:sp>
      <p:sp>
        <p:nvSpPr>
          <p:cNvPr id="873" name="Google Shape;873;p48"/>
          <p:cNvSpPr txBox="1"/>
          <p:nvPr/>
        </p:nvSpPr>
        <p:spPr>
          <a:xfrm>
            <a:off x="2727325" y="3543300"/>
            <a:ext cx="1638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product,country</a:t>
            </a:r>
            <a:endParaRPr/>
          </a:p>
        </p:txBody>
      </p:sp>
      <p:sp>
        <p:nvSpPr>
          <p:cNvPr id="874" name="Google Shape;874;p48"/>
          <p:cNvSpPr txBox="1"/>
          <p:nvPr/>
        </p:nvSpPr>
        <p:spPr>
          <a:xfrm>
            <a:off x="5241925" y="3543300"/>
            <a:ext cx="1377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date, country</a:t>
            </a:r>
            <a:endParaRPr/>
          </a:p>
        </p:txBody>
      </p:sp>
      <p:sp>
        <p:nvSpPr>
          <p:cNvPr id="875" name="Google Shape;875;p48"/>
          <p:cNvSpPr txBox="1"/>
          <p:nvPr/>
        </p:nvSpPr>
        <p:spPr>
          <a:xfrm>
            <a:off x="2498725" y="4991100"/>
            <a:ext cx="2190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product, date, country</a:t>
            </a:r>
            <a:endParaRPr/>
          </a:p>
        </p:txBody>
      </p:sp>
      <p:sp>
        <p:nvSpPr>
          <p:cNvPr id="876" name="Google Shape;876;p48"/>
          <p:cNvSpPr txBox="1"/>
          <p:nvPr/>
        </p:nvSpPr>
        <p:spPr>
          <a:xfrm>
            <a:off x="6553200" y="2286000"/>
            <a:ext cx="2044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0-D 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apex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cuboid</a:t>
            </a:r>
            <a:endParaRPr/>
          </a:p>
        </p:txBody>
      </p:sp>
      <p:sp>
        <p:nvSpPr>
          <p:cNvPr id="877" name="Google Shape;877;p48"/>
          <p:cNvSpPr txBox="1"/>
          <p:nvPr/>
        </p:nvSpPr>
        <p:spPr>
          <a:xfrm>
            <a:off x="6537325" y="2909887"/>
            <a:ext cx="1431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1-D cuboids</a:t>
            </a:r>
            <a:endParaRPr/>
          </a:p>
        </p:txBody>
      </p:sp>
      <p:sp>
        <p:nvSpPr>
          <p:cNvPr id="878" name="Google Shape;878;p48"/>
          <p:cNvSpPr txBox="1"/>
          <p:nvPr/>
        </p:nvSpPr>
        <p:spPr>
          <a:xfrm>
            <a:off x="6537325" y="3900487"/>
            <a:ext cx="1431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2-D cuboids</a:t>
            </a:r>
            <a:endParaRPr/>
          </a:p>
        </p:txBody>
      </p:sp>
      <p:sp>
        <p:nvSpPr>
          <p:cNvPr id="879" name="Google Shape;879;p48"/>
          <p:cNvSpPr txBox="1"/>
          <p:nvPr/>
        </p:nvSpPr>
        <p:spPr>
          <a:xfrm>
            <a:off x="6537325" y="4738687"/>
            <a:ext cx="2030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3-D 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cuboid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86" name="Google Shape;886;p49"/>
          <p:cNvSpPr txBox="1"/>
          <p:nvPr>
            <p:ph type="title"/>
          </p:nvPr>
        </p:nvSpPr>
        <p:spPr>
          <a:xfrm>
            <a:off x="990600" y="152400"/>
            <a:ext cx="7239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Typical OLAP Operations</a:t>
            </a:r>
            <a:endParaRPr/>
          </a:p>
        </p:txBody>
      </p:sp>
      <p:sp>
        <p:nvSpPr>
          <p:cNvPr id="887" name="Google Shape;887;p49"/>
          <p:cNvSpPr txBox="1"/>
          <p:nvPr>
            <p:ph idx="1" type="body"/>
          </p:nvPr>
        </p:nvSpPr>
        <p:spPr>
          <a:xfrm>
            <a:off x="228600" y="13716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Roll up (drill-up):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summarize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climbing up hierarchy or by dimension reduction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Drill down (roll down):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reverse of roll-up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higher level summary to lower level summary or detailed data, or introducing new dimensions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Slice and dice: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and select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Pivot (rotate):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reorient the cube, visualization, 3D to series of 2D planes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drill across: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involving (across) more than one fact table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drill through: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through the bottom level of the cube to its back-end relational tables (using SQL)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ha02f10" id="894" name="Google Shape;89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2400"/>
            <a:ext cx="7620000" cy="66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50"/>
          <p:cNvSpPr txBox="1"/>
          <p:nvPr/>
        </p:nvSpPr>
        <p:spPr>
          <a:xfrm>
            <a:off x="152400" y="2362200"/>
            <a:ext cx="22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Fig. 3.10 Typical OLAP Operations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02" name="Google Shape;902;p51"/>
          <p:cNvSpPr txBox="1"/>
          <p:nvPr>
            <p:ph type="title"/>
          </p:nvPr>
        </p:nvSpPr>
        <p:spPr>
          <a:xfrm>
            <a:off x="1295400" y="304800"/>
            <a:ext cx="685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 Star-Net Query Model</a:t>
            </a:r>
            <a:endParaRPr/>
          </a:p>
        </p:txBody>
      </p:sp>
      <p:sp>
        <p:nvSpPr>
          <p:cNvPr id="903" name="Google Shape;903;p51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904" name="Google Shape;904;p51"/>
          <p:cNvSpPr/>
          <p:nvPr/>
        </p:nvSpPr>
        <p:spPr>
          <a:xfrm>
            <a:off x="4349750" y="3587750"/>
            <a:ext cx="216000" cy="216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5" name="Google Shape;905;p51"/>
          <p:cNvSpPr/>
          <p:nvPr/>
        </p:nvSpPr>
        <p:spPr>
          <a:xfrm>
            <a:off x="3740150" y="30543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6" name="Google Shape;906;p51"/>
          <p:cNvSpPr/>
          <p:nvPr/>
        </p:nvSpPr>
        <p:spPr>
          <a:xfrm>
            <a:off x="2901950" y="23685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7" name="Google Shape;907;p51"/>
          <p:cNvSpPr/>
          <p:nvPr/>
        </p:nvSpPr>
        <p:spPr>
          <a:xfrm>
            <a:off x="3816350" y="35877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8" name="Google Shape;908;p51"/>
          <p:cNvSpPr/>
          <p:nvPr/>
        </p:nvSpPr>
        <p:spPr>
          <a:xfrm>
            <a:off x="2749550" y="35877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9" name="Google Shape;909;p51"/>
          <p:cNvSpPr/>
          <p:nvPr/>
        </p:nvSpPr>
        <p:spPr>
          <a:xfrm>
            <a:off x="1454150" y="35877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0" name="Google Shape;910;p51"/>
          <p:cNvSpPr/>
          <p:nvPr/>
        </p:nvSpPr>
        <p:spPr>
          <a:xfrm>
            <a:off x="3740150" y="41973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1" name="Google Shape;911;p51"/>
          <p:cNvSpPr/>
          <p:nvPr/>
        </p:nvSpPr>
        <p:spPr>
          <a:xfrm>
            <a:off x="4349750" y="45783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2" name="Google Shape;912;p51"/>
          <p:cNvSpPr/>
          <p:nvPr/>
        </p:nvSpPr>
        <p:spPr>
          <a:xfrm>
            <a:off x="4349750" y="21399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3" name="Google Shape;913;p51"/>
          <p:cNvSpPr/>
          <p:nvPr/>
        </p:nvSpPr>
        <p:spPr>
          <a:xfrm>
            <a:off x="4349750" y="29019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51"/>
          <p:cNvSpPr/>
          <p:nvPr/>
        </p:nvSpPr>
        <p:spPr>
          <a:xfrm>
            <a:off x="6864350" y="57975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5" name="Google Shape;915;p51"/>
          <p:cNvSpPr/>
          <p:nvPr/>
        </p:nvSpPr>
        <p:spPr>
          <a:xfrm>
            <a:off x="5949950" y="51117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6" name="Google Shape;916;p51"/>
          <p:cNvSpPr/>
          <p:nvPr/>
        </p:nvSpPr>
        <p:spPr>
          <a:xfrm>
            <a:off x="5264150" y="45021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7" name="Google Shape;917;p51"/>
          <p:cNvSpPr/>
          <p:nvPr/>
        </p:nvSpPr>
        <p:spPr>
          <a:xfrm>
            <a:off x="7397750" y="35877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8" name="Google Shape;918;p51"/>
          <p:cNvSpPr/>
          <p:nvPr/>
        </p:nvSpPr>
        <p:spPr>
          <a:xfrm>
            <a:off x="6254750" y="35877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9" name="Google Shape;919;p51"/>
          <p:cNvSpPr/>
          <p:nvPr/>
        </p:nvSpPr>
        <p:spPr>
          <a:xfrm>
            <a:off x="5264150" y="35877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0" name="Google Shape;920;p51"/>
          <p:cNvSpPr/>
          <p:nvPr/>
        </p:nvSpPr>
        <p:spPr>
          <a:xfrm>
            <a:off x="6559550" y="21399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1" name="Google Shape;921;p51"/>
          <p:cNvSpPr/>
          <p:nvPr/>
        </p:nvSpPr>
        <p:spPr>
          <a:xfrm>
            <a:off x="2825750" y="48831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2" name="Google Shape;922;p51"/>
          <p:cNvSpPr/>
          <p:nvPr/>
        </p:nvSpPr>
        <p:spPr>
          <a:xfrm>
            <a:off x="1682750" y="56451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3" name="Google Shape;923;p51"/>
          <p:cNvSpPr/>
          <p:nvPr/>
        </p:nvSpPr>
        <p:spPr>
          <a:xfrm>
            <a:off x="4349750" y="5721350"/>
            <a:ext cx="139800" cy="139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24" name="Google Shape;924;p51"/>
          <p:cNvCxnSpPr/>
          <p:nvPr/>
        </p:nvCxnSpPr>
        <p:spPr>
          <a:xfrm>
            <a:off x="4419600" y="30480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5" name="Google Shape;925;p51"/>
          <p:cNvCxnSpPr/>
          <p:nvPr/>
        </p:nvCxnSpPr>
        <p:spPr>
          <a:xfrm>
            <a:off x="4419600" y="22860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6" name="Google Shape;926;p51"/>
          <p:cNvCxnSpPr/>
          <p:nvPr/>
        </p:nvCxnSpPr>
        <p:spPr>
          <a:xfrm>
            <a:off x="4419600" y="38100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7" name="Google Shape;927;p51"/>
          <p:cNvCxnSpPr/>
          <p:nvPr/>
        </p:nvCxnSpPr>
        <p:spPr>
          <a:xfrm>
            <a:off x="4419600" y="4724400"/>
            <a:ext cx="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8" name="Google Shape;928;p51"/>
          <p:cNvCxnSpPr/>
          <p:nvPr/>
        </p:nvCxnSpPr>
        <p:spPr>
          <a:xfrm>
            <a:off x="4572000" y="36576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9" name="Google Shape;929;p51"/>
          <p:cNvCxnSpPr/>
          <p:nvPr/>
        </p:nvCxnSpPr>
        <p:spPr>
          <a:xfrm>
            <a:off x="5410200" y="3657600"/>
            <a:ext cx="838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0" name="Google Shape;930;p51"/>
          <p:cNvCxnSpPr/>
          <p:nvPr/>
        </p:nvCxnSpPr>
        <p:spPr>
          <a:xfrm>
            <a:off x="6400800" y="3657600"/>
            <a:ext cx="990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1" name="Google Shape;931;p51"/>
          <p:cNvCxnSpPr/>
          <p:nvPr/>
        </p:nvCxnSpPr>
        <p:spPr>
          <a:xfrm>
            <a:off x="3962400" y="365760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2" name="Google Shape;932;p51"/>
          <p:cNvCxnSpPr/>
          <p:nvPr/>
        </p:nvCxnSpPr>
        <p:spPr>
          <a:xfrm>
            <a:off x="2895600" y="3657600"/>
            <a:ext cx="914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3" name="Google Shape;933;p51"/>
          <p:cNvCxnSpPr/>
          <p:nvPr/>
        </p:nvCxnSpPr>
        <p:spPr>
          <a:xfrm>
            <a:off x="1600200" y="3657600"/>
            <a:ext cx="1143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4" name="Google Shape;934;p51"/>
          <p:cNvCxnSpPr/>
          <p:nvPr/>
        </p:nvCxnSpPr>
        <p:spPr>
          <a:xfrm flipH="1" rot="10800000">
            <a:off x="4572000" y="2286000"/>
            <a:ext cx="1981200" cy="1371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5" name="Google Shape;935;p51"/>
          <p:cNvCxnSpPr/>
          <p:nvPr/>
        </p:nvCxnSpPr>
        <p:spPr>
          <a:xfrm flipH="1" rot="10800000">
            <a:off x="6705600" y="1752600"/>
            <a:ext cx="6858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6" name="Google Shape;936;p51"/>
          <p:cNvCxnSpPr/>
          <p:nvPr/>
        </p:nvCxnSpPr>
        <p:spPr>
          <a:xfrm flipH="1">
            <a:off x="3886200" y="3810000"/>
            <a:ext cx="457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7" name="Google Shape;937;p51"/>
          <p:cNvCxnSpPr/>
          <p:nvPr/>
        </p:nvCxnSpPr>
        <p:spPr>
          <a:xfrm flipH="1">
            <a:off x="2971800" y="4343400"/>
            <a:ext cx="7620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8" name="Google Shape;938;p51"/>
          <p:cNvCxnSpPr/>
          <p:nvPr/>
        </p:nvCxnSpPr>
        <p:spPr>
          <a:xfrm flipH="1" rot="10800000">
            <a:off x="1828800" y="4953000"/>
            <a:ext cx="9906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9" name="Google Shape;939;p51"/>
          <p:cNvCxnSpPr/>
          <p:nvPr/>
        </p:nvCxnSpPr>
        <p:spPr>
          <a:xfrm>
            <a:off x="3886200" y="3200400"/>
            <a:ext cx="457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0" name="Google Shape;940;p51"/>
          <p:cNvCxnSpPr/>
          <p:nvPr/>
        </p:nvCxnSpPr>
        <p:spPr>
          <a:xfrm>
            <a:off x="3048000" y="2514600"/>
            <a:ext cx="6858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1" name="Google Shape;941;p51"/>
          <p:cNvCxnSpPr/>
          <p:nvPr/>
        </p:nvCxnSpPr>
        <p:spPr>
          <a:xfrm>
            <a:off x="1981200" y="1752600"/>
            <a:ext cx="9144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2" name="Google Shape;942;p51"/>
          <p:cNvCxnSpPr/>
          <p:nvPr/>
        </p:nvCxnSpPr>
        <p:spPr>
          <a:xfrm>
            <a:off x="4572000" y="3810000"/>
            <a:ext cx="6858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3" name="Google Shape;943;p51"/>
          <p:cNvCxnSpPr/>
          <p:nvPr/>
        </p:nvCxnSpPr>
        <p:spPr>
          <a:xfrm>
            <a:off x="5410200" y="4648200"/>
            <a:ext cx="533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4" name="Google Shape;944;p51"/>
          <p:cNvCxnSpPr/>
          <p:nvPr/>
        </p:nvCxnSpPr>
        <p:spPr>
          <a:xfrm>
            <a:off x="6096000" y="5257800"/>
            <a:ext cx="7620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5" name="Google Shape;945;p51"/>
          <p:cNvCxnSpPr/>
          <p:nvPr/>
        </p:nvCxnSpPr>
        <p:spPr>
          <a:xfrm>
            <a:off x="7010400" y="5943600"/>
            <a:ext cx="3810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6" name="Google Shape;946;p51"/>
          <p:cNvCxnSpPr/>
          <p:nvPr/>
        </p:nvCxnSpPr>
        <p:spPr>
          <a:xfrm>
            <a:off x="4419600" y="58674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7" name="Google Shape;947;p51"/>
          <p:cNvCxnSpPr/>
          <p:nvPr/>
        </p:nvCxnSpPr>
        <p:spPr>
          <a:xfrm flipH="1">
            <a:off x="1219200" y="5791200"/>
            <a:ext cx="4572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8" name="Google Shape;948;p51"/>
          <p:cNvCxnSpPr/>
          <p:nvPr/>
        </p:nvCxnSpPr>
        <p:spPr>
          <a:xfrm rot="10800000">
            <a:off x="914400" y="36576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9" name="Google Shape;949;p51"/>
          <p:cNvCxnSpPr/>
          <p:nvPr/>
        </p:nvCxnSpPr>
        <p:spPr>
          <a:xfrm>
            <a:off x="7543800" y="36576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0" name="Google Shape;950;p51"/>
          <p:cNvSpPr txBox="1"/>
          <p:nvPr/>
        </p:nvSpPr>
        <p:spPr>
          <a:xfrm>
            <a:off x="974725" y="1423987"/>
            <a:ext cx="1778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Shipping Method</a:t>
            </a:r>
            <a:endParaRPr/>
          </a:p>
        </p:txBody>
      </p:sp>
      <p:sp>
        <p:nvSpPr>
          <p:cNvPr id="951" name="Google Shape;951;p51"/>
          <p:cNvSpPr txBox="1"/>
          <p:nvPr/>
        </p:nvSpPr>
        <p:spPr>
          <a:xfrm>
            <a:off x="1203325" y="2262187"/>
            <a:ext cx="163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AIR-EXPRESS</a:t>
            </a:r>
            <a:endParaRPr/>
          </a:p>
        </p:txBody>
      </p:sp>
      <p:sp>
        <p:nvSpPr>
          <p:cNvPr id="952" name="Google Shape;952;p51"/>
          <p:cNvSpPr txBox="1"/>
          <p:nvPr/>
        </p:nvSpPr>
        <p:spPr>
          <a:xfrm>
            <a:off x="2727325" y="2947987"/>
            <a:ext cx="958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TRUCK</a:t>
            </a:r>
            <a:endParaRPr/>
          </a:p>
        </p:txBody>
      </p:sp>
      <p:sp>
        <p:nvSpPr>
          <p:cNvPr id="953" name="Google Shape;953;p51"/>
          <p:cNvSpPr txBox="1"/>
          <p:nvPr/>
        </p:nvSpPr>
        <p:spPr>
          <a:xfrm>
            <a:off x="4479925" y="2795587"/>
            <a:ext cx="958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endParaRPr/>
          </a:p>
        </p:txBody>
      </p:sp>
      <p:cxnSp>
        <p:nvCxnSpPr>
          <p:cNvPr id="954" name="Google Shape;954;p51"/>
          <p:cNvCxnSpPr/>
          <p:nvPr/>
        </p:nvCxnSpPr>
        <p:spPr>
          <a:xfrm>
            <a:off x="4419600" y="16002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5" name="Google Shape;955;p51"/>
          <p:cNvSpPr txBox="1"/>
          <p:nvPr/>
        </p:nvSpPr>
        <p:spPr>
          <a:xfrm>
            <a:off x="3413125" y="1271587"/>
            <a:ext cx="1752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Orders</a:t>
            </a:r>
            <a:endParaRPr/>
          </a:p>
        </p:txBody>
      </p:sp>
      <p:sp>
        <p:nvSpPr>
          <p:cNvPr id="956" name="Google Shape;956;p51"/>
          <p:cNvSpPr txBox="1"/>
          <p:nvPr/>
        </p:nvSpPr>
        <p:spPr>
          <a:xfrm>
            <a:off x="4479925" y="2033587"/>
            <a:ext cx="1542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CONTRACTS</a:t>
            </a:r>
            <a:endParaRPr/>
          </a:p>
        </p:txBody>
      </p:sp>
      <p:sp>
        <p:nvSpPr>
          <p:cNvPr id="957" name="Google Shape;957;p51"/>
          <p:cNvSpPr txBox="1"/>
          <p:nvPr/>
        </p:nvSpPr>
        <p:spPr>
          <a:xfrm>
            <a:off x="7375525" y="1652587"/>
            <a:ext cx="1073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/>
          </a:p>
        </p:txBody>
      </p:sp>
      <p:sp>
        <p:nvSpPr>
          <p:cNvPr id="958" name="Google Shape;958;p51"/>
          <p:cNvSpPr txBox="1"/>
          <p:nvPr/>
        </p:nvSpPr>
        <p:spPr>
          <a:xfrm>
            <a:off x="8061325" y="3481387"/>
            <a:ext cx="89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endParaRPr/>
          </a:p>
        </p:txBody>
      </p:sp>
      <p:sp>
        <p:nvSpPr>
          <p:cNvPr id="959" name="Google Shape;959;p51"/>
          <p:cNvSpPr txBox="1"/>
          <p:nvPr/>
        </p:nvSpPr>
        <p:spPr>
          <a:xfrm>
            <a:off x="6689725" y="3862387"/>
            <a:ext cx="2082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GROUP</a:t>
            </a:r>
            <a:endParaRPr/>
          </a:p>
        </p:txBody>
      </p:sp>
      <p:sp>
        <p:nvSpPr>
          <p:cNvPr id="960" name="Google Shape;960;p51"/>
          <p:cNvSpPr txBox="1"/>
          <p:nvPr/>
        </p:nvSpPr>
        <p:spPr>
          <a:xfrm>
            <a:off x="5546725" y="3252787"/>
            <a:ext cx="1828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LINE</a:t>
            </a:r>
            <a:endParaRPr/>
          </a:p>
        </p:txBody>
      </p:sp>
      <p:sp>
        <p:nvSpPr>
          <p:cNvPr id="961" name="Google Shape;961;p51"/>
          <p:cNvSpPr txBox="1"/>
          <p:nvPr/>
        </p:nvSpPr>
        <p:spPr>
          <a:xfrm>
            <a:off x="4784725" y="3786187"/>
            <a:ext cx="1866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ITEM</a:t>
            </a:r>
            <a:endParaRPr/>
          </a:p>
        </p:txBody>
      </p:sp>
      <p:sp>
        <p:nvSpPr>
          <p:cNvPr id="962" name="Google Shape;962;p51"/>
          <p:cNvSpPr txBox="1"/>
          <p:nvPr/>
        </p:nvSpPr>
        <p:spPr>
          <a:xfrm>
            <a:off x="5394325" y="4395787"/>
            <a:ext cx="1816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PERSON</a:t>
            </a:r>
            <a:endParaRPr/>
          </a:p>
        </p:txBody>
      </p:sp>
      <p:sp>
        <p:nvSpPr>
          <p:cNvPr id="963" name="Google Shape;963;p51"/>
          <p:cNvSpPr txBox="1"/>
          <p:nvPr/>
        </p:nvSpPr>
        <p:spPr>
          <a:xfrm>
            <a:off x="6080125" y="5005387"/>
            <a:ext cx="1212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DISTRICT</a:t>
            </a:r>
            <a:endParaRPr/>
          </a:p>
        </p:txBody>
      </p:sp>
      <p:sp>
        <p:nvSpPr>
          <p:cNvPr id="964" name="Google Shape;964;p51"/>
          <p:cNvSpPr txBox="1"/>
          <p:nvPr/>
        </p:nvSpPr>
        <p:spPr>
          <a:xfrm>
            <a:off x="7070725" y="5691187"/>
            <a:ext cx="1200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</a:t>
            </a:r>
            <a:endParaRPr/>
          </a:p>
        </p:txBody>
      </p:sp>
      <p:sp>
        <p:nvSpPr>
          <p:cNvPr id="965" name="Google Shape;965;p51"/>
          <p:cNvSpPr txBox="1"/>
          <p:nvPr/>
        </p:nvSpPr>
        <p:spPr>
          <a:xfrm>
            <a:off x="7299325" y="6224587"/>
            <a:ext cx="1377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</a:t>
            </a:r>
            <a:endParaRPr/>
          </a:p>
        </p:txBody>
      </p:sp>
      <p:sp>
        <p:nvSpPr>
          <p:cNvPr id="966" name="Google Shape;966;p51"/>
          <p:cNvSpPr txBox="1"/>
          <p:nvPr/>
        </p:nvSpPr>
        <p:spPr>
          <a:xfrm>
            <a:off x="3794125" y="6224587"/>
            <a:ext cx="1149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Promotion</a:t>
            </a:r>
            <a:endParaRPr/>
          </a:p>
        </p:txBody>
      </p:sp>
      <p:sp>
        <p:nvSpPr>
          <p:cNvPr id="967" name="Google Shape;967;p51"/>
          <p:cNvSpPr txBox="1"/>
          <p:nvPr/>
        </p:nvSpPr>
        <p:spPr>
          <a:xfrm>
            <a:off x="2574925" y="4167187"/>
            <a:ext cx="717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</a:t>
            </a:r>
            <a:endParaRPr/>
          </a:p>
        </p:txBody>
      </p:sp>
      <p:sp>
        <p:nvSpPr>
          <p:cNvPr id="968" name="Google Shape;968;p51"/>
          <p:cNvSpPr txBox="1"/>
          <p:nvPr/>
        </p:nvSpPr>
        <p:spPr>
          <a:xfrm>
            <a:off x="1812925" y="4700587"/>
            <a:ext cx="1289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</a:t>
            </a:r>
            <a:endParaRPr/>
          </a:p>
        </p:txBody>
      </p:sp>
      <p:sp>
        <p:nvSpPr>
          <p:cNvPr id="969" name="Google Shape;969;p51"/>
          <p:cNvSpPr txBox="1"/>
          <p:nvPr/>
        </p:nvSpPr>
        <p:spPr>
          <a:xfrm>
            <a:off x="593725" y="5462587"/>
            <a:ext cx="1047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</a:t>
            </a:r>
            <a:endParaRPr/>
          </a:p>
        </p:txBody>
      </p:sp>
      <p:sp>
        <p:nvSpPr>
          <p:cNvPr id="970" name="Google Shape;970;p51"/>
          <p:cNvSpPr txBox="1"/>
          <p:nvPr/>
        </p:nvSpPr>
        <p:spPr>
          <a:xfrm>
            <a:off x="288925" y="6072187"/>
            <a:ext cx="996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endParaRPr/>
          </a:p>
        </p:txBody>
      </p:sp>
      <p:sp>
        <p:nvSpPr>
          <p:cNvPr id="971" name="Google Shape;971;p51"/>
          <p:cNvSpPr txBox="1"/>
          <p:nvPr/>
        </p:nvSpPr>
        <p:spPr>
          <a:xfrm>
            <a:off x="3260725" y="3709987"/>
            <a:ext cx="89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</a:t>
            </a:r>
            <a:endParaRPr/>
          </a:p>
        </p:txBody>
      </p:sp>
      <p:sp>
        <p:nvSpPr>
          <p:cNvPr id="972" name="Google Shape;972;p51"/>
          <p:cNvSpPr txBox="1"/>
          <p:nvPr/>
        </p:nvSpPr>
        <p:spPr>
          <a:xfrm>
            <a:off x="2193925" y="3709987"/>
            <a:ext cx="946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QTRLY</a:t>
            </a:r>
            <a:endParaRPr/>
          </a:p>
        </p:txBody>
      </p:sp>
      <p:sp>
        <p:nvSpPr>
          <p:cNvPr id="973" name="Google Shape;973;p51"/>
          <p:cNvSpPr txBox="1"/>
          <p:nvPr/>
        </p:nvSpPr>
        <p:spPr>
          <a:xfrm>
            <a:off x="898525" y="3709987"/>
            <a:ext cx="1314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ANNUALY</a:t>
            </a:r>
            <a:endParaRPr/>
          </a:p>
        </p:txBody>
      </p:sp>
      <p:sp>
        <p:nvSpPr>
          <p:cNvPr id="974" name="Google Shape;974;p51"/>
          <p:cNvSpPr txBox="1"/>
          <p:nvPr/>
        </p:nvSpPr>
        <p:spPr>
          <a:xfrm>
            <a:off x="288925" y="3481387"/>
            <a:ext cx="666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cxnSp>
        <p:nvCxnSpPr>
          <p:cNvPr id="975" name="Google Shape;975;p51"/>
          <p:cNvCxnSpPr/>
          <p:nvPr/>
        </p:nvCxnSpPr>
        <p:spPr>
          <a:xfrm>
            <a:off x="2819400" y="3657600"/>
            <a:ext cx="76200" cy="1295400"/>
          </a:xfrm>
          <a:prstGeom prst="straightConnector1">
            <a:avLst/>
          </a:prstGeom>
          <a:noFill/>
          <a:ln cap="flat" cmpd="sng" w="38100">
            <a:solidFill>
              <a:srgbClr val="00CC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6" name="Google Shape;976;p51"/>
          <p:cNvCxnSpPr/>
          <p:nvPr/>
        </p:nvCxnSpPr>
        <p:spPr>
          <a:xfrm>
            <a:off x="2895600" y="4953000"/>
            <a:ext cx="3124200" cy="228600"/>
          </a:xfrm>
          <a:prstGeom prst="straightConnector1">
            <a:avLst/>
          </a:prstGeom>
          <a:noFill/>
          <a:ln cap="flat" cmpd="sng" w="38100">
            <a:solidFill>
              <a:srgbClr val="00CC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7" name="Google Shape;977;p51"/>
          <p:cNvCxnSpPr/>
          <p:nvPr/>
        </p:nvCxnSpPr>
        <p:spPr>
          <a:xfrm flipH="1" rot="10800000">
            <a:off x="6019800" y="3657600"/>
            <a:ext cx="1447800" cy="1524000"/>
          </a:xfrm>
          <a:prstGeom prst="straightConnector1">
            <a:avLst/>
          </a:prstGeom>
          <a:noFill/>
          <a:ln cap="flat" cmpd="sng" w="38100">
            <a:solidFill>
              <a:srgbClr val="00CC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8" name="Google Shape;978;p51"/>
          <p:cNvCxnSpPr/>
          <p:nvPr/>
        </p:nvCxnSpPr>
        <p:spPr>
          <a:xfrm>
            <a:off x="4419600" y="2209800"/>
            <a:ext cx="3048000" cy="1447800"/>
          </a:xfrm>
          <a:prstGeom prst="straightConnector1">
            <a:avLst/>
          </a:prstGeom>
          <a:noFill/>
          <a:ln cap="flat" cmpd="sng" w="38100">
            <a:solidFill>
              <a:srgbClr val="00CC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9" name="Google Shape;979;p51"/>
          <p:cNvCxnSpPr/>
          <p:nvPr/>
        </p:nvCxnSpPr>
        <p:spPr>
          <a:xfrm flipH="1" rot="10800000">
            <a:off x="2819400" y="2209800"/>
            <a:ext cx="1600200" cy="1447800"/>
          </a:xfrm>
          <a:prstGeom prst="straightConnector1">
            <a:avLst/>
          </a:prstGeom>
          <a:noFill/>
          <a:ln cap="flat" cmpd="sng" w="38100">
            <a:solidFill>
              <a:srgbClr val="00CC66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80" name="Google Shape;980;p51"/>
          <p:cNvSpPr txBox="1"/>
          <p:nvPr/>
        </p:nvSpPr>
        <p:spPr>
          <a:xfrm>
            <a:off x="1600200" y="5943600"/>
            <a:ext cx="2133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circle is called a </a:t>
            </a:r>
            <a:r>
              <a:rPr b="0" i="0" lang="en-US" sz="2000" u="sng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footprint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browse1" id="987" name="Google Shape;98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6076950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52"/>
          <p:cNvSpPr txBox="1"/>
          <p:nvPr>
            <p:ph type="title"/>
          </p:nvPr>
        </p:nvSpPr>
        <p:spPr>
          <a:xfrm>
            <a:off x="1371600" y="2286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Browsing a Data Cube</a:t>
            </a:r>
            <a:endParaRPr/>
          </a:p>
        </p:txBody>
      </p:sp>
      <p:sp>
        <p:nvSpPr>
          <p:cNvPr id="989" name="Google Shape;989;p52"/>
          <p:cNvSpPr txBox="1"/>
          <p:nvPr>
            <p:ph idx="1" type="body"/>
          </p:nvPr>
        </p:nvSpPr>
        <p:spPr>
          <a:xfrm>
            <a:off x="4876800" y="5105400"/>
            <a:ext cx="441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OLAP capabilities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Interactive manipulation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96" name="Google Shape;996;p53"/>
          <p:cNvSpPr txBox="1"/>
          <p:nvPr>
            <p:ph type="title"/>
          </p:nvPr>
        </p:nvSpPr>
        <p:spPr>
          <a:xfrm>
            <a:off x="0" y="76200"/>
            <a:ext cx="922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4: Data Warehousing and On-line Analytical Processing</a:t>
            </a:r>
            <a:endParaRPr/>
          </a:p>
        </p:txBody>
      </p:sp>
      <p:sp>
        <p:nvSpPr>
          <p:cNvPr id="997" name="Google Shape;997;p53"/>
          <p:cNvSpPr txBox="1"/>
          <p:nvPr>
            <p:ph idx="1" type="body"/>
          </p:nvPr>
        </p:nvSpPr>
        <p:spPr>
          <a:xfrm>
            <a:off x="457200" y="14478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Warehouse: Basic Concepts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Modeling: Data Cube and OLAP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Design and Usage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Implementation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Generalization by Attribute-Oriented Induction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998" name="Google Shape;998;p53"/>
          <p:cNvSpPr/>
          <p:nvPr/>
        </p:nvSpPr>
        <p:spPr>
          <a:xfrm rot="9059615">
            <a:off x="6629270" y="2895557"/>
            <a:ext cx="381104" cy="38110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05" name="Google Shape;1005;p54"/>
          <p:cNvSpPr txBox="1"/>
          <p:nvPr>
            <p:ph type="title"/>
          </p:nvPr>
        </p:nvSpPr>
        <p:spPr>
          <a:xfrm>
            <a:off x="609600" y="3048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Design of Data Warehouse: A Business Analysis Framework</a:t>
            </a:r>
            <a:endParaRPr/>
          </a:p>
        </p:txBody>
      </p:sp>
      <p:sp>
        <p:nvSpPr>
          <p:cNvPr id="1006" name="Google Shape;1006;p54"/>
          <p:cNvSpPr txBox="1"/>
          <p:nvPr>
            <p:ph idx="1" type="body"/>
          </p:nvPr>
        </p:nvSpPr>
        <p:spPr>
          <a:xfrm>
            <a:off x="381000" y="14478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Four views regarding the design of a data warehouse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Top-down view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allows selection of the relevant information necessary for the data warehouse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source view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exposes the information being captured, stored, and managed by operational systems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warehouse view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consists of fact tables and dimension tables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Business query view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sees the perspectives of data in the warehouse from the view of end-user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Warehouse—Subject-Oriented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81000" y="1524000"/>
            <a:ext cx="83058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Organized around major subjects, such as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customer, product, sales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Focusing on the modeling and analysis of data for decision makers, not on daily operations or transaction processing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 simple and concise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view around particular subject issues by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excluding data that are not useful in the decision support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13" name="Google Shape;1013;p55"/>
          <p:cNvSpPr txBox="1"/>
          <p:nvPr>
            <p:ph type="title"/>
          </p:nvPr>
        </p:nvSpPr>
        <p:spPr>
          <a:xfrm>
            <a:off x="1219200" y="30480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Warehouse Design Process </a:t>
            </a:r>
            <a:endParaRPr/>
          </a:p>
        </p:txBody>
      </p:sp>
      <p:sp>
        <p:nvSpPr>
          <p:cNvPr id="1014" name="Google Shape;1014;p55"/>
          <p:cNvSpPr txBox="1"/>
          <p:nvPr>
            <p:ph idx="1" type="body"/>
          </p:nvPr>
        </p:nvSpPr>
        <p:spPr>
          <a:xfrm>
            <a:off x="304800" y="13716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Top-down, bottom-up approaches or a combination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both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Top-down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Starts with overall design and planning (mature)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Bottom-up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Starts with experiments and prototypes (rapid)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software engineering point of view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Waterfal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l: structured and systematic analysis at each step before proceeding to the next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Spiral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rapid generation of increasingly functional systems, short turn around time, quick turn around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data warehouse design process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a </a:t>
            </a: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business process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model, e.g., orders, invoices, etc.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the </a:t>
            </a:r>
            <a:r>
              <a:rPr b="0" i="1" lang="en-US" sz="2000" u="sng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grain</a:t>
            </a: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1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atomic level of data</a:t>
            </a: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the business process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the </a:t>
            </a: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dimensions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will apply to each fact table record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the </a:t>
            </a:r>
            <a:r>
              <a:rPr b="0" i="0" lang="en-US" sz="20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measure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will populate each fact table record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21" name="Google Shape;1021;p56"/>
          <p:cNvSpPr txBox="1"/>
          <p:nvPr>
            <p:ph type="title"/>
          </p:nvPr>
        </p:nvSpPr>
        <p:spPr>
          <a:xfrm>
            <a:off x="1371600" y="3048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Warehouse Development: A Recommended Approach</a:t>
            </a:r>
            <a:endParaRPr/>
          </a:p>
        </p:txBody>
      </p:sp>
      <p:sp>
        <p:nvSpPr>
          <p:cNvPr id="1022" name="Google Shape;1022;p56"/>
          <p:cNvSpPr txBox="1"/>
          <p:nvPr/>
        </p:nvSpPr>
        <p:spPr>
          <a:xfrm>
            <a:off x="609600" y="6019800"/>
            <a:ext cx="77724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56"/>
          <p:cNvSpPr txBox="1"/>
          <p:nvPr/>
        </p:nvSpPr>
        <p:spPr>
          <a:xfrm>
            <a:off x="1371600" y="6019800"/>
            <a:ext cx="6356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high-level corporate data model</a:t>
            </a:r>
            <a:endParaRPr/>
          </a:p>
        </p:txBody>
      </p:sp>
      <p:sp>
        <p:nvSpPr>
          <p:cNvPr id="1024" name="Google Shape;1024;p56"/>
          <p:cNvSpPr txBox="1"/>
          <p:nvPr/>
        </p:nvSpPr>
        <p:spPr>
          <a:xfrm>
            <a:off x="1066800" y="3886200"/>
            <a:ext cx="12954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5" name="Google Shape;1025;p56"/>
          <p:cNvSpPr txBox="1"/>
          <p:nvPr/>
        </p:nvSpPr>
        <p:spPr>
          <a:xfrm>
            <a:off x="1219200" y="3886200"/>
            <a:ext cx="10827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Mart</a:t>
            </a:r>
            <a:endParaRPr/>
          </a:p>
        </p:txBody>
      </p:sp>
      <p:cxnSp>
        <p:nvCxnSpPr>
          <p:cNvPr id="1026" name="Google Shape;1026;p56"/>
          <p:cNvCxnSpPr/>
          <p:nvPr/>
        </p:nvCxnSpPr>
        <p:spPr>
          <a:xfrm>
            <a:off x="2362200" y="41910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7" name="Google Shape;1027;p56"/>
          <p:cNvCxnSpPr/>
          <p:nvPr/>
        </p:nvCxnSpPr>
        <p:spPr>
          <a:xfrm>
            <a:off x="2514600" y="4191000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8" name="Google Shape;1028;p56"/>
          <p:cNvSpPr txBox="1"/>
          <p:nvPr/>
        </p:nvSpPr>
        <p:spPr>
          <a:xfrm>
            <a:off x="2971800" y="3886200"/>
            <a:ext cx="12954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9" name="Google Shape;1029;p56"/>
          <p:cNvSpPr txBox="1"/>
          <p:nvPr/>
        </p:nvSpPr>
        <p:spPr>
          <a:xfrm>
            <a:off x="3124200" y="3886200"/>
            <a:ext cx="10827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Mart</a:t>
            </a:r>
            <a:endParaRPr/>
          </a:p>
        </p:txBody>
      </p:sp>
      <p:cxnSp>
        <p:nvCxnSpPr>
          <p:cNvPr id="1030" name="Google Shape;1030;p56"/>
          <p:cNvCxnSpPr/>
          <p:nvPr/>
        </p:nvCxnSpPr>
        <p:spPr>
          <a:xfrm>
            <a:off x="4267200" y="41910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1" name="Google Shape;1031;p56"/>
          <p:cNvCxnSpPr/>
          <p:nvPr/>
        </p:nvCxnSpPr>
        <p:spPr>
          <a:xfrm>
            <a:off x="4419600" y="4191000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2" name="Google Shape;1032;p56"/>
          <p:cNvCxnSpPr/>
          <p:nvPr/>
        </p:nvCxnSpPr>
        <p:spPr>
          <a:xfrm>
            <a:off x="3505200" y="4648200"/>
            <a:ext cx="0" cy="13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33" name="Google Shape;1033;p56"/>
          <p:cNvCxnSpPr/>
          <p:nvPr/>
        </p:nvCxnSpPr>
        <p:spPr>
          <a:xfrm>
            <a:off x="1676400" y="4648200"/>
            <a:ext cx="0" cy="13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34" name="Google Shape;1034;p56"/>
          <p:cNvSpPr txBox="1"/>
          <p:nvPr/>
        </p:nvSpPr>
        <p:spPr>
          <a:xfrm>
            <a:off x="1981200" y="2209800"/>
            <a:ext cx="1752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5" name="Google Shape;1035;p56"/>
          <p:cNvSpPr txBox="1"/>
          <p:nvPr/>
        </p:nvSpPr>
        <p:spPr>
          <a:xfrm>
            <a:off x="5486400" y="3657600"/>
            <a:ext cx="1981200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6" name="Google Shape;1036;p56"/>
          <p:cNvSpPr txBox="1"/>
          <p:nvPr/>
        </p:nvSpPr>
        <p:spPr>
          <a:xfrm>
            <a:off x="5257800" y="1447800"/>
            <a:ext cx="2438400" cy="12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37" name="Google Shape;1037;p56"/>
          <p:cNvCxnSpPr/>
          <p:nvPr/>
        </p:nvCxnSpPr>
        <p:spPr>
          <a:xfrm>
            <a:off x="3733800" y="26670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8" name="Google Shape;1038;p56"/>
          <p:cNvCxnSpPr/>
          <p:nvPr/>
        </p:nvCxnSpPr>
        <p:spPr>
          <a:xfrm>
            <a:off x="4800600" y="2667000"/>
            <a:ext cx="0" cy="335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9" name="Google Shape;1039;p56"/>
          <p:cNvCxnSpPr/>
          <p:nvPr/>
        </p:nvCxnSpPr>
        <p:spPr>
          <a:xfrm>
            <a:off x="5105400" y="4191000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0" name="Google Shape;1040;p56"/>
          <p:cNvCxnSpPr/>
          <p:nvPr/>
        </p:nvCxnSpPr>
        <p:spPr>
          <a:xfrm>
            <a:off x="5105400" y="4191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41" name="Google Shape;1041;p56"/>
          <p:cNvCxnSpPr/>
          <p:nvPr/>
        </p:nvCxnSpPr>
        <p:spPr>
          <a:xfrm flipH="1" rot="10800000">
            <a:off x="1676400" y="3200400"/>
            <a:ext cx="1066800" cy="6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42" name="Google Shape;1042;p56"/>
          <p:cNvCxnSpPr/>
          <p:nvPr/>
        </p:nvCxnSpPr>
        <p:spPr>
          <a:xfrm flipH="1" rot="10800000">
            <a:off x="3200400" y="1981200"/>
            <a:ext cx="20574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43" name="Google Shape;1043;p56"/>
          <p:cNvCxnSpPr/>
          <p:nvPr/>
        </p:nvCxnSpPr>
        <p:spPr>
          <a:xfrm rot="10800000">
            <a:off x="2895600" y="3200400"/>
            <a:ext cx="762000" cy="6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44" name="Google Shape;1044;p56"/>
          <p:cNvCxnSpPr/>
          <p:nvPr/>
        </p:nvCxnSpPr>
        <p:spPr>
          <a:xfrm>
            <a:off x="6477000" y="4953000"/>
            <a:ext cx="0" cy="106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45" name="Google Shape;1045;p56"/>
          <p:cNvCxnSpPr/>
          <p:nvPr/>
        </p:nvCxnSpPr>
        <p:spPr>
          <a:xfrm>
            <a:off x="6400800" y="2667000"/>
            <a:ext cx="0" cy="99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46" name="Google Shape;1046;p56"/>
          <p:cNvSpPr txBox="1"/>
          <p:nvPr/>
        </p:nvSpPr>
        <p:spPr>
          <a:xfrm>
            <a:off x="1981200" y="2209800"/>
            <a:ext cx="1905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Data Marts</a:t>
            </a:r>
            <a:endParaRPr/>
          </a:p>
        </p:txBody>
      </p:sp>
      <p:sp>
        <p:nvSpPr>
          <p:cNvPr id="1047" name="Google Shape;1047;p56"/>
          <p:cNvSpPr txBox="1"/>
          <p:nvPr/>
        </p:nvSpPr>
        <p:spPr>
          <a:xfrm>
            <a:off x="5334000" y="1676400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Multi-Tier Data Warehouse</a:t>
            </a:r>
            <a:endParaRPr/>
          </a:p>
        </p:txBody>
      </p:sp>
      <p:sp>
        <p:nvSpPr>
          <p:cNvPr id="1048" name="Google Shape;1048;p56"/>
          <p:cNvSpPr txBox="1"/>
          <p:nvPr/>
        </p:nvSpPr>
        <p:spPr>
          <a:xfrm>
            <a:off x="5638800" y="3733800"/>
            <a:ext cx="17526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Enterprise Data Warehouse</a:t>
            </a:r>
            <a:endParaRPr/>
          </a:p>
        </p:txBody>
      </p:sp>
      <p:sp>
        <p:nvSpPr>
          <p:cNvPr id="1049" name="Google Shape;1049;p56"/>
          <p:cNvSpPr txBox="1"/>
          <p:nvPr/>
        </p:nvSpPr>
        <p:spPr>
          <a:xfrm>
            <a:off x="3733800" y="5334000"/>
            <a:ext cx="2209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refinement</a:t>
            </a:r>
            <a:endParaRPr/>
          </a:p>
        </p:txBody>
      </p:sp>
      <p:sp>
        <p:nvSpPr>
          <p:cNvPr id="1050" name="Google Shape;1050;p56"/>
          <p:cNvSpPr txBox="1"/>
          <p:nvPr/>
        </p:nvSpPr>
        <p:spPr>
          <a:xfrm>
            <a:off x="1676400" y="5334000"/>
            <a:ext cx="1930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refinement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57" name="Google Shape;1057;p57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Warehouse Usage</a:t>
            </a:r>
            <a:endParaRPr/>
          </a:p>
        </p:txBody>
      </p:sp>
      <p:sp>
        <p:nvSpPr>
          <p:cNvPr id="1058" name="Google Shape;1058;p57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Three kinds of data warehouse applications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Information processing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supports querying, basic statistical analysis, and reporting using crosstabs, tables, charts and graphs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Analytical processing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multidimensional analysis of data warehouse data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supports basic OLAP operations, slice-dice, drilling, pivoting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mining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discovery from hidden patterns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supports associations, constructing analytical models, performing classification and prediction, and presenting the mining results using visualization tools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65" name="Google Shape;1065;p58"/>
          <p:cNvSpPr txBox="1"/>
          <p:nvPr>
            <p:ph type="title"/>
          </p:nvPr>
        </p:nvSpPr>
        <p:spPr>
          <a:xfrm>
            <a:off x="228600" y="304800"/>
            <a:ext cx="8610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From On-Line Analytical Processing (OLAP) </a:t>
            </a:r>
            <a:br>
              <a:rPr b="0" i="0" lang="en-US" sz="3200" u="non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3200" u="non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to On Line Analytical Mining (OLAM)</a:t>
            </a:r>
            <a:endParaRPr/>
          </a:p>
        </p:txBody>
      </p:sp>
      <p:sp>
        <p:nvSpPr>
          <p:cNvPr id="1066" name="Google Shape;1066;p58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online analytical mining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 quality of data in data warehouses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DW contains integrated, consistent, cleaned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Available information processing structure surrounding data warehouses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ODBC, OLEDB, Web accessing, service facilities, reporting and OLAP tools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OLAP-based exploratory data analysis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with drilling, dicing, pivoting,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On-line selection of data mining functions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Integration and swapping of multiple mining functions, algorithms, and tasks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5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73" name="Google Shape;1073;p59"/>
          <p:cNvSpPr txBox="1"/>
          <p:nvPr>
            <p:ph type="title"/>
          </p:nvPr>
        </p:nvSpPr>
        <p:spPr>
          <a:xfrm>
            <a:off x="0" y="76200"/>
            <a:ext cx="922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4: Data Warehousing and On-line Analytical Processing</a:t>
            </a:r>
            <a:endParaRPr/>
          </a:p>
        </p:txBody>
      </p:sp>
      <p:sp>
        <p:nvSpPr>
          <p:cNvPr id="1074" name="Google Shape;1074;p59"/>
          <p:cNvSpPr txBox="1"/>
          <p:nvPr>
            <p:ph idx="1" type="body"/>
          </p:nvPr>
        </p:nvSpPr>
        <p:spPr>
          <a:xfrm>
            <a:off x="457200" y="14478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Warehouse: Basic Concepts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Modeling: Data Cube and OLAP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Design and Usage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Implementation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Generalization by Attribute-Oriented Induction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075" name="Google Shape;1075;p59"/>
          <p:cNvSpPr/>
          <p:nvPr/>
        </p:nvSpPr>
        <p:spPr>
          <a:xfrm rot="9059615">
            <a:off x="6324470" y="3581357"/>
            <a:ext cx="381104" cy="38110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82" name="Google Shape;1082;p60"/>
          <p:cNvSpPr txBox="1"/>
          <p:nvPr>
            <p:ph type="title"/>
          </p:nvPr>
        </p:nvSpPr>
        <p:spPr>
          <a:xfrm>
            <a:off x="914400" y="0"/>
            <a:ext cx="7367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Efficient Data Cube Computation</a:t>
            </a:r>
            <a:endParaRPr/>
          </a:p>
        </p:txBody>
      </p:sp>
      <p:sp>
        <p:nvSpPr>
          <p:cNvPr id="1083" name="Google Shape;1083;p60"/>
          <p:cNvSpPr txBox="1"/>
          <p:nvPr>
            <p:ph idx="1" type="body"/>
          </p:nvPr>
        </p:nvSpPr>
        <p:spPr>
          <a:xfrm>
            <a:off x="457200" y="762000"/>
            <a:ext cx="8686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cube can be viewed as a lattice of cuboids 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bottom-most cuboid is the base cuboid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top-most cuboid (apex) contains only one cell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How many cuboids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an n-dimensional cube with L levels?</a:t>
            </a:r>
            <a:endParaRPr/>
          </a:p>
          <a:p>
            <a:pPr indent="-20193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n- no. of dimensions,  Li – no of levels in ith dimension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Materialization of data cube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Materialize </a:t>
            </a: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(cuboid) (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 materialization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</a:t>
            </a: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none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materialization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or </a:t>
            </a: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some (</a:t>
            </a:r>
            <a:r>
              <a:rPr b="1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partial materialization</a:t>
            </a: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400" u="non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Selection of which cuboids to materialize</a:t>
            </a:r>
            <a:endParaRPr/>
          </a:p>
          <a:p>
            <a:pPr indent="-228600" lvl="2" marL="10858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Based on size, sharing, access frequency, etc.</a:t>
            </a:r>
            <a:endParaRPr/>
          </a:p>
        </p:txBody>
      </p:sp>
      <p:pic>
        <p:nvPicPr>
          <p:cNvPr id="1084" name="Google Shape;108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819400"/>
            <a:ext cx="213359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6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91" name="Google Shape;1091;p61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“Compute Cube” Operator</a:t>
            </a:r>
            <a:endParaRPr/>
          </a:p>
        </p:txBody>
      </p:sp>
      <p:sp>
        <p:nvSpPr>
          <p:cNvPr id="1092" name="Google Shape;1092;p61"/>
          <p:cNvSpPr txBox="1"/>
          <p:nvPr>
            <p:ph idx="1" type="body"/>
          </p:nvPr>
        </p:nvSpPr>
        <p:spPr>
          <a:xfrm>
            <a:off x="304800" y="1371600"/>
            <a:ext cx="784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Cube definition and computation in DMQL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define cube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sales [item, city, year]: sum (sales_in_dollars)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compute cube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sales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Transform it into a SQL-like language (with a new operator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cube by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introduced by Gray et al.’96)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 item, city, year, SUM (amount)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SALES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CUBE BY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item, city, year</a:t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Need compute the following Group-Bys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i="1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0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date, product, customer),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i="1" lang="en-US" sz="20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(date,product),(date, customer), (product, customer),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i="1" lang="en-US" sz="20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(date), (product), (customer)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i="1" lang="en-US" sz="20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() </a:t>
            </a:r>
            <a:endParaRPr/>
          </a:p>
        </p:txBody>
      </p:sp>
      <p:grpSp>
        <p:nvGrpSpPr>
          <p:cNvPr id="1093" name="Google Shape;1093;p61"/>
          <p:cNvGrpSpPr/>
          <p:nvPr/>
        </p:nvGrpSpPr>
        <p:grpSpPr>
          <a:xfrm>
            <a:off x="5156200" y="3048000"/>
            <a:ext cx="3873500" cy="3295649"/>
            <a:chOff x="3056" y="2160"/>
            <a:chExt cx="2440" cy="2076"/>
          </a:xfrm>
        </p:grpSpPr>
        <p:cxnSp>
          <p:nvCxnSpPr>
            <p:cNvPr id="1094" name="Google Shape;1094;p61"/>
            <p:cNvCxnSpPr/>
            <p:nvPr/>
          </p:nvCxnSpPr>
          <p:spPr>
            <a:xfrm flipH="1" rot="10800000">
              <a:off x="4356" y="3288"/>
              <a:ext cx="600" cy="60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5" name="Google Shape;1095;p61"/>
            <p:cNvCxnSpPr/>
            <p:nvPr/>
          </p:nvCxnSpPr>
          <p:spPr>
            <a:xfrm>
              <a:off x="4377" y="3312"/>
              <a:ext cx="0" cy="60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96" name="Google Shape;1096;p61"/>
            <p:cNvSpPr/>
            <p:nvPr/>
          </p:nvSpPr>
          <p:spPr>
            <a:xfrm>
              <a:off x="3712" y="3432"/>
              <a:ext cx="664" cy="480"/>
            </a:xfrm>
            <a:custGeom>
              <a:rect b="b" l="l" r="r" t="t"/>
              <a:pathLst>
                <a:path extrusionOk="0" h="480" w="664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848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7" name="Google Shape;1097;p61"/>
            <p:cNvSpPr txBox="1"/>
            <p:nvPr/>
          </p:nvSpPr>
          <p:spPr>
            <a:xfrm>
              <a:off x="4032" y="268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(item)</a:t>
              </a:r>
              <a:endParaRPr/>
            </a:p>
          </p:txBody>
        </p:sp>
        <p:cxnSp>
          <p:nvCxnSpPr>
            <p:cNvPr id="1098" name="Google Shape;1098;p61"/>
            <p:cNvCxnSpPr/>
            <p:nvPr/>
          </p:nvCxnSpPr>
          <p:spPr>
            <a:xfrm>
              <a:off x="3704" y="2808"/>
              <a:ext cx="0" cy="60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9" name="Google Shape;1099;p61"/>
            <p:cNvCxnSpPr/>
            <p:nvPr/>
          </p:nvCxnSpPr>
          <p:spPr>
            <a:xfrm>
              <a:off x="3704" y="2808"/>
              <a:ext cx="600" cy="60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0" name="Google Shape;1100;p61"/>
            <p:cNvCxnSpPr/>
            <p:nvPr/>
          </p:nvCxnSpPr>
          <p:spPr>
            <a:xfrm>
              <a:off x="5048" y="2856"/>
              <a:ext cx="0" cy="60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1" name="Google Shape;1101;p61"/>
            <p:cNvCxnSpPr/>
            <p:nvPr/>
          </p:nvCxnSpPr>
          <p:spPr>
            <a:xfrm>
              <a:off x="4376" y="2808"/>
              <a:ext cx="600" cy="60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2" name="Google Shape;1102;p61"/>
            <p:cNvCxnSpPr/>
            <p:nvPr/>
          </p:nvCxnSpPr>
          <p:spPr>
            <a:xfrm rot="10800000">
              <a:off x="4448" y="2256"/>
              <a:ext cx="600" cy="60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3" name="Google Shape;1103;p61"/>
            <p:cNvCxnSpPr/>
            <p:nvPr/>
          </p:nvCxnSpPr>
          <p:spPr>
            <a:xfrm flipH="1" rot="10800000">
              <a:off x="3704" y="2508"/>
              <a:ext cx="600" cy="30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4" name="Google Shape;1104;p61"/>
            <p:cNvCxnSpPr/>
            <p:nvPr/>
          </p:nvCxnSpPr>
          <p:spPr>
            <a:xfrm>
              <a:off x="4424" y="2376"/>
              <a:ext cx="0" cy="30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05" name="Google Shape;1105;p61"/>
            <p:cNvSpPr txBox="1"/>
            <p:nvPr/>
          </p:nvSpPr>
          <p:spPr>
            <a:xfrm>
              <a:off x="3354" y="268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(city)</a:t>
              </a:r>
              <a:endParaRPr/>
            </a:p>
          </p:txBody>
        </p:sp>
        <p:sp>
          <p:nvSpPr>
            <p:cNvPr id="1106" name="Google Shape;1106;p61"/>
            <p:cNvSpPr txBox="1"/>
            <p:nvPr/>
          </p:nvSpPr>
          <p:spPr>
            <a:xfrm>
              <a:off x="4328" y="216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()</a:t>
              </a:r>
              <a:endParaRPr/>
            </a:p>
          </p:txBody>
        </p:sp>
        <p:cxnSp>
          <p:nvCxnSpPr>
            <p:cNvPr id="1107" name="Google Shape;1107;p61"/>
            <p:cNvCxnSpPr/>
            <p:nvPr/>
          </p:nvCxnSpPr>
          <p:spPr>
            <a:xfrm flipH="1" rot="10800000">
              <a:off x="3704" y="2832"/>
              <a:ext cx="600" cy="60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8" name="Google Shape;1108;p61"/>
            <p:cNvCxnSpPr/>
            <p:nvPr/>
          </p:nvCxnSpPr>
          <p:spPr>
            <a:xfrm flipH="1" rot="10800000">
              <a:off x="4376" y="2784"/>
              <a:ext cx="600" cy="600"/>
            </a:xfrm>
            <a:prstGeom prst="straightConnector1">
              <a:avLst/>
            </a:prstGeom>
            <a:noFill/>
            <a:ln cap="flat" cmpd="sng" w="12700">
              <a:solidFill>
                <a:srgbClr val="00848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09" name="Google Shape;1109;p61"/>
            <p:cNvSpPr txBox="1"/>
            <p:nvPr/>
          </p:nvSpPr>
          <p:spPr>
            <a:xfrm>
              <a:off x="5032" y="268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(year)</a:t>
              </a:r>
              <a:endParaRPr/>
            </a:p>
          </p:txBody>
        </p:sp>
        <p:sp>
          <p:nvSpPr>
            <p:cNvPr id="1110" name="Google Shape;1110;p61"/>
            <p:cNvSpPr txBox="1"/>
            <p:nvPr/>
          </p:nvSpPr>
          <p:spPr>
            <a:xfrm>
              <a:off x="3056" y="33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(city, item)</a:t>
              </a:r>
              <a:endParaRPr/>
            </a:p>
          </p:txBody>
        </p:sp>
        <p:sp>
          <p:nvSpPr>
            <p:cNvPr id="1111" name="Google Shape;1111;p61"/>
            <p:cNvSpPr txBox="1"/>
            <p:nvPr/>
          </p:nvSpPr>
          <p:spPr>
            <a:xfrm>
              <a:off x="4032" y="33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(city, year)</a:t>
              </a:r>
              <a:endParaRPr/>
            </a:p>
          </p:txBody>
        </p:sp>
        <p:sp>
          <p:nvSpPr>
            <p:cNvPr id="1112" name="Google Shape;1112;p61"/>
            <p:cNvSpPr txBox="1"/>
            <p:nvPr/>
          </p:nvSpPr>
          <p:spPr>
            <a:xfrm>
              <a:off x="4896" y="33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(item, year)</a:t>
              </a:r>
              <a:endParaRPr/>
            </a:p>
          </p:txBody>
        </p:sp>
        <p:sp>
          <p:nvSpPr>
            <p:cNvPr id="1113" name="Google Shape;1113;p61"/>
            <p:cNvSpPr txBox="1"/>
            <p:nvPr/>
          </p:nvSpPr>
          <p:spPr>
            <a:xfrm>
              <a:off x="3888" y="393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8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848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(city, item, year)</a:t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20" name="Google Shape;1120;p62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Indexing OLAP Data: </a:t>
            </a: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Bitmap Index</a:t>
            </a:r>
            <a:endParaRPr/>
          </a:p>
        </p:txBody>
      </p:sp>
      <p:sp>
        <p:nvSpPr>
          <p:cNvPr id="1121" name="Google Shape;1121;p62"/>
          <p:cNvSpPr txBox="1"/>
          <p:nvPr>
            <p:ph idx="1" type="body"/>
          </p:nvPr>
        </p:nvSpPr>
        <p:spPr>
          <a:xfrm>
            <a:off x="381000" y="1143000"/>
            <a:ext cx="8534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 on a particular column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value in the column has a bit vector: bit-op is fast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length of the bit vector: # of records in the base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-th bit is set if the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-th row of the base table has the value for the indexed column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suitable for high cardinality domains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recent bit compression technique, Word-Aligned Hybrid (WAH), makes it work for high cardinality domain as well [Wu, et al. TODS’06]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22" name="Google Shape;1122;p62"/>
          <p:cNvGraphicFramePr/>
          <p:nvPr/>
        </p:nvGraphicFramePr>
        <p:xfrm>
          <a:off x="228600" y="4419600"/>
          <a:ext cx="2571750" cy="2076450"/>
        </p:xfrm>
        <a:graphic>
          <a:graphicData uri="http://schemas.openxmlformats.org/presentationml/2006/ole">
            <mc:AlternateContent>
              <mc:Choice Requires="v">
                <p:oleObj r:id="rId4" imgH="2076450" imgW="2571750" progId="Excel.Sheet.8" spid="_x0000_s1">
                  <p:embed/>
                </p:oleObj>
              </mc:Choice>
              <mc:Fallback>
                <p:oleObj r:id="rId5" imgH="2076450" imgW="2571750" progId="Excel.Sheet.8">
                  <p:embed/>
                  <p:pic>
                    <p:nvPicPr>
                      <p:cNvPr id="1122" name="Google Shape;1122;p6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4419600"/>
                        <a:ext cx="2571750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3" name="Google Shape;1123;p62"/>
          <p:cNvGraphicFramePr/>
          <p:nvPr/>
        </p:nvGraphicFramePr>
        <p:xfrm>
          <a:off x="6496050" y="4495800"/>
          <a:ext cx="2647949" cy="1981200"/>
        </p:xfrm>
        <a:graphic>
          <a:graphicData uri="http://schemas.openxmlformats.org/presentationml/2006/ole">
            <mc:AlternateContent>
              <mc:Choice Requires="v">
                <p:oleObj r:id="rId7" imgH="1981200" imgW="2647949" progId="Excel.Sheet.8" spid="_x0000_s2">
                  <p:embed/>
                </p:oleObj>
              </mc:Choice>
              <mc:Fallback>
                <p:oleObj r:id="rId8" imgH="1981200" imgW="2647949" progId="Excel.Sheet.8">
                  <p:embed/>
                  <p:pic>
                    <p:nvPicPr>
                      <p:cNvPr id="1123" name="Google Shape;1123;p62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496050" y="4495800"/>
                        <a:ext cx="2647949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4" name="Google Shape;1124;p62"/>
          <p:cNvGraphicFramePr/>
          <p:nvPr/>
        </p:nvGraphicFramePr>
        <p:xfrm>
          <a:off x="2895600" y="4495800"/>
          <a:ext cx="3505200" cy="1981200"/>
        </p:xfrm>
        <a:graphic>
          <a:graphicData uri="http://schemas.openxmlformats.org/presentationml/2006/ole">
            <mc:AlternateContent>
              <mc:Choice Requires="v">
                <p:oleObj r:id="rId10" imgH="1981200" imgW="3505200" progId="Excel.Sheet.8" spid="_x0000_s3">
                  <p:embed/>
                </p:oleObj>
              </mc:Choice>
              <mc:Fallback>
                <p:oleObj r:id="rId11" imgH="1981200" imgW="3505200" progId="Excel.Sheet.8">
                  <p:embed/>
                  <p:pic>
                    <p:nvPicPr>
                      <p:cNvPr id="1124" name="Google Shape;1124;p62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95600" y="4495800"/>
                        <a:ext cx="35052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5" name="Google Shape;1125;p62"/>
          <p:cNvSpPr txBox="1"/>
          <p:nvPr/>
        </p:nvSpPr>
        <p:spPr>
          <a:xfrm>
            <a:off x="533400" y="3962400"/>
            <a:ext cx="151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table</a:t>
            </a:r>
            <a:endParaRPr/>
          </a:p>
        </p:txBody>
      </p:sp>
      <p:sp>
        <p:nvSpPr>
          <p:cNvPr id="1126" name="Google Shape;1126;p62"/>
          <p:cNvSpPr txBox="1"/>
          <p:nvPr/>
        </p:nvSpPr>
        <p:spPr>
          <a:xfrm>
            <a:off x="2971800" y="4038600"/>
            <a:ext cx="231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on Region</a:t>
            </a:r>
            <a:endParaRPr/>
          </a:p>
        </p:txBody>
      </p:sp>
      <p:sp>
        <p:nvSpPr>
          <p:cNvPr id="1127" name="Google Shape;1127;p62"/>
          <p:cNvSpPr txBox="1"/>
          <p:nvPr/>
        </p:nvSpPr>
        <p:spPr>
          <a:xfrm>
            <a:off x="6553200" y="4038600"/>
            <a:ext cx="206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on Type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ji" id="1134" name="Google Shape;113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76400"/>
            <a:ext cx="3048000" cy="471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63"/>
          <p:cNvSpPr txBox="1"/>
          <p:nvPr>
            <p:ph type="title"/>
          </p:nvPr>
        </p:nvSpPr>
        <p:spPr>
          <a:xfrm>
            <a:off x="381000" y="304800"/>
            <a:ext cx="8382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Indexing OLAP Data: </a:t>
            </a: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Join Indices</a:t>
            </a:r>
            <a:endParaRPr/>
          </a:p>
        </p:txBody>
      </p:sp>
      <p:sp>
        <p:nvSpPr>
          <p:cNvPr id="1136" name="Google Shape;1136;p63"/>
          <p:cNvSpPr txBox="1"/>
          <p:nvPr>
            <p:ph idx="1" type="body"/>
          </p:nvPr>
        </p:nvSpPr>
        <p:spPr>
          <a:xfrm>
            <a:off x="228600" y="1371600"/>
            <a:ext cx="6096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Join index: JI(R-id, S-id) where R (R-id, …)  S (S-id, …)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Traditional indices map the values to a list of record ids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materializes relational join in JI file and speeds up relational join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data warehouses, join index relates the values of the </a:t>
            </a:r>
            <a:r>
              <a:rPr b="0" i="0" lang="en-US" sz="20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dimensions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a start schema to </a:t>
            </a:r>
            <a:r>
              <a:rPr b="0" i="0" lang="en-US" sz="20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rows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the fact table.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fact table: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Sales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two dimensions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city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product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join index on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city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maintains for each distinct city a list of R-IDs of the tuples recording the Sales in the city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Join indices can span multiple dimensions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6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43" name="Google Shape;1143;p64"/>
          <p:cNvSpPr txBox="1"/>
          <p:nvPr>
            <p:ph type="title"/>
          </p:nvPr>
        </p:nvSpPr>
        <p:spPr>
          <a:xfrm>
            <a:off x="381000" y="304800"/>
            <a:ext cx="8382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Efficient Processing OLAP Queries</a:t>
            </a:r>
            <a:endParaRPr/>
          </a:p>
        </p:txBody>
      </p:sp>
      <p:sp>
        <p:nvSpPr>
          <p:cNvPr id="1144" name="Google Shape;1144;p64"/>
          <p:cNvSpPr txBox="1"/>
          <p:nvPr>
            <p:ph idx="1" type="body"/>
          </p:nvPr>
        </p:nvSpPr>
        <p:spPr>
          <a:xfrm>
            <a:off x="228600" y="12954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Determine which operations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should be performed on the available cuboids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Transform </a:t>
            </a: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drill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roll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etc. into corresponding SQL and/or OLAP operations, e.g., </a:t>
            </a: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dice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selection + projection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Determine which materialized cuboid(s)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should be selected for OLAP op.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the query to be processed be on {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brand, province_or_state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with the condition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year = 2004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”, and there are 4 materialized cuboids available:</a:t>
            </a:r>
            <a:endParaRPr/>
          </a:p>
          <a:p>
            <a:pPr indent="-228600" lvl="2" marL="1143000" rtl="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 {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year, item_name, city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 </a:t>
            </a:r>
            <a:endParaRPr/>
          </a:p>
          <a:p>
            <a:pPr indent="-228600" lvl="2" marL="1143000" rtl="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{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year, brand, country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rtl="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3) {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year, brand, province_or_state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rtl="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4) {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item_name, province_or_state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 where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year = 2004</a:t>
            </a:r>
            <a:endParaRPr/>
          </a:p>
          <a:p>
            <a:pPr indent="-228600" lvl="2" marL="1143000" rtl="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should be selected to process the query?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Explore indexing structures and compressed vs. dense array structs in MOLAP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Warehouse—Integrated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457200" y="14478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Constructed by integrating multiple, heterogeneous data 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relational databases, flat files, on-line transaction records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cleaning and data integration techniques are applied.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Ensure consistency in naming conventions, encoding structures, attribute measures, etc. among different data sources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Hotel price: currency, tax, breakfast covered,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data is moved to the warehouse, it is converted. 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6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51" name="Google Shape;1151;p65"/>
          <p:cNvSpPr txBox="1"/>
          <p:nvPr>
            <p:ph type="title"/>
          </p:nvPr>
        </p:nvSpPr>
        <p:spPr>
          <a:xfrm>
            <a:off x="531812" y="304800"/>
            <a:ext cx="82311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OLAP Server Architectures</a:t>
            </a:r>
            <a:endParaRPr/>
          </a:p>
        </p:txBody>
      </p:sp>
      <p:sp>
        <p:nvSpPr>
          <p:cNvPr id="1152" name="Google Shape;1152;p65"/>
          <p:cNvSpPr txBox="1"/>
          <p:nvPr>
            <p:ph idx="1" type="body"/>
          </p:nvPr>
        </p:nvSpPr>
        <p:spPr>
          <a:xfrm>
            <a:off x="381000" y="13716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Relational OLAP (ROLAP)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relational or extended-relational DBMS to store and manage warehouse data and OLAP middle ware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 optimization of DBMS backend, implementation of aggregation navigation logic, and additional tools and services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Greater scalability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Multidimensional OLAP (MOLAP)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Sparse array-based multidimensional storage engine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Fast indexing to pre-computed summarized data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Hybrid OLAP (HOLAP)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(e.g., Microsoft SQLServer)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Flexibility, e.g., low level: relational, high-level: array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Specialized SQL servers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(e.g., Redbricks) </a:t>
            </a:r>
            <a:endParaRPr b="0" i="0" sz="2000" u="non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Specialized support for SQL queries over star/snowflake schemas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6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59" name="Google Shape;1159;p66"/>
          <p:cNvSpPr txBox="1"/>
          <p:nvPr>
            <p:ph type="title"/>
          </p:nvPr>
        </p:nvSpPr>
        <p:spPr>
          <a:xfrm>
            <a:off x="0" y="76200"/>
            <a:ext cx="922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4: Data Warehousing and On-line Analytical Processing</a:t>
            </a:r>
            <a:endParaRPr/>
          </a:p>
        </p:txBody>
      </p:sp>
      <p:sp>
        <p:nvSpPr>
          <p:cNvPr id="1160" name="Google Shape;1160;p66"/>
          <p:cNvSpPr txBox="1"/>
          <p:nvPr>
            <p:ph idx="1" type="body"/>
          </p:nvPr>
        </p:nvSpPr>
        <p:spPr>
          <a:xfrm>
            <a:off x="457200" y="14478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Warehouse: Basic Concepts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Modeling: Data Cube and OLAP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Design and Usage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Implementation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Generalization by Attribute-Oriented Induction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161" name="Google Shape;1161;p66"/>
          <p:cNvSpPr/>
          <p:nvPr/>
        </p:nvSpPr>
        <p:spPr>
          <a:xfrm rot="9059615">
            <a:off x="7772270" y="4190957"/>
            <a:ext cx="381104" cy="38110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6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68" name="Google Shape;1168;p67"/>
          <p:cNvSpPr txBox="1"/>
          <p:nvPr>
            <p:ph type="title"/>
          </p:nvPr>
        </p:nvSpPr>
        <p:spPr>
          <a:xfrm>
            <a:off x="1200150" y="381000"/>
            <a:ext cx="6661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Attribute-Oriented Induction</a:t>
            </a:r>
            <a:endParaRPr/>
          </a:p>
        </p:txBody>
      </p:sp>
      <p:sp>
        <p:nvSpPr>
          <p:cNvPr id="1169" name="Google Shape;1169;p67"/>
          <p:cNvSpPr txBox="1"/>
          <p:nvPr>
            <p:ph idx="1" type="body"/>
          </p:nvPr>
        </p:nvSpPr>
        <p:spPr>
          <a:xfrm>
            <a:off x="381000" y="1447800"/>
            <a:ext cx="8382000" cy="4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Proposed in 1989 (KDD ‘89 workshop)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confined to categorical data nor particular measures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it is done?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Collect the task-relevant data (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 relation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using a relational database query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 generalization by </a:t>
            </a: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attribute removal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attribute generalization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Apply aggregation by merging identical, generalized tuples and accumulating their respective counts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Interaction with users for knowledge presentation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6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76" name="Google Shape;1176;p68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Attribute-Oriented Induction: An Example</a:t>
            </a:r>
            <a:endParaRPr/>
          </a:p>
        </p:txBody>
      </p:sp>
      <p:sp>
        <p:nvSpPr>
          <p:cNvPr id="1177" name="Google Shape;1177;p68"/>
          <p:cNvSpPr txBox="1"/>
          <p:nvPr>
            <p:ph idx="1" type="body"/>
          </p:nvPr>
        </p:nvSpPr>
        <p:spPr>
          <a:xfrm>
            <a:off x="457200" y="12954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Example:  Describe general characteristics of graduate students in the University database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1. Fetch relevant set of data using an SQL statement, e.g.,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1" i="0" lang="en-US" sz="2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(i.e., name, gender, major, birth_place, birth_date, residence, phone#, gpa)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1" i="0" lang="en-US" sz="2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1" i="0" lang="en-US" sz="2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student_status in {“Msc”, “MBA”, “PhD” }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2. Perform attribute-oriented induction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3. Present results in generalized relation, cross-tab, or rule forms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6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84" name="Google Shape;1184;p69"/>
          <p:cNvSpPr txBox="1"/>
          <p:nvPr>
            <p:ph type="title"/>
          </p:nvPr>
        </p:nvSpPr>
        <p:spPr>
          <a:xfrm>
            <a:off x="457200" y="463550"/>
            <a:ext cx="8154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 Characterization: An Example</a:t>
            </a:r>
            <a:endParaRPr/>
          </a:p>
        </p:txBody>
      </p:sp>
      <p:pic>
        <p:nvPicPr>
          <p:cNvPr id="1185" name="Google Shape;118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47800"/>
            <a:ext cx="7769225" cy="237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6" name="Google Shape;1186;p69"/>
          <p:cNvCxnSpPr/>
          <p:nvPr/>
        </p:nvCxnSpPr>
        <p:spPr>
          <a:xfrm>
            <a:off x="1976437" y="1447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7" name="Google Shape;1187;p69"/>
          <p:cNvCxnSpPr/>
          <p:nvPr/>
        </p:nvCxnSpPr>
        <p:spPr>
          <a:xfrm>
            <a:off x="2662237" y="1447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8" name="Google Shape;1188;p69"/>
          <p:cNvCxnSpPr/>
          <p:nvPr/>
        </p:nvCxnSpPr>
        <p:spPr>
          <a:xfrm>
            <a:off x="3424237" y="1447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9" name="Google Shape;1189;p69"/>
          <p:cNvCxnSpPr/>
          <p:nvPr/>
        </p:nvCxnSpPr>
        <p:spPr>
          <a:xfrm>
            <a:off x="4719637" y="1447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0" name="Google Shape;1190;p69"/>
          <p:cNvCxnSpPr/>
          <p:nvPr/>
        </p:nvCxnSpPr>
        <p:spPr>
          <a:xfrm>
            <a:off x="5710237" y="1447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1" name="Google Shape;1191;p69"/>
          <p:cNvCxnSpPr/>
          <p:nvPr/>
        </p:nvCxnSpPr>
        <p:spPr>
          <a:xfrm>
            <a:off x="7081837" y="1447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2" name="Google Shape;1192;p69"/>
          <p:cNvCxnSpPr/>
          <p:nvPr/>
        </p:nvCxnSpPr>
        <p:spPr>
          <a:xfrm>
            <a:off x="7996237" y="1447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3" name="Google Shape;1193;p69"/>
          <p:cNvCxnSpPr/>
          <p:nvPr/>
        </p:nvCxnSpPr>
        <p:spPr>
          <a:xfrm>
            <a:off x="909637" y="1447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4" name="Google Shape;1194;p69"/>
          <p:cNvCxnSpPr/>
          <p:nvPr/>
        </p:nvCxnSpPr>
        <p:spPr>
          <a:xfrm>
            <a:off x="8605837" y="1447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195" name="Google Shape;1195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3657600"/>
            <a:ext cx="6227761" cy="135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6" name="Google Shape;1196;p69"/>
          <p:cNvCxnSpPr/>
          <p:nvPr/>
        </p:nvCxnSpPr>
        <p:spPr>
          <a:xfrm>
            <a:off x="1676400" y="36576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7" name="Google Shape;1197;p69"/>
          <p:cNvCxnSpPr/>
          <p:nvPr/>
        </p:nvCxnSpPr>
        <p:spPr>
          <a:xfrm>
            <a:off x="2362200" y="36576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8" name="Google Shape;1198;p69"/>
          <p:cNvCxnSpPr/>
          <p:nvPr/>
        </p:nvCxnSpPr>
        <p:spPr>
          <a:xfrm>
            <a:off x="3048000" y="36576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9" name="Google Shape;1199;p69"/>
          <p:cNvCxnSpPr/>
          <p:nvPr/>
        </p:nvCxnSpPr>
        <p:spPr>
          <a:xfrm>
            <a:off x="4191000" y="36576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0" name="Google Shape;1200;p69"/>
          <p:cNvCxnSpPr/>
          <p:nvPr/>
        </p:nvCxnSpPr>
        <p:spPr>
          <a:xfrm>
            <a:off x="5181600" y="36576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1" name="Google Shape;1201;p69"/>
          <p:cNvCxnSpPr/>
          <p:nvPr/>
        </p:nvCxnSpPr>
        <p:spPr>
          <a:xfrm>
            <a:off x="6172200" y="36576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2" name="Google Shape;1202;p69"/>
          <p:cNvCxnSpPr/>
          <p:nvPr/>
        </p:nvCxnSpPr>
        <p:spPr>
          <a:xfrm>
            <a:off x="7239000" y="36576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3" name="Google Shape;1203;p69"/>
          <p:cNvCxnSpPr/>
          <p:nvPr/>
        </p:nvCxnSpPr>
        <p:spPr>
          <a:xfrm>
            <a:off x="7848600" y="36576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4" name="Google Shape;1204;p69"/>
          <p:cNvCxnSpPr/>
          <p:nvPr/>
        </p:nvCxnSpPr>
        <p:spPr>
          <a:xfrm>
            <a:off x="1676400" y="3886200"/>
            <a:ext cx="617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205" name="Google Shape;1205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3825" y="4727575"/>
            <a:ext cx="4321175" cy="1887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6" name="Google Shape;1206;p69"/>
          <p:cNvCxnSpPr/>
          <p:nvPr/>
        </p:nvCxnSpPr>
        <p:spPr>
          <a:xfrm>
            <a:off x="5029200" y="47244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7" name="Google Shape;1207;p69"/>
          <p:cNvCxnSpPr/>
          <p:nvPr/>
        </p:nvCxnSpPr>
        <p:spPr>
          <a:xfrm>
            <a:off x="4267200" y="47244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8" name="Google Shape;1208;p69"/>
          <p:cNvCxnSpPr/>
          <p:nvPr/>
        </p:nvCxnSpPr>
        <p:spPr>
          <a:xfrm>
            <a:off x="6172200" y="47244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9" name="Google Shape;1209;p69"/>
          <p:cNvCxnSpPr/>
          <p:nvPr/>
        </p:nvCxnSpPr>
        <p:spPr>
          <a:xfrm>
            <a:off x="7010400" y="47244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0" name="Google Shape;1210;p69"/>
          <p:cNvCxnSpPr/>
          <p:nvPr/>
        </p:nvCxnSpPr>
        <p:spPr>
          <a:xfrm>
            <a:off x="2743200" y="54102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1" name="Google Shape;1211;p69"/>
          <p:cNvCxnSpPr/>
          <p:nvPr/>
        </p:nvCxnSpPr>
        <p:spPr>
          <a:xfrm>
            <a:off x="2743200" y="4724400"/>
            <a:ext cx="15240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2" name="Google Shape;1212;p69"/>
          <p:cNvCxnSpPr/>
          <p:nvPr/>
        </p:nvCxnSpPr>
        <p:spPr>
          <a:xfrm>
            <a:off x="2743200" y="59436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3" name="Google Shape;1213;p69"/>
          <p:cNvCxnSpPr/>
          <p:nvPr/>
        </p:nvCxnSpPr>
        <p:spPr>
          <a:xfrm>
            <a:off x="2743200" y="56388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4" name="Google Shape;1214;p69"/>
          <p:cNvCxnSpPr/>
          <p:nvPr/>
        </p:nvCxnSpPr>
        <p:spPr>
          <a:xfrm>
            <a:off x="2743200" y="47244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5" name="Google Shape;1215;p69"/>
          <p:cNvSpPr txBox="1"/>
          <p:nvPr/>
        </p:nvSpPr>
        <p:spPr>
          <a:xfrm>
            <a:off x="228600" y="3810000"/>
            <a:ext cx="13875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 Generalized Relation</a:t>
            </a:r>
            <a:endParaRPr/>
          </a:p>
        </p:txBody>
      </p:sp>
      <p:sp>
        <p:nvSpPr>
          <p:cNvPr id="1216" name="Google Shape;1216;p69"/>
          <p:cNvSpPr txBox="1"/>
          <p:nvPr/>
        </p:nvSpPr>
        <p:spPr>
          <a:xfrm>
            <a:off x="0" y="1752600"/>
            <a:ext cx="1143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Relation</a:t>
            </a:r>
            <a:endParaRPr/>
          </a:p>
        </p:txBody>
      </p:sp>
      <p:sp>
        <p:nvSpPr>
          <p:cNvPr id="1217" name="Google Shape;1217;p69"/>
          <p:cNvSpPr txBox="1"/>
          <p:nvPr/>
        </p:nvSpPr>
        <p:spPr>
          <a:xfrm>
            <a:off x="2667000" y="64008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7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24" name="Google Shape;1224;p70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Basic Principles of Attribute-Oriented Induction</a:t>
            </a:r>
            <a:endParaRPr/>
          </a:p>
        </p:txBody>
      </p:sp>
      <p:sp>
        <p:nvSpPr>
          <p:cNvPr id="1225" name="Google Shape;1225;p70"/>
          <p:cNvSpPr txBox="1"/>
          <p:nvPr>
            <p:ph idx="1" type="body"/>
          </p:nvPr>
        </p:nvSpPr>
        <p:spPr>
          <a:xfrm>
            <a:off x="304800" y="1485900"/>
            <a:ext cx="84963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focusing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task-relevant data, including dimensions, and the result is the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 relation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Attribute-removal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remove attribute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there is a large set of distinct values for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but (1) there is no generalization operator on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or (2)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’s higher level concepts are expressed in terms of other attributes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Attribute-generalization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If there is a large set of distinct values for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there exists a set of generalization operators on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then select an operator and generalize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Attribute-threshold control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typical 2-8, specified/default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Generalized relation threshold control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control the final relation/rule size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7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32" name="Google Shape;1232;p71"/>
          <p:cNvSpPr txBox="1"/>
          <p:nvPr>
            <p:ph type="title"/>
          </p:nvPr>
        </p:nvSpPr>
        <p:spPr>
          <a:xfrm>
            <a:off x="457200" y="3048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Attribute-Oriented Induction: Basic Algorithm </a:t>
            </a:r>
            <a:endParaRPr/>
          </a:p>
        </p:txBody>
      </p:sp>
      <p:sp>
        <p:nvSpPr>
          <p:cNvPr id="1233" name="Google Shape;1233;p71"/>
          <p:cNvSpPr txBox="1"/>
          <p:nvPr>
            <p:ph idx="1" type="body"/>
          </p:nvPr>
        </p:nvSpPr>
        <p:spPr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InitialRel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Query processing of task-relevant data, deriving the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 relation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PreGen</a:t>
            </a: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Based on the analysis of the number of distinct values in each attribute, determine generalization plan for each attribute: removal? or how high to generalize?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PrimeGen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Based on the PreGen plan, perform generalization to the right level to derive a “prime generalized relation”, accumulating the counts.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Presentation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User interaction: (1) adjust levels by drilling, (2) pivoting, (3) mapping into rules, cross tabs, visualization presentations.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7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40" name="Google Shape;1240;p72"/>
          <p:cNvSpPr txBox="1"/>
          <p:nvPr>
            <p:ph type="title"/>
          </p:nvPr>
        </p:nvSpPr>
        <p:spPr>
          <a:xfrm>
            <a:off x="1295400" y="228600"/>
            <a:ext cx="6934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Presentation of Generalized Results</a:t>
            </a:r>
            <a:endParaRPr/>
          </a:p>
        </p:txBody>
      </p:sp>
      <p:sp>
        <p:nvSpPr>
          <p:cNvPr id="1241" name="Google Shape;1241;p72"/>
          <p:cNvSpPr txBox="1"/>
          <p:nvPr>
            <p:ph idx="1" type="body"/>
          </p:nvPr>
        </p:nvSpPr>
        <p:spPr>
          <a:xfrm>
            <a:off x="228600" y="1295400"/>
            <a:ext cx="8572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relation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Relations where some or all attributes are generalized, with counts or other aggregation values accumulated.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 tabulation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Mapping results into cross tabulation form (similar to contingency tables).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Visualization techniques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Pie charts, bar charts, curves, cubes, and other visual forms.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Quantitative characteristic rules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Mapping generalized result into characteristic rules with quantitative information associated with it, e.g.,</a:t>
            </a:r>
            <a:endParaRPr/>
          </a:p>
        </p:txBody>
      </p:sp>
      <p:pic>
        <p:nvPicPr>
          <p:cNvPr id="1242" name="Google Shape;124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5867400"/>
            <a:ext cx="7704139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7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49" name="Google Shape;1249;p73"/>
          <p:cNvSpPr txBox="1"/>
          <p:nvPr>
            <p:ph type="title"/>
          </p:nvPr>
        </p:nvSpPr>
        <p:spPr>
          <a:xfrm>
            <a:off x="914400" y="304800"/>
            <a:ext cx="7272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Mining Class Comparisons</a:t>
            </a:r>
            <a:endParaRPr/>
          </a:p>
        </p:txBody>
      </p:sp>
      <p:sp>
        <p:nvSpPr>
          <p:cNvPr id="1250" name="Google Shape;1250;p73"/>
          <p:cNvSpPr txBox="1"/>
          <p:nvPr>
            <p:ph idx="1" type="body"/>
          </p:nvPr>
        </p:nvSpPr>
        <p:spPr>
          <a:xfrm>
            <a:off x="304800" y="14478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Comparison: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Comparing two or more classes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 the set of relevant data into the target class and the contrasting class(es)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 both classes to the same high level concepts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Compare tuples with the same high level descriptions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Present for every tuple its description and two measures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- distribution within single class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comparison - distribution between classes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Highlight the tuples with strong discriminant features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Relevance Analysis: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attributes (features) which best distinguish different classes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7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57" name="Google Shape;1257;p74"/>
          <p:cNvSpPr txBox="1"/>
          <p:nvPr>
            <p:ph type="title"/>
          </p:nvPr>
        </p:nvSpPr>
        <p:spPr>
          <a:xfrm>
            <a:off x="0" y="304800"/>
            <a:ext cx="91440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Concept Description vs. Cube-Based OLAP</a:t>
            </a:r>
            <a:endParaRPr/>
          </a:p>
        </p:txBody>
      </p:sp>
      <p:sp>
        <p:nvSpPr>
          <p:cNvPr id="1258" name="Google Shape;1258;p74"/>
          <p:cNvSpPr txBox="1"/>
          <p:nvPr>
            <p:ph idx="1" type="body"/>
          </p:nvPr>
        </p:nvSpPr>
        <p:spPr>
          <a:xfrm>
            <a:off x="228600" y="12954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Similarity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generalization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Presentation of data summarization at multiple levels of abstraction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Interactive drilling, pivoting, slicing and dicing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Differences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OLAP has systematic preprocessing, query independent, and can drill down to rather low level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AOI has automated desired level allocation, and may perform dimension relevance analysis/ranking when there are many relevant dimensions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AOI works on the data which are not in relational forms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Warehouse—Time Variant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81000" y="14478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time horizon for the data warehouse is significantly longer than that of operational systems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Operational database: current value data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data: provide information from a historical perspective (e.g., past 5-10 years)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key structure in the data warehouse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Contains an element of time, explicitly or implicitly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the key of operational data may or may not contain “time element”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7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65" name="Google Shape;1265;p75"/>
          <p:cNvSpPr txBox="1"/>
          <p:nvPr>
            <p:ph type="title"/>
          </p:nvPr>
        </p:nvSpPr>
        <p:spPr>
          <a:xfrm>
            <a:off x="0" y="76200"/>
            <a:ext cx="922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4: Data Warehousing and On-line Analytical Processing</a:t>
            </a:r>
            <a:endParaRPr/>
          </a:p>
        </p:txBody>
      </p:sp>
      <p:sp>
        <p:nvSpPr>
          <p:cNvPr id="1266" name="Google Shape;1266;p75"/>
          <p:cNvSpPr txBox="1"/>
          <p:nvPr>
            <p:ph idx="1" type="body"/>
          </p:nvPr>
        </p:nvSpPr>
        <p:spPr>
          <a:xfrm>
            <a:off x="457200" y="14478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Warehouse: Basic Concepts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Modeling: Data Cube and OLAP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Design and Usage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 Implementation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Generalization by Attribute-Oriented Induction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267" name="Google Shape;1267;p75"/>
          <p:cNvSpPr/>
          <p:nvPr/>
        </p:nvSpPr>
        <p:spPr>
          <a:xfrm rot="9059615">
            <a:off x="2743070" y="5486357"/>
            <a:ext cx="381104" cy="38110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76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VIDEOS TO WATCH</a:t>
            </a:r>
            <a:endParaRPr/>
          </a:p>
        </p:txBody>
      </p:sp>
      <p:sp>
        <p:nvSpPr>
          <p:cNvPr id="1273" name="Google Shape;1273;p76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https://www.youtube.com/watch?v=O7JYornSvjI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https://www.youtube.com/watch?v=J326LIUrZM8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Around BI</a:t>
            </a:r>
            <a:endParaRPr/>
          </a:p>
          <a:p>
            <a: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4" name="Google Shape;1274;p76"/>
          <p:cNvSpPr txBox="1"/>
          <p:nvPr/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275" name="Google Shape;1275;p76"/>
          <p:cNvSpPr txBox="1"/>
          <p:nvPr/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1276" name="Google Shape;1276;p7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7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83" name="Google Shape;1283;p77"/>
          <p:cNvSpPr txBox="1"/>
          <p:nvPr>
            <p:ph type="title"/>
          </p:nvPr>
        </p:nvSpPr>
        <p:spPr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Summary</a:t>
            </a:r>
            <a:endParaRPr/>
          </a:p>
        </p:txBody>
      </p:sp>
      <p:sp>
        <p:nvSpPr>
          <p:cNvPr id="1284" name="Google Shape;1284;p77"/>
          <p:cNvSpPr txBox="1"/>
          <p:nvPr>
            <p:ph idx="1" type="body"/>
          </p:nvPr>
        </p:nvSpPr>
        <p:spPr>
          <a:xfrm>
            <a:off x="381000" y="13716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Data warehousing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multi-dimensional model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a data warehouse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data cube consists of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dimensions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&amp;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 schema, snowflake schema, fact constellations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OLAP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operations: drilling, rolling, slicing, dicing and pivoting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Data Warehouse Architecture, Design, and Usage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Multi-tiered architecture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Business analysis design framework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processing, analytical processing, data mining,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OLAM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(Online Analytical Mining)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Implementation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Efficient computation of data cubes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Partial vs. full vs. no materialization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Indexing OALP data: Bitmap index and join index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OLAP query processing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OLAP servers: ROLAP, MOLAP, HOLAP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Data generalization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Attribute-oriented induction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7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91" name="Google Shape;1291;p78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(I)</a:t>
            </a:r>
            <a:endParaRPr/>
          </a:p>
        </p:txBody>
      </p:sp>
      <p:sp>
        <p:nvSpPr>
          <p:cNvPr id="1292" name="Google Shape;1292;p78"/>
          <p:cNvSpPr txBox="1"/>
          <p:nvPr>
            <p:ph idx="1" type="body"/>
          </p:nvPr>
        </p:nvSpPr>
        <p:spPr>
          <a:xfrm>
            <a:off x="381000" y="12192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Agarwal, R. Agrawal, P. M. Deshpande, A. Gupta, J. F. Naughton, R. Ramakrishnan, and S. Sarawagi.   On the computation of multidimensional aggregates.  VLDB’96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Agrawal, A. E. Abbadi, A. Singh, and T. Yurek.  Efficient view maintenance in data warehouses. SIGMOD’97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Agrawal, A. Gupta, and S. Sarawagi. Modeling multidimensional databases.  ICDE’97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S. Chaudhuri and U. Dayal.  An overview of data warehousing and OLAP technology.  ACM SIGMOD Record, 26:65-74, 1997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F. Codd, S. B. Codd, and C. T. Salley. Beyond decision support. Computer World, 27, July 1993.</a:t>
            </a:r>
            <a:endParaRPr b="0" i="0" sz="1600" u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Gray, et al.  Data cube: A relational aggregation operator generalizing group-by, cross-tab and sub-totals.  Data Mining and Knowledge Discovery, 1:29-54, 1997.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Gupta and I. S. Mumick.  Materialized Views: Techniques, Implementations, and Applications. MIT Press, 1999.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Han.  Towards on-line analytical mining in large databases. </a:t>
            </a:r>
            <a:r>
              <a:rPr b="0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ACM SIGMOD Record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27:97-107, 1998.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 Harinarayan, A. Rajaraman, and J. D. Ullman. Implementing data cubes efficiently. SIGMOD’96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Hellerstein, P. Haas, and H. Wang. Online aggregation. SIGMOD'97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7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99" name="Google Shape;1299;p79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(II)</a:t>
            </a:r>
            <a:endParaRPr/>
          </a:p>
        </p:txBody>
      </p:sp>
      <p:sp>
        <p:nvSpPr>
          <p:cNvPr id="1300" name="Google Shape;1300;p79"/>
          <p:cNvSpPr txBox="1"/>
          <p:nvPr>
            <p:ph idx="1" type="body"/>
          </p:nvPr>
        </p:nvSpPr>
        <p:spPr>
          <a:xfrm>
            <a:off x="304800" y="1371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Imhoff, N. Galemmo, and J. G. Geiger. Mastering Data Warehouse Design: Relational and Dimensional Techniques. John Wiley, 2003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 H. Inmon. Building the Data Warehouse. John Wiley, 1996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Kimball and M. Ross.  The Data Warehouse Toolkit: The Complete Guide to Dimensional Modeling. 2ed. John Wiley, 2002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O’Neil and G. Graefe. Multi-table joins through bitmapped join indices. </a:t>
            </a:r>
            <a:r>
              <a:rPr b="0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SIGMOD Record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24:8–11, Sept. 1995.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O'Neil and D. Quass. Improved query performance with variant indexes. SIGMOD'97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Microsoft. OLEDB for OLAP programmer's reference version 1.0. In http://www.microsoft.com/data/oledb/olap, 1998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Sarawagi and M. Stonebraker.  Efficient organization of large multidimensional arrays. ICDE'94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Shoshani.  OLAP and statistical databases: Similarities and differences. PODS’00.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Srivastava, S. Dar, H. V. Jagadish, and A. V. Levy. Answering queries with aggregation using views. </a:t>
            </a:r>
            <a:r>
              <a:rPr b="0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VLDB'96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Valduriez. Join indices.  ACM Trans. Database Systems, 12:218-246, 1987.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Widom.  Research problems in data warehousing.  CIKM’95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Wu, E. Otoo, and A. Shoshani, Optimal Bitmap Indices with Efficient Compression, ACM Trans. on Database Systems (TODS), 31(1): 1-38, 2006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8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07" name="Google Shape;1307;p80"/>
          <p:cNvSpPr txBox="1"/>
          <p:nvPr>
            <p:ph type="title"/>
          </p:nvPr>
        </p:nvSpPr>
        <p:spPr>
          <a:xfrm>
            <a:off x="457200" y="34290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Surplus Slides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8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14" name="Google Shape;1314;p81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Compression of Bitmap Indices</a:t>
            </a:r>
            <a:endParaRPr/>
          </a:p>
        </p:txBody>
      </p:sp>
      <p:sp>
        <p:nvSpPr>
          <p:cNvPr id="1315" name="Google Shape;1315;p81"/>
          <p:cNvSpPr txBox="1"/>
          <p:nvPr>
            <p:ph idx="1" type="body"/>
          </p:nvPr>
        </p:nvSpPr>
        <p:spPr>
          <a:xfrm>
            <a:off x="381000" y="1219200"/>
            <a:ext cx="8382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Bitmap indexes must be compressed to reduce I/O costs and minimize CPU usage—majority of the bits are 0’s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compression schemes: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Byte-aligned Bitmap Code (BBC)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Word-Aligned Hybrid (WAH) code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and space required to operate on compressed bitmap is proportional to the total size of the bitmap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Optimal on attributes of low cardinality as well as those of high cardinality.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WAH out performs BBC by about a factor of two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1" name="Google Shape;171;p22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Warehouse—Nonvolatile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810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physically separate store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data transformed from the operational environment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Operational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update of data does not occur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the data warehouse environment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not require transaction processing, recovery, and concurrency control mechanisms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Requires only two operations in data accessing: 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initial loading of data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access of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OLTP vs. OLAP</a:t>
            </a:r>
            <a:endParaRPr/>
          </a:p>
        </p:txBody>
      </p:sp>
      <p:pic>
        <p:nvPicPr>
          <p:cNvPr id="180" name="Google Shape;180;p23"/>
          <p:cNvPicPr preferRelativeResize="0"/>
          <p:nvPr>
            <p:ph idx="2" type="tbl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7945500" cy="487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3"/>
          <p:cNvCxnSpPr/>
          <p:nvPr/>
        </p:nvCxnSpPr>
        <p:spPr>
          <a:xfrm>
            <a:off x="8458200" y="1447800"/>
            <a:ext cx="0" cy="46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381000" y="304800"/>
            <a:ext cx="8382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Why a Separate Data Warehouse?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81000" y="12954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 performance for both systems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DBMS— tuned for OLTP: access methods, indexing, concurrency control, recovery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Warehouse—tuned for OLAP: complex OLAP queries, multidimensional view, consolidation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functions and different data: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missing data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Decision support requires historical data which operational DBs do not typically maintain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consolidation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DS requires consolidation (aggregation, summarization) of data from heterogeneous sources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quality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different sources typically use inconsistent data representations, codes and formats which have to be reconciled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There are more and more systems which perform OLAP analysis directly on relational databases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