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vnd.openxmlformats-officedocument.vmlDrawing" Extension="vml"/>
  <Default ContentType="application/vnd.ms-excel" Extension="xls"/>
  <Default ContentType="application/xml" Extension="xml"/>
  <Override ContentType="application/vnd.ms-excel" PartName="/ppt/embeddings/Microsoft_Excel_Sheet1.xls"/>
  <Override ContentType="application/vnd.ms-excel" PartName="/ppt/embeddings/Microsoft_Excel_Sheet2.xls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3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0.xml"/>
  <Override ContentType="application/vnd.openxmlformats-officedocument.theme+xml" PartName="/ppt/theme/theme11.xml"/>
  <Override ContentType="application/vnd.openxmlformats-officedocument.theme+xml" PartName="/ppt/theme/theme12.xml"/>
  <Override ContentType="application/vnd.openxmlformats-officedocument.theme+xml" PartName="/ppt/theme/theme13.xml"/>
  <Override ContentType="application/vnd.openxmlformats-officedocument.theme+xml" PartName="/ppt/theme/theme14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theme+xml" PartName="/ppt/theme/theme7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5"/>
    <p:sldMasterId id="2147483662" r:id="rId6"/>
    <p:sldMasterId id="2147483663" r:id="rId7"/>
    <p:sldMasterId id="2147483664" r:id="rId8"/>
    <p:sldMasterId id="2147483665" r:id="rId9"/>
    <p:sldMasterId id="2147483666" r:id="rId10"/>
    <p:sldMasterId id="2147483667" r:id="rId11"/>
    <p:sldMasterId id="2147483668" r:id="rId12"/>
    <p:sldMasterId id="2147483669" r:id="rId13"/>
    <p:sldMasterId id="2147483670" r:id="rId14"/>
    <p:sldMasterId id="2147483671" r:id="rId15"/>
    <p:sldMasterId id="2147483672" r:id="rId16"/>
    <p:sldMasterId id="2147483673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4" r:id="rId77"/>
    <p:sldId id="315" r:id="rId78"/>
    <p:sldId id="316" r:id="rId79"/>
    <p:sldId id="317" r:id="rId80"/>
    <p:sldId id="318" r:id="rId81"/>
    <p:sldId id="319" r:id="rId82"/>
    <p:sldId id="320" r:id="rId83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19">
          <p15:clr>
            <a:srgbClr val="000000"/>
          </p15:clr>
        </p15:guide>
        <p15:guide id="2" pos="5759">
          <p15:clr>
            <a:srgbClr val="000000"/>
          </p15:clr>
        </p15:guide>
      </p15:sldGuideLst>
    </p:ext>
    <p:ext uri="{2D200454-40CA-4A62-9FC3-DE9A4176ACB9}">
      <p15:notesGuideLst>
        <p15:guide id="1" orient="horz" pos="2929">
          <p15:clr>
            <a:srgbClr val="000000"/>
          </p15:clr>
        </p15:guide>
        <p15:guide id="2" pos="2209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DFB827F-7342-4BFE-96BB-7BB41A97B91D}">
  <a:tblStyle styleId="{ADFB827F-7342-4BFE-96BB-7BB41A97B91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19" orient="horz"/>
        <p:guide pos="575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2.xml"/><Relationship Id="rId83" Type="http://schemas.openxmlformats.org/officeDocument/2006/relationships/slide" Target="slides/slide65.xml"/><Relationship Id="rId42" Type="http://schemas.openxmlformats.org/officeDocument/2006/relationships/slide" Target="slides/slide24.xml"/><Relationship Id="rId41" Type="http://schemas.openxmlformats.org/officeDocument/2006/relationships/slide" Target="slides/slide23.xml"/><Relationship Id="rId44" Type="http://schemas.openxmlformats.org/officeDocument/2006/relationships/slide" Target="slides/slide26.xml"/><Relationship Id="rId43" Type="http://schemas.openxmlformats.org/officeDocument/2006/relationships/slide" Target="slides/slide25.xml"/><Relationship Id="rId46" Type="http://schemas.openxmlformats.org/officeDocument/2006/relationships/slide" Target="slides/slide28.xml"/><Relationship Id="rId45" Type="http://schemas.openxmlformats.org/officeDocument/2006/relationships/slide" Target="slides/slide27.xml"/><Relationship Id="rId80" Type="http://schemas.openxmlformats.org/officeDocument/2006/relationships/slide" Target="slides/slide62.xml"/><Relationship Id="rId82" Type="http://schemas.openxmlformats.org/officeDocument/2006/relationships/slide" Target="slides/slide64.xml"/><Relationship Id="rId81" Type="http://schemas.openxmlformats.org/officeDocument/2006/relationships/slide" Target="slides/slide63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30.xml"/><Relationship Id="rId47" Type="http://schemas.openxmlformats.org/officeDocument/2006/relationships/slide" Target="slides/slide29.xml"/><Relationship Id="rId49" Type="http://schemas.openxmlformats.org/officeDocument/2006/relationships/slide" Target="slides/slide3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55.xml"/><Relationship Id="rId72" Type="http://schemas.openxmlformats.org/officeDocument/2006/relationships/slide" Target="slides/slide54.xml"/><Relationship Id="rId31" Type="http://schemas.openxmlformats.org/officeDocument/2006/relationships/slide" Target="slides/slide13.xml"/><Relationship Id="rId75" Type="http://schemas.openxmlformats.org/officeDocument/2006/relationships/slide" Target="slides/slide57.xml"/><Relationship Id="rId30" Type="http://schemas.openxmlformats.org/officeDocument/2006/relationships/slide" Target="slides/slide12.xml"/><Relationship Id="rId74" Type="http://schemas.openxmlformats.org/officeDocument/2006/relationships/slide" Target="slides/slide56.xml"/><Relationship Id="rId33" Type="http://schemas.openxmlformats.org/officeDocument/2006/relationships/slide" Target="slides/slide15.xml"/><Relationship Id="rId77" Type="http://schemas.openxmlformats.org/officeDocument/2006/relationships/slide" Target="slides/slide59.xml"/><Relationship Id="rId32" Type="http://schemas.openxmlformats.org/officeDocument/2006/relationships/slide" Target="slides/slide14.xml"/><Relationship Id="rId76" Type="http://schemas.openxmlformats.org/officeDocument/2006/relationships/slide" Target="slides/slide58.xml"/><Relationship Id="rId35" Type="http://schemas.openxmlformats.org/officeDocument/2006/relationships/slide" Target="slides/slide17.xml"/><Relationship Id="rId79" Type="http://schemas.openxmlformats.org/officeDocument/2006/relationships/slide" Target="slides/slide61.xml"/><Relationship Id="rId34" Type="http://schemas.openxmlformats.org/officeDocument/2006/relationships/slide" Target="slides/slide16.xml"/><Relationship Id="rId78" Type="http://schemas.openxmlformats.org/officeDocument/2006/relationships/slide" Target="slides/slide60.xml"/><Relationship Id="rId71" Type="http://schemas.openxmlformats.org/officeDocument/2006/relationships/slide" Target="slides/slide53.xml"/><Relationship Id="rId70" Type="http://schemas.openxmlformats.org/officeDocument/2006/relationships/slide" Target="slides/slide52.xml"/><Relationship Id="rId37" Type="http://schemas.openxmlformats.org/officeDocument/2006/relationships/slide" Target="slides/slide19.xml"/><Relationship Id="rId36" Type="http://schemas.openxmlformats.org/officeDocument/2006/relationships/slide" Target="slides/slide18.xml"/><Relationship Id="rId39" Type="http://schemas.openxmlformats.org/officeDocument/2006/relationships/slide" Target="slides/slide21.xml"/><Relationship Id="rId38" Type="http://schemas.openxmlformats.org/officeDocument/2006/relationships/slide" Target="slides/slide20.xml"/><Relationship Id="rId62" Type="http://schemas.openxmlformats.org/officeDocument/2006/relationships/slide" Target="slides/slide44.xml"/><Relationship Id="rId61" Type="http://schemas.openxmlformats.org/officeDocument/2006/relationships/slide" Target="slides/slide43.xml"/><Relationship Id="rId20" Type="http://schemas.openxmlformats.org/officeDocument/2006/relationships/slide" Target="slides/slide2.xml"/><Relationship Id="rId64" Type="http://schemas.openxmlformats.org/officeDocument/2006/relationships/slide" Target="slides/slide46.xml"/><Relationship Id="rId63" Type="http://schemas.openxmlformats.org/officeDocument/2006/relationships/slide" Target="slides/slide45.xml"/><Relationship Id="rId22" Type="http://schemas.openxmlformats.org/officeDocument/2006/relationships/slide" Target="slides/slide4.xml"/><Relationship Id="rId66" Type="http://schemas.openxmlformats.org/officeDocument/2006/relationships/slide" Target="slides/slide48.xml"/><Relationship Id="rId21" Type="http://schemas.openxmlformats.org/officeDocument/2006/relationships/slide" Target="slides/slide3.xml"/><Relationship Id="rId65" Type="http://schemas.openxmlformats.org/officeDocument/2006/relationships/slide" Target="slides/slide47.xml"/><Relationship Id="rId24" Type="http://schemas.openxmlformats.org/officeDocument/2006/relationships/slide" Target="slides/slide6.xml"/><Relationship Id="rId68" Type="http://schemas.openxmlformats.org/officeDocument/2006/relationships/slide" Target="slides/slide50.xml"/><Relationship Id="rId23" Type="http://schemas.openxmlformats.org/officeDocument/2006/relationships/slide" Target="slides/slide5.xml"/><Relationship Id="rId67" Type="http://schemas.openxmlformats.org/officeDocument/2006/relationships/slide" Target="slides/slide49.xml"/><Relationship Id="rId60" Type="http://schemas.openxmlformats.org/officeDocument/2006/relationships/slide" Target="slides/slide42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69" Type="http://schemas.openxmlformats.org/officeDocument/2006/relationships/slide" Target="slides/slide51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29" Type="http://schemas.openxmlformats.org/officeDocument/2006/relationships/slide" Target="slides/slide11.xml"/><Relationship Id="rId51" Type="http://schemas.openxmlformats.org/officeDocument/2006/relationships/slide" Target="slides/slide33.xml"/><Relationship Id="rId50" Type="http://schemas.openxmlformats.org/officeDocument/2006/relationships/slide" Target="slides/slide32.xml"/><Relationship Id="rId53" Type="http://schemas.openxmlformats.org/officeDocument/2006/relationships/slide" Target="slides/slide35.xml"/><Relationship Id="rId52" Type="http://schemas.openxmlformats.org/officeDocument/2006/relationships/slide" Target="slides/slide34.xml"/><Relationship Id="rId11" Type="http://schemas.openxmlformats.org/officeDocument/2006/relationships/slideMaster" Target="slideMasters/slideMaster7.xml"/><Relationship Id="rId55" Type="http://schemas.openxmlformats.org/officeDocument/2006/relationships/slide" Target="slides/slide37.xml"/><Relationship Id="rId10" Type="http://schemas.openxmlformats.org/officeDocument/2006/relationships/slideMaster" Target="slideMasters/slideMaster6.xml"/><Relationship Id="rId54" Type="http://schemas.openxmlformats.org/officeDocument/2006/relationships/slide" Target="slides/slide36.xml"/><Relationship Id="rId13" Type="http://schemas.openxmlformats.org/officeDocument/2006/relationships/slideMaster" Target="slideMasters/slideMaster9.xml"/><Relationship Id="rId57" Type="http://schemas.openxmlformats.org/officeDocument/2006/relationships/slide" Target="slides/slide39.xml"/><Relationship Id="rId12" Type="http://schemas.openxmlformats.org/officeDocument/2006/relationships/slideMaster" Target="slideMasters/slideMaster8.xml"/><Relationship Id="rId56" Type="http://schemas.openxmlformats.org/officeDocument/2006/relationships/slide" Target="slides/slide38.xml"/><Relationship Id="rId15" Type="http://schemas.openxmlformats.org/officeDocument/2006/relationships/slideMaster" Target="slideMasters/slideMaster11.xml"/><Relationship Id="rId59" Type="http://schemas.openxmlformats.org/officeDocument/2006/relationships/slide" Target="slides/slide41.xml"/><Relationship Id="rId14" Type="http://schemas.openxmlformats.org/officeDocument/2006/relationships/slideMaster" Target="slideMasters/slideMaster10.xml"/><Relationship Id="rId58" Type="http://schemas.openxmlformats.org/officeDocument/2006/relationships/slide" Target="slides/slide40.xml"/><Relationship Id="rId17" Type="http://schemas.openxmlformats.org/officeDocument/2006/relationships/slideMaster" Target="slideMasters/slideMaster13.xml"/><Relationship Id="rId16" Type="http://schemas.openxmlformats.org/officeDocument/2006/relationships/slideMaster" Target="slideMasters/slideMaster12.xml"/><Relationship Id="rId19" Type="http://schemas.openxmlformats.org/officeDocument/2006/relationships/slide" Target="slides/slide1.xml"/><Relationship Id="rId18" Type="http://schemas.openxmlformats.org/officeDocument/2006/relationships/notesMaster" Target="notesMasters/notesMaster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1" name="Google Shape;191;p1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2" name="Google Shape;192;p1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1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8" name="Google Shape;318;p11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1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7" name="Google Shape;327;p12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1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5" name="Google Shape;335;p13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1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3" name="Google Shape;343;p14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1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7" name="Google Shape;377;p15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15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5" name="Google Shape;385;p16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1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3" name="Google Shape;393;p17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1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1" name="Google Shape;401;p18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1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9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2" name="Google Shape;452;p19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p19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1" name="Google Shape;201;p2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0" name="Google Shape;460;p2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p2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1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9" name="Google Shape;469;p21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p2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2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7" name="Google Shape;477;p22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2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3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1" name="Google Shape;501;p23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2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4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7" name="Google Shape;527;p24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Google Shape;528;p2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5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5" name="Google Shape;535;p25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Google Shape;536;p25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6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3" name="Google Shape;613;p26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Google Shape;614;p2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2" name="Google Shape;622;p27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3" name="Google Shape;623;p2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0" name="Google Shape;630;p28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1" name="Google Shape;631;p2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9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7" name="Google Shape;677;p29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8" name="Google Shape;678;p29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0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5" name="Google Shape;685;p3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" name="Google Shape;686;p3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1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0" name="Google Shape;730;p31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3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7" name="Google Shape;787;p32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8" name="Google Shape;788;p3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3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2" name="Google Shape;822;p33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3" name="Google Shape;823;p3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4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4" name="Google Shape;874;p34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5" name="Google Shape;875;p3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5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2" name="Google Shape;882;p35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35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6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0" name="Google Shape;890;p36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1" name="Google Shape;891;p3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8" name="Google Shape;898;p37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9" name="Google Shape;899;p3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8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9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8" name="Google Shape;948;p39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9" name="Google Shape;949;p39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4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0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6" name="Google Shape;956;p4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7" name="Google Shape;957;p4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1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4" name="Google Shape;964;p41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5" name="Google Shape;965;p4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2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2" name="Google Shape;972;p42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3" name="Google Shape;973;p4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3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1" name="Google Shape;981;p43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2" name="Google Shape;982;p4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4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9" name="Google Shape;989;p44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0" name="Google Shape;990;p4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5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8" name="Google Shape;998;p45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6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Google Shape;1006;p4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7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2" name="Google Shape;1012;p4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8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3" name="Google Shape;1023;p4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9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29" name="Google Shape;1029;p49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0" name="Google Shape;1030;p49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6" name="Google Shape;226;p5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0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7" name="Google Shape;1037;p5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8" name="Google Shape;1038;p5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1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45" name="Google Shape;1045;p51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6" name="Google Shape;1046;p5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2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3" name="Google Shape;1053;p52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4" name="Google Shape;1054;p5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3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2" name="Google Shape;1062;p53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3" name="Google Shape;1063;p5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4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74" name="Google Shape;1074;p54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5" name="Google Shape;1075;p5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5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83" name="Google Shape;1083;p55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4" name="Google Shape;1084;p55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56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9" name="Google Shape;1099;p56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0" name="Google Shape;1100;p5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7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1" name="Google Shape;1121;p57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2" name="Google Shape;1122;p57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8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8" name="Google Shape;1138;p5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9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6" name="Google Shape;1146;p59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7" name="Google Shape;1147;p59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5" name="Google Shape;245;p6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60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5" name="Google Shape;1155;p6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6" name="Google Shape;1156;p6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61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3" name="Google Shape;1163;p61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4" name="Google Shape;1164;p6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62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1" name="Google Shape;1171;p62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2" name="Google Shape;1172;p6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63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9" name="Google Shape;1179;p63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0" name="Google Shape;1180;p6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4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7" name="Google Shape;1187;p64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8" name="Google Shape;1188;p6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65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5" name="Google Shape;1195;p65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6" name="Google Shape;1196;p65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5" name="Google Shape;285;p7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3" name="Google Shape;293;p8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 txBox="1"/>
          <p:nvPr/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1" name="Google Shape;301;p9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9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zoom dir="ou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146" name="Google Shape;146;p20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zoom dir="ou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160" name="Google Shape;160;p22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zoom dir="ou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 rot="5400000">
            <a:off x="2019300" y="-266700"/>
            <a:ext cx="51054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zoom dir="ou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 rot="5400000">
            <a:off x="4667250" y="2381250"/>
            <a:ext cx="60960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 rot="5400000">
            <a:off x="400050" y="361950"/>
            <a:ext cx="60960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81000" y="1371600"/>
            <a:ext cx="411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371600"/>
            <a:ext cx="411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zoom dir="ou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zoom dir="ou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zoom dir="ou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381000" y="1371600"/>
            <a:ext cx="411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648200" y="1371600"/>
            <a:ext cx="41148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8200" y="4000500"/>
            <a:ext cx="41148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zoom dir="ou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zoom dir="ou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zoom dir="ou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81000" y="1371600"/>
            <a:ext cx="411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115" name="Google Shape;115;p16"/>
          <p:cNvSpPr txBox="1"/>
          <p:nvPr>
            <p:ph idx="2" type="body"/>
          </p:nvPr>
        </p:nvSpPr>
        <p:spPr>
          <a:xfrm>
            <a:off x="4648200" y="1371600"/>
            <a:ext cx="411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zoom dir="ou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rtl="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130" name="Google Shape;130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131" name="Google Shape;131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rtl="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zoom dir="out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6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3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4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0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3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8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81000" y="1219200"/>
            <a:ext cx="8410500" cy="45900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381000" y="1219200"/>
            <a:ext cx="8410500" cy="45900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381000" y="1219200"/>
            <a:ext cx="8410500" cy="45900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381000" y="1219200"/>
            <a:ext cx="8410500" cy="45900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381000" y="1219200"/>
            <a:ext cx="8410500" cy="45900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1" name="Google Shape;181;p25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381000" y="1219200"/>
            <a:ext cx="8410500" cy="45900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381000" y="1219200"/>
            <a:ext cx="8410500" cy="45900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381000" y="1219200"/>
            <a:ext cx="8410500" cy="45900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/>
        </p:nvSpPr>
        <p:spPr>
          <a:xfrm>
            <a:off x="381000" y="1219200"/>
            <a:ext cx="8410500" cy="45900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0" y="2438400"/>
            <a:ext cx="8888412" cy="952500"/>
            <a:chOff x="0" y="1536"/>
            <a:chExt cx="5599" cy="600"/>
          </a:xfrm>
        </p:grpSpPr>
        <p:grpSp>
          <p:nvGrpSpPr>
            <p:cNvPr id="72" name="Google Shape;72;p11"/>
            <p:cNvGrpSpPr/>
            <p:nvPr/>
          </p:nvGrpSpPr>
          <p:grpSpPr>
            <a:xfrm>
              <a:off x="185" y="1604"/>
              <a:ext cx="458" cy="208"/>
              <a:chOff x="720" y="336"/>
              <a:chExt cx="636" cy="300"/>
            </a:xfrm>
          </p:grpSpPr>
          <p:sp>
            <p:nvSpPr>
              <p:cNvPr id="73" name="Google Shape;73;p11"/>
              <p:cNvSpPr txBox="1"/>
              <p:nvPr/>
            </p:nvSpPr>
            <p:spPr>
              <a:xfrm>
                <a:off x="720" y="336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11"/>
              <p:cNvSpPr txBox="1"/>
              <p:nvPr/>
            </p:nvSpPr>
            <p:spPr>
              <a:xfrm>
                <a:off x="1056" y="336"/>
                <a:ext cx="300" cy="300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5" name="Google Shape;75;p11"/>
            <p:cNvGrpSpPr/>
            <p:nvPr/>
          </p:nvGrpSpPr>
          <p:grpSpPr>
            <a:xfrm>
              <a:off x="263" y="1870"/>
              <a:ext cx="441" cy="208"/>
              <a:chOff x="912" y="2640"/>
              <a:chExt cx="636" cy="300"/>
            </a:xfrm>
          </p:grpSpPr>
          <p:sp>
            <p:nvSpPr>
              <p:cNvPr id="76" name="Google Shape;76;p11"/>
              <p:cNvSpPr txBox="1"/>
              <p:nvPr/>
            </p:nvSpPr>
            <p:spPr>
              <a:xfrm>
                <a:off x="912" y="2640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11"/>
              <p:cNvSpPr txBox="1"/>
              <p:nvPr/>
            </p:nvSpPr>
            <p:spPr>
              <a:xfrm>
                <a:off x="1248" y="2640"/>
                <a:ext cx="300" cy="3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8" name="Google Shape;78;p11"/>
            <p:cNvSpPr txBox="1"/>
            <p:nvPr/>
          </p:nvSpPr>
          <p:spPr>
            <a:xfrm>
              <a:off x="0" y="1824"/>
              <a:ext cx="300" cy="3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" name="Google Shape;79;p11"/>
            <p:cNvSpPr txBox="1"/>
            <p:nvPr/>
          </p:nvSpPr>
          <p:spPr>
            <a:xfrm>
              <a:off x="400" y="1536"/>
              <a:ext cx="0" cy="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" name="Google Shape;80;p11"/>
            <p:cNvSpPr txBox="1"/>
            <p:nvPr/>
          </p:nvSpPr>
          <p:spPr>
            <a:xfrm>
              <a:off x="199" y="2089"/>
              <a:ext cx="5400" cy="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381000" y="1219200"/>
            <a:ext cx="8410500" cy="45900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13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381000" y="1219200"/>
            <a:ext cx="8410500" cy="45900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381000" y="1219200"/>
            <a:ext cx="8410500" cy="45900"/>
          </a:xfrm>
          <a:prstGeom prst="rect">
            <a:avLst/>
          </a:prstGeom>
          <a:gradFill>
            <a:gsLst>
              <a:gs pos="0">
                <a:srgbClr val="00E4A8">
                  <a:alpha val="49803"/>
                </a:srgbClr>
              </a:gs>
              <a:gs pos="100000">
                <a:srgbClr val="3333CC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Microsoft_Excel_Sheet1.xls"/><Relationship Id="rId9" Type="http://schemas.openxmlformats.org/officeDocument/2006/relationships/image" Target="../media/image4.png"/><Relationship Id="rId5" Type="http://schemas.openxmlformats.org/officeDocument/2006/relationships/oleObject" Target="../embeddings/Microsoft_Excel_Sheet1.xls"/><Relationship Id="rId6" Type="http://schemas.openxmlformats.org/officeDocument/2006/relationships/image" Target="../media/image2.png"/><Relationship Id="rId7" Type="http://schemas.openxmlformats.org/officeDocument/2006/relationships/oleObject" Target="../embeddings/Microsoft_Excel_Sheet2.xls"/><Relationship Id="rId8" Type="http://schemas.openxmlformats.org/officeDocument/2006/relationships/oleObject" Target="../embeddings/Microsoft_Excel_Sheet2.xls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5.png"/><Relationship Id="rId4" Type="http://schemas.openxmlformats.org/officeDocument/2006/relationships/hyperlink" Target="http://www.cs.uiuc.edu/~hanj/pdf/pkdd07_twu.pdf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7" name="Google Shape;197;p27"/>
          <p:cNvSpPr txBox="1"/>
          <p:nvPr>
            <p:ph idx="4294967295" type="title"/>
          </p:nvPr>
        </p:nvSpPr>
        <p:spPr>
          <a:xfrm>
            <a:off x="533400" y="152400"/>
            <a:ext cx="8077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lock"/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Mining: </a:t>
            </a:r>
            <a:br>
              <a:rPr b="0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Concepts and Techniques</a:t>
            </a:r>
            <a:b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(3</a:t>
            </a:r>
            <a:r>
              <a:rPr b="0" baseline="3000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rd</a:t>
            </a:r>
            <a:r>
              <a:rPr b="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ed.)</a:t>
            </a:r>
            <a:b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br>
              <a:rPr b="0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— Chapter 6</a:t>
            </a:r>
            <a:r>
              <a:rPr b="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—</a:t>
            </a:r>
            <a:endParaRPr/>
          </a:p>
        </p:txBody>
      </p:sp>
      <p:sp>
        <p:nvSpPr>
          <p:cNvPr id="198" name="Google Shape;198;p27"/>
          <p:cNvSpPr txBox="1"/>
          <p:nvPr>
            <p:ph idx="4294967295" type="body"/>
          </p:nvPr>
        </p:nvSpPr>
        <p:spPr>
          <a:xfrm>
            <a:off x="304800" y="4419600"/>
            <a:ext cx="8610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Jiawei Han, Micheline Kamber, and Jian Pei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University of Illinois at Urbana-Champaign &amp;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Simon Fraser University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©2011 Han, Kamber &amp; Pei.  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3" name="Google Shape;313;p36"/>
          <p:cNvSpPr txBox="1"/>
          <p:nvPr>
            <p:ph type="title"/>
          </p:nvPr>
        </p:nvSpPr>
        <p:spPr>
          <a:xfrm>
            <a:off x="0" y="2286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5: Mining Frequent Patterns, Association and Correlations: Basic Concepts and Methods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4572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Concepts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 Itemset Mining Methods 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Patterns Are Interesting?—Pattern Evaluation Methods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15" name="Google Shape;315;p36"/>
          <p:cNvSpPr/>
          <p:nvPr/>
        </p:nvSpPr>
        <p:spPr>
          <a:xfrm rot="-1079874">
            <a:off x="6599170" y="2432070"/>
            <a:ext cx="522360" cy="38100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2" name="Google Shape;322;p37"/>
          <p:cNvSpPr txBox="1"/>
          <p:nvPr>
            <p:ph type="title"/>
          </p:nvPr>
        </p:nvSpPr>
        <p:spPr>
          <a:xfrm>
            <a:off x="0" y="3810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Scalable Frequent Itemset Mining Methods</a:t>
            </a:r>
            <a:endParaRPr/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Apriori: A Candidate Generation-and-Test Approach</a:t>
            </a:r>
            <a:endParaRPr/>
          </a:p>
          <a:p>
            <a:pPr indent="-342900" lvl="0" marL="342900" rtl="0" algn="l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Improving the Efficiency of Apriori</a:t>
            </a:r>
            <a:endParaRPr/>
          </a:p>
          <a:p>
            <a:pPr indent="-342900" lvl="0" marL="342900" rtl="0" algn="l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FPGrowth:  A Frequent Pattern-Growth Approach</a:t>
            </a:r>
            <a:endParaRPr/>
          </a:p>
          <a:p>
            <a:pPr indent="-342900" lvl="0" marL="342900" rtl="0" algn="l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ECLAT: Frequent Pattern Mining with Vertical Data Format</a:t>
            </a:r>
            <a:endParaRPr/>
          </a:p>
        </p:txBody>
      </p:sp>
      <p:sp>
        <p:nvSpPr>
          <p:cNvPr id="324" name="Google Shape;324;p37"/>
          <p:cNvSpPr/>
          <p:nvPr/>
        </p:nvSpPr>
        <p:spPr>
          <a:xfrm rot="239903">
            <a:off x="7848593" y="2057395"/>
            <a:ext cx="533499" cy="48568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1" name="Google Shape;331;p38"/>
          <p:cNvSpPr txBox="1"/>
          <p:nvPr>
            <p:ph type="title"/>
          </p:nvPr>
        </p:nvSpPr>
        <p:spPr>
          <a:xfrm>
            <a:off x="228600" y="152400"/>
            <a:ext cx="8763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The Downward Closure Property and Scalable Mining Methods</a:t>
            </a:r>
            <a:endParaRPr/>
          </a:p>
        </p:txBody>
      </p:sp>
      <p:sp>
        <p:nvSpPr>
          <p:cNvPr id="332" name="Google Shape;332;p38"/>
          <p:cNvSpPr txBox="1"/>
          <p:nvPr>
            <p:ph idx="1" type="body"/>
          </p:nvPr>
        </p:nvSpPr>
        <p:spPr>
          <a:xfrm>
            <a:off x="381000" y="13716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downward closure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property of frequent 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Any subset of a frequent itemset must be frequent</a:t>
            </a:r>
            <a:endParaRPr b="0" i="0" sz="2400" u="non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1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{beer, diaper, nuts}</a:t>
            </a: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is frequent, so is </a:t>
            </a:r>
            <a:r>
              <a:rPr b="1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{beer, diaper}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i.e., every transaction having {beer, diaper, nuts} also contains {beer, diaper}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Scalable mining methods: Three major approaches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Apriori (Agrawal &amp; Srikant@VLDB’94)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Freq. pattern growth (FPgrowth—Han, Pei &amp; Yin @SIGMOD’00)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Vertical data format approach (Charm—Zaki &amp; Hsiao @SDM’02)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9" name="Google Shape;339;p39"/>
          <p:cNvSpPr txBox="1"/>
          <p:nvPr>
            <p:ph type="title"/>
          </p:nvPr>
        </p:nvSpPr>
        <p:spPr>
          <a:xfrm>
            <a:off x="-152400" y="228600"/>
            <a:ext cx="9448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Apriori: A Candidate Generation &amp; Test Approach</a:t>
            </a:r>
            <a:endParaRPr/>
          </a:p>
        </p:txBody>
      </p:sp>
      <p:sp>
        <p:nvSpPr>
          <p:cNvPr id="340" name="Google Shape;340;p39"/>
          <p:cNvSpPr txBox="1"/>
          <p:nvPr>
            <p:ph idx="1" type="body"/>
          </p:nvPr>
        </p:nvSpPr>
        <p:spPr>
          <a:xfrm>
            <a:off x="381000" y="14478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Apriori pruning principle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If there is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any</a:t>
            </a: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itemset which is infrequent, its superset should not be generated/tested! (</a:t>
            </a: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Agrawal &amp; Srikant @VLDB’94, Mannila, et al. @ KDD’ 94)</a:t>
            </a:r>
            <a:endParaRPr b="0" i="0" sz="24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Method: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Initially, scan DB once to get frequent 1-itemset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Generate</a:t>
            </a: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length (k+1)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candidate</a:t>
            </a: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itemsets from length k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frequent</a:t>
            </a: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itemsets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Test </a:t>
            </a: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the candidates against DB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Terminate when no frequent or candidate set can be generated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7" name="Google Shape;347;p40"/>
          <p:cNvSpPr txBox="1"/>
          <p:nvPr>
            <p:ph type="title"/>
          </p:nvPr>
        </p:nvSpPr>
        <p:spPr>
          <a:xfrm>
            <a:off x="838200" y="304800"/>
            <a:ext cx="7793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The Apriori Algorithm—An Example </a:t>
            </a:r>
            <a:endParaRPr/>
          </a:p>
        </p:txBody>
      </p:sp>
      <p:sp>
        <p:nvSpPr>
          <p:cNvPr id="348" name="Google Shape;348;p40"/>
          <p:cNvSpPr txBox="1"/>
          <p:nvPr/>
        </p:nvSpPr>
        <p:spPr>
          <a:xfrm>
            <a:off x="0" y="1371600"/>
            <a:ext cx="19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TDB</a:t>
            </a:r>
            <a:endParaRPr/>
          </a:p>
        </p:txBody>
      </p:sp>
      <p:sp>
        <p:nvSpPr>
          <p:cNvPr id="349" name="Google Shape;349;p40"/>
          <p:cNvSpPr txBox="1"/>
          <p:nvPr/>
        </p:nvSpPr>
        <p:spPr>
          <a:xfrm>
            <a:off x="2176462" y="2273300"/>
            <a:ext cx="109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scan</a:t>
            </a:r>
            <a:endParaRPr/>
          </a:p>
        </p:txBody>
      </p:sp>
      <p:cxnSp>
        <p:nvCxnSpPr>
          <p:cNvPr id="350" name="Google Shape;350;p40"/>
          <p:cNvCxnSpPr/>
          <p:nvPr/>
        </p:nvCxnSpPr>
        <p:spPr>
          <a:xfrm>
            <a:off x="2297112" y="2719387"/>
            <a:ext cx="831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1" name="Google Shape;351;p40"/>
          <p:cNvSpPr txBox="1"/>
          <p:nvPr/>
        </p:nvSpPr>
        <p:spPr>
          <a:xfrm>
            <a:off x="2759075" y="1720850"/>
            <a:ext cx="48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52" name="Google Shape;352;p40"/>
          <p:cNvSpPr txBox="1"/>
          <p:nvPr/>
        </p:nvSpPr>
        <p:spPr>
          <a:xfrm>
            <a:off x="5346700" y="1563687"/>
            <a:ext cx="45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53" name="Google Shape;353;p40"/>
          <p:cNvSpPr txBox="1"/>
          <p:nvPr/>
        </p:nvSpPr>
        <p:spPr>
          <a:xfrm>
            <a:off x="301625" y="3729037"/>
            <a:ext cx="45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54" name="Google Shape;354;p40"/>
          <p:cNvSpPr txBox="1"/>
          <p:nvPr/>
        </p:nvSpPr>
        <p:spPr>
          <a:xfrm>
            <a:off x="2728912" y="3332162"/>
            <a:ext cx="48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55" name="Google Shape;355;p40"/>
          <p:cNvSpPr txBox="1"/>
          <p:nvPr/>
        </p:nvSpPr>
        <p:spPr>
          <a:xfrm>
            <a:off x="6016625" y="3382962"/>
            <a:ext cx="48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356" name="Google Shape;356;p40"/>
          <p:cNvCxnSpPr/>
          <p:nvPr/>
        </p:nvCxnSpPr>
        <p:spPr>
          <a:xfrm rot="10800000">
            <a:off x="5127600" y="4252912"/>
            <a:ext cx="112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7" name="Google Shape;357;p40"/>
          <p:cNvSpPr txBox="1"/>
          <p:nvPr/>
        </p:nvSpPr>
        <p:spPr>
          <a:xfrm>
            <a:off x="5108575" y="3751262"/>
            <a:ext cx="11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scan</a:t>
            </a:r>
            <a:endParaRPr/>
          </a:p>
        </p:txBody>
      </p:sp>
      <p:sp>
        <p:nvSpPr>
          <p:cNvPr id="358" name="Google Shape;358;p40"/>
          <p:cNvSpPr/>
          <p:nvPr/>
        </p:nvSpPr>
        <p:spPr>
          <a:xfrm>
            <a:off x="7861300" y="3070225"/>
            <a:ext cx="627000" cy="855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59" name="Google Shape;359;p40"/>
          <p:cNvCxnSpPr/>
          <p:nvPr/>
        </p:nvCxnSpPr>
        <p:spPr>
          <a:xfrm>
            <a:off x="2535237" y="6299200"/>
            <a:ext cx="169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60" name="Google Shape;360;p40"/>
          <p:cNvSpPr txBox="1"/>
          <p:nvPr/>
        </p:nvSpPr>
        <p:spPr>
          <a:xfrm>
            <a:off x="698500" y="5802312"/>
            <a:ext cx="48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61" name="Google Shape;361;p40"/>
          <p:cNvSpPr txBox="1"/>
          <p:nvPr/>
        </p:nvSpPr>
        <p:spPr>
          <a:xfrm>
            <a:off x="4114800" y="5791200"/>
            <a:ext cx="45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62" name="Google Shape;362;p40"/>
          <p:cNvSpPr txBox="1"/>
          <p:nvPr/>
        </p:nvSpPr>
        <p:spPr>
          <a:xfrm>
            <a:off x="2708275" y="5881687"/>
            <a:ext cx="112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scan</a:t>
            </a: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201612" y="4846637"/>
            <a:ext cx="441300" cy="1249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64" name="Google Shape;364;p40"/>
          <p:cNvCxnSpPr/>
          <p:nvPr/>
        </p:nvCxnSpPr>
        <p:spPr>
          <a:xfrm>
            <a:off x="5334000" y="2438400"/>
            <a:ext cx="527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5" name="Google Shape;365;p40"/>
          <p:cNvCxnSpPr/>
          <p:nvPr/>
        </p:nvCxnSpPr>
        <p:spPr>
          <a:xfrm rot="10800000">
            <a:off x="2667000" y="46482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aphicFrame>
        <p:nvGraphicFramePr>
          <p:cNvPr id="366" name="Google Shape;366;p40"/>
          <p:cNvGraphicFramePr/>
          <p:nvPr/>
        </p:nvGraphicFramePr>
        <p:xfrm>
          <a:off x="1524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{ADFB827F-7342-4BFE-96BB-7BB41A97B91D}</a:tableStyleId>
              </a:tblPr>
              <a:tblGrid>
                <a:gridCol w="685800"/>
                <a:gridCol w="1219200"/>
              </a:tblGrid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C, 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B, C, 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B, C, 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B, 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Google Shape;367;p40"/>
          <p:cNvGraphicFramePr/>
          <p:nvPr/>
        </p:nvGraphicFramePr>
        <p:xfrm>
          <a:off x="34290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{ADFB827F-7342-4BFE-96BB-7BB41A97B91D}</a:tableStyleId>
              </a:tblPr>
              <a:tblGrid>
                <a:gridCol w="1143000"/>
                <a:gridCol w="609600"/>
              </a:tblGrid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Itemset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{C}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{D}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{E}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8" name="Google Shape;368;p40"/>
          <p:cNvGraphicFramePr/>
          <p:nvPr/>
        </p:nvGraphicFramePr>
        <p:xfrm>
          <a:off x="59436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{ADFB827F-7342-4BFE-96BB-7BB41A97B91D}</a:tableStyleId>
              </a:tblPr>
              <a:tblGrid>
                <a:gridCol w="1143000"/>
                <a:gridCol w="609600"/>
              </a:tblGrid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Itemset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{C}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{E}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9" name="Google Shape;369;p40"/>
          <p:cNvGraphicFramePr/>
          <p:nvPr/>
        </p:nvGraphicFramePr>
        <p:xfrm>
          <a:off x="6553200" y="35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{ADFB827F-7342-4BFE-96BB-7BB41A97B91D}</a:tableStyleId>
              </a:tblPr>
              <a:tblGrid>
                <a:gridCol w="1143000"/>
              </a:tblGrid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Itemset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{A, B}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{A, C}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{A, E}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{B, C}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{B, E}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{C, E}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0" name="Google Shape;370;p40"/>
          <p:cNvGraphicFramePr/>
          <p:nvPr/>
        </p:nvGraphicFramePr>
        <p:xfrm>
          <a:off x="32004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{ADFB827F-7342-4BFE-96BB-7BB41A97B91D}</a:tableStyleId>
              </a:tblPr>
              <a:tblGrid>
                <a:gridCol w="1143000"/>
                <a:gridCol w="6096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Itemset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{A, B}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{A, C}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{A, E}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{B, C}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{B, E}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{C, E}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1" name="Google Shape;371;p40"/>
          <p:cNvGraphicFramePr/>
          <p:nvPr/>
        </p:nvGraphicFramePr>
        <p:xfrm>
          <a:off x="762000" y="3862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{ADFB827F-7342-4BFE-96BB-7BB41A97B91D}</a:tableStyleId>
              </a:tblPr>
              <a:tblGrid>
                <a:gridCol w="1143000"/>
                <a:gridCol w="6096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Itemset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sup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{A, C}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{B, C}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{B, E}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{C, E}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2" name="Google Shape;372;p40"/>
          <p:cNvGraphicFramePr/>
          <p:nvPr/>
        </p:nvGraphicFramePr>
        <p:xfrm>
          <a:off x="11430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{ADFB827F-7342-4BFE-96BB-7BB41A97B91D}</a:tableStyleId>
              </a:tblPr>
              <a:tblGrid>
                <a:gridCol w="1143000"/>
              </a:tblGrid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Itemset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{B, C, E}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3" name="Google Shape;373;p40"/>
          <p:cNvGraphicFramePr/>
          <p:nvPr/>
        </p:nvGraphicFramePr>
        <p:xfrm>
          <a:off x="45720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{ADFB827F-7342-4BFE-96BB-7BB41A97B91D}</a:tableStyleId>
              </a:tblPr>
              <a:tblGrid>
                <a:gridCol w="1143000"/>
                <a:gridCol w="609600"/>
              </a:tblGrid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Itemset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{B, C, E}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4" name="Google Shape;374;p40"/>
          <p:cNvSpPr txBox="1"/>
          <p:nvPr/>
        </p:nvSpPr>
        <p:spPr>
          <a:xfrm>
            <a:off x="1828800" y="11430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1" name="Google Shape;381;p41"/>
          <p:cNvSpPr txBox="1"/>
          <p:nvPr>
            <p:ph type="title"/>
          </p:nvPr>
        </p:nvSpPr>
        <p:spPr>
          <a:xfrm>
            <a:off x="762000" y="304800"/>
            <a:ext cx="754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The Apriori Algorithm (</a:t>
            </a: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Pseudo-Code</a:t>
            </a:r>
            <a:r>
              <a:rPr b="0" i="0" lang="en-US" sz="3200" u="sng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)</a:t>
            </a:r>
            <a:endParaRPr/>
          </a:p>
        </p:txBody>
      </p:sp>
      <p:sp>
        <p:nvSpPr>
          <p:cNvPr id="382" name="Google Shape;382;p41"/>
          <p:cNvSpPr txBox="1"/>
          <p:nvPr>
            <p:ph idx="1" type="body"/>
          </p:nvPr>
        </p:nvSpPr>
        <p:spPr>
          <a:xfrm>
            <a:off x="685800" y="1447800"/>
            <a:ext cx="7924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Candidate itemset of size k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frequent itemset of size k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{frequent items};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i="0" lang="en-US" sz="2400" u="none">
                <a:solidFill>
                  <a:srgbClr val="F83F24"/>
                </a:solidFill>
                <a:latin typeface="Tahoma"/>
                <a:ea typeface="Tahoma"/>
                <a:cs typeface="Tahoma"/>
                <a:sym typeface="Tahoma"/>
              </a:rPr>
              <a:t>for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1;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!=∅;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++) </a:t>
            </a:r>
            <a:r>
              <a:rPr b="1" i="0" lang="en-US" sz="2400" u="none">
                <a:solidFill>
                  <a:srgbClr val="F83F24"/>
                </a:solidFill>
                <a:latin typeface="Tahoma"/>
                <a:ea typeface="Tahoma"/>
                <a:cs typeface="Tahoma"/>
                <a:sym typeface="Tahoma"/>
              </a:rPr>
              <a:t>do begin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k+1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candidates generated from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1" i="0" lang="en-US" sz="2400" u="none">
                <a:solidFill>
                  <a:srgbClr val="F83F24"/>
                </a:solidFill>
                <a:latin typeface="Tahoma"/>
                <a:ea typeface="Tahoma"/>
                <a:cs typeface="Tahoma"/>
                <a:sym typeface="Tahoma"/>
              </a:rPr>
              <a:t>for each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transaction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database do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increment the count of all candidates in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k+1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are contained in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k+1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= candidates in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k+1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min_support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i="0" lang="en-US" sz="2400" u="none">
                <a:solidFill>
                  <a:srgbClr val="F83F24"/>
                </a:solidFill>
                <a:latin typeface="Tahoma"/>
                <a:ea typeface="Tahoma"/>
                <a:cs typeface="Tahoma"/>
                <a:sym typeface="Tahoma"/>
              </a:rPr>
              <a:t> end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i="0" lang="en-US" sz="2400" u="none">
                <a:solidFill>
                  <a:srgbClr val="F83F24"/>
                </a:solidFill>
                <a:latin typeface="Tahoma"/>
                <a:ea typeface="Tahoma"/>
                <a:cs typeface="Tahoma"/>
                <a:sym typeface="Tahoma"/>
              </a:rPr>
              <a:t>return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∪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9" name="Google Shape;389;p42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Implementation of Apriori</a:t>
            </a:r>
            <a:endParaRPr/>
          </a:p>
        </p:txBody>
      </p:sp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generate candidates?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1: self-joining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2: pruning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of Candidate-generation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abc, abd, acd, ace, bcd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Self-joining: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*L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b="0" i="1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abcd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abc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abd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acde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acd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Pruning: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acde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removed because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not in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-2500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{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abcd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7" name="Google Shape;397;p43"/>
          <p:cNvSpPr txBox="1"/>
          <p:nvPr>
            <p:ph type="title"/>
          </p:nvPr>
        </p:nvSpPr>
        <p:spPr>
          <a:xfrm>
            <a:off x="457200" y="3810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How to Count Supports of Candidates?</a:t>
            </a:r>
            <a:endParaRPr/>
          </a:p>
        </p:txBody>
      </p:sp>
      <p:sp>
        <p:nvSpPr>
          <p:cNvPr id="398" name="Google Shape;398;p43"/>
          <p:cNvSpPr txBox="1"/>
          <p:nvPr>
            <p:ph idx="1" type="body"/>
          </p:nvPr>
        </p:nvSpPr>
        <p:spPr>
          <a:xfrm>
            <a:off x="457200" y="16764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counting supports of candidates a problem?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total number of candidates can be very huge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One transaction may contain many candidates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Candidate itemsets are stored in a </a:t>
            </a: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hash-tree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Leaf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node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hash-tree contains a list of itemsets and counts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Interior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node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contains a hash table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Subset function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finds all the candidates contained in a transaction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5" name="Google Shape;405;p44"/>
          <p:cNvSpPr txBox="1"/>
          <p:nvPr>
            <p:ph type="title"/>
          </p:nvPr>
        </p:nvSpPr>
        <p:spPr>
          <a:xfrm>
            <a:off x="-304800" y="381000"/>
            <a:ext cx="9753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Counting Supports of Candidates Using Hash Tree</a:t>
            </a:r>
            <a:endParaRPr/>
          </a:p>
        </p:txBody>
      </p:sp>
      <p:grpSp>
        <p:nvGrpSpPr>
          <p:cNvPr id="406" name="Google Shape;406;p44"/>
          <p:cNvGrpSpPr/>
          <p:nvPr/>
        </p:nvGrpSpPr>
        <p:grpSpPr>
          <a:xfrm>
            <a:off x="1143000" y="1752600"/>
            <a:ext cx="2381250" cy="1428750"/>
            <a:chOff x="144" y="912"/>
            <a:chExt cx="1500" cy="900"/>
          </a:xfrm>
        </p:grpSpPr>
        <p:cxnSp>
          <p:nvCxnSpPr>
            <p:cNvPr id="407" name="Google Shape;407;p44"/>
            <p:cNvCxnSpPr/>
            <p:nvPr/>
          </p:nvCxnSpPr>
          <p:spPr>
            <a:xfrm flipH="1">
              <a:off x="564" y="1200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8" name="Google Shape;408;p44"/>
            <p:cNvCxnSpPr/>
            <p:nvPr/>
          </p:nvCxnSpPr>
          <p:spPr>
            <a:xfrm>
              <a:off x="864" y="1200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9" name="Google Shape;409;p44"/>
            <p:cNvSpPr txBox="1"/>
            <p:nvPr/>
          </p:nvSpPr>
          <p:spPr>
            <a:xfrm>
              <a:off x="240" y="120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1,4,7</a:t>
              </a:r>
              <a:endParaRPr/>
            </a:p>
          </p:txBody>
        </p:sp>
        <p:sp>
          <p:nvSpPr>
            <p:cNvPr id="410" name="Google Shape;410;p44"/>
            <p:cNvSpPr txBox="1"/>
            <p:nvPr/>
          </p:nvSpPr>
          <p:spPr>
            <a:xfrm>
              <a:off x="662" y="144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2,5,8</a:t>
              </a:r>
              <a:endParaRPr/>
            </a:p>
          </p:txBody>
        </p:sp>
        <p:cxnSp>
          <p:nvCxnSpPr>
            <p:cNvPr id="411" name="Google Shape;411;p44"/>
            <p:cNvCxnSpPr/>
            <p:nvPr/>
          </p:nvCxnSpPr>
          <p:spPr>
            <a:xfrm>
              <a:off x="864" y="1200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2" name="Google Shape;412;p44"/>
            <p:cNvSpPr txBox="1"/>
            <p:nvPr/>
          </p:nvSpPr>
          <p:spPr>
            <a:xfrm>
              <a:off x="998" y="111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3,6,9</a:t>
              </a:r>
              <a:endParaRPr/>
            </a:p>
          </p:txBody>
        </p:sp>
        <p:sp>
          <p:nvSpPr>
            <p:cNvPr id="413" name="Google Shape;413;p44"/>
            <p:cNvSpPr txBox="1"/>
            <p:nvPr/>
          </p:nvSpPr>
          <p:spPr>
            <a:xfrm>
              <a:off x="336" y="91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Subset function</a:t>
              </a:r>
              <a:endParaRPr/>
            </a:p>
          </p:txBody>
        </p:sp>
        <p:sp>
          <p:nvSpPr>
            <p:cNvPr id="414" name="Google Shape;414;p44"/>
            <p:cNvSpPr txBox="1"/>
            <p:nvPr/>
          </p:nvSpPr>
          <p:spPr>
            <a:xfrm>
              <a:off x="144" y="912"/>
              <a:ext cx="1500" cy="900"/>
            </a:xfrm>
            <a:prstGeom prst="rect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15" name="Google Shape;415;p44"/>
          <p:cNvGrpSpPr/>
          <p:nvPr/>
        </p:nvGrpSpPr>
        <p:grpSpPr>
          <a:xfrm>
            <a:off x="3048000" y="3352800"/>
            <a:ext cx="4727575" cy="2457450"/>
            <a:chOff x="1632" y="1536"/>
            <a:chExt cx="2978" cy="1548"/>
          </a:xfrm>
        </p:grpSpPr>
        <p:cxnSp>
          <p:nvCxnSpPr>
            <p:cNvPr id="416" name="Google Shape;416;p44"/>
            <p:cNvCxnSpPr/>
            <p:nvPr/>
          </p:nvCxnSpPr>
          <p:spPr>
            <a:xfrm flipH="1">
              <a:off x="2568" y="1536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17" name="Google Shape;417;p44"/>
            <p:cNvCxnSpPr/>
            <p:nvPr/>
          </p:nvCxnSpPr>
          <p:spPr>
            <a:xfrm>
              <a:off x="3168" y="1536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18" name="Google Shape;418;p44"/>
            <p:cNvCxnSpPr/>
            <p:nvPr/>
          </p:nvCxnSpPr>
          <p:spPr>
            <a:xfrm>
              <a:off x="3168" y="1536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19" name="Google Shape;419;p44"/>
            <p:cNvSpPr txBox="1"/>
            <p:nvPr/>
          </p:nvSpPr>
          <p:spPr>
            <a:xfrm>
              <a:off x="2976" y="172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2 3 4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5 6 7</a:t>
              </a:r>
              <a:endParaRPr/>
            </a:p>
          </p:txBody>
        </p:sp>
        <p:cxnSp>
          <p:nvCxnSpPr>
            <p:cNvPr id="420" name="Google Shape;420;p44"/>
            <p:cNvCxnSpPr/>
            <p:nvPr/>
          </p:nvCxnSpPr>
          <p:spPr>
            <a:xfrm flipH="1">
              <a:off x="1893" y="1871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21" name="Google Shape;421;p44"/>
            <p:cNvSpPr txBox="1"/>
            <p:nvPr/>
          </p:nvSpPr>
          <p:spPr>
            <a:xfrm>
              <a:off x="1728" y="216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1 4 5</a:t>
              </a:r>
              <a:endParaRPr/>
            </a:p>
          </p:txBody>
        </p:sp>
        <p:cxnSp>
          <p:nvCxnSpPr>
            <p:cNvPr id="422" name="Google Shape;422;p44"/>
            <p:cNvCxnSpPr/>
            <p:nvPr/>
          </p:nvCxnSpPr>
          <p:spPr>
            <a:xfrm>
              <a:off x="2493" y="1871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23" name="Google Shape;423;p44"/>
            <p:cNvCxnSpPr/>
            <p:nvPr/>
          </p:nvCxnSpPr>
          <p:spPr>
            <a:xfrm>
              <a:off x="2493" y="1871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24" name="Google Shape;424;p44"/>
            <p:cNvSpPr txBox="1"/>
            <p:nvPr/>
          </p:nvSpPr>
          <p:spPr>
            <a:xfrm>
              <a:off x="2870" y="226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1 3 6</a:t>
              </a:r>
              <a:endParaRPr/>
            </a:p>
          </p:txBody>
        </p:sp>
        <p:cxnSp>
          <p:nvCxnSpPr>
            <p:cNvPr id="425" name="Google Shape;425;p44"/>
            <p:cNvCxnSpPr/>
            <p:nvPr/>
          </p:nvCxnSpPr>
          <p:spPr>
            <a:xfrm flipH="1">
              <a:off x="1896" y="2352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26" name="Google Shape;426;p44"/>
            <p:cNvSpPr txBox="1"/>
            <p:nvPr/>
          </p:nvSpPr>
          <p:spPr>
            <a:xfrm>
              <a:off x="1632" y="26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1 2 4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4 5 7</a:t>
              </a:r>
              <a:endParaRPr/>
            </a:p>
          </p:txBody>
        </p:sp>
        <p:cxnSp>
          <p:nvCxnSpPr>
            <p:cNvPr id="427" name="Google Shape;427;p44"/>
            <p:cNvCxnSpPr/>
            <p:nvPr/>
          </p:nvCxnSpPr>
          <p:spPr>
            <a:xfrm>
              <a:off x="2496" y="235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28" name="Google Shape;428;p44"/>
            <p:cNvSpPr txBox="1"/>
            <p:nvPr/>
          </p:nvSpPr>
          <p:spPr>
            <a:xfrm>
              <a:off x="2256" y="278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1 2 5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4 5 8</a:t>
              </a:r>
              <a:endParaRPr/>
            </a:p>
          </p:txBody>
        </p:sp>
        <p:cxnSp>
          <p:nvCxnSpPr>
            <p:cNvPr id="429" name="Google Shape;429;p44"/>
            <p:cNvCxnSpPr/>
            <p:nvPr/>
          </p:nvCxnSpPr>
          <p:spPr>
            <a:xfrm>
              <a:off x="2496" y="2352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30" name="Google Shape;430;p44"/>
            <p:cNvSpPr txBox="1"/>
            <p:nvPr/>
          </p:nvSpPr>
          <p:spPr>
            <a:xfrm>
              <a:off x="2832" y="278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1 5 9</a:t>
              </a:r>
              <a:endParaRPr/>
            </a:p>
          </p:txBody>
        </p:sp>
        <p:cxnSp>
          <p:nvCxnSpPr>
            <p:cNvPr id="431" name="Google Shape;431;p44"/>
            <p:cNvCxnSpPr/>
            <p:nvPr/>
          </p:nvCxnSpPr>
          <p:spPr>
            <a:xfrm flipH="1">
              <a:off x="3384" y="1824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32" name="Google Shape;432;p44"/>
            <p:cNvSpPr txBox="1"/>
            <p:nvPr/>
          </p:nvSpPr>
          <p:spPr>
            <a:xfrm>
              <a:off x="3254" y="216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3 4 5</a:t>
              </a:r>
              <a:endParaRPr/>
            </a:p>
          </p:txBody>
        </p:sp>
        <p:cxnSp>
          <p:nvCxnSpPr>
            <p:cNvPr id="433" name="Google Shape;433;p44"/>
            <p:cNvCxnSpPr/>
            <p:nvPr/>
          </p:nvCxnSpPr>
          <p:spPr>
            <a:xfrm>
              <a:off x="3984" y="1824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34" name="Google Shape;434;p44"/>
            <p:cNvSpPr txBox="1"/>
            <p:nvPr/>
          </p:nvSpPr>
          <p:spPr>
            <a:xfrm>
              <a:off x="3792" y="2160"/>
              <a:ext cx="3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3 5 6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3 5 7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6 8 9</a:t>
              </a:r>
              <a:endParaRPr/>
            </a:p>
          </p:txBody>
        </p:sp>
        <p:cxnSp>
          <p:nvCxnSpPr>
            <p:cNvPr id="435" name="Google Shape;435;p44"/>
            <p:cNvCxnSpPr/>
            <p:nvPr/>
          </p:nvCxnSpPr>
          <p:spPr>
            <a:xfrm>
              <a:off x="3984" y="1824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36" name="Google Shape;436;p44"/>
            <p:cNvSpPr txBox="1"/>
            <p:nvPr/>
          </p:nvSpPr>
          <p:spPr>
            <a:xfrm>
              <a:off x="4310" y="212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3 6 7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3 6 8</a:t>
              </a:r>
              <a:endParaRPr/>
            </a:p>
          </p:txBody>
        </p:sp>
      </p:grpSp>
      <p:sp>
        <p:nvSpPr>
          <p:cNvPr id="437" name="Google Shape;437;p44"/>
          <p:cNvSpPr txBox="1"/>
          <p:nvPr/>
        </p:nvSpPr>
        <p:spPr>
          <a:xfrm>
            <a:off x="4191000" y="1905000"/>
            <a:ext cx="2403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Transaction: 1 2 3 5 6</a:t>
            </a:r>
            <a:endParaRPr/>
          </a:p>
        </p:txBody>
      </p:sp>
      <p:cxnSp>
        <p:nvCxnSpPr>
          <p:cNvPr id="438" name="Google Shape;438;p44"/>
          <p:cNvCxnSpPr/>
          <p:nvPr/>
        </p:nvCxnSpPr>
        <p:spPr>
          <a:xfrm>
            <a:off x="5334000" y="2286000"/>
            <a:ext cx="152400" cy="1066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39" name="Google Shape;439;p44"/>
          <p:cNvSpPr txBox="1"/>
          <p:nvPr/>
        </p:nvSpPr>
        <p:spPr>
          <a:xfrm>
            <a:off x="1965325" y="3214687"/>
            <a:ext cx="1279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+ 2 3 5 6</a:t>
            </a:r>
            <a:endParaRPr/>
          </a:p>
        </p:txBody>
      </p:sp>
      <p:cxnSp>
        <p:nvCxnSpPr>
          <p:cNvPr id="440" name="Google Shape;440;p44"/>
          <p:cNvCxnSpPr/>
          <p:nvPr/>
        </p:nvCxnSpPr>
        <p:spPr>
          <a:xfrm>
            <a:off x="3276600" y="3429000"/>
            <a:ext cx="1143000" cy="4572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41" name="Google Shape;441;p44"/>
          <p:cNvSpPr txBox="1"/>
          <p:nvPr/>
        </p:nvSpPr>
        <p:spPr>
          <a:xfrm>
            <a:off x="1584325" y="4814887"/>
            <a:ext cx="1279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2 + 3 5 6</a:t>
            </a:r>
            <a:endParaRPr/>
          </a:p>
        </p:txBody>
      </p:sp>
      <p:cxnSp>
        <p:nvCxnSpPr>
          <p:cNvPr id="442" name="Google Shape;442;p44"/>
          <p:cNvCxnSpPr/>
          <p:nvPr/>
        </p:nvCxnSpPr>
        <p:spPr>
          <a:xfrm flipH="1" rot="10800000">
            <a:off x="2895600" y="4648200"/>
            <a:ext cx="1524000" cy="3810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43" name="Google Shape;443;p44"/>
          <p:cNvSpPr txBox="1"/>
          <p:nvPr/>
        </p:nvSpPr>
        <p:spPr>
          <a:xfrm>
            <a:off x="1676400" y="3733800"/>
            <a:ext cx="1089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3 + 5 6</a:t>
            </a:r>
            <a:endParaRPr/>
          </a:p>
        </p:txBody>
      </p:sp>
      <p:cxnSp>
        <p:nvCxnSpPr>
          <p:cNvPr id="444" name="Google Shape;444;p44"/>
          <p:cNvCxnSpPr/>
          <p:nvPr/>
        </p:nvCxnSpPr>
        <p:spPr>
          <a:xfrm>
            <a:off x="2743200" y="3962400"/>
            <a:ext cx="2590800" cy="5334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45" name="Google Shape;445;p44"/>
          <p:cNvCxnSpPr/>
          <p:nvPr/>
        </p:nvCxnSpPr>
        <p:spPr>
          <a:xfrm flipH="1">
            <a:off x="4419600" y="32766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46" name="Google Shape;446;p44"/>
          <p:cNvCxnSpPr/>
          <p:nvPr/>
        </p:nvCxnSpPr>
        <p:spPr>
          <a:xfrm>
            <a:off x="4572000" y="4648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47" name="Google Shape;447;p44"/>
          <p:cNvCxnSpPr/>
          <p:nvPr/>
        </p:nvCxnSpPr>
        <p:spPr>
          <a:xfrm>
            <a:off x="4495800" y="48006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448" name="Google Shape;448;p44"/>
          <p:cNvCxnSpPr/>
          <p:nvPr/>
        </p:nvCxnSpPr>
        <p:spPr>
          <a:xfrm>
            <a:off x="4495800" y="40386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49" name="Google Shape;449;p44"/>
          <p:cNvCxnSpPr/>
          <p:nvPr/>
        </p:nvCxnSpPr>
        <p:spPr>
          <a:xfrm>
            <a:off x="4495800" y="48006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6" name="Google Shape;456;p45"/>
          <p:cNvSpPr txBox="1"/>
          <p:nvPr>
            <p:ph type="title"/>
          </p:nvPr>
        </p:nvSpPr>
        <p:spPr>
          <a:xfrm>
            <a:off x="-152400" y="381000"/>
            <a:ext cx="9448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Candidate Generation: An SQL Implementation</a:t>
            </a:r>
            <a:endParaRPr/>
          </a:p>
        </p:txBody>
      </p:sp>
      <p:sp>
        <p:nvSpPr>
          <p:cNvPr id="457" name="Google Shape;457;p45"/>
          <p:cNvSpPr txBox="1"/>
          <p:nvPr>
            <p:ph idx="1" type="body"/>
          </p:nvPr>
        </p:nvSpPr>
        <p:spPr>
          <a:xfrm>
            <a:off x="381000" y="13716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SQL Implementation of candidate generation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the items in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listed in an order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1: self-joining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insert into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p.item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p.item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q.item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</a:t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p, L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 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 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=q.item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p.item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k-2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=q.item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k-2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p.item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 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 q.item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2: pruning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forall 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itemsets c in C</a:t>
            </a:r>
            <a:r>
              <a:rPr b="1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forall 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(k-1)-subsets s of c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</a:t>
            </a:r>
            <a:endParaRPr/>
          </a:p>
          <a:p>
            <a:pPr indent="-228600" lvl="4" marL="2057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 is not in L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k-1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delete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object-relational extensions like UDFs, BLOBs, and Table functions for efficient implementation [See: S. Sarawagi, S. Thomas, and R. Agrawal. </a:t>
            </a:r>
            <a:r>
              <a:rPr b="0" i="0" lang="en-US" sz="1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Integrating association rule mining with relational database systems: Alternatives and implications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b="0" i="0" lang="en-US" sz="1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SIGMOD’98]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5" name="Google Shape;205;p28"/>
          <p:cNvSpPr txBox="1"/>
          <p:nvPr>
            <p:ph type="title"/>
          </p:nvPr>
        </p:nvSpPr>
        <p:spPr>
          <a:xfrm>
            <a:off x="0" y="2286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5: Mining Frequent Patterns, Association and Correlations: Basic Concepts and Methods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4572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Concepts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 Itemset Mining Methods 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Patterns Are Interesting?—Pattern Evaluation Methods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 rot="-1079874">
            <a:off x="3657533" y="1593870"/>
            <a:ext cx="522360" cy="38100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4" name="Google Shape;464;p46"/>
          <p:cNvSpPr txBox="1"/>
          <p:nvPr>
            <p:ph idx="4294967295" type="title"/>
          </p:nvPr>
        </p:nvSpPr>
        <p:spPr>
          <a:xfrm>
            <a:off x="0" y="3810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Scalable Frequent Itemset Mining Methods</a:t>
            </a:r>
            <a:endParaRPr/>
          </a:p>
        </p:txBody>
      </p:sp>
      <p:sp>
        <p:nvSpPr>
          <p:cNvPr id="465" name="Google Shape;465;p46"/>
          <p:cNvSpPr txBox="1"/>
          <p:nvPr>
            <p:ph idx="4294967295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Apriori: A Candidate Generation-and-Test Approach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Improving the Efficiency of Apriori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FPGrowth:  A Frequent Pattern-Growth Approach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ECLAT: Frequent Pattern Mining with Vertical Data Format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Close Frequent Patterns and Maxpatterns</a:t>
            </a:r>
            <a:endParaRPr/>
          </a:p>
        </p:txBody>
      </p:sp>
      <p:sp>
        <p:nvSpPr>
          <p:cNvPr id="466" name="Google Shape;466;p46"/>
          <p:cNvSpPr/>
          <p:nvPr/>
        </p:nvSpPr>
        <p:spPr>
          <a:xfrm rot="1199647">
            <a:off x="5791180" y="2971777"/>
            <a:ext cx="533452" cy="48590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3" name="Google Shape;473;p47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Further Improvement of the Apriori Method</a:t>
            </a:r>
            <a:endParaRPr/>
          </a:p>
        </p:txBody>
      </p:sp>
      <p:sp>
        <p:nvSpPr>
          <p:cNvPr id="474" name="Google Shape;474;p47"/>
          <p:cNvSpPr txBox="1"/>
          <p:nvPr>
            <p:ph idx="1" type="body"/>
          </p:nvPr>
        </p:nvSpPr>
        <p:spPr>
          <a:xfrm>
            <a:off x="381000" y="1447800"/>
            <a:ext cx="8497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computational challenges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Multiple scans of transaction database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Huge number of candidates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Tedious workload of support counting for candidates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Improving Apriori: general ideas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Reduce passes of transaction database scans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Shrink number of candidates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Facilitate support counting of candidates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"/>
          <p:cNvSpPr txBox="1"/>
          <p:nvPr>
            <p:ph type="title"/>
          </p:nvPr>
        </p:nvSpPr>
        <p:spPr>
          <a:xfrm>
            <a:off x="609600" y="457200"/>
            <a:ext cx="7793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Partition: Scan Database Only Twice</a:t>
            </a:r>
            <a:endParaRPr/>
          </a:p>
        </p:txBody>
      </p:sp>
      <p:sp>
        <p:nvSpPr>
          <p:cNvPr id="481" name="Google Shape;481;p48"/>
          <p:cNvSpPr txBox="1"/>
          <p:nvPr>
            <p:ph idx="1" type="body"/>
          </p:nvPr>
        </p:nvSpPr>
        <p:spPr>
          <a:xfrm>
            <a:off x="381000" y="1447800"/>
            <a:ext cx="8458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 itemset that is potentially frequent in DB must be frequent in at least one of the partitions of DB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 1: partition database and find local frequent 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 2: consolidate global frequent patterns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A. Savasere, E. Omiecinski and S. Navathe, </a:t>
            </a:r>
            <a:r>
              <a:rPr b="0" i="1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VLDB’95</a:t>
            </a:r>
            <a:endParaRPr/>
          </a:p>
        </p:txBody>
      </p:sp>
      <p:sp>
        <p:nvSpPr>
          <p:cNvPr id="482" name="Google Shape;482;p48"/>
          <p:cNvSpPr txBox="1"/>
          <p:nvPr/>
        </p:nvSpPr>
        <p:spPr>
          <a:xfrm>
            <a:off x="1066800" y="4495800"/>
            <a:ext cx="1066800" cy="12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3" name="Google Shape;483;p48"/>
          <p:cNvSpPr txBox="1"/>
          <p:nvPr/>
        </p:nvSpPr>
        <p:spPr>
          <a:xfrm>
            <a:off x="2895600" y="4343400"/>
            <a:ext cx="1066800" cy="144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4" name="Google Shape;484;p48"/>
          <p:cNvSpPr txBox="1"/>
          <p:nvPr/>
        </p:nvSpPr>
        <p:spPr>
          <a:xfrm>
            <a:off x="5943600" y="4495800"/>
            <a:ext cx="1066800" cy="12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5" name="Google Shape;485;p48"/>
          <p:cNvSpPr/>
          <p:nvPr/>
        </p:nvSpPr>
        <p:spPr>
          <a:xfrm>
            <a:off x="4572000" y="5105400"/>
            <a:ext cx="45900" cy="4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4906962" y="5105400"/>
            <a:ext cx="45900" cy="4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5257800" y="5105400"/>
            <a:ext cx="45900" cy="45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48"/>
          <p:cNvSpPr txBox="1"/>
          <p:nvPr/>
        </p:nvSpPr>
        <p:spPr>
          <a:xfrm>
            <a:off x="1371600" y="5715000"/>
            <a:ext cx="609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89" name="Google Shape;489;p48"/>
          <p:cNvSpPr txBox="1"/>
          <p:nvPr/>
        </p:nvSpPr>
        <p:spPr>
          <a:xfrm>
            <a:off x="3200400" y="5715000"/>
            <a:ext cx="609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90" name="Google Shape;490;p48"/>
          <p:cNvSpPr txBox="1"/>
          <p:nvPr/>
        </p:nvSpPr>
        <p:spPr>
          <a:xfrm>
            <a:off x="6248400" y="5715000"/>
            <a:ext cx="609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sp>
        <p:nvSpPr>
          <p:cNvPr id="491" name="Google Shape;491;p48"/>
          <p:cNvSpPr txBox="1"/>
          <p:nvPr/>
        </p:nvSpPr>
        <p:spPr>
          <a:xfrm>
            <a:off x="2362200" y="5715000"/>
            <a:ext cx="228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sp>
        <p:nvSpPr>
          <p:cNvPr id="492" name="Google Shape;492;p48"/>
          <p:cNvSpPr txBox="1"/>
          <p:nvPr/>
        </p:nvSpPr>
        <p:spPr>
          <a:xfrm>
            <a:off x="7239000" y="5715000"/>
            <a:ext cx="1371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      DB</a:t>
            </a:r>
            <a:endParaRPr/>
          </a:p>
        </p:txBody>
      </p:sp>
      <p:sp>
        <p:nvSpPr>
          <p:cNvPr id="493" name="Google Shape;493;p48"/>
          <p:cNvSpPr txBox="1"/>
          <p:nvPr/>
        </p:nvSpPr>
        <p:spPr>
          <a:xfrm>
            <a:off x="5638800" y="5715000"/>
            <a:ext cx="228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sp>
        <p:nvSpPr>
          <p:cNvPr id="494" name="Google Shape;494;p48"/>
          <p:cNvSpPr txBox="1"/>
          <p:nvPr/>
        </p:nvSpPr>
        <p:spPr>
          <a:xfrm>
            <a:off x="4114800" y="5715000"/>
            <a:ext cx="228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sp>
        <p:nvSpPr>
          <p:cNvPr id="495" name="Google Shape;495;p48"/>
          <p:cNvSpPr txBox="1"/>
          <p:nvPr/>
        </p:nvSpPr>
        <p:spPr>
          <a:xfrm>
            <a:off x="762000" y="6096000"/>
            <a:ext cx="1676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(i) &lt; σDB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96" name="Google Shape;496;p48"/>
          <p:cNvSpPr txBox="1"/>
          <p:nvPr/>
        </p:nvSpPr>
        <p:spPr>
          <a:xfrm>
            <a:off x="2590800" y="6096000"/>
            <a:ext cx="1676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(i) &lt; σDB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97" name="Google Shape;497;p48"/>
          <p:cNvSpPr txBox="1"/>
          <p:nvPr/>
        </p:nvSpPr>
        <p:spPr>
          <a:xfrm>
            <a:off x="5486400" y="6107112"/>
            <a:ext cx="1676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(i) &lt; σDB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sp>
        <p:nvSpPr>
          <p:cNvPr id="498" name="Google Shape;498;p48"/>
          <p:cNvSpPr txBox="1"/>
          <p:nvPr/>
        </p:nvSpPr>
        <p:spPr>
          <a:xfrm>
            <a:off x="7391400" y="6107112"/>
            <a:ext cx="1676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sup(i) &lt; σDB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5" name="Google Shape;505;p49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DHP: Reduce the Number of Candidates</a:t>
            </a:r>
            <a:endParaRPr/>
          </a:p>
        </p:txBody>
      </p:sp>
      <p:sp>
        <p:nvSpPr>
          <p:cNvPr id="506" name="Google Shape;506;p49"/>
          <p:cNvSpPr txBox="1"/>
          <p:nvPr>
            <p:ph idx="1" type="body"/>
          </p:nvPr>
        </p:nvSpPr>
        <p:spPr>
          <a:xfrm>
            <a:off x="341312" y="1371600"/>
            <a:ext cx="8497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-itemset whose corresponding hashing bucket count is below the threshold cannot be frequent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Candidates: a, b, c, d, 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Hash entries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{ab, ad, ae}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{bd, be, de} 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 1-itemset: a, b, d, 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 is not a candidate 2-itemset if the sum of count of {ab, ad, ae} is below support threshold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J. Park, M. Chen, and P. Yu. </a:t>
            </a: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 effective hash-based algorithm for mining association rules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b="0" i="1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SIGMOD’95</a:t>
            </a:r>
            <a:endParaRPr/>
          </a:p>
        </p:txBody>
      </p:sp>
      <p:grpSp>
        <p:nvGrpSpPr>
          <p:cNvPr id="507" name="Google Shape;507;p49"/>
          <p:cNvGrpSpPr/>
          <p:nvPr/>
        </p:nvGrpSpPr>
        <p:grpSpPr>
          <a:xfrm>
            <a:off x="5715000" y="1981128"/>
            <a:ext cx="2133600" cy="2547990"/>
            <a:chOff x="5715000" y="1981200"/>
            <a:chExt cx="2133600" cy="2548500"/>
          </a:xfrm>
        </p:grpSpPr>
        <p:sp>
          <p:nvSpPr>
            <p:cNvPr id="508" name="Google Shape;508;p49"/>
            <p:cNvSpPr txBox="1"/>
            <p:nvPr/>
          </p:nvSpPr>
          <p:spPr>
            <a:xfrm>
              <a:off x="5715000" y="1981200"/>
              <a:ext cx="2133600" cy="2514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09" name="Google Shape;509;p49"/>
            <p:cNvCxnSpPr/>
            <p:nvPr/>
          </p:nvCxnSpPr>
          <p:spPr>
            <a:xfrm>
              <a:off x="5715000" y="2360612"/>
              <a:ext cx="2133600" cy="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0" name="Google Shape;510;p49"/>
            <p:cNvCxnSpPr/>
            <p:nvPr/>
          </p:nvCxnSpPr>
          <p:spPr>
            <a:xfrm>
              <a:off x="5715000" y="2667000"/>
              <a:ext cx="2133600" cy="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1" name="Google Shape;511;p49"/>
            <p:cNvCxnSpPr/>
            <p:nvPr/>
          </p:nvCxnSpPr>
          <p:spPr>
            <a:xfrm>
              <a:off x="5715000" y="3048000"/>
              <a:ext cx="2133600" cy="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2" name="Google Shape;512;p49"/>
            <p:cNvCxnSpPr/>
            <p:nvPr/>
          </p:nvCxnSpPr>
          <p:spPr>
            <a:xfrm>
              <a:off x="5715000" y="4191000"/>
              <a:ext cx="2133600" cy="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3" name="Google Shape;513;p49"/>
            <p:cNvCxnSpPr/>
            <p:nvPr/>
          </p:nvCxnSpPr>
          <p:spPr>
            <a:xfrm rot="5400000">
              <a:off x="5143544" y="3238544"/>
              <a:ext cx="2514600" cy="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14" name="Google Shape;514;p49"/>
            <p:cNvSpPr txBox="1"/>
            <p:nvPr/>
          </p:nvSpPr>
          <p:spPr>
            <a:xfrm>
              <a:off x="5715000" y="1981200"/>
              <a:ext cx="74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count</a:t>
              </a:r>
              <a:endParaRPr/>
            </a:p>
          </p:txBody>
        </p:sp>
        <p:sp>
          <p:nvSpPr>
            <p:cNvPr id="515" name="Google Shape;515;p49"/>
            <p:cNvSpPr txBox="1"/>
            <p:nvPr/>
          </p:nvSpPr>
          <p:spPr>
            <a:xfrm>
              <a:off x="6553200" y="1981200"/>
              <a:ext cx="106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itemsets</a:t>
              </a:r>
              <a:endParaRPr/>
            </a:p>
          </p:txBody>
        </p:sp>
        <p:sp>
          <p:nvSpPr>
            <p:cNvPr id="516" name="Google Shape;516;p49"/>
            <p:cNvSpPr txBox="1"/>
            <p:nvPr/>
          </p:nvSpPr>
          <p:spPr>
            <a:xfrm>
              <a:off x="5867400" y="2404646"/>
              <a:ext cx="533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35</a:t>
              </a:r>
              <a:endParaRPr/>
            </a:p>
          </p:txBody>
        </p:sp>
        <p:sp>
          <p:nvSpPr>
            <p:cNvPr id="517" name="Google Shape;517;p49"/>
            <p:cNvSpPr txBox="1"/>
            <p:nvPr/>
          </p:nvSpPr>
          <p:spPr>
            <a:xfrm>
              <a:off x="6477000" y="2362200"/>
              <a:ext cx="1371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{ab, ad, ae}</a:t>
              </a:r>
              <a:endParaRPr/>
            </a:p>
          </p:txBody>
        </p:sp>
        <p:sp>
          <p:nvSpPr>
            <p:cNvPr id="518" name="Google Shape;518;p49"/>
            <p:cNvSpPr txBox="1"/>
            <p:nvPr/>
          </p:nvSpPr>
          <p:spPr>
            <a:xfrm>
              <a:off x="6400800" y="4191000"/>
              <a:ext cx="1371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{yz, qs, wt}</a:t>
              </a:r>
              <a:endParaRPr/>
            </a:p>
          </p:txBody>
        </p:sp>
        <p:sp>
          <p:nvSpPr>
            <p:cNvPr id="519" name="Google Shape;519;p49"/>
            <p:cNvSpPr txBox="1"/>
            <p:nvPr/>
          </p:nvSpPr>
          <p:spPr>
            <a:xfrm>
              <a:off x="5867400" y="2667000"/>
              <a:ext cx="533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88</a:t>
              </a:r>
              <a:endParaRPr/>
            </a:p>
          </p:txBody>
        </p:sp>
        <p:sp>
          <p:nvSpPr>
            <p:cNvPr id="520" name="Google Shape;520;p49"/>
            <p:cNvSpPr txBox="1"/>
            <p:nvPr/>
          </p:nvSpPr>
          <p:spPr>
            <a:xfrm>
              <a:off x="5791200" y="4191000"/>
              <a:ext cx="533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102</a:t>
              </a:r>
              <a:endParaRPr/>
            </a:p>
          </p:txBody>
        </p:sp>
        <p:sp>
          <p:nvSpPr>
            <p:cNvPr id="521" name="Google Shape;521;p49"/>
            <p:cNvSpPr txBox="1"/>
            <p:nvPr/>
          </p:nvSpPr>
          <p:spPr>
            <a:xfrm flipH="1" rot="10800000">
              <a:off x="5943600" y="3200397"/>
              <a:ext cx="2286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...</a:t>
              </a:r>
              <a:endParaRPr/>
            </a:p>
          </p:txBody>
        </p:sp>
        <p:sp>
          <p:nvSpPr>
            <p:cNvPr id="522" name="Google Shape;522;p49"/>
            <p:cNvSpPr txBox="1"/>
            <p:nvPr/>
          </p:nvSpPr>
          <p:spPr>
            <a:xfrm>
              <a:off x="6477000" y="2667000"/>
              <a:ext cx="1371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{bd, be, de}</a:t>
              </a:r>
              <a:endParaRPr/>
            </a:p>
          </p:txBody>
        </p:sp>
        <p:sp>
          <p:nvSpPr>
            <p:cNvPr id="523" name="Google Shape;523;p49"/>
            <p:cNvSpPr txBox="1"/>
            <p:nvPr/>
          </p:nvSpPr>
          <p:spPr>
            <a:xfrm flipH="1" rot="10800000">
              <a:off x="7010400" y="3276597"/>
              <a:ext cx="2286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...</a:t>
              </a:r>
              <a:endParaRPr/>
            </a:p>
          </p:txBody>
        </p:sp>
      </p:grpSp>
      <p:sp>
        <p:nvSpPr>
          <p:cNvPr id="524" name="Google Shape;524;p49"/>
          <p:cNvSpPr txBox="1"/>
          <p:nvPr/>
        </p:nvSpPr>
        <p:spPr>
          <a:xfrm>
            <a:off x="5943600" y="4495800"/>
            <a:ext cx="1463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Hash Table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31" name="Google Shape;531;p50"/>
          <p:cNvSpPr txBox="1"/>
          <p:nvPr>
            <p:ph type="title"/>
          </p:nvPr>
        </p:nvSpPr>
        <p:spPr>
          <a:xfrm>
            <a:off x="381000" y="381000"/>
            <a:ext cx="8305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Sampling for Frequent Patterns</a:t>
            </a:r>
            <a:endParaRPr/>
          </a:p>
        </p:txBody>
      </p:sp>
      <p:sp>
        <p:nvSpPr>
          <p:cNvPr id="532" name="Google Shape;532;p50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Select a sample of original database, mine frequent patterns within sample using Apriori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 database once to verify frequent itemsets found in sample, only </a:t>
            </a: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borders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closure of frequent patterns are checked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check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abcd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instead of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ab, ac, …, etc.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 database again to find missed frequent patterns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H. Toivonen. </a:t>
            </a: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Sampling large databases for association rules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In </a:t>
            </a:r>
            <a:r>
              <a:rPr b="0" i="1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VLDB’96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39" name="Google Shape;539;p51"/>
          <p:cNvSpPr txBox="1"/>
          <p:nvPr>
            <p:ph type="title"/>
          </p:nvPr>
        </p:nvSpPr>
        <p:spPr>
          <a:xfrm>
            <a:off x="381000" y="533400"/>
            <a:ext cx="8305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DIC: Reduce Number of Scans</a:t>
            </a:r>
            <a:endParaRPr/>
          </a:p>
        </p:txBody>
      </p:sp>
      <p:sp>
        <p:nvSpPr>
          <p:cNvPr id="540" name="Google Shape;540;p51"/>
          <p:cNvSpPr txBox="1"/>
          <p:nvPr/>
        </p:nvSpPr>
        <p:spPr>
          <a:xfrm>
            <a:off x="1524000" y="1524000"/>
            <a:ext cx="892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ABCD</a:t>
            </a:r>
            <a:endParaRPr/>
          </a:p>
        </p:txBody>
      </p:sp>
      <p:sp>
        <p:nvSpPr>
          <p:cNvPr id="541" name="Google Shape;541;p51"/>
          <p:cNvSpPr txBox="1"/>
          <p:nvPr/>
        </p:nvSpPr>
        <p:spPr>
          <a:xfrm>
            <a:off x="457200" y="2286000"/>
            <a:ext cx="717600" cy="4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</a:t>
            </a:r>
            <a:endParaRPr/>
          </a:p>
        </p:txBody>
      </p:sp>
      <p:sp>
        <p:nvSpPr>
          <p:cNvPr id="542" name="Google Shape;542;p51"/>
          <p:cNvSpPr txBox="1"/>
          <p:nvPr/>
        </p:nvSpPr>
        <p:spPr>
          <a:xfrm>
            <a:off x="1219200" y="2286000"/>
            <a:ext cx="722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</a:t>
            </a:r>
            <a:endParaRPr/>
          </a:p>
        </p:txBody>
      </p:sp>
      <p:sp>
        <p:nvSpPr>
          <p:cNvPr id="543" name="Google Shape;543;p51"/>
          <p:cNvSpPr txBox="1"/>
          <p:nvPr/>
        </p:nvSpPr>
        <p:spPr>
          <a:xfrm>
            <a:off x="1981200" y="2286000"/>
            <a:ext cx="722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ACD</a:t>
            </a:r>
            <a:endParaRPr/>
          </a:p>
        </p:txBody>
      </p:sp>
      <p:sp>
        <p:nvSpPr>
          <p:cNvPr id="544" name="Google Shape;544;p51"/>
          <p:cNvSpPr txBox="1"/>
          <p:nvPr/>
        </p:nvSpPr>
        <p:spPr>
          <a:xfrm>
            <a:off x="2667000" y="2286000"/>
            <a:ext cx="736500" cy="425400"/>
          </a:xfrm>
          <a:prstGeom prst="rect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BCD</a:t>
            </a:r>
            <a:endParaRPr/>
          </a:p>
        </p:txBody>
      </p:sp>
      <p:sp>
        <p:nvSpPr>
          <p:cNvPr id="545" name="Google Shape;545;p51"/>
          <p:cNvSpPr txBox="1"/>
          <p:nvPr/>
        </p:nvSpPr>
        <p:spPr>
          <a:xfrm>
            <a:off x="304800" y="3048000"/>
            <a:ext cx="547800" cy="4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endParaRPr/>
          </a:p>
        </p:txBody>
      </p:sp>
      <p:sp>
        <p:nvSpPr>
          <p:cNvPr id="546" name="Google Shape;546;p51"/>
          <p:cNvSpPr txBox="1"/>
          <p:nvPr/>
        </p:nvSpPr>
        <p:spPr>
          <a:xfrm>
            <a:off x="914400" y="3048000"/>
            <a:ext cx="547800" cy="4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endParaRPr/>
          </a:p>
        </p:txBody>
      </p:sp>
      <p:sp>
        <p:nvSpPr>
          <p:cNvPr id="547" name="Google Shape;547;p51"/>
          <p:cNvSpPr txBox="1"/>
          <p:nvPr/>
        </p:nvSpPr>
        <p:spPr>
          <a:xfrm>
            <a:off x="1524000" y="3048000"/>
            <a:ext cx="533400" cy="4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</a:t>
            </a:r>
            <a:endParaRPr/>
          </a:p>
        </p:txBody>
      </p:sp>
      <p:sp>
        <p:nvSpPr>
          <p:cNvPr id="548" name="Google Shape;548;p51"/>
          <p:cNvSpPr txBox="1"/>
          <p:nvPr/>
        </p:nvSpPr>
        <p:spPr>
          <a:xfrm>
            <a:off x="2133600" y="3048000"/>
            <a:ext cx="581100" cy="425400"/>
          </a:xfrm>
          <a:prstGeom prst="rect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</a:t>
            </a:r>
            <a:endParaRPr/>
          </a:p>
        </p:txBody>
      </p:sp>
      <p:sp>
        <p:nvSpPr>
          <p:cNvPr id="549" name="Google Shape;549;p51"/>
          <p:cNvSpPr txBox="1"/>
          <p:nvPr/>
        </p:nvSpPr>
        <p:spPr>
          <a:xfrm>
            <a:off x="2819400" y="3048000"/>
            <a:ext cx="547800" cy="4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</a:t>
            </a:r>
            <a:endParaRPr/>
          </a:p>
        </p:txBody>
      </p:sp>
      <p:sp>
        <p:nvSpPr>
          <p:cNvPr id="550" name="Google Shape;550;p51"/>
          <p:cNvSpPr txBox="1"/>
          <p:nvPr/>
        </p:nvSpPr>
        <p:spPr>
          <a:xfrm>
            <a:off x="3505200" y="3048000"/>
            <a:ext cx="547800" cy="4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</a:t>
            </a:r>
            <a:endParaRPr/>
          </a:p>
        </p:txBody>
      </p:sp>
      <p:sp>
        <p:nvSpPr>
          <p:cNvPr id="551" name="Google Shape;551;p51"/>
          <p:cNvSpPr txBox="1"/>
          <p:nvPr/>
        </p:nvSpPr>
        <p:spPr>
          <a:xfrm>
            <a:off x="822325" y="3900487"/>
            <a:ext cx="377700" cy="4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52" name="Google Shape;552;p51"/>
          <p:cNvSpPr txBox="1"/>
          <p:nvPr/>
        </p:nvSpPr>
        <p:spPr>
          <a:xfrm>
            <a:off x="1371600" y="3886200"/>
            <a:ext cx="363600" cy="4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53" name="Google Shape;553;p51"/>
          <p:cNvSpPr txBox="1"/>
          <p:nvPr/>
        </p:nvSpPr>
        <p:spPr>
          <a:xfrm>
            <a:off x="1905000" y="3886200"/>
            <a:ext cx="363600" cy="4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554" name="Google Shape;554;p51"/>
          <p:cNvSpPr txBox="1"/>
          <p:nvPr/>
        </p:nvSpPr>
        <p:spPr>
          <a:xfrm>
            <a:off x="2438400" y="3886200"/>
            <a:ext cx="377700" cy="4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555" name="Google Shape;555;p51"/>
          <p:cNvSpPr txBox="1"/>
          <p:nvPr/>
        </p:nvSpPr>
        <p:spPr>
          <a:xfrm>
            <a:off x="1736725" y="4586287"/>
            <a:ext cx="438300" cy="4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endParaRPr/>
          </a:p>
        </p:txBody>
      </p:sp>
      <p:cxnSp>
        <p:nvCxnSpPr>
          <p:cNvPr id="556" name="Google Shape;556;p51"/>
          <p:cNvCxnSpPr/>
          <p:nvPr/>
        </p:nvCxnSpPr>
        <p:spPr>
          <a:xfrm rot="10800000">
            <a:off x="1011099" y="4306987"/>
            <a:ext cx="944700" cy="27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57" name="Google Shape;557;p51"/>
          <p:cNvCxnSpPr/>
          <p:nvPr/>
        </p:nvCxnSpPr>
        <p:spPr>
          <a:xfrm rot="10800000">
            <a:off x="1554099" y="4292587"/>
            <a:ext cx="401700" cy="2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58" name="Google Shape;558;p51"/>
          <p:cNvCxnSpPr/>
          <p:nvPr/>
        </p:nvCxnSpPr>
        <p:spPr>
          <a:xfrm flipH="1" rot="10800000">
            <a:off x="1955800" y="4292587"/>
            <a:ext cx="131700" cy="2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59" name="Google Shape;559;p51"/>
          <p:cNvCxnSpPr/>
          <p:nvPr/>
        </p:nvCxnSpPr>
        <p:spPr>
          <a:xfrm flipH="1" rot="10800000">
            <a:off x="1955800" y="4292587"/>
            <a:ext cx="671400" cy="2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0" name="Google Shape;560;p51"/>
          <p:cNvCxnSpPr/>
          <p:nvPr/>
        </p:nvCxnSpPr>
        <p:spPr>
          <a:xfrm rot="10800000">
            <a:off x="579537" y="3454387"/>
            <a:ext cx="431700" cy="4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1" name="Google Shape;561;p51"/>
          <p:cNvCxnSpPr/>
          <p:nvPr/>
        </p:nvCxnSpPr>
        <p:spPr>
          <a:xfrm flipH="1" rot="10800000">
            <a:off x="1011237" y="3454387"/>
            <a:ext cx="177900" cy="4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2" name="Google Shape;562;p51"/>
          <p:cNvCxnSpPr/>
          <p:nvPr/>
        </p:nvCxnSpPr>
        <p:spPr>
          <a:xfrm flipH="1" rot="10800000">
            <a:off x="1011237" y="3487687"/>
            <a:ext cx="1413000" cy="41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3" name="Google Shape;563;p51"/>
          <p:cNvCxnSpPr/>
          <p:nvPr/>
        </p:nvCxnSpPr>
        <p:spPr>
          <a:xfrm flipH="1" rot="10800000">
            <a:off x="1554162" y="3454500"/>
            <a:ext cx="2364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4" name="Google Shape;564;p51"/>
          <p:cNvCxnSpPr/>
          <p:nvPr/>
        </p:nvCxnSpPr>
        <p:spPr>
          <a:xfrm rot="10800000">
            <a:off x="579462" y="3454500"/>
            <a:ext cx="9747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5" name="Google Shape;565;p51"/>
          <p:cNvCxnSpPr/>
          <p:nvPr/>
        </p:nvCxnSpPr>
        <p:spPr>
          <a:xfrm flipH="1" rot="10800000">
            <a:off x="1554162" y="3454500"/>
            <a:ext cx="15399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6" name="Google Shape;566;p51"/>
          <p:cNvCxnSpPr/>
          <p:nvPr/>
        </p:nvCxnSpPr>
        <p:spPr>
          <a:xfrm rot="10800000">
            <a:off x="1189062" y="3454500"/>
            <a:ext cx="8985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7" name="Google Shape;567;p51"/>
          <p:cNvCxnSpPr/>
          <p:nvPr/>
        </p:nvCxnSpPr>
        <p:spPr>
          <a:xfrm rot="10800000">
            <a:off x="1790562" y="3454500"/>
            <a:ext cx="2970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8" name="Google Shape;568;p51"/>
          <p:cNvCxnSpPr/>
          <p:nvPr/>
        </p:nvCxnSpPr>
        <p:spPr>
          <a:xfrm flipH="1" rot="10800000">
            <a:off x="2087562" y="3454500"/>
            <a:ext cx="16923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69" name="Google Shape;569;p51"/>
          <p:cNvCxnSpPr/>
          <p:nvPr/>
        </p:nvCxnSpPr>
        <p:spPr>
          <a:xfrm rot="10800000">
            <a:off x="2424212" y="3487799"/>
            <a:ext cx="203100" cy="39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0" name="Google Shape;570;p51"/>
          <p:cNvCxnSpPr/>
          <p:nvPr/>
        </p:nvCxnSpPr>
        <p:spPr>
          <a:xfrm flipH="1" rot="10800000">
            <a:off x="2627312" y="3454500"/>
            <a:ext cx="4668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1" name="Google Shape;571;p51"/>
          <p:cNvCxnSpPr/>
          <p:nvPr/>
        </p:nvCxnSpPr>
        <p:spPr>
          <a:xfrm flipH="1" rot="10800000">
            <a:off x="2627312" y="3454500"/>
            <a:ext cx="11526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2" name="Google Shape;572;p51"/>
          <p:cNvCxnSpPr/>
          <p:nvPr/>
        </p:nvCxnSpPr>
        <p:spPr>
          <a:xfrm flipH="1" rot="10800000">
            <a:off x="579437" y="2692500"/>
            <a:ext cx="236400" cy="35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3" name="Google Shape;573;p51"/>
          <p:cNvCxnSpPr/>
          <p:nvPr/>
        </p:nvCxnSpPr>
        <p:spPr>
          <a:xfrm flipH="1" rot="10800000">
            <a:off x="579437" y="2682900"/>
            <a:ext cx="1001700" cy="36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4" name="Google Shape;574;p51"/>
          <p:cNvCxnSpPr/>
          <p:nvPr/>
        </p:nvCxnSpPr>
        <p:spPr>
          <a:xfrm rot="10800000">
            <a:off x="815837" y="2692500"/>
            <a:ext cx="373200" cy="35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5" name="Google Shape;575;p51"/>
          <p:cNvCxnSpPr/>
          <p:nvPr/>
        </p:nvCxnSpPr>
        <p:spPr>
          <a:xfrm flipH="1" rot="10800000">
            <a:off x="1189037" y="2682900"/>
            <a:ext cx="1154100" cy="36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6" name="Google Shape;576;p51"/>
          <p:cNvCxnSpPr/>
          <p:nvPr/>
        </p:nvCxnSpPr>
        <p:spPr>
          <a:xfrm rot="10800000">
            <a:off x="816000" y="2692500"/>
            <a:ext cx="974700" cy="35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7" name="Google Shape;577;p51"/>
          <p:cNvCxnSpPr/>
          <p:nvPr/>
        </p:nvCxnSpPr>
        <p:spPr>
          <a:xfrm flipH="1" rot="10800000">
            <a:off x="1790700" y="2725799"/>
            <a:ext cx="1244700" cy="32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8" name="Google Shape;578;p51"/>
          <p:cNvCxnSpPr/>
          <p:nvPr/>
        </p:nvCxnSpPr>
        <p:spPr>
          <a:xfrm rot="10800000">
            <a:off x="1581137" y="2682900"/>
            <a:ext cx="1512900" cy="36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79" name="Google Shape;579;p51"/>
          <p:cNvCxnSpPr/>
          <p:nvPr/>
        </p:nvCxnSpPr>
        <p:spPr>
          <a:xfrm flipH="1" rot="10800000">
            <a:off x="1790700" y="2725799"/>
            <a:ext cx="1244700" cy="32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0" name="Google Shape;580;p51"/>
          <p:cNvCxnSpPr/>
          <p:nvPr/>
        </p:nvCxnSpPr>
        <p:spPr>
          <a:xfrm rot="10800000">
            <a:off x="3035237" y="2725799"/>
            <a:ext cx="58800" cy="32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1" name="Google Shape;581;p51"/>
          <p:cNvCxnSpPr/>
          <p:nvPr/>
        </p:nvCxnSpPr>
        <p:spPr>
          <a:xfrm rot="10800000">
            <a:off x="2343137" y="2682900"/>
            <a:ext cx="1436700" cy="36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2" name="Google Shape;582;p51"/>
          <p:cNvCxnSpPr/>
          <p:nvPr/>
        </p:nvCxnSpPr>
        <p:spPr>
          <a:xfrm rot="10800000">
            <a:off x="3035237" y="2725799"/>
            <a:ext cx="744600" cy="32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3" name="Google Shape;583;p51"/>
          <p:cNvCxnSpPr/>
          <p:nvPr/>
        </p:nvCxnSpPr>
        <p:spPr>
          <a:xfrm flipH="1" rot="10800000">
            <a:off x="815975" y="1920900"/>
            <a:ext cx="1154100" cy="36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4" name="Google Shape;584;p51"/>
          <p:cNvCxnSpPr/>
          <p:nvPr/>
        </p:nvCxnSpPr>
        <p:spPr>
          <a:xfrm flipH="1" rot="10800000">
            <a:off x="1581150" y="1920900"/>
            <a:ext cx="388800" cy="36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5" name="Google Shape;585;p51"/>
          <p:cNvCxnSpPr/>
          <p:nvPr/>
        </p:nvCxnSpPr>
        <p:spPr>
          <a:xfrm rot="10800000">
            <a:off x="1969949" y="1920900"/>
            <a:ext cx="373200" cy="36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6" name="Google Shape;586;p51"/>
          <p:cNvCxnSpPr/>
          <p:nvPr/>
        </p:nvCxnSpPr>
        <p:spPr>
          <a:xfrm rot="10800000">
            <a:off x="1969999" y="1921012"/>
            <a:ext cx="1065300" cy="35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7" name="Google Shape;587;p51"/>
          <p:cNvCxnSpPr/>
          <p:nvPr/>
        </p:nvCxnSpPr>
        <p:spPr>
          <a:xfrm rot="10800000">
            <a:off x="2343112" y="2683012"/>
            <a:ext cx="81000" cy="35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8" name="Google Shape;588;p51"/>
          <p:cNvCxnSpPr/>
          <p:nvPr/>
        </p:nvCxnSpPr>
        <p:spPr>
          <a:xfrm rot="10800000">
            <a:off x="1581112" y="2683012"/>
            <a:ext cx="843000" cy="35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89" name="Google Shape;589;p51"/>
          <p:cNvSpPr txBox="1"/>
          <p:nvPr/>
        </p:nvSpPr>
        <p:spPr>
          <a:xfrm>
            <a:off x="1143000" y="4953000"/>
            <a:ext cx="1609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Itemset lattice</a:t>
            </a:r>
            <a:endParaRPr/>
          </a:p>
        </p:txBody>
      </p:sp>
      <p:sp>
        <p:nvSpPr>
          <p:cNvPr id="590" name="Google Shape;590;p51"/>
          <p:cNvSpPr txBox="1"/>
          <p:nvPr>
            <p:ph idx="1" type="body"/>
          </p:nvPr>
        </p:nvSpPr>
        <p:spPr>
          <a:xfrm>
            <a:off x="4191000" y="1828800"/>
            <a:ext cx="4800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Once both A and D are determined frequent, the counting of AD begins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Once all length-2 subsets of BCD are determined frequent, the counting of BCD begins</a:t>
            </a:r>
            <a:endParaRPr/>
          </a:p>
        </p:txBody>
      </p:sp>
      <p:sp>
        <p:nvSpPr>
          <p:cNvPr id="591" name="Google Shape;591;p51"/>
          <p:cNvSpPr txBox="1"/>
          <p:nvPr/>
        </p:nvSpPr>
        <p:spPr>
          <a:xfrm>
            <a:off x="4343400" y="3352800"/>
            <a:ext cx="4495800" cy="381000"/>
          </a:xfrm>
          <a:prstGeom prst="rect">
            <a:avLst/>
          </a:prstGeom>
          <a:solidFill>
            <a:srgbClr val="96969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Transactions</a:t>
            </a:r>
            <a:endParaRPr/>
          </a:p>
        </p:txBody>
      </p:sp>
      <p:cxnSp>
        <p:nvCxnSpPr>
          <p:cNvPr id="592" name="Google Shape;592;p51"/>
          <p:cNvCxnSpPr/>
          <p:nvPr/>
        </p:nvCxnSpPr>
        <p:spPr>
          <a:xfrm>
            <a:off x="4343400" y="4113212"/>
            <a:ext cx="44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93" name="Google Shape;593;p51"/>
          <p:cNvSpPr txBox="1"/>
          <p:nvPr/>
        </p:nvSpPr>
        <p:spPr>
          <a:xfrm>
            <a:off x="5713412" y="3733800"/>
            <a:ext cx="1224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1-itemsets</a:t>
            </a:r>
            <a:endParaRPr/>
          </a:p>
        </p:txBody>
      </p:sp>
      <p:cxnSp>
        <p:nvCxnSpPr>
          <p:cNvPr id="594" name="Google Shape;594;p51"/>
          <p:cNvCxnSpPr/>
          <p:nvPr/>
        </p:nvCxnSpPr>
        <p:spPr>
          <a:xfrm>
            <a:off x="4343400" y="4418012"/>
            <a:ext cx="44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95" name="Google Shape;595;p51"/>
          <p:cNvSpPr txBox="1"/>
          <p:nvPr/>
        </p:nvSpPr>
        <p:spPr>
          <a:xfrm>
            <a:off x="5713412" y="4038600"/>
            <a:ext cx="1224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2-itemsets</a:t>
            </a:r>
            <a:endParaRPr/>
          </a:p>
        </p:txBody>
      </p:sp>
      <p:cxnSp>
        <p:nvCxnSpPr>
          <p:cNvPr id="596" name="Google Shape;596;p51"/>
          <p:cNvCxnSpPr/>
          <p:nvPr/>
        </p:nvCxnSpPr>
        <p:spPr>
          <a:xfrm>
            <a:off x="4343400" y="4722812"/>
            <a:ext cx="44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97" name="Google Shape;597;p51"/>
          <p:cNvSpPr txBox="1"/>
          <p:nvPr/>
        </p:nvSpPr>
        <p:spPr>
          <a:xfrm>
            <a:off x="6170612" y="4343400"/>
            <a:ext cx="438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sp>
        <p:nvSpPr>
          <p:cNvPr id="598" name="Google Shape;598;p51"/>
          <p:cNvSpPr txBox="1"/>
          <p:nvPr/>
        </p:nvSpPr>
        <p:spPr>
          <a:xfrm>
            <a:off x="3276600" y="4114800"/>
            <a:ext cx="930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</a:t>
            </a:r>
            <a:endParaRPr/>
          </a:p>
        </p:txBody>
      </p:sp>
      <p:cxnSp>
        <p:nvCxnSpPr>
          <p:cNvPr id="599" name="Google Shape;599;p51"/>
          <p:cNvCxnSpPr/>
          <p:nvPr/>
        </p:nvCxnSpPr>
        <p:spPr>
          <a:xfrm>
            <a:off x="4343400" y="5332412"/>
            <a:ext cx="44148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600" name="Google Shape;600;p51"/>
          <p:cNvSpPr txBox="1"/>
          <p:nvPr/>
        </p:nvSpPr>
        <p:spPr>
          <a:xfrm>
            <a:off x="5713412" y="4953000"/>
            <a:ext cx="1224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1-itemsets</a:t>
            </a:r>
            <a:endParaRPr/>
          </a:p>
        </p:txBody>
      </p:sp>
      <p:cxnSp>
        <p:nvCxnSpPr>
          <p:cNvPr id="601" name="Google Shape;601;p51"/>
          <p:cNvCxnSpPr/>
          <p:nvPr/>
        </p:nvCxnSpPr>
        <p:spPr>
          <a:xfrm>
            <a:off x="5181600" y="5638800"/>
            <a:ext cx="35814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2" name="Google Shape;602;p51"/>
          <p:cNvCxnSpPr/>
          <p:nvPr/>
        </p:nvCxnSpPr>
        <p:spPr>
          <a:xfrm>
            <a:off x="4343400" y="61722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03" name="Google Shape;603;p51"/>
          <p:cNvCxnSpPr/>
          <p:nvPr/>
        </p:nvCxnSpPr>
        <p:spPr>
          <a:xfrm flipH="1">
            <a:off x="4343400" y="5638800"/>
            <a:ext cx="4419600" cy="533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4" name="Google Shape;604;p51"/>
          <p:cNvSpPr txBox="1"/>
          <p:nvPr/>
        </p:nvSpPr>
        <p:spPr>
          <a:xfrm>
            <a:off x="5867400" y="5257800"/>
            <a:ext cx="942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2-items</a:t>
            </a:r>
            <a:endParaRPr/>
          </a:p>
        </p:txBody>
      </p:sp>
      <p:cxnSp>
        <p:nvCxnSpPr>
          <p:cNvPr id="605" name="Google Shape;605;p51"/>
          <p:cNvCxnSpPr/>
          <p:nvPr/>
        </p:nvCxnSpPr>
        <p:spPr>
          <a:xfrm>
            <a:off x="7086600" y="5943600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6" name="Google Shape;606;p51"/>
          <p:cNvCxnSpPr/>
          <p:nvPr/>
        </p:nvCxnSpPr>
        <p:spPr>
          <a:xfrm>
            <a:off x="4343400" y="6477000"/>
            <a:ext cx="27432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607" name="Google Shape;607;p51"/>
          <p:cNvSpPr txBox="1"/>
          <p:nvPr/>
        </p:nvSpPr>
        <p:spPr>
          <a:xfrm>
            <a:off x="7527925" y="5576887"/>
            <a:ext cx="942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3-items</a:t>
            </a:r>
            <a:endParaRPr/>
          </a:p>
        </p:txBody>
      </p:sp>
      <p:cxnSp>
        <p:nvCxnSpPr>
          <p:cNvPr id="608" name="Google Shape;608;p51"/>
          <p:cNvCxnSpPr/>
          <p:nvPr/>
        </p:nvCxnSpPr>
        <p:spPr>
          <a:xfrm flipH="1">
            <a:off x="4343400" y="5943600"/>
            <a:ext cx="4419600" cy="533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9" name="Google Shape;609;p51"/>
          <p:cNvSpPr txBox="1"/>
          <p:nvPr/>
        </p:nvSpPr>
        <p:spPr>
          <a:xfrm>
            <a:off x="3641725" y="5576887"/>
            <a:ext cx="622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</a:t>
            </a:r>
            <a:endParaRPr/>
          </a:p>
        </p:txBody>
      </p:sp>
      <p:sp>
        <p:nvSpPr>
          <p:cNvPr id="610" name="Google Shape;610;p51"/>
          <p:cNvSpPr txBox="1"/>
          <p:nvPr/>
        </p:nvSpPr>
        <p:spPr>
          <a:xfrm>
            <a:off x="152400" y="5429250"/>
            <a:ext cx="3581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S. Brin R. Motwani, J. Ullman, and S. Tsur. </a:t>
            </a:r>
            <a:r>
              <a:rPr b="0" i="0" lang="en-US" sz="1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itemset counting and implication rules for market basket data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b="0" i="1" lang="en-US" sz="1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SIGMOD’97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17" name="Google Shape;617;p52"/>
          <p:cNvSpPr txBox="1"/>
          <p:nvPr>
            <p:ph idx="4294967295" type="title"/>
          </p:nvPr>
        </p:nvSpPr>
        <p:spPr>
          <a:xfrm>
            <a:off x="0" y="3810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Scalable Frequent Itemset Mining Methods</a:t>
            </a:r>
            <a:endParaRPr/>
          </a:p>
        </p:txBody>
      </p:sp>
      <p:sp>
        <p:nvSpPr>
          <p:cNvPr id="618" name="Google Shape;618;p52"/>
          <p:cNvSpPr txBox="1"/>
          <p:nvPr>
            <p:ph idx="4294967295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Apriori: A Candidate Generation-and-Test Approach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Improving the Efficiency of Apriori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FPGrowth:  A Frequent Pattern-Growth Approach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ECLAT: Frequent Pattern Mining with Vertical Data Format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Close Frequent Patterns and Maxpatterns</a:t>
            </a:r>
            <a:endParaRPr/>
          </a:p>
        </p:txBody>
      </p:sp>
      <p:sp>
        <p:nvSpPr>
          <p:cNvPr id="619" name="Google Shape;619;p52"/>
          <p:cNvSpPr/>
          <p:nvPr/>
        </p:nvSpPr>
        <p:spPr>
          <a:xfrm rot="1199647">
            <a:off x="7848580" y="2133577"/>
            <a:ext cx="533452" cy="48590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26" name="Google Shape;626;p53"/>
          <p:cNvSpPr txBox="1"/>
          <p:nvPr>
            <p:ph type="title"/>
          </p:nvPr>
        </p:nvSpPr>
        <p:spPr>
          <a:xfrm>
            <a:off x="0" y="228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Pattern-Growth Approach: Mining Frequent Patterns Without Candidate Generation</a:t>
            </a:r>
            <a:endParaRPr/>
          </a:p>
        </p:txBody>
      </p:sp>
      <p:sp>
        <p:nvSpPr>
          <p:cNvPr id="627" name="Google Shape;627;p53"/>
          <p:cNvSpPr txBox="1"/>
          <p:nvPr>
            <p:ph idx="1" type="body"/>
          </p:nvPr>
        </p:nvSpPr>
        <p:spPr>
          <a:xfrm>
            <a:off x="304800" y="1447800"/>
            <a:ext cx="8598000" cy="50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Bottlenecks of the Apriori approach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Breadth-first (i.e., level-wise) search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Candidate generation and test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Often generates a huge number of candidates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FPGrowth Approach (J. Han, J. Pei, and Y. Yin, SIGMOD’ 00)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Avoid explicit candidate generation</a:t>
            </a:r>
            <a:endParaRPr b="0" i="0" sz="2000" u="non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Major philosophy: Grow long patterns from short ones using local frequent items only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“abc” is a frequent pattern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Get all transactions having “abc”, i.e., project DB on abc: DB|abc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“d” is a local frequent item in DB|abc 🡪 abcd is a frequent pattern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34" name="Google Shape;634;p54"/>
          <p:cNvSpPr txBox="1"/>
          <p:nvPr>
            <p:ph type="title"/>
          </p:nvPr>
        </p:nvSpPr>
        <p:spPr>
          <a:xfrm>
            <a:off x="152400" y="304800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Construct FP-tree from a Transaction Database</a:t>
            </a:r>
            <a:endParaRPr/>
          </a:p>
        </p:txBody>
      </p:sp>
      <p:grpSp>
        <p:nvGrpSpPr>
          <p:cNvPr id="635" name="Google Shape;635;p54"/>
          <p:cNvGrpSpPr/>
          <p:nvPr/>
        </p:nvGrpSpPr>
        <p:grpSpPr>
          <a:xfrm>
            <a:off x="4191000" y="2971800"/>
            <a:ext cx="4520457" cy="3704329"/>
            <a:chOff x="2496" y="1772"/>
            <a:chExt cx="2888" cy="2267"/>
          </a:xfrm>
        </p:grpSpPr>
        <p:sp>
          <p:nvSpPr>
            <p:cNvPr id="636" name="Google Shape;636;p54"/>
            <p:cNvSpPr txBox="1"/>
            <p:nvPr/>
          </p:nvSpPr>
          <p:spPr>
            <a:xfrm>
              <a:off x="4796" y="1772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{}</a:t>
              </a:r>
              <a:endParaRPr/>
            </a:p>
          </p:txBody>
        </p:sp>
        <p:sp>
          <p:nvSpPr>
            <p:cNvPr id="637" name="Google Shape;637;p54"/>
            <p:cNvSpPr txBox="1"/>
            <p:nvPr/>
          </p:nvSpPr>
          <p:spPr>
            <a:xfrm>
              <a:off x="4508" y="2205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f:4</a:t>
              </a:r>
              <a:endParaRPr/>
            </a:p>
          </p:txBody>
        </p:sp>
        <p:sp>
          <p:nvSpPr>
            <p:cNvPr id="638" name="Google Shape;638;p54"/>
            <p:cNvSpPr txBox="1"/>
            <p:nvPr/>
          </p:nvSpPr>
          <p:spPr>
            <a:xfrm>
              <a:off x="5084" y="2205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c:1</a:t>
              </a:r>
              <a:endParaRPr/>
            </a:p>
          </p:txBody>
        </p:sp>
        <p:sp>
          <p:nvSpPr>
            <p:cNvPr id="639" name="Google Shape;639;p54"/>
            <p:cNvSpPr txBox="1"/>
            <p:nvPr/>
          </p:nvSpPr>
          <p:spPr>
            <a:xfrm>
              <a:off x="5080" y="2588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b:1</a:t>
              </a:r>
              <a:endParaRPr/>
            </a:p>
          </p:txBody>
        </p:sp>
        <p:sp>
          <p:nvSpPr>
            <p:cNvPr id="640" name="Google Shape;640;p54"/>
            <p:cNvSpPr txBox="1"/>
            <p:nvPr/>
          </p:nvSpPr>
          <p:spPr>
            <a:xfrm>
              <a:off x="5080" y="2971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p:1</a:t>
              </a:r>
              <a:endParaRPr/>
            </a:p>
          </p:txBody>
        </p:sp>
        <p:cxnSp>
          <p:nvCxnSpPr>
            <p:cNvPr id="641" name="Google Shape;641;p54"/>
            <p:cNvCxnSpPr/>
            <p:nvPr/>
          </p:nvCxnSpPr>
          <p:spPr>
            <a:xfrm>
              <a:off x="5248" y="245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2" name="Google Shape;642;p54"/>
            <p:cNvCxnSpPr/>
            <p:nvPr/>
          </p:nvCxnSpPr>
          <p:spPr>
            <a:xfrm>
              <a:off x="5249" y="2842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3" name="Google Shape;643;p54"/>
            <p:cNvCxnSpPr/>
            <p:nvPr/>
          </p:nvCxnSpPr>
          <p:spPr>
            <a:xfrm>
              <a:off x="4935" y="2026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4" name="Google Shape;644;p54"/>
            <p:cNvCxnSpPr/>
            <p:nvPr/>
          </p:nvCxnSpPr>
          <p:spPr>
            <a:xfrm flipH="1">
              <a:off x="4635" y="2026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5" name="Google Shape;645;p54"/>
            <p:cNvSpPr txBox="1"/>
            <p:nvPr/>
          </p:nvSpPr>
          <p:spPr>
            <a:xfrm>
              <a:off x="4700" y="2588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b:1</a:t>
              </a:r>
              <a:endParaRPr/>
            </a:p>
          </p:txBody>
        </p:sp>
        <p:sp>
          <p:nvSpPr>
            <p:cNvPr id="646" name="Google Shape;646;p54"/>
            <p:cNvSpPr txBox="1"/>
            <p:nvPr/>
          </p:nvSpPr>
          <p:spPr>
            <a:xfrm>
              <a:off x="4321" y="2588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c:3</a:t>
              </a:r>
              <a:endParaRPr/>
            </a:p>
          </p:txBody>
        </p:sp>
        <p:cxnSp>
          <p:nvCxnSpPr>
            <p:cNvPr id="647" name="Google Shape;647;p54"/>
            <p:cNvCxnSpPr/>
            <p:nvPr/>
          </p:nvCxnSpPr>
          <p:spPr>
            <a:xfrm rot="10800000">
              <a:off x="4359" y="2458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8" name="Google Shape;648;p54"/>
            <p:cNvCxnSpPr/>
            <p:nvPr/>
          </p:nvCxnSpPr>
          <p:spPr>
            <a:xfrm>
              <a:off x="4659" y="2458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9" name="Google Shape;649;p54"/>
            <p:cNvSpPr txBox="1"/>
            <p:nvPr/>
          </p:nvSpPr>
          <p:spPr>
            <a:xfrm>
              <a:off x="4315" y="2971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a:3</a:t>
              </a:r>
              <a:endParaRPr/>
            </a:p>
          </p:txBody>
        </p:sp>
        <p:sp>
          <p:nvSpPr>
            <p:cNvPr id="650" name="Google Shape;650;p54"/>
            <p:cNvSpPr txBox="1"/>
            <p:nvPr/>
          </p:nvSpPr>
          <p:spPr>
            <a:xfrm>
              <a:off x="4556" y="3356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b:1</a:t>
              </a:r>
              <a:endParaRPr/>
            </a:p>
          </p:txBody>
        </p:sp>
        <p:sp>
          <p:nvSpPr>
            <p:cNvPr id="651" name="Google Shape;651;p54"/>
            <p:cNvSpPr txBox="1"/>
            <p:nvPr/>
          </p:nvSpPr>
          <p:spPr>
            <a:xfrm>
              <a:off x="4130" y="3356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m:2</a:t>
              </a:r>
              <a:endParaRPr/>
            </a:p>
          </p:txBody>
        </p:sp>
        <p:sp>
          <p:nvSpPr>
            <p:cNvPr id="652" name="Google Shape;652;p54"/>
            <p:cNvSpPr txBox="1"/>
            <p:nvPr/>
          </p:nvSpPr>
          <p:spPr>
            <a:xfrm>
              <a:off x="4148" y="3739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p:2</a:t>
              </a:r>
              <a:endParaRPr/>
            </a:p>
          </p:txBody>
        </p:sp>
        <p:cxnSp>
          <p:nvCxnSpPr>
            <p:cNvPr id="653" name="Google Shape;653;p54"/>
            <p:cNvCxnSpPr/>
            <p:nvPr/>
          </p:nvCxnSpPr>
          <p:spPr>
            <a:xfrm>
              <a:off x="4485" y="2842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4" name="Google Shape;654;p54"/>
            <p:cNvCxnSpPr/>
            <p:nvPr/>
          </p:nvCxnSpPr>
          <p:spPr>
            <a:xfrm rot="10800000">
              <a:off x="4185" y="3226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5" name="Google Shape;655;p54"/>
            <p:cNvCxnSpPr/>
            <p:nvPr/>
          </p:nvCxnSpPr>
          <p:spPr>
            <a:xfrm>
              <a:off x="4485" y="3226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6" name="Google Shape;656;p54"/>
            <p:cNvCxnSpPr/>
            <p:nvPr/>
          </p:nvCxnSpPr>
          <p:spPr>
            <a:xfrm>
              <a:off x="4317" y="3610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7" name="Google Shape;657;p54"/>
            <p:cNvSpPr txBox="1"/>
            <p:nvPr/>
          </p:nvSpPr>
          <p:spPr>
            <a:xfrm>
              <a:off x="4538" y="3739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m:1</a:t>
              </a:r>
              <a:endParaRPr/>
            </a:p>
          </p:txBody>
        </p:sp>
        <p:cxnSp>
          <p:nvCxnSpPr>
            <p:cNvPr id="658" name="Google Shape;658;p54"/>
            <p:cNvCxnSpPr/>
            <p:nvPr/>
          </p:nvCxnSpPr>
          <p:spPr>
            <a:xfrm>
              <a:off x="4725" y="3610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9" name="Google Shape;659;p54"/>
            <p:cNvSpPr txBox="1"/>
            <p:nvPr/>
          </p:nvSpPr>
          <p:spPr>
            <a:xfrm>
              <a:off x="2496" y="1935"/>
              <a:ext cx="1500" cy="15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Header Table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  frequency  head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	4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	4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	3</a:t>
              </a:r>
              <a:endParaRPr/>
            </a:p>
          </p:txBody>
        </p:sp>
        <p:sp>
          <p:nvSpPr>
            <p:cNvPr id="660" name="Google Shape;660;p54"/>
            <p:cNvSpPr/>
            <p:nvPr/>
          </p:nvSpPr>
          <p:spPr>
            <a:xfrm>
              <a:off x="3879" y="2341"/>
              <a:ext cx="672" cy="240"/>
            </a:xfrm>
            <a:custGeom>
              <a:rect b="b" l="l" r="r" t="t"/>
              <a:pathLst>
                <a:path extrusionOk="0" h="240" w="672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1" name="Google Shape;661;p54"/>
            <p:cNvSpPr/>
            <p:nvPr/>
          </p:nvSpPr>
          <p:spPr>
            <a:xfrm>
              <a:off x="3879" y="2725"/>
              <a:ext cx="432" cy="1"/>
            </a:xfrm>
            <a:custGeom>
              <a:rect b="b" l="l" r="r" t="t"/>
              <a:pathLst>
                <a:path extrusionOk="0" h="1" w="432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2" name="Google Shape;662;p54"/>
            <p:cNvSpPr/>
            <p:nvPr/>
          </p:nvSpPr>
          <p:spPr>
            <a:xfrm>
              <a:off x="4599" y="2341"/>
              <a:ext cx="480" cy="384"/>
            </a:xfrm>
            <a:custGeom>
              <a:rect b="b" l="l" r="r" t="t"/>
              <a:pathLst>
                <a:path extrusionOk="0" h="384" w="480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3" name="Google Shape;663;p54"/>
            <p:cNvSpPr/>
            <p:nvPr/>
          </p:nvSpPr>
          <p:spPr>
            <a:xfrm>
              <a:off x="3879" y="2928"/>
              <a:ext cx="432" cy="192"/>
            </a:xfrm>
            <a:custGeom>
              <a:rect b="b" l="l" r="r" t="t"/>
              <a:pathLst>
                <a:path extrusionOk="0" h="192" w="43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4" name="Google Shape;664;p54"/>
            <p:cNvSpPr/>
            <p:nvPr/>
          </p:nvSpPr>
          <p:spPr>
            <a:xfrm>
              <a:off x="3888" y="3072"/>
              <a:ext cx="720" cy="384"/>
            </a:xfrm>
            <a:custGeom>
              <a:rect b="b" l="l" r="r" t="t"/>
              <a:pathLst>
                <a:path extrusionOk="0" h="384" w="720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5" name="Google Shape;665;p54"/>
            <p:cNvSpPr/>
            <p:nvPr/>
          </p:nvSpPr>
          <p:spPr>
            <a:xfrm>
              <a:off x="4848" y="2832"/>
              <a:ext cx="56" cy="672"/>
            </a:xfrm>
            <a:custGeom>
              <a:rect b="b" l="l" r="r" t="t"/>
              <a:pathLst>
                <a:path extrusionOk="0" h="672" w="56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66" name="Google Shape;666;p54"/>
            <p:cNvCxnSpPr/>
            <p:nvPr/>
          </p:nvCxnSpPr>
          <p:spPr>
            <a:xfrm>
              <a:off x="4983" y="2725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67" name="Google Shape;667;p54"/>
            <p:cNvSpPr/>
            <p:nvPr/>
          </p:nvSpPr>
          <p:spPr>
            <a:xfrm>
              <a:off x="3888" y="3264"/>
              <a:ext cx="288" cy="240"/>
            </a:xfrm>
            <a:custGeom>
              <a:rect b="b" l="l" r="r" t="t"/>
              <a:pathLst>
                <a:path extrusionOk="0" h="240" w="288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8" name="Google Shape;668;p54"/>
            <p:cNvSpPr/>
            <p:nvPr/>
          </p:nvSpPr>
          <p:spPr>
            <a:xfrm>
              <a:off x="4464" y="3504"/>
              <a:ext cx="96" cy="384"/>
            </a:xfrm>
            <a:custGeom>
              <a:rect b="b" l="l" r="r" t="t"/>
              <a:pathLst>
                <a:path extrusionOk="0" h="384" w="96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9" name="Google Shape;669;p54"/>
            <p:cNvSpPr/>
            <p:nvPr/>
          </p:nvSpPr>
          <p:spPr>
            <a:xfrm>
              <a:off x="3888" y="3456"/>
              <a:ext cx="288" cy="432"/>
            </a:xfrm>
            <a:custGeom>
              <a:rect b="b" l="l" r="r" t="t"/>
              <a:pathLst>
                <a:path extrusionOk="0" h="432" w="288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0" name="Google Shape;670;p54"/>
            <p:cNvSpPr/>
            <p:nvPr/>
          </p:nvSpPr>
          <p:spPr>
            <a:xfrm>
              <a:off x="4464" y="3216"/>
              <a:ext cx="768" cy="672"/>
            </a:xfrm>
            <a:custGeom>
              <a:rect b="b" l="l" r="r" t="t"/>
              <a:pathLst>
                <a:path extrusionOk="0" h="672" w="768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71" name="Google Shape;671;p54"/>
          <p:cNvSpPr txBox="1"/>
          <p:nvPr/>
        </p:nvSpPr>
        <p:spPr>
          <a:xfrm>
            <a:off x="6705600" y="2362200"/>
            <a:ext cx="2097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min_support = 3</a:t>
            </a:r>
            <a:endParaRPr/>
          </a:p>
        </p:txBody>
      </p:sp>
      <p:sp>
        <p:nvSpPr>
          <p:cNvPr id="672" name="Google Shape;672;p54"/>
          <p:cNvSpPr txBox="1"/>
          <p:nvPr/>
        </p:nvSpPr>
        <p:spPr>
          <a:xfrm>
            <a:off x="914400" y="1676400"/>
            <a:ext cx="59562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TID		Items bought	  (ordered) frequent items</a:t>
            </a:r>
            <a:endParaRPr/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		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a, c, d, g, i, m, p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c, a, m, p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		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b, c, f, l, m, o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c, a, b, m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300	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 f, h, j, o, w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b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400	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 c, k, s, p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 b, p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57200" lvl="0" marL="45720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f, c, e, l, p, m, n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c, a, m, p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673" name="Google Shape;673;p54"/>
          <p:cNvSpPr txBox="1"/>
          <p:nvPr/>
        </p:nvSpPr>
        <p:spPr>
          <a:xfrm>
            <a:off x="304800" y="3489325"/>
            <a:ext cx="35814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 DB once, find frequent 1-itemset (single item pattern)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Sort frequent items in frequency descending order, f-list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 DB again, construct FP-tree</a:t>
            </a:r>
            <a:endParaRPr/>
          </a:p>
        </p:txBody>
      </p:sp>
      <p:sp>
        <p:nvSpPr>
          <p:cNvPr id="674" name="Google Shape;674;p54"/>
          <p:cNvSpPr txBox="1"/>
          <p:nvPr/>
        </p:nvSpPr>
        <p:spPr>
          <a:xfrm>
            <a:off x="3565525" y="6129337"/>
            <a:ext cx="2790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F-list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f-c-a-b-m-p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81" name="Google Shape;681;p55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Partition Patterns and Databases</a:t>
            </a:r>
            <a:endParaRPr/>
          </a:p>
        </p:txBody>
      </p:sp>
      <p:sp>
        <p:nvSpPr>
          <p:cNvPr id="682" name="Google Shape;682;p55"/>
          <p:cNvSpPr txBox="1"/>
          <p:nvPr>
            <p:ph idx="1" type="body"/>
          </p:nvPr>
        </p:nvSpPr>
        <p:spPr>
          <a:xfrm>
            <a:off x="381000" y="1524000"/>
            <a:ext cx="8382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 patterns can be partitioned into subsets according to f-list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F-list = f-c-a-b-m-p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Patterns containing 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Patterns having m but no 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Patterns having c but no a nor b, m, 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f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Completeness and non-redundency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4" name="Google Shape;214;p29"/>
          <p:cNvSpPr txBox="1"/>
          <p:nvPr>
            <p:ph type="title"/>
          </p:nvPr>
        </p:nvSpPr>
        <p:spPr>
          <a:xfrm>
            <a:off x="914400" y="2286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What Is Frequent Pattern Analysis?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152400" y="12192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Frequent pattern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pattern (a set of items, subsequences, substructures, etc.) that occurs frequently in a data set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 proposed by Agrawal, Imielinski, and Swami [AIS93] in the context of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frequent itemsets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association rule mining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Motivation: Finding inherent regularities in data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products were often purchased together?— Beer and diapers?!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are the subsequent purchases after buying a PC?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kinds of DNA are sensitive to this new drug?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we automatically classify web documents?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Basket data analysis, cross-marketing, catalog design, sale campaign analysis, Web log (click stream) analysis, and DNA sequence analysis.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89" name="Google Shape;689;p56"/>
          <p:cNvSpPr txBox="1"/>
          <p:nvPr>
            <p:ph type="title"/>
          </p:nvPr>
        </p:nvSpPr>
        <p:spPr>
          <a:xfrm>
            <a:off x="0" y="3048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Find Patterns Having P From P-conditional Database</a:t>
            </a:r>
            <a:endParaRPr/>
          </a:p>
        </p:txBody>
      </p:sp>
      <p:sp>
        <p:nvSpPr>
          <p:cNvPr id="690" name="Google Shape;690;p56"/>
          <p:cNvSpPr txBox="1"/>
          <p:nvPr>
            <p:ph idx="1" type="body"/>
          </p:nvPr>
        </p:nvSpPr>
        <p:spPr>
          <a:xfrm>
            <a:off x="381000" y="1447800"/>
            <a:ext cx="838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Starting at the frequent item header table in the FP-tree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Traverse the FP-tree by following the link of each frequent item </a:t>
            </a:r>
            <a:r>
              <a:rPr b="0" i="1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Accumulate all of </a:t>
            </a:r>
            <a:r>
              <a:rPr b="0" i="1" lang="en-US" sz="21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transformed prefix paths</a:t>
            </a:r>
            <a:r>
              <a:rPr b="0" i="0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item </a:t>
            </a:r>
            <a:r>
              <a:rPr b="0" i="1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 </a:t>
            </a:r>
            <a:r>
              <a:rPr b="0" i="0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form </a:t>
            </a:r>
            <a:r>
              <a:rPr b="0" i="1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p’</a:t>
            </a:r>
            <a:r>
              <a:rPr b="0" i="0" lang="en-US" sz="2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conditional pattern base</a:t>
            </a:r>
            <a:endParaRPr/>
          </a:p>
        </p:txBody>
      </p:sp>
      <p:sp>
        <p:nvSpPr>
          <p:cNvPr id="691" name="Google Shape;691;p56"/>
          <p:cNvSpPr txBox="1"/>
          <p:nvPr/>
        </p:nvSpPr>
        <p:spPr>
          <a:xfrm>
            <a:off x="5461000" y="3667125"/>
            <a:ext cx="3327300" cy="27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bases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	cond. pattern base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	f:3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fc:3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	fca:1, f:1, c:1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	fca:2, fcab:1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	fcam:2, cb:1</a:t>
            </a:r>
            <a:endParaRPr/>
          </a:p>
        </p:txBody>
      </p:sp>
      <p:grpSp>
        <p:nvGrpSpPr>
          <p:cNvPr id="692" name="Google Shape;692;p56"/>
          <p:cNvGrpSpPr/>
          <p:nvPr/>
        </p:nvGrpSpPr>
        <p:grpSpPr>
          <a:xfrm>
            <a:off x="304800" y="3048000"/>
            <a:ext cx="4584700" cy="3590778"/>
            <a:chOff x="2496" y="1772"/>
            <a:chExt cx="2888" cy="2267"/>
          </a:xfrm>
        </p:grpSpPr>
        <p:sp>
          <p:nvSpPr>
            <p:cNvPr id="693" name="Google Shape;693;p56"/>
            <p:cNvSpPr txBox="1"/>
            <p:nvPr/>
          </p:nvSpPr>
          <p:spPr>
            <a:xfrm>
              <a:off x="4796" y="1772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{}</a:t>
              </a:r>
              <a:endParaRPr/>
            </a:p>
          </p:txBody>
        </p:sp>
        <p:sp>
          <p:nvSpPr>
            <p:cNvPr id="694" name="Google Shape;694;p56"/>
            <p:cNvSpPr txBox="1"/>
            <p:nvPr/>
          </p:nvSpPr>
          <p:spPr>
            <a:xfrm>
              <a:off x="4508" y="2205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f:4</a:t>
              </a:r>
              <a:endParaRPr/>
            </a:p>
          </p:txBody>
        </p:sp>
        <p:sp>
          <p:nvSpPr>
            <p:cNvPr id="695" name="Google Shape;695;p56"/>
            <p:cNvSpPr txBox="1"/>
            <p:nvPr/>
          </p:nvSpPr>
          <p:spPr>
            <a:xfrm>
              <a:off x="5084" y="2205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c:1</a:t>
              </a:r>
              <a:endParaRPr/>
            </a:p>
          </p:txBody>
        </p:sp>
        <p:sp>
          <p:nvSpPr>
            <p:cNvPr id="696" name="Google Shape;696;p56"/>
            <p:cNvSpPr txBox="1"/>
            <p:nvPr/>
          </p:nvSpPr>
          <p:spPr>
            <a:xfrm>
              <a:off x="5080" y="2588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b:1</a:t>
              </a:r>
              <a:endParaRPr/>
            </a:p>
          </p:txBody>
        </p:sp>
        <p:sp>
          <p:nvSpPr>
            <p:cNvPr id="697" name="Google Shape;697;p56"/>
            <p:cNvSpPr txBox="1"/>
            <p:nvPr/>
          </p:nvSpPr>
          <p:spPr>
            <a:xfrm>
              <a:off x="5080" y="2971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p:1</a:t>
              </a:r>
              <a:endParaRPr/>
            </a:p>
          </p:txBody>
        </p:sp>
        <p:cxnSp>
          <p:nvCxnSpPr>
            <p:cNvPr id="698" name="Google Shape;698;p56"/>
            <p:cNvCxnSpPr/>
            <p:nvPr/>
          </p:nvCxnSpPr>
          <p:spPr>
            <a:xfrm>
              <a:off x="5248" y="245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9" name="Google Shape;699;p56"/>
            <p:cNvCxnSpPr/>
            <p:nvPr/>
          </p:nvCxnSpPr>
          <p:spPr>
            <a:xfrm>
              <a:off x="5249" y="2842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0" name="Google Shape;700;p56"/>
            <p:cNvCxnSpPr/>
            <p:nvPr/>
          </p:nvCxnSpPr>
          <p:spPr>
            <a:xfrm>
              <a:off x="4935" y="2026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1" name="Google Shape;701;p56"/>
            <p:cNvCxnSpPr/>
            <p:nvPr/>
          </p:nvCxnSpPr>
          <p:spPr>
            <a:xfrm flipH="1">
              <a:off x="4635" y="2026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02" name="Google Shape;702;p56"/>
            <p:cNvSpPr txBox="1"/>
            <p:nvPr/>
          </p:nvSpPr>
          <p:spPr>
            <a:xfrm>
              <a:off x="4700" y="2588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b:1</a:t>
              </a:r>
              <a:endParaRPr/>
            </a:p>
          </p:txBody>
        </p:sp>
        <p:sp>
          <p:nvSpPr>
            <p:cNvPr id="703" name="Google Shape;703;p56"/>
            <p:cNvSpPr txBox="1"/>
            <p:nvPr/>
          </p:nvSpPr>
          <p:spPr>
            <a:xfrm>
              <a:off x="4321" y="2588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c:3</a:t>
              </a:r>
              <a:endParaRPr/>
            </a:p>
          </p:txBody>
        </p:sp>
        <p:cxnSp>
          <p:nvCxnSpPr>
            <p:cNvPr id="704" name="Google Shape;704;p56"/>
            <p:cNvCxnSpPr/>
            <p:nvPr/>
          </p:nvCxnSpPr>
          <p:spPr>
            <a:xfrm rot="10800000">
              <a:off x="4359" y="2458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5" name="Google Shape;705;p56"/>
            <p:cNvCxnSpPr/>
            <p:nvPr/>
          </p:nvCxnSpPr>
          <p:spPr>
            <a:xfrm>
              <a:off x="4659" y="2458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06" name="Google Shape;706;p56"/>
            <p:cNvSpPr txBox="1"/>
            <p:nvPr/>
          </p:nvSpPr>
          <p:spPr>
            <a:xfrm>
              <a:off x="4316" y="2971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a:3</a:t>
              </a:r>
              <a:endParaRPr/>
            </a:p>
          </p:txBody>
        </p:sp>
        <p:sp>
          <p:nvSpPr>
            <p:cNvPr id="707" name="Google Shape;707;p56"/>
            <p:cNvSpPr txBox="1"/>
            <p:nvPr/>
          </p:nvSpPr>
          <p:spPr>
            <a:xfrm>
              <a:off x="4556" y="3356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b:1</a:t>
              </a:r>
              <a:endParaRPr/>
            </a:p>
          </p:txBody>
        </p:sp>
        <p:sp>
          <p:nvSpPr>
            <p:cNvPr id="708" name="Google Shape;708;p56"/>
            <p:cNvSpPr txBox="1"/>
            <p:nvPr/>
          </p:nvSpPr>
          <p:spPr>
            <a:xfrm>
              <a:off x="4130" y="3356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m:2</a:t>
              </a:r>
              <a:endParaRPr/>
            </a:p>
          </p:txBody>
        </p:sp>
        <p:sp>
          <p:nvSpPr>
            <p:cNvPr id="709" name="Google Shape;709;p56"/>
            <p:cNvSpPr txBox="1"/>
            <p:nvPr/>
          </p:nvSpPr>
          <p:spPr>
            <a:xfrm>
              <a:off x="4148" y="3739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p:2</a:t>
              </a:r>
              <a:endParaRPr/>
            </a:p>
          </p:txBody>
        </p:sp>
        <p:cxnSp>
          <p:nvCxnSpPr>
            <p:cNvPr id="710" name="Google Shape;710;p56"/>
            <p:cNvCxnSpPr/>
            <p:nvPr/>
          </p:nvCxnSpPr>
          <p:spPr>
            <a:xfrm>
              <a:off x="4485" y="2842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1" name="Google Shape;711;p56"/>
            <p:cNvCxnSpPr/>
            <p:nvPr/>
          </p:nvCxnSpPr>
          <p:spPr>
            <a:xfrm rot="10800000">
              <a:off x="4185" y="3226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2" name="Google Shape;712;p56"/>
            <p:cNvCxnSpPr/>
            <p:nvPr/>
          </p:nvCxnSpPr>
          <p:spPr>
            <a:xfrm>
              <a:off x="4485" y="3226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3" name="Google Shape;713;p56"/>
            <p:cNvCxnSpPr/>
            <p:nvPr/>
          </p:nvCxnSpPr>
          <p:spPr>
            <a:xfrm>
              <a:off x="4317" y="3610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4" name="Google Shape;714;p56"/>
            <p:cNvSpPr txBox="1"/>
            <p:nvPr/>
          </p:nvSpPr>
          <p:spPr>
            <a:xfrm>
              <a:off x="4538" y="3739"/>
              <a:ext cx="300" cy="3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m:1</a:t>
              </a:r>
              <a:endParaRPr/>
            </a:p>
          </p:txBody>
        </p:sp>
        <p:cxnSp>
          <p:nvCxnSpPr>
            <p:cNvPr id="715" name="Google Shape;715;p56"/>
            <p:cNvCxnSpPr/>
            <p:nvPr/>
          </p:nvCxnSpPr>
          <p:spPr>
            <a:xfrm>
              <a:off x="4725" y="3610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6" name="Google Shape;716;p56"/>
            <p:cNvSpPr txBox="1"/>
            <p:nvPr/>
          </p:nvSpPr>
          <p:spPr>
            <a:xfrm>
              <a:off x="2496" y="1935"/>
              <a:ext cx="1500" cy="1500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Header Table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1" lang="en-US" sz="20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  frequency  head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	4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	4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	3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	3</a:t>
              </a:r>
              <a:endParaRPr/>
            </a:p>
          </p:txBody>
        </p:sp>
        <p:sp>
          <p:nvSpPr>
            <p:cNvPr id="717" name="Google Shape;717;p56"/>
            <p:cNvSpPr/>
            <p:nvPr/>
          </p:nvSpPr>
          <p:spPr>
            <a:xfrm>
              <a:off x="3879" y="2341"/>
              <a:ext cx="672" cy="240"/>
            </a:xfrm>
            <a:custGeom>
              <a:rect b="b" l="l" r="r" t="t"/>
              <a:pathLst>
                <a:path extrusionOk="0" h="240" w="672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8" name="Google Shape;718;p56"/>
            <p:cNvSpPr/>
            <p:nvPr/>
          </p:nvSpPr>
          <p:spPr>
            <a:xfrm>
              <a:off x="3879" y="2725"/>
              <a:ext cx="432" cy="1"/>
            </a:xfrm>
            <a:custGeom>
              <a:rect b="b" l="l" r="r" t="t"/>
              <a:pathLst>
                <a:path extrusionOk="0" h="1" w="432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9" name="Google Shape;719;p56"/>
            <p:cNvSpPr/>
            <p:nvPr/>
          </p:nvSpPr>
          <p:spPr>
            <a:xfrm>
              <a:off x="4599" y="2341"/>
              <a:ext cx="480" cy="384"/>
            </a:xfrm>
            <a:custGeom>
              <a:rect b="b" l="l" r="r" t="t"/>
              <a:pathLst>
                <a:path extrusionOk="0" h="384" w="480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0" name="Google Shape;720;p56"/>
            <p:cNvSpPr/>
            <p:nvPr/>
          </p:nvSpPr>
          <p:spPr>
            <a:xfrm>
              <a:off x="3879" y="2928"/>
              <a:ext cx="432" cy="192"/>
            </a:xfrm>
            <a:custGeom>
              <a:rect b="b" l="l" r="r" t="t"/>
              <a:pathLst>
                <a:path extrusionOk="0" h="192" w="43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1" name="Google Shape;721;p56"/>
            <p:cNvSpPr/>
            <p:nvPr/>
          </p:nvSpPr>
          <p:spPr>
            <a:xfrm>
              <a:off x="3888" y="3072"/>
              <a:ext cx="720" cy="384"/>
            </a:xfrm>
            <a:custGeom>
              <a:rect b="b" l="l" r="r" t="t"/>
              <a:pathLst>
                <a:path extrusionOk="0" h="384" w="720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2" name="Google Shape;722;p56"/>
            <p:cNvSpPr/>
            <p:nvPr/>
          </p:nvSpPr>
          <p:spPr>
            <a:xfrm>
              <a:off x="4848" y="2832"/>
              <a:ext cx="56" cy="672"/>
            </a:xfrm>
            <a:custGeom>
              <a:rect b="b" l="l" r="r" t="t"/>
              <a:pathLst>
                <a:path extrusionOk="0" h="672" w="56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723" name="Google Shape;723;p56"/>
            <p:cNvCxnSpPr/>
            <p:nvPr/>
          </p:nvCxnSpPr>
          <p:spPr>
            <a:xfrm>
              <a:off x="4983" y="2725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724" name="Google Shape;724;p56"/>
            <p:cNvSpPr/>
            <p:nvPr/>
          </p:nvSpPr>
          <p:spPr>
            <a:xfrm>
              <a:off x="3888" y="3264"/>
              <a:ext cx="288" cy="240"/>
            </a:xfrm>
            <a:custGeom>
              <a:rect b="b" l="l" r="r" t="t"/>
              <a:pathLst>
                <a:path extrusionOk="0" h="240" w="288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5" name="Google Shape;725;p56"/>
            <p:cNvSpPr/>
            <p:nvPr/>
          </p:nvSpPr>
          <p:spPr>
            <a:xfrm>
              <a:off x="4464" y="3504"/>
              <a:ext cx="96" cy="384"/>
            </a:xfrm>
            <a:custGeom>
              <a:rect b="b" l="l" r="r" t="t"/>
              <a:pathLst>
                <a:path extrusionOk="0" h="384" w="96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6" name="Google Shape;726;p56"/>
            <p:cNvSpPr/>
            <p:nvPr/>
          </p:nvSpPr>
          <p:spPr>
            <a:xfrm>
              <a:off x="3888" y="3456"/>
              <a:ext cx="288" cy="432"/>
            </a:xfrm>
            <a:custGeom>
              <a:rect b="b" l="l" r="r" t="t"/>
              <a:pathLst>
                <a:path extrusionOk="0" h="432" w="288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7" name="Google Shape;727;p56"/>
            <p:cNvSpPr/>
            <p:nvPr/>
          </p:nvSpPr>
          <p:spPr>
            <a:xfrm>
              <a:off x="4464" y="3216"/>
              <a:ext cx="768" cy="672"/>
            </a:xfrm>
            <a:custGeom>
              <a:rect b="b" l="l" r="r" t="t"/>
              <a:pathLst>
                <a:path extrusionOk="0" h="672" w="768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34" name="Google Shape;734;p57"/>
          <p:cNvSpPr txBox="1"/>
          <p:nvPr>
            <p:ph type="title"/>
          </p:nvPr>
        </p:nvSpPr>
        <p:spPr>
          <a:xfrm>
            <a:off x="0" y="4572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From Conditional Pattern-bases to Conditional FP-trees</a:t>
            </a: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</p:txBody>
      </p:sp>
      <p:sp>
        <p:nvSpPr>
          <p:cNvPr id="735" name="Google Shape;735;p57"/>
          <p:cNvSpPr txBox="1"/>
          <p:nvPr>
            <p:ph idx="1" type="body"/>
          </p:nvPr>
        </p:nvSpPr>
        <p:spPr>
          <a:xfrm>
            <a:off x="612775" y="1371600"/>
            <a:ext cx="8048700" cy="19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each pattern-base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Accumulate the count for each item in the base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 the FP-tree for the frequent items of the pattern base</a:t>
            </a:r>
            <a:endParaRPr/>
          </a:p>
        </p:txBody>
      </p:sp>
      <p:sp>
        <p:nvSpPr>
          <p:cNvPr id="736" name="Google Shape;736;p57"/>
          <p:cNvSpPr txBox="1"/>
          <p:nvPr/>
        </p:nvSpPr>
        <p:spPr>
          <a:xfrm>
            <a:off x="5181600" y="3429000"/>
            <a:ext cx="3276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m-conditional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base: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fca:2, fcab:1</a:t>
            </a:r>
            <a:endParaRPr/>
          </a:p>
        </p:txBody>
      </p:sp>
      <p:grpSp>
        <p:nvGrpSpPr>
          <p:cNvPr id="737" name="Google Shape;737;p57"/>
          <p:cNvGrpSpPr/>
          <p:nvPr/>
        </p:nvGrpSpPr>
        <p:grpSpPr>
          <a:xfrm>
            <a:off x="5257800" y="4343400"/>
            <a:ext cx="2381250" cy="2433637"/>
            <a:chOff x="3312" y="2736"/>
            <a:chExt cx="1500" cy="1533"/>
          </a:xfrm>
        </p:grpSpPr>
        <p:grpSp>
          <p:nvGrpSpPr>
            <p:cNvPr id="738" name="Google Shape;738;p57"/>
            <p:cNvGrpSpPr/>
            <p:nvPr/>
          </p:nvGrpSpPr>
          <p:grpSpPr>
            <a:xfrm>
              <a:off x="3792" y="2736"/>
              <a:ext cx="330" cy="1347"/>
              <a:chOff x="2282" y="2456"/>
              <a:chExt cx="330" cy="1347"/>
            </a:xfrm>
          </p:grpSpPr>
          <p:sp>
            <p:nvSpPr>
              <p:cNvPr id="739" name="Google Shape;739;p57"/>
              <p:cNvSpPr txBox="1"/>
              <p:nvPr/>
            </p:nvSpPr>
            <p:spPr>
              <a:xfrm>
                <a:off x="2312" y="2456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{}</a:t>
                </a:r>
                <a:endParaRPr/>
              </a:p>
            </p:txBody>
          </p:sp>
          <p:sp>
            <p:nvSpPr>
              <p:cNvPr id="740" name="Google Shape;740;p57"/>
              <p:cNvSpPr txBox="1"/>
              <p:nvPr/>
            </p:nvSpPr>
            <p:spPr>
              <a:xfrm>
                <a:off x="2300" y="284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f:3</a:t>
                </a:r>
                <a:endParaRPr/>
              </a:p>
            </p:txBody>
          </p:sp>
          <p:sp>
            <p:nvSpPr>
              <p:cNvPr id="741" name="Google Shape;741;p57"/>
              <p:cNvSpPr txBox="1"/>
              <p:nvPr/>
            </p:nvSpPr>
            <p:spPr>
              <a:xfrm>
                <a:off x="2287" y="3167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c:3</a:t>
                </a:r>
                <a:endParaRPr/>
              </a:p>
            </p:txBody>
          </p:sp>
          <p:sp>
            <p:nvSpPr>
              <p:cNvPr id="742" name="Google Shape;742;p57"/>
              <p:cNvSpPr txBox="1"/>
              <p:nvPr/>
            </p:nvSpPr>
            <p:spPr>
              <a:xfrm>
                <a:off x="2282" y="3503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a:3</a:t>
                </a:r>
                <a:endParaRPr/>
              </a:p>
            </p:txBody>
          </p:sp>
          <p:cxnSp>
            <p:nvCxnSpPr>
              <p:cNvPr id="743" name="Google Shape;743;p57"/>
              <p:cNvCxnSpPr/>
              <p:nvPr/>
            </p:nvCxnSpPr>
            <p:spPr>
              <a:xfrm>
                <a:off x="2447" y="2706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44" name="Google Shape;744;p57"/>
              <p:cNvCxnSpPr/>
              <p:nvPr/>
            </p:nvCxnSpPr>
            <p:spPr>
              <a:xfrm>
                <a:off x="2447" y="3090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45" name="Google Shape;745;p57"/>
              <p:cNvCxnSpPr/>
              <p:nvPr/>
            </p:nvCxnSpPr>
            <p:spPr>
              <a:xfrm>
                <a:off x="2447" y="3417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746" name="Google Shape;746;p57"/>
            <p:cNvSpPr txBox="1"/>
            <p:nvPr/>
          </p:nvSpPr>
          <p:spPr>
            <a:xfrm>
              <a:off x="3312" y="3969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m-conditional </a:t>
              </a: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FP-tree</a:t>
              </a:r>
              <a:endParaRPr/>
            </a:p>
          </p:txBody>
        </p:sp>
      </p:grpSp>
      <p:sp>
        <p:nvSpPr>
          <p:cNvPr id="747" name="Google Shape;747;p57"/>
          <p:cNvSpPr txBox="1"/>
          <p:nvPr/>
        </p:nvSpPr>
        <p:spPr>
          <a:xfrm>
            <a:off x="6934200" y="4114800"/>
            <a:ext cx="22098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frequent patterns relate to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m,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fm, cm, am,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fcm, fam, cam,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fcam</a:t>
            </a:r>
            <a:endParaRPr/>
          </a:p>
        </p:txBody>
      </p:sp>
      <p:sp>
        <p:nvSpPr>
          <p:cNvPr id="748" name="Google Shape;748;p57"/>
          <p:cNvSpPr txBox="1"/>
          <p:nvPr/>
        </p:nvSpPr>
        <p:spPr>
          <a:xfrm>
            <a:off x="5105400" y="4724400"/>
            <a:ext cx="59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🡲</a:t>
            </a:r>
            <a:endParaRPr/>
          </a:p>
        </p:txBody>
      </p:sp>
      <p:sp>
        <p:nvSpPr>
          <p:cNvPr id="749" name="Google Shape;749;p57"/>
          <p:cNvSpPr txBox="1"/>
          <p:nvPr/>
        </p:nvSpPr>
        <p:spPr>
          <a:xfrm>
            <a:off x="6400800" y="4876800"/>
            <a:ext cx="49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🡲</a:t>
            </a:r>
            <a:endParaRPr/>
          </a:p>
        </p:txBody>
      </p:sp>
      <p:sp>
        <p:nvSpPr>
          <p:cNvPr id="750" name="Google Shape;750;p57"/>
          <p:cNvSpPr txBox="1"/>
          <p:nvPr/>
        </p:nvSpPr>
        <p:spPr>
          <a:xfrm>
            <a:off x="3892550" y="3595687"/>
            <a:ext cx="441300" cy="409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endParaRPr/>
          </a:p>
        </p:txBody>
      </p:sp>
      <p:sp>
        <p:nvSpPr>
          <p:cNvPr id="751" name="Google Shape;751;p57"/>
          <p:cNvSpPr txBox="1"/>
          <p:nvPr/>
        </p:nvSpPr>
        <p:spPr>
          <a:xfrm>
            <a:off x="3430587" y="4140200"/>
            <a:ext cx="477900" cy="409500"/>
          </a:xfrm>
          <a:prstGeom prst="rect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f:4</a:t>
            </a:r>
            <a:endParaRPr/>
          </a:p>
        </p:txBody>
      </p:sp>
      <p:sp>
        <p:nvSpPr>
          <p:cNvPr id="752" name="Google Shape;752;p57"/>
          <p:cNvSpPr txBox="1"/>
          <p:nvPr/>
        </p:nvSpPr>
        <p:spPr>
          <a:xfrm>
            <a:off x="4351337" y="4140200"/>
            <a:ext cx="520800" cy="409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c:1</a:t>
            </a:r>
            <a:endParaRPr/>
          </a:p>
        </p:txBody>
      </p:sp>
      <p:sp>
        <p:nvSpPr>
          <p:cNvPr id="753" name="Google Shape;753;p57"/>
          <p:cNvSpPr txBox="1"/>
          <p:nvPr/>
        </p:nvSpPr>
        <p:spPr>
          <a:xfrm>
            <a:off x="4343400" y="4622800"/>
            <a:ext cx="533400" cy="409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sp>
        <p:nvSpPr>
          <p:cNvPr id="754" name="Google Shape;754;p57"/>
          <p:cNvSpPr txBox="1"/>
          <p:nvPr/>
        </p:nvSpPr>
        <p:spPr>
          <a:xfrm>
            <a:off x="4343400" y="5105400"/>
            <a:ext cx="533400" cy="409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p:1</a:t>
            </a:r>
            <a:endParaRPr/>
          </a:p>
        </p:txBody>
      </p:sp>
      <p:cxnSp>
        <p:nvCxnSpPr>
          <p:cNvPr id="755" name="Google Shape;755;p57"/>
          <p:cNvCxnSpPr/>
          <p:nvPr/>
        </p:nvCxnSpPr>
        <p:spPr>
          <a:xfrm>
            <a:off x="4613275" y="4459287"/>
            <a:ext cx="1500" cy="168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6" name="Google Shape;756;p57"/>
          <p:cNvCxnSpPr/>
          <p:nvPr/>
        </p:nvCxnSpPr>
        <p:spPr>
          <a:xfrm>
            <a:off x="4614862" y="4941887"/>
            <a:ext cx="0" cy="169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7" name="Google Shape;757;p57"/>
          <p:cNvCxnSpPr/>
          <p:nvPr/>
        </p:nvCxnSpPr>
        <p:spPr>
          <a:xfrm>
            <a:off x="4113212" y="3914775"/>
            <a:ext cx="500100" cy="230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8" name="Google Shape;758;p57"/>
          <p:cNvCxnSpPr/>
          <p:nvPr/>
        </p:nvCxnSpPr>
        <p:spPr>
          <a:xfrm flipH="1">
            <a:off x="3671912" y="3914775"/>
            <a:ext cx="441300" cy="230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59" name="Google Shape;759;p57"/>
          <p:cNvSpPr txBox="1"/>
          <p:nvPr/>
        </p:nvSpPr>
        <p:spPr>
          <a:xfrm>
            <a:off x="3736975" y="4622800"/>
            <a:ext cx="534900" cy="409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sp>
        <p:nvSpPr>
          <p:cNvPr id="760" name="Google Shape;760;p57"/>
          <p:cNvSpPr txBox="1"/>
          <p:nvPr/>
        </p:nvSpPr>
        <p:spPr>
          <a:xfrm>
            <a:off x="3133725" y="4622800"/>
            <a:ext cx="519000" cy="409500"/>
          </a:xfrm>
          <a:prstGeom prst="rect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c:3</a:t>
            </a:r>
            <a:endParaRPr/>
          </a:p>
        </p:txBody>
      </p:sp>
      <p:cxnSp>
        <p:nvCxnSpPr>
          <p:cNvPr id="761" name="Google Shape;761;p57"/>
          <p:cNvCxnSpPr/>
          <p:nvPr/>
        </p:nvCxnSpPr>
        <p:spPr>
          <a:xfrm flipH="1">
            <a:off x="3394087" y="4459287"/>
            <a:ext cx="277800" cy="1683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2" name="Google Shape;762;p57"/>
          <p:cNvCxnSpPr/>
          <p:nvPr/>
        </p:nvCxnSpPr>
        <p:spPr>
          <a:xfrm>
            <a:off x="3671887" y="4459287"/>
            <a:ext cx="335100" cy="168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3" name="Google Shape;763;p57"/>
          <p:cNvSpPr txBox="1"/>
          <p:nvPr/>
        </p:nvSpPr>
        <p:spPr>
          <a:xfrm>
            <a:off x="3124200" y="5105400"/>
            <a:ext cx="534900" cy="409500"/>
          </a:xfrm>
          <a:prstGeom prst="rect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a:3</a:t>
            </a:r>
            <a:endParaRPr/>
          </a:p>
        </p:txBody>
      </p:sp>
      <p:sp>
        <p:nvSpPr>
          <p:cNvPr id="764" name="Google Shape;764;p57"/>
          <p:cNvSpPr txBox="1"/>
          <p:nvPr/>
        </p:nvSpPr>
        <p:spPr>
          <a:xfrm>
            <a:off x="3506787" y="5588000"/>
            <a:ext cx="534900" cy="409500"/>
          </a:xfrm>
          <a:prstGeom prst="rect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sp>
        <p:nvSpPr>
          <p:cNvPr id="765" name="Google Shape;765;p57"/>
          <p:cNvSpPr txBox="1"/>
          <p:nvPr/>
        </p:nvSpPr>
        <p:spPr>
          <a:xfrm>
            <a:off x="2822575" y="5588000"/>
            <a:ext cx="592200" cy="409500"/>
          </a:xfrm>
          <a:prstGeom prst="rect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m:2</a:t>
            </a:r>
            <a:endParaRPr/>
          </a:p>
        </p:txBody>
      </p:sp>
      <p:sp>
        <p:nvSpPr>
          <p:cNvPr id="766" name="Google Shape;766;p57"/>
          <p:cNvSpPr txBox="1"/>
          <p:nvPr/>
        </p:nvSpPr>
        <p:spPr>
          <a:xfrm>
            <a:off x="2855912" y="6072187"/>
            <a:ext cx="536700" cy="409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p:2</a:t>
            </a:r>
            <a:endParaRPr/>
          </a:p>
        </p:txBody>
      </p:sp>
      <p:cxnSp>
        <p:nvCxnSpPr>
          <p:cNvPr id="767" name="Google Shape;767;p57"/>
          <p:cNvCxnSpPr/>
          <p:nvPr/>
        </p:nvCxnSpPr>
        <p:spPr>
          <a:xfrm>
            <a:off x="3394075" y="4941887"/>
            <a:ext cx="0" cy="1698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8" name="Google Shape;768;p57"/>
          <p:cNvCxnSpPr/>
          <p:nvPr/>
        </p:nvCxnSpPr>
        <p:spPr>
          <a:xfrm flipH="1">
            <a:off x="3124075" y="5426075"/>
            <a:ext cx="270000" cy="1683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9" name="Google Shape;769;p57"/>
          <p:cNvCxnSpPr/>
          <p:nvPr/>
        </p:nvCxnSpPr>
        <p:spPr>
          <a:xfrm>
            <a:off x="3394075" y="5426075"/>
            <a:ext cx="382500" cy="1683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0" name="Google Shape;770;p57"/>
          <p:cNvCxnSpPr/>
          <p:nvPr/>
        </p:nvCxnSpPr>
        <p:spPr>
          <a:xfrm>
            <a:off x="3124200" y="5908675"/>
            <a:ext cx="0" cy="168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1" name="Google Shape;771;p57"/>
          <p:cNvSpPr txBox="1"/>
          <p:nvPr/>
        </p:nvSpPr>
        <p:spPr>
          <a:xfrm>
            <a:off x="3478212" y="6072187"/>
            <a:ext cx="593700" cy="409500"/>
          </a:xfrm>
          <a:prstGeom prst="rect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m:1</a:t>
            </a:r>
            <a:endParaRPr/>
          </a:p>
        </p:txBody>
      </p:sp>
      <p:cxnSp>
        <p:nvCxnSpPr>
          <p:cNvPr id="772" name="Google Shape;772;p57"/>
          <p:cNvCxnSpPr/>
          <p:nvPr/>
        </p:nvCxnSpPr>
        <p:spPr>
          <a:xfrm>
            <a:off x="3776662" y="5908675"/>
            <a:ext cx="0" cy="168300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3" name="Google Shape;773;p57"/>
          <p:cNvSpPr txBox="1"/>
          <p:nvPr/>
        </p:nvSpPr>
        <p:spPr>
          <a:xfrm>
            <a:off x="214312" y="3824287"/>
            <a:ext cx="2543100" cy="2301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Table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 frequency  head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	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	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	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	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	3</a:t>
            </a:r>
            <a:endParaRPr/>
          </a:p>
        </p:txBody>
      </p:sp>
      <p:sp>
        <p:nvSpPr>
          <p:cNvPr id="774" name="Google Shape;774;p57"/>
          <p:cNvSpPr/>
          <p:nvPr/>
        </p:nvSpPr>
        <p:spPr>
          <a:xfrm>
            <a:off x="2424112" y="4311650"/>
            <a:ext cx="1074736" cy="301625"/>
          </a:xfrm>
          <a:custGeom>
            <a:rect b="b" l="l" r="r" t="t"/>
            <a:pathLst>
              <a:path extrusionOk="0" h="240" w="672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5" name="Google Shape;775;p57"/>
          <p:cNvSpPr/>
          <p:nvPr/>
        </p:nvSpPr>
        <p:spPr>
          <a:xfrm>
            <a:off x="2424112" y="4795837"/>
            <a:ext cx="690562" cy="0"/>
          </a:xfrm>
          <a:custGeom>
            <a:rect b="b" l="l" r="r" t="t"/>
            <a:pathLst>
              <a:path extrusionOk="0" h="1" w="432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6" name="Google Shape;776;p57"/>
          <p:cNvSpPr/>
          <p:nvPr/>
        </p:nvSpPr>
        <p:spPr>
          <a:xfrm>
            <a:off x="3575050" y="4311650"/>
            <a:ext cx="768350" cy="484187"/>
          </a:xfrm>
          <a:custGeom>
            <a:rect b="b" l="l" r="r" t="t"/>
            <a:pathLst>
              <a:path extrusionOk="0" h="384" w="480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7" name="Google Shape;777;p57"/>
          <p:cNvSpPr/>
          <p:nvPr/>
        </p:nvSpPr>
        <p:spPr>
          <a:xfrm>
            <a:off x="2424112" y="5051425"/>
            <a:ext cx="690562" cy="241300"/>
          </a:xfrm>
          <a:custGeom>
            <a:rect b="b" l="l" r="r" t="t"/>
            <a:pathLst>
              <a:path extrusionOk="0" h="192" w="43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8" name="Google Shape;778;p57"/>
          <p:cNvSpPr/>
          <p:nvPr/>
        </p:nvSpPr>
        <p:spPr>
          <a:xfrm>
            <a:off x="2439987" y="5232400"/>
            <a:ext cx="1149350" cy="482600"/>
          </a:xfrm>
          <a:custGeom>
            <a:rect b="b" l="l" r="r" t="t"/>
            <a:pathLst>
              <a:path extrusionOk="0" h="384" w="720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9" name="Google Shape;779;p57"/>
          <p:cNvSpPr/>
          <p:nvPr/>
        </p:nvSpPr>
        <p:spPr>
          <a:xfrm>
            <a:off x="3973512" y="4929187"/>
            <a:ext cx="90487" cy="846137"/>
          </a:xfrm>
          <a:custGeom>
            <a:rect b="b" l="l" r="r" t="t"/>
            <a:pathLst>
              <a:path extrusionOk="0" h="672" w="56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80" name="Google Shape;780;p57"/>
          <p:cNvCxnSpPr/>
          <p:nvPr/>
        </p:nvCxnSpPr>
        <p:spPr>
          <a:xfrm>
            <a:off x="4189412" y="4795837"/>
            <a:ext cx="1539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781" name="Google Shape;781;p57"/>
          <p:cNvSpPr/>
          <p:nvPr/>
        </p:nvSpPr>
        <p:spPr>
          <a:xfrm>
            <a:off x="2439987" y="5473700"/>
            <a:ext cx="460375" cy="301625"/>
          </a:xfrm>
          <a:custGeom>
            <a:rect b="b" l="l" r="r" t="t"/>
            <a:pathLst>
              <a:path extrusionOk="0" h="240" w="288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2" name="Google Shape;782;p57"/>
          <p:cNvSpPr/>
          <p:nvPr/>
        </p:nvSpPr>
        <p:spPr>
          <a:xfrm>
            <a:off x="3359150" y="5775325"/>
            <a:ext cx="153987" cy="484187"/>
          </a:xfrm>
          <a:custGeom>
            <a:rect b="b" l="l" r="r" t="t"/>
            <a:pathLst>
              <a:path extrusionOk="0" h="384" w="96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3" name="Google Shape;783;p57"/>
          <p:cNvSpPr/>
          <p:nvPr/>
        </p:nvSpPr>
        <p:spPr>
          <a:xfrm>
            <a:off x="2439987" y="5715000"/>
            <a:ext cx="460375" cy="544512"/>
          </a:xfrm>
          <a:custGeom>
            <a:rect b="b" l="l" r="r" t="t"/>
            <a:pathLst>
              <a:path extrusionOk="0" h="432" w="288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4" name="Google Shape;784;p57"/>
          <p:cNvSpPr/>
          <p:nvPr/>
        </p:nvSpPr>
        <p:spPr>
          <a:xfrm>
            <a:off x="3359150" y="5413375"/>
            <a:ext cx="1228725" cy="846137"/>
          </a:xfrm>
          <a:custGeom>
            <a:rect b="b" l="l" r="r" t="t"/>
            <a:pathLst>
              <a:path extrusionOk="0" h="672" w="768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91" name="Google Shape;791;p58"/>
          <p:cNvSpPr txBox="1"/>
          <p:nvPr>
            <p:ph type="title"/>
          </p:nvPr>
        </p:nvSpPr>
        <p:spPr>
          <a:xfrm>
            <a:off x="381000" y="381000"/>
            <a:ext cx="8542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Recursion: Mining Each Conditional FP-tree</a:t>
            </a:r>
            <a:endParaRPr/>
          </a:p>
        </p:txBody>
      </p:sp>
      <p:grpSp>
        <p:nvGrpSpPr>
          <p:cNvPr id="792" name="Google Shape;792;p58"/>
          <p:cNvGrpSpPr/>
          <p:nvPr/>
        </p:nvGrpSpPr>
        <p:grpSpPr>
          <a:xfrm>
            <a:off x="533400" y="2057400"/>
            <a:ext cx="2381250" cy="2433637"/>
            <a:chOff x="3312" y="2736"/>
            <a:chExt cx="1500" cy="1533"/>
          </a:xfrm>
        </p:grpSpPr>
        <p:grpSp>
          <p:nvGrpSpPr>
            <p:cNvPr id="793" name="Google Shape;793;p58"/>
            <p:cNvGrpSpPr/>
            <p:nvPr/>
          </p:nvGrpSpPr>
          <p:grpSpPr>
            <a:xfrm>
              <a:off x="3792" y="2736"/>
              <a:ext cx="330" cy="1347"/>
              <a:chOff x="2282" y="2456"/>
              <a:chExt cx="330" cy="1347"/>
            </a:xfrm>
          </p:grpSpPr>
          <p:sp>
            <p:nvSpPr>
              <p:cNvPr id="794" name="Google Shape;794;p58"/>
              <p:cNvSpPr txBox="1"/>
              <p:nvPr/>
            </p:nvSpPr>
            <p:spPr>
              <a:xfrm>
                <a:off x="2312" y="2456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{}</a:t>
                </a:r>
                <a:endParaRPr/>
              </a:p>
            </p:txBody>
          </p:sp>
          <p:sp>
            <p:nvSpPr>
              <p:cNvPr id="795" name="Google Shape;795;p58"/>
              <p:cNvSpPr txBox="1"/>
              <p:nvPr/>
            </p:nvSpPr>
            <p:spPr>
              <a:xfrm>
                <a:off x="2300" y="284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f:3</a:t>
                </a:r>
                <a:endParaRPr/>
              </a:p>
            </p:txBody>
          </p:sp>
          <p:sp>
            <p:nvSpPr>
              <p:cNvPr id="796" name="Google Shape;796;p58"/>
              <p:cNvSpPr txBox="1"/>
              <p:nvPr/>
            </p:nvSpPr>
            <p:spPr>
              <a:xfrm>
                <a:off x="2287" y="3167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c:3</a:t>
                </a:r>
                <a:endParaRPr/>
              </a:p>
            </p:txBody>
          </p:sp>
          <p:sp>
            <p:nvSpPr>
              <p:cNvPr id="797" name="Google Shape;797;p58"/>
              <p:cNvSpPr txBox="1"/>
              <p:nvPr/>
            </p:nvSpPr>
            <p:spPr>
              <a:xfrm>
                <a:off x="2282" y="3503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a:3</a:t>
                </a:r>
                <a:endParaRPr/>
              </a:p>
            </p:txBody>
          </p:sp>
          <p:cxnSp>
            <p:nvCxnSpPr>
              <p:cNvPr id="798" name="Google Shape;798;p58"/>
              <p:cNvCxnSpPr/>
              <p:nvPr/>
            </p:nvCxnSpPr>
            <p:spPr>
              <a:xfrm>
                <a:off x="2447" y="2706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99" name="Google Shape;799;p58"/>
              <p:cNvCxnSpPr/>
              <p:nvPr/>
            </p:nvCxnSpPr>
            <p:spPr>
              <a:xfrm>
                <a:off x="2447" y="3090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0" name="Google Shape;800;p58"/>
              <p:cNvCxnSpPr/>
              <p:nvPr/>
            </p:nvCxnSpPr>
            <p:spPr>
              <a:xfrm>
                <a:off x="2447" y="3417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01" name="Google Shape;801;p58"/>
            <p:cNvSpPr txBox="1"/>
            <p:nvPr/>
          </p:nvSpPr>
          <p:spPr>
            <a:xfrm>
              <a:off x="3312" y="3969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m-conditional </a:t>
              </a: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FP-tree</a:t>
              </a:r>
              <a:endParaRPr/>
            </a:p>
          </p:txBody>
        </p:sp>
      </p:grpSp>
      <p:sp>
        <p:nvSpPr>
          <p:cNvPr id="802" name="Google Shape;802;p58"/>
          <p:cNvSpPr txBox="1"/>
          <p:nvPr/>
        </p:nvSpPr>
        <p:spPr>
          <a:xfrm>
            <a:off x="2590800" y="1981200"/>
            <a:ext cx="481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Cond. pattern base of “am”: (fc:3)</a:t>
            </a:r>
            <a:endParaRPr/>
          </a:p>
        </p:txBody>
      </p:sp>
      <p:grpSp>
        <p:nvGrpSpPr>
          <p:cNvPr id="803" name="Google Shape;803;p58"/>
          <p:cNvGrpSpPr/>
          <p:nvPr/>
        </p:nvGrpSpPr>
        <p:grpSpPr>
          <a:xfrm>
            <a:off x="6781800" y="1371600"/>
            <a:ext cx="2381250" cy="1976438"/>
            <a:chOff x="4393" y="1248"/>
            <a:chExt cx="1500" cy="1245"/>
          </a:xfrm>
        </p:grpSpPr>
        <p:sp>
          <p:nvSpPr>
            <p:cNvPr id="804" name="Google Shape;804;p58"/>
            <p:cNvSpPr txBox="1"/>
            <p:nvPr/>
          </p:nvSpPr>
          <p:spPr>
            <a:xfrm>
              <a:off x="4878" y="124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{}</a:t>
              </a:r>
              <a:endParaRPr/>
            </a:p>
          </p:txBody>
        </p:sp>
        <p:sp>
          <p:nvSpPr>
            <p:cNvPr id="805" name="Google Shape;805;p58"/>
            <p:cNvSpPr txBox="1"/>
            <p:nvPr/>
          </p:nvSpPr>
          <p:spPr>
            <a:xfrm>
              <a:off x="4866" y="163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f:3</a:t>
              </a:r>
              <a:endParaRPr/>
            </a:p>
          </p:txBody>
        </p:sp>
        <p:sp>
          <p:nvSpPr>
            <p:cNvPr id="806" name="Google Shape;806;p58"/>
            <p:cNvSpPr txBox="1"/>
            <p:nvPr/>
          </p:nvSpPr>
          <p:spPr>
            <a:xfrm>
              <a:off x="4853" y="195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c:3</a:t>
              </a:r>
              <a:endParaRPr/>
            </a:p>
          </p:txBody>
        </p:sp>
        <p:cxnSp>
          <p:nvCxnSpPr>
            <p:cNvPr id="807" name="Google Shape;807;p58"/>
            <p:cNvCxnSpPr/>
            <p:nvPr/>
          </p:nvCxnSpPr>
          <p:spPr>
            <a:xfrm>
              <a:off x="5013" y="149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8" name="Google Shape;808;p58"/>
            <p:cNvCxnSpPr/>
            <p:nvPr/>
          </p:nvCxnSpPr>
          <p:spPr>
            <a:xfrm>
              <a:off x="5013" y="1882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9" name="Google Shape;809;p58"/>
            <p:cNvSpPr txBox="1"/>
            <p:nvPr/>
          </p:nvSpPr>
          <p:spPr>
            <a:xfrm>
              <a:off x="4393" y="2193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am-conditional </a:t>
              </a: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FP-tree</a:t>
              </a:r>
              <a:endParaRPr/>
            </a:p>
          </p:txBody>
        </p:sp>
      </p:grpSp>
      <p:sp>
        <p:nvSpPr>
          <p:cNvPr id="810" name="Google Shape;810;p58"/>
          <p:cNvSpPr txBox="1"/>
          <p:nvPr/>
        </p:nvSpPr>
        <p:spPr>
          <a:xfrm>
            <a:off x="2743200" y="3429000"/>
            <a:ext cx="46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Cond. pattern base of “cm”: (f:3)</a:t>
            </a:r>
            <a:endParaRPr/>
          </a:p>
        </p:txBody>
      </p:sp>
      <p:sp>
        <p:nvSpPr>
          <p:cNvPr id="811" name="Google Shape;811;p58"/>
          <p:cNvSpPr txBox="1"/>
          <p:nvPr/>
        </p:nvSpPr>
        <p:spPr>
          <a:xfrm>
            <a:off x="7551737" y="3200400"/>
            <a:ext cx="428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endParaRPr/>
          </a:p>
        </p:txBody>
      </p:sp>
      <p:sp>
        <p:nvSpPr>
          <p:cNvPr id="812" name="Google Shape;812;p58"/>
          <p:cNvSpPr txBox="1"/>
          <p:nvPr/>
        </p:nvSpPr>
        <p:spPr>
          <a:xfrm>
            <a:off x="7532687" y="3810000"/>
            <a:ext cx="465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f:3</a:t>
            </a:r>
            <a:endParaRPr/>
          </a:p>
        </p:txBody>
      </p:sp>
      <p:cxnSp>
        <p:nvCxnSpPr>
          <p:cNvPr id="813" name="Google Shape;813;p58"/>
          <p:cNvCxnSpPr/>
          <p:nvPr/>
        </p:nvCxnSpPr>
        <p:spPr>
          <a:xfrm>
            <a:off x="7766050" y="3597275"/>
            <a:ext cx="0" cy="212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4" name="Google Shape;814;p58"/>
          <p:cNvSpPr txBox="1"/>
          <p:nvPr/>
        </p:nvSpPr>
        <p:spPr>
          <a:xfrm>
            <a:off x="6781800" y="4243387"/>
            <a:ext cx="2400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cm-conditional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FP-tree</a:t>
            </a:r>
            <a:endParaRPr/>
          </a:p>
        </p:txBody>
      </p:sp>
      <p:sp>
        <p:nvSpPr>
          <p:cNvPr id="815" name="Google Shape;815;p58"/>
          <p:cNvSpPr txBox="1"/>
          <p:nvPr/>
        </p:nvSpPr>
        <p:spPr>
          <a:xfrm>
            <a:off x="381000" y="5334000"/>
            <a:ext cx="481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Cond. pattern base of “cam”: (f:3)</a:t>
            </a:r>
            <a:endParaRPr/>
          </a:p>
        </p:txBody>
      </p:sp>
      <p:sp>
        <p:nvSpPr>
          <p:cNvPr id="816" name="Google Shape;816;p58"/>
          <p:cNvSpPr txBox="1"/>
          <p:nvPr/>
        </p:nvSpPr>
        <p:spPr>
          <a:xfrm>
            <a:off x="5646737" y="4876800"/>
            <a:ext cx="428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endParaRPr/>
          </a:p>
        </p:txBody>
      </p:sp>
      <p:sp>
        <p:nvSpPr>
          <p:cNvPr id="817" name="Google Shape;817;p58"/>
          <p:cNvSpPr txBox="1"/>
          <p:nvPr/>
        </p:nvSpPr>
        <p:spPr>
          <a:xfrm>
            <a:off x="5627687" y="5486400"/>
            <a:ext cx="465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f:3</a:t>
            </a:r>
            <a:endParaRPr/>
          </a:p>
        </p:txBody>
      </p:sp>
      <p:cxnSp>
        <p:nvCxnSpPr>
          <p:cNvPr id="818" name="Google Shape;818;p58"/>
          <p:cNvCxnSpPr/>
          <p:nvPr/>
        </p:nvCxnSpPr>
        <p:spPr>
          <a:xfrm>
            <a:off x="5861050" y="5273675"/>
            <a:ext cx="0" cy="212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9" name="Google Shape;819;p58"/>
          <p:cNvSpPr txBox="1"/>
          <p:nvPr/>
        </p:nvSpPr>
        <p:spPr>
          <a:xfrm>
            <a:off x="4876800" y="5919787"/>
            <a:ext cx="2514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cam-conditional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FP-tree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26" name="Google Shape;826;p59"/>
          <p:cNvSpPr txBox="1"/>
          <p:nvPr>
            <p:ph type="title"/>
          </p:nvPr>
        </p:nvSpPr>
        <p:spPr>
          <a:xfrm>
            <a:off x="304800" y="533400"/>
            <a:ext cx="8458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 Special Case: Single Prefix Path in FP-tree</a:t>
            </a:r>
            <a:endParaRPr/>
          </a:p>
        </p:txBody>
      </p:sp>
      <p:sp>
        <p:nvSpPr>
          <p:cNvPr id="827" name="Google Shape;827;p59"/>
          <p:cNvSpPr txBox="1"/>
          <p:nvPr>
            <p:ph idx="1" type="body"/>
          </p:nvPr>
        </p:nvSpPr>
        <p:spPr>
          <a:xfrm>
            <a:off x="1143000" y="1447800"/>
            <a:ext cx="7696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a (conditional) FP-tree T has a shared single prefix-path P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can be decomposed into two parts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Reduction of the single prefix path into one node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Concatenation of the mining results of the two parts</a:t>
            </a:r>
            <a:endParaRPr/>
          </a:p>
        </p:txBody>
      </p:sp>
      <p:sp>
        <p:nvSpPr>
          <p:cNvPr id="828" name="Google Shape;828;p59"/>
          <p:cNvSpPr txBox="1"/>
          <p:nvPr/>
        </p:nvSpPr>
        <p:spPr>
          <a:xfrm>
            <a:off x="2438400" y="5486400"/>
            <a:ext cx="49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🡲</a:t>
            </a:r>
            <a:endParaRPr/>
          </a:p>
        </p:txBody>
      </p:sp>
      <p:grpSp>
        <p:nvGrpSpPr>
          <p:cNvPr id="829" name="Google Shape;829;p59"/>
          <p:cNvGrpSpPr/>
          <p:nvPr/>
        </p:nvGrpSpPr>
        <p:grpSpPr>
          <a:xfrm>
            <a:off x="381000" y="2819537"/>
            <a:ext cx="1924049" cy="3752712"/>
            <a:chOff x="0" y="1824"/>
            <a:chExt cx="1212" cy="2364"/>
          </a:xfrm>
        </p:grpSpPr>
        <p:grpSp>
          <p:nvGrpSpPr>
            <p:cNvPr id="830" name="Google Shape;830;p59"/>
            <p:cNvGrpSpPr/>
            <p:nvPr/>
          </p:nvGrpSpPr>
          <p:grpSpPr>
            <a:xfrm>
              <a:off x="240" y="1824"/>
              <a:ext cx="305" cy="1301"/>
              <a:chOff x="144" y="1824"/>
              <a:chExt cx="305" cy="1301"/>
            </a:xfrm>
          </p:grpSpPr>
          <p:sp>
            <p:nvSpPr>
              <p:cNvPr id="831" name="Google Shape;831;p59"/>
              <p:cNvSpPr txBox="1"/>
              <p:nvPr/>
            </p:nvSpPr>
            <p:spPr>
              <a:xfrm>
                <a:off x="149" y="2504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:n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832" name="Google Shape;832;p59"/>
              <p:cNvSpPr txBox="1"/>
              <p:nvPr/>
            </p:nvSpPr>
            <p:spPr>
              <a:xfrm>
                <a:off x="144" y="28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:n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833" name="Google Shape;833;p59"/>
              <p:cNvSpPr txBox="1"/>
              <p:nvPr/>
            </p:nvSpPr>
            <p:spPr>
              <a:xfrm>
                <a:off x="144" y="219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:n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grpSp>
            <p:nvGrpSpPr>
              <p:cNvPr id="834" name="Google Shape;834;p59"/>
              <p:cNvGrpSpPr/>
              <p:nvPr/>
            </p:nvGrpSpPr>
            <p:grpSpPr>
              <a:xfrm>
                <a:off x="155" y="1824"/>
                <a:ext cx="279" cy="919"/>
                <a:chOff x="2312" y="2456"/>
                <a:chExt cx="300" cy="961"/>
              </a:xfrm>
            </p:grpSpPr>
            <p:sp>
              <p:nvSpPr>
                <p:cNvPr id="835" name="Google Shape;835;p59"/>
                <p:cNvSpPr txBox="1"/>
                <p:nvPr/>
              </p:nvSpPr>
              <p:spPr>
                <a:xfrm>
                  <a:off x="2312" y="2456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{}</a:t>
                  </a:r>
                  <a:endParaRPr/>
                </a:p>
              </p:txBody>
            </p:sp>
            <p:cxnSp>
              <p:nvCxnSpPr>
                <p:cNvPr id="836" name="Google Shape;836;p59"/>
                <p:cNvCxnSpPr/>
                <p:nvPr/>
              </p:nvCxnSpPr>
              <p:spPr>
                <a:xfrm>
                  <a:off x="2447" y="2706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7" name="Google Shape;837;p59"/>
                <p:cNvCxnSpPr/>
                <p:nvPr/>
              </p:nvCxnSpPr>
              <p:spPr>
                <a:xfrm>
                  <a:off x="2447" y="3090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8" name="Google Shape;838;p59"/>
                <p:cNvCxnSpPr/>
                <p:nvPr/>
              </p:nvCxnSpPr>
              <p:spPr>
                <a:xfrm>
                  <a:off x="2447" y="3417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39" name="Google Shape;839;p59"/>
            <p:cNvGrpSpPr/>
            <p:nvPr/>
          </p:nvGrpSpPr>
          <p:grpSpPr>
            <a:xfrm>
              <a:off x="0" y="3120"/>
              <a:ext cx="1212" cy="1068"/>
              <a:chOff x="0" y="3120"/>
              <a:chExt cx="1212" cy="1068"/>
            </a:xfrm>
          </p:grpSpPr>
          <p:cxnSp>
            <p:nvCxnSpPr>
              <p:cNvPr id="840" name="Google Shape;840;p59"/>
              <p:cNvCxnSpPr/>
              <p:nvPr/>
            </p:nvCxnSpPr>
            <p:spPr>
              <a:xfrm flipH="1">
                <a:off x="84" y="3120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41" name="Google Shape;841;p59"/>
              <p:cNvCxnSpPr/>
              <p:nvPr/>
            </p:nvCxnSpPr>
            <p:spPr>
              <a:xfrm>
                <a:off x="432" y="3120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42" name="Google Shape;842;p59"/>
              <p:cNvSpPr txBox="1"/>
              <p:nvPr/>
            </p:nvSpPr>
            <p:spPr>
              <a:xfrm>
                <a:off x="0" y="3424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:m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843" name="Google Shape;843;p59"/>
              <p:cNvSpPr txBox="1"/>
              <p:nvPr/>
            </p:nvSpPr>
            <p:spPr>
              <a:xfrm>
                <a:off x="662" y="338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:k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cxnSp>
            <p:nvCxnSpPr>
              <p:cNvPr id="844" name="Google Shape;844;p59"/>
              <p:cNvCxnSpPr/>
              <p:nvPr/>
            </p:nvCxnSpPr>
            <p:spPr>
              <a:xfrm flipH="1">
                <a:off x="468" y="3648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45" name="Google Shape;845;p59"/>
              <p:cNvCxnSpPr/>
              <p:nvPr/>
            </p:nvCxnSpPr>
            <p:spPr>
              <a:xfrm>
                <a:off x="864" y="3648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46" name="Google Shape;846;p59"/>
              <p:cNvSpPr txBox="1"/>
              <p:nvPr/>
            </p:nvSpPr>
            <p:spPr>
              <a:xfrm>
                <a:off x="288" y="3888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:k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endParaRPr/>
              </a:p>
            </p:txBody>
          </p:sp>
          <p:sp>
            <p:nvSpPr>
              <p:cNvPr id="847" name="Google Shape;847;p59"/>
              <p:cNvSpPr txBox="1"/>
              <p:nvPr/>
            </p:nvSpPr>
            <p:spPr>
              <a:xfrm>
                <a:off x="912" y="3888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:k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</p:grpSp>
      </p:grpSp>
      <p:grpSp>
        <p:nvGrpSpPr>
          <p:cNvPr id="848" name="Google Shape;848;p59"/>
          <p:cNvGrpSpPr/>
          <p:nvPr/>
        </p:nvGrpSpPr>
        <p:grpSpPr>
          <a:xfrm>
            <a:off x="6172200" y="4572000"/>
            <a:ext cx="1924049" cy="2152650"/>
            <a:chOff x="2304" y="2880"/>
            <a:chExt cx="1212" cy="1356"/>
          </a:xfrm>
        </p:grpSpPr>
        <p:grpSp>
          <p:nvGrpSpPr>
            <p:cNvPr id="849" name="Google Shape;849;p59"/>
            <p:cNvGrpSpPr/>
            <p:nvPr/>
          </p:nvGrpSpPr>
          <p:grpSpPr>
            <a:xfrm>
              <a:off x="2304" y="3168"/>
              <a:ext cx="1212" cy="1068"/>
              <a:chOff x="0" y="3120"/>
              <a:chExt cx="1212" cy="1068"/>
            </a:xfrm>
          </p:grpSpPr>
          <p:cxnSp>
            <p:nvCxnSpPr>
              <p:cNvPr id="850" name="Google Shape;850;p59"/>
              <p:cNvCxnSpPr/>
              <p:nvPr/>
            </p:nvCxnSpPr>
            <p:spPr>
              <a:xfrm flipH="1">
                <a:off x="84" y="3120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1" name="Google Shape;851;p59"/>
              <p:cNvCxnSpPr/>
              <p:nvPr/>
            </p:nvCxnSpPr>
            <p:spPr>
              <a:xfrm>
                <a:off x="432" y="3120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52" name="Google Shape;852;p59"/>
              <p:cNvSpPr txBox="1"/>
              <p:nvPr/>
            </p:nvSpPr>
            <p:spPr>
              <a:xfrm>
                <a:off x="0" y="3424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:m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853" name="Google Shape;853;p59"/>
              <p:cNvSpPr txBox="1"/>
              <p:nvPr/>
            </p:nvSpPr>
            <p:spPr>
              <a:xfrm>
                <a:off x="662" y="338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:k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cxnSp>
            <p:nvCxnSpPr>
              <p:cNvPr id="854" name="Google Shape;854;p59"/>
              <p:cNvCxnSpPr/>
              <p:nvPr/>
            </p:nvCxnSpPr>
            <p:spPr>
              <a:xfrm flipH="1">
                <a:off x="468" y="3648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59"/>
              <p:cNvCxnSpPr/>
              <p:nvPr/>
            </p:nvCxnSpPr>
            <p:spPr>
              <a:xfrm>
                <a:off x="864" y="3648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56" name="Google Shape;856;p59"/>
              <p:cNvSpPr txBox="1"/>
              <p:nvPr/>
            </p:nvSpPr>
            <p:spPr>
              <a:xfrm>
                <a:off x="288" y="3888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:k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endParaRPr/>
              </a:p>
            </p:txBody>
          </p:sp>
          <p:sp>
            <p:nvSpPr>
              <p:cNvPr id="857" name="Google Shape;857;p59"/>
              <p:cNvSpPr txBox="1"/>
              <p:nvPr/>
            </p:nvSpPr>
            <p:spPr>
              <a:xfrm>
                <a:off x="912" y="3888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r>
                  <a:rPr b="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:k</a:t>
                </a:r>
                <a:r>
                  <a:rPr b="0" baseline="-25000" i="1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</p:grpSp>
        <p:sp>
          <p:nvSpPr>
            <p:cNvPr id="858" name="Google Shape;858;p59"/>
            <p:cNvSpPr txBox="1"/>
            <p:nvPr/>
          </p:nvSpPr>
          <p:spPr>
            <a:xfrm>
              <a:off x="2640" y="28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</p:grpSp>
      <p:sp>
        <p:nvSpPr>
          <p:cNvPr id="859" name="Google Shape;859;p59"/>
          <p:cNvSpPr txBox="1"/>
          <p:nvPr/>
        </p:nvSpPr>
        <p:spPr>
          <a:xfrm>
            <a:off x="5410200" y="5334000"/>
            <a:ext cx="444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grpSp>
        <p:nvGrpSpPr>
          <p:cNvPr id="860" name="Google Shape;860;p59"/>
          <p:cNvGrpSpPr/>
          <p:nvPr/>
        </p:nvGrpSpPr>
        <p:grpSpPr>
          <a:xfrm>
            <a:off x="3352800" y="4648338"/>
            <a:ext cx="1398587" cy="2065200"/>
            <a:chOff x="2112" y="2928"/>
            <a:chExt cx="881" cy="1301"/>
          </a:xfrm>
        </p:grpSpPr>
        <p:grpSp>
          <p:nvGrpSpPr>
            <p:cNvPr id="861" name="Google Shape;861;p59"/>
            <p:cNvGrpSpPr/>
            <p:nvPr/>
          </p:nvGrpSpPr>
          <p:grpSpPr>
            <a:xfrm>
              <a:off x="2688" y="2928"/>
              <a:ext cx="305" cy="1301"/>
              <a:chOff x="144" y="1824"/>
              <a:chExt cx="305" cy="1301"/>
            </a:xfrm>
          </p:grpSpPr>
          <p:sp>
            <p:nvSpPr>
              <p:cNvPr id="862" name="Google Shape;862;p59"/>
              <p:cNvSpPr txBox="1"/>
              <p:nvPr/>
            </p:nvSpPr>
            <p:spPr>
              <a:xfrm>
                <a:off x="149" y="2504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:n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863" name="Google Shape;863;p59"/>
              <p:cNvSpPr txBox="1"/>
              <p:nvPr/>
            </p:nvSpPr>
            <p:spPr>
              <a:xfrm>
                <a:off x="144" y="28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:n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864" name="Google Shape;864;p59"/>
              <p:cNvSpPr txBox="1"/>
              <p:nvPr/>
            </p:nvSpPr>
            <p:spPr>
              <a:xfrm>
                <a:off x="144" y="219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b="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:n</a:t>
                </a:r>
                <a:r>
                  <a:rPr b="0" baseline="-25000" i="1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grpSp>
            <p:nvGrpSpPr>
              <p:cNvPr id="865" name="Google Shape;865;p59"/>
              <p:cNvGrpSpPr/>
              <p:nvPr/>
            </p:nvGrpSpPr>
            <p:grpSpPr>
              <a:xfrm>
                <a:off x="155" y="1824"/>
                <a:ext cx="279" cy="919"/>
                <a:chOff x="2312" y="2456"/>
                <a:chExt cx="300" cy="961"/>
              </a:xfrm>
            </p:grpSpPr>
            <p:sp>
              <p:nvSpPr>
                <p:cNvPr id="866" name="Google Shape;866;p59"/>
                <p:cNvSpPr txBox="1"/>
                <p:nvPr/>
              </p:nvSpPr>
              <p:spPr>
                <a:xfrm>
                  <a:off x="2312" y="2456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{}</a:t>
                  </a:r>
                  <a:endParaRPr/>
                </a:p>
              </p:txBody>
            </p:sp>
            <p:cxnSp>
              <p:nvCxnSpPr>
                <p:cNvPr id="867" name="Google Shape;867;p59"/>
                <p:cNvCxnSpPr/>
                <p:nvPr/>
              </p:nvCxnSpPr>
              <p:spPr>
                <a:xfrm>
                  <a:off x="2447" y="2706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8" name="Google Shape;868;p59"/>
                <p:cNvCxnSpPr/>
                <p:nvPr/>
              </p:nvCxnSpPr>
              <p:spPr>
                <a:xfrm>
                  <a:off x="2447" y="3090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9" name="Google Shape;869;p59"/>
                <p:cNvCxnSpPr/>
                <p:nvPr/>
              </p:nvCxnSpPr>
              <p:spPr>
                <a:xfrm>
                  <a:off x="2447" y="3417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870" name="Google Shape;870;p59"/>
            <p:cNvSpPr txBox="1"/>
            <p:nvPr/>
          </p:nvSpPr>
          <p:spPr>
            <a:xfrm>
              <a:off x="2112" y="34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871" name="Google Shape;871;p59"/>
            <p:cNvSpPr txBox="1"/>
            <p:nvPr/>
          </p:nvSpPr>
          <p:spPr>
            <a:xfrm>
              <a:off x="2352" y="34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78" name="Google Shape;878;p60"/>
          <p:cNvSpPr txBox="1"/>
          <p:nvPr>
            <p:ph type="title"/>
          </p:nvPr>
        </p:nvSpPr>
        <p:spPr>
          <a:xfrm>
            <a:off x="623887" y="422275"/>
            <a:ext cx="7989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Benefits of the FP-tree Structure</a:t>
            </a:r>
            <a:endParaRPr/>
          </a:p>
        </p:txBody>
      </p:sp>
      <p:sp>
        <p:nvSpPr>
          <p:cNvPr id="879" name="Google Shape;879;p60"/>
          <p:cNvSpPr txBox="1"/>
          <p:nvPr>
            <p:ph idx="1" type="body"/>
          </p:nvPr>
        </p:nvSpPr>
        <p:spPr>
          <a:xfrm>
            <a:off x="304800" y="14478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Completeness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Preserve complete information for frequent pattern mining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Never break a long pattern of any transaction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Compactness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Reduce irrelevant info—infrequent items are gone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 in frequency descending order: the more frequently occurring, the more likely to be shared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Never be larger than the original database (not count node-links and the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count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field)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86" name="Google Shape;886;p61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The Frequent Pattern Growth Mining Method</a:t>
            </a:r>
            <a:endParaRPr/>
          </a:p>
        </p:txBody>
      </p:sp>
      <p:sp>
        <p:nvSpPr>
          <p:cNvPr id="887" name="Google Shape;887;p61"/>
          <p:cNvSpPr txBox="1"/>
          <p:nvPr>
            <p:ph idx="1" type="body"/>
          </p:nvPr>
        </p:nvSpPr>
        <p:spPr>
          <a:xfrm>
            <a:off x="381000" y="1371600"/>
            <a:ext cx="8458200" cy="5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Idea: Frequent pattern growth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Recursively grow frequent patterns by pattern and database partition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each frequent item, construct its conditional pattern-base, and then its conditional FP-tree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Repeat the process on each newly created conditional FP-tree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Until the resulting FP-tree is empty, or it contains only one path—single path will generate all the combinations of its sub-paths, each of which is a frequent pattern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94" name="Google Shape;894;p62"/>
          <p:cNvSpPr txBox="1"/>
          <p:nvPr>
            <p:ph type="title"/>
          </p:nvPr>
        </p:nvSpPr>
        <p:spPr>
          <a:xfrm>
            <a:off x="381000" y="381000"/>
            <a:ext cx="8382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Scaling FP-growth by Database Projection</a:t>
            </a:r>
            <a:endParaRPr/>
          </a:p>
        </p:txBody>
      </p:sp>
      <p:sp>
        <p:nvSpPr>
          <p:cNvPr id="895" name="Google Shape;895;p62"/>
          <p:cNvSpPr txBox="1"/>
          <p:nvPr>
            <p:ph idx="1" type="body"/>
          </p:nvPr>
        </p:nvSpPr>
        <p:spPr>
          <a:xfrm>
            <a:off x="3810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about if FP-tree cannot fit in memory?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 projection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 partition a database into a set of projected DBs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construct and mine FP-tree for each projected DB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Parallel projection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vs.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partition projection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techniques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Parallel projection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 the DB in parallel for each frequent item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Parallel projection is space costly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the partitions can be processed in parallel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Partition projection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Partition the DB based on the ordered frequent items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Passing the unprocessed parts to the subsequent partitions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02" name="Google Shape;902;p63"/>
          <p:cNvSpPr txBox="1"/>
          <p:nvPr>
            <p:ph type="title"/>
          </p:nvPr>
        </p:nvSpPr>
        <p:spPr>
          <a:xfrm>
            <a:off x="914400" y="457200"/>
            <a:ext cx="785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Partition-Based Projection</a:t>
            </a:r>
            <a:endParaRPr/>
          </a:p>
        </p:txBody>
      </p:sp>
      <p:sp>
        <p:nvSpPr>
          <p:cNvPr id="903" name="Google Shape;903;p63"/>
          <p:cNvSpPr txBox="1"/>
          <p:nvPr>
            <p:ph idx="1" type="body"/>
          </p:nvPr>
        </p:nvSpPr>
        <p:spPr>
          <a:xfrm>
            <a:off x="152400" y="1752600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Parallel projection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needs a lot of disk space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Partition projection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saves it</a:t>
            </a:r>
            <a:endParaRPr/>
          </a:p>
        </p:txBody>
      </p:sp>
      <p:grpSp>
        <p:nvGrpSpPr>
          <p:cNvPr id="904" name="Google Shape;904;p63"/>
          <p:cNvGrpSpPr/>
          <p:nvPr/>
        </p:nvGrpSpPr>
        <p:grpSpPr>
          <a:xfrm>
            <a:off x="762000" y="1905000"/>
            <a:ext cx="8253413" cy="4870450"/>
            <a:chOff x="480" y="1200"/>
            <a:chExt cx="5199" cy="3068"/>
          </a:xfrm>
        </p:grpSpPr>
        <p:sp>
          <p:nvSpPr>
            <p:cNvPr id="905" name="Google Shape;905;p63"/>
            <p:cNvSpPr txBox="1"/>
            <p:nvPr/>
          </p:nvSpPr>
          <p:spPr>
            <a:xfrm>
              <a:off x="2719" y="1200"/>
              <a:ext cx="600" cy="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1" lang="en-US" sz="16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Tran. DB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fcamp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fcabm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cbp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fcamp</a:t>
              </a:r>
              <a:endParaRPr/>
            </a:p>
          </p:txBody>
        </p:sp>
        <p:sp>
          <p:nvSpPr>
            <p:cNvPr id="906" name="Google Shape;906;p63"/>
            <p:cNvSpPr txBox="1"/>
            <p:nvPr/>
          </p:nvSpPr>
          <p:spPr>
            <a:xfrm>
              <a:off x="480" y="2374"/>
              <a:ext cx="900" cy="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p-proj DB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fcam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fcam</a:t>
              </a:r>
              <a:endParaRPr/>
            </a:p>
          </p:txBody>
        </p:sp>
        <p:sp>
          <p:nvSpPr>
            <p:cNvPr id="907" name="Google Shape;907;p63"/>
            <p:cNvSpPr txBox="1"/>
            <p:nvPr/>
          </p:nvSpPr>
          <p:spPr>
            <a:xfrm>
              <a:off x="1331" y="2374"/>
              <a:ext cx="900" cy="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m-proj DB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fcab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fca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fca</a:t>
              </a:r>
              <a:endParaRPr/>
            </a:p>
          </p:txBody>
        </p:sp>
        <p:sp>
          <p:nvSpPr>
            <p:cNvPr id="908" name="Google Shape;908;p63"/>
            <p:cNvSpPr txBox="1"/>
            <p:nvPr/>
          </p:nvSpPr>
          <p:spPr>
            <a:xfrm>
              <a:off x="2226" y="2374"/>
              <a:ext cx="900" cy="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b-proj DB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cb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…</a:t>
              </a:r>
              <a:endParaRPr/>
            </a:p>
          </p:txBody>
        </p:sp>
        <p:sp>
          <p:nvSpPr>
            <p:cNvPr id="909" name="Google Shape;909;p63"/>
            <p:cNvSpPr txBox="1"/>
            <p:nvPr/>
          </p:nvSpPr>
          <p:spPr>
            <a:xfrm>
              <a:off x="3077" y="2374"/>
              <a:ext cx="900" cy="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a-proj DB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fc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…</a:t>
              </a:r>
              <a:endParaRPr/>
            </a:p>
          </p:txBody>
        </p:sp>
        <p:sp>
          <p:nvSpPr>
            <p:cNvPr id="910" name="Google Shape;910;p63"/>
            <p:cNvSpPr txBox="1"/>
            <p:nvPr/>
          </p:nvSpPr>
          <p:spPr>
            <a:xfrm>
              <a:off x="3928" y="2374"/>
              <a:ext cx="900" cy="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c-proj DB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…</a:t>
              </a:r>
              <a:endParaRPr/>
            </a:p>
          </p:txBody>
        </p:sp>
        <p:sp>
          <p:nvSpPr>
            <p:cNvPr id="911" name="Google Shape;911;p63"/>
            <p:cNvSpPr txBox="1"/>
            <p:nvPr/>
          </p:nvSpPr>
          <p:spPr>
            <a:xfrm>
              <a:off x="4779" y="2374"/>
              <a:ext cx="900" cy="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f-proj DB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…</a:t>
              </a:r>
              <a:endParaRPr/>
            </a:p>
          </p:txBody>
        </p:sp>
        <p:sp>
          <p:nvSpPr>
            <p:cNvPr id="912" name="Google Shape;912;p63"/>
            <p:cNvSpPr/>
            <p:nvPr/>
          </p:nvSpPr>
          <p:spPr>
            <a:xfrm>
              <a:off x="838" y="2646"/>
              <a:ext cx="539" cy="180"/>
            </a:xfrm>
            <a:custGeom>
              <a:rect b="b" l="l" r="r" t="t"/>
              <a:pathLst>
                <a:path extrusionOk="0" h="240" w="576">
                  <a:moveTo>
                    <a:pt x="0" y="0"/>
                  </a:moveTo>
                  <a:cubicBezTo>
                    <a:pt x="48" y="76"/>
                    <a:pt x="96" y="152"/>
                    <a:pt x="192" y="192"/>
                  </a:cubicBezTo>
                  <a:cubicBezTo>
                    <a:pt x="288" y="232"/>
                    <a:pt x="432" y="236"/>
                    <a:pt x="576" y="240"/>
                  </a:cubicBez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3" name="Google Shape;913;p63"/>
            <p:cNvSpPr/>
            <p:nvPr/>
          </p:nvSpPr>
          <p:spPr>
            <a:xfrm>
              <a:off x="1599" y="2691"/>
              <a:ext cx="1522" cy="414"/>
            </a:xfrm>
            <a:custGeom>
              <a:rect b="b" l="l" r="r" t="t"/>
              <a:pathLst>
                <a:path extrusionOk="0" h="440" w="1632">
                  <a:moveTo>
                    <a:pt x="0" y="144"/>
                  </a:moveTo>
                  <a:cubicBezTo>
                    <a:pt x="100" y="220"/>
                    <a:pt x="200" y="296"/>
                    <a:pt x="384" y="336"/>
                  </a:cubicBezTo>
                  <a:cubicBezTo>
                    <a:pt x="568" y="376"/>
                    <a:pt x="896" y="440"/>
                    <a:pt x="1104" y="384"/>
                  </a:cubicBezTo>
                  <a:cubicBezTo>
                    <a:pt x="1312" y="328"/>
                    <a:pt x="1472" y="164"/>
                    <a:pt x="1632" y="0"/>
                  </a:cubicBez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4" name="Google Shape;914;p63"/>
            <p:cNvSpPr/>
            <p:nvPr/>
          </p:nvSpPr>
          <p:spPr>
            <a:xfrm>
              <a:off x="3256" y="2646"/>
              <a:ext cx="716" cy="52"/>
            </a:xfrm>
            <a:custGeom>
              <a:rect b="b" l="l" r="r" t="t"/>
              <a:pathLst>
                <a:path extrusionOk="0" h="104" w="672">
                  <a:moveTo>
                    <a:pt x="0" y="0"/>
                  </a:moveTo>
                  <a:cubicBezTo>
                    <a:pt x="136" y="44"/>
                    <a:pt x="272" y="88"/>
                    <a:pt x="384" y="96"/>
                  </a:cubicBezTo>
                  <a:cubicBezTo>
                    <a:pt x="496" y="104"/>
                    <a:pt x="584" y="76"/>
                    <a:pt x="672" y="48"/>
                  </a:cubicBez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915" name="Google Shape;915;p63"/>
            <p:cNvCxnSpPr/>
            <p:nvPr/>
          </p:nvCxnSpPr>
          <p:spPr>
            <a:xfrm flipH="1">
              <a:off x="932" y="2149"/>
              <a:ext cx="21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16" name="Google Shape;916;p63"/>
            <p:cNvCxnSpPr/>
            <p:nvPr/>
          </p:nvCxnSpPr>
          <p:spPr>
            <a:xfrm flipH="1">
              <a:off x="1832" y="2149"/>
              <a:ext cx="12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17" name="Google Shape;917;p63"/>
            <p:cNvCxnSpPr/>
            <p:nvPr/>
          </p:nvCxnSpPr>
          <p:spPr>
            <a:xfrm flipH="1">
              <a:off x="2732" y="2149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18" name="Google Shape;918;p63"/>
            <p:cNvCxnSpPr/>
            <p:nvPr/>
          </p:nvCxnSpPr>
          <p:spPr>
            <a:xfrm>
              <a:off x="3032" y="2149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19" name="Google Shape;919;p63"/>
            <p:cNvCxnSpPr/>
            <p:nvPr/>
          </p:nvCxnSpPr>
          <p:spPr>
            <a:xfrm>
              <a:off x="3032" y="2149"/>
              <a:ext cx="12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20" name="Google Shape;920;p63"/>
            <p:cNvCxnSpPr/>
            <p:nvPr/>
          </p:nvCxnSpPr>
          <p:spPr>
            <a:xfrm>
              <a:off x="3032" y="2149"/>
              <a:ext cx="21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21" name="Google Shape;921;p63"/>
            <p:cNvSpPr txBox="1"/>
            <p:nvPr/>
          </p:nvSpPr>
          <p:spPr>
            <a:xfrm>
              <a:off x="1286" y="3368"/>
              <a:ext cx="900" cy="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am-proj DB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fc</a:t>
              </a:r>
              <a:endParaRPr/>
            </a:p>
          </p:txBody>
        </p:sp>
        <p:sp>
          <p:nvSpPr>
            <p:cNvPr id="922" name="Google Shape;922;p63"/>
            <p:cNvSpPr/>
            <p:nvPr/>
          </p:nvSpPr>
          <p:spPr>
            <a:xfrm>
              <a:off x="838" y="3007"/>
              <a:ext cx="539" cy="53"/>
            </a:xfrm>
            <a:custGeom>
              <a:rect b="b" l="l" r="r" t="t"/>
              <a:pathLst>
                <a:path extrusionOk="0" h="56" w="576">
                  <a:moveTo>
                    <a:pt x="0" y="0"/>
                  </a:moveTo>
                  <a:cubicBezTo>
                    <a:pt x="60" y="20"/>
                    <a:pt x="120" y="40"/>
                    <a:pt x="192" y="48"/>
                  </a:cubicBezTo>
                  <a:cubicBezTo>
                    <a:pt x="264" y="56"/>
                    <a:pt x="368" y="56"/>
                    <a:pt x="432" y="48"/>
                  </a:cubicBezTo>
                  <a:cubicBezTo>
                    <a:pt x="496" y="40"/>
                    <a:pt x="536" y="20"/>
                    <a:pt x="576" y="0"/>
                  </a:cubicBez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923" name="Google Shape;923;p63"/>
            <p:cNvCxnSpPr/>
            <p:nvPr/>
          </p:nvCxnSpPr>
          <p:spPr>
            <a:xfrm>
              <a:off x="1778" y="3097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24" name="Google Shape;924;p63"/>
            <p:cNvSpPr/>
            <p:nvPr/>
          </p:nvSpPr>
          <p:spPr>
            <a:xfrm>
              <a:off x="1017" y="3007"/>
              <a:ext cx="760" cy="632"/>
            </a:xfrm>
            <a:custGeom>
              <a:rect b="b" l="l" r="r" t="t"/>
              <a:pathLst>
                <a:path extrusionOk="0" h="672" w="776">
                  <a:moveTo>
                    <a:pt x="592" y="0"/>
                  </a:moveTo>
                  <a:cubicBezTo>
                    <a:pt x="684" y="60"/>
                    <a:pt x="776" y="120"/>
                    <a:pt x="688" y="192"/>
                  </a:cubicBezTo>
                  <a:cubicBezTo>
                    <a:pt x="600" y="264"/>
                    <a:pt x="128" y="352"/>
                    <a:pt x="64" y="432"/>
                  </a:cubicBezTo>
                  <a:cubicBezTo>
                    <a:pt x="0" y="512"/>
                    <a:pt x="152" y="592"/>
                    <a:pt x="304" y="672"/>
                  </a:cubicBez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5" name="Google Shape;925;p63"/>
            <p:cNvSpPr/>
            <p:nvPr/>
          </p:nvSpPr>
          <p:spPr>
            <a:xfrm>
              <a:off x="1017" y="2826"/>
              <a:ext cx="760" cy="995"/>
            </a:xfrm>
            <a:custGeom>
              <a:rect b="b" l="l" r="r" t="t"/>
              <a:pathLst>
                <a:path extrusionOk="0" h="672" w="776">
                  <a:moveTo>
                    <a:pt x="592" y="0"/>
                  </a:moveTo>
                  <a:cubicBezTo>
                    <a:pt x="684" y="60"/>
                    <a:pt x="776" y="120"/>
                    <a:pt x="688" y="192"/>
                  </a:cubicBezTo>
                  <a:cubicBezTo>
                    <a:pt x="600" y="264"/>
                    <a:pt x="128" y="352"/>
                    <a:pt x="64" y="432"/>
                  </a:cubicBezTo>
                  <a:cubicBezTo>
                    <a:pt x="0" y="512"/>
                    <a:pt x="152" y="592"/>
                    <a:pt x="304" y="672"/>
                  </a:cubicBez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6" name="Google Shape;926;p63"/>
            <p:cNvSpPr/>
            <p:nvPr/>
          </p:nvSpPr>
          <p:spPr>
            <a:xfrm>
              <a:off x="973" y="2646"/>
              <a:ext cx="850" cy="1356"/>
            </a:xfrm>
            <a:custGeom>
              <a:rect b="b" l="l" r="r" t="t"/>
              <a:pathLst>
                <a:path extrusionOk="0" h="672" w="776">
                  <a:moveTo>
                    <a:pt x="592" y="0"/>
                  </a:moveTo>
                  <a:cubicBezTo>
                    <a:pt x="684" y="60"/>
                    <a:pt x="776" y="120"/>
                    <a:pt x="688" y="192"/>
                  </a:cubicBezTo>
                  <a:cubicBezTo>
                    <a:pt x="600" y="264"/>
                    <a:pt x="128" y="352"/>
                    <a:pt x="64" y="432"/>
                  </a:cubicBezTo>
                  <a:cubicBezTo>
                    <a:pt x="0" y="512"/>
                    <a:pt x="152" y="592"/>
                    <a:pt x="304" y="672"/>
                  </a:cubicBez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7" name="Google Shape;927;p63"/>
            <p:cNvSpPr txBox="1"/>
            <p:nvPr/>
          </p:nvSpPr>
          <p:spPr>
            <a:xfrm>
              <a:off x="2316" y="3368"/>
              <a:ext cx="900" cy="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1" i="1" lang="en-US" sz="18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cm-proj DB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</p:txBody>
        </p:sp>
        <p:cxnSp>
          <p:nvCxnSpPr>
            <p:cNvPr id="928" name="Google Shape;928;p63"/>
            <p:cNvCxnSpPr/>
            <p:nvPr/>
          </p:nvCxnSpPr>
          <p:spPr>
            <a:xfrm>
              <a:off x="1465" y="3639"/>
              <a:ext cx="900" cy="0"/>
            </a:xfrm>
            <a:prstGeom prst="straightConnector1">
              <a:avLst/>
            </a:prstGeom>
            <a:noFill/>
            <a:ln cap="flat" cmpd="sng" w="2857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929" name="Google Shape;929;p63"/>
            <p:cNvCxnSpPr/>
            <p:nvPr/>
          </p:nvCxnSpPr>
          <p:spPr>
            <a:xfrm>
              <a:off x="1465" y="3820"/>
              <a:ext cx="900" cy="0"/>
            </a:xfrm>
            <a:prstGeom prst="straightConnector1">
              <a:avLst/>
            </a:prstGeom>
            <a:noFill/>
            <a:ln cap="flat" cmpd="sng" w="2857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930" name="Google Shape;930;p63"/>
            <p:cNvCxnSpPr/>
            <p:nvPr/>
          </p:nvCxnSpPr>
          <p:spPr>
            <a:xfrm>
              <a:off x="1465" y="3956"/>
              <a:ext cx="900" cy="0"/>
            </a:xfrm>
            <a:prstGeom prst="straightConnector1">
              <a:avLst/>
            </a:prstGeom>
            <a:noFill/>
            <a:ln cap="flat" cmpd="sng" w="2857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931" name="Google Shape;931;p63"/>
            <p:cNvCxnSpPr/>
            <p:nvPr/>
          </p:nvCxnSpPr>
          <p:spPr>
            <a:xfrm>
              <a:off x="1778" y="3097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32" name="Google Shape;932;p63"/>
            <p:cNvSpPr txBox="1"/>
            <p:nvPr/>
          </p:nvSpPr>
          <p:spPr>
            <a:xfrm>
              <a:off x="3605" y="344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…</a:t>
              </a:r>
              <a:endParaRPr/>
            </a:p>
          </p:txBody>
        </p:sp>
        <p:sp>
          <p:nvSpPr>
            <p:cNvPr id="933" name="Google Shape;933;p63"/>
            <p:cNvSpPr/>
            <p:nvPr/>
          </p:nvSpPr>
          <p:spPr>
            <a:xfrm>
              <a:off x="816" y="2832"/>
              <a:ext cx="1440" cy="101"/>
            </a:xfrm>
            <a:custGeom>
              <a:rect b="b" l="l" r="r" t="t"/>
              <a:pathLst>
                <a:path extrusionOk="0" h="56" w="576">
                  <a:moveTo>
                    <a:pt x="0" y="0"/>
                  </a:moveTo>
                  <a:cubicBezTo>
                    <a:pt x="60" y="20"/>
                    <a:pt x="120" y="40"/>
                    <a:pt x="192" y="48"/>
                  </a:cubicBezTo>
                  <a:cubicBezTo>
                    <a:pt x="264" y="56"/>
                    <a:pt x="368" y="56"/>
                    <a:pt x="432" y="48"/>
                  </a:cubicBezTo>
                  <a:cubicBezTo>
                    <a:pt x="496" y="40"/>
                    <a:pt x="536" y="20"/>
                    <a:pt x="576" y="0"/>
                  </a:cubicBezTo>
                </a:path>
              </a:pathLst>
            </a:custGeom>
            <a:noFill/>
            <a:ln cap="flat" cmpd="sng" w="28575">
              <a:solidFill>
                <a:schemeClr val="hlink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64"/>
          <p:cNvSpPr txBox="1"/>
          <p:nvPr>
            <p:ph type="title"/>
          </p:nvPr>
        </p:nvSpPr>
        <p:spPr>
          <a:xfrm>
            <a:off x="-76200" y="304800"/>
            <a:ext cx="9229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Performance of FPGrowth in Large Datasets</a:t>
            </a:r>
            <a:endParaRPr/>
          </a:p>
        </p:txBody>
      </p:sp>
      <p:sp>
        <p:nvSpPr>
          <p:cNvPr id="939" name="Google Shape;939;p64"/>
          <p:cNvSpPr txBox="1"/>
          <p:nvPr>
            <p:ph idx="1" type="body"/>
          </p:nvPr>
        </p:nvSpPr>
        <p:spPr>
          <a:xfrm>
            <a:off x="688975" y="5133975"/>
            <a:ext cx="365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FP-Growth vs. Apriori</a:t>
            </a:r>
            <a:endParaRPr/>
          </a:p>
        </p:txBody>
      </p:sp>
      <p:sp>
        <p:nvSpPr>
          <p:cNvPr id="940" name="Google Shape;940;p6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aphicFrame>
        <p:nvGraphicFramePr>
          <p:cNvPr id="941" name="Google Shape;941;p64"/>
          <p:cNvGraphicFramePr/>
          <p:nvPr/>
        </p:nvGraphicFramePr>
        <p:xfrm>
          <a:off x="0" y="1752600"/>
          <a:ext cx="4686300" cy="3103562"/>
        </p:xfrm>
        <a:graphic>
          <a:graphicData uri="http://schemas.openxmlformats.org/presentationml/2006/ole">
            <mc:AlternateContent>
              <mc:Choice Requires="v">
                <p:oleObj r:id="rId4" imgH="3103562" imgW="4686300" progId="Excel.Chart.8" spid="_x0000_s1">
                  <p:embed/>
                </p:oleObj>
              </mc:Choice>
              <mc:Fallback>
                <p:oleObj r:id="rId5" imgH="3103562" imgW="4686300" progId="Excel.Chart.8">
                  <p:embed/>
                  <p:pic>
                    <p:nvPicPr>
                      <p:cNvPr id="941" name="Google Shape;941;p6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1752600"/>
                        <a:ext cx="4686300" cy="310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" name="Google Shape;942;p64"/>
          <p:cNvSpPr txBox="1"/>
          <p:nvPr/>
        </p:nvSpPr>
        <p:spPr>
          <a:xfrm>
            <a:off x="2133600" y="2971800"/>
            <a:ext cx="2232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 T25I20D10K</a:t>
            </a:r>
            <a:endParaRPr/>
          </a:p>
        </p:txBody>
      </p:sp>
      <p:graphicFrame>
        <p:nvGraphicFramePr>
          <p:cNvPr id="943" name="Google Shape;943;p64"/>
          <p:cNvGraphicFramePr/>
          <p:nvPr/>
        </p:nvGraphicFramePr>
        <p:xfrm>
          <a:off x="4365625" y="1787525"/>
          <a:ext cx="4759325" cy="3282950"/>
        </p:xfrm>
        <a:graphic>
          <a:graphicData uri="http://schemas.openxmlformats.org/presentationml/2006/ole">
            <mc:AlternateContent>
              <mc:Choice Requires="v">
                <p:oleObj r:id="rId7" imgH="3282950" imgW="4759325" progId="Excel.Chart.8" spid="_x0000_s2">
                  <p:embed/>
                </p:oleObj>
              </mc:Choice>
              <mc:Fallback>
                <p:oleObj r:id="rId8" imgH="3282950" imgW="4759325" progId="Excel.Chart.8">
                  <p:embed/>
                  <p:pic>
                    <p:nvPicPr>
                      <p:cNvPr id="943" name="Google Shape;943;p64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365625" y="1787525"/>
                        <a:ext cx="4759325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" name="Google Shape;944;p64"/>
          <p:cNvSpPr txBox="1"/>
          <p:nvPr/>
        </p:nvSpPr>
        <p:spPr>
          <a:xfrm>
            <a:off x="6781800" y="2971800"/>
            <a:ext cx="2362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 T25I20D100K</a:t>
            </a:r>
            <a:endParaRPr/>
          </a:p>
        </p:txBody>
      </p:sp>
      <p:sp>
        <p:nvSpPr>
          <p:cNvPr id="945" name="Google Shape;945;p64"/>
          <p:cNvSpPr txBox="1"/>
          <p:nvPr/>
        </p:nvSpPr>
        <p:spPr>
          <a:xfrm>
            <a:off x="4733925" y="5153025"/>
            <a:ext cx="441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FP-Growth vs. Tree-Projection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52" name="Google Shape;952;p65"/>
          <p:cNvSpPr txBox="1"/>
          <p:nvPr>
            <p:ph type="title"/>
          </p:nvPr>
        </p:nvSpPr>
        <p:spPr>
          <a:xfrm>
            <a:off x="0" y="422275"/>
            <a:ext cx="9144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Advantages of the Pattern Growth Approach</a:t>
            </a:r>
            <a:endParaRPr/>
          </a:p>
        </p:txBody>
      </p:sp>
      <p:sp>
        <p:nvSpPr>
          <p:cNvPr id="953" name="Google Shape;953;p65"/>
          <p:cNvSpPr txBox="1"/>
          <p:nvPr>
            <p:ph idx="1" type="body"/>
          </p:nvPr>
        </p:nvSpPr>
        <p:spPr>
          <a:xfrm>
            <a:off x="3810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Divide-and-conquer: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Decompose both the mining task and DB according to the frequent patterns obtained so far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Lead to focused search of smaller databases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factors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candidate generation, no candidate test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Compressed database: FP-tree structure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repeated scan of entire database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ops: counting local freq items and building sub FP-tree, no pattern search and matching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good open-source implementation and refinement of FPGrowth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FPGrowth+ (Grahne and J. Zhu, FIMI'03)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2" name="Google Shape;222;p30"/>
          <p:cNvSpPr txBox="1"/>
          <p:nvPr>
            <p:ph type="title"/>
          </p:nvPr>
        </p:nvSpPr>
        <p:spPr>
          <a:xfrm>
            <a:off x="914400" y="3048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Why Is Freq. Pattern Mining Important?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304800" y="13716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Freq. pattern: An intrinsic and important property of datasets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Foundation for many essential data mining tasks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Association, correlation, and causality analysis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Sequential, structural (e.g., sub-graph) 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analysis in spatiotemporal, multimedia, time-series, and stream data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Classification: discriminative, frequent pattern analysis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analysis: frequent pattern-based clustering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warehousing: iceberg cube and cube-gradient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Semantic data compression: fascicles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Broad applications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6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60" name="Google Shape;960;p66"/>
          <p:cNvSpPr txBox="1"/>
          <p:nvPr>
            <p:ph type="title"/>
          </p:nvPr>
        </p:nvSpPr>
        <p:spPr>
          <a:xfrm>
            <a:off x="611187" y="381000"/>
            <a:ext cx="784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Further Improvements of Mining Methods</a:t>
            </a:r>
            <a:endParaRPr/>
          </a:p>
        </p:txBody>
      </p:sp>
      <p:sp>
        <p:nvSpPr>
          <p:cNvPr id="961" name="Google Shape;961;p66"/>
          <p:cNvSpPr txBox="1"/>
          <p:nvPr>
            <p:ph idx="1" type="body"/>
          </p:nvPr>
        </p:nvSpPr>
        <p:spPr>
          <a:xfrm>
            <a:off x="3810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AFOPT (Liu, et al. @ KDD’03)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“push-right” method for mining condensed frequent pattern (CFP) tree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Carpenter (Pan, et al. @ KDD’03)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Mine data sets with small rows but numerous columns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 a row-enumeration tree for efficient mining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FPgrowth+ (Grahne and Zhu, FIMI’03)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Efficiently Using Prefix-Trees in Mining Frequent Itemsets, Proc. ICDM'03 Int. Workshop on Frequent Itemset Mining Implementations (FIMI'03),  Melbourne, FL, Nov. 2003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TD-Close (Liu, et al, SDM’06)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68" name="Google Shape;968;p67"/>
          <p:cNvSpPr txBox="1"/>
          <p:nvPr>
            <p:ph type="title"/>
          </p:nvPr>
        </p:nvSpPr>
        <p:spPr>
          <a:xfrm>
            <a:off x="0" y="304800"/>
            <a:ext cx="9144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Extension of Pattern Growth Mining Methodology </a:t>
            </a:r>
            <a:endParaRPr/>
          </a:p>
        </p:txBody>
      </p:sp>
      <p:sp>
        <p:nvSpPr>
          <p:cNvPr id="969" name="Google Shape;969;p67"/>
          <p:cNvSpPr txBox="1"/>
          <p:nvPr>
            <p:ph idx="1" type="body"/>
          </p:nvPr>
        </p:nvSpPr>
        <p:spPr>
          <a:xfrm>
            <a:off x="304800" y="13716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closed frequent itemsets and max-patterns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CLOSET (DMKD’00), FPclose, and FPMax (Grahne &amp; Zhu, Fimi’03)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sequential 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PrefixSpan (ICDE’01), CloSpan (SDM’03), BIDE (ICDE’04)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graph 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gSpan (ICDM’02), CloseGraph (KDD’03)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Constraint-based mining of frequent 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Convertible constraints (ICDE’01), gPrune (PAKDD’03)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Computing iceberg data cubes with complex measures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H-tree, H-cubing, and Star-cubing (SIGMOD’01, VLDB’03)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Pattern-growth-based Clustering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MaPle (Pei, et al., ICDM’03)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Pattern-Growth-Based Classification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Mining frequent and discriminative patterns (Cheng, et al, ICDE’07)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76" name="Google Shape;976;p68"/>
          <p:cNvSpPr txBox="1"/>
          <p:nvPr>
            <p:ph type="title"/>
          </p:nvPr>
        </p:nvSpPr>
        <p:spPr>
          <a:xfrm>
            <a:off x="0" y="3810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Scalable Frequent Itemset Mining Methods</a:t>
            </a:r>
            <a:endParaRPr/>
          </a:p>
        </p:txBody>
      </p:sp>
      <p:sp>
        <p:nvSpPr>
          <p:cNvPr id="977" name="Google Shape;977;p68"/>
          <p:cNvSpPr txBox="1"/>
          <p:nvPr>
            <p:ph idx="1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Apriori: A Candidate Generation-and-Test Approach</a:t>
            </a:r>
            <a:endParaRPr/>
          </a:p>
          <a:p>
            <a:pPr indent="-342900" lvl="0" marL="34290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Improving the Efficiency of Apriori</a:t>
            </a:r>
            <a:endParaRPr/>
          </a:p>
          <a:p>
            <a:pPr indent="-342900" lvl="0" marL="34290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FPGrowth:  A Frequent Pattern-Growth Approach</a:t>
            </a:r>
            <a:endParaRPr/>
          </a:p>
          <a:p>
            <a:pPr indent="-342900" lvl="0" marL="34290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ECLAT: Frequent Pattern Mining with Vertical Data Format</a:t>
            </a:r>
            <a:endParaRPr/>
          </a:p>
          <a:p>
            <a:pPr indent="-342900" lvl="0" marL="34290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Close Frequent Patterns and Maxpatterns</a:t>
            </a:r>
            <a:endParaRPr/>
          </a:p>
        </p:txBody>
      </p:sp>
      <p:sp>
        <p:nvSpPr>
          <p:cNvPr id="978" name="Google Shape;978;p68"/>
          <p:cNvSpPr/>
          <p:nvPr/>
        </p:nvSpPr>
        <p:spPr>
          <a:xfrm rot="1199647">
            <a:off x="8000980" y="5105377"/>
            <a:ext cx="533452" cy="48590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85" name="Google Shape;985;p69"/>
          <p:cNvSpPr txBox="1"/>
          <p:nvPr>
            <p:ph type="title"/>
          </p:nvPr>
        </p:nvSpPr>
        <p:spPr>
          <a:xfrm>
            <a:off x="0" y="228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ECLAT: Mining by Exploring Vertical Data Format</a:t>
            </a:r>
            <a:endParaRPr/>
          </a:p>
        </p:txBody>
      </p:sp>
      <p:sp>
        <p:nvSpPr>
          <p:cNvPr id="986" name="Google Shape;986;p69"/>
          <p:cNvSpPr txBox="1"/>
          <p:nvPr>
            <p:ph idx="1" type="body"/>
          </p:nvPr>
        </p:nvSpPr>
        <p:spPr>
          <a:xfrm>
            <a:off x="381000" y="13716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Vertical format: t(AB) = {T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…}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tid-list: list of trans.-ids containing an itemset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Deriving frequent patterns based on vertical intersections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t(X) = t(Y): X and Y always happen together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t(X) ⊂ t(Y): transaction having X always has Y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diffset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accelerate mining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 keep track of differences of tids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t(X) = {T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},  t(XY) = {T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Diffset (XY, X) = {T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  (Zaki et al. @KDD’97)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Closed patterns using vertical format:  CHARM (Zaki &amp; Hsiao@SDM’02)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93" name="Google Shape;993;p70"/>
          <p:cNvSpPr txBox="1"/>
          <p:nvPr>
            <p:ph idx="4294967295" type="title"/>
          </p:nvPr>
        </p:nvSpPr>
        <p:spPr>
          <a:xfrm>
            <a:off x="0" y="3810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Scalable Frequent Itemset Mining Methods</a:t>
            </a:r>
            <a:endParaRPr/>
          </a:p>
        </p:txBody>
      </p:sp>
      <p:sp>
        <p:nvSpPr>
          <p:cNvPr id="994" name="Google Shape;994;p70"/>
          <p:cNvSpPr txBox="1"/>
          <p:nvPr>
            <p:ph idx="4294967295" type="body"/>
          </p:nvPr>
        </p:nvSpPr>
        <p:spPr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Apriori: A Candidate Generation-and-Test Approach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Improving the Efficiency of Apriori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FPGrowth:  A Frequent Pattern-Growth Approach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ECLAT: Frequent Pattern Mining with Vertical Data Format</a:t>
            </a:r>
            <a:endParaRPr/>
          </a:p>
          <a:p>
            <a:pPr indent="-342900" lvl="0" marL="342900" marR="0" rtl="0" algn="l">
              <a:lnSpc>
                <a:spcPct val="24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Close Frequent Patterns and Maxpatterns</a:t>
            </a:r>
            <a:endParaRPr/>
          </a:p>
        </p:txBody>
      </p:sp>
      <p:sp>
        <p:nvSpPr>
          <p:cNvPr id="995" name="Google Shape;995;p70"/>
          <p:cNvSpPr/>
          <p:nvPr/>
        </p:nvSpPr>
        <p:spPr>
          <a:xfrm rot="1199647">
            <a:off x="7772380" y="6095977"/>
            <a:ext cx="533452" cy="48590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71"/>
          <p:cNvSpPr txBox="1"/>
          <p:nvPr>
            <p:ph type="title"/>
          </p:nvPr>
        </p:nvSpPr>
        <p:spPr>
          <a:xfrm>
            <a:off x="381000" y="3810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Mining Frequent Closed Patterns: CLOSET</a:t>
            </a:r>
            <a:endParaRPr/>
          </a:p>
        </p:txBody>
      </p:sp>
      <p:sp>
        <p:nvSpPr>
          <p:cNvPr id="1001" name="Google Shape;1001;p71"/>
          <p:cNvSpPr txBox="1"/>
          <p:nvPr>
            <p:ph idx="1" type="body"/>
          </p:nvPr>
        </p:nvSpPr>
        <p:spPr>
          <a:xfrm>
            <a:off x="228600" y="1371600"/>
            <a:ext cx="8726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Flist: list of all frequent items in support ascending order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Flist: d-a-f-e-c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Divide search space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Patterns having d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Patterns having d but no a, etc.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frequent closed pattern recursively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transaction having d also has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cfa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🡪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cfad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frequent closed pattern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J. Pei, J. Han &amp; R. Mao. “CLOSET: An Efficient Algorithm for Mining Frequent Closed Itemsets", DMKD'00.</a:t>
            </a:r>
            <a:endParaRPr/>
          </a:p>
        </p:txBody>
      </p:sp>
      <p:graphicFrame>
        <p:nvGraphicFramePr>
          <p:cNvPr id="1002" name="Google Shape;1002;p71"/>
          <p:cNvGraphicFramePr/>
          <p:nvPr/>
        </p:nvGraphicFramePr>
        <p:xfrm>
          <a:off x="70866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{ADFB827F-7342-4BFE-96BB-7BB41A97B91D}</a:tableStyleId>
              </a:tblPr>
              <a:tblGrid>
                <a:gridCol w="609600"/>
                <a:gridCol w="1295400"/>
              </a:tblGrid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c, d, e, 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b, 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c, e, 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c, d, 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c, e, 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3" name="Google Shape;1003;p71"/>
          <p:cNvSpPr txBox="1"/>
          <p:nvPr/>
        </p:nvSpPr>
        <p:spPr>
          <a:xfrm>
            <a:off x="7315200" y="2057400"/>
            <a:ext cx="1433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Min_sup=2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2"/>
          <p:cNvSpPr txBox="1"/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Overlock"/>
              <a:buNone/>
            </a:pPr>
            <a:r>
              <a:rPr b="0" i="0" lang="en-US" sz="2800" u="none">
                <a:solidFill>
                  <a:srgbClr val="000099"/>
                </a:solidFill>
                <a:latin typeface="Overlock"/>
                <a:ea typeface="Overlock"/>
                <a:cs typeface="Overlock"/>
                <a:sym typeface="Overlock"/>
              </a:rPr>
              <a:t>CLOSET+: Mining Closed Itemsets by Pattern-Growth</a:t>
            </a:r>
            <a:endParaRPr/>
          </a:p>
        </p:txBody>
      </p:sp>
      <p:sp>
        <p:nvSpPr>
          <p:cNvPr id="1009" name="Google Shape;1009;p72"/>
          <p:cNvSpPr txBox="1"/>
          <p:nvPr>
            <p:ph idx="1" type="body"/>
          </p:nvPr>
        </p:nvSpPr>
        <p:spPr>
          <a:xfrm>
            <a:off x="304800" y="1371600"/>
            <a:ext cx="8458200" cy="5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Itemset merging: if Y appears in every occurrence of X, then Y is merged with X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Sub-itemset pruning: if Y כ X, and sup(X) = sup(Y), X and all of X’s descendants in the set enumeration tree can be pruned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Hybrid tree projection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Bottom-up physical tree-projection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Top-down pseudo tree-projection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 skipping: if a local frequent item has the same support in several header tables at different levels, one can prune it from the header table at higher levels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Efficient subset checking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3"/>
          <p:cNvSpPr txBox="1"/>
          <p:nvPr>
            <p:ph type="title"/>
          </p:nvPr>
        </p:nvSpPr>
        <p:spPr>
          <a:xfrm>
            <a:off x="381000" y="2286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MaxMiner: Mining Max-Patterns</a:t>
            </a:r>
            <a:endParaRPr/>
          </a:p>
        </p:txBody>
      </p:sp>
      <p:sp>
        <p:nvSpPr>
          <p:cNvPr id="1015" name="Google Shape;1015;p73"/>
          <p:cNvSpPr txBox="1"/>
          <p:nvPr>
            <p:ph idx="1" type="body"/>
          </p:nvPr>
        </p:nvSpPr>
        <p:spPr>
          <a:xfrm>
            <a:off x="457200" y="1371600"/>
            <a:ext cx="8497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scan: find frequent items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A, B, C, D, 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scan: find support for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AB, AC, AD, AE, </a:t>
            </a: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ABCDE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BC, BD, BE, </a:t>
            </a: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BCDE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CD, CE, </a:t>
            </a: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CDE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DE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BCDE is a max-pattern, no need to check BCD, BDE, CDE in later scan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R. Bayardo. </a:t>
            </a: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Efficiently mining long patterns from databases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b="0" i="1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SIGMOD’98</a:t>
            </a:r>
            <a:endParaRPr/>
          </a:p>
        </p:txBody>
      </p:sp>
      <p:graphicFrame>
        <p:nvGraphicFramePr>
          <p:cNvPr id="1016" name="Google Shape;1016;p73"/>
          <p:cNvGraphicFramePr/>
          <p:nvPr/>
        </p:nvGraphicFramePr>
        <p:xfrm>
          <a:off x="6553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{ADFB827F-7342-4BFE-96BB-7BB41A97B91D}</a:tableStyleId>
              </a:tblPr>
              <a:tblGrid>
                <a:gridCol w="685800"/>
                <a:gridCol w="160020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Tid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B, C, D, E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B, C, D, E,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A, C, D, F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7" name="Google Shape;1017;p73"/>
          <p:cNvSpPr txBox="1"/>
          <p:nvPr/>
        </p:nvSpPr>
        <p:spPr>
          <a:xfrm>
            <a:off x="5791200" y="3581400"/>
            <a:ext cx="24258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Potential max-patterns</a:t>
            </a:r>
            <a:endParaRPr/>
          </a:p>
        </p:txBody>
      </p:sp>
      <p:cxnSp>
        <p:nvCxnSpPr>
          <p:cNvPr id="1018" name="Google Shape;1018;p73"/>
          <p:cNvCxnSpPr/>
          <p:nvPr/>
        </p:nvCxnSpPr>
        <p:spPr>
          <a:xfrm rot="10800000">
            <a:off x="4495800" y="3429000"/>
            <a:ext cx="1676400" cy="38100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9" name="Google Shape;1019;p73"/>
          <p:cNvCxnSpPr/>
          <p:nvPr/>
        </p:nvCxnSpPr>
        <p:spPr>
          <a:xfrm rot="10800000">
            <a:off x="3733800" y="3886200"/>
            <a:ext cx="2362200" cy="7620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0" name="Google Shape;1020;p73"/>
          <p:cNvCxnSpPr/>
          <p:nvPr/>
        </p:nvCxnSpPr>
        <p:spPr>
          <a:xfrm flipH="1">
            <a:off x="3048000" y="4114800"/>
            <a:ext cx="2895600" cy="15240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74"/>
          <p:cNvSpPr txBox="1"/>
          <p:nvPr>
            <p:ph type="title"/>
          </p:nvPr>
        </p:nvSpPr>
        <p:spPr>
          <a:xfrm>
            <a:off x="0" y="228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CHARM: Mining by Exploring Vertical Data Format</a:t>
            </a:r>
            <a:endParaRPr/>
          </a:p>
        </p:txBody>
      </p:sp>
      <p:sp>
        <p:nvSpPr>
          <p:cNvPr id="1026" name="Google Shape;1026;p74"/>
          <p:cNvSpPr txBox="1"/>
          <p:nvPr>
            <p:ph idx="1" type="body"/>
          </p:nvPr>
        </p:nvSpPr>
        <p:spPr>
          <a:xfrm>
            <a:off x="381000" y="13716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Vertical format: t(AB) = {T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…}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tid-list: list of trans.-ids containing an itemset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Deriving closed patterns based on vertical intersections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t(X) = t(Y): X and Y always happen together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t(X) ⊂ t(Y): transaction having X always has Y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diffset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accelerate mining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 keep track of differences of tids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t(X) = {T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},  t(XY) = {T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Diffset (XY, X) = {T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Eclat/MaxEclat (Zaki et al. @KDD’97), VIPER(P. Shenoy et al.@SIGMOD’00), CHARM (Zaki &amp; Hsiao@SDM’02)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7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assoc_bar" id="1033" name="Google Shape;1033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19200"/>
            <a:ext cx="8382001" cy="543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75"/>
          <p:cNvSpPr txBox="1"/>
          <p:nvPr/>
        </p:nvSpPr>
        <p:spPr>
          <a:xfrm>
            <a:off x="304800" y="381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Visualization of Association Rules: Plane Graph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0" name="Google Shape;230;p31"/>
          <p:cNvSpPr txBox="1"/>
          <p:nvPr>
            <p:ph type="title"/>
          </p:nvPr>
        </p:nvSpPr>
        <p:spPr>
          <a:xfrm>
            <a:off x="685800" y="2286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Basic Concepts: Frequent Patterns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4038600" y="1524000"/>
            <a:ext cx="495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itemset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set of one or more items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k-itemset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 = {x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x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(absolute) support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or, </a:t>
            </a: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support count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X: Frequency or occurrence of an itemset 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(relative)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support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is the fraction of transactions that contains X (i.e., the </a:t>
            </a: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probability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 transaction contains X)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itemset X is </a:t>
            </a: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frequent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X’s support is no less than a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minsup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threshold</a:t>
            </a:r>
            <a:endParaRPr/>
          </a:p>
        </p:txBody>
      </p:sp>
      <p:grpSp>
        <p:nvGrpSpPr>
          <p:cNvPr id="232" name="Google Shape;232;p31"/>
          <p:cNvGrpSpPr/>
          <p:nvPr/>
        </p:nvGrpSpPr>
        <p:grpSpPr>
          <a:xfrm>
            <a:off x="152400" y="3810000"/>
            <a:ext cx="4019550" cy="2857499"/>
            <a:chOff x="192" y="2400"/>
            <a:chExt cx="2532" cy="1800"/>
          </a:xfrm>
        </p:grpSpPr>
        <p:sp>
          <p:nvSpPr>
            <p:cNvPr id="233" name="Google Shape;233;p31"/>
            <p:cNvSpPr/>
            <p:nvPr/>
          </p:nvSpPr>
          <p:spPr>
            <a:xfrm>
              <a:off x="384" y="2736"/>
              <a:ext cx="1200" cy="900"/>
            </a:xfrm>
            <a:prstGeom prst="ellipse">
              <a:avLst/>
            </a:prstGeom>
            <a:solidFill>
              <a:srgbClr val="FFFF00"/>
            </a:solidFill>
            <a:ln cap="flat" cmpd="sng" w="254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1008" y="2736"/>
              <a:ext cx="1200" cy="900"/>
            </a:xfrm>
            <a:prstGeom prst="ellipse">
              <a:avLst/>
            </a:prstGeom>
            <a:solidFill>
              <a:srgbClr val="99CCFF">
                <a:alpha val="49800"/>
              </a:srgbClr>
            </a:solidFill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5" name="Google Shape;235;p31"/>
            <p:cNvCxnSpPr/>
            <p:nvPr/>
          </p:nvCxnSpPr>
          <p:spPr>
            <a:xfrm>
              <a:off x="720" y="3168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6" name="Google Shape;236;p31"/>
            <p:cNvCxnSpPr/>
            <p:nvPr/>
          </p:nvCxnSpPr>
          <p:spPr>
            <a:xfrm>
              <a:off x="2016" y="2964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7" name="Google Shape;237;p31"/>
            <p:cNvCxnSpPr/>
            <p:nvPr/>
          </p:nvCxnSpPr>
          <p:spPr>
            <a:xfrm>
              <a:off x="1440" y="2568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8" name="Google Shape;238;p31"/>
            <p:cNvSpPr txBox="1"/>
            <p:nvPr/>
          </p:nvSpPr>
          <p:spPr>
            <a:xfrm>
              <a:off x="1824" y="2448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buys diaper</a:t>
              </a:r>
              <a:endParaRPr/>
            </a:p>
          </p:txBody>
        </p:sp>
        <p:sp>
          <p:nvSpPr>
            <p:cNvPr id="239" name="Google Shape;239;p31"/>
            <p:cNvSpPr txBox="1"/>
            <p:nvPr/>
          </p:nvSpPr>
          <p:spPr>
            <a:xfrm>
              <a:off x="960" y="240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A18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5FA1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A18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5FA1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buys both</a:t>
              </a:r>
              <a:endParaRPr/>
            </a:p>
          </p:txBody>
        </p:sp>
        <p:sp>
          <p:nvSpPr>
            <p:cNvPr id="240" name="Google Shape;240;p31"/>
            <p:cNvSpPr txBox="1"/>
            <p:nvPr/>
          </p:nvSpPr>
          <p:spPr>
            <a:xfrm>
              <a:off x="384" y="360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</a:t>
              </a:r>
              <a:endParaRPr/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buys beer</a:t>
              </a:r>
              <a:endParaRPr/>
            </a:p>
          </p:txBody>
        </p:sp>
        <p:sp>
          <p:nvSpPr>
            <p:cNvPr id="241" name="Google Shape;241;p31"/>
            <p:cNvSpPr txBox="1"/>
            <p:nvPr/>
          </p:nvSpPr>
          <p:spPr>
            <a:xfrm>
              <a:off x="192" y="2400"/>
              <a:ext cx="2400" cy="1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aphicFrame>
        <p:nvGraphicFramePr>
          <p:cNvPr id="242" name="Google Shape;242;p31"/>
          <p:cNvGraphicFramePr/>
          <p:nvPr/>
        </p:nvGraphicFramePr>
        <p:xfrm>
          <a:off x="1524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{ADFB827F-7342-4BFE-96BB-7BB41A97B91D}</a:tableStyleId>
              </a:tblPr>
              <a:tblGrid>
                <a:gridCol w="533400"/>
                <a:gridCol w="33528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Items bought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Beer, Nuts, Diaper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Beer, Coffee, Diaper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Beer, Diaper, Eggs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Nuts, Eggs, Milk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Nuts, Coffee, Diaper, Eggs, Milk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assoc_ball" id="1041" name="Google Shape;104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066800"/>
            <a:ext cx="8382001" cy="548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76"/>
          <p:cNvSpPr txBox="1"/>
          <p:nvPr/>
        </p:nvSpPr>
        <p:spPr>
          <a:xfrm>
            <a:off x="304800" y="3048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Visualization of Association Rules: Rule Graph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7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49" name="Google Shape;1049;p77"/>
          <p:cNvSpPr txBox="1"/>
          <p:nvPr>
            <p:ph type="title"/>
          </p:nvPr>
        </p:nvSpPr>
        <p:spPr>
          <a:xfrm>
            <a:off x="1295400" y="228600"/>
            <a:ext cx="7391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Visualization of Association Rules </a:t>
            </a:r>
            <a:b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(SGI/MineSet 3.0)</a:t>
            </a:r>
            <a:endParaRPr/>
          </a:p>
        </p:txBody>
      </p:sp>
      <p:pic>
        <p:nvPicPr>
          <p:cNvPr id="1050" name="Google Shape;105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7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57" name="Google Shape;1057;p78"/>
          <p:cNvSpPr txBox="1"/>
          <p:nvPr>
            <p:ph type="title"/>
          </p:nvPr>
        </p:nvSpPr>
        <p:spPr>
          <a:xfrm>
            <a:off x="0" y="2286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5: Mining Frequent Patterns, Association and Correlations: Basic Concepts and Methods</a:t>
            </a:r>
            <a:endParaRPr/>
          </a:p>
        </p:txBody>
      </p:sp>
      <p:sp>
        <p:nvSpPr>
          <p:cNvPr id="1058" name="Google Shape;1058;p78"/>
          <p:cNvSpPr txBox="1"/>
          <p:nvPr>
            <p:ph idx="1" type="body"/>
          </p:nvPr>
        </p:nvSpPr>
        <p:spPr>
          <a:xfrm>
            <a:off x="4572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Concepts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 Itemset Mining Methods 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Patterns Are Interesting?—Pattern Evaluation Methods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1059" name="Google Shape;1059;p78"/>
          <p:cNvSpPr/>
          <p:nvPr/>
        </p:nvSpPr>
        <p:spPr>
          <a:xfrm rot="-1079874">
            <a:off x="7894570" y="3498870"/>
            <a:ext cx="522360" cy="38100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7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66" name="Google Shape;1066;p79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Interestingness Measure: Correlations (Lift)</a:t>
            </a:r>
            <a:endParaRPr/>
          </a:p>
        </p:txBody>
      </p:sp>
      <p:sp>
        <p:nvSpPr>
          <p:cNvPr id="1067" name="Google Shape;1067;p79"/>
          <p:cNvSpPr txBox="1"/>
          <p:nvPr>
            <p:ph idx="1" type="body"/>
          </p:nvPr>
        </p:nvSpPr>
        <p:spPr>
          <a:xfrm>
            <a:off x="381000" y="1295400"/>
            <a:ext cx="8534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play basketball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⇒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eat cereal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[40%, 66.7%]  is misleading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overall % of students eating cereal is 75% &gt; 66.7%.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play basketball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⇒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eat cereal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[20%, 33.3%] is more accurate, although with lower support and confidence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Measure of dependent/correlated events: </a:t>
            </a: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lift</a:t>
            </a:r>
            <a:endParaRPr/>
          </a:p>
        </p:txBody>
      </p:sp>
      <p:pic>
        <p:nvPicPr>
          <p:cNvPr id="1068" name="Google Shape;1068;p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4724400"/>
            <a:ext cx="4267200" cy="6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9" name="Google Shape;1069;p79"/>
          <p:cNvGraphicFramePr/>
          <p:nvPr/>
        </p:nvGraphicFramePr>
        <p:xfrm>
          <a:off x="4495800" y="3776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{ADFB827F-7342-4BFE-96BB-7BB41A97B91D}</a:tableStyleId>
              </a:tblPr>
              <a:tblGrid>
                <a:gridCol w="1066800"/>
                <a:gridCol w="1044575"/>
                <a:gridCol w="1317625"/>
                <a:gridCol w="10668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Basketball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Not basketball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Sum (row)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Cereal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Not cereal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Sum(col.)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70" name="Google Shape;1070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3657600"/>
            <a:ext cx="2209801" cy="95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79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" y="5464175"/>
            <a:ext cx="4419600" cy="6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8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078" name="Google Shape;1078;p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295400"/>
            <a:ext cx="6400800" cy="51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80"/>
          <p:cNvSpPr txBox="1"/>
          <p:nvPr>
            <p:ph type="title"/>
          </p:nvPr>
        </p:nvSpPr>
        <p:spPr>
          <a:xfrm>
            <a:off x="-152400" y="304800"/>
            <a:ext cx="952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Are </a:t>
            </a:r>
            <a:r>
              <a:rPr b="0" i="1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lift</a:t>
            </a: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and χ</a:t>
            </a:r>
            <a:r>
              <a:rPr b="0" baseline="3000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2</a:t>
            </a: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 Good Measures of Correlation?</a:t>
            </a:r>
            <a:endParaRPr/>
          </a:p>
        </p:txBody>
      </p:sp>
      <p:sp>
        <p:nvSpPr>
          <p:cNvPr id="1080" name="Google Shape;1080;p80"/>
          <p:cNvSpPr txBox="1"/>
          <p:nvPr>
            <p:ph idx="1" type="body"/>
          </p:nvPr>
        </p:nvSpPr>
        <p:spPr>
          <a:xfrm>
            <a:off x="0" y="1371600"/>
            <a:ext cx="2971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“Buy walnuts 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⇒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buy milk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[1%, 80%]”  is misleading if 85% of customers buy milk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and confidence are not good to indicate correlations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 20 interestingness measures have been proposed  (see Tan, Kumar, Sritastava @KDD’02)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are good ones?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8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1087" name="Google Shape;1087;p81"/>
          <p:cNvGrpSpPr/>
          <p:nvPr/>
        </p:nvGrpSpPr>
        <p:grpSpPr>
          <a:xfrm>
            <a:off x="0" y="838200"/>
            <a:ext cx="9142405" cy="5814615"/>
            <a:chOff x="0" y="384"/>
            <a:chExt cx="5759" cy="3663"/>
          </a:xfrm>
        </p:grpSpPr>
        <p:pic>
          <p:nvPicPr>
            <p:cNvPr id="1088" name="Google Shape;1088;p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384"/>
              <a:ext cx="5759" cy="3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9" name="Google Shape;1089;p81"/>
            <p:cNvSpPr/>
            <p:nvPr/>
          </p:nvSpPr>
          <p:spPr>
            <a:xfrm>
              <a:off x="5280" y="1680"/>
              <a:ext cx="300" cy="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0" name="Google Shape;1090;p81"/>
            <p:cNvSpPr/>
            <p:nvPr/>
          </p:nvSpPr>
          <p:spPr>
            <a:xfrm>
              <a:off x="5280" y="2112"/>
              <a:ext cx="300" cy="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1" name="Google Shape;1091;p81"/>
            <p:cNvSpPr/>
            <p:nvPr/>
          </p:nvSpPr>
          <p:spPr>
            <a:xfrm>
              <a:off x="5280" y="2640"/>
              <a:ext cx="300" cy="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2" name="Google Shape;1092;p81"/>
            <p:cNvSpPr/>
            <p:nvPr/>
          </p:nvSpPr>
          <p:spPr>
            <a:xfrm>
              <a:off x="1008" y="3600"/>
              <a:ext cx="1800" cy="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3" name="Google Shape;1093;p81"/>
            <p:cNvSpPr/>
            <p:nvPr/>
          </p:nvSpPr>
          <p:spPr>
            <a:xfrm>
              <a:off x="624" y="1680"/>
              <a:ext cx="600" cy="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4" name="Google Shape;1094;p81"/>
            <p:cNvSpPr/>
            <p:nvPr/>
          </p:nvSpPr>
          <p:spPr>
            <a:xfrm>
              <a:off x="576" y="2112"/>
              <a:ext cx="600" cy="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5" name="Google Shape;1095;p81"/>
            <p:cNvSpPr/>
            <p:nvPr/>
          </p:nvSpPr>
          <p:spPr>
            <a:xfrm>
              <a:off x="576" y="2640"/>
              <a:ext cx="600" cy="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96" name="Google Shape;1096;p81"/>
          <p:cNvSpPr txBox="1"/>
          <p:nvPr>
            <p:ph type="title"/>
          </p:nvPr>
        </p:nvSpPr>
        <p:spPr>
          <a:xfrm>
            <a:off x="381000" y="762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Null-Invariant Measures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82"/>
          <p:cNvSpPr txBox="1"/>
          <p:nvPr/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103" name="Google Shape;1103;p82"/>
          <p:cNvSpPr txBox="1"/>
          <p:nvPr/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1104" name="Google Shape;1104;p8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105" name="Google Shape;1105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1752600"/>
            <a:ext cx="4876800" cy="2760662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82"/>
          <p:cNvSpPr/>
          <p:nvPr/>
        </p:nvSpPr>
        <p:spPr>
          <a:xfrm>
            <a:off x="8193087" y="2720975"/>
            <a:ext cx="722400" cy="169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7" name="Google Shape;1107;p82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Comparison of Interestingness Measures</a:t>
            </a:r>
            <a:endParaRPr/>
          </a:p>
        </p:txBody>
      </p:sp>
      <p:graphicFrame>
        <p:nvGraphicFramePr>
          <p:cNvPr id="1108" name="Google Shape;1108;p82"/>
          <p:cNvGraphicFramePr/>
          <p:nvPr/>
        </p:nvGraphicFramePr>
        <p:xfrm>
          <a:off x="2286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{ADFB827F-7342-4BFE-96BB-7BB41A97B91D}</a:tableStyleId>
              </a:tblPr>
              <a:tblGrid>
                <a:gridCol w="990600"/>
                <a:gridCol w="762000"/>
                <a:gridCol w="1066800"/>
                <a:gridCol w="10668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Milk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 Milk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Sum (row)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Coffee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m,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~m,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 Coffee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m, ~c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~m, ~c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~c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Sum(col.)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~m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9" name="Google Shape;1109;p82"/>
          <p:cNvSpPr txBox="1"/>
          <p:nvPr>
            <p:ph idx="1" type="body"/>
          </p:nvPr>
        </p:nvSpPr>
        <p:spPr>
          <a:xfrm>
            <a:off x="152400" y="1371600"/>
            <a:ext cx="876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Null-(transaction) invariance is crucial for correlation analysis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Lift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χ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are not null-invariant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null-invariant measures</a:t>
            </a:r>
            <a:endParaRPr/>
          </a:p>
        </p:txBody>
      </p:sp>
      <p:pic>
        <p:nvPicPr>
          <p:cNvPr id="1110" name="Google Shape;1110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810125"/>
            <a:ext cx="914400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82"/>
          <p:cNvSpPr/>
          <p:nvPr/>
        </p:nvSpPr>
        <p:spPr>
          <a:xfrm>
            <a:off x="2895600" y="5181600"/>
            <a:ext cx="838200" cy="457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2" name="Google Shape;1112;p82"/>
          <p:cNvSpPr/>
          <p:nvPr/>
        </p:nvSpPr>
        <p:spPr>
          <a:xfrm>
            <a:off x="304800" y="4343400"/>
            <a:ext cx="2514600" cy="533400"/>
          </a:xfrm>
          <a:prstGeom prst="wedgeRoundRectCallout">
            <a:avLst>
              <a:gd fmla="val 24409" name="adj1"/>
              <a:gd fmla="val 41464" name="adj2"/>
              <a:gd fmla="val 0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Null-transactions w.r.t. m and c</a:t>
            </a:r>
            <a:endParaRPr/>
          </a:p>
        </p:txBody>
      </p:sp>
      <p:sp>
        <p:nvSpPr>
          <p:cNvPr id="1113" name="Google Shape;1113;p82"/>
          <p:cNvSpPr/>
          <p:nvPr/>
        </p:nvSpPr>
        <p:spPr>
          <a:xfrm>
            <a:off x="6629400" y="4572000"/>
            <a:ext cx="1981200" cy="381000"/>
          </a:xfrm>
          <a:prstGeom prst="wedgeRoundRectCallout">
            <a:avLst>
              <a:gd fmla="val -11440" name="adj1"/>
              <a:gd fmla="val 45810" name="adj2"/>
              <a:gd fmla="val 0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Null-invariant</a:t>
            </a:r>
            <a:endParaRPr/>
          </a:p>
        </p:txBody>
      </p:sp>
      <p:sp>
        <p:nvSpPr>
          <p:cNvPr id="1114" name="Google Shape;1114;p82"/>
          <p:cNvSpPr/>
          <p:nvPr/>
        </p:nvSpPr>
        <p:spPr>
          <a:xfrm>
            <a:off x="4953000" y="5181600"/>
            <a:ext cx="838200" cy="457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5" name="Google Shape;1115;p82"/>
          <p:cNvSpPr/>
          <p:nvPr/>
        </p:nvSpPr>
        <p:spPr>
          <a:xfrm>
            <a:off x="838200" y="5715000"/>
            <a:ext cx="2133600" cy="9144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6" name="Google Shape;1116;p82"/>
          <p:cNvSpPr/>
          <p:nvPr/>
        </p:nvSpPr>
        <p:spPr>
          <a:xfrm>
            <a:off x="4572000" y="5791200"/>
            <a:ext cx="4572000" cy="7620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7" name="Google Shape;1117;p82"/>
          <p:cNvSpPr/>
          <p:nvPr/>
        </p:nvSpPr>
        <p:spPr>
          <a:xfrm>
            <a:off x="6400800" y="6477000"/>
            <a:ext cx="2743200" cy="304800"/>
          </a:xfrm>
          <a:prstGeom prst="wedgeRoundRectCallout">
            <a:avLst>
              <a:gd fmla="val 3750" name="adj1"/>
              <a:gd fmla="val -22950" name="adj2"/>
              <a:gd fmla="val 0" name="adj3"/>
            </a:avLst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Subtle: They disagree</a:t>
            </a:r>
            <a:endParaRPr/>
          </a:p>
        </p:txBody>
      </p:sp>
      <p:sp>
        <p:nvSpPr>
          <p:cNvPr id="1118" name="Google Shape;1118;p82"/>
          <p:cNvSpPr/>
          <p:nvPr/>
        </p:nvSpPr>
        <p:spPr>
          <a:xfrm>
            <a:off x="3505200" y="4343400"/>
            <a:ext cx="2133600" cy="609600"/>
          </a:xfrm>
          <a:prstGeom prst="wedgeRoundRectCallout">
            <a:avLst>
              <a:gd fmla="val 10720" name="adj1"/>
              <a:gd fmla="val -14063" name="adj2"/>
              <a:gd fmla="val 0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Kulczynski measure (1927)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8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25" name="Google Shape;1125;p83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Analysis of DBLP Coauthor Relationships</a:t>
            </a:r>
            <a:endParaRPr/>
          </a:p>
        </p:txBody>
      </p:sp>
      <p:pic>
        <p:nvPicPr>
          <p:cNvPr id="1126" name="Google Shape;112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698625"/>
            <a:ext cx="8991600" cy="30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83"/>
          <p:cNvSpPr/>
          <p:nvPr/>
        </p:nvSpPr>
        <p:spPr>
          <a:xfrm>
            <a:off x="6019800" y="2971800"/>
            <a:ext cx="2971800" cy="30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8" name="Google Shape;1128;p83"/>
          <p:cNvSpPr/>
          <p:nvPr/>
        </p:nvSpPr>
        <p:spPr>
          <a:xfrm>
            <a:off x="6096000" y="3429000"/>
            <a:ext cx="3048000" cy="30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9" name="Google Shape;1129;p83"/>
          <p:cNvSpPr/>
          <p:nvPr/>
        </p:nvSpPr>
        <p:spPr>
          <a:xfrm>
            <a:off x="6096000" y="3886200"/>
            <a:ext cx="2895600" cy="30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0" name="Google Shape;1130;p83"/>
          <p:cNvSpPr/>
          <p:nvPr/>
        </p:nvSpPr>
        <p:spPr>
          <a:xfrm>
            <a:off x="4114800" y="4648200"/>
            <a:ext cx="4876800" cy="609600"/>
          </a:xfrm>
          <a:prstGeom prst="wedgeRoundRectCallout">
            <a:avLst>
              <a:gd fmla="val 18148" name="adj1"/>
              <a:gd fmla="val -15413" name="adj2"/>
              <a:gd fmla="val 0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Advisor-advisee relation: Kulc: high, coherence: low, cosine: middle</a:t>
            </a:r>
            <a:endParaRPr/>
          </a:p>
        </p:txBody>
      </p:sp>
      <p:sp>
        <p:nvSpPr>
          <p:cNvPr id="1131" name="Google Shape;1131;p83"/>
          <p:cNvSpPr/>
          <p:nvPr/>
        </p:nvSpPr>
        <p:spPr>
          <a:xfrm>
            <a:off x="4267200" y="3962400"/>
            <a:ext cx="1828800" cy="22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2" name="Google Shape;1132;p83"/>
          <p:cNvSpPr/>
          <p:nvPr/>
        </p:nvSpPr>
        <p:spPr>
          <a:xfrm>
            <a:off x="4343400" y="3429000"/>
            <a:ext cx="1752600" cy="30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3" name="Google Shape;1133;p83"/>
          <p:cNvSpPr/>
          <p:nvPr/>
        </p:nvSpPr>
        <p:spPr>
          <a:xfrm>
            <a:off x="4343400" y="2971800"/>
            <a:ext cx="1600200" cy="30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4" name="Google Shape;1134;p83"/>
          <p:cNvSpPr txBox="1"/>
          <p:nvPr/>
        </p:nvSpPr>
        <p:spPr>
          <a:xfrm>
            <a:off x="381000" y="1371600"/>
            <a:ext cx="8229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Recent DB conferences, removing balanced associations, low sup, etc.</a:t>
            </a:r>
            <a:endParaRPr/>
          </a:p>
        </p:txBody>
      </p:sp>
      <p:sp>
        <p:nvSpPr>
          <p:cNvPr id="1135" name="Google Shape;1135;p83"/>
          <p:cNvSpPr txBox="1"/>
          <p:nvPr>
            <p:ph idx="1" type="body"/>
          </p:nvPr>
        </p:nvSpPr>
        <p:spPr>
          <a:xfrm>
            <a:off x="304800" y="5334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Tianyi Wu, Yuguo Chen and Jiawei Han, “</a:t>
            </a:r>
            <a:r>
              <a:rPr b="0" i="0" lang="en-US" sz="2000" u="sng">
                <a:solidFill>
                  <a:schemeClr val="hlink"/>
                </a:solidFill>
                <a:hlinkClick r:id="rId4"/>
              </a:rPr>
              <a:t>Association Mining in Large Databases: A Re-Examination of Its Measures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”, Proc. 2007 Int. Conf. Principles and Practice of Knowledge Discovery in Databases (PKDD'07), Sept. 2007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0" name="Google Shape;114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57787"/>
            <a:ext cx="9080499" cy="139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84"/>
          <p:cNvSpPr txBox="1"/>
          <p:nvPr>
            <p:ph type="title"/>
          </p:nvPr>
        </p:nvSpPr>
        <p:spPr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Which Null-Invariant Measure Is Better? </a:t>
            </a:r>
            <a:endParaRPr/>
          </a:p>
        </p:txBody>
      </p:sp>
      <p:sp>
        <p:nvSpPr>
          <p:cNvPr id="1142" name="Google Shape;1142;p84"/>
          <p:cNvSpPr txBox="1"/>
          <p:nvPr>
            <p:ph idx="1" type="body"/>
          </p:nvPr>
        </p:nvSpPr>
        <p:spPr>
          <a:xfrm>
            <a:off x="381000" y="1295400"/>
            <a:ext cx="8534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IR (Imbalance Ratio): measure the imbalance of two itemsets A and B in rule implications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Kulczynski and Imbalance Ratio (IR) together present a clear picture for all the three datasets D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through D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balanced &amp; neutral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imbalanced &amp; neutral</a:t>
            </a:r>
            <a:endParaRPr b="0" baseline="-2500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very imbalanced &amp; neutral</a:t>
            </a:r>
            <a:endParaRPr/>
          </a:p>
        </p:txBody>
      </p:sp>
      <p:pic>
        <p:nvPicPr>
          <p:cNvPr id="1143" name="Google Shape;1143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051050"/>
            <a:ext cx="5715001" cy="7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8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50" name="Google Shape;1150;p85"/>
          <p:cNvSpPr txBox="1"/>
          <p:nvPr>
            <p:ph type="title"/>
          </p:nvPr>
        </p:nvSpPr>
        <p:spPr>
          <a:xfrm>
            <a:off x="0" y="2286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5: Mining Frequent Patterns, Association and Correlations: Basic Concepts and Methods</a:t>
            </a:r>
            <a:endParaRPr/>
          </a:p>
        </p:txBody>
      </p:sp>
      <p:sp>
        <p:nvSpPr>
          <p:cNvPr id="1151" name="Google Shape;1151;p85"/>
          <p:cNvSpPr txBox="1"/>
          <p:nvPr>
            <p:ph idx="1" type="body"/>
          </p:nvPr>
        </p:nvSpPr>
        <p:spPr>
          <a:xfrm>
            <a:off x="4572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Concepts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 Itemset Mining Methods 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Patterns Are Interesting?—Pattern Evaluation Methods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1152" name="Google Shape;1152;p85"/>
          <p:cNvSpPr/>
          <p:nvPr/>
        </p:nvSpPr>
        <p:spPr>
          <a:xfrm rot="-1079874">
            <a:off x="3017770" y="5327670"/>
            <a:ext cx="522360" cy="38100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9" name="Google Shape;249;p32"/>
          <p:cNvSpPr txBox="1"/>
          <p:nvPr>
            <p:ph type="title"/>
          </p:nvPr>
        </p:nvSpPr>
        <p:spPr>
          <a:xfrm>
            <a:off x="685800" y="2286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Basic Concepts: Association Rules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657600" y="1524000"/>
            <a:ext cx="5334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all the rules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minimum support and confidence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support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probability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 transaction contains X ∪ Y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confidence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c,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conditional probability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a transaction having X also contains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 minsup = 50%, minconf = 50%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Freq. Pat.: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Beer:3, Nuts:3, Diaper:4, Eggs:3, {Beer, Diaper}:3</a:t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492125" y="3927475"/>
            <a:ext cx="1643100" cy="1168500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1346200" y="3927475"/>
            <a:ext cx="1643100" cy="1298700"/>
          </a:xfrm>
          <a:prstGeom prst="ellipse">
            <a:avLst/>
          </a:prstGeom>
          <a:solidFill>
            <a:srgbClr val="99CCFF">
              <a:alpha val="49800"/>
            </a:srgbClr>
          </a:solidFill>
          <a:ln cap="flat" cmpd="sng" w="254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53" name="Google Shape;253;p32"/>
          <p:cNvCxnSpPr/>
          <p:nvPr/>
        </p:nvCxnSpPr>
        <p:spPr>
          <a:xfrm flipH="1">
            <a:off x="754199" y="4511675"/>
            <a:ext cx="198300" cy="6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4" name="Google Shape;254;p32"/>
          <p:cNvCxnSpPr/>
          <p:nvPr/>
        </p:nvCxnSpPr>
        <p:spPr>
          <a:xfrm flipH="1" rot="10800000">
            <a:off x="2727325" y="4057750"/>
            <a:ext cx="196800" cy="5841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5" name="Google Shape;255;p32"/>
          <p:cNvCxnSpPr/>
          <p:nvPr/>
        </p:nvCxnSpPr>
        <p:spPr>
          <a:xfrm>
            <a:off x="1938337" y="3732274"/>
            <a:ext cx="0" cy="779400"/>
          </a:xfrm>
          <a:prstGeom prst="straightConnector1">
            <a:avLst/>
          </a:prstGeom>
          <a:noFill/>
          <a:ln cap="flat" cmpd="sng" w="9525">
            <a:solidFill>
              <a:srgbClr val="008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6" name="Google Shape;256;p32"/>
          <p:cNvSpPr txBox="1"/>
          <p:nvPr/>
        </p:nvSpPr>
        <p:spPr>
          <a:xfrm>
            <a:off x="2463800" y="3536950"/>
            <a:ext cx="10524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buys diaper</a:t>
            </a:r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1143000" y="3473450"/>
            <a:ext cx="1066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FA180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rgbClr val="5FA1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FA180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rgbClr val="5FA1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buys both</a:t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492125" y="5095875"/>
            <a:ext cx="1043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buys beer</a:t>
            </a:r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228600" y="3473450"/>
            <a:ext cx="3352800" cy="224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688975" y="2768600"/>
            <a:ext cx="2892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Nuts, Eggs, Milk</a:t>
            </a:r>
            <a:endParaRPr/>
          </a:p>
        </p:txBody>
      </p:sp>
      <p:sp>
        <p:nvSpPr>
          <p:cNvPr id="261" name="Google Shape;261;p32"/>
          <p:cNvSpPr txBox="1"/>
          <p:nvPr/>
        </p:nvSpPr>
        <p:spPr>
          <a:xfrm>
            <a:off x="228600" y="2768600"/>
            <a:ext cx="460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688975" y="3054350"/>
            <a:ext cx="2892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Nuts, Coffee, Diaper, Eggs, Milk</a:t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228600" y="3054350"/>
            <a:ext cx="460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endParaRPr/>
          </a:p>
        </p:txBody>
      </p:sp>
      <p:sp>
        <p:nvSpPr>
          <p:cNvPr id="264" name="Google Shape;264;p32"/>
          <p:cNvSpPr txBox="1"/>
          <p:nvPr/>
        </p:nvSpPr>
        <p:spPr>
          <a:xfrm>
            <a:off x="688975" y="2457450"/>
            <a:ext cx="2892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Beer, Diaper, Eggs</a:t>
            </a:r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228600" y="2457450"/>
            <a:ext cx="460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688975" y="2146300"/>
            <a:ext cx="2892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Beer, Coffee, Diaper</a:t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228600" y="2146300"/>
            <a:ext cx="460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688975" y="1835150"/>
            <a:ext cx="2892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Beer, Nuts, Diaper</a:t>
            </a:r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228600" y="1835150"/>
            <a:ext cx="460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270" name="Google Shape;270;p32"/>
          <p:cNvSpPr txBox="1"/>
          <p:nvPr/>
        </p:nvSpPr>
        <p:spPr>
          <a:xfrm>
            <a:off x="688975" y="1524000"/>
            <a:ext cx="28923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Items bought</a:t>
            </a:r>
            <a:endParaRPr/>
          </a:p>
        </p:txBody>
      </p:sp>
      <p:sp>
        <p:nvSpPr>
          <p:cNvPr id="271" name="Google Shape;271;p32"/>
          <p:cNvSpPr txBox="1"/>
          <p:nvPr/>
        </p:nvSpPr>
        <p:spPr>
          <a:xfrm>
            <a:off x="228600" y="1524000"/>
            <a:ext cx="460500" cy="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Tid</a:t>
            </a:r>
            <a:endParaRPr/>
          </a:p>
        </p:txBody>
      </p:sp>
      <p:cxnSp>
        <p:nvCxnSpPr>
          <p:cNvPr id="272" name="Google Shape;272;p32"/>
          <p:cNvCxnSpPr/>
          <p:nvPr/>
        </p:nvCxnSpPr>
        <p:spPr>
          <a:xfrm>
            <a:off x="228600" y="1524000"/>
            <a:ext cx="33528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" name="Google Shape;273;p32"/>
          <p:cNvCxnSpPr/>
          <p:nvPr/>
        </p:nvCxnSpPr>
        <p:spPr>
          <a:xfrm>
            <a:off x="228600" y="1835150"/>
            <a:ext cx="3352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4" name="Google Shape;274;p32"/>
          <p:cNvCxnSpPr/>
          <p:nvPr/>
        </p:nvCxnSpPr>
        <p:spPr>
          <a:xfrm>
            <a:off x="228600" y="2146300"/>
            <a:ext cx="3352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5" name="Google Shape;275;p32"/>
          <p:cNvCxnSpPr/>
          <p:nvPr/>
        </p:nvCxnSpPr>
        <p:spPr>
          <a:xfrm>
            <a:off x="228600" y="2457450"/>
            <a:ext cx="3352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6" name="Google Shape;276;p32"/>
          <p:cNvCxnSpPr/>
          <p:nvPr/>
        </p:nvCxnSpPr>
        <p:spPr>
          <a:xfrm>
            <a:off x="228600" y="2768600"/>
            <a:ext cx="3352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Google Shape;277;p32"/>
          <p:cNvCxnSpPr/>
          <p:nvPr/>
        </p:nvCxnSpPr>
        <p:spPr>
          <a:xfrm>
            <a:off x="228600" y="3340100"/>
            <a:ext cx="33528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8" name="Google Shape;278;p32"/>
          <p:cNvCxnSpPr/>
          <p:nvPr/>
        </p:nvCxnSpPr>
        <p:spPr>
          <a:xfrm>
            <a:off x="228600" y="1524000"/>
            <a:ext cx="0" cy="181620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9" name="Google Shape;279;p32"/>
          <p:cNvCxnSpPr/>
          <p:nvPr/>
        </p:nvCxnSpPr>
        <p:spPr>
          <a:xfrm>
            <a:off x="688975" y="1524000"/>
            <a:ext cx="0" cy="181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32"/>
          <p:cNvCxnSpPr/>
          <p:nvPr/>
        </p:nvCxnSpPr>
        <p:spPr>
          <a:xfrm>
            <a:off x="3581400" y="1524000"/>
            <a:ext cx="0" cy="181620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1" name="Google Shape;281;p32"/>
          <p:cNvCxnSpPr/>
          <p:nvPr/>
        </p:nvCxnSpPr>
        <p:spPr>
          <a:xfrm>
            <a:off x="228600" y="3054350"/>
            <a:ext cx="3352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2" name="Google Shape;282;p32"/>
          <p:cNvSpPr txBox="1"/>
          <p:nvPr/>
        </p:nvSpPr>
        <p:spPr>
          <a:xfrm>
            <a:off x="3733800" y="5410200"/>
            <a:ext cx="533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Association rules: (many more!)</a:t>
            </a:r>
            <a:endParaRPr/>
          </a:p>
          <a:p>
            <a:pPr indent="-457200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Diaper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(60%, 100%)</a:t>
            </a:r>
            <a:endParaRPr/>
          </a:p>
          <a:p>
            <a:pPr indent="-457200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Diaper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Beer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(60%, 75%)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8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59" name="Google Shape;1159;p86"/>
          <p:cNvSpPr txBox="1"/>
          <p:nvPr>
            <p:ph type="title"/>
          </p:nvPr>
        </p:nvSpPr>
        <p:spPr>
          <a:xfrm>
            <a:off x="0" y="304800"/>
            <a:ext cx="8991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-1117600" lvl="0" marL="111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Summary</a:t>
            </a:r>
            <a:endParaRPr/>
          </a:p>
        </p:txBody>
      </p:sp>
      <p:sp>
        <p:nvSpPr>
          <p:cNvPr id="1160" name="Google Shape;1160;p86"/>
          <p:cNvSpPr txBox="1"/>
          <p:nvPr>
            <p:ph idx="1" type="body"/>
          </p:nvPr>
        </p:nvSpPr>
        <p:spPr>
          <a:xfrm>
            <a:off x="304800" y="13716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concepts: association rules, support-confident framework, closed and max-patterns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Scalable frequent pattern mining methods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Apriori (Candidate generation &amp; test)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Projection-based (FPgrowth, CLOSET+, ...)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Vertical format approach (ECLAT, CHARM, ...)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patterns are interesting? 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evaluation methods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8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67" name="Google Shape;1167;p87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Basic Concepts of Frequent Pattern Mining</a:t>
            </a:r>
            <a:endParaRPr/>
          </a:p>
        </p:txBody>
      </p:sp>
      <p:sp>
        <p:nvSpPr>
          <p:cNvPr id="1168" name="Google Shape;1168;p87"/>
          <p:cNvSpPr txBox="1"/>
          <p:nvPr>
            <p:ph idx="1" type="body"/>
          </p:nvPr>
        </p:nvSpPr>
        <p:spPr>
          <a:xfrm>
            <a:off x="381000" y="1371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Association Rules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R. Agrawal, T. Imielinski, and A. Swami.  Mining association rules between sets of items in large databases.  SIGMOD'93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Max-pattern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R. J. Bayardo. Efficiently mining long patterns from databases. SIGMOD'98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Closed-pattern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N. Pasquier, Y. Bastide, R. Taouil, and L. Lakhal. Discovering frequent closed itemsets for association rules. ICDT'99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Sequential pattern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R. Agrawal and R. Srikant. Mining sequential patterns. ICDE'95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8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75" name="Google Shape;1175;p88"/>
          <p:cNvSpPr txBox="1"/>
          <p:nvPr>
            <p:ph type="title"/>
          </p:nvPr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Apriori and Its Improvements</a:t>
            </a:r>
            <a:endParaRPr/>
          </a:p>
        </p:txBody>
      </p:sp>
      <p:sp>
        <p:nvSpPr>
          <p:cNvPr id="1176" name="Google Shape;1176;p88"/>
          <p:cNvSpPr txBox="1"/>
          <p:nvPr>
            <p:ph idx="1" type="body"/>
          </p:nvPr>
        </p:nvSpPr>
        <p:spPr>
          <a:xfrm>
            <a:off x="228600" y="13716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Agrawal and R. Srikant. Fast algorithms for mining association rules. VLDB'94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Mannila, H. Toivonen, and A. I. Verkamo. Efficient algorithms for discovering association rules. KDD'94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Savasere, E. Omiecinski, and S. Navathe. An efficient algorithm for mining association rules in large databases. VLDB'95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S. Park, M. S. Chen, and P. S. Yu. An effective hash-based algorithm for mining association rules.  SIGMOD'95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Toivonen.  Sampling large databases for association rules.  VLDB'96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Brin, R. Motwani, J. D. Ullman, and S. Tsur. Dynamic itemset counting and implication rules for market basket analysis. SIGMOD'97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Sarawagi, S. Thomas, and R. Agrawal.  Integrating association rule mining with relational database systems: Alternatives and implications.  SIGMOD'98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8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83" name="Google Shape;1183;p89"/>
          <p:cNvSpPr txBox="1"/>
          <p:nvPr>
            <p:ph type="title"/>
          </p:nvPr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Depth-First, Projection-Based FP Mining</a:t>
            </a:r>
            <a:endParaRPr/>
          </a:p>
        </p:txBody>
      </p:sp>
      <p:sp>
        <p:nvSpPr>
          <p:cNvPr id="1184" name="Google Shape;1184;p89"/>
          <p:cNvSpPr txBox="1"/>
          <p:nvPr>
            <p:ph idx="1" type="body"/>
          </p:nvPr>
        </p:nvSpPr>
        <p:spPr>
          <a:xfrm>
            <a:off x="304800" y="1295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Agarwal, C. Aggarwal, and V. V. V. Prasad. A tree projection algorithm for generation of frequent itemsets. J. Parallel and Distributed Computing, 2002.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Grahne and J. Zhu, Efficiently Using Prefix-Trees in Mining Frequent Itemsets, Proc. FIMI'03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Goethals and M. Zaki. An introduction to workshop on frequent itemset mining implementations. 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ICDM’03 Int. Workshop on Frequent Itemset Mining Implementations (FIMI’03), 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Melbourne, FL, Nov. 2003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Han, J. Pei, and Y. Yin. Mining frequent patterns without candidate generation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SIGMOD’ 00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Liu, Y. Pan, K. Wang, and J. Han.  Mining Frequent Item Sets by Opportunistic Projection.  KDD'02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Han, J. Wang, Y. Lu, and P. Tzvetkov. Mining Top-K Frequent Closed Patterns without Minimum Support.  ICDM'02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Wang, J. Han, and J. Pei.  CLOSET+: Searching for the Best Strategies for Mining Frequent Closed Itemsets.  KDD'03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9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91" name="Google Shape;1191;p90"/>
          <p:cNvSpPr txBox="1"/>
          <p:nvPr>
            <p:ph type="title"/>
          </p:nvPr>
        </p:nvSpPr>
        <p:spPr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Vertical Format and Row Enumeration Methods</a:t>
            </a:r>
            <a:endParaRPr/>
          </a:p>
        </p:txBody>
      </p:sp>
      <p:sp>
        <p:nvSpPr>
          <p:cNvPr id="1192" name="Google Shape;1192;p90"/>
          <p:cNvSpPr txBox="1"/>
          <p:nvPr>
            <p:ph idx="1" type="body"/>
          </p:nvPr>
        </p:nvSpPr>
        <p:spPr>
          <a:xfrm>
            <a:off x="228600" y="13716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 J. Zaki, S. Parthasarathy, M. Ogihara, and W. Li. Parallel algorithm for discovery of association rules. DAMI:97.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 J. Zaki and C. J. Hsiao. CHARM: An Efficient Algorithm for Closed Itemset Mining, SDM'02.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Bucila, J. Gehrke, D. Kifer, and W. White. DualMiner: A Dual-Pruning Algorithm for Itemsets with Constraints. KDD’02.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 Pan, G. Cong, A. K. H. Tung, J. Yang, and M. Zaki , CARPENTER: Finding Closed Patterns in Long Biological Datasets. KDD'03.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Liu, J. Han, D. Xin, and Z. Shao, Mining Interesting Patterns from Very High Dimensional Data: A Top-Down Row Enumeration Approach, SDM'06.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9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99" name="Google Shape;1199;p91"/>
          <p:cNvSpPr txBox="1"/>
          <p:nvPr>
            <p:ph type="title"/>
          </p:nvPr>
        </p:nvSpPr>
        <p:spPr>
          <a:xfrm>
            <a:off x="304800" y="228600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Ref: Mining Correlations and Interesting Rules</a:t>
            </a:r>
            <a:endParaRPr/>
          </a:p>
        </p:txBody>
      </p:sp>
      <p:sp>
        <p:nvSpPr>
          <p:cNvPr id="1200" name="Google Shape;1200;p91"/>
          <p:cNvSpPr txBox="1"/>
          <p:nvPr>
            <p:ph idx="1" type="body"/>
          </p:nvPr>
        </p:nvSpPr>
        <p:spPr>
          <a:xfrm>
            <a:off x="381000" y="13716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Brin, R. Motwani, and C. Silverstein.   Beyond market basket: Generalizing association rules to correlations.  SIGMOD'97.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 Klemettinen, H. Mannila, P. Ronkainen, H. Toivonen, and A. I. Verkamo.   Finding interesting rules from large sets of discovered association rules.  CIKM'94.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J. Hilderman and H. J. Hamilton. 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Discovery and Measures of Interest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Kluwer Academic, 2001.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Silverstein, S. Brin, R. Motwani, and J. Ullman.  Scalable techniques for mining causal structures.   VLDB'98.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P.-N. Tan, V. Kumar, and J. Srivastava.   Selecting the Right Interestingness Measure for Association Patterns.  KDD'02.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Omiecinski.   Alternative Interest Measures for Mining Associations.  TKDE’03.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Wu, Y. Chen, and J. Han, “Re-Examination of Interestingness Measures in Pattern Mining: A Unified Framework", Data Mining and Knowledge Discovery, 21(3):371-397, 2010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9" name="Google Shape;289;p33"/>
          <p:cNvSpPr txBox="1"/>
          <p:nvPr>
            <p:ph type="title"/>
          </p:nvPr>
        </p:nvSpPr>
        <p:spPr>
          <a:xfrm>
            <a:off x="838200" y="2286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Closed Patterns and Max-Patterns</a:t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381000" y="12954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long pattern contains a combinatorial number of sub-patterns, e.g., {a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a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contains (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+ (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+ … + (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2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1 = 1.27*10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30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sub-patterns!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Solution: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Mine </a:t>
            </a: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closed patterns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max-patterns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instead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itemset X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closed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X is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there exists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super-pattern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Y כ X,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the same support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as X (proposed by Pasquier, et al. @ ICDT’99)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itemset X is a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max-pattern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X is frequent and there exists no frequent super-pattern Y כ X (proposed by Bayardo @ SIGMOD’98)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Closed pattern is a lossless compression of freq. patterns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Reducing the # of patterns and rules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7" name="Google Shape;297;p34"/>
          <p:cNvSpPr txBox="1"/>
          <p:nvPr>
            <p:ph type="title"/>
          </p:nvPr>
        </p:nvSpPr>
        <p:spPr>
          <a:xfrm>
            <a:off x="838200" y="2286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Closed Patterns and Max-Patterns</a:t>
            </a:r>
            <a:endParaRPr/>
          </a:p>
        </p:txBody>
      </p:sp>
      <p:sp>
        <p:nvSpPr>
          <p:cNvPr id="298" name="Google Shape;298;p34"/>
          <p:cNvSpPr txBox="1"/>
          <p:nvPr>
            <p:ph idx="1" type="body"/>
          </p:nvPr>
        </p:nvSpPr>
        <p:spPr>
          <a:xfrm>
            <a:off x="381000" y="12954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Exercise.  DB = {&lt;a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&gt;, &lt; 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&gt;} </a:t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Min_sup = 1.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set of </a:t>
            </a:r>
            <a:r>
              <a:rPr b="0" i="0" lang="en-US" sz="2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closed itemset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&gt;: 1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 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&gt;: 2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set of </a:t>
            </a:r>
            <a:r>
              <a:rPr b="0" i="0" lang="en-US" sz="2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max-pattern?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…, a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&gt;: 1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set of </a:t>
            </a:r>
            <a:r>
              <a:rPr b="0" i="0" lang="en-US" sz="2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all patterns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5" name="Google Shape;305;p35"/>
          <p:cNvSpPr txBox="1"/>
          <p:nvPr>
            <p:ph type="title"/>
          </p:nvPr>
        </p:nvSpPr>
        <p:spPr>
          <a:xfrm>
            <a:off x="-152400" y="304800"/>
            <a:ext cx="9372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Computational Complexity of Frequent Itemset Mining</a:t>
            </a:r>
            <a:endParaRPr/>
          </a:p>
        </p:txBody>
      </p:sp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3810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many itemsets are potentially to be generated in the worst case?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number of frequent itemsets to be generated is senstive to the minsup threshold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minsup is low, there exist potentially an exponential number of frequent itemsets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worst case: M</a:t>
            </a:r>
            <a:r>
              <a:rPr b="0" baseline="30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where M: # distinct items, and N: max length of transactions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worst case complexty vs. the expected probability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Ex. Suppose Walmart has 10</a:t>
            </a:r>
            <a:r>
              <a:rPr b="0" baseline="30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kinds of products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chance to pick up one product 10</a:t>
            </a:r>
            <a:r>
              <a:rPr b="0" baseline="30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-4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chance to pick up a particular set of 10 products: ~10</a:t>
            </a:r>
            <a:r>
              <a:rPr b="0" baseline="30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-40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chance this particular set of 10 products to be frequent 10</a:t>
            </a:r>
            <a:r>
              <a:rPr b="0" baseline="30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times in 10</a:t>
            </a:r>
            <a:r>
              <a:rPr b="0" baseline="30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transactions?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0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5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7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8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9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