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vmlDrawing" Extension="vml"/>
  <Default ContentType="application/vnd.ms-excel" Extension="xls"/>
  <Default ContentType="application/xml" Extension="xml"/>
  <Override ContentType="application/vnd.ms-excel" PartName="/ppt/embeddings/Microsoft_Excel_Sheet1.xls"/>
  <Override ContentType="application/vnd.ms-excel" PartName="/ppt/embeddings/Microsoft_Excel_Sheet2.xls"/>
  <Override ContentType="application/vnd.ms-excel" PartName="/ppt/embeddings/Microsoft_Excel_Sheet3.xls"/>
  <Override ContentType="application/vnd.ms-excel" PartName="/ppt/embeddings/Microsoft_Excel_Sheet4.xls"/>
  <Override ContentType="application/vnd.ms-excel" PartName="/ppt/embeddings/Microsoft_Excel_Sheet5.xls"/>
  <Override ContentType="application/vnd.ms-excel" PartName="/ppt/embeddings/Microsoft_Excel_Sheet6.xls"/>
  <Override ContentType="application/vnd.ms-excel" PartName="/ppt/embeddings/Microsoft_Excel_Sheet7.xls"/>
  <Override ContentType="application/vnd.ms-excel" PartName="/ppt/embeddings/Microsoft_Excel_Sheet8.xls"/>
  <Override ContentType="application/vnd.ms-excel" PartName="/ppt/embeddings/Microsoft_Excel_Sheet9.xls"/>
  <Override ContentType="application/vnd.ms-excel" PartName="/ppt/embeddings/Microsoft_Excel_Sheet10.xls"/>
  <Override ContentType="application/vnd.ms-excel" PartName="/ppt/embeddings/Microsoft_Excel_Sheet11.xls"/>
  <Override ContentType="application/vnd.ms-excel" PartName="/ppt/embeddings/Microsoft_Excel_Sheet12.xls"/>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53.xml"/>
  <Override ContentType="application/vnd.openxmlformats-officedocument.presentationml.notesSlide+xml" PartName="/ppt/notesSlides/notesSlide54.xml"/>
  <Override ContentType="application/vnd.openxmlformats-officedocument.presentationml.notesSlide+xml" PartName="/ppt/notesSlides/notesSlide55.xml"/>
  <Override ContentType="application/vnd.openxmlformats-officedocument.presentationml.notesSlide+xml" PartName="/ppt/notesSlides/notesSlide56.xml"/>
  <Override ContentType="application/vnd.openxmlformats-officedocument.presentationml.notesSlide+xml" PartName="/ppt/notesSlides/notesSlide57.xml"/>
  <Override ContentType="application/vnd.openxmlformats-officedocument.presentationml.notesSlide+xml" PartName="/ppt/notesSlides/notesSlide58.xml"/>
  <Override ContentType="application/vnd.openxmlformats-officedocument.presentationml.notesSlide+xml" PartName="/ppt/notesSlides/notesSlide59.xml"/>
  <Override ContentType="application/vnd.openxmlformats-officedocument.presentationml.notesSlide+xml" PartName="/ppt/notesSlides/notesSlide60.xml"/>
  <Override ContentType="application/vnd.openxmlformats-officedocument.presentationml.notesSlide+xml" PartName="/ppt/notesSlides/notesSlide61.xml"/>
  <Override ContentType="application/vnd.openxmlformats-officedocument.presentationml.notesSlide+xml" PartName="/ppt/notesSlides/notesSlide62.xml"/>
  <Override ContentType="application/vnd.openxmlformats-officedocument.presentationml.notesSlide+xml" PartName="/ppt/notesSlides/notesSlide63.xml"/>
  <Override ContentType="application/vnd.openxmlformats-officedocument.presentationml.notesSlide+xml" PartName="/ppt/notesSlides/notesSlide64.xml"/>
  <Override ContentType="application/vnd.openxmlformats-officedocument.presentationml.notesSlide+xml" PartName="/ppt/notesSlides/notesSlide65.xml"/>
  <Override ContentType="application/vnd.openxmlformats-officedocument.presentationml.notesSlide+xml" PartName="/ppt/notesSlides/notesSlide66.xml"/>
  <Override ContentType="application/vnd.openxmlformats-officedocument.presentationml.notesSlide+xml" PartName="/ppt/notesSlides/notesSlide67.xml"/>
  <Override ContentType="application/vnd.openxmlformats-officedocument.presentationml.notesSlide+xml" PartName="/ppt/notesSlides/notesSlide68.xml"/>
  <Override ContentType="application/vnd.openxmlformats-officedocument.presentationml.notesSlide+xml" PartName="/ppt/notesSlides/notesSlide69.xml"/>
  <Override ContentType="application/vnd.openxmlformats-officedocument.presentationml.notesSlide+xml" PartName="/ppt/notesSlides/notesSlide70.xml"/>
  <Override ContentType="application/vnd.openxmlformats-officedocument.presentationml.notesSlide+xml" PartName="/ppt/notesSlides/notesSlide71.xml"/>
  <Override ContentType="application/vnd.openxmlformats-officedocument.presentationml.notesSlide+xml" PartName="/ppt/notesSlides/notesSlide72.xml"/>
  <Override ContentType="application/vnd.openxmlformats-officedocument.presentationml.notesSlide+xml" PartName="/ppt/notesSlides/notesSlide73.xml"/>
  <Override ContentType="application/vnd.openxmlformats-officedocument.presentationml.notesSlide+xml" PartName="/ppt/notesSlides/notesSlide74.xml"/>
  <Override ContentType="application/vnd.openxmlformats-officedocument.presentationml.notesSlide+xml" PartName="/ppt/notesSlides/notesSlide75.xml"/>
  <Override ContentType="application/vnd.openxmlformats-officedocument.presentationml.notesSlide+xml" PartName="/ppt/notesSlides/notesSlide76.xml"/>
  <Override ContentType="application/vnd.openxmlformats-officedocument.presentationml.notesSlide+xml" PartName="/ppt/notesSlides/notesSlide77.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80.xml"/>
  <Override ContentType="application/vnd.openxmlformats-officedocument.presentationml.notesSlide+xml" PartName="/ppt/notesSlides/notesSlide81.xml"/>
  <Override ContentType="application/vnd.openxmlformats-officedocument.presentationml.notesSlide+xml" PartName="/ppt/notesSlides/notesSlide82.xml"/>
  <Override ContentType="application/vnd.openxmlformats-officedocument.presentationml.notesSlide+xml" PartName="/ppt/notesSlides/notesSlide83.xml"/>
  <Override ContentType="application/vnd.openxmlformats-officedocument.presentationml.notesSlide+xml" PartName="/ppt/notesSlides/notesSlide84.xml"/>
  <Override ContentType="application/vnd.openxmlformats-officedocument.presentationml.notesSlide+xml" PartName="/ppt/notesSlides/notesSlide85.xml"/>
  <Override ContentType="application/vnd.openxmlformats-officedocument.presentationml.notesSlide+xml" PartName="/ppt/notesSlides/notesSlide86.xml"/>
  <Override ContentType="application/vnd.openxmlformats-officedocument.presentationml.notesSlide+xml" PartName="/ppt/notesSlides/notesSlide87.xml"/>
  <Override ContentType="application/vnd.openxmlformats-officedocument.presentationml.notesSlide+xml" PartName="/ppt/notesSlides/notesSlide88.xml"/>
  <Override ContentType="application/vnd.openxmlformats-officedocument.presentationml.notesSlide+xml" PartName="/ppt/notesSlides/notesSlide89.xml"/>
  <Override ContentType="application/vnd.openxmlformats-officedocument.presentationml.notesSlide+xml" PartName="/ppt/notesSlides/notesSlide90.xml"/>
  <Override ContentType="application/vnd.openxmlformats-officedocument.presentationml.notesSlide+xml" PartName="/ppt/notesSlides/notesSlide91.xml"/>
  <Override ContentType="application/vnd.openxmlformats-officedocument.presentationml.notesSlide+xml" PartName="/ppt/notesSlides/notesSlide92.xml"/>
  <Override ContentType="application/vnd.openxmlformats-officedocument.presentationml.notesSlide+xml" PartName="/ppt/notesSlides/notesSlide93.xml"/>
  <Override ContentType="application/vnd.openxmlformats-officedocument.presentationml.notesSlide+xml" PartName="/ppt/notesSlides/notesSlide94.xml"/>
  <Override ContentType="application/vnd.openxmlformats-officedocument.presentationml.notesSlide+xml" PartName="/ppt/notesSlides/notesSlide95.xml"/>
  <Override ContentType="application/vnd.openxmlformats-officedocument.presentationml.notesSlide+xml" PartName="/ppt/notesSlides/notesSlide96.xml"/>
  <Override ContentType="application/vnd.openxmlformats-officedocument.presentationml.notesSlide+xml" PartName="/ppt/notesSlides/notesSlide97.xml"/>
  <Override ContentType="application/vnd.openxmlformats-officedocument.presentationml.notesSlide+xml" PartName="/ppt/notesSlides/notesSlide98.xml"/>
  <Override ContentType="application/vnd.openxmlformats-officedocument.presentationml.notesSlide+xml" PartName="/ppt/notesSlides/notesSlide99.xml"/>
  <Override ContentType="application/vnd.openxmlformats-officedocument.presentationml.notesSlide+xml" PartName="/ppt/notesSlides/notesSlide100.xml"/>
  <Override ContentType="application/vnd.openxmlformats-officedocument.presentationml.notesSlide+xml" PartName="/ppt/notesSlides/notesSlide101.xml"/>
  <Override ContentType="application/vnd.openxmlformats-officedocument.presentationml.notesSlide+xml" PartName="/ppt/notesSlides/notesSlide10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5"/>
    <p:sldMasterId id="2147483664" r:id="rId6"/>
    <p:sldMasterId id="2147483665" r:id="rId7"/>
    <p:sldMasterId id="214748366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9">
          <p15:clr>
            <a:srgbClr val="000000"/>
          </p15:clr>
        </p15:guide>
        <p15:guide id="2" pos="220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1AFAF0-1919-4B78-8442-5B0DCCC0A7C0}">
  <a:tblStyle styleId="{D71AFAF0-1919-4B78-8442-5B0DCCC0A7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9" orient="horz"/>
        <p:guide pos="220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9" Type="http://schemas.openxmlformats.org/officeDocument/2006/relationships/slide" Target="slides/slide100.xml"/><Relationship Id="rId108" Type="http://schemas.openxmlformats.org/officeDocument/2006/relationships/slide" Target="slides/slide99.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slide" Target="slides/slide90.xml"/><Relationship Id="rId10" Type="http://schemas.openxmlformats.org/officeDocument/2006/relationships/slide" Target="slides/slide1.xml"/><Relationship Id="rId98" Type="http://schemas.openxmlformats.org/officeDocument/2006/relationships/slide" Target="slides/slide89.xml"/><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5" Type="http://schemas.openxmlformats.org/officeDocument/2006/relationships/slide" Target="slides/slide6.xml"/><Relationship Id="rId110" Type="http://schemas.openxmlformats.org/officeDocument/2006/relationships/slide" Target="slides/slide101.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 Id="rId111" Type="http://schemas.openxmlformats.org/officeDocument/2006/relationships/slide" Target="slides/slide102.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2.png"/><Relationship Id="rId3"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2.png"/><Relationship Id="rId3"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00" cy="465000"/>
          </a:xfrm>
          <a:prstGeom prst="rect">
            <a:avLst/>
          </a:prstGeom>
          <a:noFill/>
          <a:ln>
            <a:noFill/>
          </a:ln>
        </p:spPr>
        <p:txBody>
          <a:bodyPr anchorCtr="0" anchor="t" bIns="46400" lIns="92825" spcFirstLastPara="1" rIns="92825" wrap="square" tIns="4640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00" cy="465000"/>
          </a:xfrm>
          <a:prstGeom prst="rect">
            <a:avLst/>
          </a:prstGeom>
          <a:noFill/>
          <a:ln>
            <a:noFill/>
          </a:ln>
        </p:spPr>
        <p:txBody>
          <a:bodyPr anchorCtr="0" anchor="t" bIns="46400" lIns="92825" spcFirstLastPara="1" rIns="92825" wrap="square" tIns="4640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1262"/>
            <a:ext cx="3038400" cy="465000"/>
          </a:xfrm>
          <a:prstGeom prst="rect">
            <a:avLst/>
          </a:prstGeom>
          <a:noFill/>
          <a:ln>
            <a:noFill/>
          </a:ln>
        </p:spPr>
        <p:txBody>
          <a:bodyPr anchorCtr="0" anchor="b" bIns="46400" lIns="92825" spcFirstLastPara="1" rIns="92825" wrap="square" tIns="4640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notes"/>
          <p:cNvSpPr txBox="1"/>
          <p:nvPr/>
        </p:nvSpPr>
        <p:spPr>
          <a:xfrm>
            <a:off x="3971925" y="8831262"/>
            <a:ext cx="30384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8" name="Google Shape;138;p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notes"/>
          <p:cNvSpPr txBox="1"/>
          <p:nvPr>
            <p:ph idx="1" type="body"/>
          </p:nvPr>
        </p:nvSpPr>
        <p:spPr>
          <a:xfrm>
            <a:off x="935037" y="4416425"/>
            <a:ext cx="5140200" cy="41832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0" name="Google Shape;210;p10: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3" name="Shape 3063"/>
        <p:cNvGrpSpPr/>
        <p:nvPr/>
      </p:nvGrpSpPr>
      <p:grpSpPr>
        <a:xfrm>
          <a:off x="0" y="0"/>
          <a:ext cx="0" cy="0"/>
          <a:chOff x="0" y="0"/>
          <a:chExt cx="0" cy="0"/>
        </a:xfrm>
      </p:grpSpPr>
      <p:sp>
        <p:nvSpPr>
          <p:cNvPr id="3064" name="Google Shape;3064;p10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65" name="Google Shape;3065;p100:notes"/>
          <p:cNvSpPr/>
          <p:nvPr>
            <p:ph idx="2" type="sldImg"/>
          </p:nvPr>
        </p:nvSpPr>
        <p:spPr>
          <a:xfrm>
            <a:off x="1181100" y="696912"/>
            <a:ext cx="4646700" cy="348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66" name="Google Shape;3066;p100:notes"/>
          <p:cNvSpPr txBox="1"/>
          <p:nvPr>
            <p:ph idx="1" type="body"/>
          </p:nvPr>
        </p:nvSpPr>
        <p:spPr>
          <a:xfrm>
            <a:off x="935037" y="4416425"/>
            <a:ext cx="5140200" cy="4183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400" lIns="92800" spcFirstLastPara="1" rIns="92800"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3" name="Shape 3073"/>
        <p:cNvGrpSpPr/>
        <p:nvPr/>
      </p:nvGrpSpPr>
      <p:grpSpPr>
        <a:xfrm>
          <a:off x="0" y="0"/>
          <a:ext cx="0" cy="0"/>
          <a:chOff x="0" y="0"/>
          <a:chExt cx="0" cy="0"/>
        </a:xfrm>
      </p:grpSpPr>
      <p:sp>
        <p:nvSpPr>
          <p:cNvPr id="3074" name="Google Shape;3074;p10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75" name="Google Shape;3075;p101:notes"/>
          <p:cNvSpPr/>
          <p:nvPr>
            <p:ph idx="2" type="sldImg"/>
          </p:nvPr>
        </p:nvSpPr>
        <p:spPr>
          <a:xfrm>
            <a:off x="1181100" y="696912"/>
            <a:ext cx="4646700" cy="348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76" name="Google Shape;3076;p101:notes"/>
          <p:cNvSpPr txBox="1"/>
          <p:nvPr>
            <p:ph idx="1" type="body"/>
          </p:nvPr>
        </p:nvSpPr>
        <p:spPr>
          <a:xfrm>
            <a:off x="935037" y="4416425"/>
            <a:ext cx="5140200" cy="4183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400" lIns="92800" spcFirstLastPara="1" rIns="92800"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1" name="Shape 3081"/>
        <p:cNvGrpSpPr/>
        <p:nvPr/>
      </p:nvGrpSpPr>
      <p:grpSpPr>
        <a:xfrm>
          <a:off x="0" y="0"/>
          <a:ext cx="0" cy="0"/>
          <a:chOff x="0" y="0"/>
          <a:chExt cx="0" cy="0"/>
        </a:xfrm>
      </p:grpSpPr>
      <p:sp>
        <p:nvSpPr>
          <p:cNvPr id="3082" name="Google Shape;3082;p10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83" name="Google Shape;3083;p10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4" name="Google Shape;3084;p10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8" name="Google Shape;218;p11: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6" name="Google Shape;226;p1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6" name="Google Shape;236;p13: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5" name="Google Shape;245;p1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14: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3" name="Google Shape;253;p1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7" name="Google Shape;277;p1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16: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5" name="Google Shape;285;p1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7: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8: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4" name="Google Shape;294;p1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1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0" name="Google Shape;470;p1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1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6" name="Google Shape;146;p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p2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2" name="Google Shape;742;p20: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3" name="Google Shape;743;p20: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p2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0" name="Google Shape;750;p21: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1" name="Google Shape;751;p21: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2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60" name="Google Shape;760;p2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1" name="Google Shape;761;p2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p2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4" name="Google Shape;824;p2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5" name="Google Shape;825;p23: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p2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49" name="Google Shape;849;p2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0" name="Google Shape;850;p24: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p2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6" name="Google Shape;896;p2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7" name="Google Shape;897;p2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p2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24" name="Google Shape;924;p26: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925" name="Google Shape;925;p2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p2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70" name="Google Shape;970;p27: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971" name="Google Shape;971;p2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p28: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81" name="Google Shape;981;p28: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982" name="Google Shape;982;p2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p2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89" name="Google Shape;989;p2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0" name="Google Shape;990;p2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6" name="Google Shape;156;p3: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p3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97" name="Google Shape;997;p30: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8" name="Google Shape;998;p30: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p3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12" name="Google Shape;1012;p31: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3" name="Google Shape;1013;p31: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Google Shape;1019;p3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0" name="Google Shape;1020;p3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1" name="Google Shape;1021;p3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3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9" name="Google Shape;1109;p3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0" name="Google Shape;1110;p33: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Google Shape;1117;p3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18" name="Google Shape;1118;p34: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1119" name="Google Shape;1119;p3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4" name="Shape 1124"/>
        <p:cNvGrpSpPr/>
        <p:nvPr/>
      </p:nvGrpSpPr>
      <p:grpSpPr>
        <a:xfrm>
          <a:off x="0" y="0"/>
          <a:ext cx="0" cy="0"/>
          <a:chOff x="0" y="0"/>
          <a:chExt cx="0" cy="0"/>
        </a:xfrm>
      </p:grpSpPr>
      <p:sp>
        <p:nvSpPr>
          <p:cNvPr id="1125" name="Google Shape;1125;p3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26" name="Google Shape;1126;p3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7" name="Google Shape;1127;p3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8" name="Shape 1398"/>
        <p:cNvGrpSpPr/>
        <p:nvPr/>
      </p:nvGrpSpPr>
      <p:grpSpPr>
        <a:xfrm>
          <a:off x="0" y="0"/>
          <a:ext cx="0" cy="0"/>
          <a:chOff x="0" y="0"/>
          <a:chExt cx="0" cy="0"/>
        </a:xfrm>
      </p:grpSpPr>
      <p:sp>
        <p:nvSpPr>
          <p:cNvPr id="1399" name="Google Shape;1399;p3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00" name="Google Shape;1400;p36: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1401" name="Google Shape;1401;p3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6" name="Shape 1406"/>
        <p:cNvGrpSpPr/>
        <p:nvPr/>
      </p:nvGrpSpPr>
      <p:grpSpPr>
        <a:xfrm>
          <a:off x="0" y="0"/>
          <a:ext cx="0" cy="0"/>
          <a:chOff x="0" y="0"/>
          <a:chExt cx="0" cy="0"/>
        </a:xfrm>
      </p:grpSpPr>
      <p:sp>
        <p:nvSpPr>
          <p:cNvPr id="1407" name="Google Shape;1407;p3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8" name="Google Shape;1408;p37: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p3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5" name="Google Shape;1415;p3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7" name="Shape 1427"/>
        <p:cNvGrpSpPr/>
        <p:nvPr/>
      </p:nvGrpSpPr>
      <p:grpSpPr>
        <a:xfrm>
          <a:off x="0" y="0"/>
          <a:ext cx="0" cy="0"/>
          <a:chOff x="0" y="0"/>
          <a:chExt cx="0" cy="0"/>
        </a:xfrm>
      </p:grpSpPr>
      <p:sp>
        <p:nvSpPr>
          <p:cNvPr id="1428" name="Google Shape;1428;p3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9" name="Google Shape;1429;p3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4" name="Google Shape;164;p4: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6" name="Shape 1436"/>
        <p:cNvGrpSpPr/>
        <p:nvPr/>
      </p:nvGrpSpPr>
      <p:grpSpPr>
        <a:xfrm>
          <a:off x="0" y="0"/>
          <a:ext cx="0" cy="0"/>
          <a:chOff x="0" y="0"/>
          <a:chExt cx="0" cy="0"/>
        </a:xfrm>
      </p:grpSpPr>
      <p:sp>
        <p:nvSpPr>
          <p:cNvPr id="1437" name="Google Shape;1437;p4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8" name="Google Shape;1438;p40: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9" name="Google Shape;1439;p40: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p4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48" name="Google Shape;1448;p41: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9" name="Google Shape;1449;p41: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Google Shape;1455;p4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56" name="Google Shape;1456;p4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7" name="Google Shape;1457;p4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4" name="Shape 1484"/>
        <p:cNvGrpSpPr/>
        <p:nvPr/>
      </p:nvGrpSpPr>
      <p:grpSpPr>
        <a:xfrm>
          <a:off x="0" y="0"/>
          <a:ext cx="0" cy="0"/>
          <a:chOff x="0" y="0"/>
          <a:chExt cx="0" cy="0"/>
        </a:xfrm>
      </p:grpSpPr>
      <p:sp>
        <p:nvSpPr>
          <p:cNvPr id="1485" name="Google Shape;1485;p4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6" name="Google Shape;1486;p4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7" name="Google Shape;1487;p43: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0" name="Shape 1550"/>
        <p:cNvGrpSpPr/>
        <p:nvPr/>
      </p:nvGrpSpPr>
      <p:grpSpPr>
        <a:xfrm>
          <a:off x="0" y="0"/>
          <a:ext cx="0" cy="0"/>
          <a:chOff x="0" y="0"/>
          <a:chExt cx="0" cy="0"/>
        </a:xfrm>
      </p:grpSpPr>
      <p:sp>
        <p:nvSpPr>
          <p:cNvPr id="1551" name="Google Shape;1551;p4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52" name="Google Shape;1552;p4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3" name="Google Shape;1553;p44: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5" name="Shape 1585"/>
        <p:cNvGrpSpPr/>
        <p:nvPr/>
      </p:nvGrpSpPr>
      <p:grpSpPr>
        <a:xfrm>
          <a:off x="0" y="0"/>
          <a:ext cx="0" cy="0"/>
          <a:chOff x="0" y="0"/>
          <a:chExt cx="0" cy="0"/>
        </a:xfrm>
      </p:grpSpPr>
      <p:sp>
        <p:nvSpPr>
          <p:cNvPr id="1586" name="Google Shape;1586;p4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87" name="Google Shape;1587;p4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8" name="Google Shape;1588;p4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3" name="Shape 1593"/>
        <p:cNvGrpSpPr/>
        <p:nvPr/>
      </p:nvGrpSpPr>
      <p:grpSpPr>
        <a:xfrm>
          <a:off x="0" y="0"/>
          <a:ext cx="0" cy="0"/>
          <a:chOff x="0" y="0"/>
          <a:chExt cx="0" cy="0"/>
        </a:xfrm>
      </p:grpSpPr>
      <p:sp>
        <p:nvSpPr>
          <p:cNvPr id="1594" name="Google Shape;1594;p4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5" name="Google Shape;1595;p4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6" name="Google Shape;1596;p46: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p4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05" name="Google Shape;1605;p4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6" name="Google Shape;1606;p47: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1" name="Shape 1611"/>
        <p:cNvGrpSpPr/>
        <p:nvPr/>
      </p:nvGrpSpPr>
      <p:grpSpPr>
        <a:xfrm>
          <a:off x="0" y="0"/>
          <a:ext cx="0" cy="0"/>
          <a:chOff x="0" y="0"/>
          <a:chExt cx="0" cy="0"/>
        </a:xfrm>
      </p:grpSpPr>
      <p:sp>
        <p:nvSpPr>
          <p:cNvPr id="1612" name="Google Shape;1612;p48: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3" name="Google Shape;1613;p4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4" name="Google Shape;1614;p4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Google Shape;1664;p4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65" name="Google Shape;1665;p4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6" name="Google Shape;1666;p4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2" name="Google Shape;172;p5: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5" name="Shape 1745"/>
        <p:cNvGrpSpPr/>
        <p:nvPr/>
      </p:nvGrpSpPr>
      <p:grpSpPr>
        <a:xfrm>
          <a:off x="0" y="0"/>
          <a:ext cx="0" cy="0"/>
          <a:chOff x="0" y="0"/>
          <a:chExt cx="0" cy="0"/>
        </a:xfrm>
      </p:grpSpPr>
      <p:sp>
        <p:nvSpPr>
          <p:cNvPr id="1746" name="Google Shape;1746;p5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47" name="Google Shape;1747;p50: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8" name="Google Shape;1748;p50: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6" name="Shape 1756"/>
        <p:cNvGrpSpPr/>
        <p:nvPr/>
      </p:nvGrpSpPr>
      <p:grpSpPr>
        <a:xfrm>
          <a:off x="0" y="0"/>
          <a:ext cx="0" cy="0"/>
          <a:chOff x="0" y="0"/>
          <a:chExt cx="0" cy="0"/>
        </a:xfrm>
      </p:grpSpPr>
      <p:sp>
        <p:nvSpPr>
          <p:cNvPr id="1757" name="Google Shape;1757;p5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58" name="Google Shape;1758;p51: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9" name="Google Shape;1759;p51: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0" name="Shape 1770"/>
        <p:cNvGrpSpPr/>
        <p:nvPr/>
      </p:nvGrpSpPr>
      <p:grpSpPr>
        <a:xfrm>
          <a:off x="0" y="0"/>
          <a:ext cx="0" cy="0"/>
          <a:chOff x="0" y="0"/>
          <a:chExt cx="0" cy="0"/>
        </a:xfrm>
      </p:grpSpPr>
      <p:sp>
        <p:nvSpPr>
          <p:cNvPr id="1771" name="Google Shape;1771;p5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72" name="Google Shape;1772;p5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3" name="Google Shape;1773;p5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8" name="Shape 1778"/>
        <p:cNvGrpSpPr/>
        <p:nvPr/>
      </p:nvGrpSpPr>
      <p:grpSpPr>
        <a:xfrm>
          <a:off x="0" y="0"/>
          <a:ext cx="0" cy="0"/>
          <a:chOff x="0" y="0"/>
          <a:chExt cx="0" cy="0"/>
        </a:xfrm>
      </p:grpSpPr>
      <p:sp>
        <p:nvSpPr>
          <p:cNvPr id="1779" name="Google Shape;1779;p5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80" name="Google Shape;1780;p5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1" name="Google Shape;1781;p53: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Google Shape;1789;p5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0" name="Google Shape;1790;p5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1" name="Google Shape;1791;p54: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6" name="Shape 1796"/>
        <p:cNvGrpSpPr/>
        <p:nvPr/>
      </p:nvGrpSpPr>
      <p:grpSpPr>
        <a:xfrm>
          <a:off x="0" y="0"/>
          <a:ext cx="0" cy="0"/>
          <a:chOff x="0" y="0"/>
          <a:chExt cx="0" cy="0"/>
        </a:xfrm>
      </p:grpSpPr>
      <p:sp>
        <p:nvSpPr>
          <p:cNvPr id="1797" name="Google Shape;1797;p5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8" name="Google Shape;1798;p5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9" name="Google Shape;1799;p5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p5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08" name="Google Shape;1808;p5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9" name="Google Shape;1809;p56: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4" name="Shape 1814"/>
        <p:cNvGrpSpPr/>
        <p:nvPr/>
      </p:nvGrpSpPr>
      <p:grpSpPr>
        <a:xfrm>
          <a:off x="0" y="0"/>
          <a:ext cx="0" cy="0"/>
          <a:chOff x="0" y="0"/>
          <a:chExt cx="0" cy="0"/>
        </a:xfrm>
      </p:grpSpPr>
      <p:sp>
        <p:nvSpPr>
          <p:cNvPr id="1815" name="Google Shape;1815;p5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6" name="Google Shape;1816;p5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7" name="Google Shape;1817;p57: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4" name="Shape 1824"/>
        <p:cNvGrpSpPr/>
        <p:nvPr/>
      </p:nvGrpSpPr>
      <p:grpSpPr>
        <a:xfrm>
          <a:off x="0" y="0"/>
          <a:ext cx="0" cy="0"/>
          <a:chOff x="0" y="0"/>
          <a:chExt cx="0" cy="0"/>
        </a:xfrm>
      </p:grpSpPr>
      <p:sp>
        <p:nvSpPr>
          <p:cNvPr id="1825" name="Google Shape;1825;p58: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6" name="Google Shape;1826;p5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7" name="Google Shape;1827;p5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5" name="Shape 1835"/>
        <p:cNvGrpSpPr/>
        <p:nvPr/>
      </p:nvGrpSpPr>
      <p:grpSpPr>
        <a:xfrm>
          <a:off x="0" y="0"/>
          <a:ext cx="0" cy="0"/>
          <a:chOff x="0" y="0"/>
          <a:chExt cx="0" cy="0"/>
        </a:xfrm>
      </p:grpSpPr>
      <p:sp>
        <p:nvSpPr>
          <p:cNvPr id="1836" name="Google Shape;1836;p5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37" name="Google Shape;1837;p5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8" name="Google Shape;1838;p5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0" name="Google Shape;180;p6: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p6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46" name="Google Shape;1846;p6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7" name="Google Shape;1847;p60:notes"/>
          <p:cNvSpPr txBox="1"/>
          <p:nvPr>
            <p:ph idx="1" type="body"/>
          </p:nvPr>
        </p:nvSpPr>
        <p:spPr>
          <a:xfrm>
            <a:off x="935037" y="4416425"/>
            <a:ext cx="5140200" cy="4183200"/>
          </a:xfrm>
          <a:prstGeom prst="rect">
            <a:avLst/>
          </a:prstGeom>
          <a:noFill/>
          <a:ln>
            <a:noFill/>
          </a:ln>
        </p:spPr>
        <p:txBody>
          <a:bodyPr anchorCtr="0" anchor="t" bIns="46400" lIns="92800" spcFirstLastPara="1" rIns="92800"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2" name="Shape 1852"/>
        <p:cNvGrpSpPr/>
        <p:nvPr/>
      </p:nvGrpSpPr>
      <p:grpSpPr>
        <a:xfrm>
          <a:off x="0" y="0"/>
          <a:ext cx="0" cy="0"/>
          <a:chOff x="0" y="0"/>
          <a:chExt cx="0" cy="0"/>
        </a:xfrm>
      </p:grpSpPr>
      <p:sp>
        <p:nvSpPr>
          <p:cNvPr id="1853" name="Google Shape;1853;p6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54" name="Google Shape;1854;p6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5" name="Google Shape;1855;p61:notes"/>
          <p:cNvSpPr txBox="1"/>
          <p:nvPr>
            <p:ph idx="1" type="body"/>
          </p:nvPr>
        </p:nvSpPr>
        <p:spPr>
          <a:xfrm>
            <a:off x="935037" y="4416425"/>
            <a:ext cx="5140200" cy="4183200"/>
          </a:xfrm>
          <a:prstGeom prst="rect">
            <a:avLst/>
          </a:prstGeom>
          <a:noFill/>
          <a:ln>
            <a:noFill/>
          </a:ln>
        </p:spPr>
        <p:txBody>
          <a:bodyPr anchorCtr="0" anchor="t" bIns="46400" lIns="92800" spcFirstLastPara="1" rIns="92800"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0" name="Shape 1860"/>
        <p:cNvGrpSpPr/>
        <p:nvPr/>
      </p:nvGrpSpPr>
      <p:grpSpPr>
        <a:xfrm>
          <a:off x="0" y="0"/>
          <a:ext cx="0" cy="0"/>
          <a:chOff x="0" y="0"/>
          <a:chExt cx="0" cy="0"/>
        </a:xfrm>
      </p:grpSpPr>
      <p:sp>
        <p:nvSpPr>
          <p:cNvPr id="1861" name="Google Shape;1861;p6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2" name="Google Shape;1862;p6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3" name="Google Shape;1863;p6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2" name="Shape 2022"/>
        <p:cNvGrpSpPr/>
        <p:nvPr/>
      </p:nvGrpSpPr>
      <p:grpSpPr>
        <a:xfrm>
          <a:off x="0" y="0"/>
          <a:ext cx="0" cy="0"/>
          <a:chOff x="0" y="0"/>
          <a:chExt cx="0" cy="0"/>
        </a:xfrm>
      </p:grpSpPr>
      <p:sp>
        <p:nvSpPr>
          <p:cNvPr id="2023" name="Google Shape;2023;p6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24" name="Google Shape;2024;p6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5" name="Google Shape;2025;p63: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0" name="Shape 2030"/>
        <p:cNvGrpSpPr/>
        <p:nvPr/>
      </p:nvGrpSpPr>
      <p:grpSpPr>
        <a:xfrm>
          <a:off x="0" y="0"/>
          <a:ext cx="0" cy="0"/>
          <a:chOff x="0" y="0"/>
          <a:chExt cx="0" cy="0"/>
        </a:xfrm>
      </p:grpSpPr>
      <p:sp>
        <p:nvSpPr>
          <p:cNvPr id="2031" name="Google Shape;2031;p6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32" name="Google Shape;2032;p6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3" name="Google Shape;2033;p64: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0" name="Shape 2040"/>
        <p:cNvGrpSpPr/>
        <p:nvPr/>
      </p:nvGrpSpPr>
      <p:grpSpPr>
        <a:xfrm>
          <a:off x="0" y="0"/>
          <a:ext cx="0" cy="0"/>
          <a:chOff x="0" y="0"/>
          <a:chExt cx="0" cy="0"/>
        </a:xfrm>
      </p:grpSpPr>
      <p:sp>
        <p:nvSpPr>
          <p:cNvPr id="2041" name="Google Shape;2041;p6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2" name="Google Shape;2042;p6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8" name="Shape 2048"/>
        <p:cNvGrpSpPr/>
        <p:nvPr/>
      </p:nvGrpSpPr>
      <p:grpSpPr>
        <a:xfrm>
          <a:off x="0" y="0"/>
          <a:ext cx="0" cy="0"/>
          <a:chOff x="0" y="0"/>
          <a:chExt cx="0" cy="0"/>
        </a:xfrm>
      </p:grpSpPr>
      <p:sp>
        <p:nvSpPr>
          <p:cNvPr id="2049" name="Google Shape;2049;p6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0" name="Google Shape;2050;p66: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5" name="Shape 2055"/>
        <p:cNvGrpSpPr/>
        <p:nvPr/>
      </p:nvGrpSpPr>
      <p:grpSpPr>
        <a:xfrm>
          <a:off x="0" y="0"/>
          <a:ext cx="0" cy="0"/>
          <a:chOff x="0" y="0"/>
          <a:chExt cx="0" cy="0"/>
        </a:xfrm>
      </p:grpSpPr>
      <p:sp>
        <p:nvSpPr>
          <p:cNvPr id="2056" name="Google Shape;2056;p6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7" name="Google Shape;2057;p67: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2" name="Shape 2062"/>
        <p:cNvGrpSpPr/>
        <p:nvPr/>
      </p:nvGrpSpPr>
      <p:grpSpPr>
        <a:xfrm>
          <a:off x="0" y="0"/>
          <a:ext cx="0" cy="0"/>
          <a:chOff x="0" y="0"/>
          <a:chExt cx="0" cy="0"/>
        </a:xfrm>
      </p:grpSpPr>
      <p:sp>
        <p:nvSpPr>
          <p:cNvPr id="2063" name="Google Shape;2063;p6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4" name="Google Shape;2064;p6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9" name="Shape 2069"/>
        <p:cNvGrpSpPr/>
        <p:nvPr/>
      </p:nvGrpSpPr>
      <p:grpSpPr>
        <a:xfrm>
          <a:off x="0" y="0"/>
          <a:ext cx="0" cy="0"/>
          <a:chOff x="0" y="0"/>
          <a:chExt cx="0" cy="0"/>
        </a:xfrm>
      </p:grpSpPr>
      <p:sp>
        <p:nvSpPr>
          <p:cNvPr id="2070" name="Google Shape;2070;p6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71" name="Google Shape;2071;p6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2" name="Google Shape;2072;p6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8" name="Google Shape;188;p7:notes"/>
          <p:cNvSpPr txBox="1"/>
          <p:nvPr>
            <p:ph idx="1" type="body"/>
          </p:nvPr>
        </p:nvSpPr>
        <p:spPr>
          <a:xfrm>
            <a:off x="935037" y="4416425"/>
            <a:ext cx="5140200" cy="4181400"/>
          </a:xfrm>
          <a:prstGeom prst="rect">
            <a:avLst/>
          </a:prstGeom>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9" name="Shape 2079"/>
        <p:cNvGrpSpPr/>
        <p:nvPr/>
      </p:nvGrpSpPr>
      <p:grpSpPr>
        <a:xfrm>
          <a:off x="0" y="0"/>
          <a:ext cx="0" cy="0"/>
          <a:chOff x="0" y="0"/>
          <a:chExt cx="0" cy="0"/>
        </a:xfrm>
      </p:grpSpPr>
      <p:sp>
        <p:nvSpPr>
          <p:cNvPr id="2080" name="Google Shape;2080;p70: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1" name="Google Shape;2081;p70: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082" name="Google Shape;2082;p7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7" name="Shape 2087"/>
        <p:cNvGrpSpPr/>
        <p:nvPr/>
      </p:nvGrpSpPr>
      <p:grpSpPr>
        <a:xfrm>
          <a:off x="0" y="0"/>
          <a:ext cx="0" cy="0"/>
          <a:chOff x="0" y="0"/>
          <a:chExt cx="0" cy="0"/>
        </a:xfrm>
      </p:grpSpPr>
      <p:sp>
        <p:nvSpPr>
          <p:cNvPr id="2088" name="Google Shape;2088;p71:notes"/>
          <p:cNvSpPr txBox="1"/>
          <p:nvPr/>
        </p:nvSpPr>
        <p:spPr>
          <a:xfrm>
            <a:off x="3971925" y="8831262"/>
            <a:ext cx="30384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89" name="Google Shape;2089;p71:notes"/>
          <p:cNvSpPr txBox="1"/>
          <p:nvPr/>
        </p:nvSpPr>
        <p:spPr>
          <a:xfrm>
            <a:off x="3971925" y="8831262"/>
            <a:ext cx="30384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90" name="Google Shape;2090;p7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1" name="Google Shape;2091;p71:notes"/>
          <p:cNvSpPr txBox="1"/>
          <p:nvPr>
            <p:ph idx="1" type="body"/>
          </p:nvPr>
        </p:nvSpPr>
        <p:spPr>
          <a:xfrm>
            <a:off x="935037" y="4416425"/>
            <a:ext cx="5140200" cy="41832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6" name="Shape 2096"/>
        <p:cNvGrpSpPr/>
        <p:nvPr/>
      </p:nvGrpSpPr>
      <p:grpSpPr>
        <a:xfrm>
          <a:off x="0" y="0"/>
          <a:ext cx="0" cy="0"/>
          <a:chOff x="0" y="0"/>
          <a:chExt cx="0" cy="0"/>
        </a:xfrm>
      </p:grpSpPr>
      <p:sp>
        <p:nvSpPr>
          <p:cNvPr id="2097" name="Google Shape;2097;p7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8" name="Google Shape;2098;p7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099" name="Google Shape;2099;p7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p7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6" name="Google Shape;2106;p73: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107" name="Google Shape;2107;p7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2" name="Shape 2112"/>
        <p:cNvGrpSpPr/>
        <p:nvPr/>
      </p:nvGrpSpPr>
      <p:grpSpPr>
        <a:xfrm>
          <a:off x="0" y="0"/>
          <a:ext cx="0" cy="0"/>
          <a:chOff x="0" y="0"/>
          <a:chExt cx="0" cy="0"/>
        </a:xfrm>
      </p:grpSpPr>
      <p:sp>
        <p:nvSpPr>
          <p:cNvPr id="2113" name="Google Shape;2113;p7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4" name="Google Shape;2114;p74: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115" name="Google Shape;2115;p7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0" name="Shape 2120"/>
        <p:cNvGrpSpPr/>
        <p:nvPr/>
      </p:nvGrpSpPr>
      <p:grpSpPr>
        <a:xfrm>
          <a:off x="0" y="0"/>
          <a:ext cx="0" cy="0"/>
          <a:chOff x="0" y="0"/>
          <a:chExt cx="0" cy="0"/>
        </a:xfrm>
      </p:grpSpPr>
      <p:sp>
        <p:nvSpPr>
          <p:cNvPr id="2121" name="Google Shape;2121;p7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2" name="Google Shape;2122;p7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
        <p:nvSpPr>
          <p:cNvPr id="2123" name="Google Shape;2123;p7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7" name="Shape 2127"/>
        <p:cNvGrpSpPr/>
        <p:nvPr/>
      </p:nvGrpSpPr>
      <p:grpSpPr>
        <a:xfrm>
          <a:off x="0" y="0"/>
          <a:ext cx="0" cy="0"/>
          <a:chOff x="0" y="0"/>
          <a:chExt cx="0" cy="0"/>
        </a:xfrm>
      </p:grpSpPr>
      <p:sp>
        <p:nvSpPr>
          <p:cNvPr id="2128" name="Google Shape;2128;p7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29" name="Google Shape;2129;p76: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0" name="Google Shape;2130;p76: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9" name="Shape 2399"/>
        <p:cNvGrpSpPr/>
        <p:nvPr/>
      </p:nvGrpSpPr>
      <p:grpSpPr>
        <a:xfrm>
          <a:off x="0" y="0"/>
          <a:ext cx="0" cy="0"/>
          <a:chOff x="0" y="0"/>
          <a:chExt cx="0" cy="0"/>
        </a:xfrm>
      </p:grpSpPr>
      <p:sp>
        <p:nvSpPr>
          <p:cNvPr id="2400" name="Google Shape;2400;p7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01" name="Google Shape;2401;p77: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2" name="Google Shape;2402;p77: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7" name="Shape 2407"/>
        <p:cNvGrpSpPr/>
        <p:nvPr/>
      </p:nvGrpSpPr>
      <p:grpSpPr>
        <a:xfrm>
          <a:off x="0" y="0"/>
          <a:ext cx="0" cy="0"/>
          <a:chOff x="0" y="0"/>
          <a:chExt cx="0" cy="0"/>
        </a:xfrm>
      </p:grpSpPr>
      <p:sp>
        <p:nvSpPr>
          <p:cNvPr id="2408" name="Google Shape;2408;p78: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09" name="Google Shape;2409;p7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0" name="Google Shape;2410;p7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6" name="Shape 2416"/>
        <p:cNvGrpSpPr/>
        <p:nvPr/>
      </p:nvGrpSpPr>
      <p:grpSpPr>
        <a:xfrm>
          <a:off x="0" y="0"/>
          <a:ext cx="0" cy="0"/>
          <a:chOff x="0" y="0"/>
          <a:chExt cx="0" cy="0"/>
        </a:xfrm>
      </p:grpSpPr>
      <p:sp>
        <p:nvSpPr>
          <p:cNvPr id="2417" name="Google Shape;2417;p7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18" name="Google Shape;2418;p7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9" name="Google Shape;2419;p7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4" name="Shape 2424"/>
        <p:cNvGrpSpPr/>
        <p:nvPr/>
      </p:nvGrpSpPr>
      <p:grpSpPr>
        <a:xfrm>
          <a:off x="0" y="0"/>
          <a:ext cx="0" cy="0"/>
          <a:chOff x="0" y="0"/>
          <a:chExt cx="0" cy="0"/>
        </a:xfrm>
      </p:grpSpPr>
      <p:sp>
        <p:nvSpPr>
          <p:cNvPr id="2425" name="Google Shape;2425;p8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6" name="Google Shape;2426;p80: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7" name="Google Shape;2427;p80: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2" name="Shape 2432"/>
        <p:cNvGrpSpPr/>
        <p:nvPr/>
      </p:nvGrpSpPr>
      <p:grpSpPr>
        <a:xfrm>
          <a:off x="0" y="0"/>
          <a:ext cx="0" cy="0"/>
          <a:chOff x="0" y="0"/>
          <a:chExt cx="0" cy="0"/>
        </a:xfrm>
      </p:grpSpPr>
      <p:sp>
        <p:nvSpPr>
          <p:cNvPr id="2433" name="Google Shape;2433;p8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4" name="Google Shape;2434;p81: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5" name="Google Shape;2435;p81: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0" name="Shape 2440"/>
        <p:cNvGrpSpPr/>
        <p:nvPr/>
      </p:nvGrpSpPr>
      <p:grpSpPr>
        <a:xfrm>
          <a:off x="0" y="0"/>
          <a:ext cx="0" cy="0"/>
          <a:chOff x="0" y="0"/>
          <a:chExt cx="0" cy="0"/>
        </a:xfrm>
      </p:grpSpPr>
      <p:sp>
        <p:nvSpPr>
          <p:cNvPr id="2441" name="Google Shape;2441;p8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42" name="Google Shape;2442;p82: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3" name="Google Shape;2443;p82: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8" name="Shape 2448"/>
        <p:cNvGrpSpPr/>
        <p:nvPr/>
      </p:nvGrpSpPr>
      <p:grpSpPr>
        <a:xfrm>
          <a:off x="0" y="0"/>
          <a:ext cx="0" cy="0"/>
          <a:chOff x="0" y="0"/>
          <a:chExt cx="0" cy="0"/>
        </a:xfrm>
      </p:grpSpPr>
      <p:sp>
        <p:nvSpPr>
          <p:cNvPr id="2449" name="Google Shape;2449;p8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50" name="Google Shape;2450;p83: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1" name="Google Shape;2451;p83: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8" name="Shape 2458"/>
        <p:cNvGrpSpPr/>
        <p:nvPr/>
      </p:nvGrpSpPr>
      <p:grpSpPr>
        <a:xfrm>
          <a:off x="0" y="0"/>
          <a:ext cx="0" cy="0"/>
          <a:chOff x="0" y="0"/>
          <a:chExt cx="0" cy="0"/>
        </a:xfrm>
      </p:grpSpPr>
      <p:sp>
        <p:nvSpPr>
          <p:cNvPr id="2459" name="Google Shape;2459;p8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60" name="Google Shape;2460;p84: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1" name="Google Shape;2461;p84: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6" name="Shape 2466"/>
        <p:cNvGrpSpPr/>
        <p:nvPr/>
      </p:nvGrpSpPr>
      <p:grpSpPr>
        <a:xfrm>
          <a:off x="0" y="0"/>
          <a:ext cx="0" cy="0"/>
          <a:chOff x="0" y="0"/>
          <a:chExt cx="0" cy="0"/>
        </a:xfrm>
      </p:grpSpPr>
      <p:sp>
        <p:nvSpPr>
          <p:cNvPr id="2467" name="Google Shape;2467;p8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68" name="Google Shape;2468;p85: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9" name="Google Shape;2469;p85: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4" name="Shape 2474"/>
        <p:cNvGrpSpPr/>
        <p:nvPr/>
      </p:nvGrpSpPr>
      <p:grpSpPr>
        <a:xfrm>
          <a:off x="0" y="0"/>
          <a:ext cx="0" cy="0"/>
          <a:chOff x="0" y="0"/>
          <a:chExt cx="0" cy="0"/>
        </a:xfrm>
      </p:grpSpPr>
      <p:sp>
        <p:nvSpPr>
          <p:cNvPr id="2475" name="Google Shape;2475;p8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76" name="Google Shape;2476;p86: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7" name="Google Shape;2477;p86: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1" name="Shape 2521"/>
        <p:cNvGrpSpPr/>
        <p:nvPr/>
      </p:nvGrpSpPr>
      <p:grpSpPr>
        <a:xfrm>
          <a:off x="0" y="0"/>
          <a:ext cx="0" cy="0"/>
          <a:chOff x="0" y="0"/>
          <a:chExt cx="0" cy="0"/>
        </a:xfrm>
      </p:grpSpPr>
      <p:sp>
        <p:nvSpPr>
          <p:cNvPr id="2522" name="Google Shape;2522;p8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23" name="Google Shape;2523;p87: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4" name="Google Shape;2524;p87: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8" name="Shape 2558"/>
        <p:cNvGrpSpPr/>
        <p:nvPr/>
      </p:nvGrpSpPr>
      <p:grpSpPr>
        <a:xfrm>
          <a:off x="0" y="0"/>
          <a:ext cx="0" cy="0"/>
          <a:chOff x="0" y="0"/>
          <a:chExt cx="0" cy="0"/>
        </a:xfrm>
      </p:grpSpPr>
      <p:sp>
        <p:nvSpPr>
          <p:cNvPr id="2559" name="Google Shape;2559;p88: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60" name="Google Shape;2560;p88: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1" name="Google Shape;2561;p88: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8" name="Shape 2568"/>
        <p:cNvGrpSpPr/>
        <p:nvPr/>
      </p:nvGrpSpPr>
      <p:grpSpPr>
        <a:xfrm>
          <a:off x="0" y="0"/>
          <a:ext cx="0" cy="0"/>
          <a:chOff x="0" y="0"/>
          <a:chExt cx="0" cy="0"/>
        </a:xfrm>
      </p:grpSpPr>
      <p:sp>
        <p:nvSpPr>
          <p:cNvPr id="2569" name="Google Shape;2569;p8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70" name="Google Shape;2570;p89: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1" name="Google Shape;2571;p89: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11826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9:notes"/>
          <p:cNvSpPr txBox="1"/>
          <p:nvPr>
            <p:ph idx="1" type="body"/>
          </p:nvPr>
        </p:nvSpPr>
        <p:spPr>
          <a:xfrm>
            <a:off x="935037" y="4416425"/>
            <a:ext cx="5140200" cy="41814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p90: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21" name="Google Shape;2621;p90: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2" name="Google Shape;2622;p90: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2" name="Shape 2662"/>
        <p:cNvGrpSpPr/>
        <p:nvPr/>
      </p:nvGrpSpPr>
      <p:grpSpPr>
        <a:xfrm>
          <a:off x="0" y="0"/>
          <a:ext cx="0" cy="0"/>
          <a:chOff x="0" y="0"/>
          <a:chExt cx="0" cy="0"/>
        </a:xfrm>
      </p:grpSpPr>
      <p:sp>
        <p:nvSpPr>
          <p:cNvPr id="2663" name="Google Shape;2663;p91: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4" name="Google Shape;2664;p91: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5" name="Google Shape;2665;p91: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2" name="Shape 2672"/>
        <p:cNvGrpSpPr/>
        <p:nvPr/>
      </p:nvGrpSpPr>
      <p:grpSpPr>
        <a:xfrm>
          <a:off x="0" y="0"/>
          <a:ext cx="0" cy="0"/>
          <a:chOff x="0" y="0"/>
          <a:chExt cx="0" cy="0"/>
        </a:xfrm>
      </p:grpSpPr>
      <p:sp>
        <p:nvSpPr>
          <p:cNvPr id="2673" name="Google Shape;2673;p92: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74" name="Google Shape;2674;p92: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5" name="Google Shape;2675;p92: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0" name="Shape 2760"/>
        <p:cNvGrpSpPr/>
        <p:nvPr/>
      </p:nvGrpSpPr>
      <p:grpSpPr>
        <a:xfrm>
          <a:off x="0" y="0"/>
          <a:ext cx="0" cy="0"/>
          <a:chOff x="0" y="0"/>
          <a:chExt cx="0" cy="0"/>
        </a:xfrm>
      </p:grpSpPr>
      <p:sp>
        <p:nvSpPr>
          <p:cNvPr id="2761" name="Google Shape;2761;p93: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62" name="Google Shape;2762;p93: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3" name="Google Shape;2763;p93: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9" name="Shape 2859"/>
        <p:cNvGrpSpPr/>
        <p:nvPr/>
      </p:nvGrpSpPr>
      <p:grpSpPr>
        <a:xfrm>
          <a:off x="0" y="0"/>
          <a:ext cx="0" cy="0"/>
          <a:chOff x="0" y="0"/>
          <a:chExt cx="0" cy="0"/>
        </a:xfrm>
      </p:grpSpPr>
      <p:sp>
        <p:nvSpPr>
          <p:cNvPr id="2860" name="Google Shape;2860;p94: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61" name="Google Shape;2861;p94: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2" name="Google Shape;2862;p94: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7" name="Shape 2867"/>
        <p:cNvGrpSpPr/>
        <p:nvPr/>
      </p:nvGrpSpPr>
      <p:grpSpPr>
        <a:xfrm>
          <a:off x="0" y="0"/>
          <a:ext cx="0" cy="0"/>
          <a:chOff x="0" y="0"/>
          <a:chExt cx="0" cy="0"/>
        </a:xfrm>
      </p:grpSpPr>
      <p:sp>
        <p:nvSpPr>
          <p:cNvPr id="2868" name="Google Shape;2868;p95: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69" name="Google Shape;2869;p95: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0" name="Google Shape;2870;p95:notes"/>
          <p:cNvSpPr txBox="1"/>
          <p:nvPr>
            <p:ph idx="1" type="body"/>
          </p:nvPr>
        </p:nvSpPr>
        <p:spPr>
          <a:xfrm>
            <a:off x="700087" y="4414837"/>
            <a:ext cx="5610300" cy="41847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SzPts val="1800"/>
              <a:buNone/>
            </a:pPr>
            <a:r>
              <a:rPr lang="en-US"/>
              <a:t>We use this simple definition of tightness for efficiency concerns.</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4" name="Shape 2894"/>
        <p:cNvGrpSpPr/>
        <p:nvPr/>
      </p:nvGrpSpPr>
      <p:grpSpPr>
        <a:xfrm>
          <a:off x="0" y="0"/>
          <a:ext cx="0" cy="0"/>
          <a:chOff x="0" y="0"/>
          <a:chExt cx="0" cy="0"/>
        </a:xfrm>
      </p:grpSpPr>
      <p:sp>
        <p:nvSpPr>
          <p:cNvPr id="2895" name="Google Shape;2895;p96: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96" name="Google Shape;2896;p96: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7" name="Google Shape;2897;p96: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0" name="Shape 2960"/>
        <p:cNvGrpSpPr/>
        <p:nvPr/>
      </p:nvGrpSpPr>
      <p:grpSpPr>
        <a:xfrm>
          <a:off x="0" y="0"/>
          <a:ext cx="0" cy="0"/>
          <a:chOff x="0" y="0"/>
          <a:chExt cx="0" cy="0"/>
        </a:xfrm>
      </p:grpSpPr>
      <p:sp>
        <p:nvSpPr>
          <p:cNvPr id="2961" name="Google Shape;2961;p97: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62" name="Google Shape;2962;p97: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3" name="Google Shape;2963;p97: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4" name="Shape 3044"/>
        <p:cNvGrpSpPr/>
        <p:nvPr/>
      </p:nvGrpSpPr>
      <p:grpSpPr>
        <a:xfrm>
          <a:off x="0" y="0"/>
          <a:ext cx="0" cy="0"/>
          <a:chOff x="0" y="0"/>
          <a:chExt cx="0" cy="0"/>
        </a:xfrm>
      </p:grpSpPr>
      <p:sp>
        <p:nvSpPr>
          <p:cNvPr id="3045" name="Google Shape;3045;p98: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46" name="Google Shape;3046;p98: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7" name="Google Shape;3047;p98: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3" name="Shape 3053"/>
        <p:cNvGrpSpPr/>
        <p:nvPr/>
      </p:nvGrpSpPr>
      <p:grpSpPr>
        <a:xfrm>
          <a:off x="0" y="0"/>
          <a:ext cx="0" cy="0"/>
          <a:chOff x="0" y="0"/>
          <a:chExt cx="0" cy="0"/>
        </a:xfrm>
      </p:grpSpPr>
      <p:sp>
        <p:nvSpPr>
          <p:cNvPr id="3054" name="Google Shape;3054;p99:notes"/>
          <p:cNvSpPr txBox="1"/>
          <p:nvPr/>
        </p:nvSpPr>
        <p:spPr>
          <a:xfrm>
            <a:off x="3971925" y="8831262"/>
            <a:ext cx="3038400" cy="46500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5" name="Google Shape;3055;p99:notes"/>
          <p:cNvSpPr/>
          <p:nvPr>
            <p:ph idx="2" type="sldImg"/>
          </p:nvPr>
        </p:nvSpPr>
        <p:spPr>
          <a:xfrm>
            <a:off x="1182687" y="696912"/>
            <a:ext cx="4646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6" name="Google Shape;3056;p99:notes"/>
          <p:cNvSpPr txBox="1"/>
          <p:nvPr>
            <p:ph idx="1" type="body"/>
          </p:nvPr>
        </p:nvSpPr>
        <p:spPr>
          <a:xfrm>
            <a:off x="935037" y="4416425"/>
            <a:ext cx="5140200" cy="4183200"/>
          </a:xfrm>
          <a:prstGeom prst="rect">
            <a:avLst/>
          </a:prstGeom>
          <a:noFill/>
          <a:ln>
            <a:noFill/>
          </a:ln>
        </p:spPr>
        <p:txBody>
          <a:bodyPr anchorCtr="0" anchor="t" bIns="46400" lIns="92825" spcFirstLastPara="1" rIns="92825" wrap="square" tIns="464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1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 name="Google Shape;82;p1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50520" lvl="0" marL="457200" rtl="0" algn="l">
              <a:spcBef>
                <a:spcPts val="640"/>
              </a:spcBef>
              <a:spcAft>
                <a:spcPts val="0"/>
              </a:spcAft>
              <a:buSzPts val="1920"/>
              <a:buChar char="■"/>
              <a:defRPr sz="3200"/>
            </a:lvl1pPr>
            <a:lvl2pPr indent="-326390" lvl="1" marL="914400" rtl="0" algn="l">
              <a:spcBef>
                <a:spcPts val="560"/>
              </a:spcBef>
              <a:spcAft>
                <a:spcPts val="0"/>
              </a:spcAft>
              <a:buSzPts val="1540"/>
              <a:buChar char="■"/>
              <a:defRPr sz="2800"/>
            </a:lvl2pPr>
            <a:lvl3pPr indent="-304800" lvl="2" marL="1371600" rtl="0" algn="l">
              <a:spcBef>
                <a:spcPts val="480"/>
              </a:spcBef>
              <a:spcAft>
                <a:spcPts val="0"/>
              </a:spcAft>
              <a:buSzPts val="1200"/>
              <a:buChar char="■"/>
              <a:defRPr sz="2400"/>
            </a:lvl3pPr>
            <a:lvl4pPr indent="-298450" lvl="3" marL="1828800" rtl="0" algn="l">
              <a:spcBef>
                <a:spcPts val="400"/>
              </a:spcBef>
              <a:spcAft>
                <a:spcPts val="0"/>
              </a:spcAft>
              <a:buSzPts val="1100"/>
              <a:buChar char="■"/>
              <a:defRPr sz="2000"/>
            </a:lvl4pPr>
            <a:lvl5pPr indent="-292100" lvl="4" marL="2286000" rtl="0" algn="l">
              <a:spcBef>
                <a:spcPts val="400"/>
              </a:spcBef>
              <a:spcAft>
                <a:spcPts val="0"/>
              </a:spcAft>
              <a:buSzPts val="1000"/>
              <a:buChar char="■"/>
              <a:defRPr sz="2000"/>
            </a:lvl5pPr>
            <a:lvl6pPr indent="-292100" lvl="5" marL="2743200" rtl="0" algn="l">
              <a:spcBef>
                <a:spcPts val="400"/>
              </a:spcBef>
              <a:spcAft>
                <a:spcPts val="0"/>
              </a:spcAft>
              <a:buSzPts val="1000"/>
              <a:buChar char="■"/>
              <a:defRPr sz="2000"/>
            </a:lvl6pPr>
            <a:lvl7pPr indent="-292100" lvl="6" marL="3200400" rtl="0" algn="l">
              <a:spcBef>
                <a:spcPts val="400"/>
              </a:spcBef>
              <a:spcAft>
                <a:spcPts val="0"/>
              </a:spcAft>
              <a:buSzPts val="1000"/>
              <a:buChar char="■"/>
              <a:defRPr sz="2000"/>
            </a:lvl7pPr>
            <a:lvl8pPr indent="-292100" lvl="7" marL="3657600" rtl="0" algn="l">
              <a:spcBef>
                <a:spcPts val="400"/>
              </a:spcBef>
              <a:spcAft>
                <a:spcPts val="0"/>
              </a:spcAft>
              <a:buSzPts val="1000"/>
              <a:buChar char="■"/>
              <a:defRPr sz="2000"/>
            </a:lvl8pPr>
            <a:lvl9pPr indent="-292100" lvl="8" marL="4114800" rtl="0" algn="l">
              <a:spcBef>
                <a:spcPts val="400"/>
              </a:spcBef>
              <a:spcAft>
                <a:spcPts val="0"/>
              </a:spcAft>
              <a:buSzPts val="1000"/>
              <a:buChar char="■"/>
              <a:defRPr sz="2000"/>
            </a:lvl9pPr>
          </a:lstStyle>
          <a:p/>
        </p:txBody>
      </p:sp>
      <p:sp>
        <p:nvSpPr>
          <p:cNvPr id="83" name="Google Shape;83;p1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84" name="Google Shape;84;p1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14"/>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 name="Google Shape;89;p1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2" name="Shape 92"/>
        <p:cNvGrpSpPr/>
        <p:nvPr/>
      </p:nvGrpSpPr>
      <p:grpSpPr>
        <a:xfrm>
          <a:off x="0" y="0"/>
          <a:ext cx="0" cy="0"/>
          <a:chOff x="0" y="0"/>
          <a:chExt cx="0" cy="0"/>
        </a:xfrm>
      </p:grpSpPr>
      <p:sp>
        <p:nvSpPr>
          <p:cNvPr id="93" name="Google Shape;93;p1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15"/>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95" name="Google Shape;95;p15"/>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96" name="Google Shape;96;p15"/>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97" name="Google Shape;97;p15"/>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98" name="Google Shape;98;p1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1" name="Shape 101"/>
        <p:cNvGrpSpPr/>
        <p:nvPr/>
      </p:nvGrpSpPr>
      <p:grpSpPr>
        <a:xfrm>
          <a:off x="0" y="0"/>
          <a:ext cx="0" cy="0"/>
          <a:chOff x="0" y="0"/>
          <a:chExt cx="0" cy="0"/>
        </a:xfrm>
      </p:grpSpPr>
      <p:sp>
        <p:nvSpPr>
          <p:cNvPr id="102" name="Google Shape;102;p16"/>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 name="Google Shape;103;p16"/>
          <p:cNvSpPr txBox="1"/>
          <p:nvPr>
            <p:ph idx="1" type="body"/>
          </p:nvPr>
        </p:nvSpPr>
        <p:spPr>
          <a:xfrm>
            <a:off x="381000" y="1371600"/>
            <a:ext cx="41148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104" name="Google Shape;104;p16"/>
          <p:cNvSpPr txBox="1"/>
          <p:nvPr>
            <p:ph idx="2" type="body"/>
          </p:nvPr>
        </p:nvSpPr>
        <p:spPr>
          <a:xfrm>
            <a:off x="4648200" y="1371600"/>
            <a:ext cx="41148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105" name="Google Shape;105;p1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8" name="Shape 108"/>
        <p:cNvGrpSpPr/>
        <p:nvPr/>
      </p:nvGrpSpPr>
      <p:grpSpPr>
        <a:xfrm>
          <a:off x="0" y="0"/>
          <a:ext cx="0" cy="0"/>
          <a:chOff x="0" y="0"/>
          <a:chExt cx="0" cy="0"/>
        </a:xfrm>
      </p:grpSpPr>
      <p:sp>
        <p:nvSpPr>
          <p:cNvPr id="109" name="Google Shape;109;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 name="Google Shape;110;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1200"/>
              <a:buNone/>
              <a:defRPr sz="2000"/>
            </a:lvl1pPr>
            <a:lvl2pPr indent="-228600" lvl="1" marL="914400" rtl="0" algn="l">
              <a:spcBef>
                <a:spcPts val="360"/>
              </a:spcBef>
              <a:spcAft>
                <a:spcPts val="0"/>
              </a:spcAft>
              <a:buSzPts val="990"/>
              <a:buNone/>
              <a:defRPr sz="1800"/>
            </a:lvl2pPr>
            <a:lvl3pPr indent="-228600" lvl="2" marL="1371600" rtl="0" algn="l">
              <a:spcBef>
                <a:spcPts val="320"/>
              </a:spcBef>
              <a:spcAft>
                <a:spcPts val="0"/>
              </a:spcAft>
              <a:buSzPts val="800"/>
              <a:buNone/>
              <a:defRPr sz="1600"/>
            </a:lvl3pPr>
            <a:lvl4pPr indent="-228600" lvl="3" marL="1828800" rtl="0" algn="l">
              <a:spcBef>
                <a:spcPts val="280"/>
              </a:spcBef>
              <a:spcAft>
                <a:spcPts val="0"/>
              </a:spcAft>
              <a:buSzPts val="770"/>
              <a:buNone/>
              <a:defRPr sz="1400"/>
            </a:lvl4pPr>
            <a:lvl5pPr indent="-228600" lvl="4" marL="2286000" rtl="0" algn="l">
              <a:spcBef>
                <a:spcPts val="280"/>
              </a:spcBef>
              <a:spcAft>
                <a:spcPts val="0"/>
              </a:spcAft>
              <a:buSzPts val="700"/>
              <a:buNone/>
              <a:defRPr sz="1400"/>
            </a:lvl5pPr>
            <a:lvl6pPr indent="-228600" lvl="5" marL="2743200" rtl="0" algn="l">
              <a:spcBef>
                <a:spcPts val="280"/>
              </a:spcBef>
              <a:spcAft>
                <a:spcPts val="0"/>
              </a:spcAft>
              <a:buSzPts val="700"/>
              <a:buNone/>
              <a:defRPr sz="1400"/>
            </a:lvl6pPr>
            <a:lvl7pPr indent="-228600" lvl="6" marL="3200400" rtl="0" algn="l">
              <a:spcBef>
                <a:spcPts val="280"/>
              </a:spcBef>
              <a:spcAft>
                <a:spcPts val="0"/>
              </a:spcAft>
              <a:buSzPts val="700"/>
              <a:buNone/>
              <a:defRPr sz="1400"/>
            </a:lvl7pPr>
            <a:lvl8pPr indent="-228600" lvl="7" marL="3657600" rtl="0" algn="l">
              <a:spcBef>
                <a:spcPts val="280"/>
              </a:spcBef>
              <a:spcAft>
                <a:spcPts val="0"/>
              </a:spcAft>
              <a:buSzPts val="700"/>
              <a:buNone/>
              <a:defRPr sz="1400"/>
            </a:lvl8pPr>
            <a:lvl9pPr indent="-228600" lvl="8" marL="4114800" rtl="0" algn="l">
              <a:spcBef>
                <a:spcPts val="280"/>
              </a:spcBef>
              <a:spcAft>
                <a:spcPts val="0"/>
              </a:spcAft>
              <a:buSzPts val="700"/>
              <a:buNone/>
              <a:defRPr sz="1400"/>
            </a:lvl9pPr>
          </a:lstStyle>
          <a:p/>
        </p:txBody>
      </p:sp>
      <p:sp>
        <p:nvSpPr>
          <p:cNvPr id="111" name="Google Shape;111;p17"/>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7"/>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0" name="Shape 130"/>
        <p:cNvGrpSpPr/>
        <p:nvPr/>
      </p:nvGrpSpPr>
      <p:grpSpPr>
        <a:xfrm>
          <a:off x="0" y="0"/>
          <a:ext cx="0" cy="0"/>
          <a:chOff x="0" y="0"/>
          <a:chExt cx="0" cy="0"/>
        </a:xfrm>
      </p:grpSpPr>
      <p:sp>
        <p:nvSpPr>
          <p:cNvPr id="131" name="Google Shape;131;p19"/>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2" name="Google Shape;132;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560"/>
              </a:spcBef>
              <a:spcAft>
                <a:spcPts val="0"/>
              </a:spcAft>
              <a:buSzPts val="1680"/>
              <a:buFont typeface="Noto Sans Symbols"/>
              <a:buNone/>
              <a:defRPr/>
            </a:lvl1pPr>
            <a:lvl2pPr lvl="1" rtl="0" algn="l">
              <a:spcBef>
                <a:spcPts val="360"/>
              </a:spcBef>
              <a:spcAft>
                <a:spcPts val="0"/>
              </a:spcAft>
              <a:buSzPts val="990"/>
              <a:buChar char="■"/>
              <a:defRPr/>
            </a:lvl2pPr>
            <a:lvl3pPr lvl="2" rtl="0" algn="l">
              <a:spcBef>
                <a:spcPts val="360"/>
              </a:spcBef>
              <a:spcAft>
                <a:spcPts val="0"/>
              </a:spcAft>
              <a:buSzPts val="900"/>
              <a:buChar char="■"/>
              <a:defRPr/>
            </a:lvl3pPr>
            <a:lvl4pPr lvl="3" rtl="0" algn="l">
              <a:spcBef>
                <a:spcPts val="360"/>
              </a:spcBef>
              <a:spcAft>
                <a:spcPts val="0"/>
              </a:spcAft>
              <a:buSzPts val="990"/>
              <a:buChar char="■"/>
              <a:defRPr/>
            </a:lvl4pPr>
            <a:lvl5pPr lvl="4" rtl="0" algn="l">
              <a:spcBef>
                <a:spcPts val="360"/>
              </a:spcBef>
              <a:spcAft>
                <a:spcPts val="0"/>
              </a:spcAft>
              <a:buSzPts val="900"/>
              <a:buChar char="■"/>
              <a:defRPr/>
            </a:lvl5pPr>
            <a:lvl6pPr lvl="5" rtl="0" algn="l">
              <a:spcBef>
                <a:spcPts val="360"/>
              </a:spcBef>
              <a:spcAft>
                <a:spcPts val="0"/>
              </a:spcAft>
              <a:buSzPts val="900"/>
              <a:buChar char="■"/>
              <a:defRPr/>
            </a:lvl6pPr>
            <a:lvl7pPr lvl="6" rtl="0" algn="l">
              <a:spcBef>
                <a:spcPts val="360"/>
              </a:spcBef>
              <a:spcAft>
                <a:spcPts val="0"/>
              </a:spcAft>
              <a:buSzPts val="900"/>
              <a:buChar char="■"/>
              <a:defRPr/>
            </a:lvl7pPr>
            <a:lvl8pPr lvl="7" rtl="0" algn="l">
              <a:spcBef>
                <a:spcPts val="360"/>
              </a:spcBef>
              <a:spcAft>
                <a:spcPts val="0"/>
              </a:spcAft>
              <a:buSzPts val="900"/>
              <a:buChar char="■"/>
              <a:defRPr/>
            </a:lvl8pPr>
            <a:lvl9pPr lvl="8" rtl="0" algn="l">
              <a:spcBef>
                <a:spcPts val="360"/>
              </a:spcBef>
              <a:spcAft>
                <a:spcPts val="0"/>
              </a:spcAft>
              <a:buSzPts val="900"/>
              <a:buChar char="■"/>
              <a:defRPr/>
            </a:lvl9pPr>
          </a:lstStyle>
          <a:p/>
        </p:txBody>
      </p:sp>
      <p:sp>
        <p:nvSpPr>
          <p:cNvPr id="133" name="Google Shape;133;p1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 name="Google Shape;25;p4"/>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6" name="Google Shape;26;p4"/>
          <p:cNvSpPr txBox="1"/>
          <p:nvPr>
            <p:ph idx="10" type="dt"/>
          </p:nvPr>
        </p:nvSpPr>
        <p:spPr>
          <a:xfrm>
            <a:off x="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36" name="Shape 36"/>
        <p:cNvGrpSpPr/>
        <p:nvPr/>
      </p:nvGrpSpPr>
      <p:grpSpPr>
        <a:xfrm>
          <a:off x="0" y="0"/>
          <a:ext cx="0" cy="0"/>
          <a:chOff x="0" y="0"/>
          <a:chExt cx="0" cy="0"/>
        </a:xfrm>
      </p:grpSpPr>
      <p:sp>
        <p:nvSpPr>
          <p:cNvPr id="37" name="Google Shape;37;p6"/>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 name="Google Shape;38;p6"/>
          <p:cNvSpPr txBox="1"/>
          <p:nvPr>
            <p:ph idx="1" type="body"/>
          </p:nvPr>
        </p:nvSpPr>
        <p:spPr>
          <a:xfrm>
            <a:off x="381000" y="1371600"/>
            <a:ext cx="41148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9" name="Google Shape;39;p6"/>
          <p:cNvSpPr txBox="1"/>
          <p:nvPr>
            <p:ph idx="2" type="body"/>
          </p:nvPr>
        </p:nvSpPr>
        <p:spPr>
          <a:xfrm>
            <a:off x="4648200" y="1371600"/>
            <a:ext cx="41148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0" name="Google Shape;40;p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 name="Google Shape;45;p7"/>
          <p:cNvSpPr txBox="1"/>
          <p:nvPr>
            <p:ph idx="1" type="body"/>
          </p:nvPr>
        </p:nvSpPr>
        <p:spPr>
          <a:xfrm>
            <a:off x="381000" y="1371600"/>
            <a:ext cx="41148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6" name="Google Shape;46;p7"/>
          <p:cNvSpPr txBox="1"/>
          <p:nvPr>
            <p:ph idx="2" type="body"/>
          </p:nvPr>
        </p:nvSpPr>
        <p:spPr>
          <a:xfrm>
            <a:off x="4648200" y="1371600"/>
            <a:ext cx="41148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7" name="Google Shape;47;p7"/>
          <p:cNvSpPr txBox="1"/>
          <p:nvPr>
            <p:ph idx="3" type="body"/>
          </p:nvPr>
        </p:nvSpPr>
        <p:spPr>
          <a:xfrm>
            <a:off x="4648200" y="4000500"/>
            <a:ext cx="41148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8" name="Google Shape;48;p7"/>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7"/>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51" name="Shape 51"/>
        <p:cNvGrpSpPr/>
        <p:nvPr/>
      </p:nvGrpSpPr>
      <p:grpSpPr>
        <a:xfrm>
          <a:off x="0" y="0"/>
          <a:ext cx="0" cy="0"/>
          <a:chOff x="0" y="0"/>
          <a:chExt cx="0" cy="0"/>
        </a:xfrm>
      </p:grpSpPr>
      <p:sp>
        <p:nvSpPr>
          <p:cNvPr id="52" name="Google Shape;52;p8"/>
          <p:cNvSpPr txBox="1"/>
          <p:nvPr>
            <p:ph idx="1" type="body"/>
          </p:nvPr>
        </p:nvSpPr>
        <p:spPr>
          <a:xfrm>
            <a:off x="304800" y="381000"/>
            <a:ext cx="8458200" cy="60960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3" name="Google Shape;53;p8"/>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8"/>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56" name="Shape 56"/>
        <p:cNvGrpSpPr/>
        <p:nvPr/>
      </p:nvGrpSpPr>
      <p:grpSpPr>
        <a:xfrm>
          <a:off x="0" y="0"/>
          <a:ext cx="0" cy="0"/>
          <a:chOff x="0" y="0"/>
          <a:chExt cx="0" cy="0"/>
        </a:xfrm>
      </p:grpSpPr>
      <p:sp>
        <p:nvSpPr>
          <p:cNvPr id="57" name="Google Shape;57;p9"/>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 name="Google Shape;58;p9"/>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9"/>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 name="Google Shape;60;p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10"/>
          <p:cNvSpPr txBox="1"/>
          <p:nvPr>
            <p:ph type="title"/>
          </p:nvPr>
        </p:nvSpPr>
        <p:spPr>
          <a:xfrm rot="5400000">
            <a:off x="4667250" y="2381250"/>
            <a:ext cx="6096000" cy="20955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 name="Google Shape;63;p10"/>
          <p:cNvSpPr txBox="1"/>
          <p:nvPr>
            <p:ph idx="1" type="body"/>
          </p:nvPr>
        </p:nvSpPr>
        <p:spPr>
          <a:xfrm rot="5400000">
            <a:off x="400050" y="361950"/>
            <a:ext cx="6096000" cy="61341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64" name="Google Shape;64;p10"/>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0"/>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 name="Google Shape;69;p11"/>
          <p:cNvSpPr txBox="1"/>
          <p:nvPr>
            <p:ph idx="1" type="body"/>
          </p:nvPr>
        </p:nvSpPr>
        <p:spPr>
          <a:xfrm rot="5400000">
            <a:off x="2019300" y="-266700"/>
            <a:ext cx="5105400" cy="83820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70" name="Google Shape;70;p1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 name="Google Shape;75;p1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folHlink"/>
              </a:buClr>
              <a:buSzPts val="192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hlink"/>
              </a:buClr>
              <a:buSzPts val="15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folHlink"/>
              </a:buClr>
              <a:buSzPts val="120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9pPr>
          </a:lstStyle>
          <a:p/>
        </p:txBody>
      </p:sp>
      <p:sp>
        <p:nvSpPr>
          <p:cNvPr id="76" name="Google Shape;76;p1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77" name="Google Shape;77;p1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3.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04800" y="1219200"/>
            <a:ext cx="8410500" cy="45900"/>
          </a:xfrm>
          <a:prstGeom prst="rect">
            <a:avLst/>
          </a:prstGeom>
          <a:gradFill>
            <a:gsLst>
              <a:gs pos="0">
                <a:srgbClr val="800000">
                  <a:alpha val="49803"/>
                </a:srgbClr>
              </a:gs>
              <a:gs pos="100000">
                <a:srgbClr val="FAE2F6">
                  <a:alpha val="49803"/>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 name="Google Shape;11;p1"/>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6pPr>
            <a:lvl7pPr lvl="6"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7pPr>
            <a:lvl8pPr lvl="7"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8pPr>
            <a:lvl9pPr lvl="8"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9pPr>
          </a:lstStyle>
          <a:p/>
        </p:txBody>
      </p:sp>
      <p:sp>
        <p:nvSpPr>
          <p:cNvPr id="12" name="Google Shape;12;p1"/>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Arial"/>
                <a:ea typeface="Arial"/>
                <a:cs typeface="Arial"/>
                <a:sym typeface="Arial"/>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txBox="1"/>
          <p:nvPr/>
        </p:nvSpPr>
        <p:spPr>
          <a:xfrm>
            <a:off x="304800" y="1219200"/>
            <a:ext cx="8410500" cy="45900"/>
          </a:xfrm>
          <a:prstGeom prst="rect">
            <a:avLst/>
          </a:prstGeom>
          <a:gradFill>
            <a:gsLst>
              <a:gs pos="0">
                <a:srgbClr val="800000">
                  <a:alpha val="49803"/>
                </a:srgbClr>
              </a:gs>
              <a:gs pos="100000">
                <a:srgbClr val="FAE2F6">
                  <a:alpha val="49803"/>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 name="Google Shape;18;p3"/>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6pPr>
            <a:lvl7pPr lvl="6"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7pPr>
            <a:lvl8pPr lvl="7"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8pPr>
            <a:lvl9pPr lvl="8"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9pPr>
          </a:lstStyle>
          <a:p/>
        </p:txBody>
      </p:sp>
      <p:sp>
        <p:nvSpPr>
          <p:cNvPr id="19" name="Google Shape;19;p3"/>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Arial"/>
                <a:ea typeface="Arial"/>
                <a:cs typeface="Arial"/>
                <a:sym typeface="Arial"/>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0" y="6477000"/>
            <a:ext cx="1905000" cy="381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 name="Google Shape;21;p3"/>
          <p:cNvSpPr txBox="1"/>
          <p:nvPr>
            <p:ph idx="11" type="ftr"/>
          </p:nvPr>
        </p:nvSpPr>
        <p:spPr>
          <a:xfrm>
            <a:off x="31242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 name="Google Shape;22;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nvSpPr>
        <p:spPr>
          <a:xfrm>
            <a:off x="304800" y="1219200"/>
            <a:ext cx="8410500" cy="45900"/>
          </a:xfrm>
          <a:prstGeom prst="rect">
            <a:avLst/>
          </a:prstGeom>
          <a:gradFill>
            <a:gsLst>
              <a:gs pos="0">
                <a:srgbClr val="800000">
                  <a:alpha val="49803"/>
                </a:srgbClr>
              </a:gs>
              <a:gs pos="100000">
                <a:srgbClr val="FAE2F6">
                  <a:alpha val="49803"/>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 name="Google Shape;31;p5"/>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6pPr>
            <a:lvl7pPr lvl="6"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7pPr>
            <a:lvl8pPr lvl="7"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8pPr>
            <a:lvl9pPr lvl="8"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9pPr>
          </a:lstStyle>
          <a:p/>
        </p:txBody>
      </p:sp>
      <p:sp>
        <p:nvSpPr>
          <p:cNvPr id="32" name="Google Shape;32;p5"/>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Arial"/>
                <a:ea typeface="Arial"/>
                <a:cs typeface="Arial"/>
                <a:sym typeface="Arial"/>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 name="Google Shape;34;p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 name="Google Shape;35;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grpSp>
        <p:nvGrpSpPr>
          <p:cNvPr id="115" name="Google Shape;115;p18"/>
          <p:cNvGrpSpPr/>
          <p:nvPr/>
        </p:nvGrpSpPr>
        <p:grpSpPr>
          <a:xfrm>
            <a:off x="0" y="2438400"/>
            <a:ext cx="8888412" cy="952500"/>
            <a:chOff x="0" y="1536"/>
            <a:chExt cx="5599" cy="600"/>
          </a:xfrm>
        </p:grpSpPr>
        <p:grpSp>
          <p:nvGrpSpPr>
            <p:cNvPr id="116" name="Google Shape;116;p18"/>
            <p:cNvGrpSpPr/>
            <p:nvPr/>
          </p:nvGrpSpPr>
          <p:grpSpPr>
            <a:xfrm>
              <a:off x="185" y="1604"/>
              <a:ext cx="458" cy="208"/>
              <a:chOff x="720" y="336"/>
              <a:chExt cx="636" cy="300"/>
            </a:xfrm>
          </p:grpSpPr>
          <p:sp>
            <p:nvSpPr>
              <p:cNvPr id="117" name="Google Shape;117;p18"/>
              <p:cNvSpPr txBox="1"/>
              <p:nvPr/>
            </p:nvSpPr>
            <p:spPr>
              <a:xfrm>
                <a:off x="720" y="336"/>
                <a:ext cx="300" cy="3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 name="Google Shape;118;p18"/>
              <p:cNvSpPr txBox="1"/>
              <p:nvPr/>
            </p:nvSpPr>
            <p:spPr>
              <a:xfrm>
                <a:off x="1056" y="336"/>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19" name="Google Shape;119;p18"/>
            <p:cNvGrpSpPr/>
            <p:nvPr/>
          </p:nvGrpSpPr>
          <p:grpSpPr>
            <a:xfrm>
              <a:off x="263" y="1870"/>
              <a:ext cx="441" cy="208"/>
              <a:chOff x="912" y="2640"/>
              <a:chExt cx="636" cy="300"/>
            </a:xfrm>
          </p:grpSpPr>
          <p:sp>
            <p:nvSpPr>
              <p:cNvPr id="120" name="Google Shape;120;p18"/>
              <p:cNvSpPr txBox="1"/>
              <p:nvPr/>
            </p:nvSpPr>
            <p:spPr>
              <a:xfrm>
                <a:off x="912" y="2640"/>
                <a:ext cx="300" cy="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 name="Google Shape;121;p18"/>
              <p:cNvSpPr txBox="1"/>
              <p:nvPr/>
            </p:nvSpPr>
            <p:spPr>
              <a:xfrm>
                <a:off x="1248" y="2640"/>
                <a:ext cx="300" cy="3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22" name="Google Shape;122;p18"/>
            <p:cNvSpPr txBox="1"/>
            <p:nvPr/>
          </p:nvSpPr>
          <p:spPr>
            <a:xfrm>
              <a:off x="0" y="1824"/>
              <a:ext cx="300" cy="3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 name="Google Shape;123;p18"/>
            <p:cNvSpPr txBox="1"/>
            <p:nvPr/>
          </p:nvSpPr>
          <p:spPr>
            <a:xfrm>
              <a:off x="400" y="1536"/>
              <a:ext cx="0" cy="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 name="Google Shape;124;p18"/>
            <p:cNvSpPr txBox="1"/>
            <p:nvPr/>
          </p:nvSpPr>
          <p:spPr>
            <a:xfrm>
              <a:off x="199" y="2089"/>
              <a:ext cx="5400" cy="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25" name="Google Shape;125;p18"/>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6pPr>
            <a:lvl7pPr lvl="6"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7pPr>
            <a:lvl8pPr lvl="7"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8pPr>
            <a:lvl9pPr lvl="8" marR="0" rtl="0" algn="ctr">
              <a:spcBef>
                <a:spcPts val="0"/>
              </a:spcBef>
              <a:spcAft>
                <a:spcPts val="0"/>
              </a:spcAft>
              <a:buSzPts val="1400"/>
              <a:buNone/>
              <a:defRPr b="0" i="0" sz="3600" u="none" cap="none" strike="noStrike">
                <a:solidFill>
                  <a:schemeClr val="dk2"/>
                </a:solidFill>
                <a:latin typeface="Overlock"/>
                <a:ea typeface="Overlock"/>
                <a:cs typeface="Overlock"/>
                <a:sym typeface="Overlock"/>
              </a:defRPr>
            </a:lvl9pPr>
          </a:lstStyle>
          <a:p/>
        </p:txBody>
      </p:sp>
      <p:sp>
        <p:nvSpPr>
          <p:cNvPr id="126" name="Google Shape;126;p18"/>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Arial"/>
                <a:ea typeface="Arial"/>
                <a:cs typeface="Arial"/>
                <a:sym typeface="Arial"/>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7" name="Google Shape;127;p1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8" name="Google Shape;128;p1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9" name="Google Shape;129;p1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62.png"/><Relationship Id="rId4" Type="http://schemas.openxmlformats.org/officeDocument/2006/relationships/image" Target="../media/image6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64.png"/><Relationship Id="rId4" Type="http://schemas.openxmlformats.org/officeDocument/2006/relationships/image" Target="../media/image6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1.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9.png"/><Relationship Id="rId7" Type="http://schemas.openxmlformats.org/officeDocument/2006/relationships/oleObject" Target="../embeddings/Microsoft_Excel_Sheet2.xls"/><Relationship Id="rId8" Type="http://schemas.openxmlformats.org/officeDocument/2006/relationships/oleObject" Target="../embeddings/Microsoft_Excel_Sheet2.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0" Type="http://schemas.openxmlformats.org/officeDocument/2006/relationships/oleObject" Target="../embeddings/Microsoft_Excel_Sheet5.xl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2.vml"/><Relationship Id="rId4" Type="http://schemas.openxmlformats.org/officeDocument/2006/relationships/oleObject" Target="../embeddings/Microsoft_Excel_Sheet3.xls"/><Relationship Id="rId9" Type="http://schemas.openxmlformats.org/officeDocument/2006/relationships/oleObject" Target="../embeddings/Microsoft_Excel_Sheet5.xls"/><Relationship Id="rId5" Type="http://schemas.openxmlformats.org/officeDocument/2006/relationships/oleObject" Target="../embeddings/Microsoft_Excel_Sheet3.xls"/><Relationship Id="rId6" Type="http://schemas.openxmlformats.org/officeDocument/2006/relationships/image" Target="../media/image12.png"/><Relationship Id="rId7" Type="http://schemas.openxmlformats.org/officeDocument/2006/relationships/oleObject" Target="../embeddings/Microsoft_Excel_Sheet4.xls"/><Relationship Id="rId8" Type="http://schemas.openxmlformats.org/officeDocument/2006/relationships/oleObject" Target="../embeddings/Microsoft_Excel_Sheet4.xls"/></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0" Type="http://schemas.openxmlformats.org/officeDocument/2006/relationships/oleObject" Target="../embeddings/Microsoft_Excel_Sheet8.xl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vmlDrawing" Target="../drawings/vmlDrawing3.vml"/><Relationship Id="rId4" Type="http://schemas.openxmlformats.org/officeDocument/2006/relationships/oleObject" Target="../embeddings/Microsoft_Excel_Sheet6.xls"/><Relationship Id="rId9" Type="http://schemas.openxmlformats.org/officeDocument/2006/relationships/oleObject" Target="../embeddings/Microsoft_Excel_Sheet8.xls"/><Relationship Id="rId5" Type="http://schemas.openxmlformats.org/officeDocument/2006/relationships/oleObject" Target="../embeddings/Microsoft_Excel_Sheet6.xls"/><Relationship Id="rId6" Type="http://schemas.openxmlformats.org/officeDocument/2006/relationships/image" Target="../media/image12.png"/><Relationship Id="rId7" Type="http://schemas.openxmlformats.org/officeDocument/2006/relationships/oleObject" Target="../embeddings/Microsoft_Excel_Sheet7.xls"/><Relationship Id="rId8" Type="http://schemas.openxmlformats.org/officeDocument/2006/relationships/oleObject" Target="../embeddings/Microsoft_Excel_Sheet7.xls"/></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vmlDrawing" Target="../drawings/vmlDrawing4.vml"/><Relationship Id="rId4" Type="http://schemas.openxmlformats.org/officeDocument/2006/relationships/oleObject" Target="../embeddings/Microsoft_Excel_Sheet9.xls"/><Relationship Id="rId5" Type="http://schemas.openxmlformats.org/officeDocument/2006/relationships/oleObject" Target="../embeddings/Microsoft_Excel_Sheet9.xls"/><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1.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vmlDrawing" Target="../drawings/vmlDrawing5.vml"/><Relationship Id="rId4" Type="http://schemas.openxmlformats.org/officeDocument/2006/relationships/oleObject" Target="../embeddings/Microsoft_Excel_Sheet10.xls"/><Relationship Id="rId5" Type="http://schemas.openxmlformats.org/officeDocument/2006/relationships/oleObject" Target="../embeddings/Microsoft_Excel_Sheet10.xls"/><Relationship Id="rId6" Type="http://schemas.openxmlformats.org/officeDocument/2006/relationships/image" Target="../media/image9.png"/><Relationship Id="rId7" Type="http://schemas.openxmlformats.org/officeDocument/2006/relationships/oleObject" Target="../embeddings/Microsoft_Excel_Sheet11.xls"/><Relationship Id="rId8" Type="http://schemas.openxmlformats.org/officeDocument/2006/relationships/oleObject" Target="../embeddings/Microsoft_Excel_Sheet11.xls"/></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5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55.png"/><Relationship Id="rId4" Type="http://schemas.openxmlformats.org/officeDocument/2006/relationships/image" Target="../media/image5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5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5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5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vmlDrawing" Target="../drawings/vmlDrawing6.vml"/><Relationship Id="rId4" Type="http://schemas.openxmlformats.org/officeDocument/2006/relationships/oleObject" Target="../embeddings/Microsoft_Excel_Sheet12.xls"/><Relationship Id="rId5" Type="http://schemas.openxmlformats.org/officeDocument/2006/relationships/oleObject" Target="../embeddings/Microsoft_Excel_Sheet12.xls"/><Relationship Id="rId6" Type="http://schemas.openxmlformats.org/officeDocument/2006/relationships/image" Target="../media/image6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idx="4294967295" type="title"/>
          </p:nvPr>
        </p:nvSpPr>
        <p:spPr>
          <a:xfrm>
            <a:off x="533400" y="152400"/>
            <a:ext cx="8077200" cy="3886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6000"/>
              <a:buFont typeface="Overlock"/>
              <a:buNone/>
            </a:pPr>
            <a:r>
              <a:rPr b="0" i="0" lang="en-US" sz="6000" u="none" cap="none" strike="noStrike">
                <a:solidFill>
                  <a:schemeClr val="dk2"/>
                </a:solidFill>
                <a:latin typeface="Overlock"/>
                <a:ea typeface="Overlock"/>
                <a:cs typeface="Overlock"/>
                <a:sym typeface="Overlock"/>
              </a:rPr>
              <a:t>Data Mining: </a:t>
            </a:r>
            <a:br>
              <a:rPr b="0" i="0" lang="en-US" sz="6000" u="none" cap="none" strike="noStrike">
                <a:solidFill>
                  <a:schemeClr val="dk2"/>
                </a:solidFill>
                <a:latin typeface="Overlock"/>
                <a:ea typeface="Overlock"/>
                <a:cs typeface="Overlock"/>
                <a:sym typeface="Overlock"/>
              </a:rPr>
            </a:br>
            <a:r>
              <a:rPr b="0" i="0" lang="en-US" sz="6000" u="none" cap="none" strike="noStrike">
                <a:solidFill>
                  <a:schemeClr val="dk2"/>
                </a:solidFill>
                <a:latin typeface="Overlock"/>
                <a:ea typeface="Overlock"/>
                <a:cs typeface="Overlock"/>
                <a:sym typeface="Overlock"/>
              </a:rPr>
              <a:t> </a:t>
            </a:r>
            <a:r>
              <a:rPr b="0" i="0" lang="en-US" sz="4800" u="none" cap="none" strike="noStrike">
                <a:solidFill>
                  <a:schemeClr val="dk2"/>
                </a:solidFill>
                <a:latin typeface="Overlock"/>
                <a:ea typeface="Overlock"/>
                <a:cs typeface="Overlock"/>
                <a:sym typeface="Overlock"/>
              </a:rPr>
              <a:t>Concepts and Techniques</a:t>
            </a:r>
            <a:br>
              <a:rPr b="0" i="0" lang="en-US" sz="4800" u="none" cap="none" strike="noStrike">
                <a:solidFill>
                  <a:schemeClr val="dk2"/>
                </a:solidFill>
                <a:latin typeface="Overlock"/>
                <a:ea typeface="Overlock"/>
                <a:cs typeface="Overlock"/>
                <a:sym typeface="Overlock"/>
              </a:rPr>
            </a:br>
            <a:r>
              <a:rPr b="0" i="0" lang="en-US" sz="4800" u="none" cap="none" strike="noStrike">
                <a:solidFill>
                  <a:schemeClr val="dk2"/>
                </a:solidFill>
                <a:latin typeface="Overlock"/>
                <a:ea typeface="Overlock"/>
                <a:cs typeface="Overlock"/>
                <a:sym typeface="Overlock"/>
              </a:rPr>
              <a:t> </a:t>
            </a:r>
            <a:r>
              <a:rPr b="0" i="0" lang="en-US" sz="2800" u="none" cap="none" strike="noStrike">
                <a:solidFill>
                  <a:schemeClr val="dk2"/>
                </a:solidFill>
                <a:latin typeface="Overlock"/>
                <a:ea typeface="Overlock"/>
                <a:cs typeface="Overlock"/>
                <a:sym typeface="Overlock"/>
              </a:rPr>
              <a:t>(3</a:t>
            </a:r>
            <a:r>
              <a:rPr b="0" baseline="30000" i="0" lang="en-US" sz="2800" u="none" cap="none" strike="noStrike">
                <a:solidFill>
                  <a:schemeClr val="dk2"/>
                </a:solidFill>
                <a:latin typeface="Overlock"/>
                <a:ea typeface="Overlock"/>
                <a:cs typeface="Overlock"/>
                <a:sym typeface="Overlock"/>
              </a:rPr>
              <a:t>rd</a:t>
            </a:r>
            <a:r>
              <a:rPr b="0" i="0" lang="en-US" sz="2800" u="none" cap="none" strike="noStrike">
                <a:solidFill>
                  <a:schemeClr val="dk2"/>
                </a:solidFill>
                <a:latin typeface="Overlock"/>
                <a:ea typeface="Overlock"/>
                <a:cs typeface="Overlock"/>
                <a:sym typeface="Overlock"/>
              </a:rPr>
              <a:t> ed.)</a:t>
            </a:r>
            <a:br>
              <a:rPr b="0" i="0" lang="en-US" sz="4800" u="none" cap="none" strike="noStrike">
                <a:solidFill>
                  <a:schemeClr val="dk2"/>
                </a:solidFill>
                <a:latin typeface="Overlock"/>
                <a:ea typeface="Overlock"/>
                <a:cs typeface="Overlock"/>
                <a:sym typeface="Overlock"/>
              </a:rPr>
            </a:br>
            <a:br>
              <a:rPr b="0" i="0" lang="en-US" sz="4800" u="none" cap="none" strike="noStrike">
                <a:solidFill>
                  <a:schemeClr val="dk2"/>
                </a:solidFill>
                <a:latin typeface="Overlock"/>
                <a:ea typeface="Overlock"/>
                <a:cs typeface="Overlock"/>
                <a:sym typeface="Overlock"/>
              </a:rPr>
            </a:br>
            <a:r>
              <a:rPr b="0" i="0" lang="en-US" sz="3200" u="none" cap="none" strike="noStrike">
                <a:solidFill>
                  <a:schemeClr val="dk2"/>
                </a:solidFill>
                <a:latin typeface="Overlock"/>
                <a:ea typeface="Overlock"/>
                <a:cs typeface="Overlock"/>
                <a:sym typeface="Overlock"/>
              </a:rPr>
              <a:t>— Chapter 10</a:t>
            </a:r>
            <a:r>
              <a:rPr b="0" i="0" lang="en-US" sz="2800" u="none" cap="none" strike="noStrike">
                <a:solidFill>
                  <a:schemeClr val="dk2"/>
                </a:solidFill>
                <a:latin typeface="Overlock"/>
                <a:ea typeface="Overlock"/>
                <a:cs typeface="Overlock"/>
                <a:sym typeface="Overlock"/>
              </a:rPr>
              <a:t> —</a:t>
            </a:r>
            <a:endParaRPr/>
          </a:p>
        </p:txBody>
      </p:sp>
      <p:sp>
        <p:nvSpPr>
          <p:cNvPr id="142" name="Google Shape;142;p20"/>
          <p:cNvSpPr txBox="1"/>
          <p:nvPr>
            <p:ph idx="4294967295" type="body"/>
          </p:nvPr>
        </p:nvSpPr>
        <p:spPr>
          <a:xfrm>
            <a:off x="304800" y="4419600"/>
            <a:ext cx="8610600" cy="1905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1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Arial"/>
                <a:ea typeface="Arial"/>
                <a:cs typeface="Arial"/>
                <a:sym typeface="Arial"/>
              </a:rPr>
              <a:t>Jiawei Han, Micheline Kamber, and Jian Pei</a:t>
            </a:r>
            <a:endParaRPr/>
          </a:p>
          <a:p>
            <a:pPr indent="-342900" lvl="0" marL="342900" marR="0" rtl="0" algn="ctr">
              <a:lnSpc>
                <a:spcPct val="11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Arial"/>
                <a:ea typeface="Arial"/>
                <a:cs typeface="Arial"/>
                <a:sym typeface="Arial"/>
              </a:rPr>
              <a:t>University of Illinois at Urbana-Champaign &amp;</a:t>
            </a:r>
            <a:endParaRPr/>
          </a:p>
          <a:p>
            <a:pPr indent="-342900" lvl="0" marL="342900" marR="0" rtl="0" algn="ctr">
              <a:lnSpc>
                <a:spcPct val="11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Arial"/>
                <a:ea typeface="Arial"/>
                <a:cs typeface="Arial"/>
                <a:sym typeface="Arial"/>
              </a:rPr>
              <a:t>Simon Fraser University</a:t>
            </a:r>
            <a:endParaRPr/>
          </a:p>
          <a:p>
            <a:pPr indent="-342900" lvl="0" marL="342900" marR="0" rtl="0" algn="ctr">
              <a:lnSpc>
                <a:spcPct val="11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Arial"/>
                <a:ea typeface="Arial"/>
                <a:cs typeface="Arial"/>
                <a:sym typeface="Arial"/>
              </a:rPr>
              <a:t>©2011 Han, Kamber &amp; Pei.  All rights reserved.</a:t>
            </a:r>
            <a:endParaRPr/>
          </a:p>
        </p:txBody>
      </p:sp>
      <p:sp>
        <p:nvSpPr>
          <p:cNvPr id="143" name="Google Shape;143;p2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1371600" y="304800"/>
            <a:ext cx="63246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Major Clustering Approaches (I)</a:t>
            </a:r>
            <a:endParaRPr/>
          </a:p>
        </p:txBody>
      </p:sp>
      <p:sp>
        <p:nvSpPr>
          <p:cNvPr id="214" name="Google Shape;214;p29"/>
          <p:cNvSpPr txBox="1"/>
          <p:nvPr>
            <p:ph idx="1" type="body"/>
          </p:nvPr>
        </p:nvSpPr>
        <p:spPr>
          <a:xfrm>
            <a:off x="304800" y="1447800"/>
            <a:ext cx="85344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Partitioning approach</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Construct various partitions and then evaluate them by some criterion, e.g., minimizing the sum of square errors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Typical methods: k-means, k-medoids, CLARANS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Hierarchical approach</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Create a hierarchical decomposition of the set of data (or objects) using some criterion</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Typical methods: Diana, Agnes, BIRCH, CAMELEON</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Density-based approach</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Based on connectivity and density functions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Typical methods: DBSACN, OPTICS, DenClue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Grid-based approach</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based on a multiple-level granularity structure</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Typical methods: STING, WaveCluster, CLIQUE</a:t>
            </a:r>
            <a:endParaRPr/>
          </a:p>
        </p:txBody>
      </p:sp>
      <p:sp>
        <p:nvSpPr>
          <p:cNvPr id="215" name="Google Shape;215;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7" name="Shape 3067"/>
        <p:cNvGrpSpPr/>
        <p:nvPr/>
      </p:nvGrpSpPr>
      <p:grpSpPr>
        <a:xfrm>
          <a:off x="0" y="0"/>
          <a:ext cx="0" cy="0"/>
          <a:chOff x="0" y="0"/>
          <a:chExt cx="0" cy="0"/>
        </a:xfrm>
      </p:grpSpPr>
      <p:sp>
        <p:nvSpPr>
          <p:cNvPr id="3068" name="Google Shape;3068;p119"/>
          <p:cNvSpPr txBox="1"/>
          <p:nvPr>
            <p:ph idx="4294967295" type="title"/>
          </p:nvPr>
        </p:nvSpPr>
        <p:spPr>
          <a:xfrm>
            <a:off x="228600" y="304800"/>
            <a:ext cx="8763000" cy="762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Overlock"/>
              <a:buNone/>
            </a:pPr>
            <a:r>
              <a:rPr b="0" i="0" lang="en-US" sz="2800" u="none" cap="none" strike="noStrike">
                <a:solidFill>
                  <a:schemeClr val="dk2"/>
                </a:solidFill>
                <a:latin typeface="Overlock"/>
                <a:ea typeface="Overlock"/>
                <a:cs typeface="Overlock"/>
                <a:sym typeface="Overlock"/>
              </a:rPr>
              <a:t>WaveCluster: Clustering by Wavelet Analysis (1998)</a:t>
            </a:r>
            <a:endParaRPr/>
          </a:p>
        </p:txBody>
      </p:sp>
      <p:sp>
        <p:nvSpPr>
          <p:cNvPr id="3069" name="Google Shape;3069;p119"/>
          <p:cNvSpPr txBox="1"/>
          <p:nvPr>
            <p:ph idx="4294967295" type="body"/>
          </p:nvPr>
        </p:nvSpPr>
        <p:spPr>
          <a:xfrm>
            <a:off x="304800" y="1371600"/>
            <a:ext cx="8686800" cy="2667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Sheikholeslami, Chatterjee, and Zhang (VLDB’98) </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 multi-resolution clustering approach which applies wavelet transform to the feature space; both grid-based and density-based</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Wavelet transform: A signal processing technique that decomposes a signal into different frequency sub-band</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Data are transformed to preserve relative distance between objects at different levels of resolution</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Allows natural clusters to become more distinguishable</a:t>
            </a:r>
            <a:endParaRPr/>
          </a:p>
          <a:p>
            <a:pPr indent="-266700" lvl="0" marL="342900" marR="0" rtl="0" algn="l">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p:txBody>
      </p:sp>
      <p:pic>
        <p:nvPicPr>
          <p:cNvPr id="3070" name="Google Shape;3070;p119"/>
          <p:cNvPicPr preferRelativeResize="0"/>
          <p:nvPr/>
        </p:nvPicPr>
        <p:blipFill rotWithShape="1">
          <a:blip r:embed="rId3">
            <a:alphaModFix/>
          </a:blip>
          <a:srcRect b="0" l="0" r="0" t="0"/>
          <a:stretch/>
        </p:blipFill>
        <p:spPr>
          <a:xfrm>
            <a:off x="928687" y="4343400"/>
            <a:ext cx="3262312" cy="2209800"/>
          </a:xfrm>
          <a:prstGeom prst="rect">
            <a:avLst/>
          </a:prstGeom>
          <a:noFill/>
          <a:ln>
            <a:noFill/>
          </a:ln>
        </p:spPr>
      </p:pic>
      <p:pic>
        <p:nvPicPr>
          <p:cNvPr id="3071" name="Google Shape;3071;p119"/>
          <p:cNvPicPr preferRelativeResize="0"/>
          <p:nvPr/>
        </p:nvPicPr>
        <p:blipFill rotWithShape="1">
          <a:blip r:embed="rId4">
            <a:alphaModFix/>
          </a:blip>
          <a:srcRect b="0" l="0" r="0" t="0"/>
          <a:stretch/>
        </p:blipFill>
        <p:spPr>
          <a:xfrm>
            <a:off x="4876800" y="4311650"/>
            <a:ext cx="3319462" cy="2317750"/>
          </a:xfrm>
          <a:prstGeom prst="rect">
            <a:avLst/>
          </a:prstGeom>
          <a:noFill/>
          <a:ln>
            <a:noFill/>
          </a:ln>
        </p:spPr>
      </p:pic>
      <p:sp>
        <p:nvSpPr>
          <p:cNvPr id="3072" name="Google Shape;3072;p11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7" name="Shape 3077"/>
        <p:cNvGrpSpPr/>
        <p:nvPr/>
      </p:nvGrpSpPr>
      <p:grpSpPr>
        <a:xfrm>
          <a:off x="0" y="0"/>
          <a:ext cx="0" cy="0"/>
          <a:chOff x="0" y="0"/>
          <a:chExt cx="0" cy="0"/>
        </a:xfrm>
      </p:grpSpPr>
      <p:sp>
        <p:nvSpPr>
          <p:cNvPr id="3078" name="Google Shape;3078;p120"/>
          <p:cNvSpPr txBox="1"/>
          <p:nvPr>
            <p:ph idx="4294967295" type="title"/>
          </p:nvPr>
        </p:nvSpPr>
        <p:spPr>
          <a:xfrm>
            <a:off x="822325" y="381000"/>
            <a:ext cx="7580400" cy="6096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The WaveCluster Algorithm</a:t>
            </a:r>
            <a:endParaRPr/>
          </a:p>
        </p:txBody>
      </p:sp>
      <p:sp>
        <p:nvSpPr>
          <p:cNvPr id="3079" name="Google Shape;3079;p120"/>
          <p:cNvSpPr txBox="1"/>
          <p:nvPr>
            <p:ph idx="4294967295" type="body"/>
          </p:nvPr>
        </p:nvSpPr>
        <p:spPr>
          <a:xfrm>
            <a:off x="304800" y="1371600"/>
            <a:ext cx="8305800" cy="5029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How to apply wavelet transform to find clusters</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Summarizes the data by imposing a multidimensional grid structure onto data space</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These multidimensional spatial data objects are represented in a n-dimensional feature space</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Apply wavelet transform on feature space to find the dense regions in the feature space</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Apply wavelet transform multiple times which result in clusters at different scales from fine to coarse </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Major features:</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Complexity O(N)</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Detect arbitrary shaped clusters at different scales</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Not sensitive to noise, not sensitive to input order</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Only applicable to low dimensional data</a:t>
            </a:r>
            <a:endParaRPr/>
          </a:p>
        </p:txBody>
      </p:sp>
      <p:sp>
        <p:nvSpPr>
          <p:cNvPr id="3080" name="Google Shape;3080;p12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5" name="Shape 3085"/>
        <p:cNvGrpSpPr/>
        <p:nvPr/>
      </p:nvGrpSpPr>
      <p:grpSpPr>
        <a:xfrm>
          <a:off x="0" y="0"/>
          <a:ext cx="0" cy="0"/>
          <a:chOff x="0" y="0"/>
          <a:chExt cx="0" cy="0"/>
        </a:xfrm>
      </p:grpSpPr>
      <p:sp>
        <p:nvSpPr>
          <p:cNvPr id="3086" name="Google Shape;3086;p1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087" name="Google Shape;3087;p121"/>
          <p:cNvPicPr preferRelativeResize="0"/>
          <p:nvPr/>
        </p:nvPicPr>
        <p:blipFill rotWithShape="1">
          <a:blip r:embed="rId3">
            <a:alphaModFix/>
          </a:blip>
          <a:srcRect b="0" l="0" r="0" t="0"/>
          <a:stretch/>
        </p:blipFill>
        <p:spPr>
          <a:xfrm>
            <a:off x="0" y="2900362"/>
            <a:ext cx="9142411" cy="4110037"/>
          </a:xfrm>
          <a:prstGeom prst="rect">
            <a:avLst/>
          </a:prstGeom>
          <a:noFill/>
          <a:ln>
            <a:noFill/>
          </a:ln>
        </p:spPr>
      </p:pic>
      <p:sp>
        <p:nvSpPr>
          <p:cNvPr id="3088" name="Google Shape;3088;p121"/>
          <p:cNvSpPr txBox="1"/>
          <p:nvPr>
            <p:ph idx="4294967295" type="title"/>
          </p:nvPr>
        </p:nvSpPr>
        <p:spPr>
          <a:xfrm>
            <a:off x="304800" y="152400"/>
            <a:ext cx="4953000" cy="9906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Quantization</a:t>
            </a:r>
            <a:br>
              <a:rPr b="0" i="0" lang="en-US" sz="3200" u="none" cap="none" strike="noStrike">
                <a:solidFill>
                  <a:schemeClr val="dk2"/>
                </a:solidFill>
                <a:latin typeface="Overlock"/>
                <a:ea typeface="Overlock"/>
                <a:cs typeface="Overlock"/>
                <a:sym typeface="Overlock"/>
              </a:rPr>
            </a:br>
            <a:r>
              <a:rPr b="0" i="0" lang="en-US" sz="3200" u="none" cap="none" strike="noStrike">
                <a:solidFill>
                  <a:schemeClr val="dk2"/>
                </a:solidFill>
                <a:latin typeface="Overlock"/>
                <a:ea typeface="Overlock"/>
                <a:cs typeface="Overlock"/>
                <a:sym typeface="Overlock"/>
              </a:rPr>
              <a:t>&amp; Transformation</a:t>
            </a:r>
            <a:endParaRPr/>
          </a:p>
        </p:txBody>
      </p:sp>
      <p:sp>
        <p:nvSpPr>
          <p:cNvPr id="3089" name="Google Shape;3089;p121"/>
          <p:cNvSpPr txBox="1"/>
          <p:nvPr>
            <p:ph idx="4294967295" type="body"/>
          </p:nvPr>
        </p:nvSpPr>
        <p:spPr>
          <a:xfrm>
            <a:off x="381000" y="1371600"/>
            <a:ext cx="50292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Quantize data into m-D grid structure, then wavelet transform</a:t>
            </a:r>
            <a:endParaRPr/>
          </a:p>
          <a:p>
            <a:pPr indent="-285750" lvl="1" marL="742950" marR="0" rtl="0" algn="l">
              <a:lnSpc>
                <a:spcPct val="100000"/>
              </a:lnSpc>
              <a:spcBef>
                <a:spcPts val="400"/>
              </a:spcBef>
              <a:spcAft>
                <a:spcPts val="0"/>
              </a:spcAft>
              <a:buClr>
                <a:schemeClr val="hlink"/>
              </a:buClr>
              <a:buSzPts val="1100"/>
              <a:buFont typeface="Noto Sans Symbols"/>
              <a:buNone/>
            </a:pPr>
            <a:r>
              <a:rPr b="0" i="0" lang="en-US" sz="2000" u="none" cap="none" strike="noStrike">
                <a:solidFill>
                  <a:schemeClr val="dk1"/>
                </a:solidFill>
                <a:latin typeface="Arial"/>
                <a:ea typeface="Arial"/>
                <a:cs typeface="Arial"/>
                <a:sym typeface="Arial"/>
              </a:rPr>
              <a:t>a) scale 1: high resolution</a:t>
            </a:r>
            <a:endParaRPr/>
          </a:p>
          <a:p>
            <a:pPr indent="-285750" lvl="1" marL="742950" marR="0" rtl="0" algn="l">
              <a:lnSpc>
                <a:spcPct val="100000"/>
              </a:lnSpc>
              <a:spcBef>
                <a:spcPts val="400"/>
              </a:spcBef>
              <a:spcAft>
                <a:spcPts val="0"/>
              </a:spcAft>
              <a:buClr>
                <a:schemeClr val="hlink"/>
              </a:buClr>
              <a:buSzPts val="1100"/>
              <a:buFont typeface="Noto Sans Symbols"/>
              <a:buNone/>
            </a:pPr>
            <a:r>
              <a:rPr b="0" i="0" lang="en-US" sz="2000" u="none" cap="none" strike="noStrike">
                <a:solidFill>
                  <a:schemeClr val="dk1"/>
                </a:solidFill>
                <a:latin typeface="Arial"/>
                <a:ea typeface="Arial"/>
                <a:cs typeface="Arial"/>
                <a:sym typeface="Arial"/>
              </a:rPr>
              <a:t>b) scale 2: medium resolution</a:t>
            </a:r>
            <a:endParaRPr/>
          </a:p>
          <a:p>
            <a:pPr indent="-285750" lvl="1" marL="742950" marR="0" rtl="0" algn="l">
              <a:lnSpc>
                <a:spcPct val="100000"/>
              </a:lnSpc>
              <a:spcBef>
                <a:spcPts val="400"/>
              </a:spcBef>
              <a:spcAft>
                <a:spcPts val="0"/>
              </a:spcAft>
              <a:buClr>
                <a:schemeClr val="hlink"/>
              </a:buClr>
              <a:buSzPts val="1100"/>
              <a:buFont typeface="Noto Sans Symbols"/>
              <a:buNone/>
            </a:pPr>
            <a:r>
              <a:rPr b="0" i="0" lang="en-US" sz="2000" u="none" cap="none" strike="noStrike">
                <a:solidFill>
                  <a:schemeClr val="dk1"/>
                </a:solidFill>
                <a:latin typeface="Arial"/>
                <a:ea typeface="Arial"/>
                <a:cs typeface="Arial"/>
                <a:sym typeface="Arial"/>
              </a:rPr>
              <a:t>c) scale 3: low resolution</a:t>
            </a:r>
            <a:endParaRPr/>
          </a:p>
        </p:txBody>
      </p:sp>
      <p:grpSp>
        <p:nvGrpSpPr>
          <p:cNvPr id="3090" name="Google Shape;3090;p121"/>
          <p:cNvGrpSpPr/>
          <p:nvPr/>
        </p:nvGrpSpPr>
        <p:grpSpPr>
          <a:xfrm>
            <a:off x="4495800" y="0"/>
            <a:ext cx="4648695" cy="3200726"/>
            <a:chOff x="960" y="1152"/>
            <a:chExt cx="3807" cy="2750"/>
          </a:xfrm>
        </p:grpSpPr>
        <p:pic>
          <p:nvPicPr>
            <p:cNvPr id="3091" name="Google Shape;3091;p121"/>
            <p:cNvPicPr preferRelativeResize="0"/>
            <p:nvPr/>
          </p:nvPicPr>
          <p:blipFill rotWithShape="1">
            <a:blip r:embed="rId4">
              <a:alphaModFix/>
            </a:blip>
            <a:srcRect b="0" l="0" r="0" t="0"/>
            <a:stretch/>
          </p:blipFill>
          <p:spPr>
            <a:xfrm>
              <a:off x="960" y="1152"/>
              <a:ext cx="3807" cy="2750"/>
            </a:xfrm>
            <a:prstGeom prst="rect">
              <a:avLst/>
            </a:prstGeom>
            <a:noFill/>
            <a:ln>
              <a:noFill/>
            </a:ln>
          </p:spPr>
        </p:pic>
        <p:grpSp>
          <p:nvGrpSpPr>
            <p:cNvPr id="3092" name="Google Shape;3092;p121"/>
            <p:cNvGrpSpPr/>
            <p:nvPr/>
          </p:nvGrpSpPr>
          <p:grpSpPr>
            <a:xfrm>
              <a:off x="1728" y="1392"/>
              <a:ext cx="2100" cy="2100"/>
              <a:chOff x="1728" y="1392"/>
              <a:chExt cx="2100" cy="2100"/>
            </a:xfrm>
          </p:grpSpPr>
          <p:cxnSp>
            <p:nvCxnSpPr>
              <p:cNvPr id="3093" name="Google Shape;3093;p121"/>
              <p:cNvCxnSpPr/>
              <p:nvPr/>
            </p:nvCxnSpPr>
            <p:spPr>
              <a:xfrm>
                <a:off x="1728" y="1872"/>
                <a:ext cx="2100" cy="0"/>
              </a:xfrm>
              <a:prstGeom prst="straightConnector1">
                <a:avLst/>
              </a:prstGeom>
              <a:noFill/>
              <a:ln cap="flat" cmpd="sng" w="12700">
                <a:solidFill>
                  <a:schemeClr val="dk1"/>
                </a:solidFill>
                <a:prstDash val="solid"/>
                <a:miter lim="800000"/>
                <a:headEnd len="med" w="med" type="none"/>
                <a:tailEnd len="med" w="med" type="none"/>
              </a:ln>
            </p:spPr>
          </p:cxnSp>
          <p:cxnSp>
            <p:nvCxnSpPr>
              <p:cNvPr id="3094" name="Google Shape;3094;p121"/>
              <p:cNvCxnSpPr/>
              <p:nvPr/>
            </p:nvCxnSpPr>
            <p:spPr>
              <a:xfrm>
                <a:off x="1728" y="2448"/>
                <a:ext cx="2100" cy="0"/>
              </a:xfrm>
              <a:prstGeom prst="straightConnector1">
                <a:avLst/>
              </a:prstGeom>
              <a:noFill/>
              <a:ln cap="flat" cmpd="sng" w="12700">
                <a:solidFill>
                  <a:schemeClr val="dk1"/>
                </a:solidFill>
                <a:prstDash val="solid"/>
                <a:miter lim="800000"/>
                <a:headEnd len="med" w="med" type="none"/>
                <a:tailEnd len="med" w="med" type="none"/>
              </a:ln>
            </p:spPr>
          </p:cxnSp>
          <p:cxnSp>
            <p:nvCxnSpPr>
              <p:cNvPr id="3095" name="Google Shape;3095;p121"/>
              <p:cNvCxnSpPr/>
              <p:nvPr/>
            </p:nvCxnSpPr>
            <p:spPr>
              <a:xfrm>
                <a:off x="1728" y="2976"/>
                <a:ext cx="2100" cy="0"/>
              </a:xfrm>
              <a:prstGeom prst="straightConnector1">
                <a:avLst/>
              </a:prstGeom>
              <a:noFill/>
              <a:ln cap="flat" cmpd="sng" w="12700">
                <a:solidFill>
                  <a:schemeClr val="dk1"/>
                </a:solidFill>
                <a:prstDash val="solid"/>
                <a:miter lim="800000"/>
                <a:headEnd len="med" w="med" type="none"/>
                <a:tailEnd len="med" w="med" type="none"/>
              </a:ln>
            </p:spPr>
          </p:cxnSp>
          <p:cxnSp>
            <p:nvCxnSpPr>
              <p:cNvPr id="3096" name="Google Shape;3096;p121"/>
              <p:cNvCxnSpPr/>
              <p:nvPr/>
            </p:nvCxnSpPr>
            <p:spPr>
              <a:xfrm>
                <a:off x="2736" y="1392"/>
                <a:ext cx="0" cy="2100"/>
              </a:xfrm>
              <a:prstGeom prst="straightConnector1">
                <a:avLst/>
              </a:prstGeom>
              <a:noFill/>
              <a:ln cap="flat" cmpd="sng" w="12700">
                <a:solidFill>
                  <a:schemeClr val="dk1"/>
                </a:solidFill>
                <a:prstDash val="solid"/>
                <a:miter lim="800000"/>
                <a:headEnd len="med" w="med" type="none"/>
                <a:tailEnd len="med" w="med" type="none"/>
              </a:ln>
            </p:spPr>
          </p:cxnSp>
          <p:cxnSp>
            <p:nvCxnSpPr>
              <p:cNvPr id="3097" name="Google Shape;3097;p121"/>
              <p:cNvCxnSpPr/>
              <p:nvPr/>
            </p:nvCxnSpPr>
            <p:spPr>
              <a:xfrm>
                <a:off x="3264" y="1392"/>
                <a:ext cx="0" cy="2100"/>
              </a:xfrm>
              <a:prstGeom prst="straightConnector1">
                <a:avLst/>
              </a:prstGeom>
              <a:noFill/>
              <a:ln cap="flat" cmpd="sng" w="12700">
                <a:solidFill>
                  <a:schemeClr val="dk1"/>
                </a:solidFill>
                <a:prstDash val="solid"/>
                <a:miter lim="800000"/>
                <a:headEnd len="med" w="med" type="none"/>
                <a:tailEnd len="med" w="med" type="none"/>
              </a:ln>
            </p:spPr>
          </p:cxnSp>
          <p:cxnSp>
            <p:nvCxnSpPr>
              <p:cNvPr id="3098" name="Google Shape;3098;p121"/>
              <p:cNvCxnSpPr/>
              <p:nvPr/>
            </p:nvCxnSpPr>
            <p:spPr>
              <a:xfrm>
                <a:off x="2256" y="1392"/>
                <a:ext cx="0" cy="2100"/>
              </a:xfrm>
              <a:prstGeom prst="straightConnector1">
                <a:avLst/>
              </a:prstGeom>
              <a:noFill/>
              <a:ln cap="flat" cmpd="sng" w="12700">
                <a:solidFill>
                  <a:schemeClr val="dk1"/>
                </a:solidFill>
                <a:prstDash val="solid"/>
                <a:miter lim="800000"/>
                <a:headEnd len="med" w="med" type="none"/>
                <a:tailEnd len="med" w="med" type="none"/>
              </a:ln>
            </p:spPr>
          </p:cxn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1371600" y="381000"/>
            <a:ext cx="63246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Major Clustering Approaches (II)</a:t>
            </a:r>
            <a:endParaRPr/>
          </a:p>
        </p:txBody>
      </p:sp>
      <p:sp>
        <p:nvSpPr>
          <p:cNvPr id="222" name="Google Shape;222;p30"/>
          <p:cNvSpPr txBox="1"/>
          <p:nvPr>
            <p:ph idx="1" type="body"/>
          </p:nvPr>
        </p:nvSpPr>
        <p:spPr>
          <a:xfrm>
            <a:off x="304800" y="1295400"/>
            <a:ext cx="85344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Model-based</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A model is hypothesized for each of the clusters and tries to find the best fit of that model to each other</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Typical methods:</a:t>
            </a:r>
            <a:r>
              <a:rPr b="1" i="0"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EM, SOM, COBWEB</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Frequent pattern-based:</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Based on the analysis of frequent patterns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Typical methods: p-Cluster</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User-guided or constraint-based</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Clustering by considering user-specified or application-specific constraints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Typical methods: COD (obstacles), constrained clustering</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Link-based clustering</a:t>
            </a:r>
            <a:r>
              <a:rPr b="0" i="0" lang="en-US" sz="2000" u="none">
                <a:solidFill>
                  <a:schemeClr val="dk1"/>
                </a:solidFill>
                <a:latin typeface="Arial"/>
                <a:ea typeface="Arial"/>
                <a:cs typeface="Arial"/>
                <a:sym typeface="Arial"/>
              </a:rPr>
              <a:t>:</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Objects are often linked together in various ways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Massive links can be used to cluster objects: SimRank, LinkClus</a:t>
            </a:r>
            <a:endParaRPr/>
          </a:p>
        </p:txBody>
      </p:sp>
      <p:sp>
        <p:nvSpPr>
          <p:cNvPr id="223" name="Google Shape;223;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30" name="Google Shape;230;p31"/>
          <p:cNvSpPr txBox="1"/>
          <p:nvPr>
            <p:ph idx="4294967295"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Chapter 10. Cluster Analysis: Basic Concepts and Methods</a:t>
            </a:r>
            <a:endParaRPr/>
          </a:p>
        </p:txBody>
      </p:sp>
      <p:sp>
        <p:nvSpPr>
          <p:cNvPr id="231" name="Google Shape;231;p31"/>
          <p:cNvSpPr txBox="1"/>
          <p:nvPr>
            <p:ph idx="4294967295"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15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Cluster Analysis: Basic Concepts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Partitioning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Hierarchical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Density-Based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Grid-Based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Evaluation of Clustering</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Summary</a:t>
            </a:r>
            <a:endParaRPr/>
          </a:p>
        </p:txBody>
      </p:sp>
      <p:sp>
        <p:nvSpPr>
          <p:cNvPr id="232" name="Google Shape;232;p31"/>
          <p:cNvSpPr/>
          <p:nvPr/>
        </p:nvSpPr>
        <p:spPr>
          <a:xfrm rot="9840489">
            <a:off x="4419506" y="22097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 name="Google Shape;233;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609600" y="381000"/>
            <a:ext cx="77931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Partitioning Algorithms: Basic Concept</a:t>
            </a:r>
            <a:endParaRPr/>
          </a:p>
        </p:txBody>
      </p:sp>
      <p:sp>
        <p:nvSpPr>
          <p:cNvPr id="240" name="Google Shape;240;p32"/>
          <p:cNvSpPr txBox="1"/>
          <p:nvPr>
            <p:ph idx="1" type="body"/>
          </p:nvPr>
        </p:nvSpPr>
        <p:spPr>
          <a:xfrm>
            <a:off x="228600" y="1371600"/>
            <a:ext cx="85344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Partitioning method:</a:t>
            </a:r>
            <a:r>
              <a:rPr b="0" i="0" lang="en-US" sz="2000" u="none">
                <a:solidFill>
                  <a:schemeClr val="dk1"/>
                </a:solidFill>
                <a:latin typeface="Arial"/>
                <a:ea typeface="Arial"/>
                <a:cs typeface="Arial"/>
                <a:sym typeface="Arial"/>
              </a:rPr>
              <a:t> Partitioning a database </a:t>
            </a:r>
            <a:r>
              <a:rPr b="1"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of </a:t>
            </a:r>
            <a:r>
              <a:rPr b="1"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objects into a set of </a:t>
            </a:r>
            <a:r>
              <a:rPr b="1"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clusters, such that the sum of squared distances is minimized (where 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is the centroid or medoid of cluster 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a:t>
            </a:r>
            <a:endParaRPr/>
          </a:p>
          <a:p>
            <a:pPr indent="-266700" lvl="0" marL="342900" rtl="0" algn="l">
              <a:lnSpc>
                <a:spcPct val="11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1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Given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find a partition of </a:t>
            </a:r>
            <a:r>
              <a:rPr b="0" i="1" lang="en-US" sz="2000" u="none">
                <a:solidFill>
                  <a:schemeClr val="dk1"/>
                </a:solidFill>
                <a:latin typeface="Arial"/>
                <a:ea typeface="Arial"/>
                <a:cs typeface="Arial"/>
                <a:sym typeface="Arial"/>
              </a:rPr>
              <a:t>k clusters </a:t>
            </a:r>
            <a:r>
              <a:rPr b="0" i="0" lang="en-US" sz="2000" u="none">
                <a:solidFill>
                  <a:schemeClr val="dk1"/>
                </a:solidFill>
                <a:latin typeface="Arial"/>
                <a:ea typeface="Arial"/>
                <a:cs typeface="Arial"/>
                <a:sym typeface="Arial"/>
              </a:rPr>
              <a:t>that optimizes the chosen partitioning criterion</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Global optimal: exhaustively enumerate all partitions</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Heuristic methods: </a:t>
            </a:r>
            <a:r>
              <a:rPr b="0" i="1" lang="en-US" sz="2000" u="none">
                <a:solidFill>
                  <a:schemeClr val="dk1"/>
                </a:solidFill>
                <a:latin typeface="Arial"/>
                <a:ea typeface="Arial"/>
                <a:cs typeface="Arial"/>
                <a:sym typeface="Arial"/>
              </a:rPr>
              <a:t>k-means</a:t>
            </a:r>
            <a:r>
              <a:rPr b="0" i="0" lang="en-US" sz="2000" u="none">
                <a:solidFill>
                  <a:schemeClr val="dk1"/>
                </a:solidFill>
                <a:latin typeface="Arial"/>
                <a:ea typeface="Arial"/>
                <a:cs typeface="Arial"/>
                <a:sym typeface="Arial"/>
              </a:rPr>
              <a:t> and </a:t>
            </a:r>
            <a:r>
              <a:rPr b="0" i="1" lang="en-US" sz="2000" u="none">
                <a:solidFill>
                  <a:schemeClr val="dk1"/>
                </a:solidFill>
                <a:latin typeface="Arial"/>
                <a:ea typeface="Arial"/>
                <a:cs typeface="Arial"/>
                <a:sym typeface="Arial"/>
              </a:rPr>
              <a:t>k-medoids</a:t>
            </a:r>
            <a:r>
              <a:rPr b="0" i="0" lang="en-US" sz="2000" u="none">
                <a:solidFill>
                  <a:schemeClr val="dk1"/>
                </a:solidFill>
                <a:latin typeface="Arial"/>
                <a:ea typeface="Arial"/>
                <a:cs typeface="Arial"/>
                <a:sym typeface="Arial"/>
              </a:rPr>
              <a:t> algorithms</a:t>
            </a:r>
            <a:endParaRPr/>
          </a:p>
          <a:p>
            <a:pPr indent="-285750" lvl="1" marL="742950" rtl="0" algn="l">
              <a:lnSpc>
                <a:spcPct val="110000"/>
              </a:lnSpc>
              <a:spcBef>
                <a:spcPts val="400"/>
              </a:spcBef>
              <a:spcAft>
                <a:spcPts val="0"/>
              </a:spcAft>
              <a:buClr>
                <a:schemeClr val="hlink"/>
              </a:buClr>
              <a:buSzPts val="1100"/>
              <a:buFont typeface="Noto Sans Symbols"/>
              <a:buChar char="■"/>
            </a:pPr>
            <a:r>
              <a:rPr b="0" i="1" lang="en-US" sz="2000" u="sng">
                <a:solidFill>
                  <a:schemeClr val="dk1"/>
                </a:solidFill>
                <a:latin typeface="Arial"/>
                <a:ea typeface="Arial"/>
                <a:cs typeface="Arial"/>
                <a:sym typeface="Arial"/>
              </a:rPr>
              <a:t>k-means</a:t>
            </a:r>
            <a:r>
              <a:rPr b="0" i="0" lang="en-US" sz="2000" u="none">
                <a:solidFill>
                  <a:schemeClr val="dk1"/>
                </a:solidFill>
                <a:latin typeface="Arial"/>
                <a:ea typeface="Arial"/>
                <a:cs typeface="Arial"/>
                <a:sym typeface="Arial"/>
              </a:rPr>
              <a:t> (MacQueen’67, Lloyd’57/’82): Each cluster is represented by the center of the cluster</a:t>
            </a:r>
            <a:endParaRPr/>
          </a:p>
          <a:p>
            <a:pPr indent="-285750" lvl="1" marL="742950" rtl="0" algn="l">
              <a:lnSpc>
                <a:spcPct val="110000"/>
              </a:lnSpc>
              <a:spcBef>
                <a:spcPts val="400"/>
              </a:spcBef>
              <a:spcAft>
                <a:spcPts val="0"/>
              </a:spcAft>
              <a:buClr>
                <a:schemeClr val="hlink"/>
              </a:buClr>
              <a:buSzPts val="1100"/>
              <a:buFont typeface="Noto Sans Symbols"/>
              <a:buChar char="■"/>
            </a:pPr>
            <a:r>
              <a:rPr b="0" i="1" lang="en-US" sz="2000" u="sng">
                <a:solidFill>
                  <a:schemeClr val="dk1"/>
                </a:solidFill>
                <a:latin typeface="Arial"/>
                <a:ea typeface="Arial"/>
                <a:cs typeface="Arial"/>
                <a:sym typeface="Arial"/>
              </a:rPr>
              <a:t>k-medoids</a:t>
            </a:r>
            <a:r>
              <a:rPr b="0" i="0" lang="en-US" sz="2000" u="none">
                <a:solidFill>
                  <a:schemeClr val="dk1"/>
                </a:solidFill>
                <a:latin typeface="Arial"/>
                <a:ea typeface="Arial"/>
                <a:cs typeface="Arial"/>
                <a:sym typeface="Arial"/>
              </a:rPr>
              <a:t> or PAM (Partition around medoids) (Kaufman &amp; Rousseeuw’87): Each cluster is represented by one of the objects in the cluster  </a:t>
            </a:r>
            <a:endParaRPr/>
          </a:p>
        </p:txBody>
      </p:sp>
      <p:pic>
        <p:nvPicPr>
          <p:cNvPr id="241" name="Google Shape;241;p32"/>
          <p:cNvPicPr preferRelativeResize="0"/>
          <p:nvPr>
            <p:ph idx="1" type="body"/>
          </p:nvPr>
        </p:nvPicPr>
        <p:blipFill rotWithShape="1">
          <a:blip r:embed="rId3">
            <a:alphaModFix/>
          </a:blip>
          <a:srcRect b="0" l="0" r="0" t="0"/>
          <a:stretch/>
        </p:blipFill>
        <p:spPr>
          <a:xfrm>
            <a:off x="3124200" y="2590800"/>
            <a:ext cx="2851200" cy="543000"/>
          </a:xfrm>
          <a:prstGeom prst="rect">
            <a:avLst/>
          </a:prstGeom>
          <a:noFill/>
          <a:ln>
            <a:noFill/>
          </a:ln>
        </p:spPr>
      </p:pic>
      <p:sp>
        <p:nvSpPr>
          <p:cNvPr id="242" name="Google Shape;242;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822325" y="492125"/>
            <a:ext cx="7296000" cy="498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The </a:t>
            </a:r>
            <a:r>
              <a:rPr b="0" i="1" lang="en-US" sz="3200" u="none">
                <a:solidFill>
                  <a:schemeClr val="dk2"/>
                </a:solidFill>
                <a:latin typeface="Overlock"/>
                <a:ea typeface="Overlock"/>
                <a:cs typeface="Overlock"/>
                <a:sym typeface="Overlock"/>
              </a:rPr>
              <a:t>K-Means</a:t>
            </a:r>
            <a:r>
              <a:rPr b="0" i="0" lang="en-US" sz="3200" u="none">
                <a:solidFill>
                  <a:schemeClr val="dk2"/>
                </a:solidFill>
                <a:latin typeface="Overlock"/>
                <a:ea typeface="Overlock"/>
                <a:cs typeface="Overlock"/>
                <a:sym typeface="Overlock"/>
              </a:rPr>
              <a:t> Clustering Method</a:t>
            </a:r>
            <a:r>
              <a:rPr b="1" i="0" lang="en-US" sz="2400" u="none">
                <a:solidFill>
                  <a:schemeClr val="dk2"/>
                </a:solidFill>
                <a:latin typeface="Overlock"/>
                <a:ea typeface="Overlock"/>
                <a:cs typeface="Overlock"/>
                <a:sym typeface="Overlock"/>
              </a:rPr>
              <a:t> </a:t>
            </a:r>
            <a:endParaRPr/>
          </a:p>
        </p:txBody>
      </p:sp>
      <p:sp>
        <p:nvSpPr>
          <p:cNvPr id="249" name="Google Shape;249;p33"/>
          <p:cNvSpPr txBox="1"/>
          <p:nvPr>
            <p:ph idx="1" type="body"/>
          </p:nvPr>
        </p:nvSpPr>
        <p:spPr>
          <a:xfrm>
            <a:off x="457200" y="1447800"/>
            <a:ext cx="78519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Given </a:t>
            </a:r>
            <a:r>
              <a:rPr b="0"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the </a:t>
            </a:r>
            <a:r>
              <a:rPr b="0" i="1" lang="en-US" sz="2400" u="none">
                <a:solidFill>
                  <a:schemeClr val="dk1"/>
                </a:solidFill>
                <a:latin typeface="Arial"/>
                <a:ea typeface="Arial"/>
                <a:cs typeface="Arial"/>
                <a:sym typeface="Arial"/>
              </a:rPr>
              <a:t>k-means</a:t>
            </a:r>
            <a:r>
              <a:rPr b="0" i="0" lang="en-US" sz="2400" u="none">
                <a:solidFill>
                  <a:schemeClr val="dk1"/>
                </a:solidFill>
                <a:latin typeface="Arial"/>
                <a:ea typeface="Arial"/>
                <a:cs typeface="Arial"/>
                <a:sym typeface="Arial"/>
              </a:rPr>
              <a:t> algorithm is implemented in four steps:</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rgbClr val="000000"/>
                </a:solidFill>
                <a:latin typeface="Arial"/>
                <a:ea typeface="Arial"/>
                <a:cs typeface="Arial"/>
                <a:sym typeface="Arial"/>
              </a:rPr>
              <a:t>Partition objects into </a:t>
            </a:r>
            <a:r>
              <a:rPr b="0" i="1" lang="en-US" sz="2400" u="none">
                <a:solidFill>
                  <a:srgbClr val="000000"/>
                </a:solidFill>
                <a:latin typeface="Arial"/>
                <a:ea typeface="Arial"/>
                <a:cs typeface="Arial"/>
                <a:sym typeface="Arial"/>
              </a:rPr>
              <a:t>k</a:t>
            </a:r>
            <a:r>
              <a:rPr b="0" i="0" lang="en-US" sz="2400" u="none">
                <a:solidFill>
                  <a:srgbClr val="000000"/>
                </a:solidFill>
                <a:latin typeface="Arial"/>
                <a:ea typeface="Arial"/>
                <a:cs typeface="Arial"/>
                <a:sym typeface="Arial"/>
              </a:rPr>
              <a:t> nonempty subsets</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rgbClr val="000000"/>
                </a:solidFill>
                <a:latin typeface="Arial"/>
                <a:ea typeface="Arial"/>
                <a:cs typeface="Arial"/>
                <a:sym typeface="Arial"/>
              </a:rPr>
              <a:t>Compute seed points as the centroids of the clusters of the current partitioning (the centroid is the center, i.e., </a:t>
            </a:r>
            <a:r>
              <a:rPr b="0" i="1" lang="en-US" sz="2400" u="none">
                <a:solidFill>
                  <a:schemeClr val="hlink"/>
                </a:solidFill>
                <a:latin typeface="Arial"/>
                <a:ea typeface="Arial"/>
                <a:cs typeface="Arial"/>
                <a:sym typeface="Arial"/>
              </a:rPr>
              <a:t>mean point</a:t>
            </a:r>
            <a:r>
              <a:rPr b="0" i="0" lang="en-US" sz="2400" u="none">
                <a:solidFill>
                  <a:srgbClr val="000000"/>
                </a:solidFill>
                <a:latin typeface="Arial"/>
                <a:ea typeface="Arial"/>
                <a:cs typeface="Arial"/>
                <a:sym typeface="Arial"/>
              </a:rPr>
              <a:t>, of the cluster)</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rgbClr val="000000"/>
                </a:solidFill>
                <a:latin typeface="Arial"/>
                <a:ea typeface="Arial"/>
                <a:cs typeface="Arial"/>
                <a:sym typeface="Arial"/>
              </a:rPr>
              <a:t>Assign each object to the cluster with the nearest seed point  </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rgbClr val="000000"/>
                </a:solidFill>
                <a:latin typeface="Arial"/>
                <a:ea typeface="Arial"/>
                <a:cs typeface="Arial"/>
                <a:sym typeface="Arial"/>
              </a:rPr>
              <a:t>Go back to Step 2, stop when the assignment does not change</a:t>
            </a:r>
            <a:endParaRPr/>
          </a:p>
        </p:txBody>
      </p:sp>
      <p:sp>
        <p:nvSpPr>
          <p:cNvPr id="250" name="Google Shape;250;p3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Overlock"/>
              <a:buNone/>
            </a:pPr>
            <a:r>
              <a:rPr b="0" i="0" lang="en-US" sz="3600" u="none">
                <a:solidFill>
                  <a:srgbClr val="170981"/>
                </a:solidFill>
                <a:latin typeface="Overlock"/>
                <a:ea typeface="Overlock"/>
                <a:cs typeface="Overlock"/>
                <a:sym typeface="Overlock"/>
              </a:rPr>
              <a:t>An Example of </a:t>
            </a:r>
            <a:r>
              <a:rPr b="0" i="1" lang="en-US" sz="3600" u="none">
                <a:solidFill>
                  <a:srgbClr val="170981"/>
                </a:solidFill>
                <a:latin typeface="Overlock"/>
                <a:ea typeface="Overlock"/>
                <a:cs typeface="Overlock"/>
                <a:sym typeface="Overlock"/>
              </a:rPr>
              <a:t>K-Means</a:t>
            </a:r>
            <a:r>
              <a:rPr b="0" i="0" lang="en-US" sz="3600" u="none">
                <a:solidFill>
                  <a:srgbClr val="170981"/>
                </a:solidFill>
                <a:latin typeface="Overlock"/>
                <a:ea typeface="Overlock"/>
                <a:cs typeface="Overlock"/>
                <a:sym typeface="Overlock"/>
              </a:rPr>
              <a:t> Clustering</a:t>
            </a:r>
            <a:endParaRPr/>
          </a:p>
        </p:txBody>
      </p:sp>
      <p:cxnSp>
        <p:nvCxnSpPr>
          <p:cNvPr id="257" name="Google Shape;257;p34"/>
          <p:cNvCxnSpPr/>
          <p:nvPr/>
        </p:nvCxnSpPr>
        <p:spPr>
          <a:xfrm>
            <a:off x="5803900" y="2362200"/>
            <a:ext cx="685800" cy="0"/>
          </a:xfrm>
          <a:prstGeom prst="straightConnector1">
            <a:avLst/>
          </a:prstGeom>
          <a:noFill/>
          <a:ln cap="flat" cmpd="sng" w="9525">
            <a:solidFill>
              <a:schemeClr val="dk1"/>
            </a:solidFill>
            <a:prstDash val="solid"/>
            <a:miter lim="800000"/>
            <a:headEnd len="med" w="med" type="none"/>
            <a:tailEnd len="med" w="med" type="triangle"/>
          </a:ln>
        </p:spPr>
      </p:cxnSp>
      <p:sp>
        <p:nvSpPr>
          <p:cNvPr id="258" name="Google Shape;258;p34"/>
          <p:cNvSpPr txBox="1"/>
          <p:nvPr/>
        </p:nvSpPr>
        <p:spPr>
          <a:xfrm>
            <a:off x="2451100" y="1771650"/>
            <a:ext cx="1143000" cy="158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K=2</a:t>
            </a:r>
            <a:endParaRPr/>
          </a:p>
          <a:p>
            <a:pPr indent="0" lvl="0" marL="0" marR="0" rtl="0" algn="l">
              <a:lnSpc>
                <a:spcPct val="100000"/>
              </a:lnSpc>
              <a:spcBef>
                <a:spcPts val="700"/>
              </a:spcBef>
              <a:spcAft>
                <a:spcPts val="0"/>
              </a:spcAft>
              <a:buClr>
                <a:schemeClr val="dk1"/>
              </a:buClr>
              <a:buSzPts val="1400"/>
              <a:buFont typeface="Tahoma"/>
              <a:buNone/>
            </a:pPr>
            <a:r>
              <a:t/>
            </a:r>
            <a:endParaRPr b="0" i="0" sz="1400" u="none">
              <a:solidFill>
                <a:schemeClr val="dk1"/>
              </a:solidFill>
              <a:latin typeface="Tahoma"/>
              <a:ea typeface="Tahoma"/>
              <a:cs typeface="Tahoma"/>
              <a:sym typeface="Tahoma"/>
            </a:endParaRPr>
          </a:p>
          <a:p>
            <a:pPr indent="0" lvl="0" marL="0" marR="0" rtl="0" algn="l">
              <a:lnSpc>
                <a:spcPct val="100000"/>
              </a:lnSpc>
              <a:spcBef>
                <a:spcPts val="70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Arbitrarily partition objects into k groups</a:t>
            </a:r>
            <a:endParaRPr/>
          </a:p>
        </p:txBody>
      </p:sp>
      <p:cxnSp>
        <p:nvCxnSpPr>
          <p:cNvPr id="259" name="Google Shape;259;p34"/>
          <p:cNvCxnSpPr/>
          <p:nvPr/>
        </p:nvCxnSpPr>
        <p:spPr>
          <a:xfrm>
            <a:off x="2603500" y="2286000"/>
            <a:ext cx="685800" cy="0"/>
          </a:xfrm>
          <a:prstGeom prst="straightConnector1">
            <a:avLst/>
          </a:prstGeom>
          <a:noFill/>
          <a:ln cap="flat" cmpd="sng" w="9525">
            <a:solidFill>
              <a:schemeClr val="dk1"/>
            </a:solidFill>
            <a:prstDash val="solid"/>
            <a:miter lim="800000"/>
            <a:headEnd len="med" w="med" type="none"/>
            <a:tailEnd len="med" w="med" type="triangle"/>
          </a:ln>
        </p:spPr>
      </p:cxnSp>
      <p:sp>
        <p:nvSpPr>
          <p:cNvPr id="260" name="Google Shape;260;p34"/>
          <p:cNvSpPr txBox="1"/>
          <p:nvPr/>
        </p:nvSpPr>
        <p:spPr>
          <a:xfrm>
            <a:off x="5727700" y="2438400"/>
            <a:ext cx="1066800" cy="73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Update the cluster centroids</a:t>
            </a:r>
            <a:endParaRPr/>
          </a:p>
        </p:txBody>
      </p:sp>
      <p:sp>
        <p:nvSpPr>
          <p:cNvPr id="261" name="Google Shape;261;p34"/>
          <p:cNvSpPr txBox="1"/>
          <p:nvPr/>
        </p:nvSpPr>
        <p:spPr>
          <a:xfrm>
            <a:off x="5727700" y="4953000"/>
            <a:ext cx="1066800" cy="104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Update the cluster centroids</a:t>
            </a:r>
            <a:endParaRPr/>
          </a:p>
          <a:p>
            <a:pPr indent="0" lvl="0" marL="0" marR="0" rtl="0" algn="ctr">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62" name="Google Shape;262;p34"/>
          <p:cNvSpPr txBox="1"/>
          <p:nvPr/>
        </p:nvSpPr>
        <p:spPr>
          <a:xfrm>
            <a:off x="7099300" y="3581400"/>
            <a:ext cx="1905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Reassign  objects</a:t>
            </a:r>
            <a:endParaRPr/>
          </a:p>
        </p:txBody>
      </p:sp>
      <p:cxnSp>
        <p:nvCxnSpPr>
          <p:cNvPr id="263" name="Google Shape;263;p34"/>
          <p:cNvCxnSpPr/>
          <p:nvPr/>
        </p:nvCxnSpPr>
        <p:spPr>
          <a:xfrm>
            <a:off x="7937500" y="3581400"/>
            <a:ext cx="0" cy="304800"/>
          </a:xfrm>
          <a:prstGeom prst="straightConnector1">
            <a:avLst/>
          </a:prstGeom>
          <a:noFill/>
          <a:ln cap="flat" cmpd="sng" w="9525">
            <a:solidFill>
              <a:schemeClr val="dk1"/>
            </a:solidFill>
            <a:prstDash val="solid"/>
            <a:miter lim="800000"/>
            <a:headEnd len="med" w="med" type="none"/>
            <a:tailEnd len="med" w="med" type="triangle"/>
          </a:ln>
        </p:spPr>
      </p:cxnSp>
      <p:sp>
        <p:nvSpPr>
          <p:cNvPr id="264" name="Google Shape;264;p34"/>
          <p:cNvSpPr txBox="1"/>
          <p:nvPr/>
        </p:nvSpPr>
        <p:spPr>
          <a:xfrm>
            <a:off x="4584700" y="3505200"/>
            <a:ext cx="990600" cy="51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Loop if needed</a:t>
            </a:r>
            <a:endParaRPr/>
          </a:p>
        </p:txBody>
      </p:sp>
      <p:sp>
        <p:nvSpPr>
          <p:cNvPr id="265" name="Google Shape;265;p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66" name="Google Shape;266;p34"/>
          <p:cNvPicPr preferRelativeResize="0"/>
          <p:nvPr/>
        </p:nvPicPr>
        <p:blipFill rotWithShape="1">
          <a:blip r:embed="rId3">
            <a:alphaModFix/>
          </a:blip>
          <a:srcRect b="0" l="0" r="0" t="0"/>
          <a:stretch/>
        </p:blipFill>
        <p:spPr>
          <a:xfrm>
            <a:off x="393700" y="1447800"/>
            <a:ext cx="2120901" cy="1984375"/>
          </a:xfrm>
          <a:prstGeom prst="rect">
            <a:avLst/>
          </a:prstGeom>
          <a:noFill/>
          <a:ln>
            <a:noFill/>
          </a:ln>
        </p:spPr>
      </p:pic>
      <p:pic>
        <p:nvPicPr>
          <p:cNvPr id="267" name="Google Shape;267;p34"/>
          <p:cNvPicPr preferRelativeResize="0"/>
          <p:nvPr/>
        </p:nvPicPr>
        <p:blipFill rotWithShape="1">
          <a:blip r:embed="rId4">
            <a:alphaModFix/>
          </a:blip>
          <a:srcRect b="0" l="0" r="0" t="0"/>
          <a:stretch/>
        </p:blipFill>
        <p:spPr>
          <a:xfrm>
            <a:off x="3441700" y="1447800"/>
            <a:ext cx="2184400" cy="2043112"/>
          </a:xfrm>
          <a:prstGeom prst="rect">
            <a:avLst/>
          </a:prstGeom>
          <a:noFill/>
          <a:ln>
            <a:noFill/>
          </a:ln>
        </p:spPr>
      </p:pic>
      <p:pic>
        <p:nvPicPr>
          <p:cNvPr id="268" name="Google Shape;268;p34"/>
          <p:cNvPicPr preferRelativeResize="0"/>
          <p:nvPr/>
        </p:nvPicPr>
        <p:blipFill rotWithShape="1">
          <a:blip r:embed="rId5">
            <a:alphaModFix/>
          </a:blip>
          <a:srcRect b="0" l="0" r="0" t="0"/>
          <a:stretch/>
        </p:blipFill>
        <p:spPr>
          <a:xfrm>
            <a:off x="6794500" y="1447800"/>
            <a:ext cx="2273300" cy="2127250"/>
          </a:xfrm>
          <a:prstGeom prst="rect">
            <a:avLst/>
          </a:prstGeom>
          <a:noFill/>
          <a:ln>
            <a:noFill/>
          </a:ln>
        </p:spPr>
      </p:pic>
      <p:pic>
        <p:nvPicPr>
          <p:cNvPr id="269" name="Google Shape;269;p34"/>
          <p:cNvPicPr preferRelativeResize="0"/>
          <p:nvPr/>
        </p:nvPicPr>
        <p:blipFill rotWithShape="1">
          <a:blip r:embed="rId6">
            <a:alphaModFix/>
          </a:blip>
          <a:srcRect b="0" l="0" r="0" t="0"/>
          <a:stretch/>
        </p:blipFill>
        <p:spPr>
          <a:xfrm>
            <a:off x="6794500" y="3892550"/>
            <a:ext cx="2273300" cy="2127250"/>
          </a:xfrm>
          <a:prstGeom prst="rect">
            <a:avLst/>
          </a:prstGeom>
          <a:noFill/>
          <a:ln>
            <a:noFill/>
          </a:ln>
        </p:spPr>
      </p:pic>
      <p:pic>
        <p:nvPicPr>
          <p:cNvPr id="270" name="Google Shape;270;p34"/>
          <p:cNvPicPr preferRelativeResize="0"/>
          <p:nvPr/>
        </p:nvPicPr>
        <p:blipFill rotWithShape="1">
          <a:blip r:embed="rId7">
            <a:alphaModFix/>
          </a:blip>
          <a:srcRect b="0" l="0" r="0" t="0"/>
          <a:stretch/>
        </p:blipFill>
        <p:spPr>
          <a:xfrm>
            <a:off x="3594100" y="3962400"/>
            <a:ext cx="2197100" cy="2055812"/>
          </a:xfrm>
          <a:prstGeom prst="rect">
            <a:avLst/>
          </a:prstGeom>
          <a:noFill/>
          <a:ln>
            <a:noFill/>
          </a:ln>
        </p:spPr>
      </p:pic>
      <p:cxnSp>
        <p:nvCxnSpPr>
          <p:cNvPr id="271" name="Google Shape;271;p34"/>
          <p:cNvCxnSpPr/>
          <p:nvPr/>
        </p:nvCxnSpPr>
        <p:spPr>
          <a:xfrm>
            <a:off x="4356100" y="3505200"/>
            <a:ext cx="0" cy="381000"/>
          </a:xfrm>
          <a:prstGeom prst="straightConnector1">
            <a:avLst/>
          </a:prstGeom>
          <a:noFill/>
          <a:ln cap="flat" cmpd="sng" w="9525">
            <a:solidFill>
              <a:schemeClr val="dk1"/>
            </a:solidFill>
            <a:prstDash val="solid"/>
            <a:miter lim="800000"/>
            <a:headEnd len="med" w="med" type="none"/>
            <a:tailEnd len="med" w="med" type="triangle"/>
          </a:ln>
        </p:spPr>
      </p:cxnSp>
      <p:sp>
        <p:nvSpPr>
          <p:cNvPr id="272" name="Google Shape;272;p34"/>
          <p:cNvSpPr txBox="1"/>
          <p:nvPr/>
        </p:nvSpPr>
        <p:spPr>
          <a:xfrm>
            <a:off x="622300" y="3429000"/>
            <a:ext cx="167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initial data set</a:t>
            </a:r>
            <a:endParaRPr/>
          </a:p>
        </p:txBody>
      </p:sp>
      <p:cxnSp>
        <p:nvCxnSpPr>
          <p:cNvPr id="273" name="Google Shape;273;p34"/>
          <p:cNvCxnSpPr/>
          <p:nvPr/>
        </p:nvCxnSpPr>
        <p:spPr>
          <a:xfrm rot="10800000">
            <a:off x="5803900" y="4876800"/>
            <a:ext cx="838200" cy="0"/>
          </a:xfrm>
          <a:prstGeom prst="straightConnector1">
            <a:avLst/>
          </a:prstGeom>
          <a:noFill/>
          <a:ln cap="flat" cmpd="sng" w="9525">
            <a:solidFill>
              <a:schemeClr val="dk1"/>
            </a:solidFill>
            <a:prstDash val="solid"/>
            <a:miter lim="800000"/>
            <a:headEnd len="med" w="med" type="none"/>
            <a:tailEnd len="med" w="med" type="triangle"/>
          </a:ln>
        </p:spPr>
      </p:cxnSp>
      <p:sp>
        <p:nvSpPr>
          <p:cNvPr id="274" name="Google Shape;274;p34"/>
          <p:cNvSpPr txBox="1"/>
          <p:nvPr/>
        </p:nvSpPr>
        <p:spPr>
          <a:xfrm>
            <a:off x="0" y="3962400"/>
            <a:ext cx="3581400"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folHlink"/>
              </a:buClr>
              <a:buSzPts val="960"/>
              <a:buFont typeface="Noto Sans Symbols"/>
              <a:buChar char="■"/>
            </a:pPr>
            <a:r>
              <a:rPr b="0" i="0" lang="en-US" sz="1600" u="none">
                <a:solidFill>
                  <a:srgbClr val="000000"/>
                </a:solidFill>
                <a:latin typeface="Arial"/>
                <a:ea typeface="Arial"/>
                <a:cs typeface="Arial"/>
                <a:sym typeface="Arial"/>
              </a:rPr>
              <a:t>Partition objects into </a:t>
            </a:r>
            <a:r>
              <a:rPr b="0" i="1" lang="en-US" sz="1600" u="none">
                <a:solidFill>
                  <a:srgbClr val="000000"/>
                </a:solidFill>
                <a:latin typeface="Arial"/>
                <a:ea typeface="Arial"/>
                <a:cs typeface="Arial"/>
                <a:sym typeface="Arial"/>
              </a:rPr>
              <a:t>k</a:t>
            </a:r>
            <a:r>
              <a:rPr b="0" i="0" lang="en-US" sz="1600" u="none">
                <a:solidFill>
                  <a:srgbClr val="000000"/>
                </a:solidFill>
                <a:latin typeface="Arial"/>
                <a:ea typeface="Arial"/>
                <a:cs typeface="Arial"/>
                <a:sym typeface="Arial"/>
              </a:rPr>
              <a:t> nonempty subsets</a:t>
            </a:r>
            <a:endParaRPr/>
          </a:p>
          <a:p>
            <a:pPr indent="-342900" lvl="0" marL="342900" marR="0" rtl="0" algn="l">
              <a:lnSpc>
                <a:spcPct val="12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Repeat</a:t>
            </a:r>
            <a:endParaRPr b="0" i="0" sz="1600" u="none">
              <a:solidFill>
                <a:srgbClr val="000000"/>
              </a:solidFill>
              <a:latin typeface="Arial"/>
              <a:ea typeface="Arial"/>
              <a:cs typeface="Arial"/>
              <a:sym typeface="Arial"/>
            </a:endParaRPr>
          </a:p>
          <a:p>
            <a:pPr indent="-285750" lvl="1" marL="742950" marR="0" rtl="0" algn="l">
              <a:lnSpc>
                <a:spcPct val="120000"/>
              </a:lnSpc>
              <a:spcBef>
                <a:spcPts val="320"/>
              </a:spcBef>
              <a:spcAft>
                <a:spcPts val="0"/>
              </a:spcAft>
              <a:buClr>
                <a:schemeClr val="hlink"/>
              </a:buClr>
              <a:buSzPts val="880"/>
              <a:buFont typeface="Noto Sans Symbols"/>
              <a:buChar char="■"/>
            </a:pPr>
            <a:r>
              <a:rPr b="0" i="0" lang="en-US" sz="1600" u="none" cap="none" strike="noStrike">
                <a:solidFill>
                  <a:srgbClr val="000000"/>
                </a:solidFill>
                <a:latin typeface="Arial"/>
                <a:ea typeface="Arial"/>
                <a:cs typeface="Arial"/>
                <a:sym typeface="Arial"/>
              </a:rPr>
              <a:t>Compute centroid (i.e., mean point) for each partition </a:t>
            </a:r>
            <a:endParaRPr/>
          </a:p>
          <a:p>
            <a:pPr indent="-285750" lvl="1" marL="742950" marR="0" rtl="0" algn="l">
              <a:lnSpc>
                <a:spcPct val="120000"/>
              </a:lnSpc>
              <a:spcBef>
                <a:spcPts val="320"/>
              </a:spcBef>
              <a:spcAft>
                <a:spcPts val="0"/>
              </a:spcAft>
              <a:buClr>
                <a:schemeClr val="hlink"/>
              </a:buClr>
              <a:buSzPts val="880"/>
              <a:buFont typeface="Noto Sans Symbols"/>
              <a:buChar char="■"/>
            </a:pPr>
            <a:r>
              <a:rPr b="0" i="0" lang="en-US" sz="1600" u="none" cap="none" strike="noStrike">
                <a:solidFill>
                  <a:srgbClr val="000000"/>
                </a:solidFill>
                <a:latin typeface="Arial"/>
                <a:ea typeface="Arial"/>
                <a:cs typeface="Arial"/>
                <a:sym typeface="Arial"/>
              </a:rPr>
              <a:t>Assign each object to the cluster of its nearest centroid  </a:t>
            </a:r>
            <a:endParaRPr/>
          </a:p>
          <a:p>
            <a:pPr indent="-342900" lvl="0" marL="342900" marR="0" rtl="0" algn="l">
              <a:lnSpc>
                <a:spcPct val="120000"/>
              </a:lnSpc>
              <a:spcBef>
                <a:spcPts val="320"/>
              </a:spcBef>
              <a:spcAft>
                <a:spcPts val="0"/>
              </a:spcAft>
              <a:buClr>
                <a:schemeClr val="folHlink"/>
              </a:buClr>
              <a:buSzPts val="960"/>
              <a:buFont typeface="Noto Sans Symbols"/>
              <a:buChar char="■"/>
            </a:pPr>
            <a:r>
              <a:rPr b="0" i="0" lang="en-US" sz="1600" u="none">
                <a:solidFill>
                  <a:srgbClr val="000000"/>
                </a:solidFill>
                <a:latin typeface="Arial"/>
                <a:ea typeface="Arial"/>
                <a:cs typeface="Arial"/>
                <a:sym typeface="Arial"/>
              </a:rPr>
              <a:t>Until no change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750887" y="436562"/>
            <a:ext cx="7439100" cy="442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Comments on the </a:t>
            </a:r>
            <a:r>
              <a:rPr b="0" i="1" lang="en-US" sz="3200" u="none">
                <a:solidFill>
                  <a:schemeClr val="dk2"/>
                </a:solidFill>
                <a:latin typeface="Overlock"/>
                <a:ea typeface="Overlock"/>
                <a:cs typeface="Overlock"/>
                <a:sym typeface="Overlock"/>
              </a:rPr>
              <a:t>K-Means</a:t>
            </a:r>
            <a:r>
              <a:rPr b="0" i="0" lang="en-US" sz="3200" u="none">
                <a:solidFill>
                  <a:schemeClr val="dk2"/>
                </a:solidFill>
                <a:latin typeface="Overlock"/>
                <a:ea typeface="Overlock"/>
                <a:cs typeface="Overlock"/>
                <a:sym typeface="Overlock"/>
              </a:rPr>
              <a:t> Method</a:t>
            </a:r>
            <a:endParaRPr/>
          </a:p>
        </p:txBody>
      </p:sp>
      <p:sp>
        <p:nvSpPr>
          <p:cNvPr id="281" name="Google Shape;281;p35"/>
          <p:cNvSpPr txBox="1"/>
          <p:nvPr>
            <p:ph idx="1" type="body"/>
          </p:nvPr>
        </p:nvSpPr>
        <p:spPr>
          <a:xfrm>
            <a:off x="304800" y="1371600"/>
            <a:ext cx="85344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Strength:</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Efficient</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O</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tkn</a:t>
            </a:r>
            <a:r>
              <a:rPr b="0" i="0" lang="en-US" sz="2000" u="none">
                <a:solidFill>
                  <a:schemeClr val="dk1"/>
                </a:solidFill>
                <a:latin typeface="Arial"/>
                <a:ea typeface="Arial"/>
                <a:cs typeface="Arial"/>
                <a:sym typeface="Arial"/>
              </a:rPr>
              <a:t>), where </a:t>
            </a:r>
            <a:r>
              <a:rPr b="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is # objects,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is # clusters, and </a:t>
            </a:r>
            <a:r>
              <a:rPr b="0" i="1" lang="en-US" sz="2000" u="none">
                <a:solidFill>
                  <a:schemeClr val="dk1"/>
                </a:solidFill>
                <a:latin typeface="Arial"/>
                <a:ea typeface="Arial"/>
                <a:cs typeface="Arial"/>
                <a:sym typeface="Arial"/>
              </a:rPr>
              <a:t>t  </a:t>
            </a:r>
            <a:r>
              <a:rPr b="0" i="0" lang="en-US" sz="2000" u="none">
                <a:solidFill>
                  <a:schemeClr val="dk1"/>
                </a:solidFill>
                <a:latin typeface="Arial"/>
                <a:ea typeface="Arial"/>
                <a:cs typeface="Arial"/>
                <a:sym typeface="Arial"/>
              </a:rPr>
              <a:t>is # iterations. Normally,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&lt;&lt; </a:t>
            </a:r>
            <a:r>
              <a:rPr b="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a:t>
            </a:r>
            <a:endParaRPr/>
          </a:p>
          <a:p>
            <a:pPr indent="-228600" lvl="2" marL="1143000" rtl="0" algn="l">
              <a:lnSpc>
                <a:spcPct val="12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Comparing: PAM: O(k(n-k)</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CLARA: O(ks</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k(n-k))</a:t>
            </a:r>
            <a:endParaRPr b="0" i="0" sz="2000" u="none">
              <a:solidFill>
                <a:schemeClr val="dk1"/>
              </a:solidFill>
              <a:latin typeface="Arial"/>
              <a:ea typeface="Arial"/>
              <a:cs typeface="Arial"/>
              <a:sym typeface="Arial"/>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Comment:</a:t>
            </a:r>
            <a:r>
              <a:rPr b="0" i="0" lang="en-US" sz="2000" u="none">
                <a:solidFill>
                  <a:schemeClr val="dk1"/>
                </a:solidFill>
                <a:latin typeface="Arial"/>
                <a:ea typeface="Arial"/>
                <a:cs typeface="Arial"/>
                <a:sym typeface="Arial"/>
              </a:rPr>
              <a:t> Often terminates at a </a:t>
            </a:r>
            <a:r>
              <a:rPr b="0" i="1" lang="en-US" sz="2000" u="none">
                <a:solidFill>
                  <a:schemeClr val="dk1"/>
                </a:solidFill>
                <a:latin typeface="Arial"/>
                <a:ea typeface="Arial"/>
                <a:cs typeface="Arial"/>
                <a:sym typeface="Arial"/>
              </a:rPr>
              <a:t>local optimal</a:t>
            </a:r>
            <a:r>
              <a:rPr b="0" i="0" lang="en-US" sz="2000" u="none">
                <a:solidFill>
                  <a:schemeClr val="dk1"/>
                </a:solidFill>
                <a:latin typeface="Arial"/>
                <a:ea typeface="Arial"/>
                <a:cs typeface="Arial"/>
                <a:sym typeface="Arial"/>
              </a:rPr>
              <a:t>. </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sng">
                <a:solidFill>
                  <a:schemeClr val="dk1"/>
                </a:solidFill>
                <a:latin typeface="Arial"/>
                <a:ea typeface="Arial"/>
                <a:cs typeface="Arial"/>
                <a:sym typeface="Arial"/>
              </a:rPr>
              <a:t>Weakness</a:t>
            </a:r>
            <a:endParaRPr b="0" i="0" sz="2000" u="none">
              <a:solidFill>
                <a:schemeClr val="dk1"/>
              </a:solidFill>
              <a:latin typeface="Arial"/>
              <a:ea typeface="Arial"/>
              <a:cs typeface="Arial"/>
              <a:sym typeface="Arial"/>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Applicable only to objects in a continuous n-dimensional space </a:t>
            </a:r>
            <a:endParaRPr b="0" i="1" sz="2000" u="none">
              <a:solidFill>
                <a:schemeClr val="dk1"/>
              </a:solidFill>
              <a:latin typeface="Arial"/>
              <a:ea typeface="Arial"/>
              <a:cs typeface="Arial"/>
              <a:sym typeface="Arial"/>
            </a:endParaRPr>
          </a:p>
          <a:p>
            <a:pPr indent="-228600" lvl="2" marL="1143000" rtl="0" algn="l">
              <a:lnSpc>
                <a:spcPct val="12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Using the k-modes method for categorical data</a:t>
            </a:r>
            <a:endParaRPr/>
          </a:p>
          <a:p>
            <a:pPr indent="-228600" lvl="2" marL="1143000" rtl="0" algn="l">
              <a:lnSpc>
                <a:spcPct val="12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In comparison, k-medoids can be applied to a wide range of data</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Need to specify </a:t>
            </a:r>
            <a:r>
              <a:rPr b="0" i="1" lang="en-US" sz="2000" u="none">
                <a:solidFill>
                  <a:schemeClr val="dk1"/>
                </a:solidFill>
                <a:latin typeface="Arial"/>
                <a:ea typeface="Arial"/>
                <a:cs typeface="Arial"/>
                <a:sym typeface="Arial"/>
              </a:rPr>
              <a:t>k, </a:t>
            </a:r>
            <a:r>
              <a:rPr b="0" i="0" lang="en-US" sz="2000" u="none">
                <a:solidFill>
                  <a:schemeClr val="dk1"/>
                </a:solidFill>
                <a:latin typeface="Arial"/>
                <a:ea typeface="Arial"/>
                <a:cs typeface="Arial"/>
                <a:sym typeface="Arial"/>
              </a:rPr>
              <a:t>the </a:t>
            </a:r>
            <a:r>
              <a:rPr b="0" i="1" lang="en-US" sz="2000" u="none">
                <a:solidFill>
                  <a:schemeClr val="dk1"/>
                </a:solidFill>
                <a:latin typeface="Arial"/>
                <a:ea typeface="Arial"/>
                <a:cs typeface="Arial"/>
                <a:sym typeface="Arial"/>
              </a:rPr>
              <a:t>number</a:t>
            </a:r>
            <a:r>
              <a:rPr b="0" i="0" lang="en-US" sz="2000" u="none">
                <a:solidFill>
                  <a:schemeClr val="dk1"/>
                </a:solidFill>
                <a:latin typeface="Arial"/>
                <a:ea typeface="Arial"/>
                <a:cs typeface="Arial"/>
                <a:sym typeface="Arial"/>
              </a:rPr>
              <a:t> of clusters, in advance (there are ways to automatically determine the best k (see Hastie et al., 2009)</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Sensitive to noisy data and </a:t>
            </a:r>
            <a:r>
              <a:rPr b="0" i="1" lang="en-US" sz="2000" u="none">
                <a:solidFill>
                  <a:schemeClr val="dk1"/>
                </a:solidFill>
                <a:latin typeface="Arial"/>
                <a:ea typeface="Arial"/>
                <a:cs typeface="Arial"/>
                <a:sym typeface="Arial"/>
              </a:rPr>
              <a:t>outliers</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Not suitable to discover clusters with </a:t>
            </a:r>
            <a:r>
              <a:rPr b="0" i="1" lang="en-US" sz="2000" u="none">
                <a:solidFill>
                  <a:schemeClr val="dk1"/>
                </a:solidFill>
                <a:latin typeface="Arial"/>
                <a:ea typeface="Arial"/>
                <a:cs typeface="Arial"/>
                <a:sym typeface="Arial"/>
              </a:rPr>
              <a:t>non-convex shapes</a:t>
            </a:r>
            <a:endParaRPr/>
          </a:p>
        </p:txBody>
      </p:sp>
      <p:sp>
        <p:nvSpPr>
          <p:cNvPr id="282" name="Google Shape;282;p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Variations of the </a:t>
            </a:r>
            <a:r>
              <a:rPr b="0" i="1" lang="en-US" sz="3200" u="none">
                <a:solidFill>
                  <a:schemeClr val="dk2"/>
                </a:solidFill>
                <a:latin typeface="Overlock"/>
                <a:ea typeface="Overlock"/>
                <a:cs typeface="Overlock"/>
                <a:sym typeface="Overlock"/>
              </a:rPr>
              <a:t>K-Means</a:t>
            </a:r>
            <a:r>
              <a:rPr b="0" i="0" lang="en-US" sz="3200" u="none">
                <a:solidFill>
                  <a:schemeClr val="dk2"/>
                </a:solidFill>
                <a:latin typeface="Overlock"/>
                <a:ea typeface="Overlock"/>
                <a:cs typeface="Overlock"/>
                <a:sym typeface="Overlock"/>
              </a:rPr>
              <a:t> Method</a:t>
            </a:r>
            <a:endParaRPr/>
          </a:p>
        </p:txBody>
      </p:sp>
      <p:sp>
        <p:nvSpPr>
          <p:cNvPr id="289" name="Google Shape;289;p36"/>
          <p:cNvSpPr txBox="1"/>
          <p:nvPr>
            <p:ph idx="1" type="body"/>
          </p:nvPr>
        </p:nvSpPr>
        <p:spPr>
          <a:xfrm>
            <a:off x="381000" y="13716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Most of the variants of the </a:t>
            </a:r>
            <a:r>
              <a:rPr b="0" i="1" lang="en-US" sz="2000" u="none">
                <a:solidFill>
                  <a:schemeClr val="dk1"/>
                </a:solidFill>
                <a:latin typeface="Arial"/>
                <a:ea typeface="Arial"/>
                <a:cs typeface="Arial"/>
                <a:sym typeface="Arial"/>
              </a:rPr>
              <a:t>k-means</a:t>
            </a:r>
            <a:r>
              <a:rPr b="0" i="0" lang="en-US" sz="2000" u="none">
                <a:solidFill>
                  <a:schemeClr val="dk1"/>
                </a:solidFill>
                <a:latin typeface="Arial"/>
                <a:ea typeface="Arial"/>
                <a:cs typeface="Arial"/>
                <a:sym typeface="Arial"/>
              </a:rPr>
              <a:t> which differ in</a:t>
            </a:r>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Selection of the initial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means</a:t>
            </a:r>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Dissimilarity calculations</a:t>
            </a:r>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Strategies to calculate cluster means</a:t>
            </a:r>
            <a:endParaRPr/>
          </a:p>
          <a:p>
            <a:pPr indent="-342900" lvl="0" marL="342900" rtl="0" algn="l">
              <a:lnSpc>
                <a:spcPct val="15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Handling categorical data: </a:t>
            </a:r>
            <a:r>
              <a:rPr b="0" i="1" lang="en-US" sz="2000" u="none">
                <a:solidFill>
                  <a:schemeClr val="dk1"/>
                </a:solidFill>
                <a:latin typeface="Arial"/>
                <a:ea typeface="Arial"/>
                <a:cs typeface="Arial"/>
                <a:sym typeface="Arial"/>
              </a:rPr>
              <a:t>k-modes</a:t>
            </a:r>
            <a:endParaRPr b="0" i="0" sz="2000" u="none">
              <a:solidFill>
                <a:schemeClr val="dk1"/>
              </a:solidFill>
              <a:latin typeface="Arial"/>
              <a:ea typeface="Arial"/>
              <a:cs typeface="Arial"/>
              <a:sym typeface="Arial"/>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Replacing means of clusters with </a:t>
            </a:r>
            <a:r>
              <a:rPr b="0" i="0" lang="en-US" sz="2000" u="sng">
                <a:solidFill>
                  <a:schemeClr val="dk1"/>
                </a:solidFill>
                <a:latin typeface="Arial"/>
                <a:ea typeface="Arial"/>
                <a:cs typeface="Arial"/>
                <a:sym typeface="Arial"/>
              </a:rPr>
              <a:t>modes</a:t>
            </a:r>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Using new dissimilarity measures to deal with categorical objects</a:t>
            </a:r>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Using a </a:t>
            </a:r>
            <a:r>
              <a:rPr b="0" i="0" lang="en-US" sz="2000" u="sng">
                <a:solidFill>
                  <a:schemeClr val="dk1"/>
                </a:solidFill>
                <a:latin typeface="Arial"/>
                <a:ea typeface="Arial"/>
                <a:cs typeface="Arial"/>
                <a:sym typeface="Arial"/>
              </a:rPr>
              <a:t>frequency</a:t>
            </a:r>
            <a:r>
              <a:rPr b="0" i="0" lang="en-US" sz="2000" u="none">
                <a:solidFill>
                  <a:schemeClr val="dk1"/>
                </a:solidFill>
                <a:latin typeface="Arial"/>
                <a:ea typeface="Arial"/>
                <a:cs typeface="Arial"/>
                <a:sym typeface="Arial"/>
              </a:rPr>
              <a:t>-based method to update modes of clusters</a:t>
            </a:r>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A mixture of categorical and numerical data: </a:t>
            </a:r>
            <a:r>
              <a:rPr b="0" i="1" lang="en-US" sz="2000" u="none">
                <a:solidFill>
                  <a:schemeClr val="dk1"/>
                </a:solidFill>
                <a:latin typeface="Arial"/>
                <a:ea typeface="Arial"/>
                <a:cs typeface="Arial"/>
                <a:sym typeface="Arial"/>
              </a:rPr>
              <a:t>k-prototype</a:t>
            </a:r>
            <a:r>
              <a:rPr b="0" i="0" lang="en-US" sz="2000" u="none">
                <a:solidFill>
                  <a:schemeClr val="dk1"/>
                </a:solidFill>
                <a:latin typeface="Arial"/>
                <a:ea typeface="Arial"/>
                <a:cs typeface="Arial"/>
                <a:sym typeface="Arial"/>
              </a:rPr>
              <a:t> method</a:t>
            </a:r>
            <a:endParaRPr/>
          </a:p>
        </p:txBody>
      </p:sp>
      <p:pic>
        <p:nvPicPr>
          <p:cNvPr id="290" name="Google Shape;290;p36"/>
          <p:cNvPicPr preferRelativeResize="0"/>
          <p:nvPr>
            <p:ph idx="1" type="body"/>
          </p:nvPr>
        </p:nvPicPr>
        <p:blipFill rotWithShape="1">
          <a:blip r:embed="rId3">
            <a:alphaModFix/>
          </a:blip>
          <a:srcRect b="0" l="0" r="0" t="0"/>
          <a:stretch/>
        </p:blipFill>
        <p:spPr>
          <a:xfrm>
            <a:off x="6096000" y="1981200"/>
            <a:ext cx="2687700" cy="1371600"/>
          </a:xfrm>
          <a:prstGeom prst="rect">
            <a:avLst/>
          </a:prstGeom>
          <a:noFill/>
          <a:ln>
            <a:noFill/>
          </a:ln>
        </p:spPr>
      </p:pic>
      <p:sp>
        <p:nvSpPr>
          <p:cNvPr id="291" name="Google Shape;291;p3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228600" y="304800"/>
            <a:ext cx="8566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What Is the Problem of the K-Means Method?</a:t>
            </a:r>
            <a:endParaRPr/>
          </a:p>
        </p:txBody>
      </p:sp>
      <p:sp>
        <p:nvSpPr>
          <p:cNvPr id="298" name="Google Shape;298;p37"/>
          <p:cNvSpPr txBox="1"/>
          <p:nvPr>
            <p:ph idx="1" type="body"/>
          </p:nvPr>
        </p:nvSpPr>
        <p:spPr>
          <a:xfrm>
            <a:off x="304800" y="1371600"/>
            <a:ext cx="8534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k-means algorithm is sensitive to outliers !</a:t>
            </a:r>
            <a:endParaRPr/>
          </a:p>
          <a:p>
            <a:pPr indent="-285750" lvl="1" marL="742950" rtl="0" algn="l">
              <a:lnSpc>
                <a:spcPct val="15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Since an object with an extremely large value may substantially distort the distribution of the data</a:t>
            </a:r>
            <a:endParaRPr/>
          </a:p>
          <a:p>
            <a:pPr indent="-342900" lvl="0" marL="342900" rtl="0" algn="l">
              <a:lnSpc>
                <a:spcPct val="15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K-Medoids:  Instead of taking the </a:t>
            </a:r>
            <a:r>
              <a:rPr b="1" i="0" lang="en-US" sz="2000" u="none">
                <a:solidFill>
                  <a:schemeClr val="dk1"/>
                </a:solidFill>
                <a:latin typeface="Arial"/>
                <a:ea typeface="Arial"/>
                <a:cs typeface="Arial"/>
                <a:sym typeface="Arial"/>
              </a:rPr>
              <a:t>mean</a:t>
            </a:r>
            <a:r>
              <a:rPr b="0" i="0" lang="en-US" sz="2000" u="none">
                <a:solidFill>
                  <a:schemeClr val="dk1"/>
                </a:solidFill>
                <a:latin typeface="Arial"/>
                <a:ea typeface="Arial"/>
                <a:cs typeface="Arial"/>
                <a:sym typeface="Arial"/>
              </a:rPr>
              <a:t> value of the object in a cluster as a reference point, </a:t>
            </a:r>
            <a:r>
              <a:rPr b="1" i="0" lang="en-US" sz="2000" u="none">
                <a:solidFill>
                  <a:schemeClr val="dk1"/>
                </a:solidFill>
                <a:latin typeface="Arial"/>
                <a:ea typeface="Arial"/>
                <a:cs typeface="Arial"/>
                <a:sym typeface="Arial"/>
              </a:rPr>
              <a:t>medoids</a:t>
            </a:r>
            <a:r>
              <a:rPr b="0" i="0" lang="en-US" sz="2000" u="none">
                <a:solidFill>
                  <a:schemeClr val="dk1"/>
                </a:solidFill>
                <a:latin typeface="Arial"/>
                <a:ea typeface="Arial"/>
                <a:cs typeface="Arial"/>
                <a:sym typeface="Arial"/>
              </a:rPr>
              <a:t> can be used, which is the </a:t>
            </a:r>
            <a:r>
              <a:rPr b="1" i="0" lang="en-US" sz="2000" u="none">
                <a:solidFill>
                  <a:schemeClr val="dk1"/>
                </a:solidFill>
                <a:latin typeface="Arial"/>
                <a:ea typeface="Arial"/>
                <a:cs typeface="Arial"/>
                <a:sym typeface="Arial"/>
              </a:rPr>
              <a:t>most centrally located</a:t>
            </a:r>
            <a:r>
              <a:rPr b="0" i="0" lang="en-US" sz="2000" u="none">
                <a:solidFill>
                  <a:schemeClr val="dk1"/>
                </a:solidFill>
                <a:latin typeface="Arial"/>
                <a:ea typeface="Arial"/>
                <a:cs typeface="Arial"/>
                <a:sym typeface="Arial"/>
              </a:rPr>
              <a:t> object in a cluster</a:t>
            </a:r>
            <a:endParaRPr/>
          </a:p>
        </p:txBody>
      </p:sp>
      <p:grpSp>
        <p:nvGrpSpPr>
          <p:cNvPr id="299" name="Google Shape;299;p37"/>
          <p:cNvGrpSpPr/>
          <p:nvPr/>
        </p:nvGrpSpPr>
        <p:grpSpPr>
          <a:xfrm>
            <a:off x="2057447" y="4724284"/>
            <a:ext cx="5405488" cy="1753628"/>
            <a:chOff x="1344" y="3072"/>
            <a:chExt cx="3405" cy="1105"/>
          </a:xfrm>
        </p:grpSpPr>
        <p:grpSp>
          <p:nvGrpSpPr>
            <p:cNvPr id="300" name="Google Shape;300;p37"/>
            <p:cNvGrpSpPr/>
            <p:nvPr/>
          </p:nvGrpSpPr>
          <p:grpSpPr>
            <a:xfrm>
              <a:off x="1344" y="3072"/>
              <a:ext cx="1341" cy="1105"/>
              <a:chOff x="1728" y="864"/>
              <a:chExt cx="1500" cy="1200"/>
            </a:xfrm>
          </p:grpSpPr>
          <p:sp>
            <p:nvSpPr>
              <p:cNvPr id="301" name="Google Shape;301;p37"/>
              <p:cNvSpPr txBox="1"/>
              <p:nvPr/>
            </p:nvSpPr>
            <p:spPr>
              <a:xfrm>
                <a:off x="1728" y="864"/>
                <a:ext cx="1500" cy="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 name="Google Shape;302;p37"/>
              <p:cNvSpPr txBox="1"/>
              <p:nvPr/>
            </p:nvSpPr>
            <p:spPr>
              <a:xfrm>
                <a:off x="1861" y="950"/>
                <a:ext cx="1200" cy="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3" name="Google Shape;303;p37"/>
              <p:cNvCxnSpPr/>
              <p:nvPr/>
            </p:nvCxnSpPr>
            <p:spPr>
              <a:xfrm>
                <a:off x="1861" y="182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4" name="Google Shape;304;p37"/>
              <p:cNvCxnSpPr/>
              <p:nvPr/>
            </p:nvCxnSpPr>
            <p:spPr>
              <a:xfrm>
                <a:off x="1861" y="173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5" name="Google Shape;305;p37"/>
              <p:cNvCxnSpPr/>
              <p:nvPr/>
            </p:nvCxnSpPr>
            <p:spPr>
              <a:xfrm>
                <a:off x="1861" y="163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6" name="Google Shape;306;p37"/>
              <p:cNvCxnSpPr/>
              <p:nvPr/>
            </p:nvCxnSpPr>
            <p:spPr>
              <a:xfrm>
                <a:off x="1861" y="153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7" name="Google Shape;307;p37"/>
              <p:cNvCxnSpPr/>
              <p:nvPr/>
            </p:nvCxnSpPr>
            <p:spPr>
              <a:xfrm>
                <a:off x="1861" y="143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8" name="Google Shape;308;p37"/>
              <p:cNvCxnSpPr/>
              <p:nvPr/>
            </p:nvCxnSpPr>
            <p:spPr>
              <a:xfrm>
                <a:off x="1861" y="134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9" name="Google Shape;309;p37"/>
              <p:cNvCxnSpPr/>
              <p:nvPr/>
            </p:nvCxnSpPr>
            <p:spPr>
              <a:xfrm>
                <a:off x="1861" y="1242"/>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10" name="Google Shape;310;p37"/>
              <p:cNvCxnSpPr/>
              <p:nvPr/>
            </p:nvCxnSpPr>
            <p:spPr>
              <a:xfrm>
                <a:off x="1861" y="114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11" name="Google Shape;311;p37"/>
              <p:cNvCxnSpPr/>
              <p:nvPr/>
            </p:nvCxnSpPr>
            <p:spPr>
              <a:xfrm>
                <a:off x="1861" y="104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12" name="Google Shape;312;p37"/>
              <p:cNvCxnSpPr/>
              <p:nvPr/>
            </p:nvCxnSpPr>
            <p:spPr>
              <a:xfrm>
                <a:off x="1861" y="95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13" name="Google Shape;313;p37"/>
              <p:cNvCxnSpPr/>
              <p:nvPr/>
            </p:nvCxnSpPr>
            <p:spPr>
              <a:xfrm>
                <a:off x="1981"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14" name="Google Shape;314;p37"/>
              <p:cNvCxnSpPr/>
              <p:nvPr/>
            </p:nvCxnSpPr>
            <p:spPr>
              <a:xfrm>
                <a:off x="2102"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15" name="Google Shape;315;p37"/>
              <p:cNvCxnSpPr/>
              <p:nvPr/>
            </p:nvCxnSpPr>
            <p:spPr>
              <a:xfrm>
                <a:off x="2219"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16" name="Google Shape;316;p37"/>
              <p:cNvCxnSpPr/>
              <p:nvPr/>
            </p:nvCxnSpPr>
            <p:spPr>
              <a:xfrm>
                <a:off x="2339"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17" name="Google Shape;317;p37"/>
              <p:cNvCxnSpPr/>
              <p:nvPr/>
            </p:nvCxnSpPr>
            <p:spPr>
              <a:xfrm>
                <a:off x="2460"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18" name="Google Shape;318;p37"/>
              <p:cNvCxnSpPr/>
              <p:nvPr/>
            </p:nvCxnSpPr>
            <p:spPr>
              <a:xfrm>
                <a:off x="2581"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19" name="Google Shape;319;p37"/>
              <p:cNvCxnSpPr/>
              <p:nvPr/>
            </p:nvCxnSpPr>
            <p:spPr>
              <a:xfrm>
                <a:off x="2701"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20" name="Google Shape;320;p37"/>
              <p:cNvCxnSpPr/>
              <p:nvPr/>
            </p:nvCxnSpPr>
            <p:spPr>
              <a:xfrm>
                <a:off x="2818"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21" name="Google Shape;321;p37"/>
              <p:cNvCxnSpPr/>
              <p:nvPr/>
            </p:nvCxnSpPr>
            <p:spPr>
              <a:xfrm>
                <a:off x="2939"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22" name="Google Shape;322;p37"/>
              <p:cNvCxnSpPr/>
              <p:nvPr/>
            </p:nvCxnSpPr>
            <p:spPr>
              <a:xfrm>
                <a:off x="3059" y="950"/>
                <a:ext cx="0" cy="900"/>
              </a:xfrm>
              <a:prstGeom prst="straightConnector1">
                <a:avLst/>
              </a:prstGeom>
              <a:noFill/>
              <a:ln cap="flat" cmpd="sng" w="9525">
                <a:solidFill>
                  <a:srgbClr val="000000"/>
                </a:solidFill>
                <a:prstDash val="solid"/>
                <a:miter lim="800000"/>
                <a:headEnd len="med" w="med" type="none"/>
                <a:tailEnd len="med" w="med" type="none"/>
              </a:ln>
            </p:spPr>
          </p:cxnSp>
          <p:sp>
            <p:nvSpPr>
              <p:cNvPr id="323" name="Google Shape;323;p37"/>
              <p:cNvSpPr txBox="1"/>
              <p:nvPr/>
            </p:nvSpPr>
            <p:spPr>
              <a:xfrm>
                <a:off x="1861" y="950"/>
                <a:ext cx="1200" cy="9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24" name="Google Shape;324;p37"/>
              <p:cNvCxnSpPr/>
              <p:nvPr/>
            </p:nvCxnSpPr>
            <p:spPr>
              <a:xfrm>
                <a:off x="1861" y="9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25" name="Google Shape;325;p37"/>
              <p:cNvCxnSpPr/>
              <p:nvPr/>
            </p:nvCxnSpPr>
            <p:spPr>
              <a:xfrm>
                <a:off x="1849" y="192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26" name="Google Shape;326;p37"/>
              <p:cNvCxnSpPr/>
              <p:nvPr/>
            </p:nvCxnSpPr>
            <p:spPr>
              <a:xfrm>
                <a:off x="1849" y="182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27" name="Google Shape;327;p37"/>
              <p:cNvCxnSpPr/>
              <p:nvPr/>
            </p:nvCxnSpPr>
            <p:spPr>
              <a:xfrm>
                <a:off x="1849" y="173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28" name="Google Shape;328;p37"/>
              <p:cNvCxnSpPr/>
              <p:nvPr/>
            </p:nvCxnSpPr>
            <p:spPr>
              <a:xfrm>
                <a:off x="1849" y="163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29" name="Google Shape;329;p37"/>
              <p:cNvCxnSpPr/>
              <p:nvPr/>
            </p:nvCxnSpPr>
            <p:spPr>
              <a:xfrm>
                <a:off x="1849" y="153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0" name="Google Shape;330;p37"/>
              <p:cNvCxnSpPr/>
              <p:nvPr/>
            </p:nvCxnSpPr>
            <p:spPr>
              <a:xfrm>
                <a:off x="1849" y="14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1" name="Google Shape;331;p37"/>
              <p:cNvCxnSpPr/>
              <p:nvPr/>
            </p:nvCxnSpPr>
            <p:spPr>
              <a:xfrm>
                <a:off x="1849" y="134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2" name="Google Shape;332;p37"/>
              <p:cNvCxnSpPr/>
              <p:nvPr/>
            </p:nvCxnSpPr>
            <p:spPr>
              <a:xfrm>
                <a:off x="1849" y="1242"/>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3" name="Google Shape;333;p37"/>
              <p:cNvCxnSpPr/>
              <p:nvPr/>
            </p:nvCxnSpPr>
            <p:spPr>
              <a:xfrm>
                <a:off x="1849" y="114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4" name="Google Shape;334;p37"/>
              <p:cNvCxnSpPr/>
              <p:nvPr/>
            </p:nvCxnSpPr>
            <p:spPr>
              <a:xfrm>
                <a:off x="1849" y="104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5" name="Google Shape;335;p37"/>
              <p:cNvCxnSpPr/>
              <p:nvPr/>
            </p:nvCxnSpPr>
            <p:spPr>
              <a:xfrm>
                <a:off x="1849" y="95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6" name="Google Shape;336;p37"/>
              <p:cNvCxnSpPr/>
              <p:nvPr/>
            </p:nvCxnSpPr>
            <p:spPr>
              <a:xfrm>
                <a:off x="1861" y="192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37" name="Google Shape;337;p37"/>
              <p:cNvCxnSpPr/>
              <p:nvPr/>
            </p:nvCxnSpPr>
            <p:spPr>
              <a:xfrm>
                <a:off x="1861"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8" name="Google Shape;338;p37"/>
              <p:cNvCxnSpPr/>
              <p:nvPr/>
            </p:nvCxnSpPr>
            <p:spPr>
              <a:xfrm>
                <a:off x="1981"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39" name="Google Shape;339;p37"/>
              <p:cNvCxnSpPr/>
              <p:nvPr/>
            </p:nvCxnSpPr>
            <p:spPr>
              <a:xfrm>
                <a:off x="2102"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0" name="Google Shape;340;p37"/>
              <p:cNvCxnSpPr/>
              <p:nvPr/>
            </p:nvCxnSpPr>
            <p:spPr>
              <a:xfrm>
                <a:off x="2219"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1" name="Google Shape;341;p37"/>
              <p:cNvCxnSpPr/>
              <p:nvPr/>
            </p:nvCxnSpPr>
            <p:spPr>
              <a:xfrm>
                <a:off x="2339"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2" name="Google Shape;342;p37"/>
              <p:cNvCxnSpPr/>
              <p:nvPr/>
            </p:nvCxnSpPr>
            <p:spPr>
              <a:xfrm>
                <a:off x="2460"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3" name="Google Shape;343;p37"/>
              <p:cNvCxnSpPr/>
              <p:nvPr/>
            </p:nvCxnSpPr>
            <p:spPr>
              <a:xfrm>
                <a:off x="2581"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4" name="Google Shape;344;p37"/>
              <p:cNvCxnSpPr/>
              <p:nvPr/>
            </p:nvCxnSpPr>
            <p:spPr>
              <a:xfrm>
                <a:off x="2701"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5" name="Google Shape;345;p37"/>
              <p:cNvCxnSpPr/>
              <p:nvPr/>
            </p:nvCxnSpPr>
            <p:spPr>
              <a:xfrm>
                <a:off x="2818"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6" name="Google Shape;346;p37"/>
              <p:cNvCxnSpPr/>
              <p:nvPr/>
            </p:nvCxnSpPr>
            <p:spPr>
              <a:xfrm>
                <a:off x="2939" y="19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47" name="Google Shape;347;p37"/>
              <p:cNvCxnSpPr/>
              <p:nvPr/>
            </p:nvCxnSpPr>
            <p:spPr>
              <a:xfrm>
                <a:off x="3059" y="1937"/>
                <a:ext cx="0" cy="0"/>
              </a:xfrm>
              <a:prstGeom prst="straightConnector1">
                <a:avLst/>
              </a:prstGeom>
              <a:noFill/>
              <a:ln cap="flat" cmpd="sng" w="9525">
                <a:solidFill>
                  <a:srgbClr val="000000"/>
                </a:solidFill>
                <a:prstDash val="solid"/>
                <a:miter lim="800000"/>
                <a:headEnd len="med" w="med" type="none"/>
                <a:tailEnd len="med" w="med" type="none"/>
              </a:ln>
            </p:spPr>
          </p:cxnSp>
          <p:sp>
            <p:nvSpPr>
              <p:cNvPr id="348" name="Google Shape;348;p37"/>
              <p:cNvSpPr/>
              <p:nvPr/>
            </p:nvSpPr>
            <p:spPr>
              <a:xfrm>
                <a:off x="2191" y="1507"/>
                <a:ext cx="56" cy="56"/>
              </a:xfrm>
              <a:custGeom>
                <a:rect b="b" l="l" r="r" t="t"/>
                <a:pathLst>
                  <a:path extrusionOk="0" h="56" w="56">
                    <a:moveTo>
                      <a:pt x="28" y="0"/>
                    </a:moveTo>
                    <a:lnTo>
                      <a:pt x="56" y="28"/>
                    </a:lnTo>
                    <a:lnTo>
                      <a:pt x="28" y="56"/>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9" name="Google Shape;349;p37"/>
              <p:cNvSpPr/>
              <p:nvPr/>
            </p:nvSpPr>
            <p:spPr>
              <a:xfrm>
                <a:off x="2191" y="1311"/>
                <a:ext cx="56" cy="57"/>
              </a:xfrm>
              <a:custGeom>
                <a:rect b="b" l="l" r="r" t="t"/>
                <a:pathLst>
                  <a:path extrusionOk="0" h="57" w="56">
                    <a:moveTo>
                      <a:pt x="28" y="0"/>
                    </a:moveTo>
                    <a:lnTo>
                      <a:pt x="56" y="29"/>
                    </a:lnTo>
                    <a:lnTo>
                      <a:pt x="28" y="57"/>
                    </a:lnTo>
                    <a:lnTo>
                      <a:pt x="0" y="29"/>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0" name="Google Shape;350;p37"/>
              <p:cNvSpPr/>
              <p:nvPr/>
            </p:nvSpPr>
            <p:spPr>
              <a:xfrm>
                <a:off x="2673" y="1604"/>
                <a:ext cx="57" cy="57"/>
              </a:xfrm>
              <a:custGeom>
                <a:rect b="b" l="l" r="r" t="t"/>
                <a:pathLst>
                  <a:path extrusionOk="0" h="57" w="57">
                    <a:moveTo>
                      <a:pt x="28" y="0"/>
                    </a:moveTo>
                    <a:lnTo>
                      <a:pt x="57" y="29"/>
                    </a:lnTo>
                    <a:lnTo>
                      <a:pt x="28" y="57"/>
                    </a:lnTo>
                    <a:lnTo>
                      <a:pt x="0" y="29"/>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1" name="Google Shape;351;p37"/>
              <p:cNvSpPr/>
              <p:nvPr/>
            </p:nvSpPr>
            <p:spPr>
              <a:xfrm>
                <a:off x="2311" y="1214"/>
                <a:ext cx="57" cy="57"/>
              </a:xfrm>
              <a:custGeom>
                <a:rect b="b" l="l" r="r" t="t"/>
                <a:pathLst>
                  <a:path extrusionOk="0" h="57" w="57">
                    <a:moveTo>
                      <a:pt x="28" y="0"/>
                    </a:moveTo>
                    <a:lnTo>
                      <a:pt x="57" y="28"/>
                    </a:lnTo>
                    <a:lnTo>
                      <a:pt x="28" y="57"/>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2" name="Google Shape;352;p37"/>
              <p:cNvSpPr/>
              <p:nvPr/>
            </p:nvSpPr>
            <p:spPr>
              <a:xfrm>
                <a:off x="2191" y="1116"/>
                <a:ext cx="56" cy="57"/>
              </a:xfrm>
              <a:custGeom>
                <a:rect b="b" l="l" r="r" t="t"/>
                <a:pathLst>
                  <a:path extrusionOk="0" h="57" w="56">
                    <a:moveTo>
                      <a:pt x="28" y="0"/>
                    </a:moveTo>
                    <a:lnTo>
                      <a:pt x="56" y="29"/>
                    </a:lnTo>
                    <a:lnTo>
                      <a:pt x="28" y="57"/>
                    </a:lnTo>
                    <a:lnTo>
                      <a:pt x="0" y="29"/>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3" name="Google Shape;353;p37"/>
              <p:cNvSpPr/>
              <p:nvPr/>
            </p:nvSpPr>
            <p:spPr>
              <a:xfrm>
                <a:off x="2790" y="1409"/>
                <a:ext cx="56" cy="57"/>
              </a:xfrm>
              <a:custGeom>
                <a:rect b="b" l="l" r="r" t="t"/>
                <a:pathLst>
                  <a:path extrusionOk="0" h="57" w="56">
                    <a:moveTo>
                      <a:pt x="28" y="0"/>
                    </a:moveTo>
                    <a:lnTo>
                      <a:pt x="56" y="28"/>
                    </a:lnTo>
                    <a:lnTo>
                      <a:pt x="28" y="57"/>
                    </a:lnTo>
                    <a:lnTo>
                      <a:pt x="0" y="28"/>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4" name="Google Shape;354;p37"/>
              <p:cNvSpPr/>
              <p:nvPr/>
            </p:nvSpPr>
            <p:spPr>
              <a:xfrm>
                <a:off x="2311" y="1409"/>
                <a:ext cx="57" cy="57"/>
              </a:xfrm>
              <a:custGeom>
                <a:rect b="b" l="l" r="r" t="t"/>
                <a:pathLst>
                  <a:path extrusionOk="0" h="57" w="57">
                    <a:moveTo>
                      <a:pt x="28" y="0"/>
                    </a:moveTo>
                    <a:lnTo>
                      <a:pt x="57" y="28"/>
                    </a:lnTo>
                    <a:lnTo>
                      <a:pt x="28" y="57"/>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5" name="Google Shape;355;p37"/>
              <p:cNvSpPr/>
              <p:nvPr/>
            </p:nvSpPr>
            <p:spPr>
              <a:xfrm>
                <a:off x="2432" y="1799"/>
                <a:ext cx="56" cy="57"/>
              </a:xfrm>
              <a:custGeom>
                <a:rect b="b" l="l" r="r" t="t"/>
                <a:pathLst>
                  <a:path extrusionOk="0" h="57" w="56">
                    <a:moveTo>
                      <a:pt x="28" y="0"/>
                    </a:moveTo>
                    <a:lnTo>
                      <a:pt x="56" y="29"/>
                    </a:lnTo>
                    <a:lnTo>
                      <a:pt x="28" y="57"/>
                    </a:lnTo>
                    <a:lnTo>
                      <a:pt x="0" y="29"/>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6" name="Google Shape;356;p37"/>
              <p:cNvSpPr/>
              <p:nvPr/>
            </p:nvSpPr>
            <p:spPr>
              <a:xfrm>
                <a:off x="2673" y="1507"/>
                <a:ext cx="57" cy="56"/>
              </a:xfrm>
              <a:custGeom>
                <a:rect b="b" l="l" r="r" t="t"/>
                <a:pathLst>
                  <a:path extrusionOk="0" h="56" w="57">
                    <a:moveTo>
                      <a:pt x="28" y="0"/>
                    </a:moveTo>
                    <a:lnTo>
                      <a:pt x="57" y="28"/>
                    </a:lnTo>
                    <a:lnTo>
                      <a:pt x="28" y="56"/>
                    </a:lnTo>
                    <a:lnTo>
                      <a:pt x="0" y="28"/>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7" name="Google Shape;357;p37"/>
              <p:cNvSpPr/>
              <p:nvPr/>
            </p:nvSpPr>
            <p:spPr>
              <a:xfrm>
                <a:off x="2432" y="1409"/>
                <a:ext cx="56" cy="57"/>
              </a:xfrm>
              <a:custGeom>
                <a:rect b="b" l="l" r="r" t="t"/>
                <a:pathLst>
                  <a:path extrusionOk="0" h="57" w="56">
                    <a:moveTo>
                      <a:pt x="28" y="0"/>
                    </a:moveTo>
                    <a:lnTo>
                      <a:pt x="56" y="28"/>
                    </a:lnTo>
                    <a:lnTo>
                      <a:pt x="28" y="57"/>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8" name="Google Shape;358;p37"/>
              <p:cNvSpPr txBox="1"/>
              <p:nvPr/>
            </p:nvSpPr>
            <p:spPr>
              <a:xfrm>
                <a:off x="1805" y="1897"/>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0</a:t>
                </a:r>
                <a:endParaRPr/>
              </a:p>
            </p:txBody>
          </p:sp>
          <p:sp>
            <p:nvSpPr>
              <p:cNvPr id="359" name="Google Shape;359;p37"/>
              <p:cNvSpPr txBox="1"/>
              <p:nvPr/>
            </p:nvSpPr>
            <p:spPr>
              <a:xfrm>
                <a:off x="1805" y="179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a:t>
                </a:r>
                <a:endParaRPr/>
              </a:p>
            </p:txBody>
          </p:sp>
          <p:sp>
            <p:nvSpPr>
              <p:cNvPr id="360" name="Google Shape;360;p37"/>
              <p:cNvSpPr txBox="1"/>
              <p:nvPr/>
            </p:nvSpPr>
            <p:spPr>
              <a:xfrm>
                <a:off x="1805" y="170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2</a:t>
                </a:r>
                <a:endParaRPr/>
              </a:p>
            </p:txBody>
          </p:sp>
          <p:sp>
            <p:nvSpPr>
              <p:cNvPr id="361" name="Google Shape;361;p37"/>
              <p:cNvSpPr txBox="1"/>
              <p:nvPr/>
            </p:nvSpPr>
            <p:spPr>
              <a:xfrm>
                <a:off x="1805" y="160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3</a:t>
                </a:r>
                <a:endParaRPr/>
              </a:p>
            </p:txBody>
          </p:sp>
          <p:sp>
            <p:nvSpPr>
              <p:cNvPr id="362" name="Google Shape;362;p37"/>
              <p:cNvSpPr txBox="1"/>
              <p:nvPr/>
            </p:nvSpPr>
            <p:spPr>
              <a:xfrm>
                <a:off x="1805" y="1507"/>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4</a:t>
                </a:r>
                <a:endParaRPr/>
              </a:p>
            </p:txBody>
          </p:sp>
          <p:sp>
            <p:nvSpPr>
              <p:cNvPr id="363" name="Google Shape;363;p37"/>
              <p:cNvSpPr txBox="1"/>
              <p:nvPr/>
            </p:nvSpPr>
            <p:spPr>
              <a:xfrm>
                <a:off x="1805" y="140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5</a:t>
                </a:r>
                <a:endParaRPr/>
              </a:p>
            </p:txBody>
          </p:sp>
          <p:sp>
            <p:nvSpPr>
              <p:cNvPr id="364" name="Google Shape;364;p37"/>
              <p:cNvSpPr txBox="1"/>
              <p:nvPr/>
            </p:nvSpPr>
            <p:spPr>
              <a:xfrm>
                <a:off x="1805" y="131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6</a:t>
                </a:r>
                <a:endParaRPr/>
              </a:p>
            </p:txBody>
          </p:sp>
          <p:sp>
            <p:nvSpPr>
              <p:cNvPr id="365" name="Google Shape;365;p37"/>
              <p:cNvSpPr txBox="1"/>
              <p:nvPr/>
            </p:nvSpPr>
            <p:spPr>
              <a:xfrm>
                <a:off x="1805" y="121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7</a:t>
                </a:r>
                <a:endParaRPr/>
              </a:p>
            </p:txBody>
          </p:sp>
          <p:sp>
            <p:nvSpPr>
              <p:cNvPr id="366" name="Google Shape;366;p37"/>
              <p:cNvSpPr txBox="1"/>
              <p:nvPr/>
            </p:nvSpPr>
            <p:spPr>
              <a:xfrm>
                <a:off x="1805" y="111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8</a:t>
                </a:r>
                <a:endParaRPr/>
              </a:p>
            </p:txBody>
          </p:sp>
          <p:sp>
            <p:nvSpPr>
              <p:cNvPr id="367" name="Google Shape;367;p37"/>
              <p:cNvSpPr txBox="1"/>
              <p:nvPr/>
            </p:nvSpPr>
            <p:spPr>
              <a:xfrm>
                <a:off x="1805" y="101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9</a:t>
                </a:r>
                <a:endParaRPr/>
              </a:p>
            </p:txBody>
          </p:sp>
          <p:sp>
            <p:nvSpPr>
              <p:cNvPr id="368" name="Google Shape;368;p37"/>
              <p:cNvSpPr txBox="1"/>
              <p:nvPr/>
            </p:nvSpPr>
            <p:spPr>
              <a:xfrm>
                <a:off x="1779" y="92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10</a:t>
                </a:r>
                <a:endParaRPr/>
              </a:p>
            </p:txBody>
          </p:sp>
          <p:sp>
            <p:nvSpPr>
              <p:cNvPr id="369" name="Google Shape;369;p37"/>
              <p:cNvSpPr txBox="1"/>
              <p:nvPr/>
            </p:nvSpPr>
            <p:spPr>
              <a:xfrm>
                <a:off x="1849"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0</a:t>
                </a:r>
                <a:endParaRPr/>
              </a:p>
            </p:txBody>
          </p:sp>
          <p:sp>
            <p:nvSpPr>
              <p:cNvPr id="370" name="Google Shape;370;p37"/>
              <p:cNvSpPr txBox="1"/>
              <p:nvPr/>
            </p:nvSpPr>
            <p:spPr>
              <a:xfrm>
                <a:off x="1968"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a:t>
                </a:r>
                <a:endParaRPr/>
              </a:p>
            </p:txBody>
          </p:sp>
          <p:sp>
            <p:nvSpPr>
              <p:cNvPr id="371" name="Google Shape;371;p37"/>
              <p:cNvSpPr txBox="1"/>
              <p:nvPr/>
            </p:nvSpPr>
            <p:spPr>
              <a:xfrm>
                <a:off x="2090"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2</a:t>
                </a:r>
                <a:endParaRPr/>
              </a:p>
            </p:txBody>
          </p:sp>
          <p:sp>
            <p:nvSpPr>
              <p:cNvPr id="372" name="Google Shape;372;p37"/>
              <p:cNvSpPr txBox="1"/>
              <p:nvPr/>
            </p:nvSpPr>
            <p:spPr>
              <a:xfrm>
                <a:off x="2207"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3</a:t>
                </a:r>
                <a:endParaRPr/>
              </a:p>
            </p:txBody>
          </p:sp>
          <p:sp>
            <p:nvSpPr>
              <p:cNvPr id="373" name="Google Shape;373;p37"/>
              <p:cNvSpPr txBox="1"/>
              <p:nvPr/>
            </p:nvSpPr>
            <p:spPr>
              <a:xfrm>
                <a:off x="2326"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4</a:t>
                </a:r>
                <a:endParaRPr/>
              </a:p>
            </p:txBody>
          </p:sp>
          <p:sp>
            <p:nvSpPr>
              <p:cNvPr id="374" name="Google Shape;374;p37"/>
              <p:cNvSpPr txBox="1"/>
              <p:nvPr/>
            </p:nvSpPr>
            <p:spPr>
              <a:xfrm>
                <a:off x="2448"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5</a:t>
                </a:r>
                <a:endParaRPr/>
              </a:p>
            </p:txBody>
          </p:sp>
          <p:sp>
            <p:nvSpPr>
              <p:cNvPr id="375" name="Google Shape;375;p37"/>
              <p:cNvSpPr txBox="1"/>
              <p:nvPr/>
            </p:nvSpPr>
            <p:spPr>
              <a:xfrm>
                <a:off x="2569"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6</a:t>
                </a:r>
                <a:endParaRPr/>
              </a:p>
            </p:txBody>
          </p:sp>
          <p:sp>
            <p:nvSpPr>
              <p:cNvPr id="376" name="Google Shape;376;p37"/>
              <p:cNvSpPr txBox="1"/>
              <p:nvPr/>
            </p:nvSpPr>
            <p:spPr>
              <a:xfrm>
                <a:off x="2689"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7</a:t>
                </a:r>
                <a:endParaRPr/>
              </a:p>
            </p:txBody>
          </p:sp>
          <p:sp>
            <p:nvSpPr>
              <p:cNvPr id="377" name="Google Shape;377;p37"/>
              <p:cNvSpPr txBox="1"/>
              <p:nvPr/>
            </p:nvSpPr>
            <p:spPr>
              <a:xfrm>
                <a:off x="2806"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8</a:t>
                </a:r>
                <a:endParaRPr/>
              </a:p>
            </p:txBody>
          </p:sp>
          <p:sp>
            <p:nvSpPr>
              <p:cNvPr id="378" name="Google Shape;378;p37"/>
              <p:cNvSpPr txBox="1"/>
              <p:nvPr/>
            </p:nvSpPr>
            <p:spPr>
              <a:xfrm>
                <a:off x="2927"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9</a:t>
                </a:r>
                <a:endParaRPr/>
              </a:p>
            </p:txBody>
          </p:sp>
          <p:sp>
            <p:nvSpPr>
              <p:cNvPr id="379" name="Google Shape;379;p37"/>
              <p:cNvSpPr txBox="1"/>
              <p:nvPr/>
            </p:nvSpPr>
            <p:spPr>
              <a:xfrm>
                <a:off x="3035" y="19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10</a:t>
                </a:r>
                <a:endParaRPr/>
              </a:p>
            </p:txBody>
          </p:sp>
          <p:sp>
            <p:nvSpPr>
              <p:cNvPr id="380" name="Google Shape;380;p37"/>
              <p:cNvSpPr txBox="1"/>
              <p:nvPr/>
            </p:nvSpPr>
            <p:spPr>
              <a:xfrm>
                <a:off x="1728" y="864"/>
                <a:ext cx="1500" cy="1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81" name="Google Shape;381;p37"/>
            <p:cNvGrpSpPr/>
            <p:nvPr/>
          </p:nvGrpSpPr>
          <p:grpSpPr>
            <a:xfrm>
              <a:off x="3408" y="3072"/>
              <a:ext cx="1341" cy="1105"/>
              <a:chOff x="3616" y="2464"/>
              <a:chExt cx="1500" cy="1200"/>
            </a:xfrm>
          </p:grpSpPr>
          <p:sp>
            <p:nvSpPr>
              <p:cNvPr id="382" name="Google Shape;382;p37"/>
              <p:cNvSpPr txBox="1"/>
              <p:nvPr/>
            </p:nvSpPr>
            <p:spPr>
              <a:xfrm>
                <a:off x="3616" y="2464"/>
                <a:ext cx="1500" cy="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3" name="Google Shape;383;p37"/>
              <p:cNvSpPr txBox="1"/>
              <p:nvPr/>
            </p:nvSpPr>
            <p:spPr>
              <a:xfrm>
                <a:off x="3749" y="2550"/>
                <a:ext cx="1200" cy="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84" name="Google Shape;384;p37"/>
              <p:cNvCxnSpPr/>
              <p:nvPr/>
            </p:nvCxnSpPr>
            <p:spPr>
              <a:xfrm>
                <a:off x="3749" y="342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85" name="Google Shape;385;p37"/>
              <p:cNvCxnSpPr/>
              <p:nvPr/>
            </p:nvCxnSpPr>
            <p:spPr>
              <a:xfrm>
                <a:off x="3749" y="333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86" name="Google Shape;386;p37"/>
              <p:cNvCxnSpPr/>
              <p:nvPr/>
            </p:nvCxnSpPr>
            <p:spPr>
              <a:xfrm>
                <a:off x="3749" y="323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87" name="Google Shape;387;p37"/>
              <p:cNvCxnSpPr/>
              <p:nvPr/>
            </p:nvCxnSpPr>
            <p:spPr>
              <a:xfrm>
                <a:off x="3749" y="313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88" name="Google Shape;388;p37"/>
              <p:cNvCxnSpPr/>
              <p:nvPr/>
            </p:nvCxnSpPr>
            <p:spPr>
              <a:xfrm>
                <a:off x="3749" y="303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89" name="Google Shape;389;p37"/>
              <p:cNvCxnSpPr/>
              <p:nvPr/>
            </p:nvCxnSpPr>
            <p:spPr>
              <a:xfrm>
                <a:off x="3749" y="294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90" name="Google Shape;390;p37"/>
              <p:cNvCxnSpPr/>
              <p:nvPr/>
            </p:nvCxnSpPr>
            <p:spPr>
              <a:xfrm>
                <a:off x="3749" y="2842"/>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91" name="Google Shape;391;p37"/>
              <p:cNvCxnSpPr/>
              <p:nvPr/>
            </p:nvCxnSpPr>
            <p:spPr>
              <a:xfrm>
                <a:off x="3749" y="274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92" name="Google Shape;392;p37"/>
              <p:cNvCxnSpPr/>
              <p:nvPr/>
            </p:nvCxnSpPr>
            <p:spPr>
              <a:xfrm>
                <a:off x="3749" y="264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93" name="Google Shape;393;p37"/>
              <p:cNvCxnSpPr/>
              <p:nvPr/>
            </p:nvCxnSpPr>
            <p:spPr>
              <a:xfrm>
                <a:off x="3749" y="255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394" name="Google Shape;394;p37"/>
              <p:cNvCxnSpPr/>
              <p:nvPr/>
            </p:nvCxnSpPr>
            <p:spPr>
              <a:xfrm>
                <a:off x="3869"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95" name="Google Shape;395;p37"/>
              <p:cNvCxnSpPr/>
              <p:nvPr/>
            </p:nvCxnSpPr>
            <p:spPr>
              <a:xfrm>
                <a:off x="3990"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96" name="Google Shape;396;p37"/>
              <p:cNvCxnSpPr/>
              <p:nvPr/>
            </p:nvCxnSpPr>
            <p:spPr>
              <a:xfrm>
                <a:off x="4107"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97" name="Google Shape;397;p37"/>
              <p:cNvCxnSpPr/>
              <p:nvPr/>
            </p:nvCxnSpPr>
            <p:spPr>
              <a:xfrm>
                <a:off x="4227"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98" name="Google Shape;398;p37"/>
              <p:cNvCxnSpPr/>
              <p:nvPr/>
            </p:nvCxnSpPr>
            <p:spPr>
              <a:xfrm>
                <a:off x="4348"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399" name="Google Shape;399;p37"/>
              <p:cNvCxnSpPr/>
              <p:nvPr/>
            </p:nvCxnSpPr>
            <p:spPr>
              <a:xfrm>
                <a:off x="4469"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400" name="Google Shape;400;p37"/>
              <p:cNvCxnSpPr/>
              <p:nvPr/>
            </p:nvCxnSpPr>
            <p:spPr>
              <a:xfrm>
                <a:off x="4589"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401" name="Google Shape;401;p37"/>
              <p:cNvCxnSpPr/>
              <p:nvPr/>
            </p:nvCxnSpPr>
            <p:spPr>
              <a:xfrm>
                <a:off x="4706"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402" name="Google Shape;402;p37"/>
              <p:cNvCxnSpPr/>
              <p:nvPr/>
            </p:nvCxnSpPr>
            <p:spPr>
              <a:xfrm>
                <a:off x="4827"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403" name="Google Shape;403;p37"/>
              <p:cNvCxnSpPr/>
              <p:nvPr/>
            </p:nvCxnSpPr>
            <p:spPr>
              <a:xfrm>
                <a:off x="4947" y="2550"/>
                <a:ext cx="0" cy="900"/>
              </a:xfrm>
              <a:prstGeom prst="straightConnector1">
                <a:avLst/>
              </a:prstGeom>
              <a:noFill/>
              <a:ln cap="flat" cmpd="sng" w="9525">
                <a:solidFill>
                  <a:srgbClr val="000000"/>
                </a:solidFill>
                <a:prstDash val="solid"/>
                <a:miter lim="800000"/>
                <a:headEnd len="med" w="med" type="none"/>
                <a:tailEnd len="med" w="med" type="none"/>
              </a:ln>
            </p:spPr>
          </p:cxnSp>
          <p:sp>
            <p:nvSpPr>
              <p:cNvPr id="404" name="Google Shape;404;p37"/>
              <p:cNvSpPr txBox="1"/>
              <p:nvPr/>
            </p:nvSpPr>
            <p:spPr>
              <a:xfrm>
                <a:off x="3749" y="2550"/>
                <a:ext cx="1200" cy="9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05" name="Google Shape;405;p37"/>
              <p:cNvCxnSpPr/>
              <p:nvPr/>
            </p:nvCxnSpPr>
            <p:spPr>
              <a:xfrm>
                <a:off x="3749" y="2550"/>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406" name="Google Shape;406;p37"/>
              <p:cNvCxnSpPr/>
              <p:nvPr/>
            </p:nvCxnSpPr>
            <p:spPr>
              <a:xfrm>
                <a:off x="3737" y="352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07" name="Google Shape;407;p37"/>
              <p:cNvCxnSpPr/>
              <p:nvPr/>
            </p:nvCxnSpPr>
            <p:spPr>
              <a:xfrm>
                <a:off x="3737" y="342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08" name="Google Shape;408;p37"/>
              <p:cNvCxnSpPr/>
              <p:nvPr/>
            </p:nvCxnSpPr>
            <p:spPr>
              <a:xfrm>
                <a:off x="3737" y="333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09" name="Google Shape;409;p37"/>
              <p:cNvCxnSpPr/>
              <p:nvPr/>
            </p:nvCxnSpPr>
            <p:spPr>
              <a:xfrm>
                <a:off x="3737" y="323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0" name="Google Shape;410;p37"/>
              <p:cNvCxnSpPr/>
              <p:nvPr/>
            </p:nvCxnSpPr>
            <p:spPr>
              <a:xfrm>
                <a:off x="3737" y="313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1" name="Google Shape;411;p37"/>
              <p:cNvCxnSpPr/>
              <p:nvPr/>
            </p:nvCxnSpPr>
            <p:spPr>
              <a:xfrm>
                <a:off x="3737" y="30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2" name="Google Shape;412;p37"/>
              <p:cNvCxnSpPr/>
              <p:nvPr/>
            </p:nvCxnSpPr>
            <p:spPr>
              <a:xfrm>
                <a:off x="3737" y="294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3" name="Google Shape;413;p37"/>
              <p:cNvCxnSpPr/>
              <p:nvPr/>
            </p:nvCxnSpPr>
            <p:spPr>
              <a:xfrm>
                <a:off x="3737" y="2842"/>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4" name="Google Shape;414;p37"/>
              <p:cNvCxnSpPr/>
              <p:nvPr/>
            </p:nvCxnSpPr>
            <p:spPr>
              <a:xfrm>
                <a:off x="3737" y="274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5" name="Google Shape;415;p37"/>
              <p:cNvCxnSpPr/>
              <p:nvPr/>
            </p:nvCxnSpPr>
            <p:spPr>
              <a:xfrm>
                <a:off x="3737" y="264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6" name="Google Shape;416;p37"/>
              <p:cNvCxnSpPr/>
              <p:nvPr/>
            </p:nvCxnSpPr>
            <p:spPr>
              <a:xfrm>
                <a:off x="3737" y="255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7" name="Google Shape;417;p37"/>
              <p:cNvCxnSpPr/>
              <p:nvPr/>
            </p:nvCxnSpPr>
            <p:spPr>
              <a:xfrm>
                <a:off x="3749" y="352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418" name="Google Shape;418;p37"/>
              <p:cNvCxnSpPr/>
              <p:nvPr/>
            </p:nvCxnSpPr>
            <p:spPr>
              <a:xfrm>
                <a:off x="3749"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19" name="Google Shape;419;p37"/>
              <p:cNvCxnSpPr/>
              <p:nvPr/>
            </p:nvCxnSpPr>
            <p:spPr>
              <a:xfrm>
                <a:off x="3869"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0" name="Google Shape;420;p37"/>
              <p:cNvCxnSpPr/>
              <p:nvPr/>
            </p:nvCxnSpPr>
            <p:spPr>
              <a:xfrm>
                <a:off x="3990"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1" name="Google Shape;421;p37"/>
              <p:cNvCxnSpPr/>
              <p:nvPr/>
            </p:nvCxnSpPr>
            <p:spPr>
              <a:xfrm>
                <a:off x="4107"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2" name="Google Shape;422;p37"/>
              <p:cNvCxnSpPr/>
              <p:nvPr/>
            </p:nvCxnSpPr>
            <p:spPr>
              <a:xfrm>
                <a:off x="4227"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3" name="Google Shape;423;p37"/>
              <p:cNvCxnSpPr/>
              <p:nvPr/>
            </p:nvCxnSpPr>
            <p:spPr>
              <a:xfrm>
                <a:off x="4348"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4" name="Google Shape;424;p37"/>
              <p:cNvCxnSpPr/>
              <p:nvPr/>
            </p:nvCxnSpPr>
            <p:spPr>
              <a:xfrm>
                <a:off x="4469"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5" name="Google Shape;425;p37"/>
              <p:cNvCxnSpPr/>
              <p:nvPr/>
            </p:nvCxnSpPr>
            <p:spPr>
              <a:xfrm>
                <a:off x="4589"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6" name="Google Shape;426;p37"/>
              <p:cNvCxnSpPr/>
              <p:nvPr/>
            </p:nvCxnSpPr>
            <p:spPr>
              <a:xfrm>
                <a:off x="4706"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7" name="Google Shape;427;p37"/>
              <p:cNvCxnSpPr/>
              <p:nvPr/>
            </p:nvCxnSpPr>
            <p:spPr>
              <a:xfrm>
                <a:off x="4827" y="353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428" name="Google Shape;428;p37"/>
              <p:cNvCxnSpPr/>
              <p:nvPr/>
            </p:nvCxnSpPr>
            <p:spPr>
              <a:xfrm>
                <a:off x="4947" y="3537"/>
                <a:ext cx="0" cy="0"/>
              </a:xfrm>
              <a:prstGeom prst="straightConnector1">
                <a:avLst/>
              </a:prstGeom>
              <a:noFill/>
              <a:ln cap="flat" cmpd="sng" w="9525">
                <a:solidFill>
                  <a:srgbClr val="000000"/>
                </a:solidFill>
                <a:prstDash val="solid"/>
                <a:miter lim="800000"/>
                <a:headEnd len="med" w="med" type="none"/>
                <a:tailEnd len="med" w="med" type="none"/>
              </a:ln>
            </p:spPr>
          </p:cxnSp>
          <p:sp>
            <p:nvSpPr>
              <p:cNvPr id="429" name="Google Shape;429;p37"/>
              <p:cNvSpPr/>
              <p:nvPr/>
            </p:nvSpPr>
            <p:spPr>
              <a:xfrm>
                <a:off x="4079" y="3107"/>
                <a:ext cx="56" cy="56"/>
              </a:xfrm>
              <a:custGeom>
                <a:rect b="b" l="l" r="r" t="t"/>
                <a:pathLst>
                  <a:path extrusionOk="0" h="56" w="56">
                    <a:moveTo>
                      <a:pt x="28" y="0"/>
                    </a:moveTo>
                    <a:lnTo>
                      <a:pt x="56" y="28"/>
                    </a:lnTo>
                    <a:lnTo>
                      <a:pt x="28" y="56"/>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0" name="Google Shape;430;p37"/>
              <p:cNvSpPr/>
              <p:nvPr/>
            </p:nvSpPr>
            <p:spPr>
              <a:xfrm>
                <a:off x="4079" y="2911"/>
                <a:ext cx="56" cy="57"/>
              </a:xfrm>
              <a:custGeom>
                <a:rect b="b" l="l" r="r" t="t"/>
                <a:pathLst>
                  <a:path extrusionOk="0" h="57" w="56">
                    <a:moveTo>
                      <a:pt x="28" y="0"/>
                    </a:moveTo>
                    <a:lnTo>
                      <a:pt x="56" y="29"/>
                    </a:lnTo>
                    <a:lnTo>
                      <a:pt x="28" y="57"/>
                    </a:lnTo>
                    <a:lnTo>
                      <a:pt x="0" y="29"/>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1" name="Google Shape;431;p37"/>
              <p:cNvSpPr/>
              <p:nvPr/>
            </p:nvSpPr>
            <p:spPr>
              <a:xfrm>
                <a:off x="4561" y="3204"/>
                <a:ext cx="57" cy="57"/>
              </a:xfrm>
              <a:custGeom>
                <a:rect b="b" l="l" r="r" t="t"/>
                <a:pathLst>
                  <a:path extrusionOk="0" h="57" w="57">
                    <a:moveTo>
                      <a:pt x="28" y="0"/>
                    </a:moveTo>
                    <a:lnTo>
                      <a:pt x="57" y="29"/>
                    </a:lnTo>
                    <a:lnTo>
                      <a:pt x="28" y="57"/>
                    </a:lnTo>
                    <a:lnTo>
                      <a:pt x="0" y="29"/>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2" name="Google Shape;432;p37"/>
              <p:cNvSpPr/>
              <p:nvPr/>
            </p:nvSpPr>
            <p:spPr>
              <a:xfrm>
                <a:off x="4199" y="2814"/>
                <a:ext cx="57" cy="57"/>
              </a:xfrm>
              <a:custGeom>
                <a:rect b="b" l="l" r="r" t="t"/>
                <a:pathLst>
                  <a:path extrusionOk="0" h="57" w="57">
                    <a:moveTo>
                      <a:pt x="28" y="0"/>
                    </a:moveTo>
                    <a:lnTo>
                      <a:pt x="57" y="28"/>
                    </a:lnTo>
                    <a:lnTo>
                      <a:pt x="28" y="57"/>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3" name="Google Shape;433;p37"/>
              <p:cNvSpPr/>
              <p:nvPr/>
            </p:nvSpPr>
            <p:spPr>
              <a:xfrm>
                <a:off x="4079" y="2716"/>
                <a:ext cx="56" cy="57"/>
              </a:xfrm>
              <a:custGeom>
                <a:rect b="b" l="l" r="r" t="t"/>
                <a:pathLst>
                  <a:path extrusionOk="0" h="57" w="56">
                    <a:moveTo>
                      <a:pt x="28" y="0"/>
                    </a:moveTo>
                    <a:lnTo>
                      <a:pt x="56" y="29"/>
                    </a:lnTo>
                    <a:lnTo>
                      <a:pt x="28" y="57"/>
                    </a:lnTo>
                    <a:lnTo>
                      <a:pt x="0" y="29"/>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4" name="Google Shape;434;p37"/>
              <p:cNvSpPr/>
              <p:nvPr/>
            </p:nvSpPr>
            <p:spPr>
              <a:xfrm>
                <a:off x="4678" y="3009"/>
                <a:ext cx="56" cy="57"/>
              </a:xfrm>
              <a:custGeom>
                <a:rect b="b" l="l" r="r" t="t"/>
                <a:pathLst>
                  <a:path extrusionOk="0" h="57" w="56">
                    <a:moveTo>
                      <a:pt x="28" y="0"/>
                    </a:moveTo>
                    <a:lnTo>
                      <a:pt x="56" y="28"/>
                    </a:lnTo>
                    <a:lnTo>
                      <a:pt x="28" y="57"/>
                    </a:lnTo>
                    <a:lnTo>
                      <a:pt x="0" y="28"/>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5" name="Google Shape;435;p37"/>
              <p:cNvSpPr/>
              <p:nvPr/>
            </p:nvSpPr>
            <p:spPr>
              <a:xfrm>
                <a:off x="4199" y="3009"/>
                <a:ext cx="57" cy="57"/>
              </a:xfrm>
              <a:custGeom>
                <a:rect b="b" l="l" r="r" t="t"/>
                <a:pathLst>
                  <a:path extrusionOk="0" h="57" w="57">
                    <a:moveTo>
                      <a:pt x="28" y="0"/>
                    </a:moveTo>
                    <a:lnTo>
                      <a:pt x="57" y="28"/>
                    </a:lnTo>
                    <a:lnTo>
                      <a:pt x="28" y="57"/>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6" name="Google Shape;436;p37"/>
              <p:cNvSpPr/>
              <p:nvPr/>
            </p:nvSpPr>
            <p:spPr>
              <a:xfrm>
                <a:off x="4320" y="3399"/>
                <a:ext cx="56" cy="57"/>
              </a:xfrm>
              <a:custGeom>
                <a:rect b="b" l="l" r="r" t="t"/>
                <a:pathLst>
                  <a:path extrusionOk="0" h="57" w="56">
                    <a:moveTo>
                      <a:pt x="28" y="0"/>
                    </a:moveTo>
                    <a:lnTo>
                      <a:pt x="56" y="29"/>
                    </a:lnTo>
                    <a:lnTo>
                      <a:pt x="28" y="57"/>
                    </a:lnTo>
                    <a:lnTo>
                      <a:pt x="0" y="29"/>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7" name="Google Shape;437;p37"/>
              <p:cNvSpPr/>
              <p:nvPr/>
            </p:nvSpPr>
            <p:spPr>
              <a:xfrm>
                <a:off x="4561" y="3107"/>
                <a:ext cx="57" cy="56"/>
              </a:xfrm>
              <a:custGeom>
                <a:rect b="b" l="l" r="r" t="t"/>
                <a:pathLst>
                  <a:path extrusionOk="0" h="56" w="57">
                    <a:moveTo>
                      <a:pt x="28" y="0"/>
                    </a:moveTo>
                    <a:lnTo>
                      <a:pt x="57" y="28"/>
                    </a:lnTo>
                    <a:lnTo>
                      <a:pt x="28" y="56"/>
                    </a:lnTo>
                    <a:lnTo>
                      <a:pt x="0" y="28"/>
                    </a:lnTo>
                    <a:lnTo>
                      <a:pt x="28"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8" name="Google Shape;438;p37"/>
              <p:cNvSpPr/>
              <p:nvPr/>
            </p:nvSpPr>
            <p:spPr>
              <a:xfrm>
                <a:off x="4320" y="3009"/>
                <a:ext cx="56" cy="57"/>
              </a:xfrm>
              <a:custGeom>
                <a:rect b="b" l="l" r="r" t="t"/>
                <a:pathLst>
                  <a:path extrusionOk="0" h="57" w="56">
                    <a:moveTo>
                      <a:pt x="28" y="0"/>
                    </a:moveTo>
                    <a:lnTo>
                      <a:pt x="56" y="28"/>
                    </a:lnTo>
                    <a:lnTo>
                      <a:pt x="28" y="57"/>
                    </a:lnTo>
                    <a:lnTo>
                      <a:pt x="0" y="28"/>
                    </a:lnTo>
                    <a:lnTo>
                      <a:pt x="28"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9" name="Google Shape;439;p37"/>
              <p:cNvSpPr txBox="1"/>
              <p:nvPr/>
            </p:nvSpPr>
            <p:spPr>
              <a:xfrm>
                <a:off x="3693" y="3497"/>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0</a:t>
                </a:r>
                <a:endParaRPr/>
              </a:p>
            </p:txBody>
          </p:sp>
          <p:sp>
            <p:nvSpPr>
              <p:cNvPr id="440" name="Google Shape;440;p37"/>
              <p:cNvSpPr txBox="1"/>
              <p:nvPr/>
            </p:nvSpPr>
            <p:spPr>
              <a:xfrm>
                <a:off x="3693" y="339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a:t>
                </a:r>
                <a:endParaRPr/>
              </a:p>
            </p:txBody>
          </p:sp>
          <p:sp>
            <p:nvSpPr>
              <p:cNvPr id="441" name="Google Shape;441;p37"/>
              <p:cNvSpPr txBox="1"/>
              <p:nvPr/>
            </p:nvSpPr>
            <p:spPr>
              <a:xfrm>
                <a:off x="3693" y="330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2</a:t>
                </a:r>
                <a:endParaRPr/>
              </a:p>
            </p:txBody>
          </p:sp>
          <p:sp>
            <p:nvSpPr>
              <p:cNvPr id="442" name="Google Shape;442;p37"/>
              <p:cNvSpPr txBox="1"/>
              <p:nvPr/>
            </p:nvSpPr>
            <p:spPr>
              <a:xfrm>
                <a:off x="3693" y="320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3</a:t>
                </a:r>
                <a:endParaRPr/>
              </a:p>
            </p:txBody>
          </p:sp>
          <p:sp>
            <p:nvSpPr>
              <p:cNvPr id="443" name="Google Shape;443;p37"/>
              <p:cNvSpPr txBox="1"/>
              <p:nvPr/>
            </p:nvSpPr>
            <p:spPr>
              <a:xfrm>
                <a:off x="3693" y="3107"/>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4</a:t>
                </a:r>
                <a:endParaRPr/>
              </a:p>
            </p:txBody>
          </p:sp>
          <p:sp>
            <p:nvSpPr>
              <p:cNvPr id="444" name="Google Shape;444;p37"/>
              <p:cNvSpPr txBox="1"/>
              <p:nvPr/>
            </p:nvSpPr>
            <p:spPr>
              <a:xfrm>
                <a:off x="3693" y="300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5</a:t>
                </a:r>
                <a:endParaRPr/>
              </a:p>
            </p:txBody>
          </p:sp>
          <p:sp>
            <p:nvSpPr>
              <p:cNvPr id="445" name="Google Shape;445;p37"/>
              <p:cNvSpPr txBox="1"/>
              <p:nvPr/>
            </p:nvSpPr>
            <p:spPr>
              <a:xfrm>
                <a:off x="3693" y="291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6</a:t>
                </a:r>
                <a:endParaRPr/>
              </a:p>
            </p:txBody>
          </p:sp>
          <p:sp>
            <p:nvSpPr>
              <p:cNvPr id="446" name="Google Shape;446;p37"/>
              <p:cNvSpPr txBox="1"/>
              <p:nvPr/>
            </p:nvSpPr>
            <p:spPr>
              <a:xfrm>
                <a:off x="3693" y="281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7</a:t>
                </a:r>
                <a:endParaRPr/>
              </a:p>
            </p:txBody>
          </p:sp>
          <p:sp>
            <p:nvSpPr>
              <p:cNvPr id="447" name="Google Shape;447;p37"/>
              <p:cNvSpPr txBox="1"/>
              <p:nvPr/>
            </p:nvSpPr>
            <p:spPr>
              <a:xfrm>
                <a:off x="3693" y="271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8</a:t>
                </a:r>
                <a:endParaRPr/>
              </a:p>
            </p:txBody>
          </p:sp>
          <p:sp>
            <p:nvSpPr>
              <p:cNvPr id="448" name="Google Shape;448;p37"/>
              <p:cNvSpPr txBox="1"/>
              <p:nvPr/>
            </p:nvSpPr>
            <p:spPr>
              <a:xfrm>
                <a:off x="3693" y="261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9</a:t>
                </a:r>
                <a:endParaRPr/>
              </a:p>
            </p:txBody>
          </p:sp>
          <p:sp>
            <p:nvSpPr>
              <p:cNvPr id="449" name="Google Shape;449;p37"/>
              <p:cNvSpPr txBox="1"/>
              <p:nvPr/>
            </p:nvSpPr>
            <p:spPr>
              <a:xfrm>
                <a:off x="3667" y="252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10</a:t>
                </a:r>
                <a:endParaRPr/>
              </a:p>
            </p:txBody>
          </p:sp>
          <p:sp>
            <p:nvSpPr>
              <p:cNvPr id="450" name="Google Shape;450;p37"/>
              <p:cNvSpPr txBox="1"/>
              <p:nvPr/>
            </p:nvSpPr>
            <p:spPr>
              <a:xfrm>
                <a:off x="3737"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0</a:t>
                </a:r>
                <a:endParaRPr/>
              </a:p>
            </p:txBody>
          </p:sp>
          <p:sp>
            <p:nvSpPr>
              <p:cNvPr id="451" name="Google Shape;451;p37"/>
              <p:cNvSpPr txBox="1"/>
              <p:nvPr/>
            </p:nvSpPr>
            <p:spPr>
              <a:xfrm>
                <a:off x="3856"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a:t>
                </a:r>
                <a:endParaRPr/>
              </a:p>
            </p:txBody>
          </p:sp>
          <p:sp>
            <p:nvSpPr>
              <p:cNvPr id="452" name="Google Shape;452;p37"/>
              <p:cNvSpPr txBox="1"/>
              <p:nvPr/>
            </p:nvSpPr>
            <p:spPr>
              <a:xfrm>
                <a:off x="3978"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2</a:t>
                </a:r>
                <a:endParaRPr/>
              </a:p>
            </p:txBody>
          </p:sp>
          <p:sp>
            <p:nvSpPr>
              <p:cNvPr id="453" name="Google Shape;453;p37"/>
              <p:cNvSpPr txBox="1"/>
              <p:nvPr/>
            </p:nvSpPr>
            <p:spPr>
              <a:xfrm>
                <a:off x="4095"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3</a:t>
                </a:r>
                <a:endParaRPr/>
              </a:p>
            </p:txBody>
          </p:sp>
          <p:sp>
            <p:nvSpPr>
              <p:cNvPr id="454" name="Google Shape;454;p37"/>
              <p:cNvSpPr txBox="1"/>
              <p:nvPr/>
            </p:nvSpPr>
            <p:spPr>
              <a:xfrm>
                <a:off x="4214"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4</a:t>
                </a:r>
                <a:endParaRPr/>
              </a:p>
            </p:txBody>
          </p:sp>
          <p:sp>
            <p:nvSpPr>
              <p:cNvPr id="455" name="Google Shape;455;p37"/>
              <p:cNvSpPr txBox="1"/>
              <p:nvPr/>
            </p:nvSpPr>
            <p:spPr>
              <a:xfrm>
                <a:off x="4336"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5</a:t>
                </a:r>
                <a:endParaRPr/>
              </a:p>
            </p:txBody>
          </p:sp>
          <p:sp>
            <p:nvSpPr>
              <p:cNvPr id="456" name="Google Shape;456;p37"/>
              <p:cNvSpPr txBox="1"/>
              <p:nvPr/>
            </p:nvSpPr>
            <p:spPr>
              <a:xfrm>
                <a:off x="4457"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6</a:t>
                </a:r>
                <a:endParaRPr/>
              </a:p>
            </p:txBody>
          </p:sp>
          <p:sp>
            <p:nvSpPr>
              <p:cNvPr id="457" name="Google Shape;457;p37"/>
              <p:cNvSpPr txBox="1"/>
              <p:nvPr/>
            </p:nvSpPr>
            <p:spPr>
              <a:xfrm>
                <a:off x="4577"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7</a:t>
                </a:r>
                <a:endParaRPr/>
              </a:p>
            </p:txBody>
          </p:sp>
          <p:sp>
            <p:nvSpPr>
              <p:cNvPr id="458" name="Google Shape;458;p37"/>
              <p:cNvSpPr txBox="1"/>
              <p:nvPr/>
            </p:nvSpPr>
            <p:spPr>
              <a:xfrm>
                <a:off x="4694"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8</a:t>
                </a:r>
                <a:endParaRPr/>
              </a:p>
            </p:txBody>
          </p:sp>
          <p:sp>
            <p:nvSpPr>
              <p:cNvPr id="459" name="Google Shape;459;p37"/>
              <p:cNvSpPr txBox="1"/>
              <p:nvPr/>
            </p:nvSpPr>
            <p:spPr>
              <a:xfrm>
                <a:off x="4815"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9</a:t>
                </a:r>
                <a:endParaRPr/>
              </a:p>
            </p:txBody>
          </p:sp>
          <p:sp>
            <p:nvSpPr>
              <p:cNvPr id="460" name="Google Shape;460;p37"/>
              <p:cNvSpPr txBox="1"/>
              <p:nvPr/>
            </p:nvSpPr>
            <p:spPr>
              <a:xfrm>
                <a:off x="4923" y="3562"/>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a:solidFill>
                      <a:srgbClr val="000000"/>
                    </a:solidFill>
                    <a:latin typeface="Arial"/>
                    <a:ea typeface="Arial"/>
                    <a:cs typeface="Arial"/>
                    <a:sym typeface="Arial"/>
                  </a:rPr>
                  <a:t>10</a:t>
                </a:r>
                <a:endParaRPr/>
              </a:p>
            </p:txBody>
          </p:sp>
          <p:sp>
            <p:nvSpPr>
              <p:cNvPr id="461" name="Google Shape;461;p37"/>
              <p:cNvSpPr txBox="1"/>
              <p:nvPr/>
            </p:nvSpPr>
            <p:spPr>
              <a:xfrm>
                <a:off x="3616" y="2464"/>
                <a:ext cx="1500" cy="1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2" name="Google Shape;462;p37"/>
              <p:cNvSpPr/>
              <p:nvPr/>
            </p:nvSpPr>
            <p:spPr>
              <a:xfrm>
                <a:off x="3955" y="2658"/>
                <a:ext cx="488" cy="598"/>
              </a:xfrm>
              <a:custGeom>
                <a:rect b="b" l="l" r="r" t="t"/>
                <a:pathLst>
                  <a:path extrusionOk="0" h="896" w="728">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3" name="Google Shape;463;p37"/>
              <p:cNvSpPr/>
              <p:nvPr/>
            </p:nvSpPr>
            <p:spPr>
              <a:xfrm>
                <a:off x="4258" y="2900"/>
                <a:ext cx="537" cy="593"/>
              </a:xfrm>
              <a:custGeom>
                <a:rect b="b" l="l" r="r" t="t"/>
                <a:pathLst>
                  <a:path extrusionOk="0" h="889" w="802">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4" name="Google Shape;464;p37"/>
              <p:cNvSpPr/>
              <p:nvPr/>
            </p:nvSpPr>
            <p:spPr>
              <a:xfrm>
                <a:off x="4080" y="2880"/>
                <a:ext cx="0" cy="0"/>
              </a:xfrm>
              <a:prstGeom prst="mathPlus">
                <a:avLst>
                  <a:gd fmla="val 23520" name="adj1"/>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5" name="Google Shape;465;p37"/>
              <p:cNvSpPr/>
              <p:nvPr/>
            </p:nvSpPr>
            <p:spPr>
              <a:xfrm>
                <a:off x="4560" y="3168"/>
                <a:ext cx="0" cy="0"/>
              </a:xfrm>
              <a:prstGeom prst="mathPlus">
                <a:avLst>
                  <a:gd fmla="val 23520" name="adj1"/>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466" name="Google Shape;466;p37"/>
            <p:cNvCxnSpPr/>
            <p:nvPr/>
          </p:nvCxnSpPr>
          <p:spPr>
            <a:xfrm>
              <a:off x="2784" y="3648"/>
              <a:ext cx="60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467" name="Google Shape;467;p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74" name="Google Shape;474;p38"/>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PAM: A Typical K-Medoids Algorithm</a:t>
            </a:r>
            <a:endParaRPr/>
          </a:p>
        </p:txBody>
      </p:sp>
      <p:grpSp>
        <p:nvGrpSpPr>
          <p:cNvPr id="475" name="Google Shape;475;p38"/>
          <p:cNvGrpSpPr/>
          <p:nvPr/>
        </p:nvGrpSpPr>
        <p:grpSpPr>
          <a:xfrm>
            <a:off x="6705600" y="1676400"/>
            <a:ext cx="2514005" cy="2361783"/>
            <a:chOff x="912" y="864"/>
            <a:chExt cx="1584" cy="1488"/>
          </a:xfrm>
        </p:grpSpPr>
        <p:graphicFrame>
          <p:nvGraphicFramePr>
            <p:cNvPr id="476" name="Google Shape;476;p38"/>
            <p:cNvGraphicFramePr/>
            <p:nvPr/>
          </p:nvGraphicFramePr>
          <p:xfrm>
            <a:off x="912" y="864"/>
            <a:ext cx="1584" cy="1488"/>
          </p:xfrm>
          <a:graphic>
            <a:graphicData uri="http://schemas.openxmlformats.org/presentationml/2006/ole">
              <mc:AlternateContent>
                <mc:Choice Requires="v">
                  <p:oleObj r:id="rId4" imgH="1488" imgW="1584" progId="Excel.Sheet.8" spid="_x0000_s1">
                    <p:embed/>
                  </p:oleObj>
                </mc:Choice>
                <mc:Fallback>
                  <p:oleObj r:id="rId5" imgH="1488" imgW="1584" progId="Excel.Sheet.8">
                    <p:embed/>
                    <p:pic>
                      <p:nvPicPr>
                        <p:cNvPr id="476" name="Google Shape;476;p38"/>
                        <p:cNvPicPr preferRelativeResize="0"/>
                        <p:nvPr/>
                      </p:nvPicPr>
                      <p:blipFill rotWithShape="1">
                        <a:blip r:embed="rId6">
                          <a:alphaModFix/>
                        </a:blip>
                        <a:srcRect b="0" l="0" r="0" t="0"/>
                        <a:stretch/>
                      </p:blipFill>
                      <p:spPr>
                        <a:xfrm>
                          <a:off x="912" y="864"/>
                          <a:ext cx="1584" cy="1488"/>
                        </a:xfrm>
                        <a:prstGeom prst="rect">
                          <a:avLst/>
                        </a:prstGeom>
                        <a:noFill/>
                        <a:ln>
                          <a:noFill/>
                        </a:ln>
                      </p:spPr>
                    </p:pic>
                  </p:oleObj>
                </mc:Fallback>
              </mc:AlternateContent>
            </a:graphicData>
          </a:graphic>
        </p:graphicFrame>
        <p:cxnSp>
          <p:nvCxnSpPr>
            <p:cNvPr id="477" name="Google Shape;477;p38"/>
            <p:cNvCxnSpPr/>
            <p:nvPr/>
          </p:nvCxnSpPr>
          <p:spPr>
            <a:xfrm>
              <a:off x="1982" y="1502"/>
              <a:ext cx="0" cy="0"/>
            </a:xfrm>
            <a:prstGeom prst="straightConnector1">
              <a:avLst/>
            </a:prstGeom>
            <a:noFill/>
            <a:ln cap="flat" cmpd="sng" w="9525">
              <a:solidFill>
                <a:schemeClr val="dk1"/>
              </a:solidFill>
              <a:prstDash val="solid"/>
              <a:miter lim="800000"/>
              <a:headEnd len="med" w="med" type="none"/>
              <a:tailEnd len="med" w="med" type="none"/>
            </a:ln>
          </p:spPr>
        </p:cxnSp>
        <p:sp>
          <p:nvSpPr>
            <p:cNvPr id="478" name="Google Shape;478;p38"/>
            <p:cNvSpPr/>
            <p:nvPr/>
          </p:nvSpPr>
          <p:spPr>
            <a:xfrm>
              <a:off x="1212" y="1034"/>
              <a:ext cx="6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9" name="Google Shape;479;p38"/>
            <p:cNvSpPr/>
            <p:nvPr/>
          </p:nvSpPr>
          <p:spPr>
            <a:xfrm>
              <a:off x="1725" y="1374"/>
              <a:ext cx="600" cy="6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480" name="Google Shape;480;p38"/>
          <p:cNvSpPr txBox="1"/>
          <p:nvPr/>
        </p:nvSpPr>
        <p:spPr>
          <a:xfrm>
            <a:off x="7735887" y="1371600"/>
            <a:ext cx="1408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Total Cost = 20</a:t>
            </a:r>
            <a:endParaRPr/>
          </a:p>
        </p:txBody>
      </p:sp>
      <p:sp>
        <p:nvSpPr>
          <p:cNvPr id="481" name="Google Shape;481;p38"/>
          <p:cNvSpPr txBox="1"/>
          <p:nvPr/>
        </p:nvSpPr>
        <p:spPr>
          <a:xfrm>
            <a:off x="119062" y="1719262"/>
            <a:ext cx="2395500" cy="2254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2" name="Google Shape;482;p38"/>
          <p:cNvSpPr txBox="1"/>
          <p:nvPr/>
        </p:nvSpPr>
        <p:spPr>
          <a:xfrm>
            <a:off x="369887" y="1903412"/>
            <a:ext cx="2014500" cy="1789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83" name="Google Shape;483;p38"/>
          <p:cNvCxnSpPr/>
          <p:nvPr/>
        </p:nvCxnSpPr>
        <p:spPr>
          <a:xfrm>
            <a:off x="369887" y="3517900"/>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84" name="Google Shape;484;p38"/>
          <p:cNvCxnSpPr/>
          <p:nvPr/>
        </p:nvCxnSpPr>
        <p:spPr>
          <a:xfrm>
            <a:off x="369887" y="3333750"/>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85" name="Google Shape;485;p38"/>
          <p:cNvCxnSpPr/>
          <p:nvPr/>
        </p:nvCxnSpPr>
        <p:spPr>
          <a:xfrm>
            <a:off x="369887" y="316071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86" name="Google Shape;486;p38"/>
          <p:cNvCxnSpPr/>
          <p:nvPr/>
        </p:nvCxnSpPr>
        <p:spPr>
          <a:xfrm>
            <a:off x="369887" y="297656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87" name="Google Shape;487;p38"/>
          <p:cNvCxnSpPr/>
          <p:nvPr/>
        </p:nvCxnSpPr>
        <p:spPr>
          <a:xfrm>
            <a:off x="369887" y="2803525"/>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88" name="Google Shape;488;p38"/>
          <p:cNvCxnSpPr/>
          <p:nvPr/>
        </p:nvCxnSpPr>
        <p:spPr>
          <a:xfrm>
            <a:off x="369887" y="2619375"/>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89" name="Google Shape;489;p38"/>
          <p:cNvCxnSpPr/>
          <p:nvPr/>
        </p:nvCxnSpPr>
        <p:spPr>
          <a:xfrm>
            <a:off x="369887" y="2446337"/>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90" name="Google Shape;490;p38"/>
          <p:cNvCxnSpPr/>
          <p:nvPr/>
        </p:nvCxnSpPr>
        <p:spPr>
          <a:xfrm>
            <a:off x="369887" y="2262187"/>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91" name="Google Shape;491;p38"/>
          <p:cNvCxnSpPr/>
          <p:nvPr/>
        </p:nvCxnSpPr>
        <p:spPr>
          <a:xfrm>
            <a:off x="369887" y="208756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92" name="Google Shape;492;p38"/>
          <p:cNvCxnSpPr/>
          <p:nvPr/>
        </p:nvCxnSpPr>
        <p:spPr>
          <a:xfrm>
            <a:off x="369887" y="190341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493" name="Google Shape;493;p38"/>
          <p:cNvCxnSpPr/>
          <p:nvPr/>
        </p:nvCxnSpPr>
        <p:spPr>
          <a:xfrm>
            <a:off x="576262"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494" name="Google Shape;494;p38"/>
          <p:cNvCxnSpPr/>
          <p:nvPr/>
        </p:nvCxnSpPr>
        <p:spPr>
          <a:xfrm>
            <a:off x="773112"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495" name="Google Shape;495;p38"/>
          <p:cNvCxnSpPr/>
          <p:nvPr/>
        </p:nvCxnSpPr>
        <p:spPr>
          <a:xfrm>
            <a:off x="97948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496" name="Google Shape;496;p38"/>
          <p:cNvCxnSpPr/>
          <p:nvPr/>
        </p:nvCxnSpPr>
        <p:spPr>
          <a:xfrm>
            <a:off x="117633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497" name="Google Shape;497;p38"/>
          <p:cNvCxnSpPr/>
          <p:nvPr/>
        </p:nvCxnSpPr>
        <p:spPr>
          <a:xfrm>
            <a:off x="1382712"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498" name="Google Shape;498;p38"/>
          <p:cNvCxnSpPr/>
          <p:nvPr/>
        </p:nvCxnSpPr>
        <p:spPr>
          <a:xfrm>
            <a:off x="1577975"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499" name="Google Shape;499;p38"/>
          <p:cNvCxnSpPr/>
          <p:nvPr/>
        </p:nvCxnSpPr>
        <p:spPr>
          <a:xfrm>
            <a:off x="178593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500" name="Google Shape;500;p38"/>
          <p:cNvCxnSpPr/>
          <p:nvPr/>
        </p:nvCxnSpPr>
        <p:spPr>
          <a:xfrm>
            <a:off x="1981200"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501" name="Google Shape;501;p38"/>
          <p:cNvCxnSpPr/>
          <p:nvPr/>
        </p:nvCxnSpPr>
        <p:spPr>
          <a:xfrm>
            <a:off x="2187575"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502" name="Google Shape;502;p38"/>
          <p:cNvCxnSpPr/>
          <p:nvPr/>
        </p:nvCxnSpPr>
        <p:spPr>
          <a:xfrm>
            <a:off x="2384425" y="1903412"/>
            <a:ext cx="1500" cy="1789200"/>
          </a:xfrm>
          <a:prstGeom prst="straightConnector1">
            <a:avLst/>
          </a:prstGeom>
          <a:noFill/>
          <a:ln cap="flat" cmpd="sng" w="9525">
            <a:solidFill>
              <a:srgbClr val="000000"/>
            </a:solidFill>
            <a:prstDash val="solid"/>
            <a:miter lim="800000"/>
            <a:headEnd len="med" w="med" type="none"/>
            <a:tailEnd len="med" w="med" type="none"/>
          </a:ln>
        </p:spPr>
      </p:cxnSp>
      <p:sp>
        <p:nvSpPr>
          <p:cNvPr id="503" name="Google Shape;503;p38"/>
          <p:cNvSpPr txBox="1"/>
          <p:nvPr/>
        </p:nvSpPr>
        <p:spPr>
          <a:xfrm>
            <a:off x="369887" y="1903412"/>
            <a:ext cx="2014500" cy="1789200"/>
          </a:xfrm>
          <a:prstGeom prst="rect">
            <a:avLst/>
          </a:prstGeom>
          <a:no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04" name="Google Shape;504;p38"/>
          <p:cNvCxnSpPr/>
          <p:nvPr/>
        </p:nvCxnSpPr>
        <p:spPr>
          <a:xfrm>
            <a:off x="36988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505" name="Google Shape;505;p38"/>
          <p:cNvCxnSpPr/>
          <p:nvPr/>
        </p:nvCxnSpPr>
        <p:spPr>
          <a:xfrm>
            <a:off x="347662" y="3692525"/>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06" name="Google Shape;506;p38"/>
          <p:cNvCxnSpPr/>
          <p:nvPr/>
        </p:nvCxnSpPr>
        <p:spPr>
          <a:xfrm>
            <a:off x="347662" y="3517900"/>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07" name="Google Shape;507;p38"/>
          <p:cNvCxnSpPr/>
          <p:nvPr/>
        </p:nvCxnSpPr>
        <p:spPr>
          <a:xfrm>
            <a:off x="347662" y="3333750"/>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08" name="Google Shape;508;p38"/>
          <p:cNvCxnSpPr/>
          <p:nvPr/>
        </p:nvCxnSpPr>
        <p:spPr>
          <a:xfrm>
            <a:off x="347662" y="316071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09" name="Google Shape;509;p38"/>
          <p:cNvCxnSpPr/>
          <p:nvPr/>
        </p:nvCxnSpPr>
        <p:spPr>
          <a:xfrm>
            <a:off x="347662" y="297656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0" name="Google Shape;510;p38"/>
          <p:cNvCxnSpPr/>
          <p:nvPr/>
        </p:nvCxnSpPr>
        <p:spPr>
          <a:xfrm>
            <a:off x="347662" y="2803525"/>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1" name="Google Shape;511;p38"/>
          <p:cNvCxnSpPr/>
          <p:nvPr/>
        </p:nvCxnSpPr>
        <p:spPr>
          <a:xfrm>
            <a:off x="347662" y="2619375"/>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2" name="Google Shape;512;p38"/>
          <p:cNvCxnSpPr/>
          <p:nvPr/>
        </p:nvCxnSpPr>
        <p:spPr>
          <a:xfrm>
            <a:off x="347662" y="2446337"/>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3" name="Google Shape;513;p38"/>
          <p:cNvCxnSpPr/>
          <p:nvPr/>
        </p:nvCxnSpPr>
        <p:spPr>
          <a:xfrm>
            <a:off x="347662" y="2262187"/>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4" name="Google Shape;514;p38"/>
          <p:cNvCxnSpPr/>
          <p:nvPr/>
        </p:nvCxnSpPr>
        <p:spPr>
          <a:xfrm>
            <a:off x="347662" y="208756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5" name="Google Shape;515;p38"/>
          <p:cNvCxnSpPr/>
          <p:nvPr/>
        </p:nvCxnSpPr>
        <p:spPr>
          <a:xfrm>
            <a:off x="347662" y="190341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6" name="Google Shape;516;p38"/>
          <p:cNvCxnSpPr/>
          <p:nvPr/>
        </p:nvCxnSpPr>
        <p:spPr>
          <a:xfrm>
            <a:off x="369887" y="3692525"/>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517" name="Google Shape;517;p38"/>
          <p:cNvCxnSpPr/>
          <p:nvPr/>
        </p:nvCxnSpPr>
        <p:spPr>
          <a:xfrm flipH="1" rot="10800000">
            <a:off x="36988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18" name="Google Shape;518;p38"/>
          <p:cNvCxnSpPr/>
          <p:nvPr/>
        </p:nvCxnSpPr>
        <p:spPr>
          <a:xfrm flipH="1" rot="10800000">
            <a:off x="576262"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19" name="Google Shape;519;p38"/>
          <p:cNvCxnSpPr/>
          <p:nvPr/>
        </p:nvCxnSpPr>
        <p:spPr>
          <a:xfrm flipH="1" rot="10800000">
            <a:off x="773112"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0" name="Google Shape;520;p38"/>
          <p:cNvCxnSpPr/>
          <p:nvPr/>
        </p:nvCxnSpPr>
        <p:spPr>
          <a:xfrm flipH="1" rot="10800000">
            <a:off x="97948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1" name="Google Shape;521;p38"/>
          <p:cNvCxnSpPr/>
          <p:nvPr/>
        </p:nvCxnSpPr>
        <p:spPr>
          <a:xfrm flipH="1" rot="10800000">
            <a:off x="117633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2" name="Google Shape;522;p38"/>
          <p:cNvCxnSpPr/>
          <p:nvPr/>
        </p:nvCxnSpPr>
        <p:spPr>
          <a:xfrm flipH="1" rot="10800000">
            <a:off x="1382712"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3" name="Google Shape;523;p38"/>
          <p:cNvCxnSpPr/>
          <p:nvPr/>
        </p:nvCxnSpPr>
        <p:spPr>
          <a:xfrm flipH="1" rot="10800000">
            <a:off x="1577975"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4" name="Google Shape;524;p38"/>
          <p:cNvCxnSpPr/>
          <p:nvPr/>
        </p:nvCxnSpPr>
        <p:spPr>
          <a:xfrm flipH="1" rot="10800000">
            <a:off x="178593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5" name="Google Shape;525;p38"/>
          <p:cNvCxnSpPr/>
          <p:nvPr/>
        </p:nvCxnSpPr>
        <p:spPr>
          <a:xfrm flipH="1" rot="10800000">
            <a:off x="1981200"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6" name="Google Shape;526;p38"/>
          <p:cNvCxnSpPr/>
          <p:nvPr/>
        </p:nvCxnSpPr>
        <p:spPr>
          <a:xfrm flipH="1" rot="10800000">
            <a:off x="2187575"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527" name="Google Shape;527;p38"/>
          <p:cNvCxnSpPr/>
          <p:nvPr/>
        </p:nvCxnSpPr>
        <p:spPr>
          <a:xfrm flipH="1" rot="10800000">
            <a:off x="2384425" y="3692462"/>
            <a:ext cx="1500" cy="20700"/>
          </a:xfrm>
          <a:prstGeom prst="straightConnector1">
            <a:avLst/>
          </a:prstGeom>
          <a:noFill/>
          <a:ln cap="flat" cmpd="sng" w="9525">
            <a:solidFill>
              <a:srgbClr val="000000"/>
            </a:solidFill>
            <a:prstDash val="solid"/>
            <a:miter lim="800000"/>
            <a:headEnd len="med" w="med" type="none"/>
            <a:tailEnd len="med" w="med" type="none"/>
          </a:ln>
        </p:spPr>
      </p:cxnSp>
      <p:sp>
        <p:nvSpPr>
          <p:cNvPr id="528" name="Google Shape;528;p38"/>
          <p:cNvSpPr/>
          <p:nvPr/>
        </p:nvSpPr>
        <p:spPr>
          <a:xfrm>
            <a:off x="903287" y="2900362"/>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9" name="Google Shape;529;p38"/>
          <p:cNvSpPr/>
          <p:nvPr/>
        </p:nvSpPr>
        <p:spPr>
          <a:xfrm>
            <a:off x="696912" y="2543175"/>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0" name="Google Shape;530;p38"/>
          <p:cNvSpPr/>
          <p:nvPr/>
        </p:nvSpPr>
        <p:spPr>
          <a:xfrm>
            <a:off x="1709737" y="3084512"/>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1" name="Google Shape;531;p38"/>
          <p:cNvSpPr/>
          <p:nvPr/>
        </p:nvSpPr>
        <p:spPr>
          <a:xfrm>
            <a:off x="1100137" y="2370137"/>
            <a:ext cx="152400" cy="150812"/>
          </a:xfrm>
          <a:custGeom>
            <a:rect b="b" l="l" r="r" t="t"/>
            <a:pathLst>
              <a:path extrusionOk="0" h="95" w="96">
                <a:moveTo>
                  <a:pt x="48" y="0"/>
                </a:moveTo>
                <a:lnTo>
                  <a:pt x="96" y="48"/>
                </a:lnTo>
                <a:lnTo>
                  <a:pt x="48" y="95"/>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2" name="Google Shape;532;p38"/>
          <p:cNvSpPr/>
          <p:nvPr/>
        </p:nvSpPr>
        <p:spPr>
          <a:xfrm>
            <a:off x="1905000" y="2727325"/>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3" name="Google Shape;533;p38"/>
          <p:cNvSpPr/>
          <p:nvPr/>
        </p:nvSpPr>
        <p:spPr>
          <a:xfrm>
            <a:off x="1501775" y="3259137"/>
            <a:ext cx="152400" cy="150812"/>
          </a:xfrm>
          <a:custGeom>
            <a:rect b="b" l="l" r="r" t="t"/>
            <a:pathLst>
              <a:path extrusionOk="0" h="95" w="96">
                <a:moveTo>
                  <a:pt x="48" y="0"/>
                </a:moveTo>
                <a:lnTo>
                  <a:pt x="96" y="47"/>
                </a:lnTo>
                <a:lnTo>
                  <a:pt x="48" y="95"/>
                </a:lnTo>
                <a:lnTo>
                  <a:pt x="0" y="47"/>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4" name="Google Shape;534;p38"/>
          <p:cNvSpPr/>
          <p:nvPr/>
        </p:nvSpPr>
        <p:spPr>
          <a:xfrm>
            <a:off x="1709737" y="2900362"/>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5" name="Google Shape;535;p38"/>
          <p:cNvSpPr/>
          <p:nvPr/>
        </p:nvSpPr>
        <p:spPr>
          <a:xfrm>
            <a:off x="1709737" y="2543175"/>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6" name="Google Shape;536;p38"/>
          <p:cNvSpPr txBox="1"/>
          <p:nvPr/>
        </p:nvSpPr>
        <p:spPr>
          <a:xfrm>
            <a:off x="282575" y="365918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537" name="Google Shape;537;p38"/>
          <p:cNvSpPr txBox="1"/>
          <p:nvPr/>
        </p:nvSpPr>
        <p:spPr>
          <a:xfrm>
            <a:off x="282575" y="348615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538" name="Google Shape;538;p38"/>
          <p:cNvSpPr txBox="1"/>
          <p:nvPr/>
        </p:nvSpPr>
        <p:spPr>
          <a:xfrm>
            <a:off x="282575" y="330200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539" name="Google Shape;539;p38"/>
          <p:cNvSpPr txBox="1"/>
          <p:nvPr/>
        </p:nvSpPr>
        <p:spPr>
          <a:xfrm>
            <a:off x="282575" y="3128962"/>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540" name="Google Shape;540;p38"/>
          <p:cNvSpPr txBox="1"/>
          <p:nvPr/>
        </p:nvSpPr>
        <p:spPr>
          <a:xfrm>
            <a:off x="282575" y="2944812"/>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541" name="Google Shape;541;p38"/>
          <p:cNvSpPr txBox="1"/>
          <p:nvPr/>
        </p:nvSpPr>
        <p:spPr>
          <a:xfrm>
            <a:off x="282575" y="277018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542" name="Google Shape;542;p38"/>
          <p:cNvSpPr txBox="1"/>
          <p:nvPr/>
        </p:nvSpPr>
        <p:spPr>
          <a:xfrm>
            <a:off x="282575" y="25860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543" name="Google Shape;543;p38"/>
          <p:cNvSpPr txBox="1"/>
          <p:nvPr/>
        </p:nvSpPr>
        <p:spPr>
          <a:xfrm>
            <a:off x="282575" y="241300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544" name="Google Shape;544;p38"/>
          <p:cNvSpPr txBox="1"/>
          <p:nvPr/>
        </p:nvSpPr>
        <p:spPr>
          <a:xfrm>
            <a:off x="282575" y="222885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545" name="Google Shape;545;p38"/>
          <p:cNvSpPr txBox="1"/>
          <p:nvPr/>
        </p:nvSpPr>
        <p:spPr>
          <a:xfrm>
            <a:off x="282575" y="2055812"/>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546" name="Google Shape;546;p38"/>
          <p:cNvSpPr txBox="1"/>
          <p:nvPr/>
        </p:nvSpPr>
        <p:spPr>
          <a:xfrm>
            <a:off x="250825" y="1871662"/>
            <a:ext cx="333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547" name="Google Shape;547;p38"/>
          <p:cNvSpPr txBox="1"/>
          <p:nvPr/>
        </p:nvSpPr>
        <p:spPr>
          <a:xfrm>
            <a:off x="35877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548" name="Google Shape;548;p38"/>
          <p:cNvSpPr txBox="1"/>
          <p:nvPr/>
        </p:nvSpPr>
        <p:spPr>
          <a:xfrm>
            <a:off x="566737"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549" name="Google Shape;549;p38"/>
          <p:cNvSpPr txBox="1"/>
          <p:nvPr/>
        </p:nvSpPr>
        <p:spPr>
          <a:xfrm>
            <a:off x="762000"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550" name="Google Shape;550;p38"/>
          <p:cNvSpPr txBox="1"/>
          <p:nvPr/>
        </p:nvSpPr>
        <p:spPr>
          <a:xfrm>
            <a:off x="96837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551" name="Google Shape;551;p38"/>
          <p:cNvSpPr txBox="1"/>
          <p:nvPr/>
        </p:nvSpPr>
        <p:spPr>
          <a:xfrm>
            <a:off x="116522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552" name="Google Shape;552;p38"/>
          <p:cNvSpPr txBox="1"/>
          <p:nvPr/>
        </p:nvSpPr>
        <p:spPr>
          <a:xfrm>
            <a:off x="1371600"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553" name="Google Shape;553;p38"/>
          <p:cNvSpPr txBox="1"/>
          <p:nvPr/>
        </p:nvSpPr>
        <p:spPr>
          <a:xfrm>
            <a:off x="1566862"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554" name="Google Shape;554;p38"/>
          <p:cNvSpPr txBox="1"/>
          <p:nvPr/>
        </p:nvSpPr>
        <p:spPr>
          <a:xfrm>
            <a:off x="177482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555" name="Google Shape;555;p38"/>
          <p:cNvSpPr txBox="1"/>
          <p:nvPr/>
        </p:nvSpPr>
        <p:spPr>
          <a:xfrm>
            <a:off x="1970087"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556" name="Google Shape;556;p38"/>
          <p:cNvSpPr txBox="1"/>
          <p:nvPr/>
        </p:nvSpPr>
        <p:spPr>
          <a:xfrm>
            <a:off x="2176462"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557" name="Google Shape;557;p38"/>
          <p:cNvSpPr txBox="1"/>
          <p:nvPr/>
        </p:nvSpPr>
        <p:spPr>
          <a:xfrm>
            <a:off x="2351087" y="3767137"/>
            <a:ext cx="333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558" name="Google Shape;558;p38"/>
          <p:cNvSpPr txBox="1"/>
          <p:nvPr/>
        </p:nvSpPr>
        <p:spPr>
          <a:xfrm>
            <a:off x="119062" y="1719262"/>
            <a:ext cx="2395500" cy="2254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9" name="Google Shape;559;p38"/>
          <p:cNvSpPr/>
          <p:nvPr/>
        </p:nvSpPr>
        <p:spPr>
          <a:xfrm>
            <a:off x="914400" y="2211387"/>
            <a:ext cx="152400" cy="150812"/>
          </a:xfrm>
          <a:custGeom>
            <a:rect b="b" l="l" r="r" t="t"/>
            <a:pathLst>
              <a:path extrusionOk="0" h="95" w="96">
                <a:moveTo>
                  <a:pt x="48" y="0"/>
                </a:moveTo>
                <a:lnTo>
                  <a:pt x="96" y="48"/>
                </a:lnTo>
                <a:lnTo>
                  <a:pt x="48" y="95"/>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0" name="Google Shape;560;p38"/>
          <p:cNvSpPr/>
          <p:nvPr/>
        </p:nvSpPr>
        <p:spPr>
          <a:xfrm>
            <a:off x="1524000" y="3048000"/>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1" name="Google Shape;561;p38"/>
          <p:cNvSpPr txBox="1"/>
          <p:nvPr/>
        </p:nvSpPr>
        <p:spPr>
          <a:xfrm>
            <a:off x="136525" y="3886200"/>
            <a:ext cx="752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K=2</a:t>
            </a:r>
            <a:endParaRPr/>
          </a:p>
        </p:txBody>
      </p:sp>
      <p:cxnSp>
        <p:nvCxnSpPr>
          <p:cNvPr id="562" name="Google Shape;562;p38"/>
          <p:cNvCxnSpPr/>
          <p:nvPr/>
        </p:nvCxnSpPr>
        <p:spPr>
          <a:xfrm>
            <a:off x="2590800" y="2057400"/>
            <a:ext cx="762000" cy="0"/>
          </a:xfrm>
          <a:prstGeom prst="straightConnector1">
            <a:avLst/>
          </a:prstGeom>
          <a:noFill/>
          <a:ln cap="flat" cmpd="sng" w="9525">
            <a:solidFill>
              <a:schemeClr val="dk1"/>
            </a:solidFill>
            <a:prstDash val="solid"/>
            <a:miter lim="800000"/>
            <a:headEnd len="med" w="med" type="none"/>
            <a:tailEnd len="med" w="med" type="triangle"/>
          </a:ln>
        </p:spPr>
      </p:cxnSp>
      <p:sp>
        <p:nvSpPr>
          <p:cNvPr id="563" name="Google Shape;563;p38"/>
          <p:cNvSpPr txBox="1"/>
          <p:nvPr/>
        </p:nvSpPr>
        <p:spPr>
          <a:xfrm>
            <a:off x="2590800" y="2362200"/>
            <a:ext cx="914400" cy="115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Arbitrary choose k object as initial medoids</a:t>
            </a:r>
            <a:endParaRPr/>
          </a:p>
        </p:txBody>
      </p:sp>
      <p:graphicFrame>
        <p:nvGraphicFramePr>
          <p:cNvPr id="564" name="Google Shape;564;p38"/>
          <p:cNvGraphicFramePr/>
          <p:nvPr/>
        </p:nvGraphicFramePr>
        <p:xfrm>
          <a:off x="3429000" y="1676400"/>
          <a:ext cx="2514600" cy="2362200"/>
        </p:xfrm>
        <a:graphic>
          <a:graphicData uri="http://schemas.openxmlformats.org/presentationml/2006/ole">
            <mc:AlternateContent>
              <mc:Choice Requires="v">
                <p:oleObj r:id="rId7" imgH="2362200" imgW="2514600" progId="Excel.Sheet.8" spid="_x0000_s2">
                  <p:embed/>
                </p:oleObj>
              </mc:Choice>
              <mc:Fallback>
                <p:oleObj r:id="rId8" imgH="2362200" imgW="2514600" progId="Excel.Sheet.8">
                  <p:embed/>
                  <p:pic>
                    <p:nvPicPr>
                      <p:cNvPr id="564" name="Google Shape;564;p38"/>
                      <p:cNvPicPr preferRelativeResize="0"/>
                      <p:nvPr/>
                    </p:nvPicPr>
                    <p:blipFill rotWithShape="1">
                      <a:blip r:embed="rId6">
                        <a:alphaModFix/>
                      </a:blip>
                      <a:srcRect b="0" l="0" r="0" t="0"/>
                      <a:stretch/>
                    </p:blipFill>
                    <p:spPr>
                      <a:xfrm>
                        <a:off x="3429000" y="1676400"/>
                        <a:ext cx="2514600" cy="2362200"/>
                      </a:xfrm>
                      <a:prstGeom prst="rect">
                        <a:avLst/>
                      </a:prstGeom>
                      <a:noFill/>
                      <a:ln>
                        <a:noFill/>
                      </a:ln>
                    </p:spPr>
                  </p:pic>
                </p:oleObj>
              </mc:Fallback>
            </mc:AlternateContent>
          </a:graphicData>
        </a:graphic>
      </p:graphicFrame>
      <p:cxnSp>
        <p:nvCxnSpPr>
          <p:cNvPr id="565" name="Google Shape;565;p38"/>
          <p:cNvCxnSpPr/>
          <p:nvPr/>
        </p:nvCxnSpPr>
        <p:spPr>
          <a:xfrm>
            <a:off x="5127625" y="2689225"/>
            <a:ext cx="0" cy="201600"/>
          </a:xfrm>
          <a:prstGeom prst="straightConnector1">
            <a:avLst/>
          </a:prstGeom>
          <a:noFill/>
          <a:ln cap="flat" cmpd="sng" w="9525">
            <a:solidFill>
              <a:schemeClr val="dk1"/>
            </a:solidFill>
            <a:prstDash val="solid"/>
            <a:miter lim="800000"/>
            <a:headEnd len="med" w="med" type="none"/>
            <a:tailEnd len="med" w="med" type="none"/>
          </a:ln>
        </p:spPr>
      </p:cxnSp>
      <p:cxnSp>
        <p:nvCxnSpPr>
          <p:cNvPr id="566" name="Google Shape;566;p38"/>
          <p:cNvCxnSpPr/>
          <p:nvPr/>
        </p:nvCxnSpPr>
        <p:spPr>
          <a:xfrm>
            <a:off x="5943600" y="2133600"/>
            <a:ext cx="762000" cy="0"/>
          </a:xfrm>
          <a:prstGeom prst="straightConnector1">
            <a:avLst/>
          </a:prstGeom>
          <a:noFill/>
          <a:ln cap="flat" cmpd="sng" w="9525">
            <a:solidFill>
              <a:schemeClr val="dk1"/>
            </a:solidFill>
            <a:prstDash val="solid"/>
            <a:miter lim="800000"/>
            <a:headEnd len="med" w="med" type="none"/>
            <a:tailEnd len="med" w="med" type="triangle"/>
          </a:ln>
        </p:spPr>
      </p:cxnSp>
      <p:sp>
        <p:nvSpPr>
          <p:cNvPr id="567" name="Google Shape;567;p38"/>
          <p:cNvSpPr txBox="1"/>
          <p:nvPr/>
        </p:nvSpPr>
        <p:spPr>
          <a:xfrm>
            <a:off x="5867400" y="2362200"/>
            <a:ext cx="914400" cy="158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Assign each remaining object to nearest medoids</a:t>
            </a:r>
            <a:endParaRPr/>
          </a:p>
        </p:txBody>
      </p:sp>
      <p:cxnSp>
        <p:nvCxnSpPr>
          <p:cNvPr id="568" name="Google Shape;568;p38"/>
          <p:cNvCxnSpPr/>
          <p:nvPr/>
        </p:nvCxnSpPr>
        <p:spPr>
          <a:xfrm>
            <a:off x="6781800" y="4038600"/>
            <a:ext cx="0" cy="381000"/>
          </a:xfrm>
          <a:prstGeom prst="straightConnector1">
            <a:avLst/>
          </a:prstGeom>
          <a:noFill/>
          <a:ln cap="flat" cmpd="sng" w="9525">
            <a:solidFill>
              <a:schemeClr val="dk1"/>
            </a:solidFill>
            <a:prstDash val="solid"/>
            <a:miter lim="800000"/>
            <a:headEnd len="med" w="med" type="none"/>
            <a:tailEnd len="med" w="med" type="triangle"/>
          </a:ln>
        </p:spPr>
      </p:cxnSp>
      <p:sp>
        <p:nvSpPr>
          <p:cNvPr id="569" name="Google Shape;569;p38"/>
          <p:cNvSpPr txBox="1"/>
          <p:nvPr/>
        </p:nvSpPr>
        <p:spPr>
          <a:xfrm>
            <a:off x="6934200" y="4038600"/>
            <a:ext cx="2209800" cy="51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Randomly select a nonmedoid object,O</a:t>
            </a:r>
            <a:r>
              <a:rPr b="0" baseline="-25000" i="0" lang="en-US" sz="1400" u="none">
                <a:solidFill>
                  <a:schemeClr val="dk1"/>
                </a:solidFill>
                <a:latin typeface="Tahoma"/>
                <a:ea typeface="Tahoma"/>
                <a:cs typeface="Tahoma"/>
                <a:sym typeface="Tahoma"/>
              </a:rPr>
              <a:t>ramdom</a:t>
            </a:r>
            <a:endParaRPr/>
          </a:p>
        </p:txBody>
      </p:sp>
      <p:cxnSp>
        <p:nvCxnSpPr>
          <p:cNvPr id="570" name="Google Shape;570;p38"/>
          <p:cNvCxnSpPr/>
          <p:nvPr/>
        </p:nvCxnSpPr>
        <p:spPr>
          <a:xfrm rot="10800000">
            <a:off x="6019800" y="4724400"/>
            <a:ext cx="685800" cy="0"/>
          </a:xfrm>
          <a:prstGeom prst="straightConnector1">
            <a:avLst/>
          </a:prstGeom>
          <a:noFill/>
          <a:ln cap="flat" cmpd="sng" w="9525">
            <a:solidFill>
              <a:schemeClr val="dk1"/>
            </a:solidFill>
            <a:prstDash val="solid"/>
            <a:miter lim="800000"/>
            <a:headEnd len="med" w="med" type="none"/>
            <a:tailEnd len="med" w="med" type="triangle"/>
          </a:ln>
        </p:spPr>
      </p:cxnSp>
      <p:sp>
        <p:nvSpPr>
          <p:cNvPr id="571" name="Google Shape;571;p38"/>
          <p:cNvSpPr txBox="1"/>
          <p:nvPr/>
        </p:nvSpPr>
        <p:spPr>
          <a:xfrm>
            <a:off x="5715000" y="4876800"/>
            <a:ext cx="1143000" cy="73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Compute total cost of swapping</a:t>
            </a:r>
            <a:endParaRPr/>
          </a:p>
        </p:txBody>
      </p:sp>
      <p:grpSp>
        <p:nvGrpSpPr>
          <p:cNvPr id="572" name="Google Shape;572;p38"/>
          <p:cNvGrpSpPr/>
          <p:nvPr/>
        </p:nvGrpSpPr>
        <p:grpSpPr>
          <a:xfrm>
            <a:off x="3544887" y="4611687"/>
            <a:ext cx="2381250" cy="1905000"/>
            <a:chOff x="2233" y="2905"/>
            <a:chExt cx="1500" cy="1200"/>
          </a:xfrm>
        </p:grpSpPr>
        <p:sp>
          <p:nvSpPr>
            <p:cNvPr id="573" name="Google Shape;573;p38"/>
            <p:cNvSpPr txBox="1"/>
            <p:nvPr/>
          </p:nvSpPr>
          <p:spPr>
            <a:xfrm>
              <a:off x="2233" y="2905"/>
              <a:ext cx="1500" cy="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4" name="Google Shape;574;p38"/>
            <p:cNvSpPr txBox="1"/>
            <p:nvPr/>
          </p:nvSpPr>
          <p:spPr>
            <a:xfrm>
              <a:off x="2376" y="3009"/>
              <a:ext cx="1200" cy="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75" name="Google Shape;575;p38"/>
            <p:cNvCxnSpPr/>
            <p:nvPr/>
          </p:nvCxnSpPr>
          <p:spPr>
            <a:xfrm>
              <a:off x="2376" y="392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76" name="Google Shape;576;p38"/>
            <p:cNvCxnSpPr/>
            <p:nvPr/>
          </p:nvCxnSpPr>
          <p:spPr>
            <a:xfrm>
              <a:off x="2376" y="382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77" name="Google Shape;577;p38"/>
            <p:cNvCxnSpPr/>
            <p:nvPr/>
          </p:nvCxnSpPr>
          <p:spPr>
            <a:xfrm>
              <a:off x="2376" y="372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78" name="Google Shape;578;p38"/>
            <p:cNvCxnSpPr/>
            <p:nvPr/>
          </p:nvCxnSpPr>
          <p:spPr>
            <a:xfrm>
              <a:off x="2376" y="362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79" name="Google Shape;579;p38"/>
            <p:cNvCxnSpPr/>
            <p:nvPr/>
          </p:nvCxnSpPr>
          <p:spPr>
            <a:xfrm>
              <a:off x="2376" y="3521"/>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80" name="Google Shape;580;p38"/>
            <p:cNvCxnSpPr/>
            <p:nvPr/>
          </p:nvCxnSpPr>
          <p:spPr>
            <a:xfrm>
              <a:off x="2376" y="3416"/>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81" name="Google Shape;581;p38"/>
            <p:cNvCxnSpPr/>
            <p:nvPr/>
          </p:nvCxnSpPr>
          <p:spPr>
            <a:xfrm>
              <a:off x="2376" y="331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82" name="Google Shape;582;p38"/>
            <p:cNvCxnSpPr/>
            <p:nvPr/>
          </p:nvCxnSpPr>
          <p:spPr>
            <a:xfrm>
              <a:off x="2376" y="321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83" name="Google Shape;583;p38"/>
            <p:cNvCxnSpPr/>
            <p:nvPr/>
          </p:nvCxnSpPr>
          <p:spPr>
            <a:xfrm>
              <a:off x="2376" y="3114"/>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84" name="Google Shape;584;p38"/>
            <p:cNvCxnSpPr/>
            <p:nvPr/>
          </p:nvCxnSpPr>
          <p:spPr>
            <a:xfrm>
              <a:off x="2376" y="3009"/>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585" name="Google Shape;585;p38"/>
            <p:cNvCxnSpPr/>
            <p:nvPr/>
          </p:nvCxnSpPr>
          <p:spPr>
            <a:xfrm>
              <a:off x="2495"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86" name="Google Shape;586;p38"/>
            <p:cNvCxnSpPr/>
            <p:nvPr/>
          </p:nvCxnSpPr>
          <p:spPr>
            <a:xfrm>
              <a:off x="2607"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87" name="Google Shape;587;p38"/>
            <p:cNvCxnSpPr/>
            <p:nvPr/>
          </p:nvCxnSpPr>
          <p:spPr>
            <a:xfrm>
              <a:off x="2725"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88" name="Google Shape;588;p38"/>
            <p:cNvCxnSpPr/>
            <p:nvPr/>
          </p:nvCxnSpPr>
          <p:spPr>
            <a:xfrm>
              <a:off x="2838"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89" name="Google Shape;589;p38"/>
            <p:cNvCxnSpPr/>
            <p:nvPr/>
          </p:nvCxnSpPr>
          <p:spPr>
            <a:xfrm>
              <a:off x="2956"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90" name="Google Shape;590;p38"/>
            <p:cNvCxnSpPr/>
            <p:nvPr/>
          </p:nvCxnSpPr>
          <p:spPr>
            <a:xfrm>
              <a:off x="3068"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91" name="Google Shape;591;p38"/>
            <p:cNvCxnSpPr/>
            <p:nvPr/>
          </p:nvCxnSpPr>
          <p:spPr>
            <a:xfrm>
              <a:off x="3187"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92" name="Google Shape;592;p38"/>
            <p:cNvCxnSpPr/>
            <p:nvPr/>
          </p:nvCxnSpPr>
          <p:spPr>
            <a:xfrm>
              <a:off x="3299"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93" name="Google Shape;593;p38"/>
            <p:cNvCxnSpPr/>
            <p:nvPr/>
          </p:nvCxnSpPr>
          <p:spPr>
            <a:xfrm>
              <a:off x="3417"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94" name="Google Shape;594;p38"/>
            <p:cNvCxnSpPr/>
            <p:nvPr/>
          </p:nvCxnSpPr>
          <p:spPr>
            <a:xfrm>
              <a:off x="3530" y="3009"/>
              <a:ext cx="0" cy="900"/>
            </a:xfrm>
            <a:prstGeom prst="straightConnector1">
              <a:avLst/>
            </a:prstGeom>
            <a:noFill/>
            <a:ln cap="flat" cmpd="sng" w="9525">
              <a:solidFill>
                <a:srgbClr val="000000"/>
              </a:solidFill>
              <a:prstDash val="solid"/>
              <a:miter lim="800000"/>
              <a:headEnd len="med" w="med" type="none"/>
              <a:tailEnd len="med" w="med" type="none"/>
            </a:ln>
          </p:spPr>
        </p:cxnSp>
        <p:sp>
          <p:nvSpPr>
            <p:cNvPr id="595" name="Google Shape;595;p38"/>
            <p:cNvSpPr txBox="1"/>
            <p:nvPr/>
          </p:nvSpPr>
          <p:spPr>
            <a:xfrm>
              <a:off x="2376" y="3009"/>
              <a:ext cx="1200" cy="9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96" name="Google Shape;596;p38"/>
            <p:cNvCxnSpPr/>
            <p:nvPr/>
          </p:nvCxnSpPr>
          <p:spPr>
            <a:xfrm>
              <a:off x="2376"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597" name="Google Shape;597;p38"/>
            <p:cNvCxnSpPr/>
            <p:nvPr/>
          </p:nvCxnSpPr>
          <p:spPr>
            <a:xfrm>
              <a:off x="2364" y="402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598" name="Google Shape;598;p38"/>
            <p:cNvCxnSpPr/>
            <p:nvPr/>
          </p:nvCxnSpPr>
          <p:spPr>
            <a:xfrm>
              <a:off x="2364" y="392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599" name="Google Shape;599;p38"/>
            <p:cNvCxnSpPr/>
            <p:nvPr/>
          </p:nvCxnSpPr>
          <p:spPr>
            <a:xfrm>
              <a:off x="2364" y="382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0" name="Google Shape;600;p38"/>
            <p:cNvCxnSpPr/>
            <p:nvPr/>
          </p:nvCxnSpPr>
          <p:spPr>
            <a:xfrm>
              <a:off x="2364" y="372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1" name="Google Shape;601;p38"/>
            <p:cNvCxnSpPr/>
            <p:nvPr/>
          </p:nvCxnSpPr>
          <p:spPr>
            <a:xfrm>
              <a:off x="2364" y="362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2" name="Google Shape;602;p38"/>
            <p:cNvCxnSpPr/>
            <p:nvPr/>
          </p:nvCxnSpPr>
          <p:spPr>
            <a:xfrm>
              <a:off x="2364" y="3521"/>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3" name="Google Shape;603;p38"/>
            <p:cNvCxnSpPr/>
            <p:nvPr/>
          </p:nvCxnSpPr>
          <p:spPr>
            <a:xfrm>
              <a:off x="2364" y="3416"/>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4" name="Google Shape;604;p38"/>
            <p:cNvCxnSpPr/>
            <p:nvPr/>
          </p:nvCxnSpPr>
          <p:spPr>
            <a:xfrm>
              <a:off x="2364" y="331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5" name="Google Shape;605;p38"/>
            <p:cNvCxnSpPr/>
            <p:nvPr/>
          </p:nvCxnSpPr>
          <p:spPr>
            <a:xfrm>
              <a:off x="2364" y="321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6" name="Google Shape;606;p38"/>
            <p:cNvCxnSpPr/>
            <p:nvPr/>
          </p:nvCxnSpPr>
          <p:spPr>
            <a:xfrm>
              <a:off x="2364" y="3114"/>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7" name="Google Shape;607;p38"/>
            <p:cNvCxnSpPr/>
            <p:nvPr/>
          </p:nvCxnSpPr>
          <p:spPr>
            <a:xfrm>
              <a:off x="2364" y="300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08" name="Google Shape;608;p38"/>
            <p:cNvCxnSpPr/>
            <p:nvPr/>
          </p:nvCxnSpPr>
          <p:spPr>
            <a:xfrm>
              <a:off x="2376" y="402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09" name="Google Shape;609;p38"/>
            <p:cNvCxnSpPr/>
            <p:nvPr/>
          </p:nvCxnSpPr>
          <p:spPr>
            <a:xfrm>
              <a:off x="2376"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0" name="Google Shape;610;p38"/>
            <p:cNvCxnSpPr/>
            <p:nvPr/>
          </p:nvCxnSpPr>
          <p:spPr>
            <a:xfrm>
              <a:off x="2495"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1" name="Google Shape;611;p38"/>
            <p:cNvCxnSpPr/>
            <p:nvPr/>
          </p:nvCxnSpPr>
          <p:spPr>
            <a:xfrm>
              <a:off x="2607"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2" name="Google Shape;612;p38"/>
            <p:cNvCxnSpPr/>
            <p:nvPr/>
          </p:nvCxnSpPr>
          <p:spPr>
            <a:xfrm>
              <a:off x="2725"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3" name="Google Shape;613;p38"/>
            <p:cNvCxnSpPr/>
            <p:nvPr/>
          </p:nvCxnSpPr>
          <p:spPr>
            <a:xfrm>
              <a:off x="2838"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4" name="Google Shape;614;p38"/>
            <p:cNvCxnSpPr/>
            <p:nvPr/>
          </p:nvCxnSpPr>
          <p:spPr>
            <a:xfrm>
              <a:off x="2956"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5" name="Google Shape;615;p38"/>
            <p:cNvCxnSpPr/>
            <p:nvPr/>
          </p:nvCxnSpPr>
          <p:spPr>
            <a:xfrm>
              <a:off x="3068"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6" name="Google Shape;616;p38"/>
            <p:cNvCxnSpPr/>
            <p:nvPr/>
          </p:nvCxnSpPr>
          <p:spPr>
            <a:xfrm>
              <a:off x="3187"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7" name="Google Shape;617;p38"/>
            <p:cNvCxnSpPr/>
            <p:nvPr/>
          </p:nvCxnSpPr>
          <p:spPr>
            <a:xfrm>
              <a:off x="3299"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8" name="Google Shape;618;p38"/>
            <p:cNvCxnSpPr/>
            <p:nvPr/>
          </p:nvCxnSpPr>
          <p:spPr>
            <a:xfrm>
              <a:off x="3417"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19" name="Google Shape;619;p38"/>
            <p:cNvCxnSpPr/>
            <p:nvPr/>
          </p:nvCxnSpPr>
          <p:spPr>
            <a:xfrm>
              <a:off x="3530" y="4039"/>
              <a:ext cx="0" cy="0"/>
            </a:xfrm>
            <a:prstGeom prst="straightConnector1">
              <a:avLst/>
            </a:prstGeom>
            <a:noFill/>
            <a:ln cap="flat" cmpd="sng" w="9525">
              <a:solidFill>
                <a:srgbClr val="000000"/>
              </a:solidFill>
              <a:prstDash val="solid"/>
              <a:miter lim="800000"/>
              <a:headEnd len="med" w="med" type="none"/>
              <a:tailEnd len="med" w="med" type="none"/>
            </a:ln>
          </p:spPr>
        </p:cxnSp>
        <p:sp>
          <p:nvSpPr>
            <p:cNvPr id="620" name="Google Shape;620;p38"/>
            <p:cNvSpPr/>
            <p:nvPr/>
          </p:nvSpPr>
          <p:spPr>
            <a:xfrm>
              <a:off x="2682" y="3577"/>
              <a:ext cx="87" cy="86"/>
            </a:xfrm>
            <a:custGeom>
              <a:rect b="b" l="l" r="r" t="t"/>
              <a:pathLst>
                <a:path extrusionOk="0" h="86" w="87">
                  <a:moveTo>
                    <a:pt x="43" y="0"/>
                  </a:moveTo>
                  <a:lnTo>
                    <a:pt x="87" y="43"/>
                  </a:lnTo>
                  <a:lnTo>
                    <a:pt x="43" y="86"/>
                  </a:lnTo>
                  <a:lnTo>
                    <a:pt x="0" y="43"/>
                  </a:lnTo>
                  <a:lnTo>
                    <a:pt x="43"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1" name="Google Shape;621;p38"/>
            <p:cNvSpPr/>
            <p:nvPr/>
          </p:nvSpPr>
          <p:spPr>
            <a:xfrm>
              <a:off x="2563" y="3373"/>
              <a:ext cx="88" cy="87"/>
            </a:xfrm>
            <a:custGeom>
              <a:rect b="b" l="l" r="r" t="t"/>
              <a:pathLst>
                <a:path extrusionOk="0" h="87" w="88">
                  <a:moveTo>
                    <a:pt x="44" y="0"/>
                  </a:moveTo>
                  <a:lnTo>
                    <a:pt x="88"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2" name="Google Shape;622;p38"/>
            <p:cNvSpPr/>
            <p:nvPr/>
          </p:nvSpPr>
          <p:spPr>
            <a:xfrm>
              <a:off x="3143" y="3681"/>
              <a:ext cx="87" cy="87"/>
            </a:xfrm>
            <a:custGeom>
              <a:rect b="b" l="l" r="r" t="t"/>
              <a:pathLst>
                <a:path extrusionOk="0" h="87" w="87">
                  <a:moveTo>
                    <a:pt x="44" y="0"/>
                  </a:moveTo>
                  <a:lnTo>
                    <a:pt x="87" y="44"/>
                  </a:lnTo>
                  <a:lnTo>
                    <a:pt x="44" y="87"/>
                  </a:lnTo>
                  <a:lnTo>
                    <a:pt x="0" y="44"/>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3" name="Google Shape;623;p38"/>
            <p:cNvSpPr/>
            <p:nvPr/>
          </p:nvSpPr>
          <p:spPr>
            <a:xfrm>
              <a:off x="2794" y="3275"/>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4" name="Google Shape;624;p38"/>
            <p:cNvSpPr/>
            <p:nvPr/>
          </p:nvSpPr>
          <p:spPr>
            <a:xfrm>
              <a:off x="2682" y="3170"/>
              <a:ext cx="87" cy="86"/>
            </a:xfrm>
            <a:custGeom>
              <a:rect b="b" l="l" r="r" t="t"/>
              <a:pathLst>
                <a:path extrusionOk="0" h="86" w="87">
                  <a:moveTo>
                    <a:pt x="43" y="0"/>
                  </a:moveTo>
                  <a:lnTo>
                    <a:pt x="87" y="43"/>
                  </a:lnTo>
                  <a:lnTo>
                    <a:pt x="43" y="86"/>
                  </a:lnTo>
                  <a:lnTo>
                    <a:pt x="0" y="43"/>
                  </a:lnTo>
                  <a:lnTo>
                    <a:pt x="43"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5" name="Google Shape;625;p38"/>
            <p:cNvSpPr/>
            <p:nvPr/>
          </p:nvSpPr>
          <p:spPr>
            <a:xfrm>
              <a:off x="3255" y="3478"/>
              <a:ext cx="88" cy="86"/>
            </a:xfrm>
            <a:custGeom>
              <a:rect b="b" l="l" r="r" t="t"/>
              <a:pathLst>
                <a:path extrusionOk="0" h="86" w="88">
                  <a:moveTo>
                    <a:pt x="44" y="0"/>
                  </a:moveTo>
                  <a:lnTo>
                    <a:pt x="88"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6" name="Google Shape;626;p38"/>
            <p:cNvSpPr/>
            <p:nvPr/>
          </p:nvSpPr>
          <p:spPr>
            <a:xfrm>
              <a:off x="3143" y="3577"/>
              <a:ext cx="87" cy="86"/>
            </a:xfrm>
            <a:custGeom>
              <a:rect b="b" l="l" r="r" t="t"/>
              <a:pathLst>
                <a:path extrusionOk="0" h="86" w="87">
                  <a:moveTo>
                    <a:pt x="44" y="0"/>
                  </a:moveTo>
                  <a:lnTo>
                    <a:pt x="87" y="43"/>
                  </a:lnTo>
                  <a:lnTo>
                    <a:pt x="44" y="86"/>
                  </a:lnTo>
                  <a:lnTo>
                    <a:pt x="0" y="43"/>
                  </a:lnTo>
                  <a:lnTo>
                    <a:pt x="44" y="0"/>
                  </a:lnTo>
                  <a:close/>
                </a:path>
              </a:pathLst>
            </a:custGeom>
            <a:solidFill>
              <a:schemeClr val="accent1"/>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7" name="Google Shape;627;p38"/>
            <p:cNvSpPr/>
            <p:nvPr/>
          </p:nvSpPr>
          <p:spPr>
            <a:xfrm>
              <a:off x="3143" y="3373"/>
              <a:ext cx="87" cy="87"/>
            </a:xfrm>
            <a:custGeom>
              <a:rect b="b" l="l" r="r" t="t"/>
              <a:pathLst>
                <a:path extrusionOk="0" h="87" w="87">
                  <a:moveTo>
                    <a:pt x="44" y="0"/>
                  </a:moveTo>
                  <a:lnTo>
                    <a:pt x="87"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8" name="Google Shape;628;p38"/>
            <p:cNvSpPr txBox="1"/>
            <p:nvPr/>
          </p:nvSpPr>
          <p:spPr>
            <a:xfrm>
              <a:off x="2326" y="400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629" name="Google Shape;629;p38"/>
            <p:cNvSpPr txBox="1"/>
            <p:nvPr/>
          </p:nvSpPr>
          <p:spPr>
            <a:xfrm>
              <a:off x="2326" y="391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630" name="Google Shape;630;p38"/>
            <p:cNvSpPr txBox="1"/>
            <p:nvPr/>
          </p:nvSpPr>
          <p:spPr>
            <a:xfrm>
              <a:off x="2326" y="3805"/>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631" name="Google Shape;631;p38"/>
            <p:cNvSpPr txBox="1"/>
            <p:nvPr/>
          </p:nvSpPr>
          <p:spPr>
            <a:xfrm>
              <a:off x="2326" y="370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632" name="Google Shape;632;p38"/>
            <p:cNvSpPr txBox="1"/>
            <p:nvPr/>
          </p:nvSpPr>
          <p:spPr>
            <a:xfrm>
              <a:off x="2326" y="360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633" name="Google Shape;633;p38"/>
            <p:cNvSpPr txBox="1"/>
            <p:nvPr/>
          </p:nvSpPr>
          <p:spPr>
            <a:xfrm>
              <a:off x="2326" y="3503"/>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634" name="Google Shape;634;p38"/>
            <p:cNvSpPr txBox="1"/>
            <p:nvPr/>
          </p:nvSpPr>
          <p:spPr>
            <a:xfrm>
              <a:off x="2326" y="339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635" name="Google Shape;635;p38"/>
            <p:cNvSpPr txBox="1"/>
            <p:nvPr/>
          </p:nvSpPr>
          <p:spPr>
            <a:xfrm>
              <a:off x="2326" y="329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636" name="Google Shape;636;p38"/>
            <p:cNvSpPr txBox="1"/>
            <p:nvPr/>
          </p:nvSpPr>
          <p:spPr>
            <a:xfrm>
              <a:off x="2326" y="319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637" name="Google Shape;637;p38"/>
            <p:cNvSpPr txBox="1"/>
            <p:nvPr/>
          </p:nvSpPr>
          <p:spPr>
            <a:xfrm>
              <a:off x="2326" y="309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638" name="Google Shape;638;p38"/>
            <p:cNvSpPr txBox="1"/>
            <p:nvPr/>
          </p:nvSpPr>
          <p:spPr>
            <a:xfrm>
              <a:off x="2308" y="299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639" name="Google Shape;639;p38"/>
            <p:cNvSpPr txBox="1"/>
            <p:nvPr/>
          </p:nvSpPr>
          <p:spPr>
            <a:xfrm>
              <a:off x="2370"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640" name="Google Shape;640;p38"/>
            <p:cNvSpPr txBox="1"/>
            <p:nvPr/>
          </p:nvSpPr>
          <p:spPr>
            <a:xfrm>
              <a:off x="2489"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641" name="Google Shape;641;p38"/>
            <p:cNvSpPr txBox="1"/>
            <p:nvPr/>
          </p:nvSpPr>
          <p:spPr>
            <a:xfrm>
              <a:off x="260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642" name="Google Shape;642;p38"/>
            <p:cNvSpPr txBox="1"/>
            <p:nvPr/>
          </p:nvSpPr>
          <p:spPr>
            <a:xfrm>
              <a:off x="2719"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643" name="Google Shape;643;p38"/>
            <p:cNvSpPr txBox="1"/>
            <p:nvPr/>
          </p:nvSpPr>
          <p:spPr>
            <a:xfrm>
              <a:off x="283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644" name="Google Shape;644;p38"/>
            <p:cNvSpPr txBox="1"/>
            <p:nvPr/>
          </p:nvSpPr>
          <p:spPr>
            <a:xfrm>
              <a:off x="2950"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645" name="Google Shape;645;p38"/>
            <p:cNvSpPr txBox="1"/>
            <p:nvPr/>
          </p:nvSpPr>
          <p:spPr>
            <a:xfrm>
              <a:off x="3062"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646" name="Google Shape;646;p38"/>
            <p:cNvSpPr txBox="1"/>
            <p:nvPr/>
          </p:nvSpPr>
          <p:spPr>
            <a:xfrm>
              <a:off x="3180"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647" name="Google Shape;647;p38"/>
            <p:cNvSpPr txBox="1"/>
            <p:nvPr/>
          </p:nvSpPr>
          <p:spPr>
            <a:xfrm>
              <a:off x="3293"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648" name="Google Shape;648;p38"/>
            <p:cNvSpPr txBox="1"/>
            <p:nvPr/>
          </p:nvSpPr>
          <p:spPr>
            <a:xfrm>
              <a:off x="341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649" name="Google Shape;649;p38"/>
            <p:cNvSpPr txBox="1"/>
            <p:nvPr/>
          </p:nvSpPr>
          <p:spPr>
            <a:xfrm>
              <a:off x="351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650" name="Google Shape;650;p38"/>
            <p:cNvSpPr txBox="1"/>
            <p:nvPr/>
          </p:nvSpPr>
          <p:spPr>
            <a:xfrm>
              <a:off x="2233" y="2905"/>
              <a:ext cx="1500" cy="1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51" name="Google Shape;651;p38"/>
            <p:cNvCxnSpPr/>
            <p:nvPr/>
          </p:nvCxnSpPr>
          <p:spPr>
            <a:xfrm>
              <a:off x="3181" y="3456"/>
              <a:ext cx="0" cy="0"/>
            </a:xfrm>
            <a:prstGeom prst="straightConnector1">
              <a:avLst/>
            </a:prstGeom>
            <a:noFill/>
            <a:ln cap="flat" cmpd="sng" w="9525">
              <a:solidFill>
                <a:schemeClr val="dk1"/>
              </a:solidFill>
              <a:prstDash val="solid"/>
              <a:miter lim="800000"/>
              <a:headEnd len="med" w="med" type="none"/>
              <a:tailEnd len="med" w="med" type="none"/>
            </a:ln>
          </p:spPr>
        </p:cxnSp>
        <p:sp>
          <p:nvSpPr>
            <p:cNvPr id="652" name="Google Shape;652;p38"/>
            <p:cNvSpPr/>
            <p:nvPr/>
          </p:nvSpPr>
          <p:spPr>
            <a:xfrm>
              <a:off x="3033" y="3600"/>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3" name="Google Shape;653;p38"/>
            <p:cNvSpPr/>
            <p:nvPr/>
          </p:nvSpPr>
          <p:spPr>
            <a:xfrm>
              <a:off x="3024" y="3792"/>
              <a:ext cx="87" cy="86"/>
            </a:xfrm>
            <a:custGeom>
              <a:rect b="b" l="l" r="r" t="t"/>
              <a:pathLst>
                <a:path extrusionOk="0" h="86" w="87">
                  <a:moveTo>
                    <a:pt x="43" y="0"/>
                  </a:moveTo>
                  <a:lnTo>
                    <a:pt x="87" y="43"/>
                  </a:lnTo>
                  <a:lnTo>
                    <a:pt x="43" y="86"/>
                  </a:lnTo>
                  <a:lnTo>
                    <a:pt x="0" y="43"/>
                  </a:lnTo>
                  <a:lnTo>
                    <a:pt x="43" y="0"/>
                  </a:lnTo>
                  <a:close/>
                </a:path>
              </a:pathLst>
            </a:custGeom>
            <a:solidFill>
              <a:schemeClr val="hlink"/>
            </a:solid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654" name="Google Shape;654;p38"/>
          <p:cNvSpPr txBox="1"/>
          <p:nvPr/>
        </p:nvSpPr>
        <p:spPr>
          <a:xfrm>
            <a:off x="3657600" y="4267200"/>
            <a:ext cx="1408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Total Cost = 26</a:t>
            </a:r>
            <a:endParaRPr/>
          </a:p>
        </p:txBody>
      </p:sp>
      <p:cxnSp>
        <p:nvCxnSpPr>
          <p:cNvPr id="655" name="Google Shape;655;p38"/>
          <p:cNvCxnSpPr/>
          <p:nvPr/>
        </p:nvCxnSpPr>
        <p:spPr>
          <a:xfrm>
            <a:off x="5334000" y="4114800"/>
            <a:ext cx="0" cy="381000"/>
          </a:xfrm>
          <a:prstGeom prst="straightConnector1">
            <a:avLst/>
          </a:prstGeom>
          <a:noFill/>
          <a:ln cap="flat" cmpd="sng" w="9525">
            <a:solidFill>
              <a:schemeClr val="dk1"/>
            </a:solidFill>
            <a:prstDash val="solid"/>
            <a:miter lim="800000"/>
            <a:headEnd len="med" w="med" type="none"/>
            <a:tailEnd len="med" w="med" type="triangle"/>
          </a:ln>
        </p:spPr>
      </p:cxnSp>
      <p:sp>
        <p:nvSpPr>
          <p:cNvPr id="656" name="Google Shape;656;p38"/>
          <p:cNvSpPr txBox="1"/>
          <p:nvPr/>
        </p:nvSpPr>
        <p:spPr>
          <a:xfrm>
            <a:off x="2362200" y="5029200"/>
            <a:ext cx="1219200" cy="104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Swapping O and O</a:t>
            </a:r>
            <a:r>
              <a:rPr b="0" baseline="-25000" i="0" lang="en-US" sz="1400" u="none">
                <a:solidFill>
                  <a:schemeClr val="dk1"/>
                </a:solidFill>
                <a:latin typeface="Tahoma"/>
                <a:ea typeface="Tahoma"/>
                <a:cs typeface="Tahoma"/>
                <a:sym typeface="Tahoma"/>
              </a:rPr>
              <a:t>ramdom </a:t>
            </a:r>
            <a:endParaRPr/>
          </a:p>
          <a:p>
            <a:pPr indent="0" lvl="0" marL="0" marR="0" rtl="0" algn="l">
              <a:lnSpc>
                <a:spcPct val="100000"/>
              </a:lnSpc>
              <a:spcBef>
                <a:spcPts val="70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If quality is improved.</a:t>
            </a:r>
            <a:endParaRPr/>
          </a:p>
        </p:txBody>
      </p:sp>
      <p:sp>
        <p:nvSpPr>
          <p:cNvPr id="657" name="Google Shape;657;p38"/>
          <p:cNvSpPr txBox="1"/>
          <p:nvPr/>
        </p:nvSpPr>
        <p:spPr>
          <a:xfrm>
            <a:off x="228600" y="4724400"/>
            <a:ext cx="1981200" cy="115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Do loop</a:t>
            </a:r>
            <a:endParaRPr/>
          </a:p>
          <a:p>
            <a:pPr indent="0" lvl="0" marL="0" marR="0" rtl="0" algn="l">
              <a:lnSpc>
                <a:spcPct val="100000"/>
              </a:lnSpc>
              <a:spcBef>
                <a:spcPts val="10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Until no change</a:t>
            </a:r>
            <a:endParaRPr/>
          </a:p>
        </p:txBody>
      </p:sp>
      <p:grpSp>
        <p:nvGrpSpPr>
          <p:cNvPr id="658" name="Google Shape;658;p38"/>
          <p:cNvGrpSpPr/>
          <p:nvPr/>
        </p:nvGrpSpPr>
        <p:grpSpPr>
          <a:xfrm>
            <a:off x="6821487" y="4611687"/>
            <a:ext cx="2381249" cy="1905000"/>
            <a:chOff x="4297" y="2905"/>
            <a:chExt cx="1500" cy="1200"/>
          </a:xfrm>
        </p:grpSpPr>
        <p:sp>
          <p:nvSpPr>
            <p:cNvPr id="659" name="Google Shape;659;p38"/>
            <p:cNvSpPr txBox="1"/>
            <p:nvPr/>
          </p:nvSpPr>
          <p:spPr>
            <a:xfrm>
              <a:off x="4297" y="2905"/>
              <a:ext cx="1500" cy="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60" name="Google Shape;660;p38"/>
            <p:cNvSpPr txBox="1"/>
            <p:nvPr/>
          </p:nvSpPr>
          <p:spPr>
            <a:xfrm>
              <a:off x="4440" y="3009"/>
              <a:ext cx="1200" cy="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61" name="Google Shape;661;p38"/>
            <p:cNvCxnSpPr/>
            <p:nvPr/>
          </p:nvCxnSpPr>
          <p:spPr>
            <a:xfrm>
              <a:off x="4440" y="392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2" name="Google Shape;662;p38"/>
            <p:cNvCxnSpPr/>
            <p:nvPr/>
          </p:nvCxnSpPr>
          <p:spPr>
            <a:xfrm>
              <a:off x="4440" y="382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3" name="Google Shape;663;p38"/>
            <p:cNvCxnSpPr/>
            <p:nvPr/>
          </p:nvCxnSpPr>
          <p:spPr>
            <a:xfrm>
              <a:off x="4440" y="372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4" name="Google Shape;664;p38"/>
            <p:cNvCxnSpPr/>
            <p:nvPr/>
          </p:nvCxnSpPr>
          <p:spPr>
            <a:xfrm>
              <a:off x="4440" y="362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5" name="Google Shape;665;p38"/>
            <p:cNvCxnSpPr/>
            <p:nvPr/>
          </p:nvCxnSpPr>
          <p:spPr>
            <a:xfrm>
              <a:off x="4440" y="3521"/>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6" name="Google Shape;666;p38"/>
            <p:cNvCxnSpPr/>
            <p:nvPr/>
          </p:nvCxnSpPr>
          <p:spPr>
            <a:xfrm>
              <a:off x="4440" y="3416"/>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7" name="Google Shape;667;p38"/>
            <p:cNvCxnSpPr/>
            <p:nvPr/>
          </p:nvCxnSpPr>
          <p:spPr>
            <a:xfrm>
              <a:off x="4440" y="331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8" name="Google Shape;668;p38"/>
            <p:cNvCxnSpPr/>
            <p:nvPr/>
          </p:nvCxnSpPr>
          <p:spPr>
            <a:xfrm>
              <a:off x="4440" y="321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69" name="Google Shape;669;p38"/>
            <p:cNvCxnSpPr/>
            <p:nvPr/>
          </p:nvCxnSpPr>
          <p:spPr>
            <a:xfrm>
              <a:off x="4440" y="3114"/>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70" name="Google Shape;670;p38"/>
            <p:cNvCxnSpPr/>
            <p:nvPr/>
          </p:nvCxnSpPr>
          <p:spPr>
            <a:xfrm>
              <a:off x="4440" y="3009"/>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71" name="Google Shape;671;p38"/>
            <p:cNvCxnSpPr/>
            <p:nvPr/>
          </p:nvCxnSpPr>
          <p:spPr>
            <a:xfrm>
              <a:off x="4559"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2" name="Google Shape;672;p38"/>
            <p:cNvCxnSpPr/>
            <p:nvPr/>
          </p:nvCxnSpPr>
          <p:spPr>
            <a:xfrm>
              <a:off x="4671"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3" name="Google Shape;673;p38"/>
            <p:cNvCxnSpPr/>
            <p:nvPr/>
          </p:nvCxnSpPr>
          <p:spPr>
            <a:xfrm>
              <a:off x="4789"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4" name="Google Shape;674;p38"/>
            <p:cNvCxnSpPr/>
            <p:nvPr/>
          </p:nvCxnSpPr>
          <p:spPr>
            <a:xfrm>
              <a:off x="4902"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5" name="Google Shape;675;p38"/>
            <p:cNvCxnSpPr/>
            <p:nvPr/>
          </p:nvCxnSpPr>
          <p:spPr>
            <a:xfrm>
              <a:off x="5020"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6" name="Google Shape;676;p38"/>
            <p:cNvCxnSpPr/>
            <p:nvPr/>
          </p:nvCxnSpPr>
          <p:spPr>
            <a:xfrm>
              <a:off x="5132"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7" name="Google Shape;677;p38"/>
            <p:cNvCxnSpPr/>
            <p:nvPr/>
          </p:nvCxnSpPr>
          <p:spPr>
            <a:xfrm>
              <a:off x="5251"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8" name="Google Shape;678;p38"/>
            <p:cNvCxnSpPr/>
            <p:nvPr/>
          </p:nvCxnSpPr>
          <p:spPr>
            <a:xfrm>
              <a:off x="5363"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79" name="Google Shape;679;p38"/>
            <p:cNvCxnSpPr/>
            <p:nvPr/>
          </p:nvCxnSpPr>
          <p:spPr>
            <a:xfrm>
              <a:off x="5481"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80" name="Google Shape;680;p38"/>
            <p:cNvCxnSpPr/>
            <p:nvPr/>
          </p:nvCxnSpPr>
          <p:spPr>
            <a:xfrm>
              <a:off x="5594" y="3009"/>
              <a:ext cx="0" cy="900"/>
            </a:xfrm>
            <a:prstGeom prst="straightConnector1">
              <a:avLst/>
            </a:prstGeom>
            <a:noFill/>
            <a:ln cap="flat" cmpd="sng" w="9525">
              <a:solidFill>
                <a:srgbClr val="000000"/>
              </a:solidFill>
              <a:prstDash val="solid"/>
              <a:miter lim="800000"/>
              <a:headEnd len="med" w="med" type="none"/>
              <a:tailEnd len="med" w="med" type="none"/>
            </a:ln>
          </p:spPr>
        </p:cxnSp>
        <p:sp>
          <p:nvSpPr>
            <p:cNvPr id="681" name="Google Shape;681;p38"/>
            <p:cNvSpPr txBox="1"/>
            <p:nvPr/>
          </p:nvSpPr>
          <p:spPr>
            <a:xfrm>
              <a:off x="4440" y="3009"/>
              <a:ext cx="1200" cy="9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82" name="Google Shape;682;p38"/>
            <p:cNvCxnSpPr/>
            <p:nvPr/>
          </p:nvCxnSpPr>
          <p:spPr>
            <a:xfrm>
              <a:off x="4440"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683" name="Google Shape;683;p38"/>
            <p:cNvCxnSpPr/>
            <p:nvPr/>
          </p:nvCxnSpPr>
          <p:spPr>
            <a:xfrm>
              <a:off x="4428" y="402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84" name="Google Shape;684;p38"/>
            <p:cNvCxnSpPr/>
            <p:nvPr/>
          </p:nvCxnSpPr>
          <p:spPr>
            <a:xfrm>
              <a:off x="4428" y="392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85" name="Google Shape;685;p38"/>
            <p:cNvCxnSpPr/>
            <p:nvPr/>
          </p:nvCxnSpPr>
          <p:spPr>
            <a:xfrm>
              <a:off x="4428" y="382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86" name="Google Shape;686;p38"/>
            <p:cNvCxnSpPr/>
            <p:nvPr/>
          </p:nvCxnSpPr>
          <p:spPr>
            <a:xfrm>
              <a:off x="4428" y="372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87" name="Google Shape;687;p38"/>
            <p:cNvCxnSpPr/>
            <p:nvPr/>
          </p:nvCxnSpPr>
          <p:spPr>
            <a:xfrm>
              <a:off x="4428" y="362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88" name="Google Shape;688;p38"/>
            <p:cNvCxnSpPr/>
            <p:nvPr/>
          </p:nvCxnSpPr>
          <p:spPr>
            <a:xfrm>
              <a:off x="4428" y="3521"/>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89" name="Google Shape;689;p38"/>
            <p:cNvCxnSpPr/>
            <p:nvPr/>
          </p:nvCxnSpPr>
          <p:spPr>
            <a:xfrm>
              <a:off x="4428" y="3416"/>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0" name="Google Shape;690;p38"/>
            <p:cNvCxnSpPr/>
            <p:nvPr/>
          </p:nvCxnSpPr>
          <p:spPr>
            <a:xfrm>
              <a:off x="4428" y="331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1" name="Google Shape;691;p38"/>
            <p:cNvCxnSpPr/>
            <p:nvPr/>
          </p:nvCxnSpPr>
          <p:spPr>
            <a:xfrm>
              <a:off x="4428" y="321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2" name="Google Shape;692;p38"/>
            <p:cNvCxnSpPr/>
            <p:nvPr/>
          </p:nvCxnSpPr>
          <p:spPr>
            <a:xfrm>
              <a:off x="4428" y="3114"/>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3" name="Google Shape;693;p38"/>
            <p:cNvCxnSpPr/>
            <p:nvPr/>
          </p:nvCxnSpPr>
          <p:spPr>
            <a:xfrm>
              <a:off x="4428" y="300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4" name="Google Shape;694;p38"/>
            <p:cNvCxnSpPr/>
            <p:nvPr/>
          </p:nvCxnSpPr>
          <p:spPr>
            <a:xfrm>
              <a:off x="4440" y="402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695" name="Google Shape;695;p38"/>
            <p:cNvCxnSpPr/>
            <p:nvPr/>
          </p:nvCxnSpPr>
          <p:spPr>
            <a:xfrm>
              <a:off x="4440"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6" name="Google Shape;696;p38"/>
            <p:cNvCxnSpPr/>
            <p:nvPr/>
          </p:nvCxnSpPr>
          <p:spPr>
            <a:xfrm>
              <a:off x="4559"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7" name="Google Shape;697;p38"/>
            <p:cNvCxnSpPr/>
            <p:nvPr/>
          </p:nvCxnSpPr>
          <p:spPr>
            <a:xfrm>
              <a:off x="4671"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8" name="Google Shape;698;p38"/>
            <p:cNvCxnSpPr/>
            <p:nvPr/>
          </p:nvCxnSpPr>
          <p:spPr>
            <a:xfrm>
              <a:off x="4789"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699" name="Google Shape;699;p38"/>
            <p:cNvCxnSpPr/>
            <p:nvPr/>
          </p:nvCxnSpPr>
          <p:spPr>
            <a:xfrm>
              <a:off x="4902"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700" name="Google Shape;700;p38"/>
            <p:cNvCxnSpPr/>
            <p:nvPr/>
          </p:nvCxnSpPr>
          <p:spPr>
            <a:xfrm>
              <a:off x="5020"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701" name="Google Shape;701;p38"/>
            <p:cNvCxnSpPr/>
            <p:nvPr/>
          </p:nvCxnSpPr>
          <p:spPr>
            <a:xfrm>
              <a:off x="5132"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702" name="Google Shape;702;p38"/>
            <p:cNvCxnSpPr/>
            <p:nvPr/>
          </p:nvCxnSpPr>
          <p:spPr>
            <a:xfrm>
              <a:off x="5251"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703" name="Google Shape;703;p38"/>
            <p:cNvCxnSpPr/>
            <p:nvPr/>
          </p:nvCxnSpPr>
          <p:spPr>
            <a:xfrm>
              <a:off x="5363"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704" name="Google Shape;704;p38"/>
            <p:cNvCxnSpPr/>
            <p:nvPr/>
          </p:nvCxnSpPr>
          <p:spPr>
            <a:xfrm>
              <a:off x="5481"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705" name="Google Shape;705;p38"/>
            <p:cNvCxnSpPr/>
            <p:nvPr/>
          </p:nvCxnSpPr>
          <p:spPr>
            <a:xfrm>
              <a:off x="5594" y="4039"/>
              <a:ext cx="0" cy="0"/>
            </a:xfrm>
            <a:prstGeom prst="straightConnector1">
              <a:avLst/>
            </a:prstGeom>
            <a:noFill/>
            <a:ln cap="flat" cmpd="sng" w="9525">
              <a:solidFill>
                <a:srgbClr val="000000"/>
              </a:solidFill>
              <a:prstDash val="solid"/>
              <a:miter lim="800000"/>
              <a:headEnd len="med" w="med" type="none"/>
              <a:tailEnd len="med" w="med" type="none"/>
            </a:ln>
          </p:spPr>
        </p:cxnSp>
        <p:sp>
          <p:nvSpPr>
            <p:cNvPr id="706" name="Google Shape;706;p38"/>
            <p:cNvSpPr/>
            <p:nvPr/>
          </p:nvSpPr>
          <p:spPr>
            <a:xfrm>
              <a:off x="4746" y="3577"/>
              <a:ext cx="87" cy="86"/>
            </a:xfrm>
            <a:custGeom>
              <a:rect b="b" l="l" r="r" t="t"/>
              <a:pathLst>
                <a:path extrusionOk="0" h="86" w="87">
                  <a:moveTo>
                    <a:pt x="43" y="0"/>
                  </a:moveTo>
                  <a:lnTo>
                    <a:pt x="87" y="43"/>
                  </a:lnTo>
                  <a:lnTo>
                    <a:pt x="43" y="86"/>
                  </a:lnTo>
                  <a:lnTo>
                    <a:pt x="0" y="43"/>
                  </a:lnTo>
                  <a:lnTo>
                    <a:pt x="43"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7" name="Google Shape;707;p38"/>
            <p:cNvSpPr/>
            <p:nvPr/>
          </p:nvSpPr>
          <p:spPr>
            <a:xfrm>
              <a:off x="4627" y="3373"/>
              <a:ext cx="88" cy="87"/>
            </a:xfrm>
            <a:custGeom>
              <a:rect b="b" l="l" r="r" t="t"/>
              <a:pathLst>
                <a:path extrusionOk="0" h="87" w="88">
                  <a:moveTo>
                    <a:pt x="44" y="0"/>
                  </a:moveTo>
                  <a:lnTo>
                    <a:pt x="88"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8" name="Google Shape;708;p38"/>
            <p:cNvSpPr/>
            <p:nvPr/>
          </p:nvSpPr>
          <p:spPr>
            <a:xfrm>
              <a:off x="5207" y="3681"/>
              <a:ext cx="87" cy="87"/>
            </a:xfrm>
            <a:custGeom>
              <a:rect b="b" l="l" r="r" t="t"/>
              <a:pathLst>
                <a:path extrusionOk="0" h="87" w="87">
                  <a:moveTo>
                    <a:pt x="44" y="0"/>
                  </a:moveTo>
                  <a:lnTo>
                    <a:pt x="87" y="44"/>
                  </a:lnTo>
                  <a:lnTo>
                    <a:pt x="44" y="87"/>
                  </a:lnTo>
                  <a:lnTo>
                    <a:pt x="0" y="44"/>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9" name="Google Shape;709;p38"/>
            <p:cNvSpPr/>
            <p:nvPr/>
          </p:nvSpPr>
          <p:spPr>
            <a:xfrm>
              <a:off x="4858" y="3275"/>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0" name="Google Shape;710;p38"/>
            <p:cNvSpPr/>
            <p:nvPr/>
          </p:nvSpPr>
          <p:spPr>
            <a:xfrm>
              <a:off x="4746" y="3170"/>
              <a:ext cx="87" cy="86"/>
            </a:xfrm>
            <a:custGeom>
              <a:rect b="b" l="l" r="r" t="t"/>
              <a:pathLst>
                <a:path extrusionOk="0" h="86" w="87">
                  <a:moveTo>
                    <a:pt x="43" y="0"/>
                  </a:moveTo>
                  <a:lnTo>
                    <a:pt x="87" y="43"/>
                  </a:lnTo>
                  <a:lnTo>
                    <a:pt x="43" y="86"/>
                  </a:lnTo>
                  <a:lnTo>
                    <a:pt x="0" y="43"/>
                  </a:lnTo>
                  <a:lnTo>
                    <a:pt x="43"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1" name="Google Shape;711;p38"/>
            <p:cNvSpPr/>
            <p:nvPr/>
          </p:nvSpPr>
          <p:spPr>
            <a:xfrm>
              <a:off x="5319" y="3478"/>
              <a:ext cx="88" cy="86"/>
            </a:xfrm>
            <a:custGeom>
              <a:rect b="b" l="l" r="r" t="t"/>
              <a:pathLst>
                <a:path extrusionOk="0" h="86" w="88">
                  <a:moveTo>
                    <a:pt x="44" y="0"/>
                  </a:moveTo>
                  <a:lnTo>
                    <a:pt x="88"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2" name="Google Shape;712;p38"/>
            <p:cNvSpPr/>
            <p:nvPr/>
          </p:nvSpPr>
          <p:spPr>
            <a:xfrm>
              <a:off x="5089" y="3780"/>
              <a:ext cx="87" cy="86"/>
            </a:xfrm>
            <a:custGeom>
              <a:rect b="b" l="l" r="r" t="t"/>
              <a:pathLst>
                <a:path extrusionOk="0" h="86" w="87">
                  <a:moveTo>
                    <a:pt x="43" y="0"/>
                  </a:moveTo>
                  <a:lnTo>
                    <a:pt x="87" y="43"/>
                  </a:lnTo>
                  <a:lnTo>
                    <a:pt x="43" y="86"/>
                  </a:lnTo>
                  <a:lnTo>
                    <a:pt x="0" y="43"/>
                  </a:lnTo>
                  <a:lnTo>
                    <a:pt x="43" y="0"/>
                  </a:lnTo>
                  <a:close/>
                </a:path>
              </a:pathLst>
            </a:custGeom>
            <a:solidFill>
              <a:schemeClr val="hlink"/>
            </a:solid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3" name="Google Shape;713;p38"/>
            <p:cNvSpPr/>
            <p:nvPr/>
          </p:nvSpPr>
          <p:spPr>
            <a:xfrm>
              <a:off x="5207" y="3577"/>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4" name="Google Shape;714;p38"/>
            <p:cNvSpPr/>
            <p:nvPr/>
          </p:nvSpPr>
          <p:spPr>
            <a:xfrm>
              <a:off x="5207" y="3373"/>
              <a:ext cx="87" cy="87"/>
            </a:xfrm>
            <a:custGeom>
              <a:rect b="b" l="l" r="r" t="t"/>
              <a:pathLst>
                <a:path extrusionOk="0" h="87" w="87">
                  <a:moveTo>
                    <a:pt x="44" y="0"/>
                  </a:moveTo>
                  <a:lnTo>
                    <a:pt x="87"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5" name="Google Shape;715;p38"/>
            <p:cNvSpPr txBox="1"/>
            <p:nvPr/>
          </p:nvSpPr>
          <p:spPr>
            <a:xfrm>
              <a:off x="4390" y="400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716" name="Google Shape;716;p38"/>
            <p:cNvSpPr txBox="1"/>
            <p:nvPr/>
          </p:nvSpPr>
          <p:spPr>
            <a:xfrm>
              <a:off x="4390" y="391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717" name="Google Shape;717;p38"/>
            <p:cNvSpPr txBox="1"/>
            <p:nvPr/>
          </p:nvSpPr>
          <p:spPr>
            <a:xfrm>
              <a:off x="4390" y="3805"/>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718" name="Google Shape;718;p38"/>
            <p:cNvSpPr txBox="1"/>
            <p:nvPr/>
          </p:nvSpPr>
          <p:spPr>
            <a:xfrm>
              <a:off x="4390" y="370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719" name="Google Shape;719;p38"/>
            <p:cNvSpPr txBox="1"/>
            <p:nvPr/>
          </p:nvSpPr>
          <p:spPr>
            <a:xfrm>
              <a:off x="4390" y="360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720" name="Google Shape;720;p38"/>
            <p:cNvSpPr txBox="1"/>
            <p:nvPr/>
          </p:nvSpPr>
          <p:spPr>
            <a:xfrm>
              <a:off x="4390" y="3503"/>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721" name="Google Shape;721;p38"/>
            <p:cNvSpPr txBox="1"/>
            <p:nvPr/>
          </p:nvSpPr>
          <p:spPr>
            <a:xfrm>
              <a:off x="4390" y="339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722" name="Google Shape;722;p38"/>
            <p:cNvSpPr txBox="1"/>
            <p:nvPr/>
          </p:nvSpPr>
          <p:spPr>
            <a:xfrm>
              <a:off x="4390" y="329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723" name="Google Shape;723;p38"/>
            <p:cNvSpPr txBox="1"/>
            <p:nvPr/>
          </p:nvSpPr>
          <p:spPr>
            <a:xfrm>
              <a:off x="4390" y="319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724" name="Google Shape;724;p38"/>
            <p:cNvSpPr txBox="1"/>
            <p:nvPr/>
          </p:nvSpPr>
          <p:spPr>
            <a:xfrm>
              <a:off x="4390" y="309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725" name="Google Shape;725;p38"/>
            <p:cNvSpPr txBox="1"/>
            <p:nvPr/>
          </p:nvSpPr>
          <p:spPr>
            <a:xfrm>
              <a:off x="4372" y="299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726" name="Google Shape;726;p38"/>
            <p:cNvSpPr txBox="1"/>
            <p:nvPr/>
          </p:nvSpPr>
          <p:spPr>
            <a:xfrm>
              <a:off x="4434"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727" name="Google Shape;727;p38"/>
            <p:cNvSpPr txBox="1"/>
            <p:nvPr/>
          </p:nvSpPr>
          <p:spPr>
            <a:xfrm>
              <a:off x="4553"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728" name="Google Shape;728;p38"/>
            <p:cNvSpPr txBox="1"/>
            <p:nvPr/>
          </p:nvSpPr>
          <p:spPr>
            <a:xfrm>
              <a:off x="466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729" name="Google Shape;729;p38"/>
            <p:cNvSpPr txBox="1"/>
            <p:nvPr/>
          </p:nvSpPr>
          <p:spPr>
            <a:xfrm>
              <a:off x="4783"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730" name="Google Shape;730;p38"/>
            <p:cNvSpPr txBox="1"/>
            <p:nvPr/>
          </p:nvSpPr>
          <p:spPr>
            <a:xfrm>
              <a:off x="489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731" name="Google Shape;731;p38"/>
            <p:cNvSpPr txBox="1"/>
            <p:nvPr/>
          </p:nvSpPr>
          <p:spPr>
            <a:xfrm>
              <a:off x="5014"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732" name="Google Shape;732;p38"/>
            <p:cNvSpPr txBox="1"/>
            <p:nvPr/>
          </p:nvSpPr>
          <p:spPr>
            <a:xfrm>
              <a:off x="5126"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733" name="Google Shape;733;p38"/>
            <p:cNvSpPr txBox="1"/>
            <p:nvPr/>
          </p:nvSpPr>
          <p:spPr>
            <a:xfrm>
              <a:off x="5244"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734" name="Google Shape;734;p38"/>
            <p:cNvSpPr txBox="1"/>
            <p:nvPr/>
          </p:nvSpPr>
          <p:spPr>
            <a:xfrm>
              <a:off x="5357"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735" name="Google Shape;735;p38"/>
            <p:cNvSpPr txBox="1"/>
            <p:nvPr/>
          </p:nvSpPr>
          <p:spPr>
            <a:xfrm>
              <a:off x="547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736" name="Google Shape;736;p38"/>
            <p:cNvSpPr txBox="1"/>
            <p:nvPr/>
          </p:nvSpPr>
          <p:spPr>
            <a:xfrm>
              <a:off x="557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737" name="Google Shape;737;p38"/>
            <p:cNvSpPr txBox="1"/>
            <p:nvPr/>
          </p:nvSpPr>
          <p:spPr>
            <a:xfrm>
              <a:off x="4297" y="2905"/>
              <a:ext cx="1500" cy="1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38" name="Google Shape;738;p38"/>
            <p:cNvCxnSpPr/>
            <p:nvPr/>
          </p:nvCxnSpPr>
          <p:spPr>
            <a:xfrm>
              <a:off x="5245" y="3456"/>
              <a:ext cx="0" cy="0"/>
            </a:xfrm>
            <a:prstGeom prst="straightConnector1">
              <a:avLst/>
            </a:prstGeom>
            <a:noFill/>
            <a:ln cap="flat" cmpd="sng" w="9525">
              <a:solidFill>
                <a:schemeClr val="dk1"/>
              </a:solidFill>
              <a:prstDash val="solid"/>
              <a:miter lim="800000"/>
              <a:headEnd len="med" w="med" type="none"/>
              <a:tailEnd len="med" w="med" type="none"/>
            </a:ln>
          </p:spPr>
        </p:cxnSp>
        <p:sp>
          <p:nvSpPr>
            <p:cNvPr id="739" name="Google Shape;739;p38"/>
            <p:cNvSpPr/>
            <p:nvPr/>
          </p:nvSpPr>
          <p:spPr>
            <a:xfrm>
              <a:off x="5088" y="3600"/>
              <a:ext cx="87" cy="86"/>
            </a:xfrm>
            <a:custGeom>
              <a:rect b="b" l="l" r="r" t="t"/>
              <a:pathLst>
                <a:path extrusionOk="0" h="86" w="87">
                  <a:moveTo>
                    <a:pt x="43" y="0"/>
                  </a:moveTo>
                  <a:lnTo>
                    <a:pt x="87" y="43"/>
                  </a:lnTo>
                  <a:lnTo>
                    <a:pt x="43" y="86"/>
                  </a:lnTo>
                  <a:lnTo>
                    <a:pt x="0" y="43"/>
                  </a:lnTo>
                  <a:lnTo>
                    <a:pt x="43"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50" name="Google Shape;150;p21"/>
          <p:cNvSpPr txBox="1"/>
          <p:nvPr>
            <p:ph idx="4294967295"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Chapter 10. Cluster Analysis: Basic Concepts and Methods</a:t>
            </a:r>
            <a:endParaRPr/>
          </a:p>
        </p:txBody>
      </p:sp>
      <p:sp>
        <p:nvSpPr>
          <p:cNvPr id="151" name="Google Shape;151;p21"/>
          <p:cNvSpPr txBox="1"/>
          <p:nvPr>
            <p:ph idx="4294967295"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15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Cluster Analysis: Basic Concepts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Partitioning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Hierarchical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Density-Based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Grid-Based Methods</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Evaluation of Clustering</a:t>
            </a:r>
            <a:endParaRPr/>
          </a:p>
          <a:p>
            <a:pPr indent="-533400" lvl="0" marL="533400" marR="0" rtl="0" algn="l">
              <a:lnSpc>
                <a:spcPct val="15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Summary</a:t>
            </a:r>
            <a:endParaRPr/>
          </a:p>
        </p:txBody>
      </p:sp>
      <p:sp>
        <p:nvSpPr>
          <p:cNvPr id="152" name="Google Shape;152;p21"/>
          <p:cNvSpPr/>
          <p:nvPr/>
        </p:nvSpPr>
        <p:spPr>
          <a:xfrm rot="9840489">
            <a:off x="5943506" y="15239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 name="Google Shape;153;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39"/>
          <p:cNvSpPr txBox="1"/>
          <p:nvPr>
            <p:ph type="title"/>
          </p:nvPr>
        </p:nvSpPr>
        <p:spPr>
          <a:xfrm>
            <a:off x="152400" y="457200"/>
            <a:ext cx="8763000" cy="442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The K-Medoid Clustering Method</a:t>
            </a:r>
            <a:endParaRPr/>
          </a:p>
        </p:txBody>
      </p:sp>
      <p:sp>
        <p:nvSpPr>
          <p:cNvPr id="746" name="Google Shape;746;p39"/>
          <p:cNvSpPr txBox="1"/>
          <p:nvPr>
            <p:ph idx="1" type="body"/>
          </p:nvPr>
        </p:nvSpPr>
        <p:spPr>
          <a:xfrm>
            <a:off x="304800" y="1371600"/>
            <a:ext cx="8610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folHlink"/>
              </a:buClr>
              <a:buSzPts val="1200"/>
              <a:buFont typeface="Noto Sans Symbols"/>
              <a:buChar char="■"/>
            </a:pP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Medoids</a:t>
            </a:r>
            <a:r>
              <a:rPr b="0" i="0" lang="en-US" sz="2000" u="none">
                <a:solidFill>
                  <a:schemeClr val="dk1"/>
                </a:solidFill>
                <a:latin typeface="Arial"/>
                <a:ea typeface="Arial"/>
                <a:cs typeface="Arial"/>
                <a:sym typeface="Arial"/>
              </a:rPr>
              <a:t> Clustering: Find </a:t>
            </a:r>
            <a:r>
              <a:rPr b="0" i="1" lang="en-US" sz="2000" u="none">
                <a:solidFill>
                  <a:schemeClr val="dk1"/>
                </a:solidFill>
                <a:latin typeface="Arial"/>
                <a:ea typeface="Arial"/>
                <a:cs typeface="Arial"/>
                <a:sym typeface="Arial"/>
              </a:rPr>
              <a:t>representative</a:t>
            </a:r>
            <a:r>
              <a:rPr b="0" i="0" lang="en-US" sz="2000" u="none">
                <a:solidFill>
                  <a:schemeClr val="dk1"/>
                </a:solidFill>
                <a:latin typeface="Arial"/>
                <a:ea typeface="Arial"/>
                <a:cs typeface="Arial"/>
                <a:sym typeface="Arial"/>
              </a:rPr>
              <a:t> objects (</a:t>
            </a:r>
            <a:r>
              <a:rPr b="0" i="0" lang="en-US" sz="2000" u="sng">
                <a:solidFill>
                  <a:schemeClr val="dk1"/>
                </a:solidFill>
                <a:latin typeface="Arial"/>
                <a:ea typeface="Arial"/>
                <a:cs typeface="Arial"/>
                <a:sym typeface="Arial"/>
              </a:rPr>
              <a:t>medoids</a:t>
            </a:r>
            <a:r>
              <a:rPr b="0" i="0" lang="en-US" sz="2000" u="none">
                <a:solidFill>
                  <a:schemeClr val="dk1"/>
                </a:solidFill>
                <a:latin typeface="Arial"/>
                <a:ea typeface="Arial"/>
                <a:cs typeface="Arial"/>
                <a:sym typeface="Arial"/>
              </a:rPr>
              <a:t>) in clusters</a:t>
            </a:r>
            <a:endParaRPr/>
          </a:p>
          <a:p>
            <a:pPr indent="-285750" lvl="1" marL="742950" rtl="0" algn="l">
              <a:lnSpc>
                <a:spcPct val="150000"/>
              </a:lnSpc>
              <a:spcBef>
                <a:spcPts val="400"/>
              </a:spcBef>
              <a:spcAft>
                <a:spcPts val="0"/>
              </a:spcAft>
              <a:buClr>
                <a:schemeClr val="hlink"/>
              </a:buClr>
              <a:buSzPts val="1100"/>
              <a:buFont typeface="Noto Sans Symbols"/>
              <a:buChar char="■"/>
            </a:pPr>
            <a:r>
              <a:rPr b="0" i="1" lang="en-US" sz="2000" u="none">
                <a:solidFill>
                  <a:schemeClr val="dk1"/>
                </a:solidFill>
                <a:latin typeface="Arial"/>
                <a:ea typeface="Arial"/>
                <a:cs typeface="Arial"/>
                <a:sym typeface="Arial"/>
              </a:rPr>
              <a:t>PAM</a:t>
            </a:r>
            <a:r>
              <a:rPr b="0" i="0" lang="en-US" sz="2000" u="none">
                <a:solidFill>
                  <a:schemeClr val="dk1"/>
                </a:solidFill>
                <a:latin typeface="Arial"/>
                <a:ea typeface="Arial"/>
                <a:cs typeface="Arial"/>
                <a:sym typeface="Arial"/>
              </a:rPr>
              <a:t> (Partitioning Around Medoids, Kaufmann &amp; Rousseeuw 1987)</a:t>
            </a:r>
            <a:endParaRPr/>
          </a:p>
          <a:p>
            <a:pPr indent="-228600" lvl="2" marL="1143000" rtl="0" algn="l">
              <a:lnSpc>
                <a:spcPct val="15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Starts from an initial set of medoids and iteratively replaces one of the medoids by one of the non-medoids if it improves the total distance of the resulting clustering</a:t>
            </a:r>
            <a:endParaRPr/>
          </a:p>
          <a:p>
            <a:pPr indent="-228600" lvl="2" marL="1143000" rtl="0" algn="l">
              <a:lnSpc>
                <a:spcPct val="150000"/>
              </a:lnSpc>
              <a:spcBef>
                <a:spcPts val="400"/>
              </a:spcBef>
              <a:spcAft>
                <a:spcPts val="0"/>
              </a:spcAft>
              <a:buClr>
                <a:schemeClr val="folHlink"/>
              </a:buClr>
              <a:buSzPts val="1000"/>
              <a:buFont typeface="Noto Sans Symbols"/>
              <a:buChar char="■"/>
            </a:pPr>
            <a:r>
              <a:rPr b="0" i="1" lang="en-US" sz="2000" u="none">
                <a:solidFill>
                  <a:schemeClr val="dk1"/>
                </a:solidFill>
                <a:latin typeface="Arial"/>
                <a:ea typeface="Arial"/>
                <a:cs typeface="Arial"/>
                <a:sym typeface="Arial"/>
              </a:rPr>
              <a:t>PAM</a:t>
            </a:r>
            <a:r>
              <a:rPr b="0" i="0" lang="en-US" sz="2000" u="none">
                <a:solidFill>
                  <a:schemeClr val="dk1"/>
                </a:solidFill>
                <a:latin typeface="Arial"/>
                <a:ea typeface="Arial"/>
                <a:cs typeface="Arial"/>
                <a:sym typeface="Arial"/>
              </a:rPr>
              <a:t> works effectively for small data sets, but does not scale well for large data sets (due to the computational complexity)</a:t>
            </a:r>
            <a:endParaRPr/>
          </a:p>
          <a:p>
            <a:pPr indent="-342900" lvl="0" marL="342900" rtl="0" algn="l">
              <a:lnSpc>
                <a:spcPct val="15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Efficiency improvement on PAM</a:t>
            </a:r>
            <a:endParaRPr/>
          </a:p>
          <a:p>
            <a:pPr indent="-285750" lvl="1" marL="742950" rtl="0" algn="l">
              <a:lnSpc>
                <a:spcPct val="150000"/>
              </a:lnSpc>
              <a:spcBef>
                <a:spcPts val="400"/>
              </a:spcBef>
              <a:spcAft>
                <a:spcPts val="0"/>
              </a:spcAft>
              <a:buClr>
                <a:schemeClr val="hlink"/>
              </a:buClr>
              <a:buSzPts val="1100"/>
              <a:buFont typeface="Noto Sans Symbols"/>
              <a:buChar char="■"/>
            </a:pPr>
            <a:r>
              <a:rPr b="0" i="1" lang="en-US" sz="2000" u="none">
                <a:solidFill>
                  <a:schemeClr val="dk1"/>
                </a:solidFill>
                <a:latin typeface="Arial"/>
                <a:ea typeface="Arial"/>
                <a:cs typeface="Arial"/>
                <a:sym typeface="Arial"/>
              </a:rPr>
              <a:t>CLARA</a:t>
            </a:r>
            <a:r>
              <a:rPr b="0" i="0" lang="en-US" sz="2000" u="none">
                <a:solidFill>
                  <a:schemeClr val="dk1"/>
                </a:solidFill>
                <a:latin typeface="Arial"/>
                <a:ea typeface="Arial"/>
                <a:cs typeface="Arial"/>
                <a:sym typeface="Arial"/>
              </a:rPr>
              <a:t> (Kaufmann &amp; Rousseeuw, 1990): PAM on samples</a:t>
            </a:r>
            <a:endParaRPr/>
          </a:p>
          <a:p>
            <a:pPr indent="-285750" lvl="1" marL="742950" rtl="0" algn="l">
              <a:lnSpc>
                <a:spcPct val="150000"/>
              </a:lnSpc>
              <a:spcBef>
                <a:spcPts val="400"/>
              </a:spcBef>
              <a:spcAft>
                <a:spcPts val="0"/>
              </a:spcAft>
              <a:buClr>
                <a:schemeClr val="hlink"/>
              </a:buClr>
              <a:buSzPts val="1100"/>
              <a:buFont typeface="Noto Sans Symbols"/>
              <a:buChar char="■"/>
            </a:pPr>
            <a:r>
              <a:rPr b="0" i="1" lang="en-US" sz="2000" u="none">
                <a:solidFill>
                  <a:schemeClr val="dk1"/>
                </a:solidFill>
                <a:latin typeface="Arial"/>
                <a:ea typeface="Arial"/>
                <a:cs typeface="Arial"/>
                <a:sym typeface="Arial"/>
              </a:rPr>
              <a:t>CLARANS</a:t>
            </a:r>
            <a:r>
              <a:rPr b="0" i="0" lang="en-US" sz="2000" u="none">
                <a:solidFill>
                  <a:schemeClr val="dk1"/>
                </a:solidFill>
                <a:latin typeface="Arial"/>
                <a:ea typeface="Arial"/>
                <a:cs typeface="Arial"/>
                <a:sym typeface="Arial"/>
              </a:rPr>
              <a:t> (Ng &amp; Han, 1994): Randomized re-sampling</a:t>
            </a:r>
            <a:endParaRPr/>
          </a:p>
        </p:txBody>
      </p:sp>
      <p:sp>
        <p:nvSpPr>
          <p:cNvPr id="747" name="Google Shape;747;p3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754" name="Google Shape;754;p40"/>
          <p:cNvSpPr txBox="1"/>
          <p:nvPr>
            <p:ph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Chapter 10. Cluster Analysis: Basic Concepts and Methods</a:t>
            </a:r>
            <a:endParaRPr/>
          </a:p>
        </p:txBody>
      </p:sp>
      <p:sp>
        <p:nvSpPr>
          <p:cNvPr id="755" name="Google Shape;755;p40"/>
          <p:cNvSpPr txBox="1"/>
          <p:nvPr>
            <p:ph idx="1"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rtl="0" algn="l">
              <a:lnSpc>
                <a:spcPct val="130000"/>
              </a:lnSpc>
              <a:spcBef>
                <a:spcPts val="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Cluster Analysis: Basic Concepts</a:t>
            </a:r>
            <a:endParaRPr/>
          </a:p>
          <a:p>
            <a:pPr indent="-533400" lvl="0" marL="533400" rtl="0" algn="l">
              <a:lnSpc>
                <a:spcPct val="13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Partitioning Methods</a:t>
            </a:r>
            <a:endParaRPr/>
          </a:p>
          <a:p>
            <a:pPr indent="-533400" lvl="0" marL="533400" rtl="0" algn="l">
              <a:lnSpc>
                <a:spcPct val="13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Hierarchical Methods</a:t>
            </a:r>
            <a:endParaRPr/>
          </a:p>
          <a:p>
            <a:pPr indent="-533400" lvl="0" marL="533400" rtl="0" algn="l">
              <a:lnSpc>
                <a:spcPct val="13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Density-Based Methods</a:t>
            </a:r>
            <a:endParaRPr/>
          </a:p>
          <a:p>
            <a:pPr indent="-533400" lvl="0" marL="533400" rtl="0" algn="l">
              <a:lnSpc>
                <a:spcPct val="13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Grid-Based Methods</a:t>
            </a:r>
            <a:endParaRPr/>
          </a:p>
          <a:p>
            <a:pPr indent="-533400" lvl="0" marL="533400" rtl="0" algn="l">
              <a:lnSpc>
                <a:spcPct val="13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Evaluation of Clustering</a:t>
            </a:r>
            <a:endParaRPr/>
          </a:p>
          <a:p>
            <a:pPr indent="-533400" lvl="0" marL="533400" rtl="0" algn="l">
              <a:lnSpc>
                <a:spcPct val="13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Summary</a:t>
            </a:r>
            <a:endParaRPr/>
          </a:p>
        </p:txBody>
      </p:sp>
      <p:sp>
        <p:nvSpPr>
          <p:cNvPr id="756" name="Google Shape;756;p40"/>
          <p:cNvSpPr/>
          <p:nvPr/>
        </p:nvSpPr>
        <p:spPr>
          <a:xfrm rot="9840489">
            <a:off x="4419506" y="27431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7" name="Google Shape;757;p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41"/>
          <p:cNvSpPr txBox="1"/>
          <p:nvPr>
            <p:ph type="title"/>
          </p:nvPr>
        </p:nvSpPr>
        <p:spPr>
          <a:xfrm>
            <a:off x="750887" y="492125"/>
            <a:ext cx="7297800" cy="442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Hierarchical Clustering</a:t>
            </a:r>
            <a:endParaRPr/>
          </a:p>
        </p:txBody>
      </p:sp>
      <p:sp>
        <p:nvSpPr>
          <p:cNvPr id="764" name="Google Shape;764;p41"/>
          <p:cNvSpPr txBox="1"/>
          <p:nvPr>
            <p:ph idx="1" type="body"/>
          </p:nvPr>
        </p:nvSpPr>
        <p:spPr>
          <a:xfrm>
            <a:off x="304800" y="1371600"/>
            <a:ext cx="8305800" cy="1219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Use distance matrix as clustering criteria.  This method does not require the number of clusters </a:t>
            </a:r>
            <a:r>
              <a:rPr b="1"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as an input, but needs a termination condition </a:t>
            </a:r>
            <a:endParaRPr/>
          </a:p>
        </p:txBody>
      </p:sp>
      <p:grpSp>
        <p:nvGrpSpPr>
          <p:cNvPr id="765" name="Google Shape;765;p41"/>
          <p:cNvGrpSpPr/>
          <p:nvPr/>
        </p:nvGrpSpPr>
        <p:grpSpPr>
          <a:xfrm>
            <a:off x="990600" y="2743200"/>
            <a:ext cx="6834187" cy="3771900"/>
            <a:chOff x="1200" y="1776"/>
            <a:chExt cx="4305" cy="2376"/>
          </a:xfrm>
        </p:grpSpPr>
        <p:cxnSp>
          <p:nvCxnSpPr>
            <p:cNvPr id="766" name="Google Shape;766;p41"/>
            <p:cNvCxnSpPr/>
            <p:nvPr/>
          </p:nvCxnSpPr>
          <p:spPr>
            <a:xfrm>
              <a:off x="1200" y="2112"/>
              <a:ext cx="3300" cy="0"/>
            </a:xfrm>
            <a:prstGeom prst="straightConnector1">
              <a:avLst/>
            </a:prstGeom>
            <a:noFill/>
            <a:ln cap="flat" cmpd="sng" w="19050">
              <a:solidFill>
                <a:schemeClr val="dk1"/>
              </a:solidFill>
              <a:prstDash val="solid"/>
              <a:miter lim="800000"/>
              <a:headEnd len="med" w="med" type="none"/>
              <a:tailEnd len="med" w="med" type="triangle"/>
            </a:ln>
          </p:spPr>
        </p:cxnSp>
        <p:grpSp>
          <p:nvGrpSpPr>
            <p:cNvPr id="767" name="Google Shape;767;p41"/>
            <p:cNvGrpSpPr/>
            <p:nvPr/>
          </p:nvGrpSpPr>
          <p:grpSpPr>
            <a:xfrm>
              <a:off x="1440" y="1785"/>
              <a:ext cx="600" cy="300"/>
              <a:chOff x="1104" y="1785"/>
              <a:chExt cx="600" cy="300"/>
            </a:xfrm>
          </p:grpSpPr>
          <p:cxnSp>
            <p:nvCxnSpPr>
              <p:cNvPr id="768" name="Google Shape;768;p41"/>
              <p:cNvCxnSpPr/>
              <p:nvPr/>
            </p:nvCxnSpPr>
            <p:spPr>
              <a:xfrm>
                <a:off x="1200" y="2016"/>
                <a:ext cx="0" cy="0"/>
              </a:xfrm>
              <a:prstGeom prst="straightConnector1">
                <a:avLst/>
              </a:prstGeom>
              <a:noFill/>
              <a:ln cap="flat" cmpd="sng" w="9525">
                <a:solidFill>
                  <a:schemeClr val="dk1"/>
                </a:solidFill>
                <a:prstDash val="solid"/>
                <a:miter lim="800000"/>
                <a:headEnd len="med" w="med" type="none"/>
                <a:tailEnd len="med" w="med" type="none"/>
              </a:ln>
            </p:spPr>
          </p:cxnSp>
          <p:sp>
            <p:nvSpPr>
              <p:cNvPr id="769" name="Google Shape;769;p41"/>
              <p:cNvSpPr txBox="1"/>
              <p:nvPr/>
            </p:nvSpPr>
            <p:spPr>
              <a:xfrm>
                <a:off x="1104" y="1785"/>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0</a:t>
                </a:r>
                <a:endParaRPr/>
              </a:p>
            </p:txBody>
          </p:sp>
        </p:grpSp>
        <p:grpSp>
          <p:nvGrpSpPr>
            <p:cNvPr id="770" name="Google Shape;770;p41"/>
            <p:cNvGrpSpPr/>
            <p:nvPr/>
          </p:nvGrpSpPr>
          <p:grpSpPr>
            <a:xfrm>
              <a:off x="1968" y="1776"/>
              <a:ext cx="600" cy="300"/>
              <a:chOff x="1104" y="1785"/>
              <a:chExt cx="600" cy="300"/>
            </a:xfrm>
          </p:grpSpPr>
          <p:cxnSp>
            <p:nvCxnSpPr>
              <p:cNvPr id="771" name="Google Shape;771;p41"/>
              <p:cNvCxnSpPr/>
              <p:nvPr/>
            </p:nvCxnSpPr>
            <p:spPr>
              <a:xfrm>
                <a:off x="1200" y="2016"/>
                <a:ext cx="0" cy="0"/>
              </a:xfrm>
              <a:prstGeom prst="straightConnector1">
                <a:avLst/>
              </a:prstGeom>
              <a:noFill/>
              <a:ln cap="flat" cmpd="sng" w="9525">
                <a:solidFill>
                  <a:schemeClr val="dk1"/>
                </a:solidFill>
                <a:prstDash val="solid"/>
                <a:miter lim="800000"/>
                <a:headEnd len="med" w="med" type="none"/>
                <a:tailEnd len="med" w="med" type="none"/>
              </a:ln>
            </p:spPr>
          </p:cxnSp>
          <p:sp>
            <p:nvSpPr>
              <p:cNvPr id="772" name="Google Shape;772;p41"/>
              <p:cNvSpPr txBox="1"/>
              <p:nvPr/>
            </p:nvSpPr>
            <p:spPr>
              <a:xfrm>
                <a:off x="1104" y="1785"/>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1</a:t>
                </a:r>
                <a:endParaRPr/>
              </a:p>
            </p:txBody>
          </p:sp>
        </p:grpSp>
        <p:grpSp>
          <p:nvGrpSpPr>
            <p:cNvPr id="773" name="Google Shape;773;p41"/>
            <p:cNvGrpSpPr/>
            <p:nvPr/>
          </p:nvGrpSpPr>
          <p:grpSpPr>
            <a:xfrm>
              <a:off x="2496" y="1776"/>
              <a:ext cx="600" cy="300"/>
              <a:chOff x="1104" y="1785"/>
              <a:chExt cx="600" cy="300"/>
            </a:xfrm>
          </p:grpSpPr>
          <p:cxnSp>
            <p:nvCxnSpPr>
              <p:cNvPr id="774" name="Google Shape;774;p41"/>
              <p:cNvCxnSpPr/>
              <p:nvPr/>
            </p:nvCxnSpPr>
            <p:spPr>
              <a:xfrm>
                <a:off x="1200" y="2016"/>
                <a:ext cx="0" cy="0"/>
              </a:xfrm>
              <a:prstGeom prst="straightConnector1">
                <a:avLst/>
              </a:prstGeom>
              <a:noFill/>
              <a:ln cap="flat" cmpd="sng" w="9525">
                <a:solidFill>
                  <a:schemeClr val="dk1"/>
                </a:solidFill>
                <a:prstDash val="solid"/>
                <a:miter lim="800000"/>
                <a:headEnd len="med" w="med" type="none"/>
                <a:tailEnd len="med" w="med" type="none"/>
              </a:ln>
            </p:spPr>
          </p:cxnSp>
          <p:sp>
            <p:nvSpPr>
              <p:cNvPr id="775" name="Google Shape;775;p41"/>
              <p:cNvSpPr txBox="1"/>
              <p:nvPr/>
            </p:nvSpPr>
            <p:spPr>
              <a:xfrm>
                <a:off x="1104" y="1785"/>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2</a:t>
                </a:r>
                <a:endParaRPr/>
              </a:p>
            </p:txBody>
          </p:sp>
        </p:grpSp>
        <p:grpSp>
          <p:nvGrpSpPr>
            <p:cNvPr id="776" name="Google Shape;776;p41"/>
            <p:cNvGrpSpPr/>
            <p:nvPr/>
          </p:nvGrpSpPr>
          <p:grpSpPr>
            <a:xfrm>
              <a:off x="2976" y="1776"/>
              <a:ext cx="600" cy="300"/>
              <a:chOff x="1104" y="1785"/>
              <a:chExt cx="600" cy="300"/>
            </a:xfrm>
          </p:grpSpPr>
          <p:cxnSp>
            <p:nvCxnSpPr>
              <p:cNvPr id="777" name="Google Shape;777;p41"/>
              <p:cNvCxnSpPr/>
              <p:nvPr/>
            </p:nvCxnSpPr>
            <p:spPr>
              <a:xfrm>
                <a:off x="1200" y="2016"/>
                <a:ext cx="0" cy="0"/>
              </a:xfrm>
              <a:prstGeom prst="straightConnector1">
                <a:avLst/>
              </a:prstGeom>
              <a:noFill/>
              <a:ln cap="flat" cmpd="sng" w="9525">
                <a:solidFill>
                  <a:schemeClr val="dk1"/>
                </a:solidFill>
                <a:prstDash val="solid"/>
                <a:miter lim="800000"/>
                <a:headEnd len="med" w="med" type="none"/>
                <a:tailEnd len="med" w="med" type="none"/>
              </a:ln>
            </p:spPr>
          </p:cxnSp>
          <p:sp>
            <p:nvSpPr>
              <p:cNvPr id="778" name="Google Shape;778;p41"/>
              <p:cNvSpPr txBox="1"/>
              <p:nvPr/>
            </p:nvSpPr>
            <p:spPr>
              <a:xfrm>
                <a:off x="1104" y="1785"/>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3</a:t>
                </a:r>
                <a:endParaRPr/>
              </a:p>
            </p:txBody>
          </p:sp>
        </p:grpSp>
        <p:grpSp>
          <p:nvGrpSpPr>
            <p:cNvPr id="779" name="Google Shape;779;p41"/>
            <p:cNvGrpSpPr/>
            <p:nvPr/>
          </p:nvGrpSpPr>
          <p:grpSpPr>
            <a:xfrm>
              <a:off x="3456" y="1776"/>
              <a:ext cx="600" cy="300"/>
              <a:chOff x="1104" y="1785"/>
              <a:chExt cx="600" cy="300"/>
            </a:xfrm>
          </p:grpSpPr>
          <p:cxnSp>
            <p:nvCxnSpPr>
              <p:cNvPr id="780" name="Google Shape;780;p41"/>
              <p:cNvCxnSpPr/>
              <p:nvPr/>
            </p:nvCxnSpPr>
            <p:spPr>
              <a:xfrm>
                <a:off x="1200" y="2016"/>
                <a:ext cx="0" cy="0"/>
              </a:xfrm>
              <a:prstGeom prst="straightConnector1">
                <a:avLst/>
              </a:prstGeom>
              <a:noFill/>
              <a:ln cap="flat" cmpd="sng" w="9525">
                <a:solidFill>
                  <a:schemeClr val="dk1"/>
                </a:solidFill>
                <a:prstDash val="solid"/>
                <a:miter lim="800000"/>
                <a:headEnd len="med" w="med" type="none"/>
                <a:tailEnd len="med" w="med" type="none"/>
              </a:ln>
            </p:spPr>
          </p:cxnSp>
          <p:sp>
            <p:nvSpPr>
              <p:cNvPr id="781" name="Google Shape;781;p41"/>
              <p:cNvSpPr txBox="1"/>
              <p:nvPr/>
            </p:nvSpPr>
            <p:spPr>
              <a:xfrm>
                <a:off x="1104" y="1785"/>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4</a:t>
                </a:r>
                <a:endParaRPr/>
              </a:p>
            </p:txBody>
          </p:sp>
        </p:grpSp>
        <p:sp>
          <p:nvSpPr>
            <p:cNvPr id="782" name="Google Shape;782;p41"/>
            <p:cNvSpPr txBox="1"/>
            <p:nvPr/>
          </p:nvSpPr>
          <p:spPr>
            <a:xfrm>
              <a:off x="1440" y="250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a:t>
              </a:r>
              <a:endParaRPr/>
            </a:p>
          </p:txBody>
        </p:sp>
        <p:sp>
          <p:nvSpPr>
            <p:cNvPr id="783" name="Google Shape;783;p41"/>
            <p:cNvSpPr txBox="1"/>
            <p:nvPr/>
          </p:nvSpPr>
          <p:spPr>
            <a:xfrm>
              <a:off x="1440" y="310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
              </a:r>
              <a:endParaRPr/>
            </a:p>
          </p:txBody>
        </p:sp>
        <p:sp>
          <p:nvSpPr>
            <p:cNvPr id="784" name="Google Shape;784;p41"/>
            <p:cNvSpPr txBox="1"/>
            <p:nvPr/>
          </p:nvSpPr>
          <p:spPr>
            <a:xfrm>
              <a:off x="1440" y="280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t>
              </a:r>
              <a:endParaRPr/>
            </a:p>
          </p:txBody>
        </p:sp>
        <p:sp>
          <p:nvSpPr>
            <p:cNvPr id="785" name="Google Shape;785;p41"/>
            <p:cNvSpPr txBox="1"/>
            <p:nvPr/>
          </p:nvSpPr>
          <p:spPr>
            <a:xfrm>
              <a:off x="1440" y="340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a:t>
              </a:r>
              <a:endParaRPr/>
            </a:p>
          </p:txBody>
        </p:sp>
        <p:sp>
          <p:nvSpPr>
            <p:cNvPr id="786" name="Google Shape;786;p41"/>
            <p:cNvSpPr txBox="1"/>
            <p:nvPr/>
          </p:nvSpPr>
          <p:spPr>
            <a:xfrm>
              <a:off x="1440" y="220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787" name="Google Shape;787;p41"/>
            <p:cNvSpPr/>
            <p:nvPr/>
          </p:nvSpPr>
          <p:spPr>
            <a:xfrm>
              <a:off x="1392" y="2256"/>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88" name="Google Shape;788;p41"/>
            <p:cNvSpPr/>
            <p:nvPr/>
          </p:nvSpPr>
          <p:spPr>
            <a:xfrm>
              <a:off x="1392" y="2544"/>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89" name="Google Shape;789;p41"/>
            <p:cNvSpPr/>
            <p:nvPr/>
          </p:nvSpPr>
          <p:spPr>
            <a:xfrm>
              <a:off x="1392" y="2832"/>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0" name="Google Shape;790;p41"/>
            <p:cNvSpPr/>
            <p:nvPr/>
          </p:nvSpPr>
          <p:spPr>
            <a:xfrm>
              <a:off x="1392" y="3120"/>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1" name="Google Shape;791;p41"/>
            <p:cNvSpPr/>
            <p:nvPr/>
          </p:nvSpPr>
          <p:spPr>
            <a:xfrm>
              <a:off x="1392" y="3408"/>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2" name="Google Shape;792;p41"/>
            <p:cNvSpPr txBox="1"/>
            <p:nvPr/>
          </p:nvSpPr>
          <p:spPr>
            <a:xfrm>
              <a:off x="1968" y="230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b</a:t>
              </a:r>
              <a:endParaRPr/>
            </a:p>
          </p:txBody>
        </p:sp>
        <p:sp>
          <p:nvSpPr>
            <p:cNvPr id="793" name="Google Shape;793;p41"/>
            <p:cNvSpPr/>
            <p:nvPr/>
          </p:nvSpPr>
          <p:spPr>
            <a:xfrm>
              <a:off x="1872" y="2352"/>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4" name="Google Shape;794;p41"/>
            <p:cNvSpPr txBox="1"/>
            <p:nvPr/>
          </p:nvSpPr>
          <p:spPr>
            <a:xfrm>
              <a:off x="2496" y="3216"/>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 e</a:t>
              </a:r>
              <a:endParaRPr/>
            </a:p>
          </p:txBody>
        </p:sp>
        <p:sp>
          <p:nvSpPr>
            <p:cNvPr id="795" name="Google Shape;795;p41"/>
            <p:cNvSpPr/>
            <p:nvPr/>
          </p:nvSpPr>
          <p:spPr>
            <a:xfrm>
              <a:off x="2400" y="3264"/>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6" name="Google Shape;796;p41"/>
            <p:cNvSpPr txBox="1"/>
            <p:nvPr/>
          </p:nvSpPr>
          <p:spPr>
            <a:xfrm>
              <a:off x="2880" y="2928"/>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 d e</a:t>
              </a:r>
              <a:endParaRPr/>
            </a:p>
          </p:txBody>
        </p:sp>
        <p:sp>
          <p:nvSpPr>
            <p:cNvPr id="797" name="Google Shape;797;p41"/>
            <p:cNvSpPr/>
            <p:nvPr/>
          </p:nvSpPr>
          <p:spPr>
            <a:xfrm>
              <a:off x="2784" y="2928"/>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8" name="Google Shape;798;p41"/>
            <p:cNvSpPr txBox="1"/>
            <p:nvPr/>
          </p:nvSpPr>
          <p:spPr>
            <a:xfrm>
              <a:off x="3216" y="2592"/>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b c d e</a:t>
              </a:r>
              <a:endParaRPr/>
            </a:p>
          </p:txBody>
        </p:sp>
        <p:sp>
          <p:nvSpPr>
            <p:cNvPr id="799" name="Google Shape;799;p41"/>
            <p:cNvSpPr/>
            <p:nvPr/>
          </p:nvSpPr>
          <p:spPr>
            <a:xfrm>
              <a:off x="3120" y="2592"/>
              <a:ext cx="9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00" name="Google Shape;800;p41"/>
            <p:cNvCxnSpPr/>
            <p:nvPr/>
          </p:nvCxnSpPr>
          <p:spPr>
            <a:xfrm>
              <a:off x="1200" y="3753"/>
              <a:ext cx="3300" cy="0"/>
            </a:xfrm>
            <a:prstGeom prst="straightConnector1">
              <a:avLst/>
            </a:prstGeom>
            <a:noFill/>
            <a:ln cap="flat" cmpd="sng" w="19050">
              <a:solidFill>
                <a:schemeClr val="dk1"/>
              </a:solidFill>
              <a:prstDash val="solid"/>
              <a:miter lim="800000"/>
              <a:headEnd len="med" w="med" type="triangle"/>
              <a:tailEnd len="med" w="med" type="none"/>
            </a:ln>
          </p:spPr>
        </p:cxnSp>
        <p:cxnSp>
          <p:nvCxnSpPr>
            <p:cNvPr id="801" name="Google Shape;801;p41"/>
            <p:cNvCxnSpPr/>
            <p:nvPr/>
          </p:nvCxnSpPr>
          <p:spPr>
            <a:xfrm>
              <a:off x="1536" y="3753"/>
              <a:ext cx="0" cy="0"/>
            </a:xfrm>
            <a:prstGeom prst="straightConnector1">
              <a:avLst/>
            </a:prstGeom>
            <a:noFill/>
            <a:ln cap="flat" cmpd="sng" w="9525">
              <a:solidFill>
                <a:schemeClr val="dk1"/>
              </a:solidFill>
              <a:prstDash val="solid"/>
              <a:miter lim="800000"/>
              <a:headEnd len="med" w="med" type="none"/>
              <a:tailEnd len="med" w="med" type="none"/>
            </a:ln>
          </p:spPr>
        </p:cxnSp>
        <p:sp>
          <p:nvSpPr>
            <p:cNvPr id="802" name="Google Shape;802;p41"/>
            <p:cNvSpPr txBox="1"/>
            <p:nvPr/>
          </p:nvSpPr>
          <p:spPr>
            <a:xfrm>
              <a:off x="1440" y="3810"/>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4</a:t>
              </a:r>
              <a:endParaRPr/>
            </a:p>
          </p:txBody>
        </p:sp>
        <p:cxnSp>
          <p:nvCxnSpPr>
            <p:cNvPr id="803" name="Google Shape;803;p41"/>
            <p:cNvCxnSpPr/>
            <p:nvPr/>
          </p:nvCxnSpPr>
          <p:spPr>
            <a:xfrm>
              <a:off x="2064" y="3744"/>
              <a:ext cx="0" cy="0"/>
            </a:xfrm>
            <a:prstGeom prst="straightConnector1">
              <a:avLst/>
            </a:prstGeom>
            <a:noFill/>
            <a:ln cap="flat" cmpd="sng" w="9525">
              <a:solidFill>
                <a:schemeClr val="dk1"/>
              </a:solidFill>
              <a:prstDash val="solid"/>
              <a:miter lim="800000"/>
              <a:headEnd len="med" w="med" type="none"/>
              <a:tailEnd len="med" w="med" type="none"/>
            </a:ln>
          </p:spPr>
        </p:cxnSp>
        <p:sp>
          <p:nvSpPr>
            <p:cNvPr id="804" name="Google Shape;804;p41"/>
            <p:cNvSpPr txBox="1"/>
            <p:nvPr/>
          </p:nvSpPr>
          <p:spPr>
            <a:xfrm>
              <a:off x="1968" y="3801"/>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3</a:t>
              </a:r>
              <a:endParaRPr/>
            </a:p>
          </p:txBody>
        </p:sp>
        <p:cxnSp>
          <p:nvCxnSpPr>
            <p:cNvPr id="805" name="Google Shape;805;p41"/>
            <p:cNvCxnSpPr/>
            <p:nvPr/>
          </p:nvCxnSpPr>
          <p:spPr>
            <a:xfrm>
              <a:off x="2592" y="3744"/>
              <a:ext cx="0" cy="0"/>
            </a:xfrm>
            <a:prstGeom prst="straightConnector1">
              <a:avLst/>
            </a:prstGeom>
            <a:noFill/>
            <a:ln cap="flat" cmpd="sng" w="9525">
              <a:solidFill>
                <a:schemeClr val="dk1"/>
              </a:solidFill>
              <a:prstDash val="solid"/>
              <a:miter lim="800000"/>
              <a:headEnd len="med" w="med" type="none"/>
              <a:tailEnd len="med" w="med" type="none"/>
            </a:ln>
          </p:spPr>
        </p:cxnSp>
        <p:sp>
          <p:nvSpPr>
            <p:cNvPr id="806" name="Google Shape;806;p41"/>
            <p:cNvSpPr txBox="1"/>
            <p:nvPr/>
          </p:nvSpPr>
          <p:spPr>
            <a:xfrm>
              <a:off x="2496" y="3801"/>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2</a:t>
              </a:r>
              <a:endParaRPr/>
            </a:p>
          </p:txBody>
        </p:sp>
        <p:cxnSp>
          <p:nvCxnSpPr>
            <p:cNvPr id="807" name="Google Shape;807;p41"/>
            <p:cNvCxnSpPr/>
            <p:nvPr/>
          </p:nvCxnSpPr>
          <p:spPr>
            <a:xfrm>
              <a:off x="3072" y="3744"/>
              <a:ext cx="0" cy="0"/>
            </a:xfrm>
            <a:prstGeom prst="straightConnector1">
              <a:avLst/>
            </a:prstGeom>
            <a:noFill/>
            <a:ln cap="flat" cmpd="sng" w="9525">
              <a:solidFill>
                <a:schemeClr val="dk1"/>
              </a:solidFill>
              <a:prstDash val="solid"/>
              <a:miter lim="800000"/>
              <a:headEnd len="med" w="med" type="none"/>
              <a:tailEnd len="med" w="med" type="none"/>
            </a:ln>
          </p:spPr>
        </p:cxnSp>
        <p:sp>
          <p:nvSpPr>
            <p:cNvPr id="808" name="Google Shape;808;p41"/>
            <p:cNvSpPr txBox="1"/>
            <p:nvPr/>
          </p:nvSpPr>
          <p:spPr>
            <a:xfrm>
              <a:off x="2976" y="3801"/>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1</a:t>
              </a:r>
              <a:endParaRPr/>
            </a:p>
          </p:txBody>
        </p:sp>
        <p:cxnSp>
          <p:nvCxnSpPr>
            <p:cNvPr id="809" name="Google Shape;809;p41"/>
            <p:cNvCxnSpPr/>
            <p:nvPr/>
          </p:nvCxnSpPr>
          <p:spPr>
            <a:xfrm>
              <a:off x="3552" y="3744"/>
              <a:ext cx="0" cy="0"/>
            </a:xfrm>
            <a:prstGeom prst="straightConnector1">
              <a:avLst/>
            </a:prstGeom>
            <a:noFill/>
            <a:ln cap="flat" cmpd="sng" w="9525">
              <a:solidFill>
                <a:schemeClr val="dk1"/>
              </a:solidFill>
              <a:prstDash val="solid"/>
              <a:miter lim="800000"/>
              <a:headEnd len="med" w="med" type="none"/>
              <a:tailEnd len="med" w="med" type="none"/>
            </a:ln>
          </p:spPr>
        </p:cxnSp>
        <p:sp>
          <p:nvSpPr>
            <p:cNvPr id="810" name="Google Shape;810;p41"/>
            <p:cNvSpPr txBox="1"/>
            <p:nvPr/>
          </p:nvSpPr>
          <p:spPr>
            <a:xfrm>
              <a:off x="3456" y="3801"/>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0</a:t>
              </a:r>
              <a:endParaRPr/>
            </a:p>
          </p:txBody>
        </p:sp>
        <p:cxnSp>
          <p:nvCxnSpPr>
            <p:cNvPr id="811" name="Google Shape;811;p41"/>
            <p:cNvCxnSpPr/>
            <p:nvPr/>
          </p:nvCxnSpPr>
          <p:spPr>
            <a:xfrm>
              <a:off x="1680" y="2352"/>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812" name="Google Shape;812;p41"/>
            <p:cNvCxnSpPr/>
            <p:nvPr/>
          </p:nvCxnSpPr>
          <p:spPr>
            <a:xfrm flipH="1" rot="10800000">
              <a:off x="1680" y="2340"/>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813" name="Google Shape;813;p41"/>
            <p:cNvCxnSpPr/>
            <p:nvPr/>
          </p:nvCxnSpPr>
          <p:spPr>
            <a:xfrm>
              <a:off x="1680" y="3216"/>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814" name="Google Shape;814;p41"/>
            <p:cNvCxnSpPr/>
            <p:nvPr/>
          </p:nvCxnSpPr>
          <p:spPr>
            <a:xfrm>
              <a:off x="1680" y="3504"/>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815" name="Google Shape;815;p41"/>
            <p:cNvCxnSpPr/>
            <p:nvPr/>
          </p:nvCxnSpPr>
          <p:spPr>
            <a:xfrm>
              <a:off x="1680" y="2976"/>
              <a:ext cx="1200" cy="0"/>
            </a:xfrm>
            <a:prstGeom prst="straightConnector1">
              <a:avLst/>
            </a:prstGeom>
            <a:noFill/>
            <a:ln cap="flat" cmpd="sng" w="9525">
              <a:solidFill>
                <a:schemeClr val="dk1"/>
              </a:solidFill>
              <a:prstDash val="solid"/>
              <a:miter lim="800000"/>
              <a:headEnd len="med" w="med" type="none"/>
              <a:tailEnd len="med" w="med" type="none"/>
            </a:ln>
          </p:spPr>
        </p:cxnSp>
        <p:cxnSp>
          <p:nvCxnSpPr>
            <p:cNvPr id="816" name="Google Shape;816;p41"/>
            <p:cNvCxnSpPr/>
            <p:nvPr/>
          </p:nvCxnSpPr>
          <p:spPr>
            <a:xfrm>
              <a:off x="2688" y="2964"/>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817" name="Google Shape;817;p41"/>
            <p:cNvCxnSpPr/>
            <p:nvPr/>
          </p:nvCxnSpPr>
          <p:spPr>
            <a:xfrm>
              <a:off x="2400" y="2496"/>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818" name="Google Shape;818;p41"/>
            <p:cNvCxnSpPr/>
            <p:nvPr/>
          </p:nvCxnSpPr>
          <p:spPr>
            <a:xfrm>
              <a:off x="3072" y="2628"/>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819" name="Google Shape;819;p41"/>
            <p:cNvSpPr txBox="1"/>
            <p:nvPr/>
          </p:nvSpPr>
          <p:spPr>
            <a:xfrm>
              <a:off x="4305" y="1824"/>
              <a:ext cx="1200" cy="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agglomerative</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(AGNES)</a:t>
              </a:r>
              <a:endParaRPr/>
            </a:p>
          </p:txBody>
        </p:sp>
        <p:sp>
          <p:nvSpPr>
            <p:cNvPr id="820" name="Google Shape;820;p41"/>
            <p:cNvSpPr txBox="1"/>
            <p:nvPr/>
          </p:nvSpPr>
          <p:spPr>
            <a:xfrm>
              <a:off x="4401" y="3552"/>
              <a:ext cx="900" cy="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divisive</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(DIANA)</a:t>
              </a:r>
              <a:endParaRPr/>
            </a:p>
          </p:txBody>
        </p:sp>
      </p:grpSp>
      <p:sp>
        <p:nvSpPr>
          <p:cNvPr id="821" name="Google Shape;821;p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42"/>
          <p:cNvSpPr txBox="1"/>
          <p:nvPr>
            <p:ph type="title"/>
          </p:nvPr>
        </p:nvSpPr>
        <p:spPr>
          <a:xfrm>
            <a:off x="1295400" y="304800"/>
            <a:ext cx="7162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AGNES (Agglomerative Nesting)</a:t>
            </a:r>
            <a:endParaRPr/>
          </a:p>
        </p:txBody>
      </p:sp>
      <p:sp>
        <p:nvSpPr>
          <p:cNvPr id="828" name="Google Shape;828;p42"/>
          <p:cNvSpPr txBox="1"/>
          <p:nvPr>
            <p:ph idx="1" type="body"/>
          </p:nvPr>
        </p:nvSpPr>
        <p:spPr>
          <a:xfrm>
            <a:off x="304800" y="1371600"/>
            <a:ext cx="8610600" cy="2895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Introduced in Kaufmann and Rousseeuw (1990)</a:t>
            </a:r>
            <a:endParaRPr/>
          </a:p>
          <a:p>
            <a:pPr indent="-342900" lvl="0" marL="342900" rtl="0" algn="l">
              <a:lnSpc>
                <a:spcPct val="8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Implemented in statistical packages, e.g., Splus</a:t>
            </a:r>
            <a:endParaRPr/>
          </a:p>
          <a:p>
            <a:pPr indent="-342900" lvl="0" marL="342900" rtl="0" algn="l">
              <a:lnSpc>
                <a:spcPct val="8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Use the </a:t>
            </a:r>
            <a:r>
              <a:rPr b="1" i="0" lang="en-US" sz="2400" u="none">
                <a:solidFill>
                  <a:schemeClr val="dk1"/>
                </a:solidFill>
                <a:latin typeface="Arial"/>
                <a:ea typeface="Arial"/>
                <a:cs typeface="Arial"/>
                <a:sym typeface="Arial"/>
              </a:rPr>
              <a:t>single-link</a:t>
            </a:r>
            <a:r>
              <a:rPr b="0" i="0" lang="en-US" sz="2400" u="none">
                <a:solidFill>
                  <a:schemeClr val="dk1"/>
                </a:solidFill>
                <a:latin typeface="Arial"/>
                <a:ea typeface="Arial"/>
                <a:cs typeface="Arial"/>
                <a:sym typeface="Arial"/>
              </a:rPr>
              <a:t> method and the dissimilarity matrix  </a:t>
            </a:r>
            <a:endParaRPr/>
          </a:p>
          <a:p>
            <a:pPr indent="-342900" lvl="0" marL="342900" rtl="0" algn="l">
              <a:lnSpc>
                <a:spcPct val="8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Merge nodes that have the least dissimilarity</a:t>
            </a:r>
            <a:endParaRPr/>
          </a:p>
          <a:p>
            <a:pPr indent="-342900" lvl="0" marL="342900" rtl="0" algn="l">
              <a:lnSpc>
                <a:spcPct val="8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Go on in a non-descending fashion</a:t>
            </a:r>
            <a:endParaRPr/>
          </a:p>
          <a:p>
            <a:pPr indent="-342900" lvl="0" marL="342900" rtl="0" algn="l">
              <a:lnSpc>
                <a:spcPct val="8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Eventually all nodes belong to the same cluster</a:t>
            </a:r>
            <a:endParaRPr/>
          </a:p>
        </p:txBody>
      </p:sp>
      <p:grpSp>
        <p:nvGrpSpPr>
          <p:cNvPr id="829" name="Google Shape;829;p42"/>
          <p:cNvGrpSpPr/>
          <p:nvPr/>
        </p:nvGrpSpPr>
        <p:grpSpPr>
          <a:xfrm>
            <a:off x="533400" y="4343400"/>
            <a:ext cx="2210574" cy="2018474"/>
            <a:chOff x="384" y="2496"/>
            <a:chExt cx="1392" cy="1271"/>
          </a:xfrm>
        </p:grpSpPr>
        <p:graphicFrame>
          <p:nvGraphicFramePr>
            <p:cNvPr id="830" name="Google Shape;830;p42"/>
            <p:cNvGraphicFramePr/>
            <p:nvPr/>
          </p:nvGraphicFramePr>
          <p:xfrm>
            <a:off x="384" y="2496"/>
            <a:ext cx="1392" cy="1271"/>
          </p:xfrm>
          <a:graphic>
            <a:graphicData uri="http://schemas.openxmlformats.org/presentationml/2006/ole">
              <mc:AlternateContent>
                <mc:Choice Requires="v">
                  <p:oleObj r:id="rId4" imgH="1271" imgW="1392" progId="Excel.Sheet.8" spid="_x0000_s1">
                    <p:embed/>
                  </p:oleObj>
                </mc:Choice>
                <mc:Fallback>
                  <p:oleObj r:id="rId5" imgH="1271" imgW="1392" progId="Excel.Sheet.8">
                    <p:embed/>
                    <p:pic>
                      <p:nvPicPr>
                        <p:cNvPr id="830" name="Google Shape;830;p42"/>
                        <p:cNvPicPr preferRelativeResize="0"/>
                        <p:nvPr/>
                      </p:nvPicPr>
                      <p:blipFill rotWithShape="1">
                        <a:blip r:embed="rId6">
                          <a:alphaModFix/>
                        </a:blip>
                        <a:srcRect b="0" l="0" r="0" t="0"/>
                        <a:stretch/>
                      </p:blipFill>
                      <p:spPr>
                        <a:xfrm>
                          <a:off x="384" y="2496"/>
                          <a:ext cx="1392" cy="1271"/>
                        </a:xfrm>
                        <a:prstGeom prst="rect">
                          <a:avLst/>
                        </a:prstGeom>
                        <a:noFill/>
                        <a:ln>
                          <a:noFill/>
                        </a:ln>
                      </p:spPr>
                    </p:pic>
                  </p:oleObj>
                </mc:Fallback>
              </mc:AlternateContent>
            </a:graphicData>
          </a:graphic>
        </p:graphicFrame>
        <p:sp>
          <p:nvSpPr>
            <p:cNvPr id="831" name="Google Shape;831;p42"/>
            <p:cNvSpPr/>
            <p:nvPr/>
          </p:nvSpPr>
          <p:spPr>
            <a:xfrm>
              <a:off x="816" y="2736"/>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2" name="Google Shape;832;p42"/>
            <p:cNvSpPr/>
            <p:nvPr/>
          </p:nvSpPr>
          <p:spPr>
            <a:xfrm>
              <a:off x="816" y="3024"/>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3" name="Google Shape;833;p42"/>
            <p:cNvSpPr/>
            <p:nvPr/>
          </p:nvSpPr>
          <p:spPr>
            <a:xfrm>
              <a:off x="1392" y="3024"/>
              <a:ext cx="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34" name="Google Shape;834;p42"/>
          <p:cNvGrpSpPr/>
          <p:nvPr/>
        </p:nvGrpSpPr>
        <p:grpSpPr>
          <a:xfrm>
            <a:off x="3505200" y="4343400"/>
            <a:ext cx="2210574" cy="2018474"/>
            <a:chOff x="1968" y="2496"/>
            <a:chExt cx="1392" cy="1271"/>
          </a:xfrm>
        </p:grpSpPr>
        <p:graphicFrame>
          <p:nvGraphicFramePr>
            <p:cNvPr id="835" name="Google Shape;835;p42"/>
            <p:cNvGraphicFramePr/>
            <p:nvPr/>
          </p:nvGraphicFramePr>
          <p:xfrm>
            <a:off x="1968" y="2496"/>
            <a:ext cx="1392" cy="1271"/>
          </p:xfrm>
          <a:graphic>
            <a:graphicData uri="http://schemas.openxmlformats.org/presentationml/2006/ole">
              <mc:AlternateContent>
                <mc:Choice Requires="v">
                  <p:oleObj r:id="rId7" imgH="1271" imgW="1392" progId="Excel.Sheet.8" spid="_x0000_s2">
                    <p:embed/>
                  </p:oleObj>
                </mc:Choice>
                <mc:Fallback>
                  <p:oleObj r:id="rId8" imgH="1271" imgW="1392" progId="Excel.Sheet.8">
                    <p:embed/>
                    <p:pic>
                      <p:nvPicPr>
                        <p:cNvPr id="835" name="Google Shape;835;p42"/>
                        <p:cNvPicPr preferRelativeResize="0"/>
                        <p:nvPr/>
                      </p:nvPicPr>
                      <p:blipFill rotWithShape="1">
                        <a:blip r:embed="rId6">
                          <a:alphaModFix/>
                        </a:blip>
                        <a:srcRect b="0" l="0" r="0" t="0"/>
                        <a:stretch/>
                      </p:blipFill>
                      <p:spPr>
                        <a:xfrm>
                          <a:off x="1968" y="2496"/>
                          <a:ext cx="1392" cy="1271"/>
                        </a:xfrm>
                        <a:prstGeom prst="rect">
                          <a:avLst/>
                        </a:prstGeom>
                        <a:noFill/>
                        <a:ln>
                          <a:noFill/>
                        </a:ln>
                      </p:spPr>
                    </p:pic>
                  </p:oleObj>
                </mc:Fallback>
              </mc:AlternateContent>
            </a:graphicData>
          </a:graphic>
        </p:graphicFrame>
        <p:sp>
          <p:nvSpPr>
            <p:cNvPr id="836" name="Google Shape;836;p42"/>
            <p:cNvSpPr/>
            <p:nvPr/>
          </p:nvSpPr>
          <p:spPr>
            <a:xfrm>
              <a:off x="2736" y="3312"/>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7" name="Google Shape;837;p42"/>
            <p:cNvSpPr/>
            <p:nvPr/>
          </p:nvSpPr>
          <p:spPr>
            <a:xfrm>
              <a:off x="2256" y="2688"/>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8" name="Google Shape;838;p42"/>
            <p:cNvSpPr/>
            <p:nvPr/>
          </p:nvSpPr>
          <p:spPr>
            <a:xfrm>
              <a:off x="2352" y="3024"/>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9" name="Google Shape;839;p42"/>
            <p:cNvSpPr/>
            <p:nvPr/>
          </p:nvSpPr>
          <p:spPr>
            <a:xfrm>
              <a:off x="2832" y="3024"/>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40" name="Google Shape;840;p42"/>
          <p:cNvGrpSpPr/>
          <p:nvPr/>
        </p:nvGrpSpPr>
        <p:grpSpPr>
          <a:xfrm>
            <a:off x="6553200" y="4343400"/>
            <a:ext cx="2210574" cy="2018474"/>
            <a:chOff x="3552" y="2496"/>
            <a:chExt cx="1392" cy="1271"/>
          </a:xfrm>
        </p:grpSpPr>
        <p:graphicFrame>
          <p:nvGraphicFramePr>
            <p:cNvPr id="841" name="Google Shape;841;p42"/>
            <p:cNvGraphicFramePr/>
            <p:nvPr/>
          </p:nvGraphicFramePr>
          <p:xfrm>
            <a:off x="3552" y="2496"/>
            <a:ext cx="1392" cy="1271"/>
          </p:xfrm>
          <a:graphic>
            <a:graphicData uri="http://schemas.openxmlformats.org/presentationml/2006/ole">
              <mc:AlternateContent>
                <mc:Choice Requires="v">
                  <p:oleObj r:id="rId9" imgH="1271" imgW="1392" progId="Excel.Sheet.8" spid="_x0000_s3">
                    <p:embed/>
                  </p:oleObj>
                </mc:Choice>
                <mc:Fallback>
                  <p:oleObj r:id="rId10" imgH="1271" imgW="1392" progId="Excel.Sheet.8">
                    <p:embed/>
                    <p:pic>
                      <p:nvPicPr>
                        <p:cNvPr id="841" name="Google Shape;841;p42"/>
                        <p:cNvPicPr preferRelativeResize="0"/>
                        <p:nvPr/>
                      </p:nvPicPr>
                      <p:blipFill rotWithShape="1">
                        <a:blip r:embed="rId6">
                          <a:alphaModFix/>
                        </a:blip>
                        <a:srcRect b="0" l="0" r="0" t="0"/>
                        <a:stretch/>
                      </p:blipFill>
                      <p:spPr>
                        <a:xfrm>
                          <a:off x="3552" y="2496"/>
                          <a:ext cx="1392" cy="1271"/>
                        </a:xfrm>
                        <a:prstGeom prst="rect">
                          <a:avLst/>
                        </a:prstGeom>
                        <a:noFill/>
                        <a:ln>
                          <a:noFill/>
                        </a:ln>
                      </p:spPr>
                    </p:pic>
                  </p:oleObj>
                </mc:Fallback>
              </mc:AlternateContent>
            </a:graphicData>
          </a:graphic>
        </p:graphicFrame>
        <p:sp>
          <p:nvSpPr>
            <p:cNvPr id="842" name="Google Shape;842;p42"/>
            <p:cNvSpPr/>
            <p:nvPr/>
          </p:nvSpPr>
          <p:spPr>
            <a:xfrm>
              <a:off x="3888" y="2688"/>
              <a:ext cx="300" cy="6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43" name="Google Shape;843;p42"/>
            <p:cNvSpPr/>
            <p:nvPr/>
          </p:nvSpPr>
          <p:spPr>
            <a:xfrm>
              <a:off x="4272" y="3024"/>
              <a:ext cx="600" cy="6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844" name="Google Shape;844;p42"/>
          <p:cNvCxnSpPr/>
          <p:nvPr/>
        </p:nvCxnSpPr>
        <p:spPr>
          <a:xfrm>
            <a:off x="2971800" y="5257800"/>
            <a:ext cx="304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845" name="Google Shape;845;p42"/>
          <p:cNvCxnSpPr/>
          <p:nvPr/>
        </p:nvCxnSpPr>
        <p:spPr>
          <a:xfrm>
            <a:off x="5943600" y="5181600"/>
            <a:ext cx="304800" cy="0"/>
          </a:xfrm>
          <a:prstGeom prst="straightConnector1">
            <a:avLst/>
          </a:prstGeom>
          <a:noFill/>
          <a:ln cap="flat" cmpd="sng" w="28575">
            <a:solidFill>
              <a:schemeClr val="dk1"/>
            </a:solidFill>
            <a:prstDash val="solid"/>
            <a:miter lim="800000"/>
            <a:headEnd len="med" w="med" type="none"/>
            <a:tailEnd len="med" w="med" type="triangle"/>
          </a:ln>
        </p:spPr>
      </p:cxnSp>
      <p:sp>
        <p:nvSpPr>
          <p:cNvPr id="846" name="Google Shape;846;p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43"/>
          <p:cNvSpPr/>
          <p:nvPr/>
        </p:nvSpPr>
        <p:spPr>
          <a:xfrm>
            <a:off x="82296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3" name="Google Shape;853;p43"/>
          <p:cNvSpPr/>
          <p:nvPr/>
        </p:nvSpPr>
        <p:spPr>
          <a:xfrm>
            <a:off x="71628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4" name="Google Shape;854;p43"/>
          <p:cNvSpPr/>
          <p:nvPr/>
        </p:nvSpPr>
        <p:spPr>
          <a:xfrm>
            <a:off x="61722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5" name="Google Shape;855;p43"/>
          <p:cNvSpPr/>
          <p:nvPr/>
        </p:nvSpPr>
        <p:spPr>
          <a:xfrm>
            <a:off x="52578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6" name="Google Shape;856;p43"/>
          <p:cNvSpPr/>
          <p:nvPr/>
        </p:nvSpPr>
        <p:spPr>
          <a:xfrm>
            <a:off x="42672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7" name="Google Shape;857;p43"/>
          <p:cNvSpPr/>
          <p:nvPr/>
        </p:nvSpPr>
        <p:spPr>
          <a:xfrm>
            <a:off x="32766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8" name="Google Shape;858;p43"/>
          <p:cNvSpPr/>
          <p:nvPr/>
        </p:nvSpPr>
        <p:spPr>
          <a:xfrm>
            <a:off x="23622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9" name="Google Shape;859;p43"/>
          <p:cNvSpPr/>
          <p:nvPr/>
        </p:nvSpPr>
        <p:spPr>
          <a:xfrm>
            <a:off x="13716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0" name="Google Shape;860;p43"/>
          <p:cNvSpPr/>
          <p:nvPr/>
        </p:nvSpPr>
        <p:spPr>
          <a:xfrm>
            <a:off x="457200" y="5867400"/>
            <a:ext cx="152400" cy="1524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61" name="Google Shape;861;p43"/>
          <p:cNvCxnSpPr/>
          <p:nvPr/>
        </p:nvCxnSpPr>
        <p:spPr>
          <a:xfrm>
            <a:off x="533400" y="5029200"/>
            <a:ext cx="914400" cy="0"/>
          </a:xfrm>
          <a:prstGeom prst="straightConnector1">
            <a:avLst/>
          </a:prstGeom>
          <a:noFill/>
          <a:ln cap="flat" cmpd="sng" w="12700">
            <a:solidFill>
              <a:schemeClr val="dk1"/>
            </a:solidFill>
            <a:prstDash val="solid"/>
            <a:miter lim="800000"/>
            <a:headEnd len="med" w="med" type="none"/>
            <a:tailEnd len="med" w="med" type="none"/>
          </a:ln>
        </p:spPr>
      </p:cxnSp>
      <p:cxnSp>
        <p:nvCxnSpPr>
          <p:cNvPr id="862" name="Google Shape;862;p43"/>
          <p:cNvCxnSpPr/>
          <p:nvPr/>
        </p:nvCxnSpPr>
        <p:spPr>
          <a:xfrm>
            <a:off x="1447800" y="5029200"/>
            <a:ext cx="0" cy="914400"/>
          </a:xfrm>
          <a:prstGeom prst="straightConnector1">
            <a:avLst/>
          </a:prstGeom>
          <a:noFill/>
          <a:ln cap="flat" cmpd="sng" w="12700">
            <a:solidFill>
              <a:schemeClr val="dk1"/>
            </a:solidFill>
            <a:prstDash val="solid"/>
            <a:miter lim="800000"/>
            <a:headEnd len="med" w="med" type="none"/>
            <a:tailEnd len="med" w="med" type="none"/>
          </a:ln>
        </p:spPr>
      </p:cxnSp>
      <p:cxnSp>
        <p:nvCxnSpPr>
          <p:cNvPr id="863" name="Google Shape;863;p43"/>
          <p:cNvCxnSpPr/>
          <p:nvPr/>
        </p:nvCxnSpPr>
        <p:spPr>
          <a:xfrm>
            <a:off x="3352800" y="5029200"/>
            <a:ext cx="0" cy="914400"/>
          </a:xfrm>
          <a:prstGeom prst="straightConnector1">
            <a:avLst/>
          </a:prstGeom>
          <a:noFill/>
          <a:ln cap="flat" cmpd="sng" w="12700">
            <a:solidFill>
              <a:schemeClr val="dk1"/>
            </a:solidFill>
            <a:prstDash val="solid"/>
            <a:miter lim="800000"/>
            <a:headEnd len="med" w="med" type="none"/>
            <a:tailEnd len="med" w="med" type="none"/>
          </a:ln>
        </p:spPr>
      </p:cxnSp>
      <p:cxnSp>
        <p:nvCxnSpPr>
          <p:cNvPr id="864" name="Google Shape;864;p43"/>
          <p:cNvCxnSpPr/>
          <p:nvPr/>
        </p:nvCxnSpPr>
        <p:spPr>
          <a:xfrm>
            <a:off x="3352800" y="5029200"/>
            <a:ext cx="990600" cy="0"/>
          </a:xfrm>
          <a:prstGeom prst="straightConnector1">
            <a:avLst/>
          </a:prstGeom>
          <a:noFill/>
          <a:ln cap="flat" cmpd="sng" w="12700">
            <a:solidFill>
              <a:schemeClr val="dk1"/>
            </a:solidFill>
            <a:prstDash val="solid"/>
            <a:miter lim="800000"/>
            <a:headEnd len="med" w="med" type="none"/>
            <a:tailEnd len="med" w="med" type="none"/>
          </a:ln>
        </p:spPr>
      </p:cxnSp>
      <p:cxnSp>
        <p:nvCxnSpPr>
          <p:cNvPr id="865" name="Google Shape;865;p43"/>
          <p:cNvCxnSpPr/>
          <p:nvPr/>
        </p:nvCxnSpPr>
        <p:spPr>
          <a:xfrm>
            <a:off x="4343400" y="5029200"/>
            <a:ext cx="0" cy="914400"/>
          </a:xfrm>
          <a:prstGeom prst="straightConnector1">
            <a:avLst/>
          </a:prstGeom>
          <a:noFill/>
          <a:ln cap="flat" cmpd="sng" w="12700">
            <a:solidFill>
              <a:schemeClr val="dk1"/>
            </a:solidFill>
            <a:prstDash val="solid"/>
            <a:miter lim="800000"/>
            <a:headEnd len="med" w="med" type="none"/>
            <a:tailEnd len="med" w="med" type="none"/>
          </a:ln>
        </p:spPr>
      </p:cxnSp>
      <p:cxnSp>
        <p:nvCxnSpPr>
          <p:cNvPr id="866" name="Google Shape;866;p43"/>
          <p:cNvCxnSpPr/>
          <p:nvPr/>
        </p:nvCxnSpPr>
        <p:spPr>
          <a:xfrm>
            <a:off x="7239000" y="5105400"/>
            <a:ext cx="0" cy="838200"/>
          </a:xfrm>
          <a:prstGeom prst="straightConnector1">
            <a:avLst/>
          </a:prstGeom>
          <a:noFill/>
          <a:ln cap="flat" cmpd="sng" w="12700">
            <a:solidFill>
              <a:schemeClr val="dk1"/>
            </a:solidFill>
            <a:prstDash val="solid"/>
            <a:miter lim="800000"/>
            <a:headEnd len="med" w="med" type="none"/>
            <a:tailEnd len="med" w="med" type="none"/>
          </a:ln>
        </p:spPr>
      </p:cxnSp>
      <p:cxnSp>
        <p:nvCxnSpPr>
          <p:cNvPr id="867" name="Google Shape;867;p43"/>
          <p:cNvCxnSpPr/>
          <p:nvPr/>
        </p:nvCxnSpPr>
        <p:spPr>
          <a:xfrm>
            <a:off x="7239000" y="5105400"/>
            <a:ext cx="1066800" cy="0"/>
          </a:xfrm>
          <a:prstGeom prst="straightConnector1">
            <a:avLst/>
          </a:prstGeom>
          <a:noFill/>
          <a:ln cap="flat" cmpd="sng" w="12700">
            <a:solidFill>
              <a:schemeClr val="dk1"/>
            </a:solidFill>
            <a:prstDash val="solid"/>
            <a:miter lim="800000"/>
            <a:headEnd len="med" w="med" type="none"/>
            <a:tailEnd len="med" w="med" type="none"/>
          </a:ln>
        </p:spPr>
      </p:cxnSp>
      <p:cxnSp>
        <p:nvCxnSpPr>
          <p:cNvPr id="868" name="Google Shape;868;p43"/>
          <p:cNvCxnSpPr/>
          <p:nvPr/>
        </p:nvCxnSpPr>
        <p:spPr>
          <a:xfrm>
            <a:off x="8305800" y="5105400"/>
            <a:ext cx="0" cy="838200"/>
          </a:xfrm>
          <a:prstGeom prst="straightConnector1">
            <a:avLst/>
          </a:prstGeom>
          <a:noFill/>
          <a:ln cap="flat" cmpd="sng" w="12700">
            <a:solidFill>
              <a:schemeClr val="dk1"/>
            </a:solidFill>
            <a:prstDash val="solid"/>
            <a:miter lim="800000"/>
            <a:headEnd len="med" w="med" type="none"/>
            <a:tailEnd len="med" w="med" type="none"/>
          </a:ln>
        </p:spPr>
      </p:cxnSp>
      <p:cxnSp>
        <p:nvCxnSpPr>
          <p:cNvPr id="869" name="Google Shape;869;p43"/>
          <p:cNvCxnSpPr/>
          <p:nvPr/>
        </p:nvCxnSpPr>
        <p:spPr>
          <a:xfrm>
            <a:off x="990600" y="4267200"/>
            <a:ext cx="0" cy="762000"/>
          </a:xfrm>
          <a:prstGeom prst="straightConnector1">
            <a:avLst/>
          </a:prstGeom>
          <a:noFill/>
          <a:ln cap="flat" cmpd="sng" w="12700">
            <a:solidFill>
              <a:schemeClr val="dk1"/>
            </a:solidFill>
            <a:prstDash val="solid"/>
            <a:miter lim="800000"/>
            <a:headEnd len="med" w="med" type="none"/>
            <a:tailEnd len="med" w="med" type="none"/>
          </a:ln>
        </p:spPr>
      </p:cxnSp>
      <p:cxnSp>
        <p:nvCxnSpPr>
          <p:cNvPr id="870" name="Google Shape;870;p43"/>
          <p:cNvCxnSpPr/>
          <p:nvPr/>
        </p:nvCxnSpPr>
        <p:spPr>
          <a:xfrm>
            <a:off x="990600" y="4267200"/>
            <a:ext cx="1447800" cy="0"/>
          </a:xfrm>
          <a:prstGeom prst="straightConnector1">
            <a:avLst/>
          </a:prstGeom>
          <a:noFill/>
          <a:ln cap="flat" cmpd="sng" w="12700">
            <a:solidFill>
              <a:schemeClr val="dk1"/>
            </a:solidFill>
            <a:prstDash val="solid"/>
            <a:miter lim="800000"/>
            <a:headEnd len="med" w="med" type="none"/>
            <a:tailEnd len="med" w="med" type="none"/>
          </a:ln>
        </p:spPr>
      </p:cxnSp>
      <p:cxnSp>
        <p:nvCxnSpPr>
          <p:cNvPr id="871" name="Google Shape;871;p43"/>
          <p:cNvCxnSpPr/>
          <p:nvPr/>
        </p:nvCxnSpPr>
        <p:spPr>
          <a:xfrm>
            <a:off x="2438400" y="4267200"/>
            <a:ext cx="0" cy="1676400"/>
          </a:xfrm>
          <a:prstGeom prst="straightConnector1">
            <a:avLst/>
          </a:prstGeom>
          <a:noFill/>
          <a:ln cap="flat" cmpd="sng" w="12700">
            <a:solidFill>
              <a:schemeClr val="dk1"/>
            </a:solidFill>
            <a:prstDash val="solid"/>
            <a:miter lim="800000"/>
            <a:headEnd len="med" w="med" type="none"/>
            <a:tailEnd len="med" w="med" type="none"/>
          </a:ln>
        </p:spPr>
      </p:cxnSp>
      <p:cxnSp>
        <p:nvCxnSpPr>
          <p:cNvPr id="872" name="Google Shape;872;p43"/>
          <p:cNvCxnSpPr/>
          <p:nvPr/>
        </p:nvCxnSpPr>
        <p:spPr>
          <a:xfrm>
            <a:off x="3733800" y="4267200"/>
            <a:ext cx="0" cy="0"/>
          </a:xfrm>
          <a:prstGeom prst="straightConnector1">
            <a:avLst/>
          </a:prstGeom>
          <a:noFill/>
          <a:ln cap="flat" cmpd="sng" w="12700">
            <a:solidFill>
              <a:schemeClr val="dk1"/>
            </a:solidFill>
            <a:prstDash val="solid"/>
            <a:miter lim="800000"/>
            <a:headEnd len="med" w="med" type="none"/>
            <a:tailEnd len="med" w="med" type="none"/>
          </a:ln>
        </p:spPr>
      </p:cxnSp>
      <p:cxnSp>
        <p:nvCxnSpPr>
          <p:cNvPr id="873" name="Google Shape;873;p43"/>
          <p:cNvCxnSpPr/>
          <p:nvPr/>
        </p:nvCxnSpPr>
        <p:spPr>
          <a:xfrm>
            <a:off x="3810000" y="4267200"/>
            <a:ext cx="0" cy="762000"/>
          </a:xfrm>
          <a:prstGeom prst="straightConnector1">
            <a:avLst/>
          </a:prstGeom>
          <a:noFill/>
          <a:ln cap="flat" cmpd="sng" w="12700">
            <a:solidFill>
              <a:schemeClr val="dk1"/>
            </a:solidFill>
            <a:prstDash val="solid"/>
            <a:miter lim="800000"/>
            <a:headEnd len="med" w="med" type="none"/>
            <a:tailEnd len="med" w="med" type="none"/>
          </a:ln>
        </p:spPr>
      </p:cxnSp>
      <p:cxnSp>
        <p:nvCxnSpPr>
          <p:cNvPr id="874" name="Google Shape;874;p43"/>
          <p:cNvCxnSpPr/>
          <p:nvPr/>
        </p:nvCxnSpPr>
        <p:spPr>
          <a:xfrm>
            <a:off x="3886200" y="4267200"/>
            <a:ext cx="1447800" cy="0"/>
          </a:xfrm>
          <a:prstGeom prst="straightConnector1">
            <a:avLst/>
          </a:prstGeom>
          <a:noFill/>
          <a:ln cap="flat" cmpd="sng" w="12700">
            <a:solidFill>
              <a:schemeClr val="dk1"/>
            </a:solidFill>
            <a:prstDash val="solid"/>
            <a:miter lim="800000"/>
            <a:headEnd len="med" w="med" type="none"/>
            <a:tailEnd len="med" w="med" type="none"/>
          </a:ln>
        </p:spPr>
      </p:cxnSp>
      <p:cxnSp>
        <p:nvCxnSpPr>
          <p:cNvPr id="875" name="Google Shape;875;p43"/>
          <p:cNvCxnSpPr/>
          <p:nvPr/>
        </p:nvCxnSpPr>
        <p:spPr>
          <a:xfrm>
            <a:off x="5334000" y="4267200"/>
            <a:ext cx="0" cy="1676400"/>
          </a:xfrm>
          <a:prstGeom prst="straightConnector1">
            <a:avLst/>
          </a:prstGeom>
          <a:noFill/>
          <a:ln cap="flat" cmpd="sng" w="12700">
            <a:solidFill>
              <a:schemeClr val="dk1"/>
            </a:solidFill>
            <a:prstDash val="solid"/>
            <a:miter lim="800000"/>
            <a:headEnd len="med" w="med" type="none"/>
            <a:tailEnd len="med" w="med" type="none"/>
          </a:ln>
        </p:spPr>
      </p:cxnSp>
      <p:cxnSp>
        <p:nvCxnSpPr>
          <p:cNvPr id="876" name="Google Shape;876;p43"/>
          <p:cNvCxnSpPr/>
          <p:nvPr/>
        </p:nvCxnSpPr>
        <p:spPr>
          <a:xfrm>
            <a:off x="3810000" y="4267200"/>
            <a:ext cx="152400" cy="0"/>
          </a:xfrm>
          <a:prstGeom prst="straightConnector1">
            <a:avLst/>
          </a:prstGeom>
          <a:noFill/>
          <a:ln cap="flat" cmpd="sng" w="12700">
            <a:solidFill>
              <a:schemeClr val="dk1"/>
            </a:solidFill>
            <a:prstDash val="solid"/>
            <a:miter lim="800000"/>
            <a:headEnd len="med" w="med" type="none"/>
            <a:tailEnd len="med" w="med" type="none"/>
          </a:ln>
        </p:spPr>
      </p:cxnSp>
      <p:cxnSp>
        <p:nvCxnSpPr>
          <p:cNvPr id="877" name="Google Shape;877;p43"/>
          <p:cNvCxnSpPr/>
          <p:nvPr/>
        </p:nvCxnSpPr>
        <p:spPr>
          <a:xfrm>
            <a:off x="4572000" y="3429000"/>
            <a:ext cx="0" cy="838200"/>
          </a:xfrm>
          <a:prstGeom prst="straightConnector1">
            <a:avLst/>
          </a:prstGeom>
          <a:noFill/>
          <a:ln cap="flat" cmpd="sng" w="12700">
            <a:solidFill>
              <a:schemeClr val="dk1"/>
            </a:solidFill>
            <a:prstDash val="solid"/>
            <a:miter lim="800000"/>
            <a:headEnd len="med" w="med" type="none"/>
            <a:tailEnd len="med" w="med" type="none"/>
          </a:ln>
        </p:spPr>
      </p:cxnSp>
      <p:cxnSp>
        <p:nvCxnSpPr>
          <p:cNvPr id="878" name="Google Shape;878;p43"/>
          <p:cNvCxnSpPr/>
          <p:nvPr/>
        </p:nvCxnSpPr>
        <p:spPr>
          <a:xfrm>
            <a:off x="6248400" y="3429000"/>
            <a:ext cx="0" cy="2514600"/>
          </a:xfrm>
          <a:prstGeom prst="straightConnector1">
            <a:avLst/>
          </a:prstGeom>
          <a:noFill/>
          <a:ln cap="flat" cmpd="sng" w="12700">
            <a:solidFill>
              <a:schemeClr val="dk1"/>
            </a:solidFill>
            <a:prstDash val="solid"/>
            <a:miter lim="800000"/>
            <a:headEnd len="med" w="med" type="none"/>
            <a:tailEnd len="med" w="med" type="none"/>
          </a:ln>
        </p:spPr>
      </p:cxnSp>
      <p:cxnSp>
        <p:nvCxnSpPr>
          <p:cNvPr id="879" name="Google Shape;879;p43"/>
          <p:cNvCxnSpPr/>
          <p:nvPr/>
        </p:nvCxnSpPr>
        <p:spPr>
          <a:xfrm>
            <a:off x="4572000" y="3429000"/>
            <a:ext cx="1676400" cy="0"/>
          </a:xfrm>
          <a:prstGeom prst="straightConnector1">
            <a:avLst/>
          </a:prstGeom>
          <a:noFill/>
          <a:ln cap="flat" cmpd="sng" w="12700">
            <a:solidFill>
              <a:schemeClr val="dk1"/>
            </a:solidFill>
            <a:prstDash val="solid"/>
            <a:miter lim="800000"/>
            <a:headEnd len="med" w="med" type="none"/>
            <a:tailEnd len="med" w="med" type="none"/>
          </a:ln>
        </p:spPr>
      </p:cxnSp>
      <p:cxnSp>
        <p:nvCxnSpPr>
          <p:cNvPr id="880" name="Google Shape;880;p43"/>
          <p:cNvCxnSpPr/>
          <p:nvPr/>
        </p:nvCxnSpPr>
        <p:spPr>
          <a:xfrm>
            <a:off x="5410200" y="2590800"/>
            <a:ext cx="0" cy="838200"/>
          </a:xfrm>
          <a:prstGeom prst="straightConnector1">
            <a:avLst/>
          </a:prstGeom>
          <a:noFill/>
          <a:ln cap="flat" cmpd="sng" w="12700">
            <a:solidFill>
              <a:schemeClr val="dk1"/>
            </a:solidFill>
            <a:prstDash val="solid"/>
            <a:miter lim="800000"/>
            <a:headEnd len="med" w="med" type="none"/>
            <a:tailEnd len="med" w="med" type="none"/>
          </a:ln>
        </p:spPr>
      </p:cxnSp>
      <p:cxnSp>
        <p:nvCxnSpPr>
          <p:cNvPr id="881" name="Google Shape;881;p43"/>
          <p:cNvCxnSpPr/>
          <p:nvPr/>
        </p:nvCxnSpPr>
        <p:spPr>
          <a:xfrm>
            <a:off x="7772400" y="2514600"/>
            <a:ext cx="0" cy="2590800"/>
          </a:xfrm>
          <a:prstGeom prst="straightConnector1">
            <a:avLst/>
          </a:prstGeom>
          <a:noFill/>
          <a:ln cap="flat" cmpd="sng" w="12700">
            <a:solidFill>
              <a:schemeClr val="dk1"/>
            </a:solidFill>
            <a:prstDash val="solid"/>
            <a:miter lim="800000"/>
            <a:headEnd len="med" w="med" type="none"/>
            <a:tailEnd len="med" w="med" type="none"/>
          </a:ln>
        </p:spPr>
      </p:cxnSp>
      <p:cxnSp>
        <p:nvCxnSpPr>
          <p:cNvPr id="882" name="Google Shape;882;p43"/>
          <p:cNvCxnSpPr/>
          <p:nvPr/>
        </p:nvCxnSpPr>
        <p:spPr>
          <a:xfrm rot="10800000">
            <a:off x="5410200" y="2514600"/>
            <a:ext cx="2362200" cy="0"/>
          </a:xfrm>
          <a:prstGeom prst="straightConnector1">
            <a:avLst/>
          </a:prstGeom>
          <a:noFill/>
          <a:ln cap="flat" cmpd="sng" w="12700">
            <a:solidFill>
              <a:schemeClr val="dk1"/>
            </a:solidFill>
            <a:prstDash val="solid"/>
            <a:miter lim="800000"/>
            <a:headEnd len="med" w="med" type="none"/>
            <a:tailEnd len="med" w="med" type="none"/>
          </a:ln>
        </p:spPr>
      </p:cxnSp>
      <p:cxnSp>
        <p:nvCxnSpPr>
          <p:cNvPr id="883" name="Google Shape;883;p43"/>
          <p:cNvCxnSpPr/>
          <p:nvPr/>
        </p:nvCxnSpPr>
        <p:spPr>
          <a:xfrm>
            <a:off x="5410200" y="2514600"/>
            <a:ext cx="0" cy="228600"/>
          </a:xfrm>
          <a:prstGeom prst="straightConnector1">
            <a:avLst/>
          </a:prstGeom>
          <a:noFill/>
          <a:ln cap="flat" cmpd="sng" w="12700">
            <a:solidFill>
              <a:schemeClr val="dk1"/>
            </a:solidFill>
            <a:prstDash val="solid"/>
            <a:miter lim="800000"/>
            <a:headEnd len="med" w="med" type="none"/>
            <a:tailEnd len="med" w="med" type="none"/>
          </a:ln>
        </p:spPr>
      </p:cxnSp>
      <p:cxnSp>
        <p:nvCxnSpPr>
          <p:cNvPr id="884" name="Google Shape;884;p43"/>
          <p:cNvCxnSpPr/>
          <p:nvPr/>
        </p:nvCxnSpPr>
        <p:spPr>
          <a:xfrm>
            <a:off x="6553200" y="1600200"/>
            <a:ext cx="0" cy="914400"/>
          </a:xfrm>
          <a:prstGeom prst="straightConnector1">
            <a:avLst/>
          </a:prstGeom>
          <a:noFill/>
          <a:ln cap="flat" cmpd="sng" w="12700">
            <a:solidFill>
              <a:schemeClr val="dk1"/>
            </a:solidFill>
            <a:prstDash val="solid"/>
            <a:miter lim="800000"/>
            <a:headEnd len="med" w="med" type="none"/>
            <a:tailEnd len="med" w="med" type="none"/>
          </a:ln>
        </p:spPr>
      </p:cxnSp>
      <p:cxnSp>
        <p:nvCxnSpPr>
          <p:cNvPr id="885" name="Google Shape;885;p43"/>
          <p:cNvCxnSpPr/>
          <p:nvPr/>
        </p:nvCxnSpPr>
        <p:spPr>
          <a:xfrm rot="10800000">
            <a:off x="1828800" y="1600200"/>
            <a:ext cx="4724400" cy="0"/>
          </a:xfrm>
          <a:prstGeom prst="straightConnector1">
            <a:avLst/>
          </a:prstGeom>
          <a:noFill/>
          <a:ln cap="flat" cmpd="sng" w="12700">
            <a:solidFill>
              <a:schemeClr val="dk1"/>
            </a:solidFill>
            <a:prstDash val="solid"/>
            <a:miter lim="800000"/>
            <a:headEnd len="med" w="med" type="none"/>
            <a:tailEnd len="med" w="med" type="none"/>
          </a:ln>
        </p:spPr>
      </p:cxnSp>
      <p:cxnSp>
        <p:nvCxnSpPr>
          <p:cNvPr id="886" name="Google Shape;886;p43"/>
          <p:cNvCxnSpPr/>
          <p:nvPr/>
        </p:nvCxnSpPr>
        <p:spPr>
          <a:xfrm>
            <a:off x="1676400" y="1600200"/>
            <a:ext cx="0" cy="2667000"/>
          </a:xfrm>
          <a:prstGeom prst="straightConnector1">
            <a:avLst/>
          </a:prstGeom>
          <a:noFill/>
          <a:ln cap="flat" cmpd="sng" w="12700">
            <a:solidFill>
              <a:schemeClr val="dk1"/>
            </a:solidFill>
            <a:prstDash val="solid"/>
            <a:miter lim="800000"/>
            <a:headEnd len="med" w="med" type="none"/>
            <a:tailEnd len="med" w="med" type="none"/>
          </a:ln>
        </p:spPr>
      </p:cxnSp>
      <p:cxnSp>
        <p:nvCxnSpPr>
          <p:cNvPr id="887" name="Google Shape;887;p43"/>
          <p:cNvCxnSpPr/>
          <p:nvPr/>
        </p:nvCxnSpPr>
        <p:spPr>
          <a:xfrm>
            <a:off x="2209800" y="1600200"/>
            <a:ext cx="0" cy="0"/>
          </a:xfrm>
          <a:prstGeom prst="straightConnector1">
            <a:avLst/>
          </a:prstGeom>
          <a:noFill/>
          <a:ln cap="flat" cmpd="sng" w="12700">
            <a:solidFill>
              <a:schemeClr val="dk1"/>
            </a:solidFill>
            <a:prstDash val="solid"/>
            <a:miter lim="800000"/>
            <a:headEnd len="med" w="med" type="none"/>
            <a:tailEnd len="med" w="med" type="none"/>
          </a:ln>
        </p:spPr>
      </p:cxnSp>
      <p:cxnSp>
        <p:nvCxnSpPr>
          <p:cNvPr id="888" name="Google Shape;888;p43"/>
          <p:cNvCxnSpPr/>
          <p:nvPr/>
        </p:nvCxnSpPr>
        <p:spPr>
          <a:xfrm rot="10800000">
            <a:off x="1676400" y="1600200"/>
            <a:ext cx="381000" cy="0"/>
          </a:xfrm>
          <a:prstGeom prst="straightConnector1">
            <a:avLst/>
          </a:prstGeom>
          <a:noFill/>
          <a:ln cap="flat" cmpd="sng" w="12700">
            <a:solidFill>
              <a:schemeClr val="dk1"/>
            </a:solidFill>
            <a:prstDash val="solid"/>
            <a:miter lim="800000"/>
            <a:headEnd len="med" w="med" type="none"/>
            <a:tailEnd len="med" w="med" type="none"/>
          </a:ln>
        </p:spPr>
      </p:cxnSp>
      <p:cxnSp>
        <p:nvCxnSpPr>
          <p:cNvPr id="889" name="Google Shape;889;p43"/>
          <p:cNvCxnSpPr/>
          <p:nvPr/>
        </p:nvCxnSpPr>
        <p:spPr>
          <a:xfrm>
            <a:off x="4114800" y="1143000"/>
            <a:ext cx="0" cy="457200"/>
          </a:xfrm>
          <a:prstGeom prst="straightConnector1">
            <a:avLst/>
          </a:prstGeom>
          <a:noFill/>
          <a:ln cap="flat" cmpd="sng" w="12700">
            <a:solidFill>
              <a:schemeClr val="dk1"/>
            </a:solidFill>
            <a:prstDash val="solid"/>
            <a:miter lim="800000"/>
            <a:headEnd len="med" w="med" type="none"/>
            <a:tailEnd len="med" w="med" type="none"/>
          </a:ln>
        </p:spPr>
      </p:cxnSp>
      <p:sp>
        <p:nvSpPr>
          <p:cNvPr id="890" name="Google Shape;890;p43"/>
          <p:cNvSpPr txBox="1"/>
          <p:nvPr/>
        </p:nvSpPr>
        <p:spPr>
          <a:xfrm>
            <a:off x="0" y="304800"/>
            <a:ext cx="9296400" cy="57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70981"/>
              </a:buClr>
              <a:buSzPts val="3200"/>
              <a:buFont typeface="Overlock"/>
              <a:buNone/>
            </a:pPr>
            <a:r>
              <a:rPr b="1" i="1" lang="en-US" sz="3200" u="none">
                <a:solidFill>
                  <a:srgbClr val="170981"/>
                </a:solidFill>
                <a:latin typeface="Overlock"/>
                <a:ea typeface="Overlock"/>
                <a:cs typeface="Overlock"/>
                <a:sym typeface="Overlock"/>
              </a:rPr>
              <a:t>Dendrogram:</a:t>
            </a:r>
            <a:r>
              <a:rPr b="1" i="0" lang="en-US" sz="3200" u="none">
                <a:solidFill>
                  <a:srgbClr val="170981"/>
                </a:solidFill>
                <a:latin typeface="Overlock"/>
                <a:ea typeface="Overlock"/>
                <a:cs typeface="Overlock"/>
                <a:sym typeface="Overlock"/>
              </a:rPr>
              <a:t> Shows How Clusters are Merged</a:t>
            </a:r>
            <a:endParaRPr/>
          </a:p>
        </p:txBody>
      </p:sp>
      <p:cxnSp>
        <p:nvCxnSpPr>
          <p:cNvPr id="891" name="Google Shape;891;p43"/>
          <p:cNvCxnSpPr/>
          <p:nvPr/>
        </p:nvCxnSpPr>
        <p:spPr>
          <a:xfrm>
            <a:off x="533400" y="5029200"/>
            <a:ext cx="0" cy="914400"/>
          </a:xfrm>
          <a:prstGeom prst="straightConnector1">
            <a:avLst/>
          </a:prstGeom>
          <a:noFill/>
          <a:ln cap="flat" cmpd="sng" w="12700">
            <a:solidFill>
              <a:schemeClr val="dk1"/>
            </a:solidFill>
            <a:prstDash val="solid"/>
            <a:miter lim="800000"/>
            <a:headEnd len="med" w="med" type="none"/>
            <a:tailEnd len="med" w="med" type="none"/>
          </a:ln>
        </p:spPr>
      </p:cxnSp>
      <p:sp>
        <p:nvSpPr>
          <p:cNvPr id="892" name="Google Shape;892;p43"/>
          <p:cNvSpPr txBox="1"/>
          <p:nvPr/>
        </p:nvSpPr>
        <p:spPr>
          <a:xfrm>
            <a:off x="381000" y="1676400"/>
            <a:ext cx="8229600" cy="22827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Decompose data objects into a several levels of nested partitioning (</a:t>
            </a:r>
            <a:r>
              <a:rPr b="0" i="0" lang="en-US" sz="2400" u="sng" cap="none" strike="noStrike">
                <a:solidFill>
                  <a:schemeClr val="dk1"/>
                </a:solidFill>
                <a:latin typeface="Arial"/>
                <a:ea typeface="Arial"/>
                <a:cs typeface="Arial"/>
                <a:sym typeface="Arial"/>
              </a:rPr>
              <a:t>tree</a:t>
            </a:r>
            <a:r>
              <a:rPr b="0" i="0" lang="en-US" sz="2400" u="none" cap="none" strike="noStrike">
                <a:solidFill>
                  <a:schemeClr val="dk1"/>
                </a:solidFill>
                <a:latin typeface="Arial"/>
                <a:ea typeface="Arial"/>
                <a:cs typeface="Arial"/>
                <a:sym typeface="Arial"/>
              </a:rPr>
              <a:t> of clusters), called a </a:t>
            </a:r>
            <a:r>
              <a:rPr b="0" i="0" lang="en-US" sz="2400" u="sng" cap="none" strike="noStrike">
                <a:solidFill>
                  <a:schemeClr val="dk1"/>
                </a:solidFill>
                <a:latin typeface="Arial"/>
                <a:ea typeface="Arial"/>
                <a:cs typeface="Arial"/>
                <a:sym typeface="Arial"/>
              </a:rPr>
              <a:t>dendrogram</a:t>
            </a:r>
            <a:endParaRPr/>
          </a:p>
          <a:p>
            <a:pPr indent="0" lvl="1" marL="45720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b="0" i="0" lang="en-US" sz="2400" u="sng" cap="none" strike="noStrike">
                <a:solidFill>
                  <a:schemeClr val="dk1"/>
                </a:solidFill>
                <a:latin typeface="Arial"/>
                <a:ea typeface="Arial"/>
                <a:cs typeface="Arial"/>
                <a:sym typeface="Arial"/>
              </a:rPr>
              <a:t>clustering</a:t>
            </a:r>
            <a:r>
              <a:rPr b="0" i="0" lang="en-US" sz="2400" u="none" cap="none" strike="noStrike">
                <a:solidFill>
                  <a:schemeClr val="dk1"/>
                </a:solidFill>
                <a:latin typeface="Arial"/>
                <a:ea typeface="Arial"/>
                <a:cs typeface="Arial"/>
                <a:sym typeface="Arial"/>
              </a:rPr>
              <a:t> of the data objects is obtained by </a:t>
            </a:r>
            <a:r>
              <a:rPr b="0" i="0" lang="en-US" sz="2400" u="sng" cap="none" strike="noStrike">
                <a:solidFill>
                  <a:schemeClr val="dk1"/>
                </a:solidFill>
                <a:latin typeface="Arial"/>
                <a:ea typeface="Arial"/>
                <a:cs typeface="Arial"/>
                <a:sym typeface="Arial"/>
              </a:rPr>
              <a:t>cutting</a:t>
            </a:r>
            <a:r>
              <a:rPr b="0" i="0" lang="en-US" sz="2400" u="none" cap="none" strike="noStrike">
                <a:solidFill>
                  <a:schemeClr val="dk1"/>
                </a:solidFill>
                <a:latin typeface="Arial"/>
                <a:ea typeface="Arial"/>
                <a:cs typeface="Arial"/>
                <a:sym typeface="Arial"/>
              </a:rPr>
              <a:t> the dendrogram at the desired level, then each </a:t>
            </a:r>
            <a:r>
              <a:rPr b="0" i="0" lang="en-US" sz="2400" u="sng" cap="none" strike="noStrike">
                <a:solidFill>
                  <a:schemeClr val="dk1"/>
                </a:solidFill>
                <a:latin typeface="Arial"/>
                <a:ea typeface="Arial"/>
                <a:cs typeface="Arial"/>
                <a:sym typeface="Arial"/>
              </a:rPr>
              <a:t>connected component</a:t>
            </a:r>
            <a:r>
              <a:rPr b="0" i="0" lang="en-US" sz="2400" u="none" cap="none" strike="noStrike">
                <a:solidFill>
                  <a:schemeClr val="dk1"/>
                </a:solidFill>
                <a:latin typeface="Arial"/>
                <a:ea typeface="Arial"/>
                <a:cs typeface="Arial"/>
                <a:sym typeface="Arial"/>
              </a:rPr>
              <a:t> forms a cluster</a:t>
            </a:r>
            <a:endParaRPr/>
          </a:p>
        </p:txBody>
      </p:sp>
      <p:sp>
        <p:nvSpPr>
          <p:cNvPr id="893" name="Google Shape;893;p4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8" name="Shape 898"/>
        <p:cNvGrpSpPr/>
        <p:nvPr/>
      </p:nvGrpSpPr>
      <p:grpSpPr>
        <a:xfrm>
          <a:off x="0" y="0"/>
          <a:ext cx="0" cy="0"/>
          <a:chOff x="0" y="0"/>
          <a:chExt cx="0" cy="0"/>
        </a:xfrm>
      </p:grpSpPr>
      <p:sp>
        <p:nvSpPr>
          <p:cNvPr id="899" name="Google Shape;899;p44"/>
          <p:cNvSpPr txBox="1"/>
          <p:nvPr>
            <p:ph type="title"/>
          </p:nvPr>
        </p:nvSpPr>
        <p:spPr>
          <a:xfrm>
            <a:off x="533400" y="304800"/>
            <a:ext cx="7924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DIANA (Divisive Analysis)</a:t>
            </a:r>
            <a:endParaRPr/>
          </a:p>
        </p:txBody>
      </p:sp>
      <p:sp>
        <p:nvSpPr>
          <p:cNvPr id="900" name="Google Shape;900;p44"/>
          <p:cNvSpPr txBox="1"/>
          <p:nvPr>
            <p:ph idx="1" type="body"/>
          </p:nvPr>
        </p:nvSpPr>
        <p:spPr>
          <a:xfrm>
            <a:off x="381000" y="1524000"/>
            <a:ext cx="8382000" cy="26670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Introduced in Kaufmann and Rousseeuw (1990)</a:t>
            </a:r>
            <a:endParaRPr/>
          </a:p>
          <a:p>
            <a:pPr indent="-342900" lvl="0" marL="342900" rtl="0" algn="l">
              <a:lnSpc>
                <a:spcPct val="11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Implemented in statistical analysis packages, e.g., Splus</a:t>
            </a:r>
            <a:endParaRPr/>
          </a:p>
          <a:p>
            <a:pPr indent="-342900" lvl="0" marL="342900" rtl="0" algn="l">
              <a:lnSpc>
                <a:spcPct val="11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Inverse order of AGNES</a:t>
            </a:r>
            <a:endParaRPr/>
          </a:p>
          <a:p>
            <a:pPr indent="-342900" lvl="0" marL="342900" rtl="0" algn="l">
              <a:lnSpc>
                <a:spcPct val="110000"/>
              </a:lnSpc>
              <a:spcBef>
                <a:spcPts val="1200"/>
              </a:spcBef>
              <a:spcAft>
                <a:spcPts val="0"/>
              </a:spcAft>
              <a:buClr>
                <a:schemeClr val="dk1"/>
              </a:buClr>
              <a:buSzPts val="1440"/>
              <a:buFont typeface="Noto Sans Symbols"/>
              <a:buChar char="■"/>
            </a:pPr>
            <a:r>
              <a:rPr b="0" i="0" lang="en-US" sz="2400" u="none">
                <a:solidFill>
                  <a:schemeClr val="dk1"/>
                </a:solidFill>
                <a:latin typeface="Arial"/>
                <a:ea typeface="Arial"/>
                <a:cs typeface="Arial"/>
                <a:sym typeface="Arial"/>
              </a:rPr>
              <a:t>Eventually each node forms a cluster on its own</a:t>
            </a:r>
            <a:endParaRPr/>
          </a:p>
        </p:txBody>
      </p:sp>
      <p:grpSp>
        <p:nvGrpSpPr>
          <p:cNvPr id="901" name="Google Shape;901;p44"/>
          <p:cNvGrpSpPr/>
          <p:nvPr/>
        </p:nvGrpSpPr>
        <p:grpSpPr>
          <a:xfrm>
            <a:off x="609600" y="4495800"/>
            <a:ext cx="2210574" cy="2018474"/>
            <a:chOff x="3552" y="2496"/>
            <a:chExt cx="1392" cy="1271"/>
          </a:xfrm>
        </p:grpSpPr>
        <p:graphicFrame>
          <p:nvGraphicFramePr>
            <p:cNvPr id="902" name="Google Shape;902;p44"/>
            <p:cNvGraphicFramePr/>
            <p:nvPr/>
          </p:nvGraphicFramePr>
          <p:xfrm>
            <a:off x="3552" y="2496"/>
            <a:ext cx="1392" cy="1271"/>
          </p:xfrm>
          <a:graphic>
            <a:graphicData uri="http://schemas.openxmlformats.org/presentationml/2006/ole">
              <mc:AlternateContent>
                <mc:Choice Requires="v">
                  <p:oleObj r:id="rId4" imgH="1271" imgW="1392" progId="Excel.Sheet.8" spid="_x0000_s1">
                    <p:embed/>
                  </p:oleObj>
                </mc:Choice>
                <mc:Fallback>
                  <p:oleObj r:id="rId5" imgH="1271" imgW="1392" progId="Excel.Sheet.8">
                    <p:embed/>
                    <p:pic>
                      <p:nvPicPr>
                        <p:cNvPr id="902" name="Google Shape;902;p44"/>
                        <p:cNvPicPr preferRelativeResize="0"/>
                        <p:nvPr/>
                      </p:nvPicPr>
                      <p:blipFill rotWithShape="1">
                        <a:blip r:embed="rId6">
                          <a:alphaModFix/>
                        </a:blip>
                        <a:srcRect b="0" l="0" r="0" t="0"/>
                        <a:stretch/>
                      </p:blipFill>
                      <p:spPr>
                        <a:xfrm>
                          <a:off x="3552" y="2496"/>
                          <a:ext cx="1392" cy="1271"/>
                        </a:xfrm>
                        <a:prstGeom prst="rect">
                          <a:avLst/>
                        </a:prstGeom>
                        <a:noFill/>
                        <a:ln>
                          <a:noFill/>
                        </a:ln>
                      </p:spPr>
                    </p:pic>
                  </p:oleObj>
                </mc:Fallback>
              </mc:AlternateContent>
            </a:graphicData>
          </a:graphic>
        </p:graphicFrame>
        <p:sp>
          <p:nvSpPr>
            <p:cNvPr id="903" name="Google Shape;903;p44"/>
            <p:cNvSpPr/>
            <p:nvPr/>
          </p:nvSpPr>
          <p:spPr>
            <a:xfrm>
              <a:off x="3888" y="2688"/>
              <a:ext cx="300" cy="6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4" name="Google Shape;904;p44"/>
            <p:cNvSpPr/>
            <p:nvPr/>
          </p:nvSpPr>
          <p:spPr>
            <a:xfrm>
              <a:off x="4272" y="3024"/>
              <a:ext cx="600" cy="6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905" name="Google Shape;905;p44"/>
          <p:cNvGrpSpPr/>
          <p:nvPr/>
        </p:nvGrpSpPr>
        <p:grpSpPr>
          <a:xfrm>
            <a:off x="3276600" y="4532312"/>
            <a:ext cx="2210574" cy="2018474"/>
            <a:chOff x="1968" y="2496"/>
            <a:chExt cx="1392" cy="1271"/>
          </a:xfrm>
        </p:grpSpPr>
        <p:graphicFrame>
          <p:nvGraphicFramePr>
            <p:cNvPr id="906" name="Google Shape;906;p44"/>
            <p:cNvGraphicFramePr/>
            <p:nvPr/>
          </p:nvGraphicFramePr>
          <p:xfrm>
            <a:off x="1968" y="2496"/>
            <a:ext cx="1392" cy="1271"/>
          </p:xfrm>
          <a:graphic>
            <a:graphicData uri="http://schemas.openxmlformats.org/presentationml/2006/ole">
              <mc:AlternateContent>
                <mc:Choice Requires="v">
                  <p:oleObj r:id="rId7" imgH="1271" imgW="1392" progId="Excel.Sheet.8" spid="_x0000_s2">
                    <p:embed/>
                  </p:oleObj>
                </mc:Choice>
                <mc:Fallback>
                  <p:oleObj r:id="rId8" imgH="1271" imgW="1392" progId="Excel.Sheet.8">
                    <p:embed/>
                    <p:pic>
                      <p:nvPicPr>
                        <p:cNvPr id="906" name="Google Shape;906;p44"/>
                        <p:cNvPicPr preferRelativeResize="0"/>
                        <p:nvPr/>
                      </p:nvPicPr>
                      <p:blipFill rotWithShape="1">
                        <a:blip r:embed="rId6">
                          <a:alphaModFix/>
                        </a:blip>
                        <a:srcRect b="0" l="0" r="0" t="0"/>
                        <a:stretch/>
                      </p:blipFill>
                      <p:spPr>
                        <a:xfrm>
                          <a:off x="1968" y="2496"/>
                          <a:ext cx="1392" cy="1271"/>
                        </a:xfrm>
                        <a:prstGeom prst="rect">
                          <a:avLst/>
                        </a:prstGeom>
                        <a:noFill/>
                        <a:ln>
                          <a:noFill/>
                        </a:ln>
                      </p:spPr>
                    </p:pic>
                  </p:oleObj>
                </mc:Fallback>
              </mc:AlternateContent>
            </a:graphicData>
          </a:graphic>
        </p:graphicFrame>
        <p:sp>
          <p:nvSpPr>
            <p:cNvPr id="907" name="Google Shape;907;p44"/>
            <p:cNvSpPr/>
            <p:nvPr/>
          </p:nvSpPr>
          <p:spPr>
            <a:xfrm>
              <a:off x="2736" y="3312"/>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8" name="Google Shape;908;p44"/>
            <p:cNvSpPr/>
            <p:nvPr/>
          </p:nvSpPr>
          <p:spPr>
            <a:xfrm>
              <a:off x="2256" y="2688"/>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9" name="Google Shape;909;p44"/>
            <p:cNvSpPr/>
            <p:nvPr/>
          </p:nvSpPr>
          <p:spPr>
            <a:xfrm>
              <a:off x="2352" y="3024"/>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0" name="Google Shape;910;p44"/>
            <p:cNvSpPr/>
            <p:nvPr/>
          </p:nvSpPr>
          <p:spPr>
            <a:xfrm>
              <a:off x="2832" y="3024"/>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911" name="Google Shape;911;p44"/>
          <p:cNvGrpSpPr/>
          <p:nvPr/>
        </p:nvGrpSpPr>
        <p:grpSpPr>
          <a:xfrm>
            <a:off x="6019800" y="4495800"/>
            <a:ext cx="2210574" cy="2018474"/>
            <a:chOff x="3792" y="2473"/>
            <a:chExt cx="1392" cy="1271"/>
          </a:xfrm>
        </p:grpSpPr>
        <p:graphicFrame>
          <p:nvGraphicFramePr>
            <p:cNvPr id="912" name="Google Shape;912;p44"/>
            <p:cNvGraphicFramePr/>
            <p:nvPr/>
          </p:nvGraphicFramePr>
          <p:xfrm>
            <a:off x="3792" y="2473"/>
            <a:ext cx="1392" cy="1271"/>
          </p:xfrm>
          <a:graphic>
            <a:graphicData uri="http://schemas.openxmlformats.org/presentationml/2006/ole">
              <mc:AlternateContent>
                <mc:Choice Requires="v">
                  <p:oleObj r:id="rId9" imgH="1271" imgW="1392" progId="Excel.Sheet.8" spid="_x0000_s3">
                    <p:embed/>
                  </p:oleObj>
                </mc:Choice>
                <mc:Fallback>
                  <p:oleObj r:id="rId10" imgH="1271" imgW="1392" progId="Excel.Sheet.8">
                    <p:embed/>
                    <p:pic>
                      <p:nvPicPr>
                        <p:cNvPr id="912" name="Google Shape;912;p44"/>
                        <p:cNvPicPr preferRelativeResize="0"/>
                        <p:nvPr/>
                      </p:nvPicPr>
                      <p:blipFill rotWithShape="1">
                        <a:blip r:embed="rId6">
                          <a:alphaModFix/>
                        </a:blip>
                        <a:srcRect b="0" l="0" r="0" t="0"/>
                        <a:stretch/>
                      </p:blipFill>
                      <p:spPr>
                        <a:xfrm>
                          <a:off x="3792" y="2473"/>
                          <a:ext cx="1392" cy="1271"/>
                        </a:xfrm>
                        <a:prstGeom prst="rect">
                          <a:avLst/>
                        </a:prstGeom>
                        <a:noFill/>
                        <a:ln>
                          <a:noFill/>
                        </a:ln>
                      </p:spPr>
                    </p:pic>
                  </p:oleObj>
                </mc:Fallback>
              </mc:AlternateContent>
            </a:graphicData>
          </a:graphic>
        </p:graphicFrame>
        <p:sp>
          <p:nvSpPr>
            <p:cNvPr id="913" name="Google Shape;913;p44"/>
            <p:cNvSpPr/>
            <p:nvPr/>
          </p:nvSpPr>
          <p:spPr>
            <a:xfrm>
              <a:off x="4224" y="2713"/>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4" name="Google Shape;914;p44"/>
            <p:cNvSpPr/>
            <p:nvPr/>
          </p:nvSpPr>
          <p:spPr>
            <a:xfrm>
              <a:off x="4224" y="3001"/>
              <a:ext cx="30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5" name="Google Shape;915;p44"/>
            <p:cNvSpPr/>
            <p:nvPr/>
          </p:nvSpPr>
          <p:spPr>
            <a:xfrm>
              <a:off x="4800" y="3001"/>
              <a:ext cx="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6" name="Google Shape;916;p44"/>
            <p:cNvSpPr/>
            <p:nvPr/>
          </p:nvSpPr>
          <p:spPr>
            <a:xfrm>
              <a:off x="4128" y="2880"/>
              <a:ext cx="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7" name="Google Shape;917;p44"/>
            <p:cNvSpPr/>
            <p:nvPr/>
          </p:nvSpPr>
          <p:spPr>
            <a:xfrm>
              <a:off x="4686" y="3282"/>
              <a:ext cx="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8" name="Google Shape;918;p44"/>
            <p:cNvSpPr/>
            <p:nvPr/>
          </p:nvSpPr>
          <p:spPr>
            <a:xfrm>
              <a:off x="4806" y="3066"/>
              <a:ext cx="0" cy="3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919" name="Google Shape;919;p44"/>
          <p:cNvCxnSpPr/>
          <p:nvPr/>
        </p:nvCxnSpPr>
        <p:spPr>
          <a:xfrm>
            <a:off x="2895600" y="5446712"/>
            <a:ext cx="304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920" name="Google Shape;920;p44"/>
          <p:cNvCxnSpPr/>
          <p:nvPr/>
        </p:nvCxnSpPr>
        <p:spPr>
          <a:xfrm>
            <a:off x="5638800" y="5522912"/>
            <a:ext cx="304800" cy="0"/>
          </a:xfrm>
          <a:prstGeom prst="straightConnector1">
            <a:avLst/>
          </a:prstGeom>
          <a:noFill/>
          <a:ln cap="flat" cmpd="sng" w="28575">
            <a:solidFill>
              <a:schemeClr val="dk1"/>
            </a:solidFill>
            <a:prstDash val="solid"/>
            <a:miter lim="800000"/>
            <a:headEnd len="med" w="med" type="none"/>
            <a:tailEnd len="med" w="med" type="triangle"/>
          </a:ln>
        </p:spPr>
      </p:cxnSp>
      <p:sp>
        <p:nvSpPr>
          <p:cNvPr id="921" name="Google Shape;921;p4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45"/>
          <p:cNvSpPr txBox="1"/>
          <p:nvPr>
            <p:ph type="title"/>
          </p:nvPr>
        </p:nvSpPr>
        <p:spPr>
          <a:xfrm>
            <a:off x="152400" y="304800"/>
            <a:ext cx="57912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Distance between Clusters</a:t>
            </a:r>
            <a:endParaRPr/>
          </a:p>
        </p:txBody>
      </p:sp>
      <p:sp>
        <p:nvSpPr>
          <p:cNvPr id="928" name="Google Shape;928;p45"/>
          <p:cNvSpPr txBox="1"/>
          <p:nvPr>
            <p:ph idx="1" type="body"/>
          </p:nvPr>
        </p:nvSpPr>
        <p:spPr>
          <a:xfrm>
            <a:off x="304800" y="1295400"/>
            <a:ext cx="83820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Single link:  </a:t>
            </a:r>
            <a:r>
              <a:rPr b="0" i="0" lang="en-US" sz="2000" u="none">
                <a:solidFill>
                  <a:schemeClr val="dk1"/>
                </a:solidFill>
                <a:latin typeface="Arial"/>
                <a:ea typeface="Arial"/>
                <a:cs typeface="Arial"/>
                <a:sym typeface="Arial"/>
              </a:rPr>
              <a:t>smallest distance between an element in one cluster and an element in the other, i.e.,  dist(K</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K</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 min(t</a:t>
            </a:r>
            <a:r>
              <a:rPr b="0" baseline="-25000" i="0" lang="en-US" sz="2000" u="none">
                <a:solidFill>
                  <a:schemeClr val="dk1"/>
                </a:solidFill>
                <a:latin typeface="Arial"/>
                <a:ea typeface="Arial"/>
                <a:cs typeface="Arial"/>
                <a:sym typeface="Arial"/>
              </a:rPr>
              <a:t>ip</a:t>
            </a:r>
            <a:r>
              <a:rPr b="0" i="0" lang="en-US" sz="2000" u="none">
                <a:solidFill>
                  <a:schemeClr val="dk1"/>
                </a:solidFill>
                <a:latin typeface="Arial"/>
                <a:ea typeface="Arial"/>
                <a:cs typeface="Arial"/>
                <a:sym typeface="Arial"/>
              </a:rPr>
              <a:t>, t</a:t>
            </a:r>
            <a:r>
              <a:rPr b="0" baseline="-25000" i="0" lang="en-US" sz="2000" u="none">
                <a:solidFill>
                  <a:schemeClr val="dk1"/>
                </a:solidFill>
                <a:latin typeface="Arial"/>
                <a:ea typeface="Arial"/>
                <a:cs typeface="Arial"/>
                <a:sym typeface="Arial"/>
              </a:rPr>
              <a:t>jq</a:t>
            </a:r>
            <a:r>
              <a:rPr b="0" i="0" lang="en-US" sz="2000" u="none">
                <a:solidFill>
                  <a:schemeClr val="dk1"/>
                </a:solidFill>
                <a:latin typeface="Arial"/>
                <a:ea typeface="Arial"/>
                <a:cs typeface="Arial"/>
                <a:sym typeface="Arial"/>
              </a:rPr>
              <a:t>)</a:t>
            </a:r>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Complete link: </a:t>
            </a:r>
            <a:r>
              <a:rPr b="0" i="0" lang="en-US" sz="2000" u="none">
                <a:solidFill>
                  <a:schemeClr val="dk1"/>
                </a:solidFill>
                <a:latin typeface="Arial"/>
                <a:ea typeface="Arial"/>
                <a:cs typeface="Arial"/>
                <a:sym typeface="Arial"/>
              </a:rPr>
              <a:t>largest distance between an element in one cluster and an element in the other, i.e.,  dist(K</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K</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 max(t</a:t>
            </a:r>
            <a:r>
              <a:rPr b="0" baseline="-25000" i="0" lang="en-US" sz="2000" u="none">
                <a:solidFill>
                  <a:schemeClr val="dk1"/>
                </a:solidFill>
                <a:latin typeface="Arial"/>
                <a:ea typeface="Arial"/>
                <a:cs typeface="Arial"/>
                <a:sym typeface="Arial"/>
              </a:rPr>
              <a:t>ip</a:t>
            </a:r>
            <a:r>
              <a:rPr b="0" i="0" lang="en-US" sz="2000" u="none">
                <a:solidFill>
                  <a:schemeClr val="dk1"/>
                </a:solidFill>
                <a:latin typeface="Arial"/>
                <a:ea typeface="Arial"/>
                <a:cs typeface="Arial"/>
                <a:sym typeface="Arial"/>
              </a:rPr>
              <a:t>, t</a:t>
            </a:r>
            <a:r>
              <a:rPr b="0" baseline="-25000" i="0" lang="en-US" sz="2000" u="none">
                <a:solidFill>
                  <a:schemeClr val="dk1"/>
                </a:solidFill>
                <a:latin typeface="Arial"/>
                <a:ea typeface="Arial"/>
                <a:cs typeface="Arial"/>
                <a:sym typeface="Arial"/>
              </a:rPr>
              <a:t>jq</a:t>
            </a:r>
            <a:r>
              <a:rPr b="0" i="0" lang="en-US" sz="2000" u="none">
                <a:solidFill>
                  <a:schemeClr val="dk1"/>
                </a:solidFill>
                <a:latin typeface="Arial"/>
                <a:ea typeface="Arial"/>
                <a:cs typeface="Arial"/>
                <a:sym typeface="Arial"/>
              </a:rPr>
              <a:t>)</a:t>
            </a:r>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Average: </a:t>
            </a:r>
            <a:r>
              <a:rPr b="0" i="0" lang="en-US" sz="2000" u="none">
                <a:solidFill>
                  <a:schemeClr val="dk1"/>
                </a:solidFill>
                <a:latin typeface="Arial"/>
                <a:ea typeface="Arial"/>
                <a:cs typeface="Arial"/>
                <a:sym typeface="Arial"/>
              </a:rPr>
              <a:t>avg distance between an element in one cluster and an element in the other, i.e.,  dist(K</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K</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 avg(t</a:t>
            </a:r>
            <a:r>
              <a:rPr b="0" baseline="-25000" i="0" lang="en-US" sz="2000" u="none">
                <a:solidFill>
                  <a:schemeClr val="dk1"/>
                </a:solidFill>
                <a:latin typeface="Arial"/>
                <a:ea typeface="Arial"/>
                <a:cs typeface="Arial"/>
                <a:sym typeface="Arial"/>
              </a:rPr>
              <a:t>ip</a:t>
            </a:r>
            <a:r>
              <a:rPr b="0" i="0" lang="en-US" sz="2000" u="none">
                <a:solidFill>
                  <a:schemeClr val="dk1"/>
                </a:solidFill>
                <a:latin typeface="Arial"/>
                <a:ea typeface="Arial"/>
                <a:cs typeface="Arial"/>
                <a:sym typeface="Arial"/>
              </a:rPr>
              <a:t>, t</a:t>
            </a:r>
            <a:r>
              <a:rPr b="0" baseline="-25000" i="0" lang="en-US" sz="2000" u="none">
                <a:solidFill>
                  <a:schemeClr val="dk1"/>
                </a:solidFill>
                <a:latin typeface="Arial"/>
                <a:ea typeface="Arial"/>
                <a:cs typeface="Arial"/>
                <a:sym typeface="Arial"/>
              </a:rPr>
              <a:t>jq</a:t>
            </a:r>
            <a:r>
              <a:rPr b="0" i="0" lang="en-US" sz="2000" u="none">
                <a:solidFill>
                  <a:schemeClr val="dk1"/>
                </a:solidFill>
                <a:latin typeface="Arial"/>
                <a:ea typeface="Arial"/>
                <a:cs typeface="Arial"/>
                <a:sym typeface="Arial"/>
              </a:rPr>
              <a:t>)</a:t>
            </a:r>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Centroid: </a:t>
            </a:r>
            <a:r>
              <a:rPr b="0" i="0" lang="en-US" sz="2000" u="none">
                <a:solidFill>
                  <a:schemeClr val="dk1"/>
                </a:solidFill>
                <a:latin typeface="Arial"/>
                <a:ea typeface="Arial"/>
                <a:cs typeface="Arial"/>
                <a:sym typeface="Arial"/>
              </a:rPr>
              <a:t>distance between the centroids of two clusters, i.e.,  dist(K</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K</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 dist(C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C</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a:t>
            </a:r>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Medoid: </a:t>
            </a:r>
            <a:r>
              <a:rPr b="0" i="0" lang="en-US" sz="2000" u="none">
                <a:solidFill>
                  <a:schemeClr val="dk1"/>
                </a:solidFill>
                <a:latin typeface="Arial"/>
                <a:ea typeface="Arial"/>
                <a:cs typeface="Arial"/>
                <a:sym typeface="Arial"/>
              </a:rPr>
              <a:t>distance between the medoids of two clusters, i.e.,  dist(K</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K</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 dist(M</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M</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a:t>
            </a:r>
            <a:endParaRPr/>
          </a:p>
          <a:p>
            <a:pPr indent="-285750" lvl="1" marL="742950" rtl="0" algn="l">
              <a:lnSpc>
                <a:spcPct val="13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Medoid: a chosen, centrally located object in the cluster</a:t>
            </a:r>
            <a:endParaRPr/>
          </a:p>
        </p:txBody>
      </p:sp>
      <p:grpSp>
        <p:nvGrpSpPr>
          <p:cNvPr id="929" name="Google Shape;929;p45"/>
          <p:cNvGrpSpPr/>
          <p:nvPr/>
        </p:nvGrpSpPr>
        <p:grpSpPr>
          <a:xfrm>
            <a:off x="6096000" y="152400"/>
            <a:ext cx="914400" cy="1066800"/>
            <a:chOff x="6096000" y="152400"/>
            <a:chExt cx="914400" cy="1066800"/>
          </a:xfrm>
        </p:grpSpPr>
        <p:grpSp>
          <p:nvGrpSpPr>
            <p:cNvPr id="930" name="Google Shape;930;p45"/>
            <p:cNvGrpSpPr/>
            <p:nvPr/>
          </p:nvGrpSpPr>
          <p:grpSpPr>
            <a:xfrm>
              <a:off x="6096000" y="152400"/>
              <a:ext cx="914400" cy="1066800"/>
              <a:chOff x="6096000" y="152400"/>
              <a:chExt cx="914400" cy="1066800"/>
            </a:xfrm>
          </p:grpSpPr>
          <p:sp>
            <p:nvSpPr>
              <p:cNvPr id="931" name="Google Shape;931;p45"/>
              <p:cNvSpPr/>
              <p:nvPr/>
            </p:nvSpPr>
            <p:spPr>
              <a:xfrm>
                <a:off x="6096000" y="152400"/>
                <a:ext cx="914400" cy="1066800"/>
              </a:xfrm>
              <a:prstGeom prst="ellipse">
                <a:avLst/>
              </a:prstGeom>
              <a:solidFill>
                <a:schemeClr val="l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2" name="Google Shape;932;p45"/>
              <p:cNvSpPr/>
              <p:nvPr/>
            </p:nvSpPr>
            <p:spPr>
              <a:xfrm>
                <a:off x="6324600" y="3048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3" name="Google Shape;933;p45"/>
              <p:cNvSpPr/>
              <p:nvPr/>
            </p:nvSpPr>
            <p:spPr>
              <a:xfrm>
                <a:off x="6477000" y="4572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4" name="Google Shape;934;p45"/>
              <p:cNvSpPr/>
              <p:nvPr/>
            </p:nvSpPr>
            <p:spPr>
              <a:xfrm>
                <a:off x="6629400" y="8382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5" name="Google Shape;935;p45"/>
              <p:cNvSpPr/>
              <p:nvPr/>
            </p:nvSpPr>
            <p:spPr>
              <a:xfrm>
                <a:off x="6858000" y="6096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6" name="Google Shape;936;p45"/>
              <p:cNvSpPr/>
              <p:nvPr/>
            </p:nvSpPr>
            <p:spPr>
              <a:xfrm>
                <a:off x="6172200" y="7620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7" name="Google Shape;937;p45"/>
              <p:cNvSpPr/>
              <p:nvPr/>
            </p:nvSpPr>
            <p:spPr>
              <a:xfrm>
                <a:off x="6172200" y="4572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8" name="Google Shape;938;p45"/>
              <p:cNvSpPr/>
              <p:nvPr/>
            </p:nvSpPr>
            <p:spPr>
              <a:xfrm>
                <a:off x="6629400" y="3048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9" name="Google Shape;939;p45"/>
              <p:cNvSpPr/>
              <p:nvPr/>
            </p:nvSpPr>
            <p:spPr>
              <a:xfrm>
                <a:off x="6781800" y="4572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0" name="Google Shape;940;p45"/>
              <p:cNvSpPr/>
              <p:nvPr/>
            </p:nvSpPr>
            <p:spPr>
              <a:xfrm>
                <a:off x="6400800" y="7620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1" name="Google Shape;941;p45"/>
              <p:cNvSpPr/>
              <p:nvPr/>
            </p:nvSpPr>
            <p:spPr>
              <a:xfrm>
                <a:off x="6629400" y="6096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2" name="Google Shape;942;p45"/>
              <p:cNvSpPr/>
              <p:nvPr/>
            </p:nvSpPr>
            <p:spPr>
              <a:xfrm>
                <a:off x="6477000" y="10668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3" name="Google Shape;943;p45"/>
              <p:cNvSpPr/>
              <p:nvPr/>
            </p:nvSpPr>
            <p:spPr>
              <a:xfrm>
                <a:off x="6477000" y="2286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4" name="Google Shape;944;p45"/>
              <p:cNvSpPr/>
              <p:nvPr/>
            </p:nvSpPr>
            <p:spPr>
              <a:xfrm>
                <a:off x="6248400" y="9906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5" name="Google Shape;945;p45"/>
              <p:cNvSpPr/>
              <p:nvPr/>
            </p:nvSpPr>
            <p:spPr>
              <a:xfrm>
                <a:off x="6781800" y="9906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46" name="Google Shape;946;p45"/>
            <p:cNvSpPr txBox="1"/>
            <p:nvPr/>
          </p:nvSpPr>
          <p:spPr>
            <a:xfrm flipH="1">
              <a:off x="6507600" y="533400"/>
              <a:ext cx="456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X</a:t>
              </a:r>
              <a:endParaRPr/>
            </a:p>
          </p:txBody>
        </p:sp>
      </p:grpSp>
      <p:grpSp>
        <p:nvGrpSpPr>
          <p:cNvPr id="947" name="Google Shape;947;p45"/>
          <p:cNvGrpSpPr/>
          <p:nvPr/>
        </p:nvGrpSpPr>
        <p:grpSpPr>
          <a:xfrm>
            <a:off x="7924800" y="304800"/>
            <a:ext cx="1066800" cy="838200"/>
            <a:chOff x="7924800" y="304800"/>
            <a:chExt cx="1066800" cy="838200"/>
          </a:xfrm>
        </p:grpSpPr>
        <p:grpSp>
          <p:nvGrpSpPr>
            <p:cNvPr id="948" name="Google Shape;948;p45"/>
            <p:cNvGrpSpPr/>
            <p:nvPr/>
          </p:nvGrpSpPr>
          <p:grpSpPr>
            <a:xfrm>
              <a:off x="7924800" y="304800"/>
              <a:ext cx="1066800" cy="838200"/>
              <a:chOff x="7924800" y="304800"/>
              <a:chExt cx="1066800" cy="838200"/>
            </a:xfrm>
          </p:grpSpPr>
          <p:sp>
            <p:nvSpPr>
              <p:cNvPr id="949" name="Google Shape;949;p45"/>
              <p:cNvSpPr/>
              <p:nvPr/>
            </p:nvSpPr>
            <p:spPr>
              <a:xfrm>
                <a:off x="7924800" y="304800"/>
                <a:ext cx="1066800" cy="838200"/>
              </a:xfrm>
              <a:prstGeom prst="ellipse">
                <a:avLst/>
              </a:prstGeom>
              <a:solidFill>
                <a:schemeClr val="lt1"/>
              </a:solidFill>
              <a:ln cap="flat" cmpd="sng" w="25400">
                <a:solidFill>
                  <a:srgbClr val="7575D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0" name="Google Shape;950;p45"/>
              <p:cNvSpPr/>
              <p:nvPr/>
            </p:nvSpPr>
            <p:spPr>
              <a:xfrm>
                <a:off x="8305800" y="6096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1" name="Google Shape;951;p45"/>
              <p:cNvSpPr/>
              <p:nvPr/>
            </p:nvSpPr>
            <p:spPr>
              <a:xfrm>
                <a:off x="8458200" y="9144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2" name="Google Shape;952;p45"/>
              <p:cNvSpPr/>
              <p:nvPr/>
            </p:nvSpPr>
            <p:spPr>
              <a:xfrm>
                <a:off x="8610600" y="5334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3" name="Google Shape;953;p45"/>
              <p:cNvSpPr/>
              <p:nvPr/>
            </p:nvSpPr>
            <p:spPr>
              <a:xfrm>
                <a:off x="8458200" y="7620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4" name="Google Shape;954;p45"/>
              <p:cNvSpPr/>
              <p:nvPr/>
            </p:nvSpPr>
            <p:spPr>
              <a:xfrm>
                <a:off x="8610600" y="3810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5" name="Google Shape;955;p45"/>
              <p:cNvSpPr/>
              <p:nvPr/>
            </p:nvSpPr>
            <p:spPr>
              <a:xfrm>
                <a:off x="8153400" y="8382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6" name="Google Shape;956;p45"/>
              <p:cNvSpPr/>
              <p:nvPr/>
            </p:nvSpPr>
            <p:spPr>
              <a:xfrm>
                <a:off x="8305800" y="3810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7" name="Google Shape;957;p45"/>
              <p:cNvSpPr/>
              <p:nvPr/>
            </p:nvSpPr>
            <p:spPr>
              <a:xfrm>
                <a:off x="8001000" y="5334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8" name="Google Shape;958;p45"/>
              <p:cNvSpPr/>
              <p:nvPr/>
            </p:nvSpPr>
            <p:spPr>
              <a:xfrm>
                <a:off x="8458200" y="5334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9" name="Google Shape;959;p45"/>
              <p:cNvSpPr/>
              <p:nvPr/>
            </p:nvSpPr>
            <p:spPr>
              <a:xfrm>
                <a:off x="8153400" y="6858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0" name="Google Shape;960;p45"/>
              <p:cNvSpPr/>
              <p:nvPr/>
            </p:nvSpPr>
            <p:spPr>
              <a:xfrm>
                <a:off x="8305800" y="8382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1" name="Google Shape;961;p45"/>
              <p:cNvSpPr/>
              <p:nvPr/>
            </p:nvSpPr>
            <p:spPr>
              <a:xfrm>
                <a:off x="8610600" y="9144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2" name="Google Shape;962;p45"/>
              <p:cNvSpPr/>
              <p:nvPr/>
            </p:nvSpPr>
            <p:spPr>
              <a:xfrm>
                <a:off x="8763000" y="8382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3" name="Google Shape;963;p45"/>
              <p:cNvSpPr/>
              <p:nvPr/>
            </p:nvSpPr>
            <p:spPr>
              <a:xfrm>
                <a:off x="8839200" y="6096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4" name="Google Shape;964;p45"/>
              <p:cNvSpPr/>
              <p:nvPr/>
            </p:nvSpPr>
            <p:spPr>
              <a:xfrm>
                <a:off x="8686800" y="6858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5" name="Google Shape;965;p45"/>
              <p:cNvSpPr/>
              <p:nvPr/>
            </p:nvSpPr>
            <p:spPr>
              <a:xfrm>
                <a:off x="8229600" y="990600"/>
                <a:ext cx="76200" cy="76200"/>
              </a:xfrm>
              <a:prstGeom prst="ellipse">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66" name="Google Shape;966;p45"/>
            <p:cNvSpPr txBox="1"/>
            <p:nvPr/>
          </p:nvSpPr>
          <p:spPr>
            <a:xfrm flipH="1">
              <a:off x="8458319" y="591979"/>
              <a:ext cx="456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X</a:t>
              </a:r>
              <a:endParaRPr/>
            </a:p>
          </p:txBody>
        </p:sp>
      </p:grpSp>
      <p:sp>
        <p:nvSpPr>
          <p:cNvPr id="967" name="Google Shape;967;p4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2" name="Shape 972"/>
        <p:cNvGrpSpPr/>
        <p:nvPr/>
      </p:nvGrpSpPr>
      <p:grpSpPr>
        <a:xfrm>
          <a:off x="0" y="0"/>
          <a:ext cx="0" cy="0"/>
          <a:chOff x="0" y="0"/>
          <a:chExt cx="0" cy="0"/>
        </a:xfrm>
      </p:grpSpPr>
      <p:sp>
        <p:nvSpPr>
          <p:cNvPr id="973" name="Google Shape;973;p46"/>
          <p:cNvSpPr txBox="1"/>
          <p:nvPr>
            <p:ph type="title"/>
          </p:nvPr>
        </p:nvSpPr>
        <p:spPr>
          <a:xfrm>
            <a:off x="609600" y="381000"/>
            <a:ext cx="77931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Centroid, Radius and Diameter of a Cluster (for numerical data sets)</a:t>
            </a:r>
            <a:endParaRPr/>
          </a:p>
        </p:txBody>
      </p:sp>
      <p:sp>
        <p:nvSpPr>
          <p:cNvPr id="974" name="Google Shape;974;p46"/>
          <p:cNvSpPr txBox="1"/>
          <p:nvPr>
            <p:ph idx="1" type="body"/>
          </p:nvPr>
        </p:nvSpPr>
        <p:spPr>
          <a:xfrm>
            <a:off x="381000" y="1371600"/>
            <a:ext cx="81534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Centroid:  the “middle” of a cluster</a:t>
            </a:r>
            <a:endParaRPr/>
          </a:p>
          <a:p>
            <a:pPr indent="-251459" lvl="0" marL="342900" rtl="0" algn="l">
              <a:lnSpc>
                <a:spcPct val="130000"/>
              </a:lnSpc>
              <a:spcBef>
                <a:spcPts val="480"/>
              </a:spcBef>
              <a:spcAft>
                <a:spcPts val="0"/>
              </a:spcAft>
              <a:buClr>
                <a:schemeClr val="folHlink"/>
              </a:buClr>
              <a:buSzPts val="144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Radius: square root of average distance from any point of the cluster to its centroid</a:t>
            </a:r>
            <a:endParaRPr/>
          </a:p>
          <a:p>
            <a:pPr indent="-251459" lvl="0" marL="342900" rtl="0" algn="l">
              <a:lnSpc>
                <a:spcPct val="130000"/>
              </a:lnSpc>
              <a:spcBef>
                <a:spcPts val="480"/>
              </a:spcBef>
              <a:spcAft>
                <a:spcPts val="0"/>
              </a:spcAft>
              <a:buClr>
                <a:schemeClr val="folHlink"/>
              </a:buClr>
              <a:buSzPts val="144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Diameter: square root of average mean squared distance between all pairs of points in the cluster</a:t>
            </a:r>
            <a:endParaRPr/>
          </a:p>
        </p:txBody>
      </p:sp>
      <p:pic>
        <p:nvPicPr>
          <p:cNvPr id="975" name="Google Shape;975;p46"/>
          <p:cNvPicPr preferRelativeResize="0"/>
          <p:nvPr>
            <p:ph idx="1" type="body"/>
          </p:nvPr>
        </p:nvPicPr>
        <p:blipFill rotWithShape="1">
          <a:blip r:embed="rId3">
            <a:alphaModFix/>
          </a:blip>
          <a:srcRect b="0" l="0" r="0" t="0"/>
          <a:stretch/>
        </p:blipFill>
        <p:spPr>
          <a:xfrm>
            <a:off x="6096000" y="1447800"/>
            <a:ext cx="2136900" cy="876300"/>
          </a:xfrm>
          <a:prstGeom prst="rect">
            <a:avLst/>
          </a:prstGeom>
          <a:noFill/>
          <a:ln>
            <a:noFill/>
          </a:ln>
        </p:spPr>
      </p:pic>
      <p:pic>
        <p:nvPicPr>
          <p:cNvPr id="976" name="Google Shape;976;p46"/>
          <p:cNvPicPr preferRelativeResize="0"/>
          <p:nvPr/>
        </p:nvPicPr>
        <p:blipFill rotWithShape="1">
          <a:blip r:embed="rId4">
            <a:alphaModFix/>
          </a:blip>
          <a:srcRect b="0" l="0" r="0" t="0"/>
          <a:stretch/>
        </p:blipFill>
        <p:spPr>
          <a:xfrm>
            <a:off x="5334000" y="3048000"/>
            <a:ext cx="2828925" cy="1069975"/>
          </a:xfrm>
          <a:prstGeom prst="rect">
            <a:avLst/>
          </a:prstGeom>
          <a:noFill/>
          <a:ln>
            <a:noFill/>
          </a:ln>
        </p:spPr>
      </p:pic>
      <p:pic>
        <p:nvPicPr>
          <p:cNvPr id="977" name="Google Shape;977;p46"/>
          <p:cNvPicPr preferRelativeResize="0"/>
          <p:nvPr>
            <p:ph idx="4294967295" type="body"/>
          </p:nvPr>
        </p:nvPicPr>
        <p:blipFill rotWithShape="1">
          <a:blip r:embed="rId5">
            <a:alphaModFix/>
          </a:blip>
          <a:srcRect b="0" l="0" r="0" t="0"/>
          <a:stretch/>
        </p:blipFill>
        <p:spPr>
          <a:xfrm>
            <a:off x="4800600" y="5181600"/>
            <a:ext cx="3048000" cy="1006500"/>
          </a:xfrm>
          <a:prstGeom prst="rect">
            <a:avLst/>
          </a:prstGeom>
          <a:noFill/>
          <a:ln>
            <a:noFill/>
          </a:ln>
        </p:spPr>
      </p:pic>
      <p:sp>
        <p:nvSpPr>
          <p:cNvPr id="978" name="Google Shape;978;p4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47"/>
          <p:cNvSpPr txBox="1"/>
          <p:nvPr>
            <p:ph type="title"/>
          </p:nvPr>
        </p:nvSpPr>
        <p:spPr>
          <a:xfrm>
            <a:off x="0" y="304800"/>
            <a:ext cx="91440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Extensions to Hierarchical Clustering</a:t>
            </a:r>
            <a:endParaRPr/>
          </a:p>
        </p:txBody>
      </p:sp>
      <p:sp>
        <p:nvSpPr>
          <p:cNvPr id="985" name="Google Shape;985;p47"/>
          <p:cNvSpPr txBox="1"/>
          <p:nvPr>
            <p:ph idx="1" type="body"/>
          </p:nvPr>
        </p:nvSpPr>
        <p:spPr>
          <a:xfrm>
            <a:off x="304800" y="1219200"/>
            <a:ext cx="85344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5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Major weakness of agglomerative clustering methods</a:t>
            </a:r>
            <a:endParaRPr/>
          </a:p>
          <a:p>
            <a:pPr indent="-285750" lvl="1" marL="742950" rtl="0" algn="l">
              <a:lnSpc>
                <a:spcPct val="15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Can never undo what was done previously</a:t>
            </a:r>
            <a:endParaRPr/>
          </a:p>
          <a:p>
            <a:pPr indent="-285750" lvl="1" marL="742950" rtl="0" algn="l">
              <a:lnSpc>
                <a:spcPct val="15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Do not scale</a:t>
            </a:r>
            <a:r>
              <a:rPr b="0" i="0" lang="en-US" sz="2400" u="none">
                <a:solidFill>
                  <a:schemeClr val="dk1"/>
                </a:solidFill>
                <a:latin typeface="Arial"/>
                <a:ea typeface="Arial"/>
                <a:cs typeface="Arial"/>
                <a:sym typeface="Arial"/>
              </a:rPr>
              <a:t> well: time complexity of at least </a:t>
            </a: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n</a:t>
            </a:r>
            <a:r>
              <a:rPr b="0" baseline="30000" i="1"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where </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 is the number of total objects</a:t>
            </a:r>
            <a:endParaRPr/>
          </a:p>
          <a:p>
            <a:pPr indent="-342900" lvl="0" marL="342900" rtl="0" algn="l">
              <a:lnSpc>
                <a:spcPct val="15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Integration of hierarchical &amp; distance-based clustering</a:t>
            </a:r>
            <a:endParaRPr/>
          </a:p>
          <a:p>
            <a:pPr indent="-285750" lvl="1" marL="742950" rtl="0" algn="l">
              <a:lnSpc>
                <a:spcPct val="15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BIRCH (1996)</a:t>
            </a:r>
            <a:r>
              <a:rPr b="0" i="0" lang="en-US" sz="2400" u="none">
                <a:solidFill>
                  <a:schemeClr val="dk1"/>
                </a:solidFill>
                <a:latin typeface="Arial"/>
                <a:ea typeface="Arial"/>
                <a:cs typeface="Arial"/>
                <a:sym typeface="Arial"/>
              </a:rPr>
              <a:t>: uses CF-tree and incrementally adjusts the quality of sub-clusters</a:t>
            </a:r>
            <a:endParaRPr/>
          </a:p>
          <a:p>
            <a:pPr indent="-285750" lvl="1" marL="742950" rtl="0" algn="l">
              <a:lnSpc>
                <a:spcPct val="15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CHAMELEON (1999)</a:t>
            </a:r>
            <a:r>
              <a:rPr b="0" i="0" lang="en-US" sz="2400" u="none">
                <a:solidFill>
                  <a:schemeClr val="dk1"/>
                </a:solidFill>
                <a:latin typeface="Arial"/>
                <a:ea typeface="Arial"/>
                <a:cs typeface="Arial"/>
                <a:sym typeface="Arial"/>
              </a:rPr>
              <a:t>: hierarchical clustering using dynamic modeling</a:t>
            </a:r>
            <a:endParaRPr/>
          </a:p>
        </p:txBody>
      </p:sp>
      <p:sp>
        <p:nvSpPr>
          <p:cNvPr id="986" name="Google Shape;986;p4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48"/>
          <p:cNvSpPr txBox="1"/>
          <p:nvPr>
            <p:ph type="title"/>
          </p:nvPr>
        </p:nvSpPr>
        <p:spPr>
          <a:xfrm>
            <a:off x="0" y="0"/>
            <a:ext cx="9144000" cy="1219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BIRCH (Balanced Iterative Reducing and Clustering Using Hierarchies)</a:t>
            </a:r>
            <a:endParaRPr/>
          </a:p>
        </p:txBody>
      </p:sp>
      <p:sp>
        <p:nvSpPr>
          <p:cNvPr id="993" name="Google Shape;993;p48"/>
          <p:cNvSpPr txBox="1"/>
          <p:nvPr>
            <p:ph idx="1" type="body"/>
          </p:nvPr>
        </p:nvSpPr>
        <p:spPr>
          <a:xfrm>
            <a:off x="304800" y="1447800"/>
            <a:ext cx="86106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Zhang, Ramakrishnan &amp; Livny, SIGMOD’96</a:t>
            </a:r>
            <a:endParaRPr/>
          </a:p>
          <a:p>
            <a:pPr indent="-342900" lvl="0" marL="342900" rtl="0" algn="l">
              <a:lnSpc>
                <a:spcPct val="110000"/>
              </a:lnSpc>
              <a:spcBef>
                <a:spcPts val="10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Incrementally construct a CF (Clustering Feature) tree, a hierarchical data structure for multiphase clustering</a:t>
            </a:r>
            <a:endParaRPr/>
          </a:p>
          <a:p>
            <a:pPr indent="-285750" lvl="1" marL="742950" rtl="0" algn="l">
              <a:lnSpc>
                <a:spcPct val="110000"/>
              </a:lnSpc>
              <a:spcBef>
                <a:spcPts val="10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Phase 1: scan DB to build an initial in-memory CF tree (a multi-level compression of the data that tries to preserve the inherent clustering structure of the data)  </a:t>
            </a:r>
            <a:endParaRPr/>
          </a:p>
          <a:p>
            <a:pPr indent="-285750" lvl="1" marL="742950" rtl="0" algn="l">
              <a:lnSpc>
                <a:spcPct val="110000"/>
              </a:lnSpc>
              <a:spcBef>
                <a:spcPts val="10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Phase 2: use an arbitrary clustering algorithm to cluster the leaf nodes of the CF-tree </a:t>
            </a:r>
            <a:endParaRPr b="0" i="1" sz="2000" u="none">
              <a:solidFill>
                <a:schemeClr val="dk1"/>
              </a:solidFill>
              <a:latin typeface="Arial"/>
              <a:ea typeface="Arial"/>
              <a:cs typeface="Arial"/>
              <a:sym typeface="Arial"/>
            </a:endParaRPr>
          </a:p>
          <a:p>
            <a:pPr indent="-342900" lvl="0" marL="342900" rtl="0" algn="l">
              <a:lnSpc>
                <a:spcPct val="110000"/>
              </a:lnSpc>
              <a:spcBef>
                <a:spcPts val="1000"/>
              </a:spcBef>
              <a:spcAft>
                <a:spcPts val="0"/>
              </a:spcAft>
              <a:buClr>
                <a:schemeClr val="folHlink"/>
              </a:buClr>
              <a:buSzPts val="1200"/>
              <a:buFont typeface="Noto Sans Symbols"/>
              <a:buChar char="■"/>
            </a:pPr>
            <a:r>
              <a:rPr b="0" i="1" lang="en-US" sz="2000" u="none">
                <a:solidFill>
                  <a:schemeClr val="dk1"/>
                </a:solidFill>
                <a:latin typeface="Arial"/>
                <a:ea typeface="Arial"/>
                <a:cs typeface="Arial"/>
                <a:sym typeface="Arial"/>
              </a:rPr>
              <a:t>Scales linearly</a:t>
            </a:r>
            <a:r>
              <a:rPr b="0" i="0" lang="en-US" sz="2000" u="none">
                <a:solidFill>
                  <a:schemeClr val="dk1"/>
                </a:solidFill>
                <a:latin typeface="Arial"/>
                <a:ea typeface="Arial"/>
                <a:cs typeface="Arial"/>
                <a:sym typeface="Arial"/>
              </a:rPr>
              <a:t>: finds a good clustering with a single scan and improves the quality with a few additional scans</a:t>
            </a:r>
            <a:endParaRPr/>
          </a:p>
          <a:p>
            <a:pPr indent="-342900" lvl="0" marL="342900" rtl="0" algn="l">
              <a:lnSpc>
                <a:spcPct val="110000"/>
              </a:lnSpc>
              <a:spcBef>
                <a:spcPts val="1000"/>
              </a:spcBef>
              <a:spcAft>
                <a:spcPts val="0"/>
              </a:spcAft>
              <a:buClr>
                <a:schemeClr val="folHlink"/>
              </a:buClr>
              <a:buSzPts val="1200"/>
              <a:buFont typeface="Noto Sans Symbols"/>
              <a:buChar char="■"/>
            </a:pPr>
            <a:r>
              <a:rPr b="0" i="1" lang="en-US" sz="2000" u="none">
                <a:solidFill>
                  <a:schemeClr val="dk1"/>
                </a:solidFill>
                <a:latin typeface="Arial"/>
                <a:ea typeface="Arial"/>
                <a:cs typeface="Arial"/>
                <a:sym typeface="Arial"/>
              </a:rPr>
              <a:t>Weakness:</a:t>
            </a:r>
            <a:r>
              <a:rPr b="0" i="0" lang="en-US" sz="2000" u="none">
                <a:solidFill>
                  <a:schemeClr val="dk1"/>
                </a:solidFill>
                <a:latin typeface="Arial"/>
                <a:ea typeface="Arial"/>
                <a:cs typeface="Arial"/>
                <a:sym typeface="Arial"/>
              </a:rPr>
              <a:t> handles only numeric data, and sensitive to the order of the data record</a:t>
            </a:r>
            <a:endParaRPr/>
          </a:p>
        </p:txBody>
      </p:sp>
      <p:sp>
        <p:nvSpPr>
          <p:cNvPr id="994" name="Google Shape;994;p4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0" name="Google Shape;160;p22"/>
          <p:cNvSpPr txBox="1"/>
          <p:nvPr>
            <p:ph type="title"/>
          </p:nvPr>
        </p:nvSpPr>
        <p:spPr>
          <a:xfrm>
            <a:off x="990600" y="304800"/>
            <a:ext cx="7297800" cy="7827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What is Cluster Analysis?</a:t>
            </a:r>
            <a:endParaRPr/>
          </a:p>
        </p:txBody>
      </p:sp>
      <p:sp>
        <p:nvSpPr>
          <p:cNvPr id="161" name="Google Shape;161;p22"/>
          <p:cNvSpPr txBox="1"/>
          <p:nvPr>
            <p:ph idx="1" type="body"/>
          </p:nvPr>
        </p:nvSpPr>
        <p:spPr>
          <a:xfrm>
            <a:off x="228600" y="1371600"/>
            <a:ext cx="86868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Cluster: A collection of data objects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similar (or related) to one another within the same group</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dissimilar (or unrelated) to the objects in other groups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Cluster analysis (or </a:t>
            </a:r>
            <a:r>
              <a:rPr b="0" i="1" lang="en-US" sz="2400" u="none">
                <a:solidFill>
                  <a:schemeClr val="dk1"/>
                </a:solidFill>
                <a:latin typeface="Arial"/>
                <a:ea typeface="Arial"/>
                <a:cs typeface="Arial"/>
                <a:sym typeface="Arial"/>
              </a:rPr>
              <a:t>clustering</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data segmentation, …</a:t>
            </a:r>
            <a:r>
              <a:rPr b="0" i="0" lang="en-US" sz="2400" u="none">
                <a:solidFill>
                  <a:schemeClr val="dk1"/>
                </a:solidFill>
                <a:latin typeface="Arial"/>
                <a:ea typeface="Arial"/>
                <a:cs typeface="Arial"/>
                <a:sym typeface="Arial"/>
              </a:rPr>
              <a:t>)</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Finding similarities between data according to the characteristics found in the data and grouping similar data objects into clusters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hlink"/>
                </a:solidFill>
                <a:latin typeface="Arial"/>
                <a:ea typeface="Arial"/>
                <a:cs typeface="Arial"/>
                <a:sym typeface="Arial"/>
              </a:rPr>
              <a:t>Unsupervised learning</a:t>
            </a:r>
            <a:r>
              <a:rPr b="0" i="0" lang="en-US" sz="2400" u="none">
                <a:solidFill>
                  <a:schemeClr val="dk1"/>
                </a:solidFill>
                <a:latin typeface="Arial"/>
                <a:ea typeface="Arial"/>
                <a:cs typeface="Arial"/>
                <a:sym typeface="Arial"/>
              </a:rPr>
              <a:t>: no predefined classes (i.e., </a:t>
            </a:r>
            <a:r>
              <a:rPr b="0" i="1" lang="en-US" sz="2400" u="none">
                <a:solidFill>
                  <a:schemeClr val="dk1"/>
                </a:solidFill>
                <a:latin typeface="Arial"/>
                <a:ea typeface="Arial"/>
                <a:cs typeface="Arial"/>
                <a:sym typeface="Arial"/>
              </a:rPr>
              <a:t>learning by observations</a:t>
            </a:r>
            <a:r>
              <a:rPr b="0" i="0" lang="en-US" sz="2400" u="none">
                <a:solidFill>
                  <a:schemeClr val="dk1"/>
                </a:solidFill>
                <a:latin typeface="Arial"/>
                <a:ea typeface="Arial"/>
                <a:cs typeface="Arial"/>
                <a:sym typeface="Arial"/>
              </a:rPr>
              <a:t> vs. learning by examples: supervised)</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Typical applications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As a </a:t>
            </a:r>
            <a:r>
              <a:rPr b="0" i="0" lang="en-US" sz="2400" u="none">
                <a:solidFill>
                  <a:schemeClr val="hlink"/>
                </a:solidFill>
                <a:latin typeface="Arial"/>
                <a:ea typeface="Arial"/>
                <a:cs typeface="Arial"/>
                <a:sym typeface="Arial"/>
              </a:rPr>
              <a:t>stand-alone tool</a:t>
            </a:r>
            <a:r>
              <a:rPr b="0" i="0" lang="en-US" sz="2400" u="none">
                <a:solidFill>
                  <a:schemeClr val="dk1"/>
                </a:solidFill>
                <a:latin typeface="Arial"/>
                <a:ea typeface="Arial"/>
                <a:cs typeface="Arial"/>
                <a:sym typeface="Arial"/>
              </a:rPr>
              <a:t> to get insight into data distribution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As a </a:t>
            </a:r>
            <a:r>
              <a:rPr b="0" i="0" lang="en-US" sz="2400" u="none">
                <a:solidFill>
                  <a:schemeClr val="hlink"/>
                </a:solidFill>
                <a:latin typeface="Arial"/>
                <a:ea typeface="Arial"/>
                <a:cs typeface="Arial"/>
                <a:sym typeface="Arial"/>
              </a:rPr>
              <a:t>preprocessing step</a:t>
            </a:r>
            <a:r>
              <a:rPr b="0" i="0" lang="en-US" sz="2400" u="none">
                <a:solidFill>
                  <a:schemeClr val="dk1"/>
                </a:solidFill>
                <a:latin typeface="Arial"/>
                <a:ea typeface="Arial"/>
                <a:cs typeface="Arial"/>
                <a:sym typeface="Arial"/>
              </a:rPr>
              <a:t> for other algorithms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49"/>
          <p:cNvSpPr txBox="1"/>
          <p:nvPr/>
        </p:nvSpPr>
        <p:spPr>
          <a:xfrm>
            <a:off x="1066800" y="304800"/>
            <a:ext cx="7086600" cy="685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Clustering Feature Vector in BIRCH</a:t>
            </a:r>
            <a:endParaRPr/>
          </a:p>
        </p:txBody>
      </p:sp>
      <p:sp>
        <p:nvSpPr>
          <p:cNvPr id="1001" name="Google Shape;1001;p49"/>
          <p:cNvSpPr txBox="1"/>
          <p:nvPr/>
        </p:nvSpPr>
        <p:spPr>
          <a:xfrm>
            <a:off x="304800" y="1371600"/>
            <a:ext cx="5943600" cy="264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Clustering Feature (CF):</a:t>
            </a:r>
            <a:r>
              <a:rPr b="0" i="0" lang="en-US" sz="2400" u="none">
                <a:solidFill>
                  <a:schemeClr val="dk1"/>
                </a:solidFill>
                <a:latin typeface="Times New Roman"/>
                <a:ea typeface="Times New Roman"/>
                <a:cs typeface="Times New Roman"/>
                <a:sym typeface="Times New Roman"/>
              </a:rPr>
              <a:t>  </a:t>
            </a:r>
            <a:r>
              <a:rPr b="1" i="1" lang="en-US" sz="2400" u="none">
                <a:solidFill>
                  <a:schemeClr val="dk1"/>
                </a:solidFill>
                <a:latin typeface="Times New Roman"/>
                <a:ea typeface="Times New Roman"/>
                <a:cs typeface="Times New Roman"/>
                <a:sym typeface="Times New Roman"/>
              </a:rPr>
              <a:t>CF = (N, LS, SS)</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Number of data points</a:t>
            </a:r>
            <a:endParaRPr/>
          </a:p>
          <a:p>
            <a:pPr indent="0" lvl="0" marL="0" marR="0" rtl="0" algn="l">
              <a:lnSpc>
                <a:spcPct val="100000"/>
              </a:lnSpc>
              <a:spcBef>
                <a:spcPts val="120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LS: linear sum of N points:</a:t>
            </a:r>
            <a:endParaRPr b="0" baseline="-25000" i="1"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2400"/>
              <a:buFont typeface="Tahoma"/>
              <a:buNone/>
            </a:pPr>
            <a:r>
              <a:t/>
            </a:r>
            <a:endParaRPr b="0" i="1"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SS: square sum of N points</a:t>
            </a:r>
            <a:endParaRPr/>
          </a:p>
        </p:txBody>
      </p:sp>
      <p:graphicFrame>
        <p:nvGraphicFramePr>
          <p:cNvPr id="1002" name="Google Shape;1002;p49"/>
          <p:cNvGraphicFramePr/>
          <p:nvPr/>
        </p:nvGraphicFramePr>
        <p:xfrm>
          <a:off x="3352800" y="4078287"/>
          <a:ext cx="2209801" cy="2017712"/>
        </p:xfrm>
        <a:graphic>
          <a:graphicData uri="http://schemas.openxmlformats.org/presentationml/2006/ole">
            <mc:AlternateContent>
              <mc:Choice Requires="v">
                <p:oleObj r:id="rId4" imgH="2017712" imgW="2209801" progId="Excel.Sheet.8" spid="_x0000_s1">
                  <p:embed/>
                </p:oleObj>
              </mc:Choice>
              <mc:Fallback>
                <p:oleObj r:id="rId5" imgH="2017712" imgW="2209801" progId="Excel.Sheet.8">
                  <p:embed/>
                  <p:pic>
                    <p:nvPicPr>
                      <p:cNvPr id="1002" name="Google Shape;1002;p49"/>
                      <p:cNvPicPr preferRelativeResize="0"/>
                      <p:nvPr/>
                    </p:nvPicPr>
                    <p:blipFill rotWithShape="1">
                      <a:blip r:embed="rId6">
                        <a:alphaModFix/>
                      </a:blip>
                      <a:srcRect b="0" l="0" r="0" t="0"/>
                      <a:stretch/>
                    </p:blipFill>
                    <p:spPr>
                      <a:xfrm>
                        <a:off x="3352800" y="4078287"/>
                        <a:ext cx="2209801" cy="2017712"/>
                      </a:xfrm>
                      <a:prstGeom prst="rect">
                        <a:avLst/>
                      </a:prstGeom>
                      <a:noFill/>
                      <a:ln>
                        <a:noFill/>
                      </a:ln>
                    </p:spPr>
                  </p:pic>
                </p:oleObj>
              </mc:Fallback>
            </mc:AlternateContent>
          </a:graphicData>
        </a:graphic>
      </p:graphicFrame>
      <p:sp>
        <p:nvSpPr>
          <p:cNvPr id="1003" name="Google Shape;1003;p49"/>
          <p:cNvSpPr/>
          <p:nvPr/>
        </p:nvSpPr>
        <p:spPr>
          <a:xfrm>
            <a:off x="3886200" y="4383087"/>
            <a:ext cx="609600" cy="9906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4" name="Google Shape;1004;p49"/>
          <p:cNvSpPr/>
          <p:nvPr/>
        </p:nvSpPr>
        <p:spPr>
          <a:xfrm>
            <a:off x="4495800" y="4916487"/>
            <a:ext cx="762000" cy="7620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5" name="Google Shape;1005;p49"/>
          <p:cNvSpPr/>
          <p:nvPr/>
        </p:nvSpPr>
        <p:spPr>
          <a:xfrm>
            <a:off x="5562600" y="3367087"/>
            <a:ext cx="3429000" cy="485700"/>
          </a:xfrm>
          <a:custGeom>
            <a:rect b="b" l="l" r="r" t="t"/>
            <a:pathLst>
              <a:path extrusionOk="0" h="120000" w="120000">
                <a:moveTo>
                  <a:pt x="0" y="0"/>
                </a:moveTo>
                <a:lnTo>
                  <a:pt x="120000" y="0"/>
                </a:lnTo>
                <a:lnTo>
                  <a:pt x="120000" y="120000"/>
                </a:lnTo>
                <a:lnTo>
                  <a:pt x="0" y="120000"/>
                </a:lnTo>
                <a:close/>
              </a:path>
              <a:path extrusionOk="0" fill="none" h="120000" w="120000">
                <a:moveTo>
                  <a:pt x="55058" y="-10188"/>
                </a:moveTo>
                <a:lnTo>
                  <a:pt x="6098" y="-5292"/>
                </a:lnTo>
                <a:lnTo>
                  <a:pt x="6098" y="-576"/>
                </a:lnTo>
              </a:path>
            </a:pathLst>
          </a:cu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 = (5, (16,30),(54,190))</a:t>
            </a:r>
            <a:endParaRPr/>
          </a:p>
        </p:txBody>
      </p:sp>
      <p:sp>
        <p:nvSpPr>
          <p:cNvPr id="1006" name="Google Shape;1006;p49"/>
          <p:cNvSpPr txBox="1"/>
          <p:nvPr/>
        </p:nvSpPr>
        <p:spPr>
          <a:xfrm>
            <a:off x="6477000" y="4178300"/>
            <a:ext cx="990600" cy="1917600"/>
          </a:xfrm>
          <a:prstGeom prst="rect">
            <a:avLst/>
          </a:prstGeom>
          <a:noFill/>
          <a:ln>
            <a:noFill/>
          </a:ln>
        </p:spPr>
        <p:txBody>
          <a:bodyPr anchorCtr="0" anchor="t" bIns="45700" lIns="91425" spcFirstLastPara="1" rIns="91425" wrap="square" tIns="45700">
            <a:spAutoFit/>
          </a:bodyPr>
          <a:lstStyle/>
          <a:p>
            <a:pPr indent="0" lvl="0" marL="0" marR="0" rtl="0" algn="l">
              <a:lnSpc>
                <a:spcPct val="6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(3,4)</a:t>
            </a:r>
            <a:endParaRPr/>
          </a:p>
          <a:p>
            <a:pPr indent="0" lvl="0" marL="0" marR="0" rtl="0" algn="l">
              <a:lnSpc>
                <a:spcPct val="6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(2,6)</a:t>
            </a:r>
            <a:endParaRPr/>
          </a:p>
          <a:p>
            <a:pPr indent="0" lvl="0" marL="0" marR="0" rtl="0" algn="l">
              <a:lnSpc>
                <a:spcPct val="6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(4,5)</a:t>
            </a:r>
            <a:endParaRPr/>
          </a:p>
          <a:p>
            <a:pPr indent="0" lvl="0" marL="0" marR="0" rtl="0" algn="l">
              <a:lnSpc>
                <a:spcPct val="6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(4,7)</a:t>
            </a:r>
            <a:endParaRPr/>
          </a:p>
          <a:p>
            <a:pPr indent="0" lvl="0" marL="0" marR="0" rtl="0" algn="l">
              <a:lnSpc>
                <a:spcPct val="6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(3,8)</a:t>
            </a:r>
            <a:endParaRPr/>
          </a:p>
        </p:txBody>
      </p:sp>
      <p:pic>
        <p:nvPicPr>
          <p:cNvPr id="1007" name="Google Shape;1007;p49"/>
          <p:cNvPicPr preferRelativeResize="0"/>
          <p:nvPr/>
        </p:nvPicPr>
        <p:blipFill rotWithShape="1">
          <a:blip r:embed="rId7">
            <a:alphaModFix/>
          </a:blip>
          <a:srcRect b="0" l="0" r="0" t="0"/>
          <a:stretch/>
        </p:blipFill>
        <p:spPr>
          <a:xfrm>
            <a:off x="3905250" y="2362200"/>
            <a:ext cx="1028700" cy="838200"/>
          </a:xfrm>
          <a:prstGeom prst="rect">
            <a:avLst/>
          </a:prstGeom>
          <a:noFill/>
          <a:ln>
            <a:noFill/>
          </a:ln>
        </p:spPr>
      </p:pic>
      <p:pic>
        <p:nvPicPr>
          <p:cNvPr id="1008" name="Google Shape;1008;p49"/>
          <p:cNvPicPr preferRelativeResize="0"/>
          <p:nvPr/>
        </p:nvPicPr>
        <p:blipFill rotWithShape="1">
          <a:blip r:embed="rId8">
            <a:alphaModFix/>
          </a:blip>
          <a:srcRect b="0" l="0" r="0" t="0"/>
          <a:stretch/>
        </p:blipFill>
        <p:spPr>
          <a:xfrm>
            <a:off x="1695450" y="4114800"/>
            <a:ext cx="1181100" cy="838200"/>
          </a:xfrm>
          <a:prstGeom prst="rect">
            <a:avLst/>
          </a:prstGeom>
          <a:noFill/>
          <a:ln>
            <a:noFill/>
          </a:ln>
        </p:spPr>
      </p:pic>
      <p:sp>
        <p:nvSpPr>
          <p:cNvPr id="1009" name="Google Shape;1009;p4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50"/>
          <p:cNvSpPr txBox="1"/>
          <p:nvPr>
            <p:ph type="title"/>
          </p:nvPr>
        </p:nvSpPr>
        <p:spPr>
          <a:xfrm>
            <a:off x="457200" y="381000"/>
            <a:ext cx="8001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CF-Tree in BIRCH</a:t>
            </a:r>
            <a:endParaRPr/>
          </a:p>
        </p:txBody>
      </p:sp>
      <p:sp>
        <p:nvSpPr>
          <p:cNvPr id="1016" name="Google Shape;1016;p50"/>
          <p:cNvSpPr txBox="1"/>
          <p:nvPr>
            <p:ph idx="1" type="body"/>
          </p:nvPr>
        </p:nvSpPr>
        <p:spPr>
          <a:xfrm>
            <a:off x="381000" y="1295400"/>
            <a:ext cx="86106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Calibri"/>
                <a:ea typeface="Calibri"/>
                <a:cs typeface="Calibri"/>
                <a:sym typeface="Calibri"/>
              </a:rPr>
              <a:t>Clustering feature: </a:t>
            </a:r>
            <a:endParaRPr/>
          </a:p>
          <a:p>
            <a:pPr indent="-285750" lvl="1" marL="742950" rtl="0" algn="l">
              <a:lnSpc>
                <a:spcPct val="100000"/>
              </a:lnSpc>
              <a:spcBef>
                <a:spcPts val="30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Summary of the statistics for a given subcluster: the 0-th, 1st, and 2nd moments of the subcluster from the statistical point of view</a:t>
            </a:r>
            <a:endParaRPr/>
          </a:p>
          <a:p>
            <a:pPr indent="-285750" lvl="1" marL="742950" rtl="0" algn="l">
              <a:lnSpc>
                <a:spcPct val="100000"/>
              </a:lnSpc>
              <a:spcBef>
                <a:spcPts val="30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Registers crucial measurements for computing cluster and utilizes storage efficiently</a:t>
            </a:r>
            <a:endParaRPr b="0" i="0" sz="2400" u="none">
              <a:solidFill>
                <a:schemeClr val="dk1"/>
              </a:solidFill>
              <a:latin typeface="Calibri"/>
              <a:ea typeface="Calibri"/>
              <a:cs typeface="Calibri"/>
              <a:sym typeface="Calibri"/>
            </a:endParaRPr>
          </a:p>
          <a:p>
            <a:pPr indent="-342900" lvl="0" marL="342900" rtl="0" algn="l">
              <a:lnSpc>
                <a:spcPct val="100000"/>
              </a:lnSpc>
              <a:spcBef>
                <a:spcPts val="300"/>
              </a:spcBef>
              <a:spcAft>
                <a:spcPts val="0"/>
              </a:spcAft>
              <a:buSzPts val="1440"/>
              <a:buChar char="■"/>
            </a:pPr>
            <a:r>
              <a:rPr b="0" i="0" lang="en-US" sz="2400" u="none">
                <a:solidFill>
                  <a:schemeClr val="dk1"/>
                </a:solidFill>
                <a:latin typeface="Calibri"/>
                <a:ea typeface="Calibri"/>
                <a:cs typeface="Calibri"/>
                <a:sym typeface="Calibri"/>
              </a:rPr>
              <a:t>A CF tree is a height-balanced tree that stores the clustering features for a hierarchical clustering </a:t>
            </a:r>
            <a:endParaRPr/>
          </a:p>
          <a:p>
            <a:pPr indent="-285750" lvl="1" marL="742950" rtl="0" algn="l">
              <a:lnSpc>
                <a:spcPct val="100000"/>
              </a:lnSpc>
              <a:spcBef>
                <a:spcPts val="30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A nonleaf node in a tree has descendants or “children”</a:t>
            </a:r>
            <a:endParaRPr/>
          </a:p>
          <a:p>
            <a:pPr indent="-285750" lvl="1" marL="742950" rtl="0" algn="l">
              <a:lnSpc>
                <a:spcPct val="100000"/>
              </a:lnSpc>
              <a:spcBef>
                <a:spcPts val="30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The nonleaf nodes store sums of the CFs of their children</a:t>
            </a:r>
            <a:endParaRPr/>
          </a:p>
          <a:p>
            <a:pPr indent="-342900" lvl="0" marL="342900" rtl="0" algn="l">
              <a:lnSpc>
                <a:spcPct val="100000"/>
              </a:lnSpc>
              <a:spcBef>
                <a:spcPts val="300"/>
              </a:spcBef>
              <a:spcAft>
                <a:spcPts val="0"/>
              </a:spcAft>
              <a:buClr>
                <a:schemeClr val="folHlink"/>
              </a:buClr>
              <a:buSzPts val="1440"/>
              <a:buFont typeface="Noto Sans Symbols"/>
              <a:buChar char="■"/>
            </a:pPr>
            <a:r>
              <a:rPr b="0" i="0" lang="en-US" sz="2400" u="none">
                <a:solidFill>
                  <a:schemeClr val="dk1"/>
                </a:solidFill>
                <a:latin typeface="Calibri"/>
                <a:ea typeface="Calibri"/>
                <a:cs typeface="Calibri"/>
                <a:sym typeface="Calibri"/>
              </a:rPr>
              <a:t>A CF tree has two parameters</a:t>
            </a:r>
            <a:endParaRPr/>
          </a:p>
          <a:p>
            <a:pPr indent="-285750" lvl="1" marL="742950" rtl="0" algn="l">
              <a:lnSpc>
                <a:spcPct val="100000"/>
              </a:lnSpc>
              <a:spcBef>
                <a:spcPts val="30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Branching factor: max # of children</a:t>
            </a:r>
            <a:endParaRPr/>
          </a:p>
          <a:p>
            <a:pPr indent="-285750" lvl="1" marL="742950" rtl="0" algn="l">
              <a:lnSpc>
                <a:spcPct val="100000"/>
              </a:lnSpc>
              <a:spcBef>
                <a:spcPts val="300"/>
              </a:spcBef>
              <a:spcAft>
                <a:spcPts val="0"/>
              </a:spcAft>
              <a:buClr>
                <a:schemeClr val="hlink"/>
              </a:buClr>
              <a:buSzPts val="1320"/>
              <a:buFont typeface="Noto Sans Symbols"/>
              <a:buChar char="■"/>
            </a:pPr>
            <a:r>
              <a:rPr b="0" i="0" lang="en-US" sz="2400" u="none">
                <a:solidFill>
                  <a:schemeClr val="dk1"/>
                </a:solidFill>
                <a:latin typeface="Calibri"/>
                <a:ea typeface="Calibri"/>
                <a:cs typeface="Calibri"/>
                <a:sym typeface="Calibri"/>
              </a:rPr>
              <a:t>Threshold: max diameter of sub-clusters stored at the leaf nodes</a:t>
            </a:r>
            <a:endParaRPr/>
          </a:p>
        </p:txBody>
      </p:sp>
      <p:sp>
        <p:nvSpPr>
          <p:cNvPr id="1017" name="Google Shape;1017;p5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2" name="Shape 1022"/>
        <p:cNvGrpSpPr/>
        <p:nvPr/>
      </p:nvGrpSpPr>
      <p:grpSpPr>
        <a:xfrm>
          <a:off x="0" y="0"/>
          <a:ext cx="0" cy="0"/>
          <a:chOff x="0" y="0"/>
          <a:chExt cx="0" cy="0"/>
        </a:xfrm>
      </p:grpSpPr>
      <p:sp>
        <p:nvSpPr>
          <p:cNvPr id="1023" name="Google Shape;1023;p51"/>
          <p:cNvSpPr txBox="1"/>
          <p:nvPr>
            <p:ph type="title"/>
          </p:nvPr>
        </p:nvSpPr>
        <p:spPr>
          <a:xfrm>
            <a:off x="681037" y="228600"/>
            <a:ext cx="75486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The CF Tree Structure</a:t>
            </a:r>
            <a:endParaRPr/>
          </a:p>
        </p:txBody>
      </p:sp>
      <p:grpSp>
        <p:nvGrpSpPr>
          <p:cNvPr id="1024" name="Google Shape;1024;p51"/>
          <p:cNvGrpSpPr/>
          <p:nvPr/>
        </p:nvGrpSpPr>
        <p:grpSpPr>
          <a:xfrm>
            <a:off x="1828800" y="1295400"/>
            <a:ext cx="5010150" cy="1009650"/>
            <a:chOff x="1152" y="816"/>
            <a:chExt cx="3156" cy="636"/>
          </a:xfrm>
        </p:grpSpPr>
        <p:cxnSp>
          <p:nvCxnSpPr>
            <p:cNvPr id="1025" name="Google Shape;1025;p51"/>
            <p:cNvCxnSpPr/>
            <p:nvPr/>
          </p:nvCxnSpPr>
          <p:spPr>
            <a:xfrm>
              <a:off x="2187" y="816"/>
              <a:ext cx="0" cy="600"/>
            </a:xfrm>
            <a:prstGeom prst="straightConnector1">
              <a:avLst/>
            </a:prstGeom>
            <a:noFill/>
            <a:ln cap="flat" cmpd="sng" w="12700">
              <a:solidFill>
                <a:schemeClr val="dk1"/>
              </a:solidFill>
              <a:prstDash val="solid"/>
              <a:miter lim="800000"/>
              <a:headEnd len="med" w="med" type="none"/>
              <a:tailEnd len="med" w="med" type="none"/>
            </a:ln>
          </p:spPr>
        </p:cxnSp>
        <p:sp>
          <p:nvSpPr>
            <p:cNvPr id="1026" name="Google Shape;1026;p51"/>
            <p:cNvSpPr txBox="1"/>
            <p:nvPr/>
          </p:nvSpPr>
          <p:spPr>
            <a:xfrm>
              <a:off x="1156" y="820"/>
              <a:ext cx="3000" cy="6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027" name="Google Shape;1027;p51"/>
            <p:cNvCxnSpPr/>
            <p:nvPr/>
          </p:nvCxnSpPr>
          <p:spPr>
            <a:xfrm>
              <a:off x="1670" y="816"/>
              <a:ext cx="0" cy="600"/>
            </a:xfrm>
            <a:prstGeom prst="straightConnector1">
              <a:avLst/>
            </a:prstGeom>
            <a:noFill/>
            <a:ln cap="flat" cmpd="sng" w="12700">
              <a:solidFill>
                <a:schemeClr val="dk1"/>
              </a:solidFill>
              <a:prstDash val="solid"/>
              <a:miter lim="800000"/>
              <a:headEnd len="med" w="med" type="none"/>
              <a:tailEnd len="med" w="med" type="none"/>
            </a:ln>
          </p:spPr>
        </p:cxnSp>
        <p:cxnSp>
          <p:nvCxnSpPr>
            <p:cNvPr id="1028" name="Google Shape;1028;p51"/>
            <p:cNvCxnSpPr/>
            <p:nvPr/>
          </p:nvCxnSpPr>
          <p:spPr>
            <a:xfrm>
              <a:off x="3570" y="816"/>
              <a:ext cx="0" cy="600"/>
            </a:xfrm>
            <a:prstGeom prst="straightConnector1">
              <a:avLst/>
            </a:prstGeom>
            <a:noFill/>
            <a:ln cap="flat" cmpd="sng" w="12700">
              <a:solidFill>
                <a:schemeClr val="dk1"/>
              </a:solidFill>
              <a:prstDash val="solid"/>
              <a:miter lim="800000"/>
              <a:headEnd len="med" w="med" type="none"/>
              <a:tailEnd len="med" w="med" type="none"/>
            </a:ln>
          </p:spPr>
        </p:cxnSp>
        <p:cxnSp>
          <p:nvCxnSpPr>
            <p:cNvPr id="1029" name="Google Shape;1029;p51"/>
            <p:cNvCxnSpPr/>
            <p:nvPr/>
          </p:nvCxnSpPr>
          <p:spPr>
            <a:xfrm>
              <a:off x="2708" y="816"/>
              <a:ext cx="0" cy="600"/>
            </a:xfrm>
            <a:prstGeom prst="straightConnector1">
              <a:avLst/>
            </a:prstGeom>
            <a:noFill/>
            <a:ln cap="flat" cmpd="sng" w="12700">
              <a:solidFill>
                <a:schemeClr val="dk1"/>
              </a:solidFill>
              <a:prstDash val="solid"/>
              <a:miter lim="800000"/>
              <a:headEnd len="med" w="med" type="none"/>
              <a:tailEnd len="med" w="med" type="none"/>
            </a:ln>
          </p:spPr>
        </p:cxnSp>
        <p:cxnSp>
          <p:nvCxnSpPr>
            <p:cNvPr id="1030" name="Google Shape;1030;p51"/>
            <p:cNvCxnSpPr/>
            <p:nvPr/>
          </p:nvCxnSpPr>
          <p:spPr>
            <a:xfrm>
              <a:off x="1152" y="1104"/>
              <a:ext cx="1800" cy="0"/>
            </a:xfrm>
            <a:prstGeom prst="straightConnector1">
              <a:avLst/>
            </a:prstGeom>
            <a:noFill/>
            <a:ln cap="flat" cmpd="sng" w="12700">
              <a:solidFill>
                <a:schemeClr val="dk1"/>
              </a:solidFill>
              <a:prstDash val="solid"/>
              <a:miter lim="800000"/>
              <a:headEnd len="med" w="med" type="none"/>
              <a:tailEnd len="med" w="med" type="none"/>
            </a:ln>
          </p:spPr>
        </p:cxnSp>
        <p:cxnSp>
          <p:nvCxnSpPr>
            <p:cNvPr id="1031" name="Google Shape;1031;p51"/>
            <p:cNvCxnSpPr/>
            <p:nvPr/>
          </p:nvCxnSpPr>
          <p:spPr>
            <a:xfrm>
              <a:off x="3408" y="1104"/>
              <a:ext cx="900" cy="0"/>
            </a:xfrm>
            <a:prstGeom prst="straightConnector1">
              <a:avLst/>
            </a:prstGeom>
            <a:noFill/>
            <a:ln cap="flat" cmpd="sng" w="12700">
              <a:solidFill>
                <a:schemeClr val="dk1"/>
              </a:solidFill>
              <a:prstDash val="solid"/>
              <a:miter lim="800000"/>
              <a:headEnd len="med" w="med" type="none"/>
              <a:tailEnd len="med" w="med" type="none"/>
            </a:ln>
          </p:spPr>
        </p:cxnSp>
        <p:sp>
          <p:nvSpPr>
            <p:cNvPr id="1032" name="Google Shape;1032;p51"/>
            <p:cNvSpPr txBox="1"/>
            <p:nvPr/>
          </p:nvSpPr>
          <p:spPr>
            <a:xfrm>
              <a:off x="1200" y="816"/>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1</a:t>
              </a:r>
              <a:endParaRPr/>
            </a:p>
          </p:txBody>
        </p:sp>
        <p:sp>
          <p:nvSpPr>
            <p:cNvPr id="1033" name="Google Shape;1033;p51"/>
            <p:cNvSpPr txBox="1"/>
            <p:nvPr/>
          </p:nvSpPr>
          <p:spPr>
            <a:xfrm>
              <a:off x="1200" y="1152"/>
              <a:ext cx="6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1</a:t>
              </a:r>
              <a:endParaRPr/>
            </a:p>
          </p:txBody>
        </p:sp>
        <p:sp>
          <p:nvSpPr>
            <p:cNvPr id="1034" name="Google Shape;1034;p51"/>
            <p:cNvSpPr txBox="1"/>
            <p:nvPr/>
          </p:nvSpPr>
          <p:spPr>
            <a:xfrm>
              <a:off x="2208" y="816"/>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3</a:t>
              </a:r>
              <a:endParaRPr/>
            </a:p>
          </p:txBody>
        </p:sp>
        <p:sp>
          <p:nvSpPr>
            <p:cNvPr id="1035" name="Google Shape;1035;p51"/>
            <p:cNvSpPr txBox="1"/>
            <p:nvPr/>
          </p:nvSpPr>
          <p:spPr>
            <a:xfrm>
              <a:off x="2208" y="1152"/>
              <a:ext cx="6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3</a:t>
              </a:r>
              <a:endParaRPr/>
            </a:p>
          </p:txBody>
        </p:sp>
        <p:sp>
          <p:nvSpPr>
            <p:cNvPr id="1036" name="Google Shape;1036;p51"/>
            <p:cNvSpPr txBox="1"/>
            <p:nvPr/>
          </p:nvSpPr>
          <p:spPr>
            <a:xfrm>
              <a:off x="1728" y="816"/>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2</a:t>
              </a:r>
              <a:endParaRPr/>
            </a:p>
          </p:txBody>
        </p:sp>
        <p:sp>
          <p:nvSpPr>
            <p:cNvPr id="1037" name="Google Shape;1037;p51"/>
            <p:cNvSpPr txBox="1"/>
            <p:nvPr/>
          </p:nvSpPr>
          <p:spPr>
            <a:xfrm>
              <a:off x="1728" y="1152"/>
              <a:ext cx="6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2</a:t>
              </a:r>
              <a:endParaRPr/>
            </a:p>
          </p:txBody>
        </p:sp>
        <p:sp>
          <p:nvSpPr>
            <p:cNvPr id="1038" name="Google Shape;1038;p51"/>
            <p:cNvSpPr txBox="1"/>
            <p:nvPr/>
          </p:nvSpPr>
          <p:spPr>
            <a:xfrm>
              <a:off x="3696" y="816"/>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6</a:t>
              </a:r>
              <a:endParaRPr/>
            </a:p>
          </p:txBody>
        </p:sp>
        <p:sp>
          <p:nvSpPr>
            <p:cNvPr id="1039" name="Google Shape;1039;p51"/>
            <p:cNvSpPr txBox="1"/>
            <p:nvPr/>
          </p:nvSpPr>
          <p:spPr>
            <a:xfrm>
              <a:off x="3696" y="1152"/>
              <a:ext cx="6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6</a:t>
              </a:r>
              <a:endParaRPr/>
            </a:p>
          </p:txBody>
        </p:sp>
      </p:grpSp>
      <p:cxnSp>
        <p:nvCxnSpPr>
          <p:cNvPr id="1040" name="Google Shape;1040;p51"/>
          <p:cNvCxnSpPr/>
          <p:nvPr/>
        </p:nvCxnSpPr>
        <p:spPr>
          <a:xfrm>
            <a:off x="2557462" y="3276600"/>
            <a:ext cx="0" cy="914400"/>
          </a:xfrm>
          <a:prstGeom prst="straightConnector1">
            <a:avLst/>
          </a:prstGeom>
          <a:noFill/>
          <a:ln cap="flat" cmpd="sng" w="12700">
            <a:solidFill>
              <a:schemeClr val="dk1"/>
            </a:solidFill>
            <a:prstDash val="solid"/>
            <a:miter lim="800000"/>
            <a:headEnd len="med" w="med" type="none"/>
            <a:tailEnd len="med" w="med" type="none"/>
          </a:ln>
        </p:spPr>
      </p:cxnSp>
      <p:sp>
        <p:nvSpPr>
          <p:cNvPr id="1041" name="Google Shape;1041;p51"/>
          <p:cNvSpPr txBox="1"/>
          <p:nvPr/>
        </p:nvSpPr>
        <p:spPr>
          <a:xfrm>
            <a:off x="920750" y="3282950"/>
            <a:ext cx="4788000" cy="901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042" name="Google Shape;1042;p51"/>
          <p:cNvCxnSpPr/>
          <p:nvPr/>
        </p:nvCxnSpPr>
        <p:spPr>
          <a:xfrm>
            <a:off x="1736725" y="3276600"/>
            <a:ext cx="0" cy="914400"/>
          </a:xfrm>
          <a:prstGeom prst="straightConnector1">
            <a:avLst/>
          </a:prstGeom>
          <a:noFill/>
          <a:ln cap="flat" cmpd="sng" w="12700">
            <a:solidFill>
              <a:schemeClr val="dk1"/>
            </a:solidFill>
            <a:prstDash val="solid"/>
            <a:miter lim="800000"/>
            <a:headEnd len="med" w="med" type="none"/>
            <a:tailEnd len="med" w="med" type="none"/>
          </a:ln>
        </p:spPr>
      </p:cxnSp>
      <p:cxnSp>
        <p:nvCxnSpPr>
          <p:cNvPr id="1043" name="Google Shape;1043;p51"/>
          <p:cNvCxnSpPr/>
          <p:nvPr/>
        </p:nvCxnSpPr>
        <p:spPr>
          <a:xfrm>
            <a:off x="4752975" y="3276600"/>
            <a:ext cx="0" cy="914400"/>
          </a:xfrm>
          <a:prstGeom prst="straightConnector1">
            <a:avLst/>
          </a:prstGeom>
          <a:noFill/>
          <a:ln cap="flat" cmpd="sng" w="12700">
            <a:solidFill>
              <a:schemeClr val="dk1"/>
            </a:solidFill>
            <a:prstDash val="solid"/>
            <a:miter lim="800000"/>
            <a:headEnd len="med" w="med" type="none"/>
            <a:tailEnd len="med" w="med" type="none"/>
          </a:ln>
        </p:spPr>
      </p:cxnSp>
      <p:cxnSp>
        <p:nvCxnSpPr>
          <p:cNvPr id="1044" name="Google Shape;1044;p51"/>
          <p:cNvCxnSpPr/>
          <p:nvPr/>
        </p:nvCxnSpPr>
        <p:spPr>
          <a:xfrm>
            <a:off x="3384550" y="3276600"/>
            <a:ext cx="0" cy="914400"/>
          </a:xfrm>
          <a:prstGeom prst="straightConnector1">
            <a:avLst/>
          </a:prstGeom>
          <a:noFill/>
          <a:ln cap="flat" cmpd="sng" w="12700">
            <a:solidFill>
              <a:schemeClr val="dk1"/>
            </a:solidFill>
            <a:prstDash val="solid"/>
            <a:miter lim="800000"/>
            <a:headEnd len="med" w="med" type="none"/>
            <a:tailEnd len="med" w="med" type="none"/>
          </a:ln>
        </p:spPr>
      </p:cxnSp>
      <p:cxnSp>
        <p:nvCxnSpPr>
          <p:cNvPr id="1045" name="Google Shape;1045;p51"/>
          <p:cNvCxnSpPr/>
          <p:nvPr/>
        </p:nvCxnSpPr>
        <p:spPr>
          <a:xfrm>
            <a:off x="914400" y="3733800"/>
            <a:ext cx="2743200" cy="0"/>
          </a:xfrm>
          <a:prstGeom prst="straightConnector1">
            <a:avLst/>
          </a:prstGeom>
          <a:noFill/>
          <a:ln cap="flat" cmpd="sng" w="12700">
            <a:solidFill>
              <a:schemeClr val="dk1"/>
            </a:solidFill>
            <a:prstDash val="solid"/>
            <a:miter lim="800000"/>
            <a:headEnd len="med" w="med" type="none"/>
            <a:tailEnd len="med" w="med" type="none"/>
          </a:ln>
        </p:spPr>
      </p:cxnSp>
      <p:cxnSp>
        <p:nvCxnSpPr>
          <p:cNvPr id="1046" name="Google Shape;1046;p51"/>
          <p:cNvCxnSpPr/>
          <p:nvPr/>
        </p:nvCxnSpPr>
        <p:spPr>
          <a:xfrm>
            <a:off x="4495800" y="3733800"/>
            <a:ext cx="1219200" cy="0"/>
          </a:xfrm>
          <a:prstGeom prst="straightConnector1">
            <a:avLst/>
          </a:prstGeom>
          <a:noFill/>
          <a:ln cap="flat" cmpd="sng" w="12700">
            <a:solidFill>
              <a:schemeClr val="dk1"/>
            </a:solidFill>
            <a:prstDash val="solid"/>
            <a:miter lim="800000"/>
            <a:headEnd len="med" w="med" type="none"/>
            <a:tailEnd len="med" w="med" type="none"/>
          </a:ln>
        </p:spPr>
      </p:cxnSp>
      <p:sp>
        <p:nvSpPr>
          <p:cNvPr id="1047" name="Google Shape;1047;p51"/>
          <p:cNvSpPr txBox="1"/>
          <p:nvPr/>
        </p:nvSpPr>
        <p:spPr>
          <a:xfrm>
            <a:off x="990600" y="32766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1</a:t>
            </a:r>
            <a:endParaRPr/>
          </a:p>
        </p:txBody>
      </p:sp>
      <p:sp>
        <p:nvSpPr>
          <p:cNvPr id="1048" name="Google Shape;1048;p51"/>
          <p:cNvSpPr txBox="1"/>
          <p:nvPr/>
        </p:nvSpPr>
        <p:spPr>
          <a:xfrm>
            <a:off x="990600" y="3810000"/>
            <a:ext cx="914400" cy="3666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1</a:t>
            </a:r>
            <a:endParaRPr/>
          </a:p>
        </p:txBody>
      </p:sp>
      <p:sp>
        <p:nvSpPr>
          <p:cNvPr id="1049" name="Google Shape;1049;p51"/>
          <p:cNvSpPr txBox="1"/>
          <p:nvPr/>
        </p:nvSpPr>
        <p:spPr>
          <a:xfrm>
            <a:off x="2590800" y="32766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3</a:t>
            </a:r>
            <a:endParaRPr/>
          </a:p>
        </p:txBody>
      </p:sp>
      <p:sp>
        <p:nvSpPr>
          <p:cNvPr id="1050" name="Google Shape;1050;p51"/>
          <p:cNvSpPr txBox="1"/>
          <p:nvPr/>
        </p:nvSpPr>
        <p:spPr>
          <a:xfrm>
            <a:off x="2590800" y="3810000"/>
            <a:ext cx="914400" cy="3666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3</a:t>
            </a:r>
            <a:endParaRPr/>
          </a:p>
        </p:txBody>
      </p:sp>
      <p:sp>
        <p:nvSpPr>
          <p:cNvPr id="1051" name="Google Shape;1051;p51"/>
          <p:cNvSpPr txBox="1"/>
          <p:nvPr/>
        </p:nvSpPr>
        <p:spPr>
          <a:xfrm>
            <a:off x="1828800" y="32766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2</a:t>
            </a:r>
            <a:endParaRPr/>
          </a:p>
        </p:txBody>
      </p:sp>
      <p:sp>
        <p:nvSpPr>
          <p:cNvPr id="1052" name="Google Shape;1052;p51"/>
          <p:cNvSpPr txBox="1"/>
          <p:nvPr/>
        </p:nvSpPr>
        <p:spPr>
          <a:xfrm>
            <a:off x="1828800" y="3810000"/>
            <a:ext cx="914400" cy="3666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2</a:t>
            </a:r>
            <a:endParaRPr/>
          </a:p>
        </p:txBody>
      </p:sp>
      <p:sp>
        <p:nvSpPr>
          <p:cNvPr id="1053" name="Google Shape;1053;p51"/>
          <p:cNvSpPr txBox="1"/>
          <p:nvPr/>
        </p:nvSpPr>
        <p:spPr>
          <a:xfrm>
            <a:off x="4953000" y="32766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5</a:t>
            </a:r>
            <a:endParaRPr/>
          </a:p>
        </p:txBody>
      </p:sp>
      <p:sp>
        <p:nvSpPr>
          <p:cNvPr id="1054" name="Google Shape;1054;p51"/>
          <p:cNvSpPr txBox="1"/>
          <p:nvPr/>
        </p:nvSpPr>
        <p:spPr>
          <a:xfrm>
            <a:off x="4953000" y="3810000"/>
            <a:ext cx="914400" cy="3666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child</a:t>
            </a:r>
            <a:r>
              <a:rPr b="0" baseline="-25000" i="0" lang="en-US" sz="2400" u="none">
                <a:solidFill>
                  <a:schemeClr val="dk1"/>
                </a:solidFill>
                <a:latin typeface="Times New Roman"/>
                <a:ea typeface="Times New Roman"/>
                <a:cs typeface="Times New Roman"/>
                <a:sym typeface="Times New Roman"/>
              </a:rPr>
              <a:t>5</a:t>
            </a:r>
            <a:endParaRPr/>
          </a:p>
        </p:txBody>
      </p:sp>
      <p:cxnSp>
        <p:nvCxnSpPr>
          <p:cNvPr id="1055" name="Google Shape;1055;p51"/>
          <p:cNvCxnSpPr/>
          <p:nvPr/>
        </p:nvCxnSpPr>
        <p:spPr>
          <a:xfrm flipH="1">
            <a:off x="1295400" y="2209800"/>
            <a:ext cx="990600" cy="1066800"/>
          </a:xfrm>
          <a:prstGeom prst="straightConnector1">
            <a:avLst/>
          </a:prstGeom>
          <a:noFill/>
          <a:ln cap="flat" cmpd="sng" w="25400">
            <a:solidFill>
              <a:schemeClr val="dk1"/>
            </a:solidFill>
            <a:prstDash val="solid"/>
            <a:miter lim="800000"/>
            <a:headEnd len="med" w="med" type="none"/>
            <a:tailEnd len="med" w="med" type="stealth"/>
          </a:ln>
        </p:spPr>
      </p:cxnSp>
      <p:cxnSp>
        <p:nvCxnSpPr>
          <p:cNvPr id="1056" name="Google Shape;1056;p51"/>
          <p:cNvCxnSpPr/>
          <p:nvPr/>
        </p:nvCxnSpPr>
        <p:spPr>
          <a:xfrm>
            <a:off x="3048000" y="2209800"/>
            <a:ext cx="4191000" cy="990600"/>
          </a:xfrm>
          <a:prstGeom prst="straightConnector1">
            <a:avLst/>
          </a:prstGeom>
          <a:noFill/>
          <a:ln cap="flat" cmpd="sng" w="25400">
            <a:solidFill>
              <a:schemeClr val="dk1"/>
            </a:solidFill>
            <a:prstDash val="solid"/>
            <a:miter lim="800000"/>
            <a:headEnd len="med" w="med" type="none"/>
            <a:tailEnd len="med" w="med" type="stealth"/>
          </a:ln>
        </p:spPr>
      </p:cxnSp>
      <p:cxnSp>
        <p:nvCxnSpPr>
          <p:cNvPr id="1057" name="Google Shape;1057;p51"/>
          <p:cNvCxnSpPr/>
          <p:nvPr/>
        </p:nvCxnSpPr>
        <p:spPr>
          <a:xfrm>
            <a:off x="3733800" y="2209800"/>
            <a:ext cx="5029200" cy="990600"/>
          </a:xfrm>
          <a:prstGeom prst="straightConnector1">
            <a:avLst/>
          </a:prstGeom>
          <a:noFill/>
          <a:ln cap="flat" cmpd="sng" w="25400">
            <a:solidFill>
              <a:schemeClr val="dk1"/>
            </a:solidFill>
            <a:prstDash val="solid"/>
            <a:miter lim="800000"/>
            <a:headEnd len="med" w="med" type="none"/>
            <a:tailEnd len="med" w="med" type="stealth"/>
          </a:ln>
        </p:spPr>
      </p:cxnSp>
      <p:sp>
        <p:nvSpPr>
          <p:cNvPr id="1058" name="Google Shape;1058;p51"/>
          <p:cNvSpPr txBox="1"/>
          <p:nvPr/>
        </p:nvSpPr>
        <p:spPr>
          <a:xfrm>
            <a:off x="311150" y="5035550"/>
            <a:ext cx="3797400" cy="5970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9" name="Google Shape;1059;p51"/>
          <p:cNvSpPr txBox="1"/>
          <p:nvPr/>
        </p:nvSpPr>
        <p:spPr>
          <a:xfrm>
            <a:off x="990600" y="51054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1</a:t>
            </a:r>
            <a:endParaRPr/>
          </a:p>
        </p:txBody>
      </p:sp>
      <p:cxnSp>
        <p:nvCxnSpPr>
          <p:cNvPr id="1060" name="Google Shape;1060;p51"/>
          <p:cNvCxnSpPr/>
          <p:nvPr/>
        </p:nvCxnSpPr>
        <p:spPr>
          <a:xfrm>
            <a:off x="990600" y="5029200"/>
            <a:ext cx="0" cy="609600"/>
          </a:xfrm>
          <a:prstGeom prst="straightConnector1">
            <a:avLst/>
          </a:prstGeom>
          <a:noFill/>
          <a:ln cap="flat" cmpd="sng" w="12700">
            <a:solidFill>
              <a:schemeClr val="dk1"/>
            </a:solidFill>
            <a:prstDash val="solid"/>
            <a:miter lim="800000"/>
            <a:headEnd len="med" w="med" type="none"/>
            <a:tailEnd len="med" w="med" type="none"/>
          </a:ln>
        </p:spPr>
      </p:cxnSp>
      <p:sp>
        <p:nvSpPr>
          <p:cNvPr id="1061" name="Google Shape;1061;p51"/>
          <p:cNvSpPr txBox="1"/>
          <p:nvPr/>
        </p:nvSpPr>
        <p:spPr>
          <a:xfrm>
            <a:off x="1600200" y="51054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2</a:t>
            </a:r>
            <a:endParaRPr/>
          </a:p>
        </p:txBody>
      </p:sp>
      <p:cxnSp>
        <p:nvCxnSpPr>
          <p:cNvPr id="1062" name="Google Shape;1062;p51"/>
          <p:cNvCxnSpPr/>
          <p:nvPr/>
        </p:nvCxnSpPr>
        <p:spPr>
          <a:xfrm>
            <a:off x="1600200" y="5029200"/>
            <a:ext cx="0" cy="609600"/>
          </a:xfrm>
          <a:prstGeom prst="straightConnector1">
            <a:avLst/>
          </a:prstGeom>
          <a:noFill/>
          <a:ln cap="flat" cmpd="sng" w="12700">
            <a:solidFill>
              <a:schemeClr val="dk1"/>
            </a:solidFill>
            <a:prstDash val="solid"/>
            <a:miter lim="800000"/>
            <a:headEnd len="med" w="med" type="none"/>
            <a:tailEnd len="med" w="med" type="none"/>
          </a:ln>
        </p:spPr>
      </p:cxnSp>
      <p:sp>
        <p:nvSpPr>
          <p:cNvPr id="1063" name="Google Shape;1063;p51"/>
          <p:cNvSpPr txBox="1"/>
          <p:nvPr/>
        </p:nvSpPr>
        <p:spPr>
          <a:xfrm>
            <a:off x="2819400" y="51054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6</a:t>
            </a:r>
            <a:endParaRPr/>
          </a:p>
        </p:txBody>
      </p:sp>
      <p:cxnSp>
        <p:nvCxnSpPr>
          <p:cNvPr id="1064" name="Google Shape;1064;p51"/>
          <p:cNvCxnSpPr/>
          <p:nvPr/>
        </p:nvCxnSpPr>
        <p:spPr>
          <a:xfrm>
            <a:off x="2819400" y="5029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1065" name="Google Shape;1065;p51"/>
          <p:cNvCxnSpPr/>
          <p:nvPr/>
        </p:nvCxnSpPr>
        <p:spPr>
          <a:xfrm>
            <a:off x="2209800" y="5029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1066" name="Google Shape;1066;p51"/>
          <p:cNvCxnSpPr/>
          <p:nvPr/>
        </p:nvCxnSpPr>
        <p:spPr>
          <a:xfrm>
            <a:off x="3429000" y="5029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1067" name="Google Shape;1067;p51"/>
          <p:cNvCxnSpPr/>
          <p:nvPr/>
        </p:nvCxnSpPr>
        <p:spPr>
          <a:xfrm>
            <a:off x="2362200" y="5334000"/>
            <a:ext cx="304800" cy="0"/>
          </a:xfrm>
          <a:prstGeom prst="straightConnector1">
            <a:avLst/>
          </a:prstGeom>
          <a:noFill/>
          <a:ln cap="flat" cmpd="sng" w="25400">
            <a:solidFill>
              <a:schemeClr val="dk1"/>
            </a:solidFill>
            <a:prstDash val="solid"/>
            <a:miter lim="800000"/>
            <a:headEnd len="med" w="med" type="none"/>
            <a:tailEnd len="med" w="med" type="none"/>
          </a:ln>
        </p:spPr>
      </p:cxnSp>
      <p:sp>
        <p:nvSpPr>
          <p:cNvPr id="1068" name="Google Shape;1068;p51"/>
          <p:cNvSpPr txBox="1"/>
          <p:nvPr/>
        </p:nvSpPr>
        <p:spPr>
          <a:xfrm>
            <a:off x="381000" y="5105400"/>
            <a:ext cx="685800" cy="396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prev</a:t>
            </a:r>
            <a:endParaRPr/>
          </a:p>
        </p:txBody>
      </p:sp>
      <p:sp>
        <p:nvSpPr>
          <p:cNvPr id="1069" name="Google Shape;1069;p51"/>
          <p:cNvSpPr txBox="1"/>
          <p:nvPr/>
        </p:nvSpPr>
        <p:spPr>
          <a:xfrm>
            <a:off x="3429000" y="5105400"/>
            <a:ext cx="685800" cy="396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next</a:t>
            </a:r>
            <a:endParaRPr/>
          </a:p>
        </p:txBody>
      </p:sp>
      <p:cxnSp>
        <p:nvCxnSpPr>
          <p:cNvPr id="1070" name="Google Shape;1070;p51"/>
          <p:cNvCxnSpPr/>
          <p:nvPr/>
        </p:nvCxnSpPr>
        <p:spPr>
          <a:xfrm flipH="1">
            <a:off x="914400" y="4191000"/>
            <a:ext cx="381000" cy="838200"/>
          </a:xfrm>
          <a:prstGeom prst="straightConnector1">
            <a:avLst/>
          </a:prstGeom>
          <a:noFill/>
          <a:ln cap="flat" cmpd="sng" w="25400">
            <a:solidFill>
              <a:schemeClr val="dk1"/>
            </a:solidFill>
            <a:prstDash val="solid"/>
            <a:miter lim="800000"/>
            <a:headEnd len="med" w="med" type="none"/>
            <a:tailEnd len="med" w="med" type="stealth"/>
          </a:ln>
        </p:spPr>
      </p:cxnSp>
      <p:sp>
        <p:nvSpPr>
          <p:cNvPr id="1071" name="Google Shape;1071;p51"/>
          <p:cNvSpPr txBox="1"/>
          <p:nvPr/>
        </p:nvSpPr>
        <p:spPr>
          <a:xfrm>
            <a:off x="4730750" y="5035550"/>
            <a:ext cx="3797400" cy="5970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2" name="Google Shape;1072;p51"/>
          <p:cNvSpPr txBox="1"/>
          <p:nvPr/>
        </p:nvSpPr>
        <p:spPr>
          <a:xfrm>
            <a:off x="5410200" y="51054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1</a:t>
            </a:r>
            <a:endParaRPr/>
          </a:p>
        </p:txBody>
      </p:sp>
      <p:cxnSp>
        <p:nvCxnSpPr>
          <p:cNvPr id="1073" name="Google Shape;1073;p51"/>
          <p:cNvCxnSpPr/>
          <p:nvPr/>
        </p:nvCxnSpPr>
        <p:spPr>
          <a:xfrm>
            <a:off x="5410200" y="5029200"/>
            <a:ext cx="0" cy="609600"/>
          </a:xfrm>
          <a:prstGeom prst="straightConnector1">
            <a:avLst/>
          </a:prstGeom>
          <a:noFill/>
          <a:ln cap="flat" cmpd="sng" w="12700">
            <a:solidFill>
              <a:schemeClr val="dk1"/>
            </a:solidFill>
            <a:prstDash val="solid"/>
            <a:miter lim="800000"/>
            <a:headEnd len="med" w="med" type="none"/>
            <a:tailEnd len="med" w="med" type="none"/>
          </a:ln>
        </p:spPr>
      </p:cxnSp>
      <p:sp>
        <p:nvSpPr>
          <p:cNvPr id="1074" name="Google Shape;1074;p51"/>
          <p:cNvSpPr txBox="1"/>
          <p:nvPr/>
        </p:nvSpPr>
        <p:spPr>
          <a:xfrm>
            <a:off x="6019800" y="51054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2</a:t>
            </a:r>
            <a:endParaRPr/>
          </a:p>
        </p:txBody>
      </p:sp>
      <p:cxnSp>
        <p:nvCxnSpPr>
          <p:cNvPr id="1075" name="Google Shape;1075;p51"/>
          <p:cNvCxnSpPr/>
          <p:nvPr/>
        </p:nvCxnSpPr>
        <p:spPr>
          <a:xfrm>
            <a:off x="6019800" y="5029200"/>
            <a:ext cx="0" cy="609600"/>
          </a:xfrm>
          <a:prstGeom prst="straightConnector1">
            <a:avLst/>
          </a:prstGeom>
          <a:noFill/>
          <a:ln cap="flat" cmpd="sng" w="12700">
            <a:solidFill>
              <a:schemeClr val="dk1"/>
            </a:solidFill>
            <a:prstDash val="solid"/>
            <a:miter lim="800000"/>
            <a:headEnd len="med" w="med" type="none"/>
            <a:tailEnd len="med" w="med" type="none"/>
          </a:ln>
        </p:spPr>
      </p:cxnSp>
      <p:sp>
        <p:nvSpPr>
          <p:cNvPr id="1076" name="Google Shape;1076;p51"/>
          <p:cNvSpPr txBox="1"/>
          <p:nvPr/>
        </p:nvSpPr>
        <p:spPr>
          <a:xfrm>
            <a:off x="7239000" y="5105400"/>
            <a:ext cx="685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CF</a:t>
            </a:r>
            <a:r>
              <a:rPr b="0" baseline="-25000" i="0" lang="en-US" sz="2400" u="none">
                <a:solidFill>
                  <a:schemeClr val="dk1"/>
                </a:solidFill>
                <a:latin typeface="Times New Roman"/>
                <a:ea typeface="Times New Roman"/>
                <a:cs typeface="Times New Roman"/>
                <a:sym typeface="Times New Roman"/>
              </a:rPr>
              <a:t>4</a:t>
            </a:r>
            <a:endParaRPr/>
          </a:p>
        </p:txBody>
      </p:sp>
      <p:cxnSp>
        <p:nvCxnSpPr>
          <p:cNvPr id="1077" name="Google Shape;1077;p51"/>
          <p:cNvCxnSpPr/>
          <p:nvPr/>
        </p:nvCxnSpPr>
        <p:spPr>
          <a:xfrm>
            <a:off x="7239000" y="5029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1078" name="Google Shape;1078;p51"/>
          <p:cNvCxnSpPr/>
          <p:nvPr/>
        </p:nvCxnSpPr>
        <p:spPr>
          <a:xfrm>
            <a:off x="6629400" y="5029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1079" name="Google Shape;1079;p51"/>
          <p:cNvCxnSpPr/>
          <p:nvPr/>
        </p:nvCxnSpPr>
        <p:spPr>
          <a:xfrm>
            <a:off x="7848600" y="5029200"/>
            <a:ext cx="0" cy="609600"/>
          </a:xfrm>
          <a:prstGeom prst="straightConnector1">
            <a:avLst/>
          </a:prstGeom>
          <a:noFill/>
          <a:ln cap="flat" cmpd="sng" w="12700">
            <a:solidFill>
              <a:schemeClr val="dk1"/>
            </a:solidFill>
            <a:prstDash val="solid"/>
            <a:miter lim="800000"/>
            <a:headEnd len="med" w="med" type="none"/>
            <a:tailEnd len="med" w="med" type="none"/>
          </a:ln>
        </p:spPr>
      </p:cxnSp>
      <p:cxnSp>
        <p:nvCxnSpPr>
          <p:cNvPr id="1080" name="Google Shape;1080;p51"/>
          <p:cNvCxnSpPr/>
          <p:nvPr/>
        </p:nvCxnSpPr>
        <p:spPr>
          <a:xfrm>
            <a:off x="6781800" y="5334000"/>
            <a:ext cx="304800" cy="0"/>
          </a:xfrm>
          <a:prstGeom prst="straightConnector1">
            <a:avLst/>
          </a:prstGeom>
          <a:noFill/>
          <a:ln cap="flat" cmpd="sng" w="25400">
            <a:solidFill>
              <a:schemeClr val="dk1"/>
            </a:solidFill>
            <a:prstDash val="solid"/>
            <a:miter lim="800000"/>
            <a:headEnd len="med" w="med" type="none"/>
            <a:tailEnd len="med" w="med" type="none"/>
          </a:ln>
        </p:spPr>
      </p:cxnSp>
      <p:sp>
        <p:nvSpPr>
          <p:cNvPr id="1081" name="Google Shape;1081;p51"/>
          <p:cNvSpPr txBox="1"/>
          <p:nvPr/>
        </p:nvSpPr>
        <p:spPr>
          <a:xfrm>
            <a:off x="4800600" y="5105400"/>
            <a:ext cx="685800" cy="396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prev</a:t>
            </a:r>
            <a:endParaRPr/>
          </a:p>
        </p:txBody>
      </p:sp>
      <p:sp>
        <p:nvSpPr>
          <p:cNvPr id="1082" name="Google Shape;1082;p51"/>
          <p:cNvSpPr txBox="1"/>
          <p:nvPr/>
        </p:nvSpPr>
        <p:spPr>
          <a:xfrm>
            <a:off x="7848600" y="5105400"/>
            <a:ext cx="685800" cy="396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next</a:t>
            </a:r>
            <a:endParaRPr/>
          </a:p>
        </p:txBody>
      </p:sp>
      <p:cxnSp>
        <p:nvCxnSpPr>
          <p:cNvPr id="1083" name="Google Shape;1083;p51"/>
          <p:cNvCxnSpPr/>
          <p:nvPr/>
        </p:nvCxnSpPr>
        <p:spPr>
          <a:xfrm>
            <a:off x="2133600" y="4191000"/>
            <a:ext cx="4800600"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1084" name="Google Shape;1084;p51"/>
          <p:cNvCxnSpPr/>
          <p:nvPr/>
        </p:nvCxnSpPr>
        <p:spPr>
          <a:xfrm rot="10800000">
            <a:off x="4114800" y="5181600"/>
            <a:ext cx="609600" cy="0"/>
          </a:xfrm>
          <a:prstGeom prst="straightConnector1">
            <a:avLst/>
          </a:prstGeom>
          <a:noFill/>
          <a:ln cap="flat" cmpd="sng" w="25400">
            <a:solidFill>
              <a:schemeClr val="dk1"/>
            </a:solidFill>
            <a:prstDash val="solid"/>
            <a:miter lim="800000"/>
            <a:headEnd len="med" w="med" type="none"/>
            <a:tailEnd len="med" w="med" type="stealth"/>
          </a:ln>
        </p:spPr>
      </p:cxnSp>
      <p:cxnSp>
        <p:nvCxnSpPr>
          <p:cNvPr id="1085" name="Google Shape;1085;p51"/>
          <p:cNvCxnSpPr/>
          <p:nvPr/>
        </p:nvCxnSpPr>
        <p:spPr>
          <a:xfrm>
            <a:off x="4114800" y="5486400"/>
            <a:ext cx="609600" cy="0"/>
          </a:xfrm>
          <a:prstGeom prst="straightConnector1">
            <a:avLst/>
          </a:prstGeom>
          <a:noFill/>
          <a:ln cap="flat" cmpd="sng" w="25400">
            <a:solidFill>
              <a:schemeClr val="dk1"/>
            </a:solidFill>
            <a:prstDash val="solid"/>
            <a:miter lim="800000"/>
            <a:headEnd len="med" w="med" type="none"/>
            <a:tailEnd len="med" w="med" type="stealth"/>
          </a:ln>
        </p:spPr>
      </p:cxnSp>
      <p:cxnSp>
        <p:nvCxnSpPr>
          <p:cNvPr id="1086" name="Google Shape;1086;p51"/>
          <p:cNvCxnSpPr/>
          <p:nvPr/>
        </p:nvCxnSpPr>
        <p:spPr>
          <a:xfrm>
            <a:off x="8534400" y="5562600"/>
            <a:ext cx="381000" cy="0"/>
          </a:xfrm>
          <a:prstGeom prst="straightConnector1">
            <a:avLst/>
          </a:prstGeom>
          <a:noFill/>
          <a:ln cap="flat" cmpd="sng" w="25400">
            <a:solidFill>
              <a:schemeClr val="dk1"/>
            </a:solidFill>
            <a:prstDash val="solid"/>
            <a:miter lim="800000"/>
            <a:headEnd len="med" w="med" type="none"/>
            <a:tailEnd len="med" w="med" type="stealth"/>
          </a:ln>
        </p:spPr>
      </p:cxnSp>
      <p:cxnSp>
        <p:nvCxnSpPr>
          <p:cNvPr id="1087" name="Google Shape;1087;p51"/>
          <p:cNvCxnSpPr/>
          <p:nvPr/>
        </p:nvCxnSpPr>
        <p:spPr>
          <a:xfrm rot="10800000">
            <a:off x="8534400" y="5334000"/>
            <a:ext cx="381000" cy="0"/>
          </a:xfrm>
          <a:prstGeom prst="straightConnector1">
            <a:avLst/>
          </a:prstGeom>
          <a:noFill/>
          <a:ln cap="flat" cmpd="sng" w="25400">
            <a:solidFill>
              <a:schemeClr val="dk1"/>
            </a:solidFill>
            <a:prstDash val="solid"/>
            <a:miter lim="800000"/>
            <a:headEnd len="med" w="med" type="none"/>
            <a:tailEnd len="med" w="med" type="stealth"/>
          </a:ln>
        </p:spPr>
      </p:cxnSp>
      <p:sp>
        <p:nvSpPr>
          <p:cNvPr id="1088" name="Google Shape;1088;p51"/>
          <p:cNvSpPr txBox="1"/>
          <p:nvPr/>
        </p:nvSpPr>
        <p:spPr>
          <a:xfrm>
            <a:off x="304800" y="1371600"/>
            <a:ext cx="1066800" cy="1005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 = 7</a:t>
            </a:r>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6</a:t>
            </a:r>
            <a:endParaRPr/>
          </a:p>
        </p:txBody>
      </p:sp>
      <p:cxnSp>
        <p:nvCxnSpPr>
          <p:cNvPr id="1089" name="Google Shape;1089;p51"/>
          <p:cNvCxnSpPr/>
          <p:nvPr/>
        </p:nvCxnSpPr>
        <p:spPr>
          <a:xfrm>
            <a:off x="3962400" y="3733800"/>
            <a:ext cx="304800" cy="0"/>
          </a:xfrm>
          <a:prstGeom prst="straightConnector1">
            <a:avLst/>
          </a:prstGeom>
          <a:noFill/>
          <a:ln cap="flat" cmpd="sng" w="25400">
            <a:solidFill>
              <a:schemeClr val="dk1"/>
            </a:solidFill>
            <a:prstDash val="solid"/>
            <a:miter lim="800000"/>
            <a:headEnd len="med" w="med" type="none"/>
            <a:tailEnd len="med" w="med" type="none"/>
          </a:ln>
        </p:spPr>
      </p:cxnSp>
      <p:cxnSp>
        <p:nvCxnSpPr>
          <p:cNvPr id="1090" name="Google Shape;1090;p51"/>
          <p:cNvCxnSpPr/>
          <p:nvPr/>
        </p:nvCxnSpPr>
        <p:spPr>
          <a:xfrm>
            <a:off x="4876800" y="1752600"/>
            <a:ext cx="304800" cy="0"/>
          </a:xfrm>
          <a:prstGeom prst="straightConnector1">
            <a:avLst/>
          </a:prstGeom>
          <a:noFill/>
          <a:ln cap="flat" cmpd="sng" w="25400">
            <a:solidFill>
              <a:schemeClr val="dk1"/>
            </a:solidFill>
            <a:prstDash val="solid"/>
            <a:miter lim="800000"/>
            <a:headEnd len="med" w="med" type="none"/>
            <a:tailEnd len="med" w="med" type="none"/>
          </a:ln>
        </p:spPr>
      </p:cxnSp>
      <p:cxnSp>
        <p:nvCxnSpPr>
          <p:cNvPr id="1091" name="Google Shape;1091;p51"/>
          <p:cNvCxnSpPr/>
          <p:nvPr/>
        </p:nvCxnSpPr>
        <p:spPr>
          <a:xfrm>
            <a:off x="7391400" y="3733800"/>
            <a:ext cx="838200" cy="0"/>
          </a:xfrm>
          <a:prstGeom prst="straightConnector1">
            <a:avLst/>
          </a:prstGeom>
          <a:noFill/>
          <a:ln cap="flat" cmpd="sng" w="25400">
            <a:solidFill>
              <a:schemeClr val="dk1"/>
            </a:solidFill>
            <a:prstDash val="solid"/>
            <a:miter lim="800000"/>
            <a:headEnd len="med" w="med" type="none"/>
            <a:tailEnd len="med" w="med" type="none"/>
          </a:ln>
        </p:spPr>
      </p:cxnSp>
      <p:sp>
        <p:nvSpPr>
          <p:cNvPr id="1092" name="Google Shape;1092;p51"/>
          <p:cNvSpPr txBox="1"/>
          <p:nvPr/>
        </p:nvSpPr>
        <p:spPr>
          <a:xfrm>
            <a:off x="3733800" y="762000"/>
            <a:ext cx="9906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Root</a:t>
            </a:r>
            <a:endParaRPr/>
          </a:p>
        </p:txBody>
      </p:sp>
      <p:sp>
        <p:nvSpPr>
          <p:cNvPr id="1093" name="Google Shape;1093;p51"/>
          <p:cNvSpPr txBox="1"/>
          <p:nvPr/>
        </p:nvSpPr>
        <p:spPr>
          <a:xfrm>
            <a:off x="2438400" y="2819400"/>
            <a:ext cx="19812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Non-leaf node</a:t>
            </a:r>
            <a:endParaRPr/>
          </a:p>
        </p:txBody>
      </p:sp>
      <p:sp>
        <p:nvSpPr>
          <p:cNvPr id="1094" name="Google Shape;1094;p51"/>
          <p:cNvSpPr txBox="1"/>
          <p:nvPr/>
        </p:nvSpPr>
        <p:spPr>
          <a:xfrm>
            <a:off x="2362200" y="4572000"/>
            <a:ext cx="1447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Leaf node</a:t>
            </a:r>
            <a:endParaRPr/>
          </a:p>
        </p:txBody>
      </p:sp>
      <p:sp>
        <p:nvSpPr>
          <p:cNvPr id="1095" name="Google Shape;1095;p51"/>
          <p:cNvSpPr txBox="1"/>
          <p:nvPr/>
        </p:nvSpPr>
        <p:spPr>
          <a:xfrm>
            <a:off x="7010400" y="4572000"/>
            <a:ext cx="14478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Leaf node</a:t>
            </a:r>
            <a:endParaRPr/>
          </a:p>
        </p:txBody>
      </p:sp>
      <p:grpSp>
        <p:nvGrpSpPr>
          <p:cNvPr id="1096" name="Google Shape;1096;p51"/>
          <p:cNvGrpSpPr/>
          <p:nvPr/>
        </p:nvGrpSpPr>
        <p:grpSpPr>
          <a:xfrm>
            <a:off x="920750" y="5949950"/>
            <a:ext cx="952500" cy="952500"/>
            <a:chOff x="580" y="3748"/>
            <a:chExt cx="600" cy="600"/>
          </a:xfrm>
        </p:grpSpPr>
        <p:sp>
          <p:nvSpPr>
            <p:cNvPr id="1097" name="Google Shape;1097;p51"/>
            <p:cNvSpPr/>
            <p:nvPr/>
          </p:nvSpPr>
          <p:spPr>
            <a:xfrm>
              <a:off x="724" y="3892"/>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98" name="Google Shape;1098;p51"/>
            <p:cNvSpPr/>
            <p:nvPr/>
          </p:nvSpPr>
          <p:spPr>
            <a:xfrm>
              <a:off x="820" y="3988"/>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99" name="Google Shape;1099;p51"/>
            <p:cNvSpPr/>
            <p:nvPr/>
          </p:nvSpPr>
          <p:spPr>
            <a:xfrm>
              <a:off x="820" y="3892"/>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00" name="Google Shape;1100;p51"/>
            <p:cNvSpPr/>
            <p:nvPr/>
          </p:nvSpPr>
          <p:spPr>
            <a:xfrm>
              <a:off x="676" y="4084"/>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01" name="Google Shape;1101;p51"/>
            <p:cNvSpPr/>
            <p:nvPr/>
          </p:nvSpPr>
          <p:spPr>
            <a:xfrm>
              <a:off x="676" y="3988"/>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02" name="Google Shape;1102;p51"/>
            <p:cNvSpPr/>
            <p:nvPr/>
          </p:nvSpPr>
          <p:spPr>
            <a:xfrm>
              <a:off x="772" y="4036"/>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03" name="Google Shape;1103;p51"/>
            <p:cNvSpPr/>
            <p:nvPr/>
          </p:nvSpPr>
          <p:spPr>
            <a:xfrm>
              <a:off x="916" y="4084"/>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04" name="Google Shape;1104;p51"/>
            <p:cNvSpPr/>
            <p:nvPr/>
          </p:nvSpPr>
          <p:spPr>
            <a:xfrm>
              <a:off x="580" y="3748"/>
              <a:ext cx="600" cy="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1105" name="Google Shape;1105;p51"/>
          <p:cNvCxnSpPr/>
          <p:nvPr/>
        </p:nvCxnSpPr>
        <p:spPr>
          <a:xfrm>
            <a:off x="1295400" y="5715000"/>
            <a:ext cx="0" cy="152400"/>
          </a:xfrm>
          <a:prstGeom prst="straightConnector1">
            <a:avLst/>
          </a:prstGeom>
          <a:noFill/>
          <a:ln cap="flat" cmpd="dbl" w="38100">
            <a:solidFill>
              <a:schemeClr val="dk1"/>
            </a:solidFill>
            <a:prstDash val="solid"/>
            <a:miter lim="800000"/>
            <a:headEnd len="med" w="med" type="none"/>
            <a:tailEnd len="med" w="med" type="none"/>
          </a:ln>
        </p:spPr>
      </p:cxnSp>
      <p:sp>
        <p:nvSpPr>
          <p:cNvPr id="1106" name="Google Shape;1106;p5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sp>
        <p:nvSpPr>
          <p:cNvPr id="1112" name="Google Shape;1112;p52"/>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The Birch Algorithm</a:t>
            </a:r>
            <a:endParaRPr/>
          </a:p>
        </p:txBody>
      </p:sp>
      <p:sp>
        <p:nvSpPr>
          <p:cNvPr id="1113" name="Google Shape;1113;p52"/>
          <p:cNvSpPr txBox="1"/>
          <p:nvPr>
            <p:ph idx="1" type="body"/>
          </p:nvPr>
        </p:nvSpPr>
        <p:spPr>
          <a:xfrm>
            <a:off x="381000" y="1371600"/>
            <a:ext cx="8610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Cluster Diameter</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For each point in the input</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Find closest leaf entry</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Add point to leaf entry and update CF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If entry diameter &gt; max_diameter, then split leaf, and possibly parents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Algorithm is O(n)</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Concerns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Sensitive to insertion order of data points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Since we fix the size of leaf nodes, so clusters may not be so natural</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Clusters tend to be spherical given the radius and diameter measures</a:t>
            </a:r>
            <a:endParaRPr/>
          </a:p>
        </p:txBody>
      </p:sp>
      <p:pic>
        <p:nvPicPr>
          <p:cNvPr id="1114" name="Google Shape;1114;p52"/>
          <p:cNvPicPr preferRelativeResize="0"/>
          <p:nvPr/>
        </p:nvPicPr>
        <p:blipFill rotWithShape="1">
          <a:blip r:embed="rId3">
            <a:alphaModFix/>
          </a:blip>
          <a:srcRect b="0" l="0" r="0" t="0"/>
          <a:stretch/>
        </p:blipFill>
        <p:spPr>
          <a:xfrm>
            <a:off x="3276600" y="1371600"/>
            <a:ext cx="3771901" cy="938212"/>
          </a:xfrm>
          <a:prstGeom prst="rect">
            <a:avLst/>
          </a:prstGeom>
          <a:noFill/>
          <a:ln>
            <a:noFill/>
          </a:ln>
        </p:spPr>
      </p:pic>
      <p:sp>
        <p:nvSpPr>
          <p:cNvPr id="1115" name="Google Shape;1115;p5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Google Shape;1121;p53"/>
          <p:cNvSpPr txBox="1"/>
          <p:nvPr>
            <p:ph type="title"/>
          </p:nvPr>
        </p:nvSpPr>
        <p:spPr>
          <a:xfrm>
            <a:off x="381000" y="228600"/>
            <a:ext cx="83820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CHAMELEON: Hierarchical Clustering Using Dynamic Modeling (1999)</a:t>
            </a:r>
            <a:endParaRPr/>
          </a:p>
        </p:txBody>
      </p:sp>
      <p:sp>
        <p:nvSpPr>
          <p:cNvPr id="1122" name="Google Shape;1122;p53"/>
          <p:cNvSpPr txBox="1"/>
          <p:nvPr>
            <p:ph idx="1" type="body"/>
          </p:nvPr>
        </p:nvSpPr>
        <p:spPr>
          <a:xfrm>
            <a:off x="228600" y="1371600"/>
            <a:ext cx="8610600" cy="5257800"/>
          </a:xfrm>
          <a:prstGeom prst="rect">
            <a:avLst/>
          </a:prstGeom>
          <a:noFill/>
          <a:ln>
            <a:noFill/>
          </a:ln>
        </p:spPr>
        <p:txBody>
          <a:bodyPr anchorCtr="0" anchor="t" bIns="46025" lIns="92075" spcFirstLastPara="1" rIns="92075" wrap="square" tIns="46025">
            <a:noAutofit/>
          </a:bodyPr>
          <a:lstStyle/>
          <a:p>
            <a:pPr indent="-457200" lvl="0" marL="4572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CHAMELEON: G. Karypis, E. H. Han, and V. Kumar, 1999 </a:t>
            </a:r>
            <a:endParaRPr/>
          </a:p>
          <a:p>
            <a:pPr indent="-457200" lvl="0" marL="4572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Measures the similarity based on a dynamic model</a:t>
            </a:r>
            <a:endParaRPr/>
          </a:p>
          <a:p>
            <a:pPr indent="-457200" lvl="1" marL="91440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Two clusters are merged only if the </a:t>
            </a:r>
            <a:r>
              <a:rPr b="0" i="1" lang="en-US" sz="2400" u="none">
                <a:solidFill>
                  <a:schemeClr val="hlink"/>
                </a:solidFill>
                <a:latin typeface="Arial"/>
                <a:ea typeface="Arial"/>
                <a:cs typeface="Arial"/>
                <a:sym typeface="Arial"/>
              </a:rPr>
              <a:t>interconnectivity</a:t>
            </a:r>
            <a:r>
              <a:rPr b="0" i="0" lang="en-US" sz="2400" u="none">
                <a:solidFill>
                  <a:schemeClr val="hlink"/>
                </a:solidFill>
                <a:latin typeface="Arial"/>
                <a:ea typeface="Arial"/>
                <a:cs typeface="Arial"/>
                <a:sym typeface="Arial"/>
              </a:rPr>
              <a:t> </a:t>
            </a:r>
            <a:r>
              <a:rPr b="0" i="0" lang="en-US" sz="2400" u="none">
                <a:solidFill>
                  <a:schemeClr val="dk1"/>
                </a:solidFill>
                <a:latin typeface="Arial"/>
                <a:ea typeface="Arial"/>
                <a:cs typeface="Arial"/>
                <a:sym typeface="Arial"/>
              </a:rPr>
              <a:t>and </a:t>
            </a:r>
            <a:r>
              <a:rPr b="0" i="1" lang="en-US" sz="2400" u="none">
                <a:solidFill>
                  <a:schemeClr val="hlink"/>
                </a:solidFill>
                <a:latin typeface="Arial"/>
                <a:ea typeface="Arial"/>
                <a:cs typeface="Arial"/>
                <a:sym typeface="Arial"/>
              </a:rPr>
              <a:t>closeness (proximity)</a:t>
            </a:r>
            <a:r>
              <a:rPr b="0" i="0" lang="en-US" sz="2400" u="none">
                <a:solidFill>
                  <a:schemeClr val="dk1"/>
                </a:solidFill>
                <a:latin typeface="Arial"/>
                <a:ea typeface="Arial"/>
                <a:cs typeface="Arial"/>
                <a:sym typeface="Arial"/>
              </a:rPr>
              <a:t> between two clusters are high </a:t>
            </a:r>
            <a:r>
              <a:rPr b="0" i="1" lang="en-US" sz="2400" u="none">
                <a:solidFill>
                  <a:schemeClr val="dk1"/>
                </a:solidFill>
                <a:latin typeface="Arial"/>
                <a:ea typeface="Arial"/>
                <a:cs typeface="Arial"/>
                <a:sym typeface="Arial"/>
              </a:rPr>
              <a:t>relative to</a:t>
            </a:r>
            <a:r>
              <a:rPr b="0" i="0" lang="en-US" sz="2400" u="none">
                <a:solidFill>
                  <a:schemeClr val="dk1"/>
                </a:solidFill>
                <a:latin typeface="Arial"/>
                <a:ea typeface="Arial"/>
                <a:cs typeface="Arial"/>
                <a:sym typeface="Arial"/>
              </a:rPr>
              <a:t> the internal interconnectivity of the clusters and closeness of items within the clusters </a:t>
            </a:r>
            <a:endParaRPr/>
          </a:p>
          <a:p>
            <a:pPr indent="-457200" lvl="0" marL="4572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Graph-based, and a two-phase algorithm</a:t>
            </a:r>
            <a:endParaRPr/>
          </a:p>
          <a:p>
            <a:pPr indent="-457200" lvl="1" marL="914400" rtl="0" algn="l">
              <a:lnSpc>
                <a:spcPct val="110000"/>
              </a:lnSpc>
              <a:spcBef>
                <a:spcPts val="480"/>
              </a:spcBef>
              <a:spcAft>
                <a:spcPts val="0"/>
              </a:spcAft>
              <a:buClr>
                <a:schemeClr val="hlink"/>
              </a:buClr>
              <a:buSzPts val="1320"/>
              <a:buFont typeface="Noto Sans Symbols"/>
              <a:buAutoNum type="arabicPeriod"/>
            </a:pPr>
            <a:r>
              <a:rPr b="0" i="0" lang="en-US" sz="2400" u="none">
                <a:solidFill>
                  <a:schemeClr val="dk1"/>
                </a:solidFill>
                <a:latin typeface="Arial"/>
                <a:ea typeface="Arial"/>
                <a:cs typeface="Arial"/>
                <a:sym typeface="Arial"/>
              </a:rPr>
              <a:t>Use a graph-partitioning algorithm: cluster objects into a large number of relatively small sub-clusters</a:t>
            </a:r>
            <a:endParaRPr/>
          </a:p>
          <a:p>
            <a:pPr indent="-457200" lvl="1" marL="914400" rtl="0" algn="l">
              <a:lnSpc>
                <a:spcPct val="110000"/>
              </a:lnSpc>
              <a:spcBef>
                <a:spcPts val="480"/>
              </a:spcBef>
              <a:spcAft>
                <a:spcPts val="0"/>
              </a:spcAft>
              <a:buClr>
                <a:schemeClr val="hlink"/>
              </a:buClr>
              <a:buSzPts val="1320"/>
              <a:buFont typeface="Noto Sans Symbols"/>
              <a:buAutoNum type="arabicPeriod"/>
            </a:pPr>
            <a:r>
              <a:rPr b="0" i="0" lang="en-US" sz="2400" u="none">
                <a:solidFill>
                  <a:schemeClr val="dk1"/>
                </a:solidFill>
                <a:latin typeface="Arial"/>
                <a:ea typeface="Arial"/>
                <a:cs typeface="Arial"/>
                <a:sym typeface="Arial"/>
              </a:rPr>
              <a:t>Use an agglomerative hierarchical clustering algorithm: find the genuine clusters by repeatedly combining these sub-clusters</a:t>
            </a:r>
            <a:endParaRPr/>
          </a:p>
        </p:txBody>
      </p:sp>
      <p:sp>
        <p:nvSpPr>
          <p:cNvPr id="1123" name="Google Shape;1123;p5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54"/>
          <p:cNvSpPr txBox="1"/>
          <p:nvPr>
            <p:ph idx="1" type="body"/>
          </p:nvPr>
        </p:nvSpPr>
        <p:spPr>
          <a:xfrm>
            <a:off x="-609600" y="6858000"/>
            <a:ext cx="83820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SzPts val="1680"/>
              <a:buNone/>
            </a:pPr>
            <a:r>
              <a:t/>
            </a:r>
            <a:endParaRPr b="0" i="0" sz="2800" u="none">
              <a:solidFill>
                <a:schemeClr val="dk1"/>
              </a:solidFill>
              <a:latin typeface="Arial"/>
              <a:ea typeface="Arial"/>
              <a:cs typeface="Arial"/>
              <a:sym typeface="Arial"/>
            </a:endParaRPr>
          </a:p>
          <a:p>
            <a:pPr indent="-236220" lvl="0" marL="342900" rtl="0" algn="l">
              <a:spcBef>
                <a:spcPts val="560"/>
              </a:spcBef>
              <a:spcAft>
                <a:spcPts val="0"/>
              </a:spcAft>
              <a:buSzPts val="1680"/>
              <a:buNone/>
            </a:pPr>
            <a:r>
              <a:t/>
            </a:r>
            <a:endParaRPr b="0" i="0" sz="2800" u="none">
              <a:solidFill>
                <a:schemeClr val="dk1"/>
              </a:solidFill>
              <a:latin typeface="Arial"/>
              <a:ea typeface="Arial"/>
              <a:cs typeface="Arial"/>
              <a:sym typeface="Arial"/>
            </a:endParaRPr>
          </a:p>
        </p:txBody>
      </p:sp>
      <p:sp>
        <p:nvSpPr>
          <p:cNvPr id="1130" name="Google Shape;1130;p54"/>
          <p:cNvSpPr/>
          <p:nvPr/>
        </p:nvSpPr>
        <p:spPr>
          <a:xfrm>
            <a:off x="6019800" y="41148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1" name="Google Shape;1131;p54"/>
          <p:cNvSpPr txBox="1"/>
          <p:nvPr>
            <p:ph type="title"/>
          </p:nvPr>
        </p:nvSpPr>
        <p:spPr>
          <a:xfrm>
            <a:off x="228600" y="304800"/>
            <a:ext cx="8686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Overall Framework of CHAMELEON</a:t>
            </a:r>
            <a:endParaRPr/>
          </a:p>
        </p:txBody>
      </p:sp>
      <p:sp>
        <p:nvSpPr>
          <p:cNvPr id="1132" name="Google Shape;1132;p54"/>
          <p:cNvSpPr/>
          <p:nvPr/>
        </p:nvSpPr>
        <p:spPr>
          <a:xfrm>
            <a:off x="76200" y="1828800"/>
            <a:ext cx="685800" cy="1066800"/>
          </a:xfrm>
          <a:prstGeom prst="flowChartMagneticDisk">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33" name="Google Shape;1133;p54"/>
          <p:cNvCxnSpPr/>
          <p:nvPr/>
        </p:nvCxnSpPr>
        <p:spPr>
          <a:xfrm>
            <a:off x="838200" y="2362200"/>
            <a:ext cx="990600" cy="0"/>
          </a:xfrm>
          <a:prstGeom prst="straightConnector1">
            <a:avLst/>
          </a:prstGeom>
          <a:noFill/>
          <a:ln cap="flat" cmpd="sng" w="9525">
            <a:solidFill>
              <a:schemeClr val="dk1"/>
            </a:solidFill>
            <a:prstDash val="solid"/>
            <a:miter lim="800000"/>
            <a:headEnd len="med" w="med" type="none"/>
            <a:tailEnd len="med" w="med" type="triangle"/>
          </a:ln>
        </p:spPr>
      </p:cxnSp>
      <p:sp>
        <p:nvSpPr>
          <p:cNvPr id="1134" name="Google Shape;1134;p54"/>
          <p:cNvSpPr txBox="1"/>
          <p:nvPr/>
        </p:nvSpPr>
        <p:spPr>
          <a:xfrm>
            <a:off x="762000" y="1524000"/>
            <a:ext cx="1752600" cy="63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Construct (K-NN)</a:t>
            </a:r>
            <a:endParaRPr/>
          </a:p>
          <a:p>
            <a:pPr indent="0" lvl="0" marL="0" marR="0" rtl="0" algn="l">
              <a:lnSpc>
                <a:spcPct val="100000"/>
              </a:lnSpc>
              <a:spcBef>
                <a:spcPts val="70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Sparse Graph</a:t>
            </a:r>
            <a:endParaRPr/>
          </a:p>
        </p:txBody>
      </p:sp>
      <p:cxnSp>
        <p:nvCxnSpPr>
          <p:cNvPr id="1135" name="Google Shape;1135;p54"/>
          <p:cNvCxnSpPr/>
          <p:nvPr/>
        </p:nvCxnSpPr>
        <p:spPr>
          <a:xfrm>
            <a:off x="4953000" y="2438400"/>
            <a:ext cx="990600" cy="0"/>
          </a:xfrm>
          <a:prstGeom prst="straightConnector1">
            <a:avLst/>
          </a:prstGeom>
          <a:noFill/>
          <a:ln cap="flat" cmpd="sng" w="9525">
            <a:solidFill>
              <a:schemeClr val="dk1"/>
            </a:solidFill>
            <a:prstDash val="solid"/>
            <a:miter lim="800000"/>
            <a:headEnd len="med" w="med" type="none"/>
            <a:tailEnd len="med" w="med" type="triangle"/>
          </a:ln>
        </p:spPr>
      </p:cxnSp>
      <p:sp>
        <p:nvSpPr>
          <p:cNvPr id="1136" name="Google Shape;1136;p54"/>
          <p:cNvSpPr txBox="1"/>
          <p:nvPr/>
        </p:nvSpPr>
        <p:spPr>
          <a:xfrm>
            <a:off x="4724400" y="1828800"/>
            <a:ext cx="1752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Partition the Graph</a:t>
            </a:r>
            <a:endParaRPr/>
          </a:p>
        </p:txBody>
      </p:sp>
      <p:sp>
        <p:nvSpPr>
          <p:cNvPr id="1137" name="Google Shape;1137;p54"/>
          <p:cNvSpPr txBox="1"/>
          <p:nvPr/>
        </p:nvSpPr>
        <p:spPr>
          <a:xfrm>
            <a:off x="7086600" y="4267200"/>
            <a:ext cx="1752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Merge Partition</a:t>
            </a:r>
            <a:endParaRPr/>
          </a:p>
        </p:txBody>
      </p:sp>
      <p:cxnSp>
        <p:nvCxnSpPr>
          <p:cNvPr id="1138" name="Google Shape;1138;p54"/>
          <p:cNvCxnSpPr/>
          <p:nvPr/>
        </p:nvCxnSpPr>
        <p:spPr>
          <a:xfrm>
            <a:off x="8229600" y="2438400"/>
            <a:ext cx="5334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139" name="Google Shape;1139;p54"/>
          <p:cNvCxnSpPr/>
          <p:nvPr/>
        </p:nvCxnSpPr>
        <p:spPr>
          <a:xfrm>
            <a:off x="8763000" y="2438400"/>
            <a:ext cx="0" cy="2286000"/>
          </a:xfrm>
          <a:prstGeom prst="straightConnector1">
            <a:avLst/>
          </a:prstGeom>
          <a:noFill/>
          <a:ln cap="flat" cmpd="sng" w="9525">
            <a:solidFill>
              <a:schemeClr val="dk1"/>
            </a:solidFill>
            <a:prstDash val="solid"/>
            <a:miter lim="800000"/>
            <a:headEnd len="med" w="med" type="none"/>
            <a:tailEnd len="med" w="med" type="triangle"/>
          </a:ln>
        </p:spPr>
      </p:cxnSp>
      <p:cxnSp>
        <p:nvCxnSpPr>
          <p:cNvPr id="1140" name="Google Shape;1140;p54"/>
          <p:cNvCxnSpPr/>
          <p:nvPr/>
        </p:nvCxnSpPr>
        <p:spPr>
          <a:xfrm rot="10800000">
            <a:off x="6781800" y="4648200"/>
            <a:ext cx="1981200" cy="0"/>
          </a:xfrm>
          <a:prstGeom prst="straightConnector1">
            <a:avLst/>
          </a:prstGeom>
          <a:noFill/>
          <a:ln cap="flat" cmpd="sng" w="9525">
            <a:solidFill>
              <a:schemeClr val="dk1"/>
            </a:solidFill>
            <a:prstDash val="solid"/>
            <a:miter lim="800000"/>
            <a:headEnd len="med" w="med" type="none"/>
            <a:tailEnd len="med" w="med" type="triangle"/>
          </a:ln>
        </p:spPr>
      </p:cxnSp>
      <p:sp>
        <p:nvSpPr>
          <p:cNvPr id="1141" name="Google Shape;1141;p54"/>
          <p:cNvSpPr txBox="1"/>
          <p:nvPr/>
        </p:nvSpPr>
        <p:spPr>
          <a:xfrm>
            <a:off x="3429000" y="5715000"/>
            <a:ext cx="1752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Final Clusters</a:t>
            </a:r>
            <a:endParaRPr/>
          </a:p>
        </p:txBody>
      </p:sp>
      <p:sp>
        <p:nvSpPr>
          <p:cNvPr id="1142" name="Google Shape;1142;p54"/>
          <p:cNvSpPr txBox="1"/>
          <p:nvPr/>
        </p:nvSpPr>
        <p:spPr>
          <a:xfrm>
            <a:off x="76200" y="3048000"/>
            <a:ext cx="1752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Data Set</a:t>
            </a:r>
            <a:endParaRPr/>
          </a:p>
        </p:txBody>
      </p:sp>
      <p:grpSp>
        <p:nvGrpSpPr>
          <p:cNvPr id="1143" name="Google Shape;1143;p54"/>
          <p:cNvGrpSpPr/>
          <p:nvPr/>
        </p:nvGrpSpPr>
        <p:grpSpPr>
          <a:xfrm>
            <a:off x="6019800" y="1536700"/>
            <a:ext cx="2057500" cy="2184500"/>
            <a:chOff x="6019800" y="1536700"/>
            <a:chExt cx="2057500" cy="2184500"/>
          </a:xfrm>
        </p:grpSpPr>
        <p:sp>
          <p:nvSpPr>
            <p:cNvPr id="1144" name="Google Shape;1144;p54"/>
            <p:cNvSpPr/>
            <p:nvPr/>
          </p:nvSpPr>
          <p:spPr>
            <a:xfrm>
              <a:off x="6248400" y="2438400"/>
              <a:ext cx="63600" cy="636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1145" name="Google Shape;1145;p54"/>
            <p:cNvGrpSpPr/>
            <p:nvPr/>
          </p:nvGrpSpPr>
          <p:grpSpPr>
            <a:xfrm>
              <a:off x="6553200" y="1905000"/>
              <a:ext cx="228600" cy="704850"/>
              <a:chOff x="4128" y="1200"/>
              <a:chExt cx="144" cy="444"/>
            </a:xfrm>
          </p:grpSpPr>
          <p:sp>
            <p:nvSpPr>
              <p:cNvPr id="1146" name="Google Shape;1146;p54"/>
              <p:cNvSpPr/>
              <p:nvPr/>
            </p:nvSpPr>
            <p:spPr>
              <a:xfrm>
                <a:off x="4224" y="1200"/>
                <a:ext cx="0" cy="0"/>
              </a:xfrm>
              <a:prstGeom prst="ellipse">
                <a:avLst/>
              </a:prstGeom>
              <a:solidFill>
                <a:srgbClr val="00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7" name="Google Shape;1147;p54"/>
              <p:cNvSpPr/>
              <p:nvPr/>
            </p:nvSpPr>
            <p:spPr>
              <a:xfrm>
                <a:off x="4128" y="1296"/>
                <a:ext cx="0" cy="0"/>
              </a:xfrm>
              <a:prstGeom prst="ellipse">
                <a:avLst/>
              </a:prstGeom>
              <a:solidFill>
                <a:srgbClr val="00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8" name="Google Shape;1148;p54"/>
              <p:cNvSpPr/>
              <p:nvPr/>
            </p:nvSpPr>
            <p:spPr>
              <a:xfrm>
                <a:off x="4272" y="1400"/>
                <a:ext cx="0" cy="0"/>
              </a:xfrm>
              <a:prstGeom prst="ellipse">
                <a:avLst/>
              </a:prstGeom>
              <a:solidFill>
                <a:srgbClr val="00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49" name="Google Shape;1149;p54"/>
              <p:cNvCxnSpPr/>
              <p:nvPr/>
            </p:nvCxnSpPr>
            <p:spPr>
              <a:xfrm>
                <a:off x="4176" y="1296"/>
                <a:ext cx="0" cy="0"/>
              </a:xfrm>
              <a:prstGeom prst="straightConnector1">
                <a:avLst/>
              </a:prstGeom>
              <a:noFill/>
              <a:ln cap="flat" cmpd="sng" w="9525">
                <a:solidFill>
                  <a:srgbClr val="00FF00"/>
                </a:solidFill>
                <a:prstDash val="solid"/>
                <a:miter lim="800000"/>
                <a:headEnd len="med" w="med" type="none"/>
                <a:tailEnd len="med" w="med" type="none"/>
              </a:ln>
            </p:spPr>
          </p:cxnSp>
          <p:cxnSp>
            <p:nvCxnSpPr>
              <p:cNvPr id="1150" name="Google Shape;1150;p54"/>
              <p:cNvCxnSpPr/>
              <p:nvPr/>
            </p:nvCxnSpPr>
            <p:spPr>
              <a:xfrm>
                <a:off x="4128" y="1344"/>
                <a:ext cx="0" cy="0"/>
              </a:xfrm>
              <a:prstGeom prst="straightConnector1">
                <a:avLst/>
              </a:prstGeom>
              <a:noFill/>
              <a:ln cap="flat" cmpd="sng" w="9525">
                <a:solidFill>
                  <a:srgbClr val="00FF00"/>
                </a:solidFill>
                <a:prstDash val="solid"/>
                <a:miter lim="800000"/>
                <a:headEnd len="med" w="med" type="none"/>
                <a:tailEnd len="med" w="med" type="none"/>
              </a:ln>
            </p:spPr>
          </p:cxnSp>
          <p:cxnSp>
            <p:nvCxnSpPr>
              <p:cNvPr id="1151" name="Google Shape;1151;p54"/>
              <p:cNvCxnSpPr/>
              <p:nvPr/>
            </p:nvCxnSpPr>
            <p:spPr>
              <a:xfrm>
                <a:off x="4272" y="1248"/>
                <a:ext cx="0" cy="300"/>
              </a:xfrm>
              <a:prstGeom prst="straightConnector1">
                <a:avLst/>
              </a:prstGeom>
              <a:noFill/>
              <a:ln cap="flat" cmpd="sng" w="9525">
                <a:solidFill>
                  <a:srgbClr val="00FF00"/>
                </a:solidFill>
                <a:prstDash val="solid"/>
                <a:miter lim="800000"/>
                <a:headEnd len="med" w="med" type="none"/>
                <a:tailEnd len="med" w="med" type="none"/>
              </a:ln>
            </p:spPr>
          </p:cxnSp>
          <p:sp>
            <p:nvSpPr>
              <p:cNvPr id="1152" name="Google Shape;1152;p54"/>
              <p:cNvSpPr/>
              <p:nvPr/>
            </p:nvSpPr>
            <p:spPr>
              <a:xfrm>
                <a:off x="4136" y="1496"/>
                <a:ext cx="0" cy="0"/>
              </a:xfrm>
              <a:prstGeom prst="ellipse">
                <a:avLst/>
              </a:prstGeom>
              <a:solidFill>
                <a:srgbClr val="00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53" name="Google Shape;1153;p54"/>
              <p:cNvCxnSpPr/>
              <p:nvPr/>
            </p:nvCxnSpPr>
            <p:spPr>
              <a:xfrm>
                <a:off x="4128" y="1344"/>
                <a:ext cx="0" cy="300"/>
              </a:xfrm>
              <a:prstGeom prst="straightConnector1">
                <a:avLst/>
              </a:prstGeom>
              <a:noFill/>
              <a:ln cap="flat" cmpd="sng" w="9525">
                <a:solidFill>
                  <a:srgbClr val="00FF00"/>
                </a:solidFill>
                <a:prstDash val="solid"/>
                <a:miter lim="800000"/>
                <a:headEnd len="med" w="med" type="none"/>
                <a:tailEnd len="med" w="med" type="none"/>
              </a:ln>
            </p:spPr>
          </p:cxnSp>
          <p:cxnSp>
            <p:nvCxnSpPr>
              <p:cNvPr id="1154" name="Google Shape;1154;p54"/>
              <p:cNvCxnSpPr/>
              <p:nvPr/>
            </p:nvCxnSpPr>
            <p:spPr>
              <a:xfrm>
                <a:off x="4272" y="1440"/>
                <a:ext cx="0" cy="0"/>
              </a:xfrm>
              <a:prstGeom prst="straightConnector1">
                <a:avLst/>
              </a:prstGeom>
              <a:noFill/>
              <a:ln cap="flat" cmpd="sng" w="9525">
                <a:solidFill>
                  <a:srgbClr val="00FF00"/>
                </a:solidFill>
                <a:prstDash val="solid"/>
                <a:miter lim="800000"/>
                <a:headEnd len="med" w="med" type="none"/>
                <a:tailEnd len="med" w="med" type="none"/>
              </a:ln>
            </p:spPr>
          </p:cxnSp>
        </p:grpSp>
        <p:sp>
          <p:nvSpPr>
            <p:cNvPr id="1155" name="Google Shape;1155;p54"/>
            <p:cNvSpPr/>
            <p:nvPr/>
          </p:nvSpPr>
          <p:spPr>
            <a:xfrm>
              <a:off x="6337300" y="2679700"/>
              <a:ext cx="63600" cy="636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56" name="Google Shape;1156;p54"/>
            <p:cNvSpPr/>
            <p:nvPr/>
          </p:nvSpPr>
          <p:spPr>
            <a:xfrm>
              <a:off x="6019800" y="2667000"/>
              <a:ext cx="63600" cy="636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57" name="Google Shape;1157;p54"/>
            <p:cNvSpPr/>
            <p:nvPr/>
          </p:nvSpPr>
          <p:spPr>
            <a:xfrm>
              <a:off x="6705600" y="2679700"/>
              <a:ext cx="63600" cy="6360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58" name="Google Shape;1158;p54"/>
            <p:cNvSpPr/>
            <p:nvPr/>
          </p:nvSpPr>
          <p:spPr>
            <a:xfrm>
              <a:off x="6489700" y="2971800"/>
              <a:ext cx="63600" cy="6360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59" name="Google Shape;1159;p54"/>
            <p:cNvSpPr/>
            <p:nvPr/>
          </p:nvSpPr>
          <p:spPr>
            <a:xfrm>
              <a:off x="6553200" y="3289300"/>
              <a:ext cx="63600" cy="6360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0" name="Google Shape;1160;p54"/>
            <p:cNvSpPr/>
            <p:nvPr/>
          </p:nvSpPr>
          <p:spPr>
            <a:xfrm>
              <a:off x="6870700" y="3124200"/>
              <a:ext cx="63600" cy="6360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61" name="Google Shape;1161;p54"/>
            <p:cNvCxnSpPr/>
            <p:nvPr/>
          </p:nvCxnSpPr>
          <p:spPr>
            <a:xfrm>
              <a:off x="6248400" y="2438400"/>
              <a:ext cx="152400" cy="304800"/>
            </a:xfrm>
            <a:prstGeom prst="straightConnector1">
              <a:avLst/>
            </a:prstGeom>
            <a:noFill/>
            <a:ln cap="flat" cmpd="sng" w="9525">
              <a:solidFill>
                <a:schemeClr val="accent1"/>
              </a:solidFill>
              <a:prstDash val="solid"/>
              <a:miter lim="800000"/>
              <a:headEnd len="med" w="med" type="none"/>
              <a:tailEnd len="med" w="med" type="none"/>
            </a:ln>
          </p:spPr>
        </p:cxnSp>
        <p:cxnSp>
          <p:nvCxnSpPr>
            <p:cNvPr id="1162" name="Google Shape;1162;p54"/>
            <p:cNvCxnSpPr/>
            <p:nvPr/>
          </p:nvCxnSpPr>
          <p:spPr>
            <a:xfrm flipH="1">
              <a:off x="6019800" y="2438400"/>
              <a:ext cx="228600" cy="228600"/>
            </a:xfrm>
            <a:prstGeom prst="straightConnector1">
              <a:avLst/>
            </a:prstGeom>
            <a:noFill/>
            <a:ln cap="flat" cmpd="sng" w="9525">
              <a:solidFill>
                <a:schemeClr val="accent1"/>
              </a:solidFill>
              <a:prstDash val="solid"/>
              <a:miter lim="800000"/>
              <a:headEnd len="med" w="med" type="none"/>
              <a:tailEnd len="med" w="med" type="none"/>
            </a:ln>
          </p:spPr>
        </p:cxnSp>
        <p:cxnSp>
          <p:nvCxnSpPr>
            <p:cNvPr id="1163" name="Google Shape;1163;p54"/>
            <p:cNvCxnSpPr/>
            <p:nvPr/>
          </p:nvCxnSpPr>
          <p:spPr>
            <a:xfrm>
              <a:off x="6019800" y="2667000"/>
              <a:ext cx="381000" cy="76200"/>
            </a:xfrm>
            <a:prstGeom prst="straightConnector1">
              <a:avLst/>
            </a:prstGeom>
            <a:noFill/>
            <a:ln cap="flat" cmpd="sng" w="9525">
              <a:solidFill>
                <a:schemeClr val="accent1"/>
              </a:solidFill>
              <a:prstDash val="solid"/>
              <a:miter lim="800000"/>
              <a:headEnd len="med" w="med" type="none"/>
              <a:tailEnd len="med" w="med" type="none"/>
            </a:ln>
          </p:spPr>
        </p:cxnSp>
        <p:sp>
          <p:nvSpPr>
            <p:cNvPr id="1164" name="Google Shape;1164;p54"/>
            <p:cNvSpPr/>
            <p:nvPr/>
          </p:nvSpPr>
          <p:spPr>
            <a:xfrm>
              <a:off x="7086600" y="2971800"/>
              <a:ext cx="63600" cy="6360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5" name="Google Shape;1165;p54"/>
            <p:cNvSpPr/>
            <p:nvPr/>
          </p:nvSpPr>
          <p:spPr>
            <a:xfrm>
              <a:off x="7099300" y="3289300"/>
              <a:ext cx="63600" cy="6360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6" name="Google Shape;1166;p54"/>
            <p:cNvSpPr/>
            <p:nvPr/>
          </p:nvSpPr>
          <p:spPr>
            <a:xfrm>
              <a:off x="7251700" y="1676400"/>
              <a:ext cx="63600" cy="63600"/>
            </a:xfrm>
            <a:prstGeom prst="ellipse">
              <a:avLst/>
            </a:prstGeom>
            <a:solidFill>
              <a:srgbClr val="FFFF00"/>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7" name="Google Shape;1167;p54"/>
            <p:cNvSpPr/>
            <p:nvPr/>
          </p:nvSpPr>
          <p:spPr>
            <a:xfrm>
              <a:off x="7086600" y="2333625"/>
              <a:ext cx="74700" cy="762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8" name="Google Shape;1168;p54"/>
            <p:cNvSpPr/>
            <p:nvPr/>
          </p:nvSpPr>
          <p:spPr>
            <a:xfrm>
              <a:off x="7467600" y="1536700"/>
              <a:ext cx="63600" cy="63600"/>
            </a:xfrm>
            <a:prstGeom prst="ellipse">
              <a:avLst/>
            </a:prstGeom>
            <a:solidFill>
              <a:srgbClr val="FFFF00"/>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9" name="Google Shape;1169;p54"/>
            <p:cNvSpPr/>
            <p:nvPr/>
          </p:nvSpPr>
          <p:spPr>
            <a:xfrm>
              <a:off x="7467600" y="1828800"/>
              <a:ext cx="63600" cy="63600"/>
            </a:xfrm>
            <a:prstGeom prst="ellipse">
              <a:avLst/>
            </a:prstGeom>
            <a:solidFill>
              <a:srgbClr val="FFFF00"/>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0" name="Google Shape;1170;p54"/>
            <p:cNvSpPr/>
            <p:nvPr/>
          </p:nvSpPr>
          <p:spPr>
            <a:xfrm>
              <a:off x="7315200" y="1905000"/>
              <a:ext cx="63600" cy="63600"/>
            </a:xfrm>
            <a:prstGeom prst="ellipse">
              <a:avLst/>
            </a:prstGeom>
            <a:solidFill>
              <a:srgbClr val="FFFF00"/>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1" name="Google Shape;1171;p54"/>
            <p:cNvSpPr/>
            <p:nvPr/>
          </p:nvSpPr>
          <p:spPr>
            <a:xfrm>
              <a:off x="7315200" y="2257425"/>
              <a:ext cx="74700" cy="762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2" name="Google Shape;1172;p54"/>
            <p:cNvSpPr/>
            <p:nvPr/>
          </p:nvSpPr>
          <p:spPr>
            <a:xfrm>
              <a:off x="7239000" y="2486025"/>
              <a:ext cx="74700" cy="762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3" name="Google Shape;1173;p54"/>
            <p:cNvSpPr/>
            <p:nvPr/>
          </p:nvSpPr>
          <p:spPr>
            <a:xfrm>
              <a:off x="7391400" y="2498725"/>
              <a:ext cx="74700" cy="762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4" name="Google Shape;1174;p54"/>
            <p:cNvSpPr/>
            <p:nvPr/>
          </p:nvSpPr>
          <p:spPr>
            <a:xfrm>
              <a:off x="7315200" y="2638425"/>
              <a:ext cx="74700" cy="762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75" name="Google Shape;1175;p54"/>
            <p:cNvCxnSpPr/>
            <p:nvPr/>
          </p:nvCxnSpPr>
          <p:spPr>
            <a:xfrm flipH="1" rot="10800000">
              <a:off x="7315200" y="1600200"/>
              <a:ext cx="152400" cy="76200"/>
            </a:xfrm>
            <a:prstGeom prst="straightConnector1">
              <a:avLst/>
            </a:prstGeom>
            <a:noFill/>
            <a:ln cap="flat" cmpd="sng" w="9525">
              <a:solidFill>
                <a:srgbClr val="FFFF00"/>
              </a:solidFill>
              <a:prstDash val="solid"/>
              <a:miter lim="800000"/>
              <a:headEnd len="med" w="med" type="none"/>
              <a:tailEnd len="med" w="med" type="none"/>
            </a:ln>
          </p:spPr>
        </p:cxnSp>
        <p:cxnSp>
          <p:nvCxnSpPr>
            <p:cNvPr id="1176" name="Google Shape;1176;p54"/>
            <p:cNvCxnSpPr/>
            <p:nvPr/>
          </p:nvCxnSpPr>
          <p:spPr>
            <a:xfrm>
              <a:off x="7315200" y="1676400"/>
              <a:ext cx="152400" cy="152400"/>
            </a:xfrm>
            <a:prstGeom prst="straightConnector1">
              <a:avLst/>
            </a:prstGeom>
            <a:noFill/>
            <a:ln cap="flat" cmpd="sng" w="9525">
              <a:solidFill>
                <a:srgbClr val="FFFF00"/>
              </a:solidFill>
              <a:prstDash val="solid"/>
              <a:miter lim="800000"/>
              <a:headEnd len="med" w="med" type="none"/>
              <a:tailEnd len="med" w="med" type="none"/>
            </a:ln>
          </p:spPr>
        </p:cxnSp>
        <p:cxnSp>
          <p:nvCxnSpPr>
            <p:cNvPr id="1177" name="Google Shape;1177;p54"/>
            <p:cNvCxnSpPr/>
            <p:nvPr/>
          </p:nvCxnSpPr>
          <p:spPr>
            <a:xfrm>
              <a:off x="7315200" y="1676400"/>
              <a:ext cx="0" cy="228600"/>
            </a:xfrm>
            <a:prstGeom prst="straightConnector1">
              <a:avLst/>
            </a:prstGeom>
            <a:noFill/>
            <a:ln cap="flat" cmpd="sng" w="9525">
              <a:solidFill>
                <a:srgbClr val="FFFF00"/>
              </a:solidFill>
              <a:prstDash val="solid"/>
              <a:miter lim="800000"/>
              <a:headEnd len="med" w="med" type="none"/>
              <a:tailEnd len="med" w="med" type="none"/>
            </a:ln>
          </p:spPr>
        </p:cxnSp>
        <p:cxnSp>
          <p:nvCxnSpPr>
            <p:cNvPr id="1178" name="Google Shape;1178;p54"/>
            <p:cNvCxnSpPr/>
            <p:nvPr/>
          </p:nvCxnSpPr>
          <p:spPr>
            <a:xfrm flipH="1" rot="10800000">
              <a:off x="7315200" y="1828800"/>
              <a:ext cx="152400" cy="76200"/>
            </a:xfrm>
            <a:prstGeom prst="straightConnector1">
              <a:avLst/>
            </a:prstGeom>
            <a:noFill/>
            <a:ln cap="flat" cmpd="sng" w="9525">
              <a:solidFill>
                <a:srgbClr val="FFFF00"/>
              </a:solidFill>
              <a:prstDash val="solid"/>
              <a:miter lim="800000"/>
              <a:headEnd len="med" w="med" type="none"/>
              <a:tailEnd len="med" w="med" type="none"/>
            </a:ln>
          </p:spPr>
        </p:cxnSp>
        <p:cxnSp>
          <p:nvCxnSpPr>
            <p:cNvPr id="1179" name="Google Shape;1179;p54"/>
            <p:cNvCxnSpPr/>
            <p:nvPr/>
          </p:nvCxnSpPr>
          <p:spPr>
            <a:xfrm>
              <a:off x="7288213" y="2498725"/>
              <a:ext cx="114300" cy="1500"/>
            </a:xfrm>
            <a:prstGeom prst="straightConnector1">
              <a:avLst/>
            </a:prstGeom>
            <a:noFill/>
            <a:ln cap="flat" cmpd="sng" w="9525">
              <a:solidFill>
                <a:srgbClr val="FF0000"/>
              </a:solidFill>
              <a:prstDash val="solid"/>
              <a:miter lim="800000"/>
              <a:headEnd len="med" w="med" type="none"/>
              <a:tailEnd len="med" w="med" type="none"/>
            </a:ln>
          </p:spPr>
        </p:cxnSp>
        <p:cxnSp>
          <p:nvCxnSpPr>
            <p:cNvPr id="1180" name="Google Shape;1180;p54"/>
            <p:cNvCxnSpPr/>
            <p:nvPr/>
          </p:nvCxnSpPr>
          <p:spPr>
            <a:xfrm>
              <a:off x="7269163" y="2468563"/>
              <a:ext cx="57300" cy="182700"/>
            </a:xfrm>
            <a:prstGeom prst="straightConnector1">
              <a:avLst/>
            </a:prstGeom>
            <a:noFill/>
            <a:ln cap="flat" cmpd="sng" w="9525">
              <a:solidFill>
                <a:srgbClr val="FF0000"/>
              </a:solidFill>
              <a:prstDash val="solid"/>
              <a:miter lim="800000"/>
              <a:headEnd len="med" w="med" type="none"/>
              <a:tailEnd len="med" w="med" type="none"/>
            </a:ln>
          </p:spPr>
        </p:cxnSp>
        <p:cxnSp>
          <p:nvCxnSpPr>
            <p:cNvPr id="1181" name="Google Shape;1181;p54"/>
            <p:cNvCxnSpPr/>
            <p:nvPr/>
          </p:nvCxnSpPr>
          <p:spPr>
            <a:xfrm flipH="1" rot="10800000">
              <a:off x="7345363" y="2559025"/>
              <a:ext cx="57300" cy="92100"/>
            </a:xfrm>
            <a:prstGeom prst="straightConnector1">
              <a:avLst/>
            </a:prstGeom>
            <a:noFill/>
            <a:ln cap="flat" cmpd="sng" w="9525">
              <a:solidFill>
                <a:srgbClr val="FF0000"/>
              </a:solidFill>
              <a:prstDash val="solid"/>
              <a:miter lim="800000"/>
              <a:headEnd len="med" w="med" type="none"/>
              <a:tailEnd len="med" w="med" type="none"/>
            </a:ln>
          </p:spPr>
        </p:cxnSp>
        <p:sp>
          <p:nvSpPr>
            <p:cNvPr id="1182" name="Google Shape;1182;p54"/>
            <p:cNvSpPr/>
            <p:nvPr/>
          </p:nvSpPr>
          <p:spPr>
            <a:xfrm>
              <a:off x="7785100" y="22987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3" name="Google Shape;1183;p54"/>
            <p:cNvSpPr/>
            <p:nvPr/>
          </p:nvSpPr>
          <p:spPr>
            <a:xfrm>
              <a:off x="8013700" y="23749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4" name="Google Shape;1184;p54"/>
            <p:cNvSpPr/>
            <p:nvPr/>
          </p:nvSpPr>
          <p:spPr>
            <a:xfrm>
              <a:off x="7696200" y="2971800"/>
              <a:ext cx="63600" cy="63600"/>
            </a:xfrm>
            <a:prstGeom prst="ellipse">
              <a:avLst/>
            </a:prstGeom>
            <a:solidFill>
              <a:srgbClr val="99CC00"/>
            </a:solidFill>
            <a:ln cap="flat" cmpd="sng" w="12700">
              <a:solidFill>
                <a:srgbClr val="99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5" name="Google Shape;1185;p54"/>
            <p:cNvSpPr/>
            <p:nvPr/>
          </p:nvSpPr>
          <p:spPr>
            <a:xfrm>
              <a:off x="7556500" y="3200400"/>
              <a:ext cx="63600" cy="63600"/>
            </a:xfrm>
            <a:prstGeom prst="ellipse">
              <a:avLst/>
            </a:prstGeom>
            <a:solidFill>
              <a:srgbClr val="99CC00"/>
            </a:solidFill>
            <a:ln cap="flat" cmpd="sng" w="12700">
              <a:solidFill>
                <a:srgbClr val="99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6" name="Google Shape;1186;p54"/>
            <p:cNvSpPr/>
            <p:nvPr/>
          </p:nvSpPr>
          <p:spPr>
            <a:xfrm>
              <a:off x="7848600" y="3200400"/>
              <a:ext cx="63600" cy="63600"/>
            </a:xfrm>
            <a:prstGeom prst="ellipse">
              <a:avLst/>
            </a:prstGeom>
            <a:solidFill>
              <a:srgbClr val="99CC00"/>
            </a:solidFill>
            <a:ln cap="flat" cmpd="sng" w="12700">
              <a:solidFill>
                <a:srgbClr val="99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7" name="Google Shape;1187;p54"/>
            <p:cNvSpPr/>
            <p:nvPr/>
          </p:nvSpPr>
          <p:spPr>
            <a:xfrm>
              <a:off x="7696200" y="3441700"/>
              <a:ext cx="63600" cy="63600"/>
            </a:xfrm>
            <a:prstGeom prst="ellipse">
              <a:avLst/>
            </a:prstGeom>
            <a:solidFill>
              <a:srgbClr val="FF9900"/>
            </a:solidFill>
            <a:ln cap="flat" cmpd="sng" w="1270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8" name="Google Shape;1188;p54"/>
            <p:cNvSpPr/>
            <p:nvPr/>
          </p:nvSpPr>
          <p:spPr>
            <a:xfrm>
              <a:off x="7937500" y="21336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9" name="Google Shape;1189;p54"/>
            <p:cNvSpPr/>
            <p:nvPr/>
          </p:nvSpPr>
          <p:spPr>
            <a:xfrm>
              <a:off x="7620000" y="3594100"/>
              <a:ext cx="63600" cy="63600"/>
            </a:xfrm>
            <a:prstGeom prst="ellipse">
              <a:avLst/>
            </a:prstGeom>
            <a:solidFill>
              <a:srgbClr val="FF9900"/>
            </a:solidFill>
            <a:ln cap="flat" cmpd="sng" w="1270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90" name="Google Shape;1190;p54"/>
            <p:cNvSpPr/>
            <p:nvPr/>
          </p:nvSpPr>
          <p:spPr>
            <a:xfrm>
              <a:off x="7480300" y="3505200"/>
              <a:ext cx="63600" cy="63600"/>
            </a:xfrm>
            <a:prstGeom prst="ellipse">
              <a:avLst/>
            </a:prstGeom>
            <a:solidFill>
              <a:srgbClr val="FF9900"/>
            </a:solidFill>
            <a:ln cap="flat" cmpd="sng" w="1270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91" name="Google Shape;1191;p54"/>
            <p:cNvSpPr/>
            <p:nvPr/>
          </p:nvSpPr>
          <p:spPr>
            <a:xfrm>
              <a:off x="7404100" y="3657600"/>
              <a:ext cx="63600" cy="63600"/>
            </a:xfrm>
            <a:prstGeom prst="ellipse">
              <a:avLst/>
            </a:prstGeom>
            <a:solidFill>
              <a:srgbClr val="FF9900"/>
            </a:solidFill>
            <a:ln cap="flat" cmpd="sng" w="1270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92" name="Google Shape;1192;p54"/>
            <p:cNvCxnSpPr/>
            <p:nvPr/>
          </p:nvCxnSpPr>
          <p:spPr>
            <a:xfrm>
              <a:off x="7848600" y="2362200"/>
              <a:ext cx="228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93" name="Google Shape;1193;p54"/>
            <p:cNvCxnSpPr/>
            <p:nvPr/>
          </p:nvCxnSpPr>
          <p:spPr>
            <a:xfrm>
              <a:off x="8001000" y="2133600"/>
              <a:ext cx="76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194" name="Google Shape;1194;p54"/>
            <p:cNvCxnSpPr/>
            <p:nvPr/>
          </p:nvCxnSpPr>
          <p:spPr>
            <a:xfrm flipH="1">
              <a:off x="7467600" y="3505200"/>
              <a:ext cx="76200" cy="152400"/>
            </a:xfrm>
            <a:prstGeom prst="straightConnector1">
              <a:avLst/>
            </a:prstGeom>
            <a:noFill/>
            <a:ln cap="flat" cmpd="sng" w="9525">
              <a:solidFill>
                <a:srgbClr val="FF9900"/>
              </a:solidFill>
              <a:prstDash val="solid"/>
              <a:miter lim="800000"/>
              <a:headEnd len="med" w="med" type="none"/>
              <a:tailEnd len="med" w="med" type="none"/>
            </a:ln>
          </p:spPr>
        </p:cxnSp>
        <p:cxnSp>
          <p:nvCxnSpPr>
            <p:cNvPr id="1195" name="Google Shape;1195;p54"/>
            <p:cNvCxnSpPr/>
            <p:nvPr/>
          </p:nvCxnSpPr>
          <p:spPr>
            <a:xfrm>
              <a:off x="6781800" y="2743200"/>
              <a:ext cx="304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196" name="Google Shape;1196;p54"/>
            <p:cNvCxnSpPr/>
            <p:nvPr/>
          </p:nvCxnSpPr>
          <p:spPr>
            <a:xfrm>
              <a:off x="6705600" y="2743200"/>
              <a:ext cx="1524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197" name="Google Shape;1197;p54"/>
            <p:cNvCxnSpPr/>
            <p:nvPr/>
          </p:nvCxnSpPr>
          <p:spPr>
            <a:xfrm>
              <a:off x="6858000" y="3124200"/>
              <a:ext cx="304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198" name="Google Shape;1198;p54"/>
            <p:cNvCxnSpPr/>
            <p:nvPr/>
          </p:nvCxnSpPr>
          <p:spPr>
            <a:xfrm flipH="1" rot="10800000">
              <a:off x="6858000" y="3048000"/>
              <a:ext cx="2286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199" name="Google Shape;1199;p54"/>
            <p:cNvCxnSpPr/>
            <p:nvPr/>
          </p:nvCxnSpPr>
          <p:spPr>
            <a:xfrm flipH="1">
              <a:off x="6553200" y="2743200"/>
              <a:ext cx="1524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200" name="Google Shape;1200;p54"/>
            <p:cNvCxnSpPr/>
            <p:nvPr/>
          </p:nvCxnSpPr>
          <p:spPr>
            <a:xfrm>
              <a:off x="6553200" y="3048000"/>
              <a:ext cx="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201" name="Google Shape;1201;p54"/>
            <p:cNvCxnSpPr/>
            <p:nvPr/>
          </p:nvCxnSpPr>
          <p:spPr>
            <a:xfrm>
              <a:off x="6553200" y="3352800"/>
              <a:ext cx="609600" cy="0"/>
            </a:xfrm>
            <a:prstGeom prst="straightConnector1">
              <a:avLst/>
            </a:prstGeom>
            <a:noFill/>
            <a:ln cap="flat" cmpd="sng" w="9525">
              <a:solidFill>
                <a:schemeClr val="dk1"/>
              </a:solidFill>
              <a:prstDash val="solid"/>
              <a:miter lim="800000"/>
              <a:headEnd len="med" w="med" type="none"/>
              <a:tailEnd len="med" w="med" type="none"/>
            </a:ln>
          </p:spPr>
        </p:cxnSp>
        <p:cxnSp>
          <p:nvCxnSpPr>
            <p:cNvPr id="1202" name="Google Shape;1202;p54"/>
            <p:cNvCxnSpPr/>
            <p:nvPr/>
          </p:nvCxnSpPr>
          <p:spPr>
            <a:xfrm flipH="1" rot="10800000">
              <a:off x="6553200" y="3200400"/>
              <a:ext cx="3048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203" name="Google Shape;1203;p54"/>
            <p:cNvCxnSpPr/>
            <p:nvPr/>
          </p:nvCxnSpPr>
          <p:spPr>
            <a:xfrm>
              <a:off x="6553200" y="2971800"/>
              <a:ext cx="3810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204" name="Google Shape;1204;p54"/>
            <p:cNvCxnSpPr/>
            <p:nvPr/>
          </p:nvCxnSpPr>
          <p:spPr>
            <a:xfrm flipH="1" rot="10800000">
              <a:off x="7097713" y="2270125"/>
              <a:ext cx="228600" cy="76200"/>
            </a:xfrm>
            <a:prstGeom prst="straightConnector1">
              <a:avLst/>
            </a:prstGeom>
            <a:noFill/>
            <a:ln cap="flat" cmpd="sng" w="9525">
              <a:solidFill>
                <a:srgbClr val="FF0000"/>
              </a:solidFill>
              <a:prstDash val="solid"/>
              <a:miter lim="800000"/>
              <a:headEnd len="med" w="med" type="none"/>
              <a:tailEnd len="med" w="med" type="none"/>
            </a:ln>
          </p:spPr>
        </p:cxnSp>
        <p:cxnSp>
          <p:nvCxnSpPr>
            <p:cNvPr id="1205" name="Google Shape;1205;p54"/>
            <p:cNvCxnSpPr/>
            <p:nvPr/>
          </p:nvCxnSpPr>
          <p:spPr>
            <a:xfrm>
              <a:off x="7097713" y="2346325"/>
              <a:ext cx="228600" cy="152400"/>
            </a:xfrm>
            <a:prstGeom prst="straightConnector1">
              <a:avLst/>
            </a:prstGeom>
            <a:noFill/>
            <a:ln cap="flat" cmpd="sng" w="9525">
              <a:solidFill>
                <a:srgbClr val="FF0000"/>
              </a:solidFill>
              <a:prstDash val="solid"/>
              <a:miter lim="800000"/>
              <a:headEnd len="med" w="med" type="none"/>
              <a:tailEnd len="med" w="med" type="none"/>
            </a:ln>
          </p:spPr>
        </p:cxnSp>
        <p:cxnSp>
          <p:nvCxnSpPr>
            <p:cNvPr id="1206" name="Google Shape;1206;p54"/>
            <p:cNvCxnSpPr/>
            <p:nvPr/>
          </p:nvCxnSpPr>
          <p:spPr>
            <a:xfrm>
              <a:off x="7467600" y="1600200"/>
              <a:ext cx="0" cy="228600"/>
            </a:xfrm>
            <a:prstGeom prst="straightConnector1">
              <a:avLst/>
            </a:prstGeom>
            <a:noFill/>
            <a:ln cap="flat" cmpd="sng" w="9525">
              <a:solidFill>
                <a:srgbClr val="FFFF00"/>
              </a:solidFill>
              <a:prstDash val="solid"/>
              <a:miter lim="800000"/>
              <a:headEnd len="med" w="med" type="none"/>
              <a:tailEnd len="med" w="med" type="none"/>
            </a:ln>
          </p:spPr>
        </p:cxnSp>
        <p:cxnSp>
          <p:nvCxnSpPr>
            <p:cNvPr id="1207" name="Google Shape;1207;p54"/>
            <p:cNvCxnSpPr/>
            <p:nvPr/>
          </p:nvCxnSpPr>
          <p:spPr>
            <a:xfrm>
              <a:off x="7315200" y="2286000"/>
              <a:ext cx="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08" name="Google Shape;1208;p54"/>
            <p:cNvCxnSpPr/>
            <p:nvPr/>
          </p:nvCxnSpPr>
          <p:spPr>
            <a:xfrm>
              <a:off x="7315200" y="2286000"/>
              <a:ext cx="7620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09" name="Google Shape;1209;p54"/>
            <p:cNvCxnSpPr/>
            <p:nvPr/>
          </p:nvCxnSpPr>
          <p:spPr>
            <a:xfrm flipH="1" rot="10800000">
              <a:off x="7848600" y="2133600"/>
              <a:ext cx="1524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210" name="Google Shape;1210;p54"/>
            <p:cNvCxnSpPr/>
            <p:nvPr/>
          </p:nvCxnSpPr>
          <p:spPr>
            <a:xfrm>
              <a:off x="7086600" y="2971800"/>
              <a:ext cx="76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211" name="Google Shape;1211;p54"/>
            <p:cNvCxnSpPr/>
            <p:nvPr/>
          </p:nvCxnSpPr>
          <p:spPr>
            <a:xfrm flipH="1">
              <a:off x="7620000" y="2971800"/>
              <a:ext cx="76200" cy="228600"/>
            </a:xfrm>
            <a:prstGeom prst="straightConnector1">
              <a:avLst/>
            </a:prstGeom>
            <a:noFill/>
            <a:ln cap="flat" cmpd="sng" w="9525">
              <a:solidFill>
                <a:srgbClr val="99CC00"/>
              </a:solidFill>
              <a:prstDash val="solid"/>
              <a:miter lim="800000"/>
              <a:headEnd len="med" w="med" type="none"/>
              <a:tailEnd len="med" w="med" type="none"/>
            </a:ln>
          </p:spPr>
        </p:cxnSp>
        <p:cxnSp>
          <p:nvCxnSpPr>
            <p:cNvPr id="1212" name="Google Shape;1212;p54"/>
            <p:cNvCxnSpPr/>
            <p:nvPr/>
          </p:nvCxnSpPr>
          <p:spPr>
            <a:xfrm>
              <a:off x="7620000" y="3200400"/>
              <a:ext cx="228600" cy="0"/>
            </a:xfrm>
            <a:prstGeom prst="straightConnector1">
              <a:avLst/>
            </a:prstGeom>
            <a:noFill/>
            <a:ln cap="flat" cmpd="sng" w="9525">
              <a:solidFill>
                <a:srgbClr val="99CC00"/>
              </a:solidFill>
              <a:prstDash val="solid"/>
              <a:miter lim="800000"/>
              <a:headEnd len="med" w="med" type="none"/>
              <a:tailEnd len="med" w="med" type="none"/>
            </a:ln>
          </p:spPr>
        </p:cxnSp>
        <p:cxnSp>
          <p:nvCxnSpPr>
            <p:cNvPr id="1213" name="Google Shape;1213;p54"/>
            <p:cNvCxnSpPr/>
            <p:nvPr/>
          </p:nvCxnSpPr>
          <p:spPr>
            <a:xfrm>
              <a:off x="7696200" y="2971800"/>
              <a:ext cx="152400" cy="228600"/>
            </a:xfrm>
            <a:prstGeom prst="straightConnector1">
              <a:avLst/>
            </a:prstGeom>
            <a:noFill/>
            <a:ln cap="flat" cmpd="sng" w="9525">
              <a:solidFill>
                <a:srgbClr val="99CC00"/>
              </a:solidFill>
              <a:prstDash val="solid"/>
              <a:miter lim="800000"/>
              <a:headEnd len="med" w="med" type="none"/>
              <a:tailEnd len="med" w="med" type="none"/>
            </a:ln>
          </p:spPr>
        </p:cxnSp>
        <p:cxnSp>
          <p:nvCxnSpPr>
            <p:cNvPr id="1214" name="Google Shape;1214;p54"/>
            <p:cNvCxnSpPr/>
            <p:nvPr/>
          </p:nvCxnSpPr>
          <p:spPr>
            <a:xfrm>
              <a:off x="7543800" y="3505200"/>
              <a:ext cx="152400" cy="0"/>
            </a:xfrm>
            <a:prstGeom prst="straightConnector1">
              <a:avLst/>
            </a:prstGeom>
            <a:noFill/>
            <a:ln cap="flat" cmpd="sng" w="9525">
              <a:solidFill>
                <a:srgbClr val="FF9900"/>
              </a:solidFill>
              <a:prstDash val="solid"/>
              <a:miter lim="800000"/>
              <a:headEnd len="med" w="med" type="none"/>
              <a:tailEnd len="med" w="med" type="none"/>
            </a:ln>
          </p:spPr>
        </p:cxnSp>
        <p:cxnSp>
          <p:nvCxnSpPr>
            <p:cNvPr id="1215" name="Google Shape;1215;p54"/>
            <p:cNvCxnSpPr/>
            <p:nvPr/>
          </p:nvCxnSpPr>
          <p:spPr>
            <a:xfrm>
              <a:off x="7467600" y="3657600"/>
              <a:ext cx="152400" cy="0"/>
            </a:xfrm>
            <a:prstGeom prst="straightConnector1">
              <a:avLst/>
            </a:prstGeom>
            <a:noFill/>
            <a:ln cap="flat" cmpd="sng" w="9525">
              <a:solidFill>
                <a:srgbClr val="FF9900"/>
              </a:solidFill>
              <a:prstDash val="solid"/>
              <a:miter lim="800000"/>
              <a:headEnd len="med" w="med" type="none"/>
              <a:tailEnd len="med" w="med" type="none"/>
            </a:ln>
          </p:spPr>
        </p:cxnSp>
        <p:cxnSp>
          <p:nvCxnSpPr>
            <p:cNvPr id="1216" name="Google Shape;1216;p54"/>
            <p:cNvCxnSpPr/>
            <p:nvPr/>
          </p:nvCxnSpPr>
          <p:spPr>
            <a:xfrm flipH="1" rot="10800000">
              <a:off x="7620000" y="3505200"/>
              <a:ext cx="76200" cy="152400"/>
            </a:xfrm>
            <a:prstGeom prst="straightConnector1">
              <a:avLst/>
            </a:prstGeom>
            <a:noFill/>
            <a:ln cap="flat" cmpd="sng" w="9525">
              <a:solidFill>
                <a:srgbClr val="FF9900"/>
              </a:solidFill>
              <a:prstDash val="solid"/>
              <a:miter lim="800000"/>
              <a:headEnd len="med" w="med" type="none"/>
              <a:tailEnd len="med" w="med" type="none"/>
            </a:ln>
          </p:spPr>
        </p:cxnSp>
        <p:cxnSp>
          <p:nvCxnSpPr>
            <p:cNvPr id="1217" name="Google Shape;1217;p54"/>
            <p:cNvCxnSpPr/>
            <p:nvPr/>
          </p:nvCxnSpPr>
          <p:spPr>
            <a:xfrm rot="10800000">
              <a:off x="7543800" y="3505200"/>
              <a:ext cx="76200" cy="152400"/>
            </a:xfrm>
            <a:prstGeom prst="straightConnector1">
              <a:avLst/>
            </a:prstGeom>
            <a:noFill/>
            <a:ln cap="flat" cmpd="sng" w="9525">
              <a:solidFill>
                <a:srgbClr val="FF9900"/>
              </a:solidFill>
              <a:prstDash val="solid"/>
              <a:miter lim="800000"/>
              <a:headEnd len="med" w="med" type="none"/>
              <a:tailEnd len="med" w="med" type="none"/>
            </a:ln>
          </p:spPr>
        </p:cxnSp>
      </p:grpSp>
      <p:grpSp>
        <p:nvGrpSpPr>
          <p:cNvPr id="1218" name="Google Shape;1218;p54"/>
          <p:cNvGrpSpPr/>
          <p:nvPr/>
        </p:nvGrpSpPr>
        <p:grpSpPr>
          <a:xfrm>
            <a:off x="3581400" y="3886200"/>
            <a:ext cx="2883000" cy="2273400"/>
            <a:chOff x="3898900" y="4114800"/>
            <a:chExt cx="2883000" cy="2273400"/>
          </a:xfrm>
        </p:grpSpPr>
        <p:sp>
          <p:nvSpPr>
            <p:cNvPr id="1219" name="Google Shape;1219;p54"/>
            <p:cNvSpPr/>
            <p:nvPr/>
          </p:nvSpPr>
          <p:spPr>
            <a:xfrm>
              <a:off x="4597400" y="41148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20" name="Google Shape;1220;p54"/>
            <p:cNvSpPr/>
            <p:nvPr/>
          </p:nvSpPr>
          <p:spPr>
            <a:xfrm>
              <a:off x="4432300" y="42799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21" name="Google Shape;1221;p54"/>
            <p:cNvSpPr/>
            <p:nvPr/>
          </p:nvSpPr>
          <p:spPr>
            <a:xfrm>
              <a:off x="4660900" y="44323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22" name="Google Shape;1222;p54"/>
            <p:cNvCxnSpPr/>
            <p:nvPr/>
          </p:nvCxnSpPr>
          <p:spPr>
            <a:xfrm flipH="1" rot="10800000">
              <a:off x="4432300" y="4114800"/>
              <a:ext cx="22860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23" name="Google Shape;1223;p54"/>
            <p:cNvCxnSpPr/>
            <p:nvPr/>
          </p:nvCxnSpPr>
          <p:spPr>
            <a:xfrm>
              <a:off x="4432300" y="4343400"/>
              <a:ext cx="228600" cy="76200"/>
            </a:xfrm>
            <a:prstGeom prst="straightConnector1">
              <a:avLst/>
            </a:prstGeom>
            <a:noFill/>
            <a:ln cap="flat" cmpd="sng" w="9525">
              <a:solidFill>
                <a:srgbClr val="FF0000"/>
              </a:solidFill>
              <a:prstDash val="solid"/>
              <a:miter lim="800000"/>
              <a:headEnd len="med" w="med" type="none"/>
              <a:tailEnd len="med" w="med" type="none"/>
            </a:ln>
          </p:spPr>
        </p:cxnSp>
        <p:cxnSp>
          <p:nvCxnSpPr>
            <p:cNvPr id="1224" name="Google Shape;1224;p54"/>
            <p:cNvCxnSpPr/>
            <p:nvPr/>
          </p:nvCxnSpPr>
          <p:spPr>
            <a:xfrm>
              <a:off x="4660900" y="4114800"/>
              <a:ext cx="0" cy="304800"/>
            </a:xfrm>
            <a:prstGeom prst="straightConnector1">
              <a:avLst/>
            </a:prstGeom>
            <a:noFill/>
            <a:ln cap="flat" cmpd="sng" w="9525">
              <a:solidFill>
                <a:srgbClr val="FF0000"/>
              </a:solidFill>
              <a:prstDash val="solid"/>
              <a:miter lim="800000"/>
              <a:headEnd len="med" w="med" type="none"/>
              <a:tailEnd len="med" w="med" type="none"/>
            </a:ln>
          </p:spPr>
        </p:cxnSp>
        <p:sp>
          <p:nvSpPr>
            <p:cNvPr id="1225" name="Google Shape;1225;p54"/>
            <p:cNvSpPr/>
            <p:nvPr/>
          </p:nvSpPr>
          <p:spPr>
            <a:xfrm>
              <a:off x="4445000" y="45847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26" name="Google Shape;1226;p54"/>
            <p:cNvSpPr/>
            <p:nvPr/>
          </p:nvSpPr>
          <p:spPr>
            <a:xfrm>
              <a:off x="4127500" y="46482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27" name="Google Shape;1227;p54"/>
            <p:cNvCxnSpPr/>
            <p:nvPr/>
          </p:nvCxnSpPr>
          <p:spPr>
            <a:xfrm flipH="1">
              <a:off x="4127500" y="4343400"/>
              <a:ext cx="304800" cy="304800"/>
            </a:xfrm>
            <a:prstGeom prst="straightConnector1">
              <a:avLst/>
            </a:prstGeom>
            <a:noFill/>
            <a:ln cap="flat" cmpd="sng" w="9525">
              <a:solidFill>
                <a:srgbClr val="FF0000"/>
              </a:solidFill>
              <a:prstDash val="solid"/>
              <a:miter lim="800000"/>
              <a:headEnd len="med" w="med" type="none"/>
              <a:tailEnd len="med" w="med" type="none"/>
            </a:ln>
          </p:spPr>
        </p:cxnSp>
        <p:cxnSp>
          <p:nvCxnSpPr>
            <p:cNvPr id="1228" name="Google Shape;1228;p54"/>
            <p:cNvCxnSpPr/>
            <p:nvPr/>
          </p:nvCxnSpPr>
          <p:spPr>
            <a:xfrm>
              <a:off x="4432300" y="4343400"/>
              <a:ext cx="76200" cy="304800"/>
            </a:xfrm>
            <a:prstGeom prst="straightConnector1">
              <a:avLst/>
            </a:prstGeom>
            <a:noFill/>
            <a:ln cap="flat" cmpd="sng" w="9525">
              <a:solidFill>
                <a:srgbClr val="FF0000"/>
              </a:solidFill>
              <a:prstDash val="solid"/>
              <a:miter lim="800000"/>
              <a:headEnd len="med" w="med" type="none"/>
              <a:tailEnd len="med" w="med" type="none"/>
            </a:ln>
          </p:spPr>
        </p:cxnSp>
        <p:cxnSp>
          <p:nvCxnSpPr>
            <p:cNvPr id="1229" name="Google Shape;1229;p54"/>
            <p:cNvCxnSpPr/>
            <p:nvPr/>
          </p:nvCxnSpPr>
          <p:spPr>
            <a:xfrm flipH="1">
              <a:off x="4508500" y="4495800"/>
              <a:ext cx="152400" cy="76200"/>
            </a:xfrm>
            <a:prstGeom prst="straightConnector1">
              <a:avLst/>
            </a:prstGeom>
            <a:noFill/>
            <a:ln cap="flat" cmpd="sng" w="9525">
              <a:solidFill>
                <a:srgbClr val="FF0000"/>
              </a:solidFill>
              <a:prstDash val="solid"/>
              <a:miter lim="800000"/>
              <a:headEnd len="med" w="med" type="none"/>
              <a:tailEnd len="med" w="med" type="none"/>
            </a:ln>
          </p:spPr>
        </p:cxnSp>
        <p:sp>
          <p:nvSpPr>
            <p:cNvPr id="1230" name="Google Shape;1230;p54"/>
            <p:cNvSpPr/>
            <p:nvPr/>
          </p:nvSpPr>
          <p:spPr>
            <a:xfrm>
              <a:off x="4216400" y="48895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1" name="Google Shape;1231;p54"/>
            <p:cNvSpPr/>
            <p:nvPr/>
          </p:nvSpPr>
          <p:spPr>
            <a:xfrm>
              <a:off x="3898900" y="48768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2" name="Google Shape;1232;p54"/>
            <p:cNvSpPr/>
            <p:nvPr/>
          </p:nvSpPr>
          <p:spPr>
            <a:xfrm>
              <a:off x="4584700" y="48895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3" name="Google Shape;1233;p54"/>
            <p:cNvSpPr/>
            <p:nvPr/>
          </p:nvSpPr>
          <p:spPr>
            <a:xfrm>
              <a:off x="4368800" y="51816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4" name="Google Shape;1234;p54"/>
            <p:cNvSpPr/>
            <p:nvPr/>
          </p:nvSpPr>
          <p:spPr>
            <a:xfrm>
              <a:off x="4432300" y="54991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35" name="Google Shape;1235;p54"/>
            <p:cNvSpPr/>
            <p:nvPr/>
          </p:nvSpPr>
          <p:spPr>
            <a:xfrm>
              <a:off x="4749800" y="53340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36" name="Google Shape;1236;p54"/>
            <p:cNvCxnSpPr/>
            <p:nvPr/>
          </p:nvCxnSpPr>
          <p:spPr>
            <a:xfrm>
              <a:off x="4127500" y="4648200"/>
              <a:ext cx="152400" cy="304800"/>
            </a:xfrm>
            <a:prstGeom prst="straightConnector1">
              <a:avLst/>
            </a:prstGeom>
            <a:noFill/>
            <a:ln cap="flat" cmpd="sng" w="9525">
              <a:solidFill>
                <a:srgbClr val="FF0000"/>
              </a:solidFill>
              <a:prstDash val="solid"/>
              <a:miter lim="800000"/>
              <a:headEnd len="med" w="med" type="none"/>
              <a:tailEnd len="med" w="med" type="none"/>
            </a:ln>
          </p:spPr>
        </p:cxnSp>
        <p:cxnSp>
          <p:nvCxnSpPr>
            <p:cNvPr id="1237" name="Google Shape;1237;p54"/>
            <p:cNvCxnSpPr/>
            <p:nvPr/>
          </p:nvCxnSpPr>
          <p:spPr>
            <a:xfrm flipH="1">
              <a:off x="3898900" y="4648200"/>
              <a:ext cx="22860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38" name="Google Shape;1238;p54"/>
            <p:cNvCxnSpPr/>
            <p:nvPr/>
          </p:nvCxnSpPr>
          <p:spPr>
            <a:xfrm>
              <a:off x="3898900" y="4876800"/>
              <a:ext cx="381000" cy="76200"/>
            </a:xfrm>
            <a:prstGeom prst="straightConnector1">
              <a:avLst/>
            </a:prstGeom>
            <a:noFill/>
            <a:ln cap="flat" cmpd="sng" w="9525">
              <a:solidFill>
                <a:srgbClr val="FF0000"/>
              </a:solidFill>
              <a:prstDash val="solid"/>
              <a:miter lim="800000"/>
              <a:headEnd len="med" w="med" type="none"/>
              <a:tailEnd len="med" w="med" type="none"/>
            </a:ln>
          </p:spPr>
        </p:cxnSp>
        <p:cxnSp>
          <p:nvCxnSpPr>
            <p:cNvPr id="1239" name="Google Shape;1239;p54"/>
            <p:cNvCxnSpPr/>
            <p:nvPr/>
          </p:nvCxnSpPr>
          <p:spPr>
            <a:xfrm flipH="1" rot="10800000">
              <a:off x="4279900" y="4572000"/>
              <a:ext cx="228600" cy="381000"/>
            </a:xfrm>
            <a:prstGeom prst="straightConnector1">
              <a:avLst/>
            </a:prstGeom>
            <a:noFill/>
            <a:ln cap="flat" cmpd="sng" w="9525">
              <a:solidFill>
                <a:srgbClr val="FF0000"/>
              </a:solidFill>
              <a:prstDash val="solid"/>
              <a:miter lim="800000"/>
              <a:headEnd len="med" w="med" type="none"/>
              <a:tailEnd len="med" w="med" type="none"/>
            </a:ln>
          </p:spPr>
        </p:cxnSp>
        <p:sp>
          <p:nvSpPr>
            <p:cNvPr id="1240" name="Google Shape;1240;p54"/>
            <p:cNvSpPr/>
            <p:nvPr/>
          </p:nvSpPr>
          <p:spPr>
            <a:xfrm>
              <a:off x="4965700" y="51816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1" name="Google Shape;1241;p54"/>
            <p:cNvSpPr/>
            <p:nvPr/>
          </p:nvSpPr>
          <p:spPr>
            <a:xfrm>
              <a:off x="5029200" y="5486400"/>
              <a:ext cx="63600" cy="63600"/>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2" name="Google Shape;1242;p54"/>
            <p:cNvSpPr/>
            <p:nvPr/>
          </p:nvSpPr>
          <p:spPr>
            <a:xfrm>
              <a:off x="6032500" y="41910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3" name="Google Shape;1243;p54"/>
            <p:cNvSpPr/>
            <p:nvPr/>
          </p:nvSpPr>
          <p:spPr>
            <a:xfrm>
              <a:off x="5638800" y="48768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4" name="Google Shape;1244;p54"/>
            <p:cNvSpPr/>
            <p:nvPr/>
          </p:nvSpPr>
          <p:spPr>
            <a:xfrm>
              <a:off x="6248400" y="43434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5" name="Google Shape;1245;p54"/>
            <p:cNvSpPr/>
            <p:nvPr/>
          </p:nvSpPr>
          <p:spPr>
            <a:xfrm>
              <a:off x="6096000" y="44196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6" name="Google Shape;1246;p54"/>
            <p:cNvSpPr/>
            <p:nvPr/>
          </p:nvSpPr>
          <p:spPr>
            <a:xfrm>
              <a:off x="5867400" y="48006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7" name="Google Shape;1247;p54"/>
            <p:cNvSpPr/>
            <p:nvPr/>
          </p:nvSpPr>
          <p:spPr>
            <a:xfrm>
              <a:off x="5791200" y="50292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8" name="Google Shape;1248;p54"/>
            <p:cNvSpPr/>
            <p:nvPr/>
          </p:nvSpPr>
          <p:spPr>
            <a:xfrm>
              <a:off x="5943600" y="50419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9" name="Google Shape;1249;p54"/>
            <p:cNvSpPr/>
            <p:nvPr/>
          </p:nvSpPr>
          <p:spPr>
            <a:xfrm>
              <a:off x="5803900" y="51816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50" name="Google Shape;1250;p54"/>
            <p:cNvCxnSpPr/>
            <p:nvPr/>
          </p:nvCxnSpPr>
          <p:spPr>
            <a:xfrm flipH="1" rot="10800000">
              <a:off x="5715000" y="4191000"/>
              <a:ext cx="381000" cy="685800"/>
            </a:xfrm>
            <a:prstGeom prst="straightConnector1">
              <a:avLst/>
            </a:prstGeom>
            <a:noFill/>
            <a:ln cap="flat" cmpd="sng" w="9525">
              <a:solidFill>
                <a:schemeClr val="dk2"/>
              </a:solidFill>
              <a:prstDash val="solid"/>
              <a:miter lim="800000"/>
              <a:headEnd len="med" w="med" type="none"/>
              <a:tailEnd len="med" w="med" type="none"/>
            </a:ln>
          </p:spPr>
        </p:cxnSp>
        <p:cxnSp>
          <p:nvCxnSpPr>
            <p:cNvPr id="1251" name="Google Shape;1251;p54"/>
            <p:cNvCxnSpPr/>
            <p:nvPr/>
          </p:nvCxnSpPr>
          <p:spPr>
            <a:xfrm flipH="1" rot="10800000">
              <a:off x="6096000" y="4114800"/>
              <a:ext cx="152400" cy="76200"/>
            </a:xfrm>
            <a:prstGeom prst="straightConnector1">
              <a:avLst/>
            </a:prstGeom>
            <a:noFill/>
            <a:ln cap="flat" cmpd="sng" w="9525">
              <a:solidFill>
                <a:schemeClr val="dk2"/>
              </a:solidFill>
              <a:prstDash val="solid"/>
              <a:miter lim="800000"/>
              <a:headEnd len="med" w="med" type="none"/>
              <a:tailEnd len="med" w="med" type="none"/>
            </a:ln>
          </p:spPr>
        </p:cxnSp>
        <p:cxnSp>
          <p:nvCxnSpPr>
            <p:cNvPr id="1252" name="Google Shape;1252;p54"/>
            <p:cNvCxnSpPr/>
            <p:nvPr/>
          </p:nvCxnSpPr>
          <p:spPr>
            <a:xfrm>
              <a:off x="6096000" y="4191000"/>
              <a:ext cx="152400" cy="152400"/>
            </a:xfrm>
            <a:prstGeom prst="straightConnector1">
              <a:avLst/>
            </a:prstGeom>
            <a:noFill/>
            <a:ln cap="flat" cmpd="sng" w="9525">
              <a:solidFill>
                <a:schemeClr val="dk2"/>
              </a:solidFill>
              <a:prstDash val="solid"/>
              <a:miter lim="800000"/>
              <a:headEnd len="med" w="med" type="none"/>
              <a:tailEnd len="med" w="med" type="none"/>
            </a:ln>
          </p:spPr>
        </p:cxnSp>
        <p:cxnSp>
          <p:nvCxnSpPr>
            <p:cNvPr id="1253" name="Google Shape;1253;p54"/>
            <p:cNvCxnSpPr/>
            <p:nvPr/>
          </p:nvCxnSpPr>
          <p:spPr>
            <a:xfrm>
              <a:off x="6096000" y="4191000"/>
              <a:ext cx="0" cy="228600"/>
            </a:xfrm>
            <a:prstGeom prst="straightConnector1">
              <a:avLst/>
            </a:prstGeom>
            <a:noFill/>
            <a:ln cap="flat" cmpd="sng" w="9525">
              <a:solidFill>
                <a:schemeClr val="dk2"/>
              </a:solidFill>
              <a:prstDash val="solid"/>
              <a:miter lim="800000"/>
              <a:headEnd len="med" w="med" type="none"/>
              <a:tailEnd len="med" w="med" type="none"/>
            </a:ln>
          </p:spPr>
        </p:cxnSp>
        <p:cxnSp>
          <p:nvCxnSpPr>
            <p:cNvPr id="1254" name="Google Shape;1254;p54"/>
            <p:cNvCxnSpPr/>
            <p:nvPr/>
          </p:nvCxnSpPr>
          <p:spPr>
            <a:xfrm flipH="1" rot="10800000">
              <a:off x="6096000" y="4343400"/>
              <a:ext cx="152400" cy="76200"/>
            </a:xfrm>
            <a:prstGeom prst="straightConnector1">
              <a:avLst/>
            </a:prstGeom>
            <a:noFill/>
            <a:ln cap="flat" cmpd="sng" w="9525">
              <a:solidFill>
                <a:schemeClr val="dk2"/>
              </a:solidFill>
              <a:prstDash val="solid"/>
              <a:miter lim="800000"/>
              <a:headEnd len="med" w="med" type="none"/>
              <a:tailEnd len="med" w="med" type="none"/>
            </a:ln>
          </p:spPr>
        </p:cxnSp>
        <p:cxnSp>
          <p:nvCxnSpPr>
            <p:cNvPr id="1255" name="Google Shape;1255;p54"/>
            <p:cNvCxnSpPr/>
            <p:nvPr/>
          </p:nvCxnSpPr>
          <p:spPr>
            <a:xfrm>
              <a:off x="5867400" y="4800600"/>
              <a:ext cx="76200" cy="304800"/>
            </a:xfrm>
            <a:prstGeom prst="straightConnector1">
              <a:avLst/>
            </a:prstGeom>
            <a:noFill/>
            <a:ln cap="flat" cmpd="sng" w="9525">
              <a:solidFill>
                <a:schemeClr val="dk2"/>
              </a:solidFill>
              <a:prstDash val="solid"/>
              <a:miter lim="800000"/>
              <a:headEnd len="med" w="med" type="none"/>
              <a:tailEnd len="med" w="med" type="none"/>
            </a:ln>
          </p:spPr>
        </p:cxnSp>
        <p:cxnSp>
          <p:nvCxnSpPr>
            <p:cNvPr id="1256" name="Google Shape;1256;p54"/>
            <p:cNvCxnSpPr/>
            <p:nvPr/>
          </p:nvCxnSpPr>
          <p:spPr>
            <a:xfrm>
              <a:off x="5791200" y="5029200"/>
              <a:ext cx="76200" cy="152400"/>
            </a:xfrm>
            <a:prstGeom prst="straightConnector1">
              <a:avLst/>
            </a:prstGeom>
            <a:noFill/>
            <a:ln cap="flat" cmpd="sng" w="9525">
              <a:solidFill>
                <a:schemeClr val="dk2"/>
              </a:solidFill>
              <a:prstDash val="solid"/>
              <a:miter lim="800000"/>
              <a:headEnd len="med" w="med" type="none"/>
              <a:tailEnd len="med" w="med" type="none"/>
            </a:ln>
          </p:spPr>
        </p:cxnSp>
        <p:cxnSp>
          <p:nvCxnSpPr>
            <p:cNvPr id="1257" name="Google Shape;1257;p54"/>
            <p:cNvCxnSpPr/>
            <p:nvPr/>
          </p:nvCxnSpPr>
          <p:spPr>
            <a:xfrm flipH="1" rot="10800000">
              <a:off x="5867400" y="5105400"/>
              <a:ext cx="76200" cy="76200"/>
            </a:xfrm>
            <a:prstGeom prst="straightConnector1">
              <a:avLst/>
            </a:prstGeom>
            <a:noFill/>
            <a:ln cap="flat" cmpd="sng" w="9525">
              <a:solidFill>
                <a:schemeClr val="dk2"/>
              </a:solidFill>
              <a:prstDash val="solid"/>
              <a:miter lim="800000"/>
              <a:headEnd len="med" w="med" type="none"/>
              <a:tailEnd len="med" w="med" type="none"/>
            </a:ln>
          </p:spPr>
        </p:cxnSp>
        <p:sp>
          <p:nvSpPr>
            <p:cNvPr id="1258" name="Google Shape;1258;p54"/>
            <p:cNvSpPr/>
            <p:nvPr/>
          </p:nvSpPr>
          <p:spPr>
            <a:xfrm>
              <a:off x="6489700" y="48895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59" name="Google Shape;1259;p54"/>
            <p:cNvSpPr/>
            <p:nvPr/>
          </p:nvSpPr>
          <p:spPr>
            <a:xfrm>
              <a:off x="6718300" y="49657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0" name="Google Shape;1260;p54"/>
            <p:cNvSpPr/>
            <p:nvPr/>
          </p:nvSpPr>
          <p:spPr>
            <a:xfrm>
              <a:off x="5715000" y="5638800"/>
              <a:ext cx="63600" cy="63600"/>
            </a:xfrm>
            <a:prstGeom prst="ellipse">
              <a:avLst/>
            </a:prstGeom>
            <a:solidFill>
              <a:srgbClr val="00FF00"/>
            </a:solidFill>
            <a:ln cap="flat" cmpd="sng" w="127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1" name="Google Shape;1261;p54"/>
            <p:cNvSpPr/>
            <p:nvPr/>
          </p:nvSpPr>
          <p:spPr>
            <a:xfrm>
              <a:off x="5638800" y="5791200"/>
              <a:ext cx="63600" cy="63600"/>
            </a:xfrm>
            <a:prstGeom prst="ellipse">
              <a:avLst/>
            </a:prstGeom>
            <a:solidFill>
              <a:srgbClr val="00FF00"/>
            </a:solidFill>
            <a:ln cap="flat" cmpd="sng" w="127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2" name="Google Shape;1262;p54"/>
            <p:cNvSpPr/>
            <p:nvPr/>
          </p:nvSpPr>
          <p:spPr>
            <a:xfrm>
              <a:off x="5867400" y="5867400"/>
              <a:ext cx="63600" cy="63600"/>
            </a:xfrm>
            <a:prstGeom prst="ellipse">
              <a:avLst/>
            </a:prstGeom>
            <a:solidFill>
              <a:srgbClr val="00FF00"/>
            </a:solidFill>
            <a:ln cap="flat" cmpd="sng" w="127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3" name="Google Shape;1263;p54"/>
            <p:cNvSpPr/>
            <p:nvPr/>
          </p:nvSpPr>
          <p:spPr>
            <a:xfrm>
              <a:off x="5715000" y="6096000"/>
              <a:ext cx="63600" cy="63600"/>
            </a:xfrm>
            <a:prstGeom prst="ellipse">
              <a:avLst/>
            </a:prstGeom>
            <a:solidFill>
              <a:srgbClr val="00FF00"/>
            </a:solidFill>
            <a:ln cap="flat" cmpd="sng" w="127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4" name="Google Shape;1264;p54"/>
            <p:cNvSpPr/>
            <p:nvPr/>
          </p:nvSpPr>
          <p:spPr>
            <a:xfrm>
              <a:off x="6642100" y="4724400"/>
              <a:ext cx="63600" cy="63600"/>
            </a:xfrm>
            <a:prstGeom prst="ellipse">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5" name="Google Shape;1265;p54"/>
            <p:cNvSpPr/>
            <p:nvPr/>
          </p:nvSpPr>
          <p:spPr>
            <a:xfrm>
              <a:off x="5638800" y="6261100"/>
              <a:ext cx="63600" cy="63600"/>
            </a:xfrm>
            <a:prstGeom prst="ellipse">
              <a:avLst/>
            </a:prstGeom>
            <a:solidFill>
              <a:srgbClr val="00FF00"/>
            </a:solidFill>
            <a:ln cap="flat" cmpd="sng" w="127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6" name="Google Shape;1266;p54"/>
            <p:cNvSpPr/>
            <p:nvPr/>
          </p:nvSpPr>
          <p:spPr>
            <a:xfrm>
              <a:off x="5499100" y="6172200"/>
              <a:ext cx="63600" cy="63600"/>
            </a:xfrm>
            <a:prstGeom prst="ellipse">
              <a:avLst/>
            </a:prstGeom>
            <a:solidFill>
              <a:srgbClr val="00FF00"/>
            </a:solidFill>
            <a:ln cap="flat" cmpd="sng" w="127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7" name="Google Shape;1267;p54"/>
            <p:cNvSpPr/>
            <p:nvPr/>
          </p:nvSpPr>
          <p:spPr>
            <a:xfrm>
              <a:off x="5486400" y="6324600"/>
              <a:ext cx="63600" cy="63600"/>
            </a:xfrm>
            <a:prstGeom prst="ellipse">
              <a:avLst/>
            </a:prstGeom>
            <a:solidFill>
              <a:srgbClr val="00FF00"/>
            </a:solidFill>
            <a:ln cap="flat" cmpd="sng" w="127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68" name="Google Shape;1268;p54"/>
            <p:cNvCxnSpPr/>
            <p:nvPr/>
          </p:nvCxnSpPr>
          <p:spPr>
            <a:xfrm>
              <a:off x="6553200" y="4953000"/>
              <a:ext cx="228600" cy="76200"/>
            </a:xfrm>
            <a:prstGeom prst="straightConnector1">
              <a:avLst/>
            </a:prstGeom>
            <a:noFill/>
            <a:ln cap="flat" cmpd="sng" w="9525">
              <a:solidFill>
                <a:schemeClr val="dk2"/>
              </a:solidFill>
              <a:prstDash val="solid"/>
              <a:miter lim="800000"/>
              <a:headEnd len="med" w="med" type="none"/>
              <a:tailEnd len="med" w="med" type="none"/>
            </a:ln>
          </p:spPr>
        </p:cxnSp>
        <p:cxnSp>
          <p:nvCxnSpPr>
            <p:cNvPr id="1269" name="Google Shape;1269;p54"/>
            <p:cNvCxnSpPr/>
            <p:nvPr/>
          </p:nvCxnSpPr>
          <p:spPr>
            <a:xfrm>
              <a:off x="6705600" y="4724400"/>
              <a:ext cx="76200" cy="304800"/>
            </a:xfrm>
            <a:prstGeom prst="straightConnector1">
              <a:avLst/>
            </a:prstGeom>
            <a:noFill/>
            <a:ln cap="flat" cmpd="sng" w="9525">
              <a:solidFill>
                <a:schemeClr val="dk2"/>
              </a:solidFill>
              <a:prstDash val="solid"/>
              <a:miter lim="800000"/>
              <a:headEnd len="med" w="med" type="none"/>
              <a:tailEnd len="med" w="med" type="none"/>
            </a:ln>
          </p:spPr>
        </p:cxnSp>
        <p:cxnSp>
          <p:nvCxnSpPr>
            <p:cNvPr id="1270" name="Google Shape;1270;p54"/>
            <p:cNvCxnSpPr/>
            <p:nvPr/>
          </p:nvCxnSpPr>
          <p:spPr>
            <a:xfrm>
              <a:off x="6248400" y="4343400"/>
              <a:ext cx="457200" cy="381000"/>
            </a:xfrm>
            <a:prstGeom prst="straightConnector1">
              <a:avLst/>
            </a:prstGeom>
            <a:noFill/>
            <a:ln cap="flat" cmpd="sng" w="9525">
              <a:solidFill>
                <a:schemeClr val="dk2"/>
              </a:solidFill>
              <a:prstDash val="solid"/>
              <a:miter lim="800000"/>
              <a:headEnd len="med" w="med" type="none"/>
              <a:tailEnd len="med" w="med" type="none"/>
            </a:ln>
          </p:spPr>
        </p:cxnSp>
        <p:cxnSp>
          <p:nvCxnSpPr>
            <p:cNvPr id="1271" name="Google Shape;1271;p54"/>
            <p:cNvCxnSpPr/>
            <p:nvPr/>
          </p:nvCxnSpPr>
          <p:spPr>
            <a:xfrm>
              <a:off x="6096000" y="4419600"/>
              <a:ext cx="609600" cy="304800"/>
            </a:xfrm>
            <a:prstGeom prst="straightConnector1">
              <a:avLst/>
            </a:prstGeom>
            <a:noFill/>
            <a:ln cap="flat" cmpd="sng" w="9525">
              <a:solidFill>
                <a:schemeClr val="dk2"/>
              </a:solidFill>
              <a:prstDash val="solid"/>
              <a:miter lim="800000"/>
              <a:headEnd len="med" w="med" type="none"/>
              <a:tailEnd len="med" w="med" type="none"/>
            </a:ln>
          </p:spPr>
        </p:cxnSp>
        <p:cxnSp>
          <p:nvCxnSpPr>
            <p:cNvPr id="1272" name="Google Shape;1272;p54"/>
            <p:cNvCxnSpPr/>
            <p:nvPr/>
          </p:nvCxnSpPr>
          <p:spPr>
            <a:xfrm>
              <a:off x="5638800" y="5867400"/>
              <a:ext cx="228600" cy="0"/>
            </a:xfrm>
            <a:prstGeom prst="straightConnector1">
              <a:avLst/>
            </a:prstGeom>
            <a:noFill/>
            <a:ln cap="flat" cmpd="sng" w="9525">
              <a:solidFill>
                <a:srgbClr val="00FF00"/>
              </a:solidFill>
              <a:prstDash val="solid"/>
              <a:miter lim="800000"/>
              <a:headEnd len="med" w="med" type="none"/>
              <a:tailEnd len="med" w="med" type="none"/>
            </a:ln>
          </p:spPr>
        </p:cxnSp>
        <p:cxnSp>
          <p:nvCxnSpPr>
            <p:cNvPr id="1273" name="Google Shape;1273;p54"/>
            <p:cNvCxnSpPr/>
            <p:nvPr/>
          </p:nvCxnSpPr>
          <p:spPr>
            <a:xfrm flipH="1">
              <a:off x="5562600" y="5791200"/>
              <a:ext cx="76200" cy="381000"/>
            </a:xfrm>
            <a:prstGeom prst="straightConnector1">
              <a:avLst/>
            </a:prstGeom>
            <a:noFill/>
            <a:ln cap="flat" cmpd="sng" w="9525">
              <a:solidFill>
                <a:srgbClr val="00FF00"/>
              </a:solidFill>
              <a:prstDash val="solid"/>
              <a:miter lim="800000"/>
              <a:headEnd len="med" w="med" type="none"/>
              <a:tailEnd len="med" w="med" type="none"/>
            </a:ln>
          </p:spPr>
        </p:cxnSp>
        <p:cxnSp>
          <p:nvCxnSpPr>
            <p:cNvPr id="1274" name="Google Shape;1274;p54"/>
            <p:cNvCxnSpPr/>
            <p:nvPr/>
          </p:nvCxnSpPr>
          <p:spPr>
            <a:xfrm>
              <a:off x="5638800" y="5791200"/>
              <a:ext cx="76200" cy="304800"/>
            </a:xfrm>
            <a:prstGeom prst="straightConnector1">
              <a:avLst/>
            </a:prstGeom>
            <a:noFill/>
            <a:ln cap="flat" cmpd="sng" w="9525">
              <a:solidFill>
                <a:srgbClr val="00FF00"/>
              </a:solidFill>
              <a:prstDash val="solid"/>
              <a:miter lim="800000"/>
              <a:headEnd len="med" w="med" type="none"/>
              <a:tailEnd len="med" w="med" type="none"/>
            </a:ln>
          </p:spPr>
        </p:cxnSp>
        <p:cxnSp>
          <p:nvCxnSpPr>
            <p:cNvPr id="1275" name="Google Shape;1275;p54"/>
            <p:cNvCxnSpPr/>
            <p:nvPr/>
          </p:nvCxnSpPr>
          <p:spPr>
            <a:xfrm flipH="1">
              <a:off x="5715000" y="5867400"/>
              <a:ext cx="152400" cy="304800"/>
            </a:xfrm>
            <a:prstGeom prst="straightConnector1">
              <a:avLst/>
            </a:prstGeom>
            <a:noFill/>
            <a:ln cap="flat" cmpd="sng" w="9525">
              <a:solidFill>
                <a:srgbClr val="00FF00"/>
              </a:solidFill>
              <a:prstDash val="solid"/>
              <a:miter lim="800000"/>
              <a:headEnd len="med" w="med" type="none"/>
              <a:tailEnd len="med" w="med" type="none"/>
            </a:ln>
          </p:spPr>
        </p:cxnSp>
        <p:cxnSp>
          <p:nvCxnSpPr>
            <p:cNvPr id="1276" name="Google Shape;1276;p54"/>
            <p:cNvCxnSpPr/>
            <p:nvPr/>
          </p:nvCxnSpPr>
          <p:spPr>
            <a:xfrm>
              <a:off x="5562600" y="6172200"/>
              <a:ext cx="152400" cy="0"/>
            </a:xfrm>
            <a:prstGeom prst="straightConnector1">
              <a:avLst/>
            </a:prstGeom>
            <a:noFill/>
            <a:ln cap="flat" cmpd="sng" w="9525">
              <a:solidFill>
                <a:srgbClr val="00FF00"/>
              </a:solidFill>
              <a:prstDash val="solid"/>
              <a:miter lim="800000"/>
              <a:headEnd len="med" w="med" type="none"/>
              <a:tailEnd len="med" w="med" type="none"/>
            </a:ln>
          </p:spPr>
        </p:cxnSp>
        <p:cxnSp>
          <p:nvCxnSpPr>
            <p:cNvPr id="1277" name="Google Shape;1277;p54"/>
            <p:cNvCxnSpPr/>
            <p:nvPr/>
          </p:nvCxnSpPr>
          <p:spPr>
            <a:xfrm flipH="1">
              <a:off x="5486400" y="6172200"/>
              <a:ext cx="76200" cy="152400"/>
            </a:xfrm>
            <a:prstGeom prst="straightConnector1">
              <a:avLst/>
            </a:prstGeom>
            <a:noFill/>
            <a:ln cap="flat" cmpd="sng" w="9525">
              <a:solidFill>
                <a:srgbClr val="00FF00"/>
              </a:solidFill>
              <a:prstDash val="solid"/>
              <a:miter lim="800000"/>
              <a:headEnd len="med" w="med" type="none"/>
              <a:tailEnd len="med" w="med" type="none"/>
            </a:ln>
          </p:spPr>
        </p:cxnSp>
        <p:cxnSp>
          <p:nvCxnSpPr>
            <p:cNvPr id="1278" name="Google Shape;1278;p54"/>
            <p:cNvCxnSpPr/>
            <p:nvPr/>
          </p:nvCxnSpPr>
          <p:spPr>
            <a:xfrm flipH="1">
              <a:off x="5638800" y="6096000"/>
              <a:ext cx="152400" cy="228600"/>
            </a:xfrm>
            <a:prstGeom prst="straightConnector1">
              <a:avLst/>
            </a:prstGeom>
            <a:noFill/>
            <a:ln cap="flat" cmpd="sng" w="9525">
              <a:solidFill>
                <a:srgbClr val="00FF00"/>
              </a:solidFill>
              <a:prstDash val="solid"/>
              <a:miter lim="800000"/>
              <a:headEnd len="med" w="med" type="none"/>
              <a:tailEnd len="med" w="med" type="none"/>
            </a:ln>
          </p:spPr>
        </p:cxnSp>
        <p:cxnSp>
          <p:nvCxnSpPr>
            <p:cNvPr id="1279" name="Google Shape;1279;p54"/>
            <p:cNvCxnSpPr/>
            <p:nvPr/>
          </p:nvCxnSpPr>
          <p:spPr>
            <a:xfrm>
              <a:off x="5486400" y="6324600"/>
              <a:ext cx="228600" cy="0"/>
            </a:xfrm>
            <a:prstGeom prst="straightConnector1">
              <a:avLst/>
            </a:prstGeom>
            <a:noFill/>
            <a:ln cap="flat" cmpd="sng" w="9525">
              <a:solidFill>
                <a:srgbClr val="00FF00"/>
              </a:solidFill>
              <a:prstDash val="solid"/>
              <a:miter lim="800000"/>
              <a:headEnd len="med" w="med" type="none"/>
              <a:tailEnd len="med" w="med" type="none"/>
            </a:ln>
          </p:spPr>
        </p:cxnSp>
        <p:cxnSp>
          <p:nvCxnSpPr>
            <p:cNvPr id="1280" name="Google Shape;1280;p54"/>
            <p:cNvCxnSpPr/>
            <p:nvPr/>
          </p:nvCxnSpPr>
          <p:spPr>
            <a:xfrm>
              <a:off x="4508500" y="4572000"/>
              <a:ext cx="76200" cy="304800"/>
            </a:xfrm>
            <a:prstGeom prst="straightConnector1">
              <a:avLst/>
            </a:prstGeom>
            <a:noFill/>
            <a:ln cap="flat" cmpd="sng" w="9525">
              <a:solidFill>
                <a:srgbClr val="FF0000"/>
              </a:solidFill>
              <a:prstDash val="solid"/>
              <a:miter lim="800000"/>
              <a:headEnd len="med" w="med" type="none"/>
              <a:tailEnd len="med" w="med" type="none"/>
            </a:ln>
          </p:spPr>
        </p:cxnSp>
        <p:cxnSp>
          <p:nvCxnSpPr>
            <p:cNvPr id="1281" name="Google Shape;1281;p54"/>
            <p:cNvCxnSpPr/>
            <p:nvPr/>
          </p:nvCxnSpPr>
          <p:spPr>
            <a:xfrm>
              <a:off x="4660900" y="4953000"/>
              <a:ext cx="30480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82" name="Google Shape;1282;p54"/>
            <p:cNvCxnSpPr/>
            <p:nvPr/>
          </p:nvCxnSpPr>
          <p:spPr>
            <a:xfrm>
              <a:off x="4584700" y="4953000"/>
              <a:ext cx="152400" cy="381000"/>
            </a:xfrm>
            <a:prstGeom prst="straightConnector1">
              <a:avLst/>
            </a:prstGeom>
            <a:noFill/>
            <a:ln cap="flat" cmpd="sng" w="9525">
              <a:solidFill>
                <a:srgbClr val="FF0000"/>
              </a:solidFill>
              <a:prstDash val="solid"/>
              <a:miter lim="800000"/>
              <a:headEnd len="med" w="med" type="none"/>
              <a:tailEnd len="med" w="med" type="none"/>
            </a:ln>
          </p:spPr>
        </p:cxnSp>
        <p:cxnSp>
          <p:nvCxnSpPr>
            <p:cNvPr id="1283" name="Google Shape;1283;p54"/>
            <p:cNvCxnSpPr/>
            <p:nvPr/>
          </p:nvCxnSpPr>
          <p:spPr>
            <a:xfrm>
              <a:off x="4737100" y="5334000"/>
              <a:ext cx="30480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84" name="Google Shape;1284;p54"/>
            <p:cNvCxnSpPr/>
            <p:nvPr/>
          </p:nvCxnSpPr>
          <p:spPr>
            <a:xfrm flipH="1" rot="10800000">
              <a:off x="4737100" y="5257800"/>
              <a:ext cx="228600" cy="152400"/>
            </a:xfrm>
            <a:prstGeom prst="straightConnector1">
              <a:avLst/>
            </a:prstGeom>
            <a:noFill/>
            <a:ln cap="flat" cmpd="sng" w="9525">
              <a:solidFill>
                <a:srgbClr val="FF0000"/>
              </a:solidFill>
              <a:prstDash val="solid"/>
              <a:miter lim="800000"/>
              <a:headEnd len="med" w="med" type="none"/>
              <a:tailEnd len="med" w="med" type="none"/>
            </a:ln>
          </p:spPr>
        </p:cxnSp>
        <p:cxnSp>
          <p:nvCxnSpPr>
            <p:cNvPr id="1285" name="Google Shape;1285;p54"/>
            <p:cNvCxnSpPr/>
            <p:nvPr/>
          </p:nvCxnSpPr>
          <p:spPr>
            <a:xfrm>
              <a:off x="4279900" y="4953000"/>
              <a:ext cx="152400" cy="304800"/>
            </a:xfrm>
            <a:prstGeom prst="straightConnector1">
              <a:avLst/>
            </a:prstGeom>
            <a:noFill/>
            <a:ln cap="flat" cmpd="sng" w="9525">
              <a:solidFill>
                <a:srgbClr val="FF0000"/>
              </a:solidFill>
              <a:prstDash val="solid"/>
              <a:miter lim="800000"/>
              <a:headEnd len="med" w="med" type="none"/>
              <a:tailEnd len="med" w="med" type="none"/>
            </a:ln>
          </p:spPr>
        </p:cxnSp>
        <p:cxnSp>
          <p:nvCxnSpPr>
            <p:cNvPr id="1286" name="Google Shape;1286;p54"/>
            <p:cNvCxnSpPr/>
            <p:nvPr/>
          </p:nvCxnSpPr>
          <p:spPr>
            <a:xfrm flipH="1">
              <a:off x="4432300" y="4953000"/>
              <a:ext cx="152400" cy="304800"/>
            </a:xfrm>
            <a:prstGeom prst="straightConnector1">
              <a:avLst/>
            </a:prstGeom>
            <a:noFill/>
            <a:ln cap="flat" cmpd="sng" w="9525">
              <a:solidFill>
                <a:srgbClr val="FF0000"/>
              </a:solidFill>
              <a:prstDash val="solid"/>
              <a:miter lim="800000"/>
              <a:headEnd len="med" w="med" type="none"/>
              <a:tailEnd len="med" w="med" type="none"/>
            </a:ln>
          </p:spPr>
        </p:cxnSp>
        <p:cxnSp>
          <p:nvCxnSpPr>
            <p:cNvPr id="1287" name="Google Shape;1287;p54"/>
            <p:cNvCxnSpPr/>
            <p:nvPr/>
          </p:nvCxnSpPr>
          <p:spPr>
            <a:xfrm>
              <a:off x="4432300" y="5257800"/>
              <a:ext cx="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88" name="Google Shape;1288;p54"/>
            <p:cNvCxnSpPr/>
            <p:nvPr/>
          </p:nvCxnSpPr>
          <p:spPr>
            <a:xfrm>
              <a:off x="4432300" y="5562600"/>
              <a:ext cx="609600" cy="0"/>
            </a:xfrm>
            <a:prstGeom prst="straightConnector1">
              <a:avLst/>
            </a:prstGeom>
            <a:noFill/>
            <a:ln cap="flat" cmpd="sng" w="9525">
              <a:solidFill>
                <a:srgbClr val="FF0000"/>
              </a:solidFill>
              <a:prstDash val="solid"/>
              <a:miter lim="800000"/>
              <a:headEnd len="med" w="med" type="none"/>
              <a:tailEnd len="med" w="med" type="none"/>
            </a:ln>
          </p:spPr>
        </p:cxnSp>
        <p:cxnSp>
          <p:nvCxnSpPr>
            <p:cNvPr id="1289" name="Google Shape;1289;p54"/>
            <p:cNvCxnSpPr/>
            <p:nvPr/>
          </p:nvCxnSpPr>
          <p:spPr>
            <a:xfrm flipH="1" rot="10800000">
              <a:off x="4432300" y="5410200"/>
              <a:ext cx="304800" cy="152400"/>
            </a:xfrm>
            <a:prstGeom prst="straightConnector1">
              <a:avLst/>
            </a:prstGeom>
            <a:noFill/>
            <a:ln cap="flat" cmpd="sng" w="9525">
              <a:solidFill>
                <a:srgbClr val="FF0000"/>
              </a:solidFill>
              <a:prstDash val="solid"/>
              <a:miter lim="800000"/>
              <a:headEnd len="med" w="med" type="none"/>
              <a:tailEnd len="med" w="med" type="none"/>
            </a:ln>
          </p:spPr>
        </p:cxnSp>
        <p:cxnSp>
          <p:nvCxnSpPr>
            <p:cNvPr id="1290" name="Google Shape;1290;p54"/>
            <p:cNvCxnSpPr/>
            <p:nvPr/>
          </p:nvCxnSpPr>
          <p:spPr>
            <a:xfrm>
              <a:off x="5562600" y="6172200"/>
              <a:ext cx="152400" cy="152400"/>
            </a:xfrm>
            <a:prstGeom prst="straightConnector1">
              <a:avLst/>
            </a:prstGeom>
            <a:noFill/>
            <a:ln cap="flat" cmpd="sng" w="9525">
              <a:solidFill>
                <a:srgbClr val="00FF00"/>
              </a:solidFill>
              <a:prstDash val="solid"/>
              <a:miter lim="800000"/>
              <a:headEnd len="med" w="med" type="none"/>
              <a:tailEnd len="med" w="med" type="none"/>
            </a:ln>
          </p:spPr>
        </p:cxnSp>
        <p:cxnSp>
          <p:nvCxnSpPr>
            <p:cNvPr id="1291" name="Google Shape;1291;p54"/>
            <p:cNvCxnSpPr/>
            <p:nvPr/>
          </p:nvCxnSpPr>
          <p:spPr>
            <a:xfrm flipH="1" rot="10800000">
              <a:off x="6019800" y="4953000"/>
              <a:ext cx="533400" cy="152400"/>
            </a:xfrm>
            <a:prstGeom prst="straightConnector1">
              <a:avLst/>
            </a:prstGeom>
            <a:noFill/>
            <a:ln cap="flat" cmpd="sng" w="9525">
              <a:solidFill>
                <a:schemeClr val="dk2"/>
              </a:solidFill>
              <a:prstDash val="solid"/>
              <a:miter lim="800000"/>
              <a:headEnd len="med" w="med" type="none"/>
              <a:tailEnd len="med" w="med" type="none"/>
            </a:ln>
          </p:spPr>
        </p:cxnSp>
        <p:cxnSp>
          <p:nvCxnSpPr>
            <p:cNvPr id="1292" name="Google Shape;1292;p54"/>
            <p:cNvCxnSpPr/>
            <p:nvPr/>
          </p:nvCxnSpPr>
          <p:spPr>
            <a:xfrm>
              <a:off x="4432300" y="5181600"/>
              <a:ext cx="38100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293" name="Google Shape;1293;p54"/>
            <p:cNvCxnSpPr/>
            <p:nvPr/>
          </p:nvCxnSpPr>
          <p:spPr>
            <a:xfrm flipH="1">
              <a:off x="5867400" y="4419600"/>
              <a:ext cx="228600" cy="381000"/>
            </a:xfrm>
            <a:prstGeom prst="straightConnector1">
              <a:avLst/>
            </a:prstGeom>
            <a:noFill/>
            <a:ln cap="flat" cmpd="sng" w="9525">
              <a:solidFill>
                <a:schemeClr val="dk2"/>
              </a:solidFill>
              <a:prstDash val="solid"/>
              <a:miter lim="800000"/>
              <a:headEnd len="med" w="med" type="none"/>
              <a:tailEnd len="med" w="med" type="none"/>
            </a:ln>
          </p:spPr>
        </p:cxnSp>
        <p:cxnSp>
          <p:nvCxnSpPr>
            <p:cNvPr id="1294" name="Google Shape;1294;p54"/>
            <p:cNvCxnSpPr/>
            <p:nvPr/>
          </p:nvCxnSpPr>
          <p:spPr>
            <a:xfrm>
              <a:off x="6248400" y="4114800"/>
              <a:ext cx="0" cy="228600"/>
            </a:xfrm>
            <a:prstGeom prst="straightConnector1">
              <a:avLst/>
            </a:prstGeom>
            <a:noFill/>
            <a:ln cap="flat" cmpd="sng" w="9525">
              <a:solidFill>
                <a:schemeClr val="dk2"/>
              </a:solidFill>
              <a:prstDash val="solid"/>
              <a:miter lim="800000"/>
              <a:headEnd len="med" w="med" type="none"/>
              <a:tailEnd len="med" w="med" type="none"/>
            </a:ln>
          </p:spPr>
        </p:cxnSp>
        <p:cxnSp>
          <p:nvCxnSpPr>
            <p:cNvPr id="1295" name="Google Shape;1295;p54"/>
            <p:cNvCxnSpPr/>
            <p:nvPr/>
          </p:nvCxnSpPr>
          <p:spPr>
            <a:xfrm flipH="1" rot="10800000">
              <a:off x="5715000" y="4800600"/>
              <a:ext cx="152400" cy="76200"/>
            </a:xfrm>
            <a:prstGeom prst="straightConnector1">
              <a:avLst/>
            </a:prstGeom>
            <a:noFill/>
            <a:ln cap="flat" cmpd="sng" w="9525">
              <a:solidFill>
                <a:schemeClr val="dk2"/>
              </a:solidFill>
              <a:prstDash val="solid"/>
              <a:miter lim="800000"/>
              <a:headEnd len="med" w="med" type="none"/>
              <a:tailEnd len="med" w="med" type="none"/>
            </a:ln>
          </p:spPr>
        </p:cxnSp>
        <p:cxnSp>
          <p:nvCxnSpPr>
            <p:cNvPr id="1296" name="Google Shape;1296;p54"/>
            <p:cNvCxnSpPr/>
            <p:nvPr/>
          </p:nvCxnSpPr>
          <p:spPr>
            <a:xfrm>
              <a:off x="5791200" y="5029200"/>
              <a:ext cx="152400" cy="76200"/>
            </a:xfrm>
            <a:prstGeom prst="straightConnector1">
              <a:avLst/>
            </a:prstGeom>
            <a:noFill/>
            <a:ln cap="flat" cmpd="sng" w="9525">
              <a:solidFill>
                <a:schemeClr val="dk2"/>
              </a:solidFill>
              <a:prstDash val="solid"/>
              <a:miter lim="800000"/>
              <a:headEnd len="med" w="med" type="none"/>
              <a:tailEnd len="med" w="med" type="none"/>
            </a:ln>
          </p:spPr>
        </p:cxnSp>
        <p:cxnSp>
          <p:nvCxnSpPr>
            <p:cNvPr id="1297" name="Google Shape;1297;p54"/>
            <p:cNvCxnSpPr/>
            <p:nvPr/>
          </p:nvCxnSpPr>
          <p:spPr>
            <a:xfrm>
              <a:off x="5638800" y="4876800"/>
              <a:ext cx="152400" cy="152400"/>
            </a:xfrm>
            <a:prstGeom prst="straightConnector1">
              <a:avLst/>
            </a:prstGeom>
            <a:noFill/>
            <a:ln cap="flat" cmpd="sng" w="9525">
              <a:solidFill>
                <a:schemeClr val="dk2"/>
              </a:solidFill>
              <a:prstDash val="solid"/>
              <a:miter lim="800000"/>
              <a:headEnd len="med" w="med" type="none"/>
              <a:tailEnd len="med" w="med" type="none"/>
            </a:ln>
          </p:spPr>
        </p:cxnSp>
        <p:cxnSp>
          <p:nvCxnSpPr>
            <p:cNvPr id="1298" name="Google Shape;1298;p54"/>
            <p:cNvCxnSpPr/>
            <p:nvPr/>
          </p:nvCxnSpPr>
          <p:spPr>
            <a:xfrm flipH="1" rot="10800000">
              <a:off x="5791200" y="4876800"/>
              <a:ext cx="76200" cy="152400"/>
            </a:xfrm>
            <a:prstGeom prst="straightConnector1">
              <a:avLst/>
            </a:prstGeom>
            <a:noFill/>
            <a:ln cap="flat" cmpd="sng" w="9525">
              <a:solidFill>
                <a:schemeClr val="dk2"/>
              </a:solidFill>
              <a:prstDash val="solid"/>
              <a:miter lim="800000"/>
              <a:headEnd len="med" w="med" type="none"/>
              <a:tailEnd len="med" w="med" type="none"/>
            </a:ln>
          </p:spPr>
        </p:cxnSp>
        <p:cxnSp>
          <p:nvCxnSpPr>
            <p:cNvPr id="1299" name="Google Shape;1299;p54"/>
            <p:cNvCxnSpPr/>
            <p:nvPr/>
          </p:nvCxnSpPr>
          <p:spPr>
            <a:xfrm>
              <a:off x="5029200" y="5257800"/>
              <a:ext cx="0" cy="228600"/>
            </a:xfrm>
            <a:prstGeom prst="straightConnector1">
              <a:avLst/>
            </a:prstGeom>
            <a:noFill/>
            <a:ln cap="flat" cmpd="sng" w="9525">
              <a:solidFill>
                <a:srgbClr val="FF0000"/>
              </a:solidFill>
              <a:prstDash val="solid"/>
              <a:miter lim="800000"/>
              <a:headEnd len="med" w="med" type="none"/>
              <a:tailEnd len="med" w="med" type="none"/>
            </a:ln>
          </p:spPr>
        </p:cxnSp>
        <p:cxnSp>
          <p:nvCxnSpPr>
            <p:cNvPr id="1300" name="Google Shape;1300;p54"/>
            <p:cNvCxnSpPr/>
            <p:nvPr/>
          </p:nvCxnSpPr>
          <p:spPr>
            <a:xfrm flipH="1" rot="10800000">
              <a:off x="6553200" y="4724400"/>
              <a:ext cx="152400" cy="228600"/>
            </a:xfrm>
            <a:prstGeom prst="straightConnector1">
              <a:avLst/>
            </a:prstGeom>
            <a:noFill/>
            <a:ln cap="flat" cmpd="sng" w="9525">
              <a:solidFill>
                <a:schemeClr val="dk2"/>
              </a:solidFill>
              <a:prstDash val="solid"/>
              <a:miter lim="800000"/>
              <a:headEnd len="med" w="med" type="none"/>
              <a:tailEnd len="med" w="med" type="none"/>
            </a:ln>
          </p:spPr>
        </p:cxnSp>
        <p:cxnSp>
          <p:nvCxnSpPr>
            <p:cNvPr id="1301" name="Google Shape;1301;p54"/>
            <p:cNvCxnSpPr/>
            <p:nvPr/>
          </p:nvCxnSpPr>
          <p:spPr>
            <a:xfrm flipH="1">
              <a:off x="5638800" y="5638800"/>
              <a:ext cx="76200" cy="228600"/>
            </a:xfrm>
            <a:prstGeom prst="straightConnector1">
              <a:avLst/>
            </a:prstGeom>
            <a:noFill/>
            <a:ln cap="flat" cmpd="sng" w="9525">
              <a:solidFill>
                <a:srgbClr val="00FF00"/>
              </a:solidFill>
              <a:prstDash val="solid"/>
              <a:miter lim="800000"/>
              <a:headEnd len="med" w="med" type="none"/>
              <a:tailEnd len="med" w="med" type="none"/>
            </a:ln>
          </p:spPr>
        </p:cxnSp>
        <p:cxnSp>
          <p:nvCxnSpPr>
            <p:cNvPr id="1302" name="Google Shape;1302;p54"/>
            <p:cNvCxnSpPr/>
            <p:nvPr/>
          </p:nvCxnSpPr>
          <p:spPr>
            <a:xfrm>
              <a:off x="5715000" y="5638800"/>
              <a:ext cx="152400" cy="228600"/>
            </a:xfrm>
            <a:prstGeom prst="straightConnector1">
              <a:avLst/>
            </a:prstGeom>
            <a:noFill/>
            <a:ln cap="flat" cmpd="sng" w="9525">
              <a:solidFill>
                <a:srgbClr val="00FF00"/>
              </a:solidFill>
              <a:prstDash val="solid"/>
              <a:miter lim="800000"/>
              <a:headEnd len="med" w="med" type="none"/>
              <a:tailEnd len="med" w="med" type="none"/>
            </a:ln>
          </p:spPr>
        </p:cxnSp>
      </p:grpSp>
      <p:grpSp>
        <p:nvGrpSpPr>
          <p:cNvPr id="1303" name="Google Shape;1303;p54"/>
          <p:cNvGrpSpPr/>
          <p:nvPr/>
        </p:nvGrpSpPr>
        <p:grpSpPr>
          <a:xfrm>
            <a:off x="1905000" y="1689100"/>
            <a:ext cx="2895700" cy="2336900"/>
            <a:chOff x="1905000" y="1689100"/>
            <a:chExt cx="2895700" cy="2336900"/>
          </a:xfrm>
        </p:grpSpPr>
        <p:sp>
          <p:nvSpPr>
            <p:cNvPr id="1304" name="Google Shape;1304;p54"/>
            <p:cNvSpPr/>
            <p:nvPr/>
          </p:nvSpPr>
          <p:spPr>
            <a:xfrm>
              <a:off x="2603500" y="17526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5" name="Google Shape;1305;p54"/>
            <p:cNvSpPr/>
            <p:nvPr/>
          </p:nvSpPr>
          <p:spPr>
            <a:xfrm>
              <a:off x="2438400" y="19177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6" name="Google Shape;1306;p54"/>
            <p:cNvSpPr/>
            <p:nvPr/>
          </p:nvSpPr>
          <p:spPr>
            <a:xfrm>
              <a:off x="2667000" y="20701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07" name="Google Shape;1307;p54"/>
            <p:cNvCxnSpPr/>
            <p:nvPr/>
          </p:nvCxnSpPr>
          <p:spPr>
            <a:xfrm flipH="1" rot="10800000">
              <a:off x="2438400" y="1752600"/>
              <a:ext cx="228600" cy="228600"/>
            </a:xfrm>
            <a:prstGeom prst="straightConnector1">
              <a:avLst/>
            </a:prstGeom>
            <a:noFill/>
            <a:ln cap="flat" cmpd="sng" w="9525">
              <a:solidFill>
                <a:schemeClr val="dk1"/>
              </a:solidFill>
              <a:prstDash val="solid"/>
              <a:miter lim="800000"/>
              <a:headEnd len="med" w="med" type="none"/>
              <a:tailEnd len="med" w="med" type="none"/>
            </a:ln>
          </p:spPr>
        </p:cxnSp>
        <p:sp>
          <p:nvSpPr>
            <p:cNvPr id="1308" name="Google Shape;1308;p54"/>
            <p:cNvSpPr/>
            <p:nvPr/>
          </p:nvSpPr>
          <p:spPr>
            <a:xfrm>
              <a:off x="2451100" y="22225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9" name="Google Shape;1309;p54"/>
            <p:cNvSpPr/>
            <p:nvPr/>
          </p:nvSpPr>
          <p:spPr>
            <a:xfrm>
              <a:off x="2133600" y="22860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10" name="Google Shape;1310;p54"/>
            <p:cNvCxnSpPr/>
            <p:nvPr/>
          </p:nvCxnSpPr>
          <p:spPr>
            <a:xfrm flipH="1">
              <a:off x="2133600" y="1981200"/>
              <a:ext cx="3048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11" name="Google Shape;1311;p54"/>
            <p:cNvCxnSpPr/>
            <p:nvPr/>
          </p:nvCxnSpPr>
          <p:spPr>
            <a:xfrm>
              <a:off x="2438400" y="1981200"/>
              <a:ext cx="76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12" name="Google Shape;1312;p54"/>
            <p:cNvCxnSpPr/>
            <p:nvPr/>
          </p:nvCxnSpPr>
          <p:spPr>
            <a:xfrm flipH="1">
              <a:off x="2514600" y="2133600"/>
              <a:ext cx="152400" cy="76200"/>
            </a:xfrm>
            <a:prstGeom prst="straightConnector1">
              <a:avLst/>
            </a:prstGeom>
            <a:noFill/>
            <a:ln cap="flat" cmpd="sng" w="9525">
              <a:solidFill>
                <a:schemeClr val="dk1"/>
              </a:solidFill>
              <a:prstDash val="solid"/>
              <a:miter lim="800000"/>
              <a:headEnd len="med" w="med" type="none"/>
              <a:tailEnd len="med" w="med" type="none"/>
            </a:ln>
          </p:spPr>
        </p:cxnSp>
        <p:sp>
          <p:nvSpPr>
            <p:cNvPr id="1313" name="Google Shape;1313;p54"/>
            <p:cNvSpPr/>
            <p:nvPr/>
          </p:nvSpPr>
          <p:spPr>
            <a:xfrm>
              <a:off x="2222500" y="25273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4" name="Google Shape;1314;p54"/>
            <p:cNvSpPr/>
            <p:nvPr/>
          </p:nvSpPr>
          <p:spPr>
            <a:xfrm>
              <a:off x="1905000" y="25146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5" name="Google Shape;1315;p54"/>
            <p:cNvSpPr/>
            <p:nvPr/>
          </p:nvSpPr>
          <p:spPr>
            <a:xfrm>
              <a:off x="2590800" y="25273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6" name="Google Shape;1316;p54"/>
            <p:cNvSpPr/>
            <p:nvPr/>
          </p:nvSpPr>
          <p:spPr>
            <a:xfrm>
              <a:off x="2374900" y="28194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7" name="Google Shape;1317;p54"/>
            <p:cNvSpPr/>
            <p:nvPr/>
          </p:nvSpPr>
          <p:spPr>
            <a:xfrm>
              <a:off x="2438400" y="31369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8" name="Google Shape;1318;p54"/>
            <p:cNvSpPr/>
            <p:nvPr/>
          </p:nvSpPr>
          <p:spPr>
            <a:xfrm>
              <a:off x="2755900" y="29718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19" name="Google Shape;1319;p54"/>
            <p:cNvCxnSpPr/>
            <p:nvPr/>
          </p:nvCxnSpPr>
          <p:spPr>
            <a:xfrm>
              <a:off x="2133600" y="2286000"/>
              <a:ext cx="1524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20" name="Google Shape;1320;p54"/>
            <p:cNvCxnSpPr/>
            <p:nvPr/>
          </p:nvCxnSpPr>
          <p:spPr>
            <a:xfrm flipH="1">
              <a:off x="1905000" y="2286000"/>
              <a:ext cx="2286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21" name="Google Shape;1321;p54"/>
            <p:cNvCxnSpPr/>
            <p:nvPr/>
          </p:nvCxnSpPr>
          <p:spPr>
            <a:xfrm>
              <a:off x="1905000" y="2514600"/>
              <a:ext cx="3810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22" name="Google Shape;1322;p54"/>
            <p:cNvCxnSpPr/>
            <p:nvPr/>
          </p:nvCxnSpPr>
          <p:spPr>
            <a:xfrm flipH="1" rot="10800000">
              <a:off x="2286000" y="2209800"/>
              <a:ext cx="228600" cy="381000"/>
            </a:xfrm>
            <a:prstGeom prst="straightConnector1">
              <a:avLst/>
            </a:prstGeom>
            <a:noFill/>
            <a:ln cap="flat" cmpd="sng" w="9525">
              <a:solidFill>
                <a:schemeClr val="dk1"/>
              </a:solidFill>
              <a:prstDash val="solid"/>
              <a:miter lim="800000"/>
              <a:headEnd len="med" w="med" type="none"/>
              <a:tailEnd len="med" w="med" type="none"/>
            </a:ln>
          </p:spPr>
        </p:cxnSp>
        <p:sp>
          <p:nvSpPr>
            <p:cNvPr id="1323" name="Google Shape;1323;p54"/>
            <p:cNvSpPr/>
            <p:nvPr/>
          </p:nvSpPr>
          <p:spPr>
            <a:xfrm>
              <a:off x="2971800" y="28194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4" name="Google Shape;1324;p54"/>
            <p:cNvSpPr/>
            <p:nvPr/>
          </p:nvSpPr>
          <p:spPr>
            <a:xfrm>
              <a:off x="3048000" y="31369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5" name="Google Shape;1325;p54"/>
            <p:cNvSpPr/>
            <p:nvPr/>
          </p:nvSpPr>
          <p:spPr>
            <a:xfrm>
              <a:off x="4051300" y="18288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6" name="Google Shape;1326;p54"/>
            <p:cNvSpPr/>
            <p:nvPr/>
          </p:nvSpPr>
          <p:spPr>
            <a:xfrm>
              <a:off x="3657600" y="25146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7" name="Google Shape;1327;p54"/>
            <p:cNvSpPr/>
            <p:nvPr/>
          </p:nvSpPr>
          <p:spPr>
            <a:xfrm>
              <a:off x="4267200" y="16891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8" name="Google Shape;1328;p54"/>
            <p:cNvSpPr/>
            <p:nvPr/>
          </p:nvSpPr>
          <p:spPr>
            <a:xfrm>
              <a:off x="4267200" y="19812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9" name="Google Shape;1329;p54"/>
            <p:cNvSpPr/>
            <p:nvPr/>
          </p:nvSpPr>
          <p:spPr>
            <a:xfrm>
              <a:off x="4114800" y="20574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0" name="Google Shape;1330;p54"/>
            <p:cNvSpPr/>
            <p:nvPr/>
          </p:nvSpPr>
          <p:spPr>
            <a:xfrm>
              <a:off x="3822700" y="24384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1" name="Google Shape;1331;p54"/>
            <p:cNvSpPr/>
            <p:nvPr/>
          </p:nvSpPr>
          <p:spPr>
            <a:xfrm>
              <a:off x="3810000" y="26670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2" name="Google Shape;1332;p54"/>
            <p:cNvSpPr/>
            <p:nvPr/>
          </p:nvSpPr>
          <p:spPr>
            <a:xfrm>
              <a:off x="3975100" y="27432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3" name="Google Shape;1333;p54"/>
            <p:cNvSpPr/>
            <p:nvPr/>
          </p:nvSpPr>
          <p:spPr>
            <a:xfrm>
              <a:off x="3886200" y="28194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34" name="Google Shape;1334;p54"/>
            <p:cNvCxnSpPr/>
            <p:nvPr/>
          </p:nvCxnSpPr>
          <p:spPr>
            <a:xfrm flipH="1" rot="10800000">
              <a:off x="3048000" y="2514600"/>
              <a:ext cx="6858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35" name="Google Shape;1335;p54"/>
            <p:cNvCxnSpPr/>
            <p:nvPr/>
          </p:nvCxnSpPr>
          <p:spPr>
            <a:xfrm flipH="1" rot="10800000">
              <a:off x="3733800" y="1828800"/>
              <a:ext cx="3810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336" name="Google Shape;1336;p54"/>
            <p:cNvCxnSpPr/>
            <p:nvPr/>
          </p:nvCxnSpPr>
          <p:spPr>
            <a:xfrm flipH="1" rot="10800000">
              <a:off x="4114800" y="1752600"/>
              <a:ext cx="1524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37" name="Google Shape;1337;p54"/>
            <p:cNvCxnSpPr/>
            <p:nvPr/>
          </p:nvCxnSpPr>
          <p:spPr>
            <a:xfrm>
              <a:off x="4114800" y="1828800"/>
              <a:ext cx="1524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38" name="Google Shape;1338;p54"/>
            <p:cNvCxnSpPr/>
            <p:nvPr/>
          </p:nvCxnSpPr>
          <p:spPr>
            <a:xfrm>
              <a:off x="4114800" y="1828800"/>
              <a:ext cx="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39" name="Google Shape;1339;p54"/>
            <p:cNvCxnSpPr/>
            <p:nvPr/>
          </p:nvCxnSpPr>
          <p:spPr>
            <a:xfrm flipH="1" rot="10800000">
              <a:off x="4114800" y="1981200"/>
              <a:ext cx="1524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40" name="Google Shape;1340;p54"/>
            <p:cNvCxnSpPr/>
            <p:nvPr/>
          </p:nvCxnSpPr>
          <p:spPr>
            <a:xfrm>
              <a:off x="3810000" y="2667000"/>
              <a:ext cx="76200" cy="152400"/>
            </a:xfrm>
            <a:prstGeom prst="straightConnector1">
              <a:avLst/>
            </a:prstGeom>
            <a:noFill/>
            <a:ln cap="flat" cmpd="sng" w="9525">
              <a:solidFill>
                <a:schemeClr val="dk1"/>
              </a:solidFill>
              <a:prstDash val="solid"/>
              <a:miter lim="800000"/>
              <a:headEnd len="med" w="med" type="none"/>
              <a:tailEnd len="med" w="med" type="none"/>
            </a:ln>
          </p:spPr>
        </p:cxnSp>
        <p:sp>
          <p:nvSpPr>
            <p:cNvPr id="1341" name="Google Shape;1341;p54"/>
            <p:cNvSpPr/>
            <p:nvPr/>
          </p:nvSpPr>
          <p:spPr>
            <a:xfrm>
              <a:off x="4508500" y="25273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2" name="Google Shape;1342;p54"/>
            <p:cNvSpPr/>
            <p:nvPr/>
          </p:nvSpPr>
          <p:spPr>
            <a:xfrm>
              <a:off x="4737100" y="26035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3" name="Google Shape;1343;p54"/>
            <p:cNvSpPr/>
            <p:nvPr/>
          </p:nvSpPr>
          <p:spPr>
            <a:xfrm>
              <a:off x="3670300" y="32766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4" name="Google Shape;1344;p54"/>
            <p:cNvSpPr/>
            <p:nvPr/>
          </p:nvSpPr>
          <p:spPr>
            <a:xfrm>
              <a:off x="3581400" y="34290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5" name="Google Shape;1345;p54"/>
            <p:cNvSpPr/>
            <p:nvPr/>
          </p:nvSpPr>
          <p:spPr>
            <a:xfrm>
              <a:off x="3810000" y="35052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6" name="Google Shape;1346;p54"/>
            <p:cNvSpPr/>
            <p:nvPr/>
          </p:nvSpPr>
          <p:spPr>
            <a:xfrm>
              <a:off x="3657600" y="37338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7" name="Google Shape;1347;p54"/>
            <p:cNvSpPr/>
            <p:nvPr/>
          </p:nvSpPr>
          <p:spPr>
            <a:xfrm>
              <a:off x="4660900" y="23622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8" name="Google Shape;1348;p54"/>
            <p:cNvSpPr/>
            <p:nvPr/>
          </p:nvSpPr>
          <p:spPr>
            <a:xfrm>
              <a:off x="3581400" y="38989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9" name="Google Shape;1349;p54"/>
            <p:cNvSpPr/>
            <p:nvPr/>
          </p:nvSpPr>
          <p:spPr>
            <a:xfrm>
              <a:off x="3441700" y="38100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0" name="Google Shape;1350;p54"/>
            <p:cNvSpPr/>
            <p:nvPr/>
          </p:nvSpPr>
          <p:spPr>
            <a:xfrm>
              <a:off x="3365500" y="3962400"/>
              <a:ext cx="63600" cy="636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51" name="Google Shape;1351;p54"/>
            <p:cNvCxnSpPr/>
            <p:nvPr/>
          </p:nvCxnSpPr>
          <p:spPr>
            <a:xfrm>
              <a:off x="4572000" y="2590800"/>
              <a:ext cx="228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52" name="Google Shape;1352;p54"/>
            <p:cNvCxnSpPr/>
            <p:nvPr/>
          </p:nvCxnSpPr>
          <p:spPr>
            <a:xfrm>
              <a:off x="4724400" y="2362200"/>
              <a:ext cx="76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53" name="Google Shape;1353;p54"/>
            <p:cNvCxnSpPr/>
            <p:nvPr/>
          </p:nvCxnSpPr>
          <p:spPr>
            <a:xfrm>
              <a:off x="4267200" y="1981200"/>
              <a:ext cx="457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354" name="Google Shape;1354;p54"/>
            <p:cNvCxnSpPr/>
            <p:nvPr/>
          </p:nvCxnSpPr>
          <p:spPr>
            <a:xfrm>
              <a:off x="4114800" y="2057400"/>
              <a:ext cx="6096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55" name="Google Shape;1355;p54"/>
            <p:cNvCxnSpPr/>
            <p:nvPr/>
          </p:nvCxnSpPr>
          <p:spPr>
            <a:xfrm flipH="1" rot="10800000">
              <a:off x="3048000" y="2667000"/>
              <a:ext cx="7620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56" name="Google Shape;1356;p54"/>
            <p:cNvCxnSpPr/>
            <p:nvPr/>
          </p:nvCxnSpPr>
          <p:spPr>
            <a:xfrm>
              <a:off x="3048000" y="3200400"/>
              <a:ext cx="5334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57" name="Google Shape;1357;p54"/>
            <p:cNvCxnSpPr/>
            <p:nvPr/>
          </p:nvCxnSpPr>
          <p:spPr>
            <a:xfrm flipH="1">
              <a:off x="3505200" y="3429000"/>
              <a:ext cx="76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358" name="Google Shape;1358;p54"/>
            <p:cNvCxnSpPr/>
            <p:nvPr/>
          </p:nvCxnSpPr>
          <p:spPr>
            <a:xfrm>
              <a:off x="3581400" y="3429000"/>
              <a:ext cx="76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59" name="Google Shape;1359;p54"/>
            <p:cNvCxnSpPr/>
            <p:nvPr/>
          </p:nvCxnSpPr>
          <p:spPr>
            <a:xfrm flipH="1">
              <a:off x="3657600" y="3505200"/>
              <a:ext cx="1524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60" name="Google Shape;1360;p54"/>
            <p:cNvCxnSpPr/>
            <p:nvPr/>
          </p:nvCxnSpPr>
          <p:spPr>
            <a:xfrm>
              <a:off x="3505200" y="3810000"/>
              <a:ext cx="152400" cy="0"/>
            </a:xfrm>
            <a:prstGeom prst="straightConnector1">
              <a:avLst/>
            </a:prstGeom>
            <a:noFill/>
            <a:ln cap="flat" cmpd="sng" w="9525">
              <a:solidFill>
                <a:schemeClr val="dk1"/>
              </a:solidFill>
              <a:prstDash val="solid"/>
              <a:miter lim="800000"/>
              <a:headEnd len="med" w="med" type="none"/>
              <a:tailEnd len="med" w="med" type="none"/>
            </a:ln>
          </p:spPr>
        </p:cxnSp>
        <p:cxnSp>
          <p:nvCxnSpPr>
            <p:cNvPr id="1361" name="Google Shape;1361;p54"/>
            <p:cNvCxnSpPr/>
            <p:nvPr/>
          </p:nvCxnSpPr>
          <p:spPr>
            <a:xfrm flipH="1">
              <a:off x="3429000" y="3810000"/>
              <a:ext cx="76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62" name="Google Shape;1362;p54"/>
            <p:cNvCxnSpPr/>
            <p:nvPr/>
          </p:nvCxnSpPr>
          <p:spPr>
            <a:xfrm>
              <a:off x="2514600" y="2209800"/>
              <a:ext cx="76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63" name="Google Shape;1363;p54"/>
            <p:cNvCxnSpPr/>
            <p:nvPr/>
          </p:nvCxnSpPr>
          <p:spPr>
            <a:xfrm>
              <a:off x="2667000" y="2590800"/>
              <a:ext cx="304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64" name="Google Shape;1364;p54"/>
            <p:cNvCxnSpPr/>
            <p:nvPr/>
          </p:nvCxnSpPr>
          <p:spPr>
            <a:xfrm>
              <a:off x="2590800" y="2590800"/>
              <a:ext cx="1524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365" name="Google Shape;1365;p54"/>
            <p:cNvCxnSpPr/>
            <p:nvPr/>
          </p:nvCxnSpPr>
          <p:spPr>
            <a:xfrm>
              <a:off x="2743200" y="2971800"/>
              <a:ext cx="304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66" name="Google Shape;1366;p54"/>
            <p:cNvCxnSpPr/>
            <p:nvPr/>
          </p:nvCxnSpPr>
          <p:spPr>
            <a:xfrm flipH="1" rot="10800000">
              <a:off x="2743200" y="2895600"/>
              <a:ext cx="2286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67" name="Google Shape;1367;p54"/>
            <p:cNvCxnSpPr/>
            <p:nvPr/>
          </p:nvCxnSpPr>
          <p:spPr>
            <a:xfrm>
              <a:off x="2286000" y="2590800"/>
              <a:ext cx="1524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68" name="Google Shape;1368;p54"/>
            <p:cNvCxnSpPr/>
            <p:nvPr/>
          </p:nvCxnSpPr>
          <p:spPr>
            <a:xfrm flipH="1">
              <a:off x="2438400" y="2590800"/>
              <a:ext cx="1524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69" name="Google Shape;1369;p54"/>
            <p:cNvCxnSpPr/>
            <p:nvPr/>
          </p:nvCxnSpPr>
          <p:spPr>
            <a:xfrm>
              <a:off x="2438400" y="2895600"/>
              <a:ext cx="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70" name="Google Shape;1370;p54"/>
            <p:cNvCxnSpPr/>
            <p:nvPr/>
          </p:nvCxnSpPr>
          <p:spPr>
            <a:xfrm>
              <a:off x="2438400" y="3200400"/>
              <a:ext cx="609600" cy="0"/>
            </a:xfrm>
            <a:prstGeom prst="straightConnector1">
              <a:avLst/>
            </a:prstGeom>
            <a:noFill/>
            <a:ln cap="flat" cmpd="sng" w="9525">
              <a:solidFill>
                <a:schemeClr val="dk1"/>
              </a:solidFill>
              <a:prstDash val="solid"/>
              <a:miter lim="800000"/>
              <a:headEnd len="med" w="med" type="none"/>
              <a:tailEnd len="med" w="med" type="none"/>
            </a:ln>
          </p:spPr>
        </p:cxnSp>
        <p:cxnSp>
          <p:nvCxnSpPr>
            <p:cNvPr id="1371" name="Google Shape;1371;p54"/>
            <p:cNvCxnSpPr/>
            <p:nvPr/>
          </p:nvCxnSpPr>
          <p:spPr>
            <a:xfrm flipH="1" rot="10800000">
              <a:off x="2438400" y="3048000"/>
              <a:ext cx="3048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72" name="Google Shape;1372;p54"/>
            <p:cNvCxnSpPr/>
            <p:nvPr/>
          </p:nvCxnSpPr>
          <p:spPr>
            <a:xfrm flipH="1" rot="10800000">
              <a:off x="4038600" y="2590800"/>
              <a:ext cx="5334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73" name="Google Shape;1373;p54"/>
            <p:cNvCxnSpPr/>
            <p:nvPr/>
          </p:nvCxnSpPr>
          <p:spPr>
            <a:xfrm>
              <a:off x="2438400" y="2819400"/>
              <a:ext cx="3810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74" name="Google Shape;1374;p54"/>
            <p:cNvCxnSpPr/>
            <p:nvPr/>
          </p:nvCxnSpPr>
          <p:spPr>
            <a:xfrm flipH="1">
              <a:off x="3886200" y="2057400"/>
              <a:ext cx="228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375" name="Google Shape;1375;p54"/>
            <p:cNvCxnSpPr/>
            <p:nvPr/>
          </p:nvCxnSpPr>
          <p:spPr>
            <a:xfrm>
              <a:off x="2667000" y="17526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376" name="Google Shape;1376;p54"/>
            <p:cNvCxnSpPr/>
            <p:nvPr/>
          </p:nvCxnSpPr>
          <p:spPr>
            <a:xfrm>
              <a:off x="2514600" y="1981200"/>
              <a:ext cx="1524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77" name="Google Shape;1377;p54"/>
            <p:cNvCxnSpPr/>
            <p:nvPr/>
          </p:nvCxnSpPr>
          <p:spPr>
            <a:xfrm flipH="1">
              <a:off x="2590800" y="2133600"/>
              <a:ext cx="762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378" name="Google Shape;1378;p54"/>
            <p:cNvCxnSpPr/>
            <p:nvPr/>
          </p:nvCxnSpPr>
          <p:spPr>
            <a:xfrm>
              <a:off x="2667000" y="2057400"/>
              <a:ext cx="30480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1379" name="Google Shape;1379;p54"/>
            <p:cNvCxnSpPr/>
            <p:nvPr/>
          </p:nvCxnSpPr>
          <p:spPr>
            <a:xfrm>
              <a:off x="2971800" y="2819400"/>
              <a:ext cx="76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80" name="Google Shape;1380;p54"/>
            <p:cNvCxnSpPr/>
            <p:nvPr/>
          </p:nvCxnSpPr>
          <p:spPr>
            <a:xfrm>
              <a:off x="3657600" y="2514600"/>
              <a:ext cx="1524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81" name="Google Shape;1381;p54"/>
            <p:cNvCxnSpPr/>
            <p:nvPr/>
          </p:nvCxnSpPr>
          <p:spPr>
            <a:xfrm flipH="1">
              <a:off x="3810000" y="2438400"/>
              <a:ext cx="76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82" name="Google Shape;1382;p54"/>
            <p:cNvCxnSpPr/>
            <p:nvPr/>
          </p:nvCxnSpPr>
          <p:spPr>
            <a:xfrm>
              <a:off x="3810000" y="2667000"/>
              <a:ext cx="1524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83" name="Google Shape;1383;p54"/>
            <p:cNvCxnSpPr/>
            <p:nvPr/>
          </p:nvCxnSpPr>
          <p:spPr>
            <a:xfrm>
              <a:off x="3886200" y="2438400"/>
              <a:ext cx="7620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384" name="Google Shape;1384;p54"/>
            <p:cNvCxnSpPr/>
            <p:nvPr/>
          </p:nvCxnSpPr>
          <p:spPr>
            <a:xfrm flipH="1" rot="10800000">
              <a:off x="3886200" y="2743200"/>
              <a:ext cx="1524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85" name="Google Shape;1385;p54"/>
            <p:cNvCxnSpPr/>
            <p:nvPr/>
          </p:nvCxnSpPr>
          <p:spPr>
            <a:xfrm flipH="1">
              <a:off x="3733800" y="2819400"/>
              <a:ext cx="152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386" name="Google Shape;1386;p54"/>
            <p:cNvCxnSpPr/>
            <p:nvPr/>
          </p:nvCxnSpPr>
          <p:spPr>
            <a:xfrm flipH="1">
              <a:off x="3581400" y="3276600"/>
              <a:ext cx="1524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87" name="Google Shape;1387;p54"/>
            <p:cNvCxnSpPr/>
            <p:nvPr/>
          </p:nvCxnSpPr>
          <p:spPr>
            <a:xfrm>
              <a:off x="3733800" y="3276600"/>
              <a:ext cx="76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88" name="Google Shape;1388;p54"/>
            <p:cNvCxnSpPr/>
            <p:nvPr/>
          </p:nvCxnSpPr>
          <p:spPr>
            <a:xfrm flipH="1">
              <a:off x="3581400" y="3810000"/>
              <a:ext cx="76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89" name="Google Shape;1389;p54"/>
            <p:cNvCxnSpPr/>
            <p:nvPr/>
          </p:nvCxnSpPr>
          <p:spPr>
            <a:xfrm>
              <a:off x="3505200" y="3810000"/>
              <a:ext cx="76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390" name="Google Shape;1390;p54"/>
            <p:cNvCxnSpPr/>
            <p:nvPr/>
          </p:nvCxnSpPr>
          <p:spPr>
            <a:xfrm flipH="1">
              <a:off x="3733800" y="2438400"/>
              <a:ext cx="1524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91" name="Google Shape;1391;p54"/>
            <p:cNvCxnSpPr/>
            <p:nvPr/>
          </p:nvCxnSpPr>
          <p:spPr>
            <a:xfrm flipH="1">
              <a:off x="4572000" y="2362200"/>
              <a:ext cx="1524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392" name="Google Shape;1392;p54"/>
            <p:cNvCxnSpPr/>
            <p:nvPr/>
          </p:nvCxnSpPr>
          <p:spPr>
            <a:xfrm>
              <a:off x="3581400" y="3429000"/>
              <a:ext cx="228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93" name="Google Shape;1393;p54"/>
            <p:cNvCxnSpPr/>
            <p:nvPr/>
          </p:nvCxnSpPr>
          <p:spPr>
            <a:xfrm>
              <a:off x="3429000" y="3962400"/>
              <a:ext cx="152400" cy="0"/>
            </a:xfrm>
            <a:prstGeom prst="straightConnector1">
              <a:avLst/>
            </a:prstGeom>
            <a:noFill/>
            <a:ln cap="flat" cmpd="sng" w="9525">
              <a:solidFill>
                <a:schemeClr val="dk1"/>
              </a:solidFill>
              <a:prstDash val="solid"/>
              <a:miter lim="800000"/>
              <a:headEnd len="med" w="med" type="none"/>
              <a:tailEnd len="med" w="med" type="none"/>
            </a:ln>
          </p:spPr>
        </p:cxnSp>
        <p:cxnSp>
          <p:nvCxnSpPr>
            <p:cNvPr id="1394" name="Google Shape;1394;p54"/>
            <p:cNvCxnSpPr/>
            <p:nvPr/>
          </p:nvCxnSpPr>
          <p:spPr>
            <a:xfrm>
              <a:off x="4267200" y="1752600"/>
              <a:ext cx="0" cy="228600"/>
            </a:xfrm>
            <a:prstGeom prst="straightConnector1">
              <a:avLst/>
            </a:prstGeom>
            <a:noFill/>
            <a:ln cap="flat" cmpd="sng" w="9525">
              <a:solidFill>
                <a:schemeClr val="dk1"/>
              </a:solidFill>
              <a:prstDash val="solid"/>
              <a:miter lim="800000"/>
              <a:headEnd len="med" w="med" type="none"/>
              <a:tailEnd len="med" w="med" type="none"/>
            </a:ln>
          </p:spPr>
        </p:cxnSp>
      </p:grpSp>
      <p:sp>
        <p:nvSpPr>
          <p:cNvPr id="1395" name="Google Shape;1395;p54"/>
          <p:cNvSpPr txBox="1"/>
          <p:nvPr/>
        </p:nvSpPr>
        <p:spPr>
          <a:xfrm>
            <a:off x="152400" y="3733800"/>
            <a:ext cx="2743200" cy="13383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K-NN Graph</a:t>
            </a:r>
            <a:endParaRPr/>
          </a:p>
          <a:p>
            <a:pPr indent="0" lvl="1" marL="171450" marR="0" rtl="0" algn="l">
              <a:lnSpc>
                <a:spcPct val="100000"/>
              </a:lnSpc>
              <a:spcBef>
                <a:spcPts val="90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 and q are connected if q is among the top k closest neighbors of p</a:t>
            </a:r>
            <a:endParaRPr/>
          </a:p>
        </p:txBody>
      </p:sp>
      <p:sp>
        <p:nvSpPr>
          <p:cNvPr id="1396" name="Google Shape;1396;p54"/>
          <p:cNvSpPr txBox="1"/>
          <p:nvPr/>
        </p:nvSpPr>
        <p:spPr>
          <a:xfrm>
            <a:off x="6477000" y="4894262"/>
            <a:ext cx="2819400" cy="18876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Relative interconnectivity:  </a:t>
            </a:r>
            <a:r>
              <a:rPr b="0" i="0" lang="en-US" sz="1800" u="none">
                <a:solidFill>
                  <a:schemeClr val="dk1"/>
                </a:solidFill>
                <a:latin typeface="Calibri"/>
                <a:ea typeface="Calibri"/>
                <a:cs typeface="Calibri"/>
                <a:sym typeface="Calibri"/>
              </a:rPr>
              <a:t>connectivity of c</a:t>
            </a:r>
            <a:r>
              <a:rPr b="0" baseline="-25000" i="0" lang="en-US" sz="1800" u="none">
                <a:solidFill>
                  <a:schemeClr val="dk1"/>
                </a:solidFill>
                <a:latin typeface="Calibri"/>
                <a:ea typeface="Calibri"/>
                <a:cs typeface="Calibri"/>
                <a:sym typeface="Calibri"/>
              </a:rPr>
              <a:t>1</a:t>
            </a:r>
            <a:r>
              <a:rPr b="0" i="0" lang="en-US" sz="1800" u="none">
                <a:solidFill>
                  <a:schemeClr val="dk1"/>
                </a:solidFill>
                <a:latin typeface="Calibri"/>
                <a:ea typeface="Calibri"/>
                <a:cs typeface="Calibri"/>
                <a:sym typeface="Calibri"/>
              </a:rPr>
              <a:t> and c</a:t>
            </a:r>
            <a:r>
              <a:rPr b="0" baseline="-25000" i="0" lang="en-US" sz="1800" u="none">
                <a:solidFill>
                  <a:schemeClr val="dk1"/>
                </a:solidFill>
                <a:latin typeface="Calibri"/>
                <a:ea typeface="Calibri"/>
                <a:cs typeface="Calibri"/>
                <a:sym typeface="Calibri"/>
              </a:rPr>
              <a:t>2</a:t>
            </a:r>
            <a:r>
              <a:rPr b="0" i="0" lang="en-US" sz="1800" u="none">
                <a:solidFill>
                  <a:schemeClr val="dk1"/>
                </a:solidFill>
                <a:latin typeface="Calibri"/>
                <a:ea typeface="Calibri"/>
                <a:cs typeface="Calibri"/>
                <a:sym typeface="Calibri"/>
              </a:rPr>
              <a:t> over internal connectivity</a:t>
            </a:r>
            <a:endParaRPr/>
          </a:p>
          <a:p>
            <a:pPr indent="0" lvl="0" marL="0" marR="0" rtl="0" algn="l">
              <a:lnSpc>
                <a:spcPct val="100000"/>
              </a:lnSpc>
              <a:spcBef>
                <a:spcPts val="90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Relative closeness: </a:t>
            </a:r>
            <a:r>
              <a:rPr b="0" i="0" lang="en-US" sz="1800" u="none">
                <a:solidFill>
                  <a:schemeClr val="dk1"/>
                </a:solidFill>
                <a:latin typeface="Calibri"/>
                <a:ea typeface="Calibri"/>
                <a:cs typeface="Calibri"/>
                <a:sym typeface="Calibri"/>
              </a:rPr>
              <a:t>closeness of c</a:t>
            </a:r>
            <a:r>
              <a:rPr b="0" baseline="-25000" i="0" lang="en-US" sz="1800" u="none">
                <a:solidFill>
                  <a:schemeClr val="dk1"/>
                </a:solidFill>
                <a:latin typeface="Calibri"/>
                <a:ea typeface="Calibri"/>
                <a:cs typeface="Calibri"/>
                <a:sym typeface="Calibri"/>
              </a:rPr>
              <a:t>1</a:t>
            </a:r>
            <a:r>
              <a:rPr b="0" i="0" lang="en-US" sz="1800" u="none">
                <a:solidFill>
                  <a:schemeClr val="dk1"/>
                </a:solidFill>
                <a:latin typeface="Calibri"/>
                <a:ea typeface="Calibri"/>
                <a:cs typeface="Calibri"/>
                <a:sym typeface="Calibri"/>
              </a:rPr>
              <a:t> and c</a:t>
            </a:r>
            <a:r>
              <a:rPr b="0" baseline="-25000" i="0" lang="en-US" sz="1800" u="none">
                <a:solidFill>
                  <a:schemeClr val="dk1"/>
                </a:solidFill>
                <a:latin typeface="Calibri"/>
                <a:ea typeface="Calibri"/>
                <a:cs typeface="Calibri"/>
                <a:sym typeface="Calibri"/>
              </a:rPr>
              <a:t>2</a:t>
            </a:r>
            <a:r>
              <a:rPr b="0" i="0" lang="en-US" sz="1800" u="none">
                <a:solidFill>
                  <a:schemeClr val="dk1"/>
                </a:solidFill>
                <a:latin typeface="Calibri"/>
                <a:ea typeface="Calibri"/>
                <a:cs typeface="Calibri"/>
                <a:sym typeface="Calibri"/>
              </a:rPr>
              <a:t> over internal closeness</a:t>
            </a:r>
            <a:endParaRPr/>
          </a:p>
        </p:txBody>
      </p:sp>
      <p:sp>
        <p:nvSpPr>
          <p:cNvPr id="1397" name="Google Shape;1397;p5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2" name="Shape 1402"/>
        <p:cNvGrpSpPr/>
        <p:nvPr/>
      </p:nvGrpSpPr>
      <p:grpSpPr>
        <a:xfrm>
          <a:off x="0" y="0"/>
          <a:ext cx="0" cy="0"/>
          <a:chOff x="0" y="0"/>
          <a:chExt cx="0" cy="0"/>
        </a:xfrm>
      </p:grpSpPr>
      <p:sp>
        <p:nvSpPr>
          <p:cNvPr id="1403" name="Google Shape;1403;p5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404" name="Google Shape;1404;p55"/>
          <p:cNvSpPr txBox="1"/>
          <p:nvPr>
            <p:ph type="title"/>
          </p:nvPr>
        </p:nvSpPr>
        <p:spPr>
          <a:xfrm>
            <a:off x="304800" y="0"/>
            <a:ext cx="8382000" cy="1066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CHAMELEON (Clustering Complex Objects)</a:t>
            </a:r>
            <a:endParaRPr/>
          </a:p>
        </p:txBody>
      </p:sp>
      <p:pic>
        <p:nvPicPr>
          <p:cNvPr id="1405" name="Google Shape;1405;p55"/>
          <p:cNvPicPr preferRelativeResize="0"/>
          <p:nvPr>
            <p:ph idx="1" type="body"/>
          </p:nvPr>
        </p:nvPicPr>
        <p:blipFill rotWithShape="1">
          <a:blip r:embed="rId3">
            <a:alphaModFix/>
          </a:blip>
          <a:srcRect b="0" l="0" r="0" t="0"/>
          <a:stretch/>
        </p:blipFill>
        <p:spPr>
          <a:xfrm>
            <a:off x="152400" y="838200"/>
            <a:ext cx="8610600" cy="6019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9" name="Shape 1409"/>
        <p:cNvGrpSpPr/>
        <p:nvPr/>
      </p:nvGrpSpPr>
      <p:grpSpPr>
        <a:xfrm>
          <a:off x="0" y="0"/>
          <a:ext cx="0" cy="0"/>
          <a:chOff x="0" y="0"/>
          <a:chExt cx="0" cy="0"/>
        </a:xfrm>
      </p:grpSpPr>
      <p:sp>
        <p:nvSpPr>
          <p:cNvPr id="1410" name="Google Shape;1410;p56"/>
          <p:cNvSpPr txBox="1"/>
          <p:nvPr>
            <p:ph type="title"/>
          </p:nvPr>
        </p:nvSpPr>
        <p:spPr>
          <a:xfrm>
            <a:off x="152400" y="381000"/>
            <a:ext cx="8839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Probabilistic Hierarchical Clustering</a:t>
            </a:r>
            <a:endParaRPr/>
          </a:p>
        </p:txBody>
      </p:sp>
      <p:sp>
        <p:nvSpPr>
          <p:cNvPr id="1411" name="Google Shape;1411;p56"/>
          <p:cNvSpPr txBox="1"/>
          <p:nvPr>
            <p:ph idx="1" type="body"/>
          </p:nvPr>
        </p:nvSpPr>
        <p:spPr>
          <a:xfrm>
            <a:off x="381000" y="1371600"/>
            <a:ext cx="85344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Algorithmic hierarchical clustering</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Nontrivial to choose a good distance measure </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Hard to handle missing attribute values</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Optimization goal not clear: heuristic, local search</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Probabilistic hierarchical clustering</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Use probabilistic models to measure distances between clusters</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Generative model: Regard the set of data objects to be clustered as a sample of the underlying data generation mechanism to be analyzed</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Easy to understand, same efficiency as algorithmic agglomerative clustering method, can handle partially observed data</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In practice, assume the generative models adopt common distributions functions, e.g., Gaussian distribution or Bernoulli distribution, governed by parameters</a:t>
            </a:r>
            <a:endParaRPr/>
          </a:p>
        </p:txBody>
      </p:sp>
      <p:sp>
        <p:nvSpPr>
          <p:cNvPr id="1412" name="Google Shape;1412;p5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57"/>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Generative Model</a:t>
            </a:r>
            <a:endParaRPr/>
          </a:p>
        </p:txBody>
      </p:sp>
      <p:sp>
        <p:nvSpPr>
          <p:cNvPr id="1418" name="Google Shape;1418;p57"/>
          <p:cNvSpPr txBox="1"/>
          <p:nvPr>
            <p:ph idx="1" type="body"/>
          </p:nvPr>
        </p:nvSpPr>
        <p:spPr>
          <a:xfrm>
            <a:off x="381000" y="1371600"/>
            <a:ext cx="6705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Given a set of 1-D points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1</a:t>
            </a:r>
            <a:r>
              <a:rPr b="0" i="1" lang="en-US" sz="2000" u="none">
                <a:solidFill>
                  <a:schemeClr val="dk1"/>
                </a:solidFill>
                <a:latin typeface="Arial"/>
                <a:ea typeface="Arial"/>
                <a:cs typeface="Arial"/>
                <a:sym typeface="Arial"/>
              </a:rPr>
              <a:t>, …, x</a:t>
            </a:r>
            <a:r>
              <a:rPr b="0" baseline="-2500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for clustering analysis &amp; assuming they are generated by a Gaussian distribution:</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probability that a point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 is generated by the model</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likelihood that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 is generated by the model:</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task of learning the generative model: find the parameters μ and σ</a:t>
            </a:r>
            <a:r>
              <a:rPr b="0"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such that</a:t>
            </a:r>
            <a:endParaRPr/>
          </a:p>
        </p:txBody>
      </p:sp>
      <p:pic>
        <p:nvPicPr>
          <p:cNvPr id="1419" name="Google Shape;1419;p57"/>
          <p:cNvPicPr preferRelativeResize="0"/>
          <p:nvPr/>
        </p:nvPicPr>
        <p:blipFill rotWithShape="1">
          <a:blip r:embed="rId3">
            <a:alphaModFix/>
          </a:blip>
          <a:srcRect b="0" l="0" r="0" t="0"/>
          <a:stretch/>
        </p:blipFill>
        <p:spPr>
          <a:xfrm>
            <a:off x="5867400" y="2057400"/>
            <a:ext cx="3124201" cy="655637"/>
          </a:xfrm>
          <a:prstGeom prst="rect">
            <a:avLst/>
          </a:prstGeom>
          <a:noFill/>
          <a:ln>
            <a:noFill/>
          </a:ln>
        </p:spPr>
      </p:pic>
      <p:pic>
        <p:nvPicPr>
          <p:cNvPr id="1420" name="Google Shape;1420;p57"/>
          <p:cNvPicPr preferRelativeResize="0"/>
          <p:nvPr/>
        </p:nvPicPr>
        <p:blipFill rotWithShape="1">
          <a:blip r:embed="rId4">
            <a:alphaModFix/>
          </a:blip>
          <a:srcRect b="0" l="0" r="0" t="0"/>
          <a:stretch/>
        </p:blipFill>
        <p:spPr>
          <a:xfrm>
            <a:off x="5486400" y="3124200"/>
            <a:ext cx="3657599" cy="668337"/>
          </a:xfrm>
          <a:prstGeom prst="rect">
            <a:avLst/>
          </a:prstGeom>
          <a:noFill/>
          <a:ln>
            <a:noFill/>
          </a:ln>
        </p:spPr>
      </p:pic>
      <p:pic>
        <p:nvPicPr>
          <p:cNvPr id="1421" name="Google Shape;1421;p57"/>
          <p:cNvPicPr preferRelativeResize="0"/>
          <p:nvPr/>
        </p:nvPicPr>
        <p:blipFill rotWithShape="1">
          <a:blip r:embed="rId5">
            <a:alphaModFix/>
          </a:blip>
          <a:srcRect b="0" l="0" r="0" t="0"/>
          <a:stretch/>
        </p:blipFill>
        <p:spPr>
          <a:xfrm>
            <a:off x="3048000" y="4191000"/>
            <a:ext cx="5868988" cy="735012"/>
          </a:xfrm>
          <a:prstGeom prst="rect">
            <a:avLst/>
          </a:prstGeom>
          <a:noFill/>
          <a:ln>
            <a:noFill/>
          </a:ln>
        </p:spPr>
      </p:pic>
      <p:sp>
        <p:nvSpPr>
          <p:cNvPr id="1422" name="Google Shape;1422;p57"/>
          <p:cNvSpPr txBox="1"/>
          <p:nvPr/>
        </p:nvSpPr>
        <p:spPr>
          <a:xfrm>
            <a:off x="6553200" y="5105400"/>
            <a:ext cx="2590800" cy="3666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the maximum likelihood</a:t>
            </a:r>
            <a:endParaRPr/>
          </a:p>
        </p:txBody>
      </p:sp>
      <p:pic>
        <p:nvPicPr>
          <p:cNvPr id="1423" name="Google Shape;1423;p57"/>
          <p:cNvPicPr preferRelativeResize="0"/>
          <p:nvPr/>
        </p:nvPicPr>
        <p:blipFill rotWithShape="1">
          <a:blip r:embed="rId6">
            <a:alphaModFix/>
          </a:blip>
          <a:srcRect b="0" l="0" r="0" t="0"/>
          <a:stretch/>
        </p:blipFill>
        <p:spPr>
          <a:xfrm>
            <a:off x="3048000" y="5638800"/>
            <a:ext cx="4873627" cy="304800"/>
          </a:xfrm>
          <a:prstGeom prst="rect">
            <a:avLst/>
          </a:prstGeom>
          <a:noFill/>
          <a:ln>
            <a:noFill/>
          </a:ln>
        </p:spPr>
      </p:pic>
      <p:sp>
        <p:nvSpPr>
          <p:cNvPr id="1424" name="Google Shape;1424;p57"/>
          <p:cNvSpPr txBox="1"/>
          <p:nvPr/>
        </p:nvSpPr>
        <p:spPr>
          <a:xfrm>
            <a:off x="5105400" y="5562600"/>
            <a:ext cx="2895600" cy="457200"/>
          </a:xfrm>
          <a:prstGeom prst="rect">
            <a:avLst/>
          </a:prstGeom>
          <a:solidFill>
            <a:schemeClr val="accent2">
              <a:alpha val="2471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25" name="Google Shape;1425;p57"/>
          <p:cNvCxnSpPr/>
          <p:nvPr/>
        </p:nvCxnSpPr>
        <p:spPr>
          <a:xfrm flipH="1">
            <a:off x="6096000" y="5334000"/>
            <a:ext cx="457200" cy="228600"/>
          </a:xfrm>
          <a:prstGeom prst="straightConnector1">
            <a:avLst/>
          </a:prstGeom>
          <a:noFill/>
          <a:ln cap="flat" cmpd="sng" w="9525">
            <a:solidFill>
              <a:schemeClr val="hlink"/>
            </a:solidFill>
            <a:prstDash val="solid"/>
            <a:miter lim="800000"/>
            <a:headEnd len="med" w="med" type="none"/>
            <a:tailEnd len="med" w="med" type="triangle"/>
          </a:ln>
        </p:spPr>
      </p:cxnSp>
      <p:sp>
        <p:nvSpPr>
          <p:cNvPr id="1426" name="Google Shape;1426;p5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0" name="Shape 1430"/>
        <p:cNvGrpSpPr/>
        <p:nvPr/>
      </p:nvGrpSpPr>
      <p:grpSpPr>
        <a:xfrm>
          <a:off x="0" y="0"/>
          <a:ext cx="0" cy="0"/>
          <a:chOff x="0" y="0"/>
          <a:chExt cx="0" cy="0"/>
        </a:xfrm>
      </p:grpSpPr>
      <p:sp>
        <p:nvSpPr>
          <p:cNvPr id="1431" name="Google Shape;1431;p58"/>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A Probabilistic Hierarchical Clustering Algorithm</a:t>
            </a:r>
            <a:endParaRPr/>
          </a:p>
        </p:txBody>
      </p:sp>
      <p:sp>
        <p:nvSpPr>
          <p:cNvPr id="1432" name="Google Shape;1432;p58"/>
          <p:cNvSpPr txBox="1"/>
          <p:nvPr>
            <p:ph idx="1" type="body"/>
          </p:nvPr>
        </p:nvSpPr>
        <p:spPr>
          <a:xfrm>
            <a:off x="228600" y="1371600"/>
            <a:ext cx="8534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For a set of objects partitioned into </a:t>
            </a:r>
            <a:r>
              <a:rPr b="0" i="1" lang="en-US" sz="2000" u="none">
                <a:solidFill>
                  <a:schemeClr val="dk1"/>
                </a:solidFill>
                <a:latin typeface="Arial"/>
                <a:ea typeface="Arial"/>
                <a:cs typeface="Arial"/>
                <a:sym typeface="Arial"/>
              </a:rPr>
              <a:t>m</a:t>
            </a:r>
            <a:r>
              <a:rPr b="0" i="0" lang="en-US" sz="2000" u="none">
                <a:solidFill>
                  <a:schemeClr val="dk1"/>
                </a:solidFill>
                <a:latin typeface="Arial"/>
                <a:ea typeface="Arial"/>
                <a:cs typeface="Arial"/>
                <a:sym typeface="Arial"/>
              </a:rPr>
              <a:t> clusters </a:t>
            </a:r>
            <a:r>
              <a:rPr b="0" i="1" lang="en-US" sz="2000" u="none">
                <a:solidFill>
                  <a:schemeClr val="dk1"/>
                </a:solidFill>
                <a:latin typeface="Arial"/>
                <a:ea typeface="Arial"/>
                <a:cs typeface="Arial"/>
                <a:sym typeface="Arial"/>
              </a:rPr>
              <a:t>C</a:t>
            </a:r>
            <a:r>
              <a:rPr b="0" baseline="-25000" i="1" lang="en-US" sz="2000" u="none">
                <a:solidFill>
                  <a:schemeClr val="dk1"/>
                </a:solidFill>
                <a:latin typeface="Arial"/>
                <a:ea typeface="Arial"/>
                <a:cs typeface="Arial"/>
                <a:sym typeface="Arial"/>
              </a:rPr>
              <a:t>1</a:t>
            </a:r>
            <a:r>
              <a:rPr b="0" i="1" lang="en-US" sz="2000" u="none">
                <a:solidFill>
                  <a:schemeClr val="dk1"/>
                </a:solidFill>
                <a:latin typeface="Arial"/>
                <a:ea typeface="Arial"/>
                <a:cs typeface="Arial"/>
                <a:sym typeface="Arial"/>
              </a:rPr>
              <a:t>, . . . ,C</a:t>
            </a:r>
            <a:r>
              <a:rPr b="0" baseline="-25000" i="1" lang="en-US" sz="2000" u="none">
                <a:solidFill>
                  <a:schemeClr val="dk1"/>
                </a:solidFill>
                <a:latin typeface="Arial"/>
                <a:ea typeface="Arial"/>
                <a:cs typeface="Arial"/>
                <a:sym typeface="Arial"/>
              </a:rPr>
              <a:t>m</a:t>
            </a:r>
            <a:r>
              <a:rPr b="0" i="0" lang="en-US" sz="2000" u="none">
                <a:solidFill>
                  <a:schemeClr val="dk1"/>
                </a:solidFill>
                <a:latin typeface="Arial"/>
                <a:ea typeface="Arial"/>
                <a:cs typeface="Arial"/>
                <a:sym typeface="Arial"/>
              </a:rPr>
              <a:t>, the quality can be measured by, </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85750" lvl="1" marL="742950" rtl="0" algn="l">
              <a:lnSpc>
                <a:spcPct val="100000"/>
              </a:lnSpc>
              <a:spcBef>
                <a:spcPts val="400"/>
              </a:spcBef>
              <a:spcAft>
                <a:spcPts val="0"/>
              </a:spcAft>
              <a:buSzPts val="1100"/>
              <a:buNone/>
            </a:pPr>
            <a:r>
              <a:rPr b="0" i="0" lang="en-US" sz="2000" u="none">
                <a:solidFill>
                  <a:schemeClr val="dk1"/>
                </a:solidFill>
                <a:latin typeface="Arial"/>
                <a:ea typeface="Arial"/>
                <a:cs typeface="Arial"/>
                <a:sym typeface="Arial"/>
              </a:rPr>
              <a:t>where </a:t>
            </a:r>
            <a:r>
              <a:rPr b="0" i="1" lang="en-US" sz="2000" u="none">
                <a:solidFill>
                  <a:schemeClr val="dk1"/>
                </a:solidFill>
                <a:latin typeface="Arial"/>
                <a:ea typeface="Arial"/>
                <a:cs typeface="Arial"/>
                <a:sym typeface="Arial"/>
              </a:rPr>
              <a:t>P</a:t>
            </a:r>
            <a:r>
              <a:rPr b="0" i="0" lang="en-US" sz="2000" u="none">
                <a:solidFill>
                  <a:schemeClr val="dk1"/>
                </a:solidFill>
                <a:latin typeface="Arial"/>
                <a:ea typeface="Arial"/>
                <a:cs typeface="Arial"/>
                <a:sym typeface="Arial"/>
              </a:rPr>
              <a:t>() is the maximum likelihood</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Distance between clusters </a:t>
            </a:r>
            <a:r>
              <a:rPr b="0" i="1" lang="en-US" sz="2000" u="none">
                <a:solidFill>
                  <a:schemeClr val="dk1"/>
                </a:solidFill>
                <a:latin typeface="Arial"/>
                <a:ea typeface="Arial"/>
                <a:cs typeface="Arial"/>
                <a:sym typeface="Arial"/>
              </a:rPr>
              <a:t>C</a:t>
            </a:r>
            <a:r>
              <a:rPr b="0" baseline="-25000" i="1"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and </a:t>
            </a:r>
            <a:r>
              <a:rPr b="0" i="1" lang="en-US" sz="2000" u="none">
                <a:solidFill>
                  <a:schemeClr val="dk1"/>
                </a:solidFill>
                <a:latin typeface="Arial"/>
                <a:ea typeface="Arial"/>
                <a:cs typeface="Arial"/>
                <a:sym typeface="Arial"/>
              </a:rPr>
              <a:t>C</a:t>
            </a:r>
            <a:r>
              <a:rPr b="0" baseline="-25000" i="1"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Algorithm: Progressively merge points and clusters</a:t>
            </a:r>
            <a:endParaRPr/>
          </a:p>
          <a:p>
            <a:pPr indent="-285750" lvl="1" marL="742950" rtl="0" algn="l">
              <a:lnSpc>
                <a:spcPct val="100000"/>
              </a:lnSpc>
              <a:spcBef>
                <a:spcPts val="400"/>
              </a:spcBef>
              <a:spcAft>
                <a:spcPts val="0"/>
              </a:spcAft>
              <a:buSzPts val="1100"/>
              <a:buNone/>
            </a:pPr>
            <a:r>
              <a:rPr b="0" i="0" lang="en-US" sz="2000" u="none">
                <a:solidFill>
                  <a:schemeClr val="dk1"/>
                </a:solidFill>
                <a:latin typeface="Arial"/>
                <a:ea typeface="Arial"/>
                <a:cs typeface="Arial"/>
                <a:sym typeface="Arial"/>
              </a:rPr>
              <a:t>Input: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o</a:t>
            </a:r>
            <a:r>
              <a:rPr b="0" baseline="-25000" i="1" lang="en-US" sz="2000" u="none">
                <a:solidFill>
                  <a:schemeClr val="dk1"/>
                </a:solidFill>
                <a:latin typeface="Arial"/>
                <a:ea typeface="Arial"/>
                <a:cs typeface="Arial"/>
                <a:sym typeface="Arial"/>
              </a:rPr>
              <a:t>1</a:t>
            </a:r>
            <a:r>
              <a:rPr b="0" i="1" lang="en-US" sz="2000" u="none">
                <a:solidFill>
                  <a:schemeClr val="dk1"/>
                </a:solidFill>
                <a:latin typeface="Arial"/>
                <a:ea typeface="Arial"/>
                <a:cs typeface="Arial"/>
                <a:sym typeface="Arial"/>
              </a:rPr>
              <a:t>, ..., o</a:t>
            </a:r>
            <a:r>
              <a:rPr b="0" baseline="-2500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a data set containing n objects</a:t>
            </a:r>
            <a:endParaRPr/>
          </a:p>
          <a:p>
            <a:pPr indent="-285750" lvl="1" marL="742950" rtl="0" algn="l">
              <a:lnSpc>
                <a:spcPct val="100000"/>
              </a:lnSpc>
              <a:spcBef>
                <a:spcPts val="400"/>
              </a:spcBef>
              <a:spcAft>
                <a:spcPts val="0"/>
              </a:spcAft>
              <a:buSzPts val="1100"/>
              <a:buNone/>
            </a:pPr>
            <a:r>
              <a:rPr b="0" i="0" lang="en-US" sz="2000" u="none">
                <a:solidFill>
                  <a:schemeClr val="dk1"/>
                </a:solidFill>
                <a:latin typeface="Arial"/>
                <a:ea typeface="Arial"/>
                <a:cs typeface="Arial"/>
                <a:sym typeface="Arial"/>
              </a:rPr>
              <a:t>Output: A hierarchy of clusters</a:t>
            </a:r>
            <a:endParaRPr/>
          </a:p>
          <a:p>
            <a:pPr indent="-285750" lvl="1" marL="742950" rtl="0" algn="l">
              <a:lnSpc>
                <a:spcPct val="100000"/>
              </a:lnSpc>
              <a:spcBef>
                <a:spcPts val="400"/>
              </a:spcBef>
              <a:spcAft>
                <a:spcPts val="0"/>
              </a:spcAft>
              <a:buSzPts val="1100"/>
              <a:buNone/>
            </a:pPr>
            <a:r>
              <a:rPr b="0" i="0" lang="en-US" sz="2000" u="none">
                <a:solidFill>
                  <a:schemeClr val="dk1"/>
                </a:solidFill>
                <a:latin typeface="Arial"/>
                <a:ea typeface="Arial"/>
                <a:cs typeface="Arial"/>
                <a:sym typeface="Arial"/>
              </a:rPr>
              <a:t>Method</a:t>
            </a:r>
            <a:endParaRPr/>
          </a:p>
          <a:p>
            <a:pPr indent="-228600" lvl="2" marL="1143000" rtl="0" algn="l">
              <a:lnSpc>
                <a:spcPct val="100000"/>
              </a:lnSpc>
              <a:spcBef>
                <a:spcPts val="400"/>
              </a:spcBef>
              <a:spcAft>
                <a:spcPts val="0"/>
              </a:spcAft>
              <a:buSzPts val="1000"/>
              <a:buNone/>
            </a:pPr>
            <a:r>
              <a:rPr b="0" i="0" lang="en-US" sz="2000" u="none">
                <a:solidFill>
                  <a:schemeClr val="dk1"/>
                </a:solidFill>
                <a:latin typeface="Arial"/>
                <a:ea typeface="Arial"/>
                <a:cs typeface="Arial"/>
                <a:sym typeface="Arial"/>
              </a:rPr>
              <a:t>Create a cluster for each object </a:t>
            </a:r>
            <a:r>
              <a:rPr b="0" i="1" lang="en-US" sz="2000" u="none">
                <a:solidFill>
                  <a:schemeClr val="dk1"/>
                </a:solidFill>
                <a:latin typeface="Arial"/>
                <a:ea typeface="Arial"/>
                <a:cs typeface="Arial"/>
                <a:sym typeface="Arial"/>
              </a:rPr>
              <a:t>C</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o</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1 ≤ i ≤ n;</a:t>
            </a:r>
            <a:endParaRPr/>
          </a:p>
          <a:p>
            <a:pPr indent="-228600" lvl="2" marL="1143000" rtl="0" algn="l">
              <a:lnSpc>
                <a:spcPct val="100000"/>
              </a:lnSpc>
              <a:spcBef>
                <a:spcPts val="400"/>
              </a:spcBef>
              <a:spcAft>
                <a:spcPts val="0"/>
              </a:spcAft>
              <a:buSzPts val="1000"/>
              <a:buNone/>
            </a:pPr>
            <a:r>
              <a:rPr b="0" i="0" lang="en-US" sz="2000" u="none">
                <a:solidFill>
                  <a:schemeClr val="dk1"/>
                </a:solidFill>
                <a:latin typeface="Arial"/>
                <a:ea typeface="Arial"/>
                <a:cs typeface="Arial"/>
                <a:sym typeface="Arial"/>
              </a:rPr>
              <a:t>For i = 1 to n {</a:t>
            </a:r>
            <a:endParaRPr/>
          </a:p>
          <a:p>
            <a:pPr indent="-228600" lvl="3" marL="1600200" rtl="0" algn="l">
              <a:lnSpc>
                <a:spcPct val="100000"/>
              </a:lnSpc>
              <a:spcBef>
                <a:spcPts val="400"/>
              </a:spcBef>
              <a:spcAft>
                <a:spcPts val="0"/>
              </a:spcAft>
              <a:buSzPts val="1100"/>
              <a:buNone/>
            </a:pPr>
            <a:r>
              <a:rPr b="0" i="0" lang="en-US" sz="2000" u="none">
                <a:solidFill>
                  <a:schemeClr val="dk1"/>
                </a:solidFill>
                <a:latin typeface="Arial"/>
                <a:ea typeface="Arial"/>
                <a:cs typeface="Arial"/>
                <a:sym typeface="Arial"/>
              </a:rPr>
              <a:t>Find pair of clusters </a:t>
            </a:r>
            <a:r>
              <a:rPr b="0" i="1"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and </a:t>
            </a:r>
            <a:r>
              <a:rPr b="0" i="1" lang="en-US" sz="2000" u="none">
                <a:solidFill>
                  <a:schemeClr val="dk1"/>
                </a:solidFill>
                <a:latin typeface="Arial"/>
                <a:ea typeface="Arial"/>
                <a:cs typeface="Arial"/>
                <a:sym typeface="Arial"/>
              </a:rPr>
              <a:t>C</a:t>
            </a:r>
            <a:r>
              <a:rPr b="0" baseline="-25000" i="1"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such that </a:t>
            </a:r>
            <a:endParaRPr/>
          </a:p>
          <a:p>
            <a:pPr indent="-228600" lvl="4" marL="2057400" rtl="0" algn="l">
              <a:lnSpc>
                <a:spcPct val="100000"/>
              </a:lnSpc>
              <a:spcBef>
                <a:spcPts val="400"/>
              </a:spcBef>
              <a:spcAft>
                <a:spcPts val="0"/>
              </a:spcAft>
              <a:buSzPts val="1000"/>
              <a:buNone/>
            </a:pP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 argmax</a:t>
            </a:r>
            <a:r>
              <a:rPr b="0" baseline="-25000" i="0" lang="en-US" sz="2000" u="none">
                <a:solidFill>
                  <a:schemeClr val="dk1"/>
                </a:solidFill>
                <a:latin typeface="Arial"/>
                <a:ea typeface="Arial"/>
                <a:cs typeface="Arial"/>
                <a:sym typeface="Arial"/>
              </a:rPr>
              <a:t>i ≠ j</a:t>
            </a:r>
            <a:r>
              <a:rPr b="0" i="0" lang="en-US" sz="2000" u="none">
                <a:solidFill>
                  <a:schemeClr val="dk1"/>
                </a:solidFill>
                <a:latin typeface="Arial"/>
                <a:ea typeface="Arial"/>
                <a:cs typeface="Arial"/>
                <a:sym typeface="Arial"/>
              </a:rPr>
              <a:t> {log (P(C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)/(P(C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)P(C</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a:t>
            </a:r>
            <a:endParaRPr/>
          </a:p>
          <a:p>
            <a:pPr indent="-228600" lvl="3" marL="1600200" rtl="0" algn="just">
              <a:lnSpc>
                <a:spcPct val="100000"/>
              </a:lnSpc>
              <a:spcBef>
                <a:spcPts val="400"/>
              </a:spcBef>
              <a:spcAft>
                <a:spcPts val="0"/>
              </a:spcAft>
              <a:buSzPts val="1100"/>
              <a:buNone/>
            </a:pPr>
            <a:r>
              <a:rPr b="0" i="0" lang="en-US" sz="2000" u="none">
                <a:solidFill>
                  <a:schemeClr val="dk1"/>
                </a:solidFill>
                <a:latin typeface="Arial"/>
                <a:ea typeface="Arial"/>
                <a:cs typeface="Arial"/>
                <a:sym typeface="Arial"/>
              </a:rPr>
              <a:t>If log (P(C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)/(P(C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)P(C</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 &gt; 0 then merge C</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and C</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a:t>
            </a:r>
            <a:endParaRPr/>
          </a:p>
        </p:txBody>
      </p:sp>
      <p:pic>
        <p:nvPicPr>
          <p:cNvPr id="1433" name="Google Shape;1433;p58"/>
          <p:cNvPicPr preferRelativeResize="0"/>
          <p:nvPr/>
        </p:nvPicPr>
        <p:blipFill rotWithShape="1">
          <a:blip r:embed="rId3">
            <a:alphaModFix/>
          </a:blip>
          <a:srcRect b="0" l="0" r="0" t="0"/>
          <a:stretch/>
        </p:blipFill>
        <p:spPr>
          <a:xfrm>
            <a:off x="3352800" y="1773237"/>
            <a:ext cx="3025775" cy="665162"/>
          </a:xfrm>
          <a:prstGeom prst="rect">
            <a:avLst/>
          </a:prstGeom>
          <a:noFill/>
          <a:ln>
            <a:noFill/>
          </a:ln>
        </p:spPr>
      </p:pic>
      <p:pic>
        <p:nvPicPr>
          <p:cNvPr id="1434" name="Google Shape;1434;p58"/>
          <p:cNvPicPr preferRelativeResize="0"/>
          <p:nvPr/>
        </p:nvPicPr>
        <p:blipFill rotWithShape="1">
          <a:blip r:embed="rId4">
            <a:alphaModFix/>
          </a:blip>
          <a:srcRect b="0" l="0" r="0" t="0"/>
          <a:stretch/>
        </p:blipFill>
        <p:spPr>
          <a:xfrm>
            <a:off x="5105400" y="2540000"/>
            <a:ext cx="3581401" cy="736600"/>
          </a:xfrm>
          <a:prstGeom prst="rect">
            <a:avLst/>
          </a:prstGeom>
          <a:noFill/>
          <a:ln>
            <a:noFill/>
          </a:ln>
        </p:spPr>
      </p:pic>
      <p:sp>
        <p:nvSpPr>
          <p:cNvPr id="1435" name="Google Shape;1435;p5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8" name="Google Shape;168;p23"/>
          <p:cNvSpPr txBox="1"/>
          <p:nvPr>
            <p:ph type="title"/>
          </p:nvPr>
        </p:nvSpPr>
        <p:spPr>
          <a:xfrm>
            <a:off x="152400" y="304800"/>
            <a:ext cx="8763000" cy="762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Clustering for Data Understanding and Applications</a:t>
            </a:r>
            <a:endParaRPr/>
          </a:p>
        </p:txBody>
      </p:sp>
      <p:sp>
        <p:nvSpPr>
          <p:cNvPr id="169" name="Google Shape;169;p23"/>
          <p:cNvSpPr txBox="1"/>
          <p:nvPr>
            <p:ph idx="1" type="body"/>
          </p:nvPr>
        </p:nvSpPr>
        <p:spPr>
          <a:xfrm>
            <a:off x="381000" y="1371600"/>
            <a:ext cx="83820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Biology: taxonomy of living things: kingdom, phylum, class, order, family, genus and species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Information retrieval: document clustering</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Land use: Identification of areas of similar land use in an earth observation database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Marketing: Help marketers discover distinct groups in their customer bases, and then use this knowledge to develop targeted marketing programs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City-planning: Identifying groups of houses according to their house type, value, and geographical location</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Earth-quake studies: Observed earth quake epicenters should be clustered along continent faults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Climate: understanding earth climate, find patterns of atmospheric and ocean</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Economic Science: market resarch</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Google Shape;1441;p5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442" name="Google Shape;1442;p59"/>
          <p:cNvSpPr txBox="1"/>
          <p:nvPr>
            <p:ph idx="4294967295"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Chapter 10. Cluster Analysis: Basic Concepts and Methods</a:t>
            </a:r>
            <a:endParaRPr/>
          </a:p>
        </p:txBody>
      </p:sp>
      <p:sp>
        <p:nvSpPr>
          <p:cNvPr id="1443" name="Google Shape;1443;p59"/>
          <p:cNvSpPr txBox="1"/>
          <p:nvPr>
            <p:ph idx="4294967295"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13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Cluster Analysis: Basic Concepts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Partitioning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Hierarchical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Density-Based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Grid-Based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Evaluation of Clustering</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Summary</a:t>
            </a:r>
            <a:endParaRPr/>
          </a:p>
        </p:txBody>
      </p:sp>
      <p:sp>
        <p:nvSpPr>
          <p:cNvPr id="1444" name="Google Shape;1444;p59"/>
          <p:cNvSpPr/>
          <p:nvPr/>
        </p:nvSpPr>
        <p:spPr>
          <a:xfrm rot="9840489">
            <a:off x="4648106" y="33527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45" name="Google Shape;1445;p5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0" name="Shape 1450"/>
        <p:cNvGrpSpPr/>
        <p:nvPr/>
      </p:nvGrpSpPr>
      <p:grpSpPr>
        <a:xfrm>
          <a:off x="0" y="0"/>
          <a:ext cx="0" cy="0"/>
          <a:chOff x="0" y="0"/>
          <a:chExt cx="0" cy="0"/>
        </a:xfrm>
      </p:grpSpPr>
      <p:sp>
        <p:nvSpPr>
          <p:cNvPr id="1451" name="Google Shape;1451;p60"/>
          <p:cNvSpPr txBox="1"/>
          <p:nvPr>
            <p:ph type="title"/>
          </p:nvPr>
        </p:nvSpPr>
        <p:spPr>
          <a:xfrm>
            <a:off x="304800" y="228600"/>
            <a:ext cx="8610600" cy="7065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Density-Based Clustering Methods</a:t>
            </a:r>
            <a:endParaRPr/>
          </a:p>
        </p:txBody>
      </p:sp>
      <p:sp>
        <p:nvSpPr>
          <p:cNvPr id="1452" name="Google Shape;1452;p60"/>
          <p:cNvSpPr txBox="1"/>
          <p:nvPr>
            <p:ph idx="1" type="body"/>
          </p:nvPr>
        </p:nvSpPr>
        <p:spPr>
          <a:xfrm>
            <a:off x="381000" y="1371600"/>
            <a:ext cx="85344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Clustering based on density (local cluster criterion), such as density-connected points</a:t>
            </a:r>
            <a:endParaRPr/>
          </a:p>
          <a:p>
            <a:pPr indent="-342900" lvl="0" marL="342900" rtl="0" algn="l">
              <a:lnSpc>
                <a:spcPct val="50000"/>
              </a:lnSpc>
              <a:spcBef>
                <a:spcPts val="12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Major features:</a:t>
            </a:r>
            <a:endParaRPr/>
          </a:p>
          <a:p>
            <a:pPr indent="-285750" lvl="1" marL="742950" rtl="0" algn="l">
              <a:lnSpc>
                <a:spcPct val="50000"/>
              </a:lnSpc>
              <a:spcBef>
                <a:spcPts val="12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Discover clusters of arbitrary shape</a:t>
            </a:r>
            <a:endParaRPr/>
          </a:p>
          <a:p>
            <a:pPr indent="-285750" lvl="1" marL="742950" rtl="0" algn="l">
              <a:lnSpc>
                <a:spcPct val="50000"/>
              </a:lnSpc>
              <a:spcBef>
                <a:spcPts val="12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Handle noise</a:t>
            </a:r>
            <a:endParaRPr/>
          </a:p>
          <a:p>
            <a:pPr indent="-285750" lvl="1" marL="742950" rtl="0" algn="l">
              <a:lnSpc>
                <a:spcPct val="50000"/>
              </a:lnSpc>
              <a:spcBef>
                <a:spcPts val="12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One scan</a:t>
            </a:r>
            <a:endParaRPr/>
          </a:p>
          <a:p>
            <a:pPr indent="-285750" lvl="1" marL="742950" rtl="0" algn="l">
              <a:lnSpc>
                <a:spcPct val="50000"/>
              </a:lnSpc>
              <a:spcBef>
                <a:spcPts val="12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Need density parameters as termination condition</a:t>
            </a:r>
            <a:endParaRPr/>
          </a:p>
          <a:p>
            <a:pPr indent="-342900" lvl="0" marL="342900" rtl="0" algn="l">
              <a:lnSpc>
                <a:spcPct val="90000"/>
              </a:lnSpc>
              <a:spcBef>
                <a:spcPts val="12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Several interesting studies: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DBSCAN:</a:t>
            </a:r>
            <a:r>
              <a:rPr b="0" i="0" lang="en-US" sz="2400" u="none">
                <a:solidFill>
                  <a:schemeClr val="dk1"/>
                </a:solidFill>
                <a:latin typeface="Arial"/>
                <a:ea typeface="Arial"/>
                <a:cs typeface="Arial"/>
                <a:sym typeface="Arial"/>
              </a:rPr>
              <a:t> Ester, et al. (KDD</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Arial"/>
                <a:ea typeface="Arial"/>
                <a:cs typeface="Arial"/>
                <a:sym typeface="Arial"/>
              </a:rPr>
              <a:t>96)</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OPTICS</a:t>
            </a:r>
            <a:r>
              <a:rPr b="0" i="0" lang="en-US" sz="2400" u="none">
                <a:solidFill>
                  <a:schemeClr val="dk1"/>
                </a:solidFill>
                <a:latin typeface="Arial"/>
                <a:ea typeface="Arial"/>
                <a:cs typeface="Arial"/>
                <a:sym typeface="Arial"/>
              </a:rPr>
              <a:t>: Ankerst, et al (SIGMOD</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Arial"/>
                <a:ea typeface="Arial"/>
                <a:cs typeface="Arial"/>
                <a:sym typeface="Arial"/>
              </a:rPr>
              <a:t>99).</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DENCLUE</a:t>
            </a:r>
            <a:r>
              <a:rPr b="0" i="0" lang="en-US" sz="2400" u="none">
                <a:solidFill>
                  <a:schemeClr val="dk1"/>
                </a:solidFill>
                <a:latin typeface="Arial"/>
                <a:ea typeface="Arial"/>
                <a:cs typeface="Arial"/>
                <a:sym typeface="Arial"/>
              </a:rPr>
              <a:t>: Hinneburg &amp; D. Keim  (KDD</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Arial"/>
                <a:ea typeface="Arial"/>
                <a:cs typeface="Arial"/>
                <a:sym typeface="Arial"/>
              </a:rPr>
              <a:t>98)</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sng">
                <a:solidFill>
                  <a:schemeClr val="dk1"/>
                </a:solidFill>
                <a:latin typeface="Arial"/>
                <a:ea typeface="Arial"/>
                <a:cs typeface="Arial"/>
                <a:sym typeface="Arial"/>
              </a:rPr>
              <a:t>CLIQUE</a:t>
            </a:r>
            <a:r>
              <a:rPr b="0" i="0" lang="en-US" sz="2400" u="none">
                <a:solidFill>
                  <a:schemeClr val="dk1"/>
                </a:solidFill>
                <a:latin typeface="Arial"/>
                <a:ea typeface="Arial"/>
                <a:cs typeface="Arial"/>
                <a:sym typeface="Arial"/>
              </a:rPr>
              <a:t>: Agrawal, et al. (SIGMOD</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Arial"/>
                <a:ea typeface="Arial"/>
                <a:cs typeface="Arial"/>
                <a:sym typeface="Arial"/>
              </a:rPr>
              <a:t>98) (more grid-based)</a:t>
            </a:r>
            <a:endParaRPr/>
          </a:p>
        </p:txBody>
      </p:sp>
      <p:sp>
        <p:nvSpPr>
          <p:cNvPr id="1453" name="Google Shape;1453;p6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8" name="Shape 1458"/>
        <p:cNvGrpSpPr/>
        <p:nvPr/>
      </p:nvGrpSpPr>
      <p:grpSpPr>
        <a:xfrm>
          <a:off x="0" y="0"/>
          <a:ext cx="0" cy="0"/>
          <a:chOff x="0" y="0"/>
          <a:chExt cx="0" cy="0"/>
        </a:xfrm>
      </p:grpSpPr>
      <p:sp>
        <p:nvSpPr>
          <p:cNvPr id="1459" name="Google Shape;1459;p61"/>
          <p:cNvSpPr txBox="1"/>
          <p:nvPr>
            <p:ph type="title"/>
          </p:nvPr>
        </p:nvSpPr>
        <p:spPr>
          <a:xfrm>
            <a:off x="381000" y="381000"/>
            <a:ext cx="84582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Density-Based Clustering: Basic Concepts</a:t>
            </a:r>
            <a:endParaRPr/>
          </a:p>
        </p:txBody>
      </p:sp>
      <p:sp>
        <p:nvSpPr>
          <p:cNvPr id="1460" name="Google Shape;1460;p61"/>
          <p:cNvSpPr txBox="1"/>
          <p:nvPr>
            <p:ph idx="1" type="body"/>
          </p:nvPr>
        </p:nvSpPr>
        <p:spPr>
          <a:xfrm>
            <a:off x="304800" y="1371600"/>
            <a:ext cx="79248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Two parameters</a:t>
            </a:r>
            <a:r>
              <a:rPr b="0" i="1" lang="en-US" sz="2400" u="none">
                <a:solidFill>
                  <a:schemeClr val="dk1"/>
                </a:solidFill>
                <a:latin typeface="Arial"/>
                <a:ea typeface="Arial"/>
                <a:cs typeface="Arial"/>
                <a:sym typeface="Arial"/>
              </a:rPr>
              <a:t>:</a:t>
            </a:r>
            <a:endParaRPr/>
          </a:p>
          <a:p>
            <a:pPr indent="-285750" lvl="1" marL="742950" rtl="0" algn="l">
              <a:lnSpc>
                <a:spcPct val="90000"/>
              </a:lnSpc>
              <a:spcBef>
                <a:spcPts val="1200"/>
              </a:spcBef>
              <a:spcAft>
                <a:spcPts val="0"/>
              </a:spcAft>
              <a:buClr>
                <a:schemeClr val="hlink"/>
              </a:buClr>
              <a:buSzPts val="1320"/>
              <a:buFont typeface="Noto Sans Symbols"/>
              <a:buChar char="■"/>
            </a:pPr>
            <a:r>
              <a:rPr b="0" i="1" lang="en-US" sz="2400" u="none">
                <a:solidFill>
                  <a:schemeClr val="hlink"/>
                </a:solidFill>
                <a:latin typeface="Arial"/>
                <a:ea typeface="Arial"/>
                <a:cs typeface="Arial"/>
                <a:sym typeface="Arial"/>
              </a:rPr>
              <a:t>Eps</a:t>
            </a:r>
            <a:r>
              <a:rPr b="0" i="0" lang="en-US" sz="2400" u="none">
                <a:solidFill>
                  <a:schemeClr val="dk1"/>
                </a:solidFill>
                <a:latin typeface="Arial"/>
                <a:ea typeface="Arial"/>
                <a:cs typeface="Arial"/>
                <a:sym typeface="Arial"/>
              </a:rPr>
              <a:t>: Maximum radius of the neighbourhood</a:t>
            </a:r>
            <a:endParaRPr/>
          </a:p>
          <a:p>
            <a:pPr indent="-285750" lvl="1" marL="742950" rtl="0" algn="l">
              <a:lnSpc>
                <a:spcPct val="90000"/>
              </a:lnSpc>
              <a:spcBef>
                <a:spcPts val="1200"/>
              </a:spcBef>
              <a:spcAft>
                <a:spcPts val="0"/>
              </a:spcAft>
              <a:buClr>
                <a:schemeClr val="hlink"/>
              </a:buClr>
              <a:buSzPts val="1320"/>
              <a:buFont typeface="Noto Sans Symbols"/>
              <a:buChar char="■"/>
            </a:pPr>
            <a:r>
              <a:rPr b="0" i="1" lang="en-US" sz="2400" u="none">
                <a:solidFill>
                  <a:schemeClr val="hlink"/>
                </a:solidFill>
                <a:latin typeface="Arial"/>
                <a:ea typeface="Arial"/>
                <a:cs typeface="Arial"/>
                <a:sym typeface="Arial"/>
              </a:rPr>
              <a:t>MinPts</a:t>
            </a:r>
            <a:r>
              <a:rPr b="0" i="0" lang="en-US" sz="2400" u="none">
                <a:solidFill>
                  <a:schemeClr val="dk1"/>
                </a:solidFill>
                <a:latin typeface="Arial"/>
                <a:ea typeface="Arial"/>
                <a:cs typeface="Arial"/>
                <a:sym typeface="Arial"/>
              </a:rPr>
              <a:t>: Minimum number of points in an Eps-neighbourhood of that point</a:t>
            </a:r>
            <a:endParaRPr/>
          </a:p>
          <a:p>
            <a:pPr indent="-342900" lvl="0" marL="342900" rtl="0" algn="l">
              <a:lnSpc>
                <a:spcPct val="90000"/>
              </a:lnSpc>
              <a:spcBef>
                <a:spcPts val="1200"/>
              </a:spcBef>
              <a:spcAft>
                <a:spcPts val="0"/>
              </a:spcAft>
              <a:buClr>
                <a:schemeClr val="folHlink"/>
              </a:buClr>
              <a:buSzPts val="1440"/>
              <a:buFont typeface="Noto Sans Symbols"/>
              <a:buChar char="■"/>
            </a:pPr>
            <a:r>
              <a:rPr b="0" i="1" lang="en-US" sz="2400" u="none">
                <a:solidFill>
                  <a:schemeClr val="dk1"/>
                </a:solidFill>
                <a:latin typeface="Arial"/>
                <a:ea typeface="Arial"/>
                <a:cs typeface="Arial"/>
                <a:sym typeface="Arial"/>
              </a:rPr>
              <a:t>N</a:t>
            </a:r>
            <a:r>
              <a:rPr b="0" baseline="-25000" i="1" lang="en-US" sz="2400" u="none">
                <a:solidFill>
                  <a:schemeClr val="dk1"/>
                </a:solidFill>
                <a:latin typeface="Arial"/>
                <a:ea typeface="Arial"/>
                <a:cs typeface="Arial"/>
                <a:sym typeface="Arial"/>
              </a:rPr>
              <a:t>Eps</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{q belongs to D | dist(p,q) ≤ Eps}</a:t>
            </a:r>
            <a:endParaRPr/>
          </a:p>
          <a:p>
            <a:pPr indent="-342900" lvl="0" marL="342900" rtl="0" algn="l">
              <a:lnSpc>
                <a:spcPct val="90000"/>
              </a:lnSpc>
              <a:spcBef>
                <a:spcPts val="1200"/>
              </a:spcBef>
              <a:spcAft>
                <a:spcPts val="0"/>
              </a:spcAft>
              <a:buClr>
                <a:schemeClr val="folHlink"/>
              </a:buClr>
              <a:buSzPts val="1440"/>
              <a:buFont typeface="Noto Sans Symbols"/>
              <a:buChar char="■"/>
            </a:pPr>
            <a:r>
              <a:rPr b="0" i="0" lang="en-US" sz="2400" u="none">
                <a:solidFill>
                  <a:schemeClr val="hlink"/>
                </a:solidFill>
                <a:latin typeface="Arial"/>
                <a:ea typeface="Arial"/>
                <a:cs typeface="Arial"/>
                <a:sym typeface="Arial"/>
              </a:rPr>
              <a:t>Directly density-reachable</a:t>
            </a:r>
            <a:r>
              <a:rPr b="0" i="0" lang="en-US" sz="2400" u="none">
                <a:solidFill>
                  <a:schemeClr val="dk1"/>
                </a:solidFill>
                <a:latin typeface="Arial"/>
                <a:ea typeface="Arial"/>
                <a:cs typeface="Arial"/>
                <a:sym typeface="Arial"/>
              </a:rPr>
              <a:t>: A point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is directly density-reachable from a point </a:t>
            </a:r>
            <a:r>
              <a:rPr b="0" i="1" lang="en-US" sz="2400" u="none">
                <a:solidFill>
                  <a:schemeClr val="dk1"/>
                </a:solidFill>
                <a:latin typeface="Arial"/>
                <a:ea typeface="Arial"/>
                <a:cs typeface="Arial"/>
                <a:sym typeface="Arial"/>
              </a:rPr>
              <a:t>q</a:t>
            </a:r>
            <a:r>
              <a:rPr b="0" i="0" lang="en-US" sz="2400" u="none">
                <a:solidFill>
                  <a:schemeClr val="dk1"/>
                </a:solidFill>
                <a:latin typeface="Arial"/>
                <a:ea typeface="Arial"/>
                <a:cs typeface="Arial"/>
                <a:sym typeface="Arial"/>
              </a:rPr>
              <a:t> w.r.t. </a:t>
            </a:r>
            <a:r>
              <a:rPr b="0" i="1" lang="en-US" sz="2400" u="none">
                <a:solidFill>
                  <a:schemeClr val="dk1"/>
                </a:solidFill>
                <a:latin typeface="Arial"/>
                <a:ea typeface="Arial"/>
                <a:cs typeface="Arial"/>
                <a:sym typeface="Arial"/>
              </a:rPr>
              <a:t>Eps</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MinPts</a:t>
            </a:r>
            <a:r>
              <a:rPr b="0" i="0" lang="en-US" sz="2400" u="none">
                <a:solidFill>
                  <a:schemeClr val="dk1"/>
                </a:solidFill>
                <a:latin typeface="Arial"/>
                <a:ea typeface="Arial"/>
                <a:cs typeface="Arial"/>
                <a:sym typeface="Arial"/>
              </a:rPr>
              <a:t> if 	</a:t>
            </a:r>
            <a:endParaRPr/>
          </a:p>
          <a:p>
            <a:pPr indent="-285750" lvl="1" marL="742950" rtl="0" algn="l">
              <a:lnSpc>
                <a:spcPct val="90000"/>
              </a:lnSpc>
              <a:spcBef>
                <a:spcPts val="1200"/>
              </a:spcBef>
              <a:spcAft>
                <a:spcPts val="0"/>
              </a:spcAft>
              <a:buClr>
                <a:schemeClr val="hlink"/>
              </a:buClr>
              <a:buSzPts val="1320"/>
              <a:buFont typeface="Noto Sans Symbols"/>
              <a:buChar char="■"/>
            </a:pP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belongs to </a:t>
            </a:r>
            <a:r>
              <a:rPr b="0" i="1" lang="en-US" sz="2400" u="none">
                <a:solidFill>
                  <a:schemeClr val="dk1"/>
                </a:solidFill>
                <a:latin typeface="Arial"/>
                <a:ea typeface="Arial"/>
                <a:cs typeface="Arial"/>
                <a:sym typeface="Arial"/>
              </a:rPr>
              <a:t>N</a:t>
            </a:r>
            <a:r>
              <a:rPr b="0" baseline="-25000" i="1" lang="en-US" sz="2400" u="none">
                <a:solidFill>
                  <a:schemeClr val="dk1"/>
                </a:solidFill>
                <a:latin typeface="Arial"/>
                <a:ea typeface="Arial"/>
                <a:cs typeface="Arial"/>
                <a:sym typeface="Arial"/>
              </a:rPr>
              <a:t>Eps</a:t>
            </a:r>
            <a:r>
              <a:rPr b="0" i="1" lang="en-US" sz="2400" u="none">
                <a:solidFill>
                  <a:schemeClr val="dk1"/>
                </a:solidFill>
                <a:latin typeface="Arial"/>
                <a:ea typeface="Arial"/>
                <a:cs typeface="Arial"/>
                <a:sym typeface="Arial"/>
              </a:rPr>
              <a:t>(q)</a:t>
            </a:r>
            <a:endParaRPr/>
          </a:p>
          <a:p>
            <a:pPr indent="-285750" lvl="1" marL="742950" rtl="0" algn="l">
              <a:lnSpc>
                <a:spcPct val="90000"/>
              </a:lnSpc>
              <a:spcBef>
                <a:spcPts val="12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core point condition:</a:t>
            </a:r>
            <a:endParaRPr/>
          </a:p>
          <a:p>
            <a:pPr indent="-285750" lvl="1" marL="742950" rtl="0" algn="l">
              <a:lnSpc>
                <a:spcPct val="90000"/>
              </a:lnSpc>
              <a:spcBef>
                <a:spcPts val="1200"/>
              </a:spcBef>
              <a:spcAft>
                <a:spcPts val="0"/>
              </a:spcAft>
              <a:buSzPts val="1320"/>
              <a:buNone/>
            </a:pP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N</a:t>
            </a:r>
            <a:r>
              <a:rPr b="0" baseline="-25000" i="1" lang="en-US" sz="2400" u="none">
                <a:solidFill>
                  <a:schemeClr val="dk1"/>
                </a:solidFill>
                <a:latin typeface="Arial"/>
                <a:ea typeface="Arial"/>
                <a:cs typeface="Arial"/>
                <a:sym typeface="Arial"/>
              </a:rPr>
              <a:t>Eps</a:t>
            </a:r>
            <a:r>
              <a:rPr b="0" i="1" lang="en-US" sz="2400" u="none">
                <a:solidFill>
                  <a:schemeClr val="dk1"/>
                </a:solidFill>
                <a:latin typeface="Arial"/>
                <a:ea typeface="Arial"/>
                <a:cs typeface="Arial"/>
                <a:sym typeface="Arial"/>
              </a:rPr>
              <a:t> (q)</a:t>
            </a:r>
            <a:r>
              <a:rPr b="0" i="0" lang="en-US" sz="2400" u="none">
                <a:solidFill>
                  <a:schemeClr val="dk1"/>
                </a:solidFill>
                <a:latin typeface="Arial"/>
                <a:ea typeface="Arial"/>
                <a:cs typeface="Arial"/>
                <a:sym typeface="Arial"/>
              </a:rPr>
              <a:t>| ≥ </a:t>
            </a:r>
            <a:r>
              <a:rPr b="0" i="1" lang="en-US" sz="2400" u="none">
                <a:solidFill>
                  <a:schemeClr val="dk1"/>
                </a:solidFill>
                <a:latin typeface="Arial"/>
                <a:ea typeface="Arial"/>
                <a:cs typeface="Arial"/>
                <a:sym typeface="Arial"/>
              </a:rPr>
              <a:t>MinPts</a:t>
            </a:r>
            <a:r>
              <a:rPr b="0" i="0" lang="en-US" sz="2400" u="none">
                <a:solidFill>
                  <a:schemeClr val="dk1"/>
                </a:solidFill>
                <a:latin typeface="Arial"/>
                <a:ea typeface="Arial"/>
                <a:cs typeface="Arial"/>
                <a:sym typeface="Arial"/>
              </a:rPr>
              <a:t> </a:t>
            </a:r>
            <a:endParaRPr/>
          </a:p>
        </p:txBody>
      </p:sp>
      <p:grpSp>
        <p:nvGrpSpPr>
          <p:cNvPr id="1461" name="Google Shape;1461;p61"/>
          <p:cNvGrpSpPr/>
          <p:nvPr/>
        </p:nvGrpSpPr>
        <p:grpSpPr>
          <a:xfrm>
            <a:off x="5264150" y="4648200"/>
            <a:ext cx="3879850" cy="1663700"/>
            <a:chOff x="5264150" y="4648200"/>
            <a:chExt cx="3879850" cy="1663700"/>
          </a:xfrm>
        </p:grpSpPr>
        <p:sp>
          <p:nvSpPr>
            <p:cNvPr id="1462" name="Google Shape;1462;p61"/>
            <p:cNvSpPr txBox="1"/>
            <p:nvPr/>
          </p:nvSpPr>
          <p:spPr>
            <a:xfrm>
              <a:off x="7315200" y="4946650"/>
              <a:ext cx="1828800" cy="1005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MinPts = 5</a:t>
              </a:r>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Eps = 1 cm</a:t>
              </a:r>
              <a:endParaRPr/>
            </a:p>
          </p:txBody>
        </p:sp>
        <p:grpSp>
          <p:nvGrpSpPr>
            <p:cNvPr id="1463" name="Google Shape;1463;p61"/>
            <p:cNvGrpSpPr/>
            <p:nvPr/>
          </p:nvGrpSpPr>
          <p:grpSpPr>
            <a:xfrm>
              <a:off x="5264150" y="4648200"/>
              <a:ext cx="1663700" cy="1663700"/>
              <a:chOff x="5264150" y="4648200"/>
              <a:chExt cx="1663700" cy="1663700"/>
            </a:xfrm>
          </p:grpSpPr>
          <p:sp>
            <p:nvSpPr>
              <p:cNvPr id="1464" name="Google Shape;1464;p61"/>
              <p:cNvSpPr/>
              <p:nvPr/>
            </p:nvSpPr>
            <p:spPr>
              <a:xfrm>
                <a:off x="5375275" y="5430838"/>
                <a:ext cx="999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5" name="Google Shape;1465;p61"/>
              <p:cNvSpPr/>
              <p:nvPr/>
            </p:nvSpPr>
            <p:spPr>
              <a:xfrm>
                <a:off x="5711825" y="5541963"/>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6" name="Google Shape;1466;p61"/>
              <p:cNvSpPr/>
              <p:nvPr/>
            </p:nvSpPr>
            <p:spPr>
              <a:xfrm>
                <a:off x="5867400" y="5181600"/>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7" name="Google Shape;1467;p61"/>
              <p:cNvSpPr/>
              <p:nvPr/>
            </p:nvSpPr>
            <p:spPr>
              <a:xfrm>
                <a:off x="5264150" y="5876925"/>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8" name="Google Shape;1468;p61"/>
              <p:cNvSpPr/>
              <p:nvPr/>
            </p:nvSpPr>
            <p:spPr>
              <a:xfrm>
                <a:off x="5487988" y="5654675"/>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9" name="Google Shape;1469;p61"/>
              <p:cNvSpPr/>
              <p:nvPr/>
            </p:nvSpPr>
            <p:spPr>
              <a:xfrm>
                <a:off x="5487988" y="5876925"/>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0" name="Google Shape;1470;p61"/>
              <p:cNvSpPr/>
              <p:nvPr/>
            </p:nvSpPr>
            <p:spPr>
              <a:xfrm>
                <a:off x="5822950" y="5989638"/>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1" name="Google Shape;1471;p61"/>
              <p:cNvSpPr/>
              <p:nvPr/>
            </p:nvSpPr>
            <p:spPr>
              <a:xfrm>
                <a:off x="5822950" y="4648200"/>
                <a:ext cx="1104900" cy="1104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2" name="Google Shape;1472;p61"/>
              <p:cNvSpPr/>
              <p:nvPr/>
            </p:nvSpPr>
            <p:spPr>
              <a:xfrm>
                <a:off x="5822950" y="4983163"/>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3" name="Google Shape;1473;p61"/>
              <p:cNvSpPr/>
              <p:nvPr/>
            </p:nvSpPr>
            <p:spPr>
              <a:xfrm>
                <a:off x="6492875" y="5654675"/>
                <a:ext cx="999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4" name="Google Shape;1474;p61"/>
              <p:cNvSpPr/>
              <p:nvPr/>
            </p:nvSpPr>
            <p:spPr>
              <a:xfrm>
                <a:off x="6270625" y="5207000"/>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5" name="Google Shape;1475;p61"/>
              <p:cNvSpPr/>
              <p:nvPr/>
            </p:nvSpPr>
            <p:spPr>
              <a:xfrm>
                <a:off x="5711825" y="5765800"/>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6" name="Google Shape;1476;p61"/>
              <p:cNvSpPr/>
              <p:nvPr/>
            </p:nvSpPr>
            <p:spPr>
              <a:xfrm>
                <a:off x="5934075" y="5541963"/>
                <a:ext cx="999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7" name="Google Shape;1477;p61"/>
              <p:cNvSpPr/>
              <p:nvPr/>
            </p:nvSpPr>
            <p:spPr>
              <a:xfrm>
                <a:off x="6157913" y="5876925"/>
                <a:ext cx="999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8" name="Google Shape;1478;p61"/>
              <p:cNvSpPr/>
              <p:nvPr/>
            </p:nvSpPr>
            <p:spPr>
              <a:xfrm>
                <a:off x="6716713" y="5989638"/>
                <a:ext cx="999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9" name="Google Shape;1479;p61"/>
              <p:cNvSpPr/>
              <p:nvPr/>
            </p:nvSpPr>
            <p:spPr>
              <a:xfrm>
                <a:off x="5487988" y="5207000"/>
                <a:ext cx="1104900" cy="1104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80" name="Google Shape;1480;p61"/>
              <p:cNvSpPr txBox="1"/>
              <p:nvPr/>
            </p:nvSpPr>
            <p:spPr>
              <a:xfrm>
                <a:off x="6324600" y="4946650"/>
                <a:ext cx="381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t>
                </a:r>
                <a:endParaRPr/>
              </a:p>
            </p:txBody>
          </p:sp>
          <p:sp>
            <p:nvSpPr>
              <p:cNvPr id="1481" name="Google Shape;1481;p61"/>
              <p:cNvSpPr txBox="1"/>
              <p:nvPr/>
            </p:nvSpPr>
            <p:spPr>
              <a:xfrm>
                <a:off x="5867400" y="5715000"/>
                <a:ext cx="381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q</a:t>
                </a:r>
                <a:endParaRPr/>
              </a:p>
            </p:txBody>
          </p:sp>
          <p:sp>
            <p:nvSpPr>
              <p:cNvPr id="1482" name="Google Shape;1482;p61"/>
              <p:cNvSpPr/>
              <p:nvPr/>
            </p:nvSpPr>
            <p:spPr>
              <a:xfrm>
                <a:off x="5997575" y="5768975"/>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1483" name="Google Shape;1483;p6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8" name="Shape 1488"/>
        <p:cNvGrpSpPr/>
        <p:nvPr/>
      </p:nvGrpSpPr>
      <p:grpSpPr>
        <a:xfrm>
          <a:off x="0" y="0"/>
          <a:ext cx="0" cy="0"/>
          <a:chOff x="0" y="0"/>
          <a:chExt cx="0" cy="0"/>
        </a:xfrm>
      </p:grpSpPr>
      <p:sp>
        <p:nvSpPr>
          <p:cNvPr id="1489" name="Google Shape;1489;p62"/>
          <p:cNvSpPr txBox="1"/>
          <p:nvPr>
            <p:ph type="title"/>
          </p:nvPr>
        </p:nvSpPr>
        <p:spPr>
          <a:xfrm>
            <a:off x="0" y="381000"/>
            <a:ext cx="91440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Density-Reachable and Density-Connected</a:t>
            </a:r>
            <a:endParaRPr/>
          </a:p>
        </p:txBody>
      </p:sp>
      <p:sp>
        <p:nvSpPr>
          <p:cNvPr id="1490" name="Google Shape;1490;p62"/>
          <p:cNvSpPr txBox="1"/>
          <p:nvPr>
            <p:ph idx="1" type="body"/>
          </p:nvPr>
        </p:nvSpPr>
        <p:spPr>
          <a:xfrm>
            <a:off x="228600" y="1447800"/>
            <a:ext cx="5638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Density-reachable: </a:t>
            </a:r>
            <a:endParaRPr/>
          </a:p>
          <a:p>
            <a:pPr indent="-285750" lvl="1" marL="742950" rtl="0" algn="l">
              <a:lnSpc>
                <a:spcPct val="100000"/>
              </a:lnSpc>
              <a:spcBef>
                <a:spcPts val="12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A point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is </a:t>
            </a:r>
            <a:r>
              <a:rPr b="0" i="0" lang="en-US" sz="2400" u="none">
                <a:solidFill>
                  <a:schemeClr val="hlink"/>
                </a:solidFill>
                <a:latin typeface="Arial"/>
                <a:ea typeface="Arial"/>
                <a:cs typeface="Arial"/>
                <a:sym typeface="Arial"/>
              </a:rPr>
              <a:t>density-reachable</a:t>
            </a:r>
            <a:r>
              <a:rPr b="0" i="0" lang="en-US" sz="2400" u="none">
                <a:solidFill>
                  <a:schemeClr val="dk1"/>
                </a:solidFill>
                <a:latin typeface="Arial"/>
                <a:ea typeface="Arial"/>
                <a:cs typeface="Arial"/>
                <a:sym typeface="Arial"/>
              </a:rPr>
              <a:t> from a point </a:t>
            </a:r>
            <a:r>
              <a:rPr b="0" i="1" lang="en-US" sz="2400" u="none">
                <a:solidFill>
                  <a:schemeClr val="dk1"/>
                </a:solidFill>
                <a:latin typeface="Arial"/>
                <a:ea typeface="Arial"/>
                <a:cs typeface="Arial"/>
                <a:sym typeface="Arial"/>
              </a:rPr>
              <a:t>q</a:t>
            </a:r>
            <a:r>
              <a:rPr b="0" i="0" lang="en-US" sz="2400" u="none">
                <a:solidFill>
                  <a:schemeClr val="dk1"/>
                </a:solidFill>
                <a:latin typeface="Arial"/>
                <a:ea typeface="Arial"/>
                <a:cs typeface="Arial"/>
                <a:sym typeface="Arial"/>
              </a:rPr>
              <a:t> w.r.t. </a:t>
            </a:r>
            <a:r>
              <a:rPr b="0" i="1" lang="en-US" sz="2400" u="none">
                <a:solidFill>
                  <a:schemeClr val="dk1"/>
                </a:solidFill>
                <a:latin typeface="Arial"/>
                <a:ea typeface="Arial"/>
                <a:cs typeface="Arial"/>
                <a:sym typeface="Arial"/>
              </a:rPr>
              <a:t>Eps</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MinPts</a:t>
            </a:r>
            <a:r>
              <a:rPr b="0" i="0" lang="en-US" sz="2400" u="none">
                <a:solidFill>
                  <a:schemeClr val="dk1"/>
                </a:solidFill>
                <a:latin typeface="Arial"/>
                <a:ea typeface="Arial"/>
                <a:cs typeface="Arial"/>
                <a:sym typeface="Arial"/>
              </a:rPr>
              <a:t> if there is a chain of points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 </a:t>
            </a:r>
            <a:r>
              <a:rPr b="0" i="1" lang="en-US" sz="2400" u="none">
                <a:solidFill>
                  <a:schemeClr val="dk1"/>
                </a:solidFill>
                <a:latin typeface="Arial"/>
                <a:ea typeface="Arial"/>
                <a:cs typeface="Arial"/>
                <a:sym typeface="Arial"/>
              </a:rPr>
              <a:t>q</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 =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such that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i+1</a:t>
            </a:r>
            <a:r>
              <a:rPr b="0" i="0" lang="en-US" sz="2400" u="none">
                <a:solidFill>
                  <a:schemeClr val="dk1"/>
                </a:solidFill>
                <a:latin typeface="Arial"/>
                <a:ea typeface="Arial"/>
                <a:cs typeface="Arial"/>
                <a:sym typeface="Arial"/>
              </a:rPr>
              <a:t> is directly density-reachable from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a:t>
            </a:r>
            <a:endParaRPr/>
          </a:p>
          <a:p>
            <a:pPr indent="-342900" lvl="0" marL="342900" rtl="0" algn="l">
              <a:lnSpc>
                <a:spcPct val="100000"/>
              </a:lnSpc>
              <a:spcBef>
                <a:spcPts val="12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Density-connected</a:t>
            </a:r>
            <a:endParaRPr/>
          </a:p>
          <a:p>
            <a:pPr indent="-285750" lvl="1" marL="742950" rtl="0" algn="l">
              <a:lnSpc>
                <a:spcPct val="100000"/>
              </a:lnSpc>
              <a:spcBef>
                <a:spcPts val="12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A point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is </a:t>
            </a:r>
            <a:r>
              <a:rPr b="0" i="0" lang="en-US" sz="2400" u="none">
                <a:solidFill>
                  <a:schemeClr val="hlink"/>
                </a:solidFill>
                <a:latin typeface="Arial"/>
                <a:ea typeface="Arial"/>
                <a:cs typeface="Arial"/>
                <a:sym typeface="Arial"/>
              </a:rPr>
              <a:t>density-connected</a:t>
            </a:r>
            <a:r>
              <a:rPr b="0" i="0" lang="en-US" sz="2400" u="none">
                <a:solidFill>
                  <a:schemeClr val="dk1"/>
                </a:solidFill>
                <a:latin typeface="Arial"/>
                <a:ea typeface="Arial"/>
                <a:cs typeface="Arial"/>
                <a:sym typeface="Arial"/>
              </a:rPr>
              <a:t> to a point </a:t>
            </a:r>
            <a:r>
              <a:rPr b="0" i="1" lang="en-US" sz="2400" u="none">
                <a:solidFill>
                  <a:schemeClr val="dk1"/>
                </a:solidFill>
                <a:latin typeface="Arial"/>
                <a:ea typeface="Arial"/>
                <a:cs typeface="Arial"/>
                <a:sym typeface="Arial"/>
              </a:rPr>
              <a:t>q</a:t>
            </a:r>
            <a:r>
              <a:rPr b="0" i="0" lang="en-US" sz="2400" u="none">
                <a:solidFill>
                  <a:schemeClr val="dk1"/>
                </a:solidFill>
                <a:latin typeface="Arial"/>
                <a:ea typeface="Arial"/>
                <a:cs typeface="Arial"/>
                <a:sym typeface="Arial"/>
              </a:rPr>
              <a:t> w.r.t. </a:t>
            </a:r>
            <a:r>
              <a:rPr b="0" i="1" lang="en-US" sz="2400" u="none">
                <a:solidFill>
                  <a:schemeClr val="dk1"/>
                </a:solidFill>
                <a:latin typeface="Arial"/>
                <a:ea typeface="Arial"/>
                <a:cs typeface="Arial"/>
                <a:sym typeface="Arial"/>
              </a:rPr>
              <a:t>Eps</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MinPts</a:t>
            </a:r>
            <a:r>
              <a:rPr b="0" i="0" lang="en-US" sz="2400" u="none">
                <a:solidFill>
                  <a:schemeClr val="dk1"/>
                </a:solidFill>
                <a:latin typeface="Arial"/>
                <a:ea typeface="Arial"/>
                <a:cs typeface="Arial"/>
                <a:sym typeface="Arial"/>
              </a:rPr>
              <a:t> if there is a point </a:t>
            </a:r>
            <a:r>
              <a:rPr b="0" i="1" lang="en-US" sz="2400" u="none">
                <a:solidFill>
                  <a:schemeClr val="dk1"/>
                </a:solidFill>
                <a:latin typeface="Arial"/>
                <a:ea typeface="Arial"/>
                <a:cs typeface="Arial"/>
                <a:sym typeface="Arial"/>
              </a:rPr>
              <a:t>o </a:t>
            </a:r>
            <a:r>
              <a:rPr b="0" i="0" lang="en-US" sz="2400" u="none">
                <a:solidFill>
                  <a:schemeClr val="dk1"/>
                </a:solidFill>
                <a:latin typeface="Arial"/>
                <a:ea typeface="Arial"/>
                <a:cs typeface="Arial"/>
                <a:sym typeface="Arial"/>
              </a:rPr>
              <a:t>such that both,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q</a:t>
            </a:r>
            <a:r>
              <a:rPr b="0" i="0" lang="en-US" sz="2400" u="none">
                <a:solidFill>
                  <a:schemeClr val="dk1"/>
                </a:solidFill>
                <a:latin typeface="Arial"/>
                <a:ea typeface="Arial"/>
                <a:cs typeface="Arial"/>
                <a:sym typeface="Arial"/>
              </a:rPr>
              <a:t> are density-reachable from </a:t>
            </a: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 w.r.t. </a:t>
            </a:r>
            <a:r>
              <a:rPr b="0" i="1" lang="en-US" sz="2400" u="none">
                <a:solidFill>
                  <a:schemeClr val="dk1"/>
                </a:solidFill>
                <a:latin typeface="Arial"/>
                <a:ea typeface="Arial"/>
                <a:cs typeface="Arial"/>
                <a:sym typeface="Arial"/>
              </a:rPr>
              <a:t>Eps</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MinPts</a:t>
            </a:r>
            <a:endParaRPr/>
          </a:p>
        </p:txBody>
      </p:sp>
      <p:sp>
        <p:nvSpPr>
          <p:cNvPr id="1491" name="Google Shape;1491;p62"/>
          <p:cNvSpPr/>
          <p:nvPr/>
        </p:nvSpPr>
        <p:spPr>
          <a:xfrm>
            <a:off x="7019925" y="2459037"/>
            <a:ext cx="999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2" name="Google Shape;1492;p62"/>
          <p:cNvSpPr/>
          <p:nvPr/>
        </p:nvSpPr>
        <p:spPr>
          <a:xfrm>
            <a:off x="7356475" y="2570162"/>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3" name="Google Shape;1493;p62"/>
          <p:cNvSpPr/>
          <p:nvPr/>
        </p:nvSpPr>
        <p:spPr>
          <a:xfrm>
            <a:off x="7356475" y="2235200"/>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4" name="Google Shape;1494;p62"/>
          <p:cNvSpPr/>
          <p:nvPr/>
        </p:nvSpPr>
        <p:spPr>
          <a:xfrm>
            <a:off x="6908800" y="2905125"/>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5" name="Google Shape;1495;p62"/>
          <p:cNvSpPr/>
          <p:nvPr/>
        </p:nvSpPr>
        <p:spPr>
          <a:xfrm>
            <a:off x="7132637" y="2682875"/>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6" name="Google Shape;1496;p62"/>
          <p:cNvSpPr/>
          <p:nvPr/>
        </p:nvSpPr>
        <p:spPr>
          <a:xfrm>
            <a:off x="7132637" y="2905125"/>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7" name="Google Shape;1497;p62"/>
          <p:cNvSpPr/>
          <p:nvPr/>
        </p:nvSpPr>
        <p:spPr>
          <a:xfrm>
            <a:off x="7467600" y="3017837"/>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8" name="Google Shape;1498;p62"/>
          <p:cNvSpPr/>
          <p:nvPr/>
        </p:nvSpPr>
        <p:spPr>
          <a:xfrm>
            <a:off x="7467600" y="2011362"/>
            <a:ext cx="984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9" name="Google Shape;1499;p62"/>
          <p:cNvSpPr/>
          <p:nvPr/>
        </p:nvSpPr>
        <p:spPr>
          <a:xfrm>
            <a:off x="8137525" y="2682875"/>
            <a:ext cx="999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0" name="Google Shape;1500;p62"/>
          <p:cNvSpPr/>
          <p:nvPr/>
        </p:nvSpPr>
        <p:spPr>
          <a:xfrm>
            <a:off x="7915275" y="2235200"/>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1" name="Google Shape;1501;p62"/>
          <p:cNvSpPr/>
          <p:nvPr/>
        </p:nvSpPr>
        <p:spPr>
          <a:xfrm>
            <a:off x="7356475" y="2794000"/>
            <a:ext cx="984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2" name="Google Shape;1502;p62"/>
          <p:cNvSpPr/>
          <p:nvPr/>
        </p:nvSpPr>
        <p:spPr>
          <a:xfrm>
            <a:off x="7578725" y="2570162"/>
            <a:ext cx="999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3" name="Google Shape;1503;p62"/>
          <p:cNvSpPr/>
          <p:nvPr/>
        </p:nvSpPr>
        <p:spPr>
          <a:xfrm>
            <a:off x="7802562" y="2905125"/>
            <a:ext cx="99900" cy="999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4" name="Google Shape;1504;p62"/>
          <p:cNvSpPr/>
          <p:nvPr/>
        </p:nvSpPr>
        <p:spPr>
          <a:xfrm>
            <a:off x="8361362" y="3017837"/>
            <a:ext cx="99900" cy="984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5" name="Google Shape;1505;p62"/>
          <p:cNvSpPr/>
          <p:nvPr/>
        </p:nvSpPr>
        <p:spPr>
          <a:xfrm>
            <a:off x="7086600" y="2438400"/>
            <a:ext cx="1104900" cy="1104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6" name="Google Shape;1506;p62"/>
          <p:cNvSpPr/>
          <p:nvPr/>
        </p:nvSpPr>
        <p:spPr>
          <a:xfrm>
            <a:off x="6370637" y="2311400"/>
            <a:ext cx="1104900" cy="1104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07" name="Google Shape;1507;p62"/>
          <p:cNvSpPr txBox="1"/>
          <p:nvPr/>
        </p:nvSpPr>
        <p:spPr>
          <a:xfrm>
            <a:off x="7969250" y="2051050"/>
            <a:ext cx="381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p</a:t>
            </a:r>
            <a:endParaRPr/>
          </a:p>
        </p:txBody>
      </p:sp>
      <p:sp>
        <p:nvSpPr>
          <p:cNvPr id="1508" name="Google Shape;1508;p62"/>
          <p:cNvSpPr txBox="1"/>
          <p:nvPr/>
        </p:nvSpPr>
        <p:spPr>
          <a:xfrm>
            <a:off x="6597650" y="2736850"/>
            <a:ext cx="381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q</a:t>
            </a:r>
            <a:endParaRPr/>
          </a:p>
        </p:txBody>
      </p:sp>
      <p:sp>
        <p:nvSpPr>
          <p:cNvPr id="1509" name="Google Shape;1509;p62"/>
          <p:cNvSpPr/>
          <p:nvPr/>
        </p:nvSpPr>
        <p:spPr>
          <a:xfrm>
            <a:off x="7315200" y="1752600"/>
            <a:ext cx="1104900" cy="1104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0" name="Google Shape;1510;p62"/>
          <p:cNvSpPr txBox="1"/>
          <p:nvPr/>
        </p:nvSpPr>
        <p:spPr>
          <a:xfrm>
            <a:off x="7359650" y="2508250"/>
            <a:ext cx="6096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p</a:t>
            </a:r>
            <a:r>
              <a:rPr b="1" baseline="-25000" i="1" lang="en-US" sz="2400" u="none">
                <a:solidFill>
                  <a:schemeClr val="dk1"/>
                </a:solidFill>
                <a:latin typeface="Times New Roman"/>
                <a:ea typeface="Times New Roman"/>
                <a:cs typeface="Times New Roman"/>
                <a:sym typeface="Times New Roman"/>
              </a:rPr>
              <a:t>1</a:t>
            </a:r>
            <a:endParaRPr/>
          </a:p>
        </p:txBody>
      </p:sp>
      <p:cxnSp>
        <p:nvCxnSpPr>
          <p:cNvPr id="1511" name="Google Shape;1511;p62"/>
          <p:cNvCxnSpPr/>
          <p:nvPr/>
        </p:nvCxnSpPr>
        <p:spPr>
          <a:xfrm flipH="1">
            <a:off x="7435850" y="2355850"/>
            <a:ext cx="457200" cy="228600"/>
          </a:xfrm>
          <a:prstGeom prst="straightConnector1">
            <a:avLst/>
          </a:prstGeom>
          <a:noFill/>
          <a:ln cap="flat" cmpd="sng" w="25400">
            <a:solidFill>
              <a:schemeClr val="dk1"/>
            </a:solidFill>
            <a:prstDash val="solid"/>
            <a:miter lim="800000"/>
            <a:headEnd len="med" w="med" type="stealth"/>
            <a:tailEnd len="med" w="med" type="none"/>
          </a:ln>
        </p:spPr>
      </p:cxnSp>
      <p:grpSp>
        <p:nvGrpSpPr>
          <p:cNvPr id="1512" name="Google Shape;1512;p62"/>
          <p:cNvGrpSpPr/>
          <p:nvPr/>
        </p:nvGrpSpPr>
        <p:grpSpPr>
          <a:xfrm>
            <a:off x="5867400" y="4343400"/>
            <a:ext cx="2959100" cy="1485900"/>
            <a:chOff x="3428" y="2740"/>
            <a:chExt cx="1864" cy="936"/>
          </a:xfrm>
        </p:grpSpPr>
        <p:sp>
          <p:nvSpPr>
            <p:cNvPr id="1513" name="Google Shape;1513;p62"/>
            <p:cNvSpPr/>
            <p:nvPr/>
          </p:nvSpPr>
          <p:spPr>
            <a:xfrm>
              <a:off x="3914" y="3089"/>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4" name="Google Shape;1514;p62"/>
            <p:cNvSpPr/>
            <p:nvPr/>
          </p:nvSpPr>
          <p:spPr>
            <a:xfrm>
              <a:off x="4126" y="3159"/>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5" name="Google Shape;1515;p62"/>
            <p:cNvSpPr/>
            <p:nvPr/>
          </p:nvSpPr>
          <p:spPr>
            <a:xfrm>
              <a:off x="4126" y="2948"/>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6" name="Google Shape;1516;p62"/>
            <p:cNvSpPr/>
            <p:nvPr/>
          </p:nvSpPr>
          <p:spPr>
            <a:xfrm>
              <a:off x="3844" y="3370"/>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7" name="Google Shape;1517;p62"/>
            <p:cNvSpPr/>
            <p:nvPr/>
          </p:nvSpPr>
          <p:spPr>
            <a:xfrm>
              <a:off x="3985" y="3230"/>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8" name="Google Shape;1518;p62"/>
            <p:cNvSpPr/>
            <p:nvPr/>
          </p:nvSpPr>
          <p:spPr>
            <a:xfrm>
              <a:off x="4129" y="3514"/>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9" name="Google Shape;1519;p62"/>
            <p:cNvSpPr/>
            <p:nvPr/>
          </p:nvSpPr>
          <p:spPr>
            <a:xfrm>
              <a:off x="4196" y="3297"/>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0" name="Google Shape;1520;p62"/>
            <p:cNvSpPr/>
            <p:nvPr/>
          </p:nvSpPr>
          <p:spPr>
            <a:xfrm>
              <a:off x="4196" y="2807"/>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1" name="Google Shape;1521;p62"/>
            <p:cNvSpPr/>
            <p:nvPr/>
          </p:nvSpPr>
          <p:spPr>
            <a:xfrm>
              <a:off x="4618" y="3230"/>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2" name="Google Shape;1522;p62"/>
            <p:cNvSpPr/>
            <p:nvPr/>
          </p:nvSpPr>
          <p:spPr>
            <a:xfrm>
              <a:off x="4478" y="2948"/>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3" name="Google Shape;1523;p62"/>
            <p:cNvSpPr/>
            <p:nvPr/>
          </p:nvSpPr>
          <p:spPr>
            <a:xfrm>
              <a:off x="3694" y="3252"/>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4" name="Google Shape;1524;p62"/>
            <p:cNvSpPr/>
            <p:nvPr/>
          </p:nvSpPr>
          <p:spPr>
            <a:xfrm>
              <a:off x="4266" y="3159"/>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5" name="Google Shape;1525;p62"/>
            <p:cNvSpPr/>
            <p:nvPr/>
          </p:nvSpPr>
          <p:spPr>
            <a:xfrm>
              <a:off x="4407" y="3370"/>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6" name="Google Shape;1526;p62"/>
            <p:cNvSpPr/>
            <p:nvPr/>
          </p:nvSpPr>
          <p:spPr>
            <a:xfrm>
              <a:off x="4759" y="3441"/>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7" name="Google Shape;1527;p62"/>
            <p:cNvSpPr txBox="1"/>
            <p:nvPr/>
          </p:nvSpPr>
          <p:spPr>
            <a:xfrm>
              <a:off x="3504" y="2832"/>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p</a:t>
              </a:r>
              <a:endParaRPr/>
            </a:p>
          </p:txBody>
        </p:sp>
        <p:sp>
          <p:nvSpPr>
            <p:cNvPr id="1528" name="Google Shape;1528;p62"/>
            <p:cNvSpPr txBox="1"/>
            <p:nvPr/>
          </p:nvSpPr>
          <p:spPr>
            <a:xfrm>
              <a:off x="4992" y="2832"/>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q</a:t>
              </a:r>
              <a:endParaRPr/>
            </a:p>
          </p:txBody>
        </p:sp>
        <p:sp>
          <p:nvSpPr>
            <p:cNvPr id="1529" name="Google Shape;1529;p62"/>
            <p:cNvSpPr/>
            <p:nvPr/>
          </p:nvSpPr>
          <p:spPr>
            <a:xfrm>
              <a:off x="4858" y="3182"/>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0" name="Google Shape;1530;p62"/>
            <p:cNvSpPr/>
            <p:nvPr/>
          </p:nvSpPr>
          <p:spPr>
            <a:xfrm>
              <a:off x="4506" y="3207"/>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1" name="Google Shape;1531;p62"/>
            <p:cNvSpPr/>
            <p:nvPr/>
          </p:nvSpPr>
          <p:spPr>
            <a:xfrm>
              <a:off x="4647" y="3322"/>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2" name="Google Shape;1532;p62"/>
            <p:cNvSpPr/>
            <p:nvPr/>
          </p:nvSpPr>
          <p:spPr>
            <a:xfrm>
              <a:off x="4954" y="2942"/>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3" name="Google Shape;1533;p62"/>
            <p:cNvSpPr/>
            <p:nvPr/>
          </p:nvSpPr>
          <p:spPr>
            <a:xfrm>
              <a:off x="4602" y="2871"/>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4" name="Google Shape;1534;p62"/>
            <p:cNvSpPr/>
            <p:nvPr/>
          </p:nvSpPr>
          <p:spPr>
            <a:xfrm>
              <a:off x="4791" y="3034"/>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5" name="Google Shape;1535;p62"/>
            <p:cNvSpPr/>
            <p:nvPr/>
          </p:nvSpPr>
          <p:spPr>
            <a:xfrm>
              <a:off x="3524" y="2980"/>
              <a:ext cx="600" cy="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6" name="Google Shape;1536;p62"/>
            <p:cNvSpPr/>
            <p:nvPr/>
          </p:nvSpPr>
          <p:spPr>
            <a:xfrm>
              <a:off x="3860" y="3076"/>
              <a:ext cx="600" cy="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7" name="Google Shape;1537;p62"/>
            <p:cNvSpPr/>
            <p:nvPr/>
          </p:nvSpPr>
          <p:spPr>
            <a:xfrm>
              <a:off x="4244" y="2980"/>
              <a:ext cx="600" cy="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8" name="Google Shape;1538;p62"/>
            <p:cNvSpPr/>
            <p:nvPr/>
          </p:nvSpPr>
          <p:spPr>
            <a:xfrm>
              <a:off x="4484" y="2740"/>
              <a:ext cx="600" cy="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39" name="Google Shape;1539;p62"/>
            <p:cNvCxnSpPr/>
            <p:nvPr/>
          </p:nvCxnSpPr>
          <p:spPr>
            <a:xfrm>
              <a:off x="3888" y="3408"/>
              <a:ext cx="300" cy="0"/>
            </a:xfrm>
            <a:prstGeom prst="straightConnector1">
              <a:avLst/>
            </a:prstGeom>
            <a:noFill/>
            <a:ln cap="flat" cmpd="sng" w="25400">
              <a:solidFill>
                <a:schemeClr val="dk1"/>
              </a:solidFill>
              <a:prstDash val="solid"/>
              <a:miter lim="800000"/>
              <a:headEnd len="med" w="med" type="stealth"/>
              <a:tailEnd len="med" w="med" type="none"/>
            </a:ln>
          </p:spPr>
        </p:cxnSp>
        <p:cxnSp>
          <p:nvCxnSpPr>
            <p:cNvPr id="1540" name="Google Shape;1540;p62"/>
            <p:cNvCxnSpPr/>
            <p:nvPr/>
          </p:nvCxnSpPr>
          <p:spPr>
            <a:xfrm rot="10800000">
              <a:off x="4212" y="3264"/>
              <a:ext cx="300" cy="0"/>
            </a:xfrm>
            <a:prstGeom prst="straightConnector1">
              <a:avLst/>
            </a:prstGeom>
            <a:noFill/>
            <a:ln cap="flat" cmpd="sng" w="25400">
              <a:solidFill>
                <a:schemeClr val="dk1"/>
              </a:solidFill>
              <a:prstDash val="solid"/>
              <a:miter lim="800000"/>
              <a:headEnd len="med" w="med" type="stealth"/>
              <a:tailEnd len="med" w="med" type="none"/>
            </a:ln>
          </p:spPr>
        </p:cxnSp>
        <p:sp>
          <p:nvSpPr>
            <p:cNvPr id="1541" name="Google Shape;1541;p62"/>
            <p:cNvSpPr/>
            <p:nvPr/>
          </p:nvSpPr>
          <p:spPr>
            <a:xfrm>
              <a:off x="3818" y="2993"/>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2" name="Google Shape;1542;p62"/>
            <p:cNvSpPr/>
            <p:nvPr/>
          </p:nvSpPr>
          <p:spPr>
            <a:xfrm>
              <a:off x="3694" y="3044"/>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3" name="Google Shape;1543;p62"/>
            <p:cNvSpPr/>
            <p:nvPr/>
          </p:nvSpPr>
          <p:spPr>
            <a:xfrm>
              <a:off x="3860" y="2807"/>
              <a:ext cx="0" cy="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4" name="Google Shape;1544;p62"/>
            <p:cNvSpPr/>
            <p:nvPr/>
          </p:nvSpPr>
          <p:spPr>
            <a:xfrm>
              <a:off x="3428" y="2740"/>
              <a:ext cx="600" cy="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45" name="Google Shape;1545;p62"/>
            <p:cNvCxnSpPr/>
            <p:nvPr/>
          </p:nvCxnSpPr>
          <p:spPr>
            <a:xfrm>
              <a:off x="3744" y="3072"/>
              <a:ext cx="0" cy="300"/>
            </a:xfrm>
            <a:prstGeom prst="straightConnector1">
              <a:avLst/>
            </a:prstGeom>
            <a:noFill/>
            <a:ln cap="flat" cmpd="sng" w="25400">
              <a:solidFill>
                <a:schemeClr val="dk1"/>
              </a:solidFill>
              <a:prstDash val="solid"/>
              <a:miter lim="800000"/>
              <a:headEnd len="med" w="med" type="stealth"/>
              <a:tailEnd len="med" w="med" type="none"/>
            </a:ln>
          </p:spPr>
        </p:cxnSp>
        <p:cxnSp>
          <p:nvCxnSpPr>
            <p:cNvPr id="1546" name="Google Shape;1546;p62"/>
            <p:cNvCxnSpPr/>
            <p:nvPr/>
          </p:nvCxnSpPr>
          <p:spPr>
            <a:xfrm rot="10800000">
              <a:off x="4500" y="3072"/>
              <a:ext cx="300" cy="0"/>
            </a:xfrm>
            <a:prstGeom prst="straightConnector1">
              <a:avLst/>
            </a:prstGeom>
            <a:noFill/>
            <a:ln cap="flat" cmpd="sng" w="25400">
              <a:solidFill>
                <a:schemeClr val="dk1"/>
              </a:solidFill>
              <a:prstDash val="solid"/>
              <a:miter lim="800000"/>
              <a:headEnd len="med" w="med" type="stealth"/>
              <a:tailEnd len="med" w="med" type="none"/>
            </a:ln>
          </p:spPr>
        </p:cxnSp>
        <p:sp>
          <p:nvSpPr>
            <p:cNvPr id="1547" name="Google Shape;1547;p62"/>
            <p:cNvSpPr txBox="1"/>
            <p:nvPr/>
          </p:nvSpPr>
          <p:spPr>
            <a:xfrm>
              <a:off x="4176" y="3312"/>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endParaRPr/>
            </a:p>
          </p:txBody>
        </p:sp>
      </p:grpSp>
      <p:cxnSp>
        <p:nvCxnSpPr>
          <p:cNvPr id="1548" name="Google Shape;1548;p62"/>
          <p:cNvCxnSpPr/>
          <p:nvPr/>
        </p:nvCxnSpPr>
        <p:spPr>
          <a:xfrm flipH="1" rot="10800000">
            <a:off x="6934200" y="2667000"/>
            <a:ext cx="457200" cy="304800"/>
          </a:xfrm>
          <a:prstGeom prst="straightConnector1">
            <a:avLst/>
          </a:prstGeom>
          <a:noFill/>
          <a:ln cap="flat" cmpd="sng" w="25400">
            <a:solidFill>
              <a:schemeClr val="dk1"/>
            </a:solidFill>
            <a:prstDash val="solid"/>
            <a:miter lim="800000"/>
            <a:headEnd len="med" w="med" type="none"/>
            <a:tailEnd len="med" w="med" type="stealth"/>
          </a:ln>
        </p:spPr>
      </p:cxnSp>
      <p:sp>
        <p:nvSpPr>
          <p:cNvPr id="1549" name="Google Shape;1549;p6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4" name="Shape 1554"/>
        <p:cNvGrpSpPr/>
        <p:nvPr/>
      </p:nvGrpSpPr>
      <p:grpSpPr>
        <a:xfrm>
          <a:off x="0" y="0"/>
          <a:ext cx="0" cy="0"/>
          <a:chOff x="0" y="0"/>
          <a:chExt cx="0" cy="0"/>
        </a:xfrm>
      </p:grpSpPr>
      <p:sp>
        <p:nvSpPr>
          <p:cNvPr id="1555" name="Google Shape;1555;p63"/>
          <p:cNvSpPr txBox="1"/>
          <p:nvPr>
            <p:ph type="title"/>
          </p:nvPr>
        </p:nvSpPr>
        <p:spPr>
          <a:xfrm>
            <a:off x="228600" y="228600"/>
            <a:ext cx="8534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DBSCAN: Density-Based Spatial Clustering of Applications with Noise</a:t>
            </a:r>
            <a:endParaRPr/>
          </a:p>
        </p:txBody>
      </p:sp>
      <p:sp>
        <p:nvSpPr>
          <p:cNvPr id="1556" name="Google Shape;1556;p63"/>
          <p:cNvSpPr txBox="1"/>
          <p:nvPr>
            <p:ph idx="1" type="body"/>
          </p:nvPr>
        </p:nvSpPr>
        <p:spPr>
          <a:xfrm>
            <a:off x="228600" y="1524000"/>
            <a:ext cx="85344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Relies on a </a:t>
            </a:r>
            <a:r>
              <a:rPr b="0" i="1" lang="en-US" sz="2400" u="none">
                <a:solidFill>
                  <a:schemeClr val="dk1"/>
                </a:solidFill>
                <a:latin typeface="Arial"/>
                <a:ea typeface="Arial"/>
                <a:cs typeface="Arial"/>
                <a:sym typeface="Arial"/>
              </a:rPr>
              <a:t>density-based</a:t>
            </a:r>
            <a:r>
              <a:rPr b="0" i="0" lang="en-US" sz="2400" u="none">
                <a:solidFill>
                  <a:schemeClr val="dk1"/>
                </a:solidFill>
                <a:latin typeface="Arial"/>
                <a:ea typeface="Arial"/>
                <a:cs typeface="Arial"/>
                <a:sym typeface="Arial"/>
              </a:rPr>
              <a:t> notion of cluster:  A </a:t>
            </a:r>
            <a:r>
              <a:rPr b="0" i="1" lang="en-US" sz="2400" u="none">
                <a:solidFill>
                  <a:schemeClr val="dk1"/>
                </a:solidFill>
                <a:latin typeface="Arial"/>
                <a:ea typeface="Arial"/>
                <a:cs typeface="Arial"/>
                <a:sym typeface="Arial"/>
              </a:rPr>
              <a:t>cluster</a:t>
            </a:r>
            <a:r>
              <a:rPr b="0" i="0" lang="en-US" sz="2400" u="none">
                <a:solidFill>
                  <a:schemeClr val="dk1"/>
                </a:solidFill>
                <a:latin typeface="Arial"/>
                <a:ea typeface="Arial"/>
                <a:cs typeface="Arial"/>
                <a:sym typeface="Arial"/>
              </a:rPr>
              <a:t> is defined as a maximal set of density-connected points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Discovers clusters of arbitrary shape in spatial databases with noise</a:t>
            </a:r>
            <a:endParaRPr/>
          </a:p>
        </p:txBody>
      </p:sp>
      <p:grpSp>
        <p:nvGrpSpPr>
          <p:cNvPr id="1557" name="Google Shape;1557;p63"/>
          <p:cNvGrpSpPr/>
          <p:nvPr/>
        </p:nvGrpSpPr>
        <p:grpSpPr>
          <a:xfrm>
            <a:off x="2057400" y="3505200"/>
            <a:ext cx="6325972" cy="2727614"/>
            <a:chOff x="672" y="1824"/>
            <a:chExt cx="4609" cy="2100"/>
          </a:xfrm>
        </p:grpSpPr>
        <p:sp>
          <p:nvSpPr>
            <p:cNvPr id="1558" name="Google Shape;1558;p63"/>
            <p:cNvSpPr/>
            <p:nvPr/>
          </p:nvSpPr>
          <p:spPr>
            <a:xfrm>
              <a:off x="1872" y="2496"/>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59" name="Google Shape;1559;p63"/>
            <p:cNvSpPr/>
            <p:nvPr/>
          </p:nvSpPr>
          <p:spPr>
            <a:xfrm>
              <a:off x="1824" y="2736"/>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0" name="Google Shape;1560;p63"/>
            <p:cNvSpPr/>
            <p:nvPr/>
          </p:nvSpPr>
          <p:spPr>
            <a:xfrm>
              <a:off x="2064" y="2784"/>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1" name="Google Shape;1561;p63"/>
            <p:cNvSpPr/>
            <p:nvPr/>
          </p:nvSpPr>
          <p:spPr>
            <a:xfrm>
              <a:off x="2160" y="2496"/>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2" name="Google Shape;1562;p63"/>
            <p:cNvSpPr/>
            <p:nvPr/>
          </p:nvSpPr>
          <p:spPr>
            <a:xfrm>
              <a:off x="2256" y="2928"/>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3" name="Google Shape;1563;p63"/>
            <p:cNvSpPr/>
            <p:nvPr/>
          </p:nvSpPr>
          <p:spPr>
            <a:xfrm>
              <a:off x="1872" y="2976"/>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4" name="Google Shape;1564;p63"/>
            <p:cNvSpPr/>
            <p:nvPr/>
          </p:nvSpPr>
          <p:spPr>
            <a:xfrm>
              <a:off x="2064" y="3120"/>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5" name="Google Shape;1565;p63"/>
            <p:cNvSpPr/>
            <p:nvPr/>
          </p:nvSpPr>
          <p:spPr>
            <a:xfrm>
              <a:off x="1968" y="3360"/>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6" name="Google Shape;1566;p63"/>
            <p:cNvSpPr/>
            <p:nvPr/>
          </p:nvSpPr>
          <p:spPr>
            <a:xfrm>
              <a:off x="2208" y="3504"/>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7" name="Google Shape;1567;p63"/>
            <p:cNvSpPr/>
            <p:nvPr/>
          </p:nvSpPr>
          <p:spPr>
            <a:xfrm>
              <a:off x="2304" y="3696"/>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8" name="Google Shape;1568;p63"/>
            <p:cNvSpPr/>
            <p:nvPr/>
          </p:nvSpPr>
          <p:spPr>
            <a:xfrm>
              <a:off x="2256" y="3264"/>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69" name="Google Shape;1569;p63"/>
            <p:cNvSpPr/>
            <p:nvPr/>
          </p:nvSpPr>
          <p:spPr>
            <a:xfrm>
              <a:off x="2880" y="1920"/>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0" name="Google Shape;1570;p63"/>
            <p:cNvSpPr/>
            <p:nvPr/>
          </p:nvSpPr>
          <p:spPr>
            <a:xfrm>
              <a:off x="2976" y="2496"/>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1" name="Google Shape;1571;p63"/>
            <p:cNvSpPr/>
            <p:nvPr/>
          </p:nvSpPr>
          <p:spPr>
            <a:xfrm>
              <a:off x="2832" y="2688"/>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2" name="Google Shape;1572;p63"/>
            <p:cNvSpPr/>
            <p:nvPr/>
          </p:nvSpPr>
          <p:spPr>
            <a:xfrm>
              <a:off x="3168" y="2784"/>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3" name="Google Shape;1573;p63"/>
            <p:cNvSpPr/>
            <p:nvPr/>
          </p:nvSpPr>
          <p:spPr>
            <a:xfrm>
              <a:off x="3264" y="2544"/>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4" name="Google Shape;1574;p63"/>
            <p:cNvSpPr/>
            <p:nvPr/>
          </p:nvSpPr>
          <p:spPr>
            <a:xfrm>
              <a:off x="2976" y="2880"/>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5" name="Google Shape;1575;p63"/>
            <p:cNvSpPr txBox="1"/>
            <p:nvPr/>
          </p:nvSpPr>
          <p:spPr>
            <a:xfrm>
              <a:off x="1392" y="1824"/>
              <a:ext cx="2400" cy="21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6" name="Google Shape;1576;p63"/>
            <p:cNvSpPr/>
            <p:nvPr/>
          </p:nvSpPr>
          <p:spPr>
            <a:xfrm>
              <a:off x="1584" y="2304"/>
              <a:ext cx="600" cy="6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7" name="Google Shape;1577;p63"/>
            <p:cNvSpPr/>
            <p:nvPr/>
          </p:nvSpPr>
          <p:spPr>
            <a:xfrm>
              <a:off x="1872" y="2880"/>
              <a:ext cx="600" cy="6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8" name="Google Shape;1578;p63"/>
            <p:cNvSpPr/>
            <p:nvPr/>
          </p:nvSpPr>
          <p:spPr>
            <a:xfrm>
              <a:off x="2688" y="1824"/>
              <a:ext cx="600" cy="6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9" name="Google Shape;1579;p63"/>
            <p:cNvSpPr/>
            <p:nvPr/>
          </p:nvSpPr>
          <p:spPr>
            <a:xfrm>
              <a:off x="1094" y="3124"/>
              <a:ext cx="600" cy="300"/>
            </a:xfrm>
            <a:custGeom>
              <a:rect b="b" l="l" r="r" t="t"/>
              <a:pathLst>
                <a:path extrusionOk="0" h="120000" w="120000">
                  <a:moveTo>
                    <a:pt x="0" y="0"/>
                  </a:moveTo>
                  <a:lnTo>
                    <a:pt x="120000" y="0"/>
                  </a:lnTo>
                  <a:lnTo>
                    <a:pt x="120000" y="120000"/>
                  </a:lnTo>
                  <a:lnTo>
                    <a:pt x="0" y="120000"/>
                  </a:lnTo>
                  <a:close/>
                </a:path>
                <a:path extrusionOk="0" fill="none" h="120000" w="120000">
                  <a:moveTo>
                    <a:pt x="4860" y="43740"/>
                  </a:moveTo>
                  <a:lnTo>
                    <a:pt x="-46000" y="28080"/>
                  </a:lnTo>
                </a:path>
              </a:pathLst>
            </a:cu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Core</a:t>
              </a:r>
              <a:endParaRPr/>
            </a:p>
          </p:txBody>
        </p:sp>
        <p:sp>
          <p:nvSpPr>
            <p:cNvPr id="1580" name="Google Shape;1580;p63"/>
            <p:cNvSpPr/>
            <p:nvPr/>
          </p:nvSpPr>
          <p:spPr>
            <a:xfrm>
              <a:off x="672" y="2523"/>
              <a:ext cx="900" cy="300"/>
            </a:xfrm>
            <a:custGeom>
              <a:rect b="b" l="l" r="r" t="t"/>
              <a:pathLst>
                <a:path extrusionOk="0" h="120000" w="120000">
                  <a:moveTo>
                    <a:pt x="0" y="0"/>
                  </a:moveTo>
                  <a:lnTo>
                    <a:pt x="120000" y="0"/>
                  </a:lnTo>
                  <a:lnTo>
                    <a:pt x="120000" y="120000"/>
                  </a:lnTo>
                  <a:lnTo>
                    <a:pt x="0" y="120000"/>
                  </a:lnTo>
                  <a:close/>
                </a:path>
                <a:path extrusionOk="0" fill="none" h="120000" w="120000">
                  <a:moveTo>
                    <a:pt x="3748" y="38498"/>
                  </a:moveTo>
                  <a:lnTo>
                    <a:pt x="3748" y="27445"/>
                  </a:lnTo>
                </a:path>
              </a:pathLst>
            </a:cu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Border</a:t>
              </a:r>
              <a:endParaRPr/>
            </a:p>
          </p:txBody>
        </p:sp>
        <p:sp>
          <p:nvSpPr>
            <p:cNvPr id="1581" name="Google Shape;1581;p63"/>
            <p:cNvSpPr/>
            <p:nvPr/>
          </p:nvSpPr>
          <p:spPr>
            <a:xfrm>
              <a:off x="3697" y="1921"/>
              <a:ext cx="900" cy="300"/>
            </a:xfrm>
            <a:custGeom>
              <a:rect b="b" l="l" r="r" t="t"/>
              <a:pathLst>
                <a:path extrusionOk="0" h="120000" w="120000">
                  <a:moveTo>
                    <a:pt x="0" y="0"/>
                  </a:moveTo>
                  <a:lnTo>
                    <a:pt x="120000" y="0"/>
                  </a:lnTo>
                  <a:lnTo>
                    <a:pt x="120000" y="120000"/>
                  </a:lnTo>
                  <a:lnTo>
                    <a:pt x="0" y="120000"/>
                  </a:lnTo>
                  <a:close/>
                </a:path>
                <a:path extrusionOk="0" fill="none" h="120000" w="120000">
                  <a:moveTo>
                    <a:pt x="5555" y="-21464"/>
                  </a:moveTo>
                  <a:lnTo>
                    <a:pt x="6348" y="-1506"/>
                  </a:lnTo>
                </a:path>
              </a:pathLst>
            </a:cu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Outlier</a:t>
              </a:r>
              <a:endParaRPr/>
            </a:p>
          </p:txBody>
        </p:sp>
        <p:sp>
          <p:nvSpPr>
            <p:cNvPr id="1582" name="Google Shape;1582;p63"/>
            <p:cNvSpPr txBox="1"/>
            <p:nvPr/>
          </p:nvSpPr>
          <p:spPr>
            <a:xfrm>
              <a:off x="4081" y="2736"/>
              <a:ext cx="1200" cy="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Eps = 1cm</a:t>
              </a:r>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MinPts = 5</a:t>
              </a:r>
              <a:endParaRPr/>
            </a:p>
          </p:txBody>
        </p:sp>
        <p:sp>
          <p:nvSpPr>
            <p:cNvPr id="1583" name="Google Shape;1583;p63"/>
            <p:cNvSpPr/>
            <p:nvPr/>
          </p:nvSpPr>
          <p:spPr>
            <a:xfrm>
              <a:off x="2400" y="3456"/>
              <a:ext cx="0" cy="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584" name="Google Shape;1584;p6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9" name="Shape 1589"/>
        <p:cNvGrpSpPr/>
        <p:nvPr/>
      </p:nvGrpSpPr>
      <p:grpSpPr>
        <a:xfrm>
          <a:off x="0" y="0"/>
          <a:ext cx="0" cy="0"/>
          <a:chOff x="0" y="0"/>
          <a:chExt cx="0" cy="0"/>
        </a:xfrm>
      </p:grpSpPr>
      <p:sp>
        <p:nvSpPr>
          <p:cNvPr id="1590" name="Google Shape;1590;p64"/>
          <p:cNvSpPr txBox="1"/>
          <p:nvPr>
            <p:ph type="title"/>
          </p:nvPr>
        </p:nvSpPr>
        <p:spPr>
          <a:xfrm>
            <a:off x="681037" y="492125"/>
            <a:ext cx="7437300" cy="574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Overlock"/>
              <a:buNone/>
            </a:pPr>
            <a:r>
              <a:rPr b="0" i="0" lang="en-US" sz="4000" u="none">
                <a:solidFill>
                  <a:schemeClr val="dk2"/>
                </a:solidFill>
                <a:latin typeface="Overlock"/>
                <a:ea typeface="Overlock"/>
                <a:cs typeface="Overlock"/>
                <a:sym typeface="Overlock"/>
              </a:rPr>
              <a:t>DBSCAN: The Algorithm</a:t>
            </a:r>
            <a:endParaRPr/>
          </a:p>
        </p:txBody>
      </p:sp>
      <p:sp>
        <p:nvSpPr>
          <p:cNvPr id="1591" name="Google Shape;1591;p64"/>
          <p:cNvSpPr txBox="1"/>
          <p:nvPr>
            <p:ph idx="1" type="body"/>
          </p:nvPr>
        </p:nvSpPr>
        <p:spPr>
          <a:xfrm>
            <a:off x="304800" y="1371600"/>
            <a:ext cx="83058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Arbitrary select a point </a:t>
            </a:r>
            <a:r>
              <a:rPr b="0" i="1" lang="en-US" sz="2400" u="none">
                <a:solidFill>
                  <a:schemeClr val="dk1"/>
                </a:solidFill>
                <a:latin typeface="Arial"/>
                <a:ea typeface="Arial"/>
                <a:cs typeface="Arial"/>
                <a:sym typeface="Arial"/>
              </a:rPr>
              <a:t>p</a:t>
            </a:r>
            <a:endParaRPr/>
          </a:p>
          <a:p>
            <a:pPr indent="-342900" lvl="0" marL="342900" rtl="0" algn="l">
              <a:lnSpc>
                <a:spcPct val="120000"/>
              </a:lnSpc>
              <a:spcBef>
                <a:spcPts val="12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Retrieve all points density-reachable from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w.r.t. </a:t>
            </a:r>
            <a:r>
              <a:rPr b="0" i="1" lang="en-US" sz="2400" u="none">
                <a:solidFill>
                  <a:schemeClr val="dk1"/>
                </a:solidFill>
                <a:latin typeface="Arial"/>
                <a:ea typeface="Arial"/>
                <a:cs typeface="Arial"/>
                <a:sym typeface="Arial"/>
              </a:rPr>
              <a:t>Eps</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MinPts</a:t>
            </a:r>
            <a:endParaRPr/>
          </a:p>
          <a:p>
            <a:pPr indent="-342900" lvl="0" marL="342900" rtl="0" algn="l">
              <a:lnSpc>
                <a:spcPct val="120000"/>
              </a:lnSpc>
              <a:spcBef>
                <a:spcPts val="12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If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is a core point, a cluster is formed</a:t>
            </a:r>
            <a:endParaRPr/>
          </a:p>
          <a:p>
            <a:pPr indent="-342900" lvl="0" marL="342900" rtl="0" algn="l">
              <a:lnSpc>
                <a:spcPct val="120000"/>
              </a:lnSpc>
              <a:spcBef>
                <a:spcPts val="12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If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is a border point, no points are density-reachable from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and DBSCAN visits the next point of the database</a:t>
            </a:r>
            <a:endParaRPr/>
          </a:p>
          <a:p>
            <a:pPr indent="-342900" lvl="0" marL="342900" rtl="0" algn="l">
              <a:lnSpc>
                <a:spcPct val="120000"/>
              </a:lnSpc>
              <a:spcBef>
                <a:spcPts val="12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Continue the process until all of the points have been processed</a:t>
            </a:r>
            <a:endParaRPr/>
          </a:p>
        </p:txBody>
      </p:sp>
      <p:sp>
        <p:nvSpPr>
          <p:cNvPr id="1592" name="Google Shape;1592;p6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7" name="Shape 1597"/>
        <p:cNvGrpSpPr/>
        <p:nvPr/>
      </p:nvGrpSpPr>
      <p:grpSpPr>
        <a:xfrm>
          <a:off x="0" y="0"/>
          <a:ext cx="0" cy="0"/>
          <a:chOff x="0" y="0"/>
          <a:chExt cx="0" cy="0"/>
        </a:xfrm>
      </p:grpSpPr>
      <p:sp>
        <p:nvSpPr>
          <p:cNvPr id="1598" name="Google Shape;1598;p65"/>
          <p:cNvSpPr txBox="1"/>
          <p:nvPr>
            <p:ph type="title"/>
          </p:nvPr>
        </p:nvSpPr>
        <p:spPr>
          <a:xfrm>
            <a:off x="681037" y="492125"/>
            <a:ext cx="7437300" cy="387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DBSCAN: Sensitive to Parameters</a:t>
            </a:r>
            <a:endParaRPr/>
          </a:p>
        </p:txBody>
      </p:sp>
      <p:pic>
        <p:nvPicPr>
          <p:cNvPr id="1599" name="Google Shape;1599;p65"/>
          <p:cNvPicPr preferRelativeResize="0"/>
          <p:nvPr>
            <p:ph idx="1" type="body"/>
          </p:nvPr>
        </p:nvPicPr>
        <p:blipFill rotWithShape="1">
          <a:blip r:embed="rId3">
            <a:alphaModFix/>
          </a:blip>
          <a:srcRect b="0" l="0" r="0" t="0"/>
          <a:stretch/>
        </p:blipFill>
        <p:spPr>
          <a:xfrm>
            <a:off x="304800" y="1371600"/>
            <a:ext cx="8305800" cy="3124200"/>
          </a:xfrm>
          <a:prstGeom prst="rect">
            <a:avLst/>
          </a:prstGeom>
          <a:noFill/>
          <a:ln>
            <a:noFill/>
          </a:ln>
        </p:spPr>
      </p:pic>
      <p:pic>
        <p:nvPicPr>
          <p:cNvPr id="1600" name="Google Shape;1600;p65"/>
          <p:cNvPicPr preferRelativeResize="0"/>
          <p:nvPr/>
        </p:nvPicPr>
        <p:blipFill rotWithShape="1">
          <a:blip r:embed="rId4">
            <a:alphaModFix/>
          </a:blip>
          <a:srcRect b="0" l="0" r="0" t="0"/>
          <a:stretch/>
        </p:blipFill>
        <p:spPr>
          <a:xfrm>
            <a:off x="381000" y="4724400"/>
            <a:ext cx="8534399" cy="1752600"/>
          </a:xfrm>
          <a:prstGeom prst="rect">
            <a:avLst/>
          </a:prstGeom>
          <a:noFill/>
          <a:ln>
            <a:noFill/>
          </a:ln>
        </p:spPr>
      </p:pic>
      <p:pic>
        <p:nvPicPr>
          <p:cNvPr id="1601" name="Google Shape;1601;p65"/>
          <p:cNvPicPr preferRelativeResize="0"/>
          <p:nvPr/>
        </p:nvPicPr>
        <p:blipFill rotWithShape="1">
          <a:blip r:embed="rId5">
            <a:alphaModFix/>
          </a:blip>
          <a:srcRect b="0" l="0" r="0" t="0"/>
          <a:stretch/>
        </p:blipFill>
        <p:spPr>
          <a:xfrm>
            <a:off x="152400" y="3455987"/>
            <a:ext cx="1524000" cy="1192212"/>
          </a:xfrm>
          <a:prstGeom prst="rect">
            <a:avLst/>
          </a:prstGeom>
          <a:noFill/>
          <a:ln>
            <a:noFill/>
          </a:ln>
        </p:spPr>
      </p:pic>
      <p:sp>
        <p:nvSpPr>
          <p:cNvPr id="1602" name="Google Shape;1602;p6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7" name="Shape 1607"/>
        <p:cNvGrpSpPr/>
        <p:nvPr/>
      </p:nvGrpSpPr>
      <p:grpSpPr>
        <a:xfrm>
          <a:off x="0" y="0"/>
          <a:ext cx="0" cy="0"/>
          <a:chOff x="0" y="0"/>
          <a:chExt cx="0" cy="0"/>
        </a:xfrm>
      </p:grpSpPr>
      <p:sp>
        <p:nvSpPr>
          <p:cNvPr id="1608" name="Google Shape;1608;p66"/>
          <p:cNvSpPr txBox="1"/>
          <p:nvPr>
            <p:ph type="title"/>
          </p:nvPr>
        </p:nvSpPr>
        <p:spPr>
          <a:xfrm>
            <a:off x="381000" y="381000"/>
            <a:ext cx="83820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OPTICS:  A Cluster-Ordering Method (1999)</a:t>
            </a:r>
            <a:endParaRPr/>
          </a:p>
        </p:txBody>
      </p:sp>
      <p:sp>
        <p:nvSpPr>
          <p:cNvPr id="1609" name="Google Shape;1609;p66"/>
          <p:cNvSpPr txBox="1"/>
          <p:nvPr>
            <p:ph idx="1" type="body"/>
          </p:nvPr>
        </p:nvSpPr>
        <p:spPr>
          <a:xfrm>
            <a:off x="304800" y="14478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OPTICS: Ordering Points To Identify the Clustering Structure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Ankerst, Breunig, Kriegel, and Sander (SIGMOD</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Arial"/>
                <a:ea typeface="Arial"/>
                <a:cs typeface="Arial"/>
                <a:sym typeface="Arial"/>
              </a:rPr>
              <a:t>99)</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Produces a special order of the database wrt its density-based clustering structure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This cluster-ordering contains info equiv to the density-based clusterings corresponding to a broad range of parameter settings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Good for both automatic and interactive cluster analysis, including finding intrinsic clustering structure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Can be represented graphically or using visualization techniques</a:t>
            </a:r>
            <a:endParaRPr/>
          </a:p>
        </p:txBody>
      </p:sp>
      <p:sp>
        <p:nvSpPr>
          <p:cNvPr id="1610" name="Google Shape;1610;p6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67"/>
          <p:cNvSpPr txBox="1"/>
          <p:nvPr>
            <p:ph type="title"/>
          </p:nvPr>
        </p:nvSpPr>
        <p:spPr>
          <a:xfrm>
            <a:off x="304800" y="436562"/>
            <a:ext cx="8458200" cy="442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OPTICS: Some Extension from DBSCAN</a:t>
            </a:r>
            <a:endParaRPr/>
          </a:p>
        </p:txBody>
      </p:sp>
      <p:sp>
        <p:nvSpPr>
          <p:cNvPr id="1617" name="Google Shape;1617;p67"/>
          <p:cNvSpPr txBox="1"/>
          <p:nvPr>
            <p:ph idx="1" type="body"/>
          </p:nvPr>
        </p:nvSpPr>
        <p:spPr>
          <a:xfrm>
            <a:off x="228600" y="1295400"/>
            <a:ext cx="5181600" cy="3962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Index-based: </a:t>
            </a:r>
            <a:endParaRPr/>
          </a:p>
          <a:p>
            <a:pPr indent="-228600" lvl="2" marL="1143000" rtl="0" algn="l">
              <a:lnSpc>
                <a:spcPct val="100000"/>
              </a:lnSpc>
              <a:spcBef>
                <a:spcPts val="120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k = number of dimensions </a:t>
            </a:r>
            <a:endParaRPr/>
          </a:p>
          <a:p>
            <a:pPr indent="-228600" lvl="2" marL="1143000" rtl="0" algn="l">
              <a:lnSpc>
                <a:spcPct val="100000"/>
              </a:lnSpc>
              <a:spcBef>
                <a:spcPts val="120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N = 20</a:t>
            </a:r>
            <a:endParaRPr/>
          </a:p>
          <a:p>
            <a:pPr indent="-228600" lvl="2" marL="1143000" rtl="0" algn="l">
              <a:lnSpc>
                <a:spcPct val="100000"/>
              </a:lnSpc>
              <a:spcBef>
                <a:spcPts val="120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p = 75%</a:t>
            </a:r>
            <a:endParaRPr/>
          </a:p>
          <a:p>
            <a:pPr indent="-228600" lvl="2" marL="1143000" rtl="0" algn="l">
              <a:lnSpc>
                <a:spcPct val="100000"/>
              </a:lnSpc>
              <a:spcBef>
                <a:spcPts val="120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M = N(1-p) = 5</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Complexity:  O(</a:t>
            </a:r>
            <a:r>
              <a:rPr b="0" i="1" lang="en-US" sz="2400" u="none">
                <a:solidFill>
                  <a:schemeClr val="dk1"/>
                </a:solidFill>
                <a:latin typeface="Arial"/>
                <a:ea typeface="Arial"/>
                <a:cs typeface="Arial"/>
                <a:sym typeface="Arial"/>
              </a:rPr>
              <a:t>NlogN</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Core Distance: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min eps s.t. point is core</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Reachability Distance</a:t>
            </a:r>
            <a:endParaRPr/>
          </a:p>
        </p:txBody>
      </p:sp>
      <p:sp>
        <p:nvSpPr>
          <p:cNvPr id="1618" name="Google Shape;1618;p67"/>
          <p:cNvSpPr/>
          <p:nvPr/>
        </p:nvSpPr>
        <p:spPr>
          <a:xfrm>
            <a:off x="5699125" y="17589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9" name="Google Shape;1619;p67"/>
          <p:cNvSpPr/>
          <p:nvPr/>
        </p:nvSpPr>
        <p:spPr>
          <a:xfrm>
            <a:off x="5775325" y="21399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0" name="Google Shape;1620;p67"/>
          <p:cNvSpPr/>
          <p:nvPr/>
        </p:nvSpPr>
        <p:spPr>
          <a:xfrm>
            <a:off x="6080125" y="20637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1" name="Google Shape;1621;p67"/>
          <p:cNvSpPr/>
          <p:nvPr/>
        </p:nvSpPr>
        <p:spPr>
          <a:xfrm>
            <a:off x="5546725" y="25209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2" name="Google Shape;1622;p67"/>
          <p:cNvSpPr/>
          <p:nvPr/>
        </p:nvSpPr>
        <p:spPr>
          <a:xfrm>
            <a:off x="6384925" y="21399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3" name="Google Shape;1623;p67"/>
          <p:cNvSpPr/>
          <p:nvPr/>
        </p:nvSpPr>
        <p:spPr>
          <a:xfrm>
            <a:off x="6080125" y="17589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4" name="Google Shape;1624;p67"/>
          <p:cNvSpPr/>
          <p:nvPr/>
        </p:nvSpPr>
        <p:spPr>
          <a:xfrm>
            <a:off x="5851525" y="28257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5" name="Google Shape;1625;p67"/>
          <p:cNvSpPr/>
          <p:nvPr/>
        </p:nvSpPr>
        <p:spPr>
          <a:xfrm>
            <a:off x="6689725" y="19113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6" name="Google Shape;1626;p67"/>
          <p:cNvSpPr/>
          <p:nvPr/>
        </p:nvSpPr>
        <p:spPr>
          <a:xfrm>
            <a:off x="6461125" y="16065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7" name="Google Shape;1627;p67"/>
          <p:cNvSpPr/>
          <p:nvPr/>
        </p:nvSpPr>
        <p:spPr>
          <a:xfrm>
            <a:off x="6689725" y="22923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8" name="Google Shape;1628;p67"/>
          <p:cNvSpPr/>
          <p:nvPr/>
        </p:nvSpPr>
        <p:spPr>
          <a:xfrm>
            <a:off x="6537325" y="25971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9" name="Google Shape;1629;p67"/>
          <p:cNvSpPr/>
          <p:nvPr/>
        </p:nvSpPr>
        <p:spPr>
          <a:xfrm>
            <a:off x="6080125" y="23685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0" name="Google Shape;1630;p67"/>
          <p:cNvSpPr/>
          <p:nvPr/>
        </p:nvSpPr>
        <p:spPr>
          <a:xfrm>
            <a:off x="5318125" y="21399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1" name="Google Shape;1631;p67"/>
          <p:cNvSpPr/>
          <p:nvPr/>
        </p:nvSpPr>
        <p:spPr>
          <a:xfrm>
            <a:off x="8305800" y="236220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2" name="Google Shape;1632;p67"/>
          <p:cNvSpPr/>
          <p:nvPr/>
        </p:nvSpPr>
        <p:spPr>
          <a:xfrm>
            <a:off x="6308725" y="29019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3" name="Google Shape;1633;p67"/>
          <p:cNvSpPr/>
          <p:nvPr/>
        </p:nvSpPr>
        <p:spPr>
          <a:xfrm>
            <a:off x="7467600" y="304800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4" name="Google Shape;1634;p67"/>
          <p:cNvSpPr/>
          <p:nvPr/>
        </p:nvSpPr>
        <p:spPr>
          <a:xfrm>
            <a:off x="7924800" y="281940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5" name="Google Shape;1635;p67"/>
          <p:cNvSpPr/>
          <p:nvPr/>
        </p:nvSpPr>
        <p:spPr>
          <a:xfrm>
            <a:off x="7162800" y="1981200"/>
            <a:ext cx="1727100" cy="1727100"/>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636" name="Google Shape;1636;p67"/>
          <p:cNvCxnSpPr/>
          <p:nvPr/>
        </p:nvCxnSpPr>
        <p:spPr>
          <a:xfrm>
            <a:off x="8153400" y="2895600"/>
            <a:ext cx="760500" cy="1500"/>
          </a:xfrm>
          <a:prstGeom prst="straightConnector1">
            <a:avLst/>
          </a:prstGeom>
          <a:noFill/>
          <a:ln cap="flat" cmpd="sng" w="25400">
            <a:solidFill>
              <a:schemeClr val="dk1"/>
            </a:solidFill>
            <a:prstDash val="solid"/>
            <a:miter lim="800000"/>
            <a:headEnd len="med" w="med" type="none"/>
            <a:tailEnd len="med" w="med" type="none"/>
          </a:ln>
        </p:spPr>
      </p:cxnSp>
      <p:sp>
        <p:nvSpPr>
          <p:cNvPr id="1637" name="Google Shape;1637;p67"/>
          <p:cNvSpPr txBox="1"/>
          <p:nvPr/>
        </p:nvSpPr>
        <p:spPr>
          <a:xfrm>
            <a:off x="8382000" y="2743200"/>
            <a:ext cx="4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
            </a:r>
            <a:endParaRPr/>
          </a:p>
        </p:txBody>
      </p:sp>
      <p:sp>
        <p:nvSpPr>
          <p:cNvPr id="1638" name="Google Shape;1638;p67"/>
          <p:cNvSpPr/>
          <p:nvPr/>
        </p:nvSpPr>
        <p:spPr>
          <a:xfrm>
            <a:off x="7620000" y="220980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9" name="Google Shape;1639;p67"/>
          <p:cNvSpPr/>
          <p:nvPr/>
        </p:nvSpPr>
        <p:spPr>
          <a:xfrm>
            <a:off x="6918325" y="16065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0" name="Google Shape;1640;p67"/>
          <p:cNvSpPr/>
          <p:nvPr/>
        </p:nvSpPr>
        <p:spPr>
          <a:xfrm>
            <a:off x="5241925" y="1682750"/>
            <a:ext cx="238200" cy="23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1" name="Google Shape;1641;p67"/>
          <p:cNvSpPr txBox="1"/>
          <p:nvPr/>
        </p:nvSpPr>
        <p:spPr>
          <a:xfrm>
            <a:off x="3810000" y="5105400"/>
            <a:ext cx="5334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p2</a:t>
            </a:r>
            <a:endParaRPr/>
          </a:p>
        </p:txBody>
      </p:sp>
      <p:sp>
        <p:nvSpPr>
          <p:cNvPr id="1642" name="Google Shape;1642;p67"/>
          <p:cNvSpPr/>
          <p:nvPr/>
        </p:nvSpPr>
        <p:spPr>
          <a:xfrm>
            <a:off x="4349750" y="3733800"/>
            <a:ext cx="2197200" cy="21972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3" name="Google Shape;1643;p67"/>
          <p:cNvSpPr/>
          <p:nvPr/>
        </p:nvSpPr>
        <p:spPr>
          <a:xfrm>
            <a:off x="5187950" y="434340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4" name="Google Shape;1644;p67"/>
          <p:cNvSpPr/>
          <p:nvPr/>
        </p:nvSpPr>
        <p:spPr>
          <a:xfrm>
            <a:off x="4654550" y="457200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5" name="Google Shape;1645;p67"/>
          <p:cNvSpPr/>
          <p:nvPr/>
        </p:nvSpPr>
        <p:spPr>
          <a:xfrm>
            <a:off x="5340350" y="472440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6" name="Google Shape;1646;p67"/>
          <p:cNvSpPr/>
          <p:nvPr/>
        </p:nvSpPr>
        <p:spPr>
          <a:xfrm>
            <a:off x="5492750" y="525780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7" name="Google Shape;1647;p67"/>
          <p:cNvSpPr/>
          <p:nvPr/>
        </p:nvSpPr>
        <p:spPr>
          <a:xfrm>
            <a:off x="6102350" y="464820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8" name="Google Shape;1648;p67"/>
          <p:cNvSpPr/>
          <p:nvPr/>
        </p:nvSpPr>
        <p:spPr>
          <a:xfrm>
            <a:off x="5645150" y="388620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49" name="Google Shape;1649;p67"/>
          <p:cNvSpPr/>
          <p:nvPr/>
        </p:nvSpPr>
        <p:spPr>
          <a:xfrm>
            <a:off x="6635750" y="4197350"/>
            <a:ext cx="2197200" cy="21972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0" name="Google Shape;1650;p67"/>
          <p:cNvSpPr/>
          <p:nvPr/>
        </p:nvSpPr>
        <p:spPr>
          <a:xfrm>
            <a:off x="6940550" y="50355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1" name="Google Shape;1651;p67"/>
          <p:cNvSpPr/>
          <p:nvPr/>
        </p:nvSpPr>
        <p:spPr>
          <a:xfrm>
            <a:off x="7626350" y="518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2" name="Google Shape;1652;p67"/>
          <p:cNvSpPr/>
          <p:nvPr/>
        </p:nvSpPr>
        <p:spPr>
          <a:xfrm>
            <a:off x="8388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3" name="Google Shape;1653;p67"/>
          <p:cNvSpPr/>
          <p:nvPr/>
        </p:nvSpPr>
        <p:spPr>
          <a:xfrm>
            <a:off x="7931150" y="4349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4" name="Google Shape;1654;p67"/>
          <p:cNvSpPr txBox="1"/>
          <p:nvPr/>
        </p:nvSpPr>
        <p:spPr>
          <a:xfrm>
            <a:off x="5638800" y="5791200"/>
            <a:ext cx="1752600" cy="1005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MinPts = 5</a:t>
            </a:r>
            <a:endParaRPr/>
          </a:p>
          <a:p>
            <a:pPr indent="0" lvl="0" marL="0" marR="0" rtl="0" algn="l">
              <a:lnSpc>
                <a:spcPct val="100000"/>
              </a:lnSpc>
              <a:spcBef>
                <a:spcPts val="1200"/>
              </a:spcBef>
              <a:spcAft>
                <a:spcPts val="0"/>
              </a:spcAft>
              <a:buClr>
                <a:schemeClr val="dk1"/>
              </a:buClr>
              <a:buSzPts val="2400"/>
              <a:buFont typeface="Noto Sans Symbols"/>
              <a:buNone/>
            </a:pPr>
            <a:r>
              <a:rPr b="0" i="0" lang="en-US" sz="2400" u="none">
                <a:solidFill>
                  <a:schemeClr val="dk1"/>
                </a:solidFill>
                <a:latin typeface="Noto Sans Symbols"/>
                <a:ea typeface="Noto Sans Symbols"/>
                <a:cs typeface="Noto Sans Symbols"/>
                <a:sym typeface="Noto Sans Symbols"/>
              </a:rPr>
              <a:t>ε</a:t>
            </a:r>
            <a:r>
              <a:rPr b="0" i="0" lang="en-US" sz="2400" u="none">
                <a:solidFill>
                  <a:schemeClr val="dk1"/>
                </a:solidFill>
                <a:latin typeface="Times New Roman"/>
                <a:ea typeface="Times New Roman"/>
                <a:cs typeface="Times New Roman"/>
                <a:sym typeface="Times New Roman"/>
              </a:rPr>
              <a:t>  = 3 cm</a:t>
            </a:r>
            <a:endParaRPr/>
          </a:p>
        </p:txBody>
      </p:sp>
      <p:sp>
        <p:nvSpPr>
          <p:cNvPr id="1655" name="Google Shape;1655;p67"/>
          <p:cNvSpPr txBox="1"/>
          <p:nvPr/>
        </p:nvSpPr>
        <p:spPr>
          <a:xfrm>
            <a:off x="533400" y="5700712"/>
            <a:ext cx="4343400" cy="1005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Max (core-distance (o), d (o, p))</a:t>
            </a:r>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r(p1, o) = 2.8cm.  r(p2,o) = 4cm</a:t>
            </a:r>
            <a:endParaRPr/>
          </a:p>
        </p:txBody>
      </p:sp>
      <p:sp>
        <p:nvSpPr>
          <p:cNvPr id="1656" name="Google Shape;1656;p67"/>
          <p:cNvSpPr txBox="1"/>
          <p:nvPr/>
        </p:nvSpPr>
        <p:spPr>
          <a:xfrm>
            <a:off x="5029200" y="4718050"/>
            <a:ext cx="5334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a:t>
            </a:r>
            <a:endParaRPr/>
          </a:p>
        </p:txBody>
      </p:sp>
      <p:cxnSp>
        <p:nvCxnSpPr>
          <p:cNvPr id="1657" name="Google Shape;1657;p67"/>
          <p:cNvCxnSpPr/>
          <p:nvPr/>
        </p:nvCxnSpPr>
        <p:spPr>
          <a:xfrm>
            <a:off x="5335587" y="4567237"/>
            <a:ext cx="74700" cy="150900"/>
          </a:xfrm>
          <a:prstGeom prst="straightConnector1">
            <a:avLst/>
          </a:prstGeom>
          <a:noFill/>
          <a:ln cap="flat" cmpd="sng" w="50800">
            <a:solidFill>
              <a:schemeClr val="dk1"/>
            </a:solidFill>
            <a:prstDash val="solid"/>
            <a:miter lim="800000"/>
            <a:headEnd len="med" w="med" type="none"/>
            <a:tailEnd len="med" w="med" type="none"/>
          </a:ln>
        </p:spPr>
      </p:cxnSp>
      <p:sp>
        <p:nvSpPr>
          <p:cNvPr id="1658" name="Google Shape;1658;p67"/>
          <p:cNvSpPr txBox="1"/>
          <p:nvPr/>
        </p:nvSpPr>
        <p:spPr>
          <a:xfrm>
            <a:off x="7315200" y="5257800"/>
            <a:ext cx="5334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a:t>
            </a:r>
            <a:endParaRPr/>
          </a:p>
        </p:txBody>
      </p:sp>
      <p:sp>
        <p:nvSpPr>
          <p:cNvPr id="1659" name="Google Shape;1659;p67"/>
          <p:cNvSpPr txBox="1"/>
          <p:nvPr/>
        </p:nvSpPr>
        <p:spPr>
          <a:xfrm>
            <a:off x="5029200" y="3962400"/>
            <a:ext cx="5334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p1</a:t>
            </a:r>
            <a:endParaRPr/>
          </a:p>
        </p:txBody>
      </p:sp>
      <p:cxnSp>
        <p:nvCxnSpPr>
          <p:cNvPr id="1660" name="Google Shape;1660;p67"/>
          <p:cNvCxnSpPr/>
          <p:nvPr/>
        </p:nvCxnSpPr>
        <p:spPr>
          <a:xfrm flipH="1">
            <a:off x="4192499" y="4954587"/>
            <a:ext cx="1217700" cy="608100"/>
          </a:xfrm>
          <a:prstGeom prst="straightConnector1">
            <a:avLst/>
          </a:prstGeom>
          <a:noFill/>
          <a:ln cap="flat" cmpd="sng" w="25400">
            <a:solidFill>
              <a:schemeClr val="dk1"/>
            </a:solidFill>
            <a:prstDash val="solid"/>
            <a:miter lim="800000"/>
            <a:headEnd len="med" w="med" type="none"/>
            <a:tailEnd len="med" w="med" type="none"/>
          </a:ln>
        </p:spPr>
      </p:cxnSp>
      <p:sp>
        <p:nvSpPr>
          <p:cNvPr id="1661" name="Google Shape;1661;p67"/>
          <p:cNvSpPr/>
          <p:nvPr/>
        </p:nvSpPr>
        <p:spPr>
          <a:xfrm>
            <a:off x="4038600" y="549910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2" name="Google Shape;1662;p6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7" name="Shape 1667"/>
        <p:cNvGrpSpPr/>
        <p:nvPr/>
      </p:nvGrpSpPr>
      <p:grpSpPr>
        <a:xfrm>
          <a:off x="0" y="0"/>
          <a:ext cx="0" cy="0"/>
          <a:chOff x="0" y="0"/>
          <a:chExt cx="0" cy="0"/>
        </a:xfrm>
      </p:grpSpPr>
      <p:cxnSp>
        <p:nvCxnSpPr>
          <p:cNvPr id="1668" name="Google Shape;1668;p68"/>
          <p:cNvCxnSpPr/>
          <p:nvPr/>
        </p:nvCxnSpPr>
        <p:spPr>
          <a:xfrm>
            <a:off x="2133600" y="2439987"/>
            <a:ext cx="0" cy="3198900"/>
          </a:xfrm>
          <a:prstGeom prst="straightConnector1">
            <a:avLst/>
          </a:prstGeom>
          <a:noFill/>
          <a:ln cap="flat" cmpd="sng" w="101600">
            <a:solidFill>
              <a:schemeClr val="dk1"/>
            </a:solidFill>
            <a:prstDash val="solid"/>
            <a:miter lim="800000"/>
            <a:headEnd len="med" w="med" type="none"/>
            <a:tailEnd len="med" w="med" type="none"/>
          </a:ln>
        </p:spPr>
      </p:cxnSp>
      <p:cxnSp>
        <p:nvCxnSpPr>
          <p:cNvPr id="1669" name="Google Shape;1669;p68"/>
          <p:cNvCxnSpPr/>
          <p:nvPr/>
        </p:nvCxnSpPr>
        <p:spPr>
          <a:xfrm>
            <a:off x="2211387" y="5562600"/>
            <a:ext cx="6094500" cy="0"/>
          </a:xfrm>
          <a:prstGeom prst="straightConnector1">
            <a:avLst/>
          </a:prstGeom>
          <a:noFill/>
          <a:ln cap="flat" cmpd="sng" w="101600">
            <a:solidFill>
              <a:schemeClr val="dk1"/>
            </a:solidFill>
            <a:prstDash val="solid"/>
            <a:miter lim="800000"/>
            <a:headEnd len="med" w="med" type="none"/>
            <a:tailEnd len="med" w="med" type="none"/>
          </a:ln>
        </p:spPr>
      </p:cxnSp>
      <p:sp>
        <p:nvSpPr>
          <p:cNvPr id="1670" name="Google Shape;1670;p68"/>
          <p:cNvSpPr/>
          <p:nvPr/>
        </p:nvSpPr>
        <p:spPr>
          <a:xfrm>
            <a:off x="2057400" y="2408237"/>
            <a:ext cx="6280150" cy="3248025"/>
          </a:xfrm>
          <a:custGeom>
            <a:rect b="b" l="l" r="r" t="t"/>
            <a:pathLst>
              <a:path extrusionOk="0" h="2046" w="395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dk2"/>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671" name="Google Shape;1671;p68"/>
          <p:cNvCxnSpPr/>
          <p:nvPr/>
        </p:nvCxnSpPr>
        <p:spPr>
          <a:xfrm>
            <a:off x="2592387" y="5486400"/>
            <a:ext cx="1522500" cy="0"/>
          </a:xfrm>
          <a:prstGeom prst="straightConnector1">
            <a:avLst/>
          </a:prstGeom>
          <a:noFill/>
          <a:ln cap="flat" cmpd="sng" w="127000">
            <a:solidFill>
              <a:schemeClr val="dk1"/>
            </a:solidFill>
            <a:prstDash val="solid"/>
            <a:miter lim="800000"/>
            <a:headEnd len="med" w="med" type="none"/>
            <a:tailEnd len="med" w="med" type="none"/>
          </a:ln>
        </p:spPr>
      </p:cxnSp>
      <p:cxnSp>
        <p:nvCxnSpPr>
          <p:cNvPr id="1672" name="Google Shape;1672;p68"/>
          <p:cNvCxnSpPr/>
          <p:nvPr/>
        </p:nvCxnSpPr>
        <p:spPr>
          <a:xfrm>
            <a:off x="2209800" y="4725987"/>
            <a:ext cx="0" cy="836700"/>
          </a:xfrm>
          <a:prstGeom prst="straightConnector1">
            <a:avLst/>
          </a:prstGeom>
          <a:noFill/>
          <a:ln cap="flat" cmpd="sng" w="127000">
            <a:solidFill>
              <a:schemeClr val="dk1"/>
            </a:solidFill>
            <a:prstDash val="solid"/>
            <a:miter lim="800000"/>
            <a:headEnd len="med" w="med" type="none"/>
            <a:tailEnd len="med" w="med" type="none"/>
          </a:ln>
        </p:spPr>
      </p:cxnSp>
      <p:cxnSp>
        <p:nvCxnSpPr>
          <p:cNvPr id="1673" name="Google Shape;1673;p68"/>
          <p:cNvCxnSpPr/>
          <p:nvPr/>
        </p:nvCxnSpPr>
        <p:spPr>
          <a:xfrm>
            <a:off x="1828800" y="1601787"/>
            <a:ext cx="0" cy="4189500"/>
          </a:xfrm>
          <a:prstGeom prst="straightConnector1">
            <a:avLst/>
          </a:prstGeom>
          <a:noFill/>
          <a:ln cap="flat" cmpd="sng" w="12700">
            <a:solidFill>
              <a:schemeClr val="dk1"/>
            </a:solidFill>
            <a:prstDash val="solid"/>
            <a:miter lim="800000"/>
            <a:headEnd len="med" w="med" type="stealth"/>
            <a:tailEnd len="med" w="med" type="none"/>
          </a:ln>
        </p:spPr>
      </p:cxnSp>
      <p:cxnSp>
        <p:nvCxnSpPr>
          <p:cNvPr id="1674" name="Google Shape;1674;p68"/>
          <p:cNvCxnSpPr/>
          <p:nvPr/>
        </p:nvCxnSpPr>
        <p:spPr>
          <a:xfrm>
            <a:off x="1830387" y="5791200"/>
            <a:ext cx="6932700" cy="0"/>
          </a:xfrm>
          <a:prstGeom prst="straightConnector1">
            <a:avLst/>
          </a:prstGeom>
          <a:noFill/>
          <a:ln cap="flat" cmpd="sng" w="12700">
            <a:solidFill>
              <a:schemeClr val="dk1"/>
            </a:solidFill>
            <a:prstDash val="solid"/>
            <a:miter lim="800000"/>
            <a:headEnd len="med" w="med" type="none"/>
            <a:tailEnd len="med" w="med" type="stealth"/>
          </a:ln>
        </p:spPr>
      </p:cxnSp>
      <p:sp>
        <p:nvSpPr>
          <p:cNvPr id="1675" name="Google Shape;1675;p68"/>
          <p:cNvSpPr txBox="1"/>
          <p:nvPr/>
        </p:nvSpPr>
        <p:spPr>
          <a:xfrm>
            <a:off x="1355725" y="2193925"/>
            <a:ext cx="184200"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1676" name="Google Shape;1676;p68"/>
          <p:cNvPicPr preferRelativeResize="0"/>
          <p:nvPr/>
        </p:nvPicPr>
        <p:blipFill rotWithShape="1">
          <a:blip r:embed="rId3">
            <a:alphaModFix/>
          </a:blip>
          <a:srcRect b="0" l="0" r="0" t="0"/>
          <a:stretch/>
        </p:blipFill>
        <p:spPr>
          <a:xfrm>
            <a:off x="2433637" y="3586162"/>
            <a:ext cx="5489577" cy="441325"/>
          </a:xfrm>
          <a:prstGeom prst="rect">
            <a:avLst/>
          </a:prstGeom>
          <a:noFill/>
          <a:ln>
            <a:noFill/>
          </a:ln>
        </p:spPr>
      </p:pic>
      <p:pic>
        <p:nvPicPr>
          <p:cNvPr id="1677" name="Google Shape;1677;p68"/>
          <p:cNvPicPr preferRelativeResize="0"/>
          <p:nvPr/>
        </p:nvPicPr>
        <p:blipFill rotWithShape="1">
          <a:blip r:embed="rId4">
            <a:alphaModFix/>
          </a:blip>
          <a:srcRect b="0" l="0" r="0" t="0"/>
          <a:stretch/>
        </p:blipFill>
        <p:spPr>
          <a:xfrm>
            <a:off x="1214437" y="2362200"/>
            <a:ext cx="474662" cy="750888"/>
          </a:xfrm>
          <a:prstGeom prst="rect">
            <a:avLst/>
          </a:prstGeom>
          <a:noFill/>
          <a:ln>
            <a:noFill/>
          </a:ln>
        </p:spPr>
      </p:pic>
      <p:sp>
        <p:nvSpPr>
          <p:cNvPr id="1678" name="Google Shape;1678;p68"/>
          <p:cNvSpPr txBox="1"/>
          <p:nvPr/>
        </p:nvSpPr>
        <p:spPr>
          <a:xfrm>
            <a:off x="533400" y="685800"/>
            <a:ext cx="1828800" cy="676200"/>
          </a:xfrm>
          <a:prstGeom prst="rect">
            <a:avLst/>
          </a:prstGeom>
          <a:noFill/>
          <a:ln>
            <a:noFill/>
          </a:ln>
        </p:spPr>
        <p:txBody>
          <a:bodyPr anchorCtr="0" anchor="t" bIns="46025" lIns="92075" spcFirstLastPara="1" rIns="92075" wrap="square" tIns="46025">
            <a:spAutoFit/>
          </a:bodyPr>
          <a:lstStyle/>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Reachability-distance</a:t>
            </a:r>
            <a:endParaRPr/>
          </a:p>
        </p:txBody>
      </p:sp>
      <p:sp>
        <p:nvSpPr>
          <p:cNvPr id="1679" name="Google Shape;1679;p68"/>
          <p:cNvSpPr txBox="1"/>
          <p:nvPr/>
        </p:nvSpPr>
        <p:spPr>
          <a:xfrm>
            <a:off x="6781800" y="5943600"/>
            <a:ext cx="2362200" cy="785700"/>
          </a:xfrm>
          <a:prstGeom prst="rect">
            <a:avLst/>
          </a:prstGeom>
          <a:noFill/>
          <a:ln>
            <a:noFill/>
          </a:ln>
        </p:spPr>
        <p:txBody>
          <a:bodyPr anchorCtr="0" anchor="t" bIns="46025" lIns="92075" spcFirstLastPara="1" rIns="92075" wrap="square" tIns="46025">
            <a:spAutoFit/>
          </a:bodyPr>
          <a:lstStyle/>
          <a:p>
            <a:pPr indent="0" lvl="0" marL="0" marR="0" rtl="0" algn="l">
              <a:lnSpc>
                <a:spcPct val="7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Cluster-order</a:t>
            </a:r>
            <a:endParaRPr/>
          </a:p>
          <a:p>
            <a:pPr indent="0" lvl="0" marL="0" marR="0" rtl="0" algn="l">
              <a:lnSpc>
                <a:spcPct val="7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of the objects</a:t>
            </a:r>
            <a:endParaRPr/>
          </a:p>
        </p:txBody>
      </p:sp>
      <p:cxnSp>
        <p:nvCxnSpPr>
          <p:cNvPr id="1680" name="Google Shape;1680;p68"/>
          <p:cNvCxnSpPr/>
          <p:nvPr/>
        </p:nvCxnSpPr>
        <p:spPr>
          <a:xfrm flipH="1">
            <a:off x="3354299" y="2439987"/>
            <a:ext cx="684300" cy="1827300"/>
          </a:xfrm>
          <a:prstGeom prst="straightConnector1">
            <a:avLst/>
          </a:prstGeom>
          <a:noFill/>
          <a:ln cap="flat" cmpd="sng" w="12700">
            <a:solidFill>
              <a:schemeClr val="dk1"/>
            </a:solidFill>
            <a:prstDash val="solid"/>
            <a:miter lim="800000"/>
            <a:headEnd len="med" w="med" type="none"/>
            <a:tailEnd len="med" w="med" type="stealth"/>
          </a:ln>
        </p:spPr>
      </p:cxnSp>
      <p:cxnSp>
        <p:nvCxnSpPr>
          <p:cNvPr id="1681" name="Google Shape;1681;p68"/>
          <p:cNvCxnSpPr/>
          <p:nvPr/>
        </p:nvCxnSpPr>
        <p:spPr>
          <a:xfrm>
            <a:off x="5410200" y="2668587"/>
            <a:ext cx="0" cy="1674900"/>
          </a:xfrm>
          <a:prstGeom prst="straightConnector1">
            <a:avLst/>
          </a:prstGeom>
          <a:noFill/>
          <a:ln cap="flat" cmpd="sng" w="12700">
            <a:solidFill>
              <a:schemeClr val="dk1"/>
            </a:solidFill>
            <a:prstDash val="solid"/>
            <a:miter lim="800000"/>
            <a:headEnd len="med" w="med" type="none"/>
            <a:tailEnd len="med" w="med" type="stealth"/>
          </a:ln>
        </p:spPr>
      </p:cxnSp>
      <p:cxnSp>
        <p:nvCxnSpPr>
          <p:cNvPr id="1682" name="Google Shape;1682;p68"/>
          <p:cNvCxnSpPr/>
          <p:nvPr/>
        </p:nvCxnSpPr>
        <p:spPr>
          <a:xfrm>
            <a:off x="6173787" y="1906587"/>
            <a:ext cx="911100" cy="2358900"/>
          </a:xfrm>
          <a:prstGeom prst="straightConnector1">
            <a:avLst/>
          </a:prstGeom>
          <a:noFill/>
          <a:ln cap="flat" cmpd="sng" w="12700">
            <a:solidFill>
              <a:schemeClr val="dk1"/>
            </a:solidFill>
            <a:prstDash val="solid"/>
            <a:miter lim="800000"/>
            <a:headEnd len="med" w="med" type="none"/>
            <a:tailEnd len="med" w="med" type="stealth"/>
          </a:ln>
        </p:spPr>
      </p:cxnSp>
      <p:cxnSp>
        <p:nvCxnSpPr>
          <p:cNvPr id="1683" name="Google Shape;1683;p68"/>
          <p:cNvCxnSpPr/>
          <p:nvPr/>
        </p:nvCxnSpPr>
        <p:spPr>
          <a:xfrm>
            <a:off x="2135187" y="5562600"/>
            <a:ext cx="6170700" cy="0"/>
          </a:xfrm>
          <a:prstGeom prst="straightConnector1">
            <a:avLst/>
          </a:prstGeom>
          <a:noFill/>
          <a:ln cap="flat" cmpd="sng" w="101600">
            <a:solidFill>
              <a:schemeClr val="dk1"/>
            </a:solidFill>
            <a:prstDash val="solid"/>
            <a:miter lim="800000"/>
            <a:headEnd len="med" w="med" type="none"/>
            <a:tailEnd len="med" w="med" type="none"/>
          </a:ln>
        </p:spPr>
      </p:cxnSp>
      <p:cxnSp>
        <p:nvCxnSpPr>
          <p:cNvPr id="1684" name="Google Shape;1684;p68"/>
          <p:cNvCxnSpPr/>
          <p:nvPr/>
        </p:nvCxnSpPr>
        <p:spPr>
          <a:xfrm>
            <a:off x="2058987" y="5638800"/>
            <a:ext cx="6246900" cy="0"/>
          </a:xfrm>
          <a:prstGeom prst="straightConnector1">
            <a:avLst/>
          </a:prstGeom>
          <a:noFill/>
          <a:ln cap="flat" cmpd="sng" w="101600">
            <a:solidFill>
              <a:schemeClr val="dk1"/>
            </a:solidFill>
            <a:prstDash val="solid"/>
            <a:miter lim="800000"/>
            <a:headEnd len="med" w="med" type="none"/>
            <a:tailEnd len="med" w="med" type="none"/>
          </a:ln>
        </p:spPr>
      </p:cxnSp>
      <p:cxnSp>
        <p:nvCxnSpPr>
          <p:cNvPr id="1685" name="Google Shape;1685;p68"/>
          <p:cNvCxnSpPr/>
          <p:nvPr/>
        </p:nvCxnSpPr>
        <p:spPr>
          <a:xfrm>
            <a:off x="1754187" y="2819400"/>
            <a:ext cx="150900" cy="0"/>
          </a:xfrm>
          <a:prstGeom prst="straightConnector1">
            <a:avLst/>
          </a:prstGeom>
          <a:noFill/>
          <a:ln cap="flat" cmpd="sng" w="12700">
            <a:solidFill>
              <a:schemeClr val="dk1"/>
            </a:solidFill>
            <a:prstDash val="solid"/>
            <a:miter lim="800000"/>
            <a:headEnd len="med" w="med" type="none"/>
            <a:tailEnd len="med" w="med" type="none"/>
          </a:ln>
        </p:spPr>
      </p:cxnSp>
      <p:cxnSp>
        <p:nvCxnSpPr>
          <p:cNvPr id="1686" name="Google Shape;1686;p68"/>
          <p:cNvCxnSpPr/>
          <p:nvPr/>
        </p:nvCxnSpPr>
        <p:spPr>
          <a:xfrm>
            <a:off x="1754187" y="2438400"/>
            <a:ext cx="150900" cy="0"/>
          </a:xfrm>
          <a:prstGeom prst="straightConnector1">
            <a:avLst/>
          </a:prstGeom>
          <a:noFill/>
          <a:ln cap="flat" cmpd="sng" w="12700">
            <a:solidFill>
              <a:schemeClr val="dk1"/>
            </a:solidFill>
            <a:prstDash val="solid"/>
            <a:miter lim="800000"/>
            <a:headEnd len="med" w="med" type="none"/>
            <a:tailEnd len="med" w="med" type="none"/>
          </a:ln>
        </p:spPr>
      </p:cxnSp>
      <p:sp>
        <p:nvSpPr>
          <p:cNvPr id="1687" name="Google Shape;1687;p68"/>
          <p:cNvSpPr txBox="1"/>
          <p:nvPr/>
        </p:nvSpPr>
        <p:spPr>
          <a:xfrm>
            <a:off x="228600" y="2133600"/>
            <a:ext cx="16764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undefined</a:t>
            </a:r>
            <a:endParaRPr/>
          </a:p>
        </p:txBody>
      </p:sp>
      <p:cxnSp>
        <p:nvCxnSpPr>
          <p:cNvPr id="1688" name="Google Shape;1688;p68"/>
          <p:cNvCxnSpPr/>
          <p:nvPr/>
        </p:nvCxnSpPr>
        <p:spPr>
          <a:xfrm>
            <a:off x="1830387" y="4191000"/>
            <a:ext cx="7161300" cy="0"/>
          </a:xfrm>
          <a:prstGeom prst="straightConnector1">
            <a:avLst/>
          </a:prstGeom>
          <a:noFill/>
          <a:ln cap="flat" cmpd="sng" w="12700">
            <a:solidFill>
              <a:srgbClr val="FF0000"/>
            </a:solidFill>
            <a:prstDash val="solid"/>
            <a:miter lim="800000"/>
            <a:headEnd len="med" w="med" type="none"/>
            <a:tailEnd len="med" w="med" type="none"/>
          </a:ln>
        </p:spPr>
      </p:cxnSp>
      <p:pic>
        <p:nvPicPr>
          <p:cNvPr id="1689" name="Google Shape;1689;p68"/>
          <p:cNvPicPr preferRelativeResize="0"/>
          <p:nvPr/>
        </p:nvPicPr>
        <p:blipFill rotWithShape="1">
          <a:blip r:embed="rId5">
            <a:alphaModFix/>
          </a:blip>
          <a:srcRect b="0" l="0" r="0" t="0"/>
          <a:stretch/>
        </p:blipFill>
        <p:spPr>
          <a:xfrm>
            <a:off x="1290637" y="3757612"/>
            <a:ext cx="474662" cy="750888"/>
          </a:xfrm>
          <a:prstGeom prst="rect">
            <a:avLst/>
          </a:prstGeom>
          <a:noFill/>
          <a:ln>
            <a:noFill/>
          </a:ln>
        </p:spPr>
      </p:pic>
      <p:sp>
        <p:nvSpPr>
          <p:cNvPr id="1690" name="Google Shape;1690;p68"/>
          <p:cNvSpPr txBox="1"/>
          <p:nvPr/>
        </p:nvSpPr>
        <p:spPr>
          <a:xfrm>
            <a:off x="1447800" y="3810000"/>
            <a:ext cx="381000" cy="579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t>
            </a:r>
            <a:endParaRPr/>
          </a:p>
        </p:txBody>
      </p:sp>
      <p:grpSp>
        <p:nvGrpSpPr>
          <p:cNvPr id="1691" name="Google Shape;1691;p68"/>
          <p:cNvGrpSpPr/>
          <p:nvPr/>
        </p:nvGrpSpPr>
        <p:grpSpPr>
          <a:xfrm>
            <a:off x="3892550" y="1149350"/>
            <a:ext cx="2286000" cy="1752600"/>
            <a:chOff x="2452" y="724"/>
            <a:chExt cx="1440" cy="1104"/>
          </a:xfrm>
        </p:grpSpPr>
        <p:sp>
          <p:nvSpPr>
            <p:cNvPr id="1692" name="Google Shape;1692;p68"/>
            <p:cNvSpPr/>
            <p:nvPr/>
          </p:nvSpPr>
          <p:spPr>
            <a:xfrm>
              <a:off x="2644" y="110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3" name="Google Shape;1693;p68"/>
            <p:cNvSpPr/>
            <p:nvPr/>
          </p:nvSpPr>
          <p:spPr>
            <a:xfrm>
              <a:off x="2596" y="115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4" name="Google Shape;1694;p68"/>
            <p:cNvSpPr/>
            <p:nvPr/>
          </p:nvSpPr>
          <p:spPr>
            <a:xfrm>
              <a:off x="2548" y="115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5" name="Google Shape;1695;p68"/>
            <p:cNvSpPr/>
            <p:nvPr/>
          </p:nvSpPr>
          <p:spPr>
            <a:xfrm>
              <a:off x="2596" y="120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6" name="Google Shape;1696;p68"/>
            <p:cNvSpPr/>
            <p:nvPr/>
          </p:nvSpPr>
          <p:spPr>
            <a:xfrm>
              <a:off x="2692" y="120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7" name="Google Shape;1697;p68"/>
            <p:cNvSpPr/>
            <p:nvPr/>
          </p:nvSpPr>
          <p:spPr>
            <a:xfrm>
              <a:off x="2452" y="1252"/>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8" name="Google Shape;1698;p68"/>
            <p:cNvSpPr/>
            <p:nvPr/>
          </p:nvSpPr>
          <p:spPr>
            <a:xfrm>
              <a:off x="2596" y="134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9" name="Google Shape;1699;p68"/>
            <p:cNvSpPr/>
            <p:nvPr/>
          </p:nvSpPr>
          <p:spPr>
            <a:xfrm>
              <a:off x="2548" y="130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0" name="Google Shape;1700;p68"/>
            <p:cNvSpPr/>
            <p:nvPr/>
          </p:nvSpPr>
          <p:spPr>
            <a:xfrm>
              <a:off x="2740" y="134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1" name="Google Shape;1701;p68"/>
            <p:cNvSpPr/>
            <p:nvPr/>
          </p:nvSpPr>
          <p:spPr>
            <a:xfrm>
              <a:off x="2644" y="130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2" name="Google Shape;1702;p68"/>
            <p:cNvSpPr/>
            <p:nvPr/>
          </p:nvSpPr>
          <p:spPr>
            <a:xfrm>
              <a:off x="3364" y="134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3" name="Google Shape;1703;p68"/>
            <p:cNvSpPr/>
            <p:nvPr/>
          </p:nvSpPr>
          <p:spPr>
            <a:xfrm>
              <a:off x="3316" y="139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4" name="Google Shape;1704;p68"/>
            <p:cNvSpPr/>
            <p:nvPr/>
          </p:nvSpPr>
          <p:spPr>
            <a:xfrm>
              <a:off x="3268" y="139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5" name="Google Shape;1705;p68"/>
            <p:cNvSpPr/>
            <p:nvPr/>
          </p:nvSpPr>
          <p:spPr>
            <a:xfrm>
              <a:off x="3316" y="144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6" name="Google Shape;1706;p68"/>
            <p:cNvSpPr/>
            <p:nvPr/>
          </p:nvSpPr>
          <p:spPr>
            <a:xfrm>
              <a:off x="3412" y="144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7" name="Google Shape;1707;p68"/>
            <p:cNvSpPr/>
            <p:nvPr/>
          </p:nvSpPr>
          <p:spPr>
            <a:xfrm>
              <a:off x="3460" y="1492"/>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8" name="Google Shape;1708;p68"/>
            <p:cNvSpPr/>
            <p:nvPr/>
          </p:nvSpPr>
          <p:spPr>
            <a:xfrm>
              <a:off x="3316" y="158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9" name="Google Shape;1709;p68"/>
            <p:cNvSpPr/>
            <p:nvPr/>
          </p:nvSpPr>
          <p:spPr>
            <a:xfrm>
              <a:off x="3268" y="154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0" name="Google Shape;1710;p68"/>
            <p:cNvSpPr/>
            <p:nvPr/>
          </p:nvSpPr>
          <p:spPr>
            <a:xfrm>
              <a:off x="3460" y="158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1" name="Google Shape;1711;p68"/>
            <p:cNvSpPr/>
            <p:nvPr/>
          </p:nvSpPr>
          <p:spPr>
            <a:xfrm>
              <a:off x="3364" y="154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2" name="Google Shape;1712;p68"/>
            <p:cNvSpPr/>
            <p:nvPr/>
          </p:nvSpPr>
          <p:spPr>
            <a:xfrm>
              <a:off x="3700" y="72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3" name="Google Shape;1713;p68"/>
            <p:cNvSpPr/>
            <p:nvPr/>
          </p:nvSpPr>
          <p:spPr>
            <a:xfrm>
              <a:off x="3652" y="772"/>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4" name="Google Shape;1714;p68"/>
            <p:cNvSpPr/>
            <p:nvPr/>
          </p:nvSpPr>
          <p:spPr>
            <a:xfrm>
              <a:off x="3604" y="772"/>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5" name="Google Shape;1715;p68"/>
            <p:cNvSpPr/>
            <p:nvPr/>
          </p:nvSpPr>
          <p:spPr>
            <a:xfrm>
              <a:off x="3652" y="82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6" name="Google Shape;1716;p68"/>
            <p:cNvSpPr/>
            <p:nvPr/>
          </p:nvSpPr>
          <p:spPr>
            <a:xfrm>
              <a:off x="3748" y="82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7" name="Google Shape;1717;p68"/>
            <p:cNvSpPr/>
            <p:nvPr/>
          </p:nvSpPr>
          <p:spPr>
            <a:xfrm>
              <a:off x="3556" y="86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8" name="Google Shape;1718;p68"/>
            <p:cNvSpPr/>
            <p:nvPr/>
          </p:nvSpPr>
          <p:spPr>
            <a:xfrm>
              <a:off x="3652" y="96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9" name="Google Shape;1719;p68"/>
            <p:cNvSpPr/>
            <p:nvPr/>
          </p:nvSpPr>
          <p:spPr>
            <a:xfrm>
              <a:off x="3604" y="91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0" name="Google Shape;1720;p68"/>
            <p:cNvSpPr/>
            <p:nvPr/>
          </p:nvSpPr>
          <p:spPr>
            <a:xfrm>
              <a:off x="3796" y="96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1" name="Google Shape;1721;p68"/>
            <p:cNvSpPr/>
            <p:nvPr/>
          </p:nvSpPr>
          <p:spPr>
            <a:xfrm>
              <a:off x="3700" y="91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2" name="Google Shape;1722;p68"/>
            <p:cNvSpPr/>
            <p:nvPr/>
          </p:nvSpPr>
          <p:spPr>
            <a:xfrm>
              <a:off x="2740" y="106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3" name="Google Shape;1723;p68"/>
            <p:cNvSpPr/>
            <p:nvPr/>
          </p:nvSpPr>
          <p:spPr>
            <a:xfrm>
              <a:off x="2788" y="115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4" name="Google Shape;1724;p68"/>
            <p:cNvSpPr/>
            <p:nvPr/>
          </p:nvSpPr>
          <p:spPr>
            <a:xfrm>
              <a:off x="2836" y="130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5" name="Google Shape;1725;p68"/>
            <p:cNvSpPr/>
            <p:nvPr/>
          </p:nvSpPr>
          <p:spPr>
            <a:xfrm>
              <a:off x="2740" y="1252"/>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6" name="Google Shape;1726;p68"/>
            <p:cNvSpPr/>
            <p:nvPr/>
          </p:nvSpPr>
          <p:spPr>
            <a:xfrm>
              <a:off x="3556" y="158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7" name="Google Shape;1727;p68"/>
            <p:cNvSpPr/>
            <p:nvPr/>
          </p:nvSpPr>
          <p:spPr>
            <a:xfrm>
              <a:off x="2836" y="163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8" name="Google Shape;1728;p68"/>
            <p:cNvSpPr/>
            <p:nvPr/>
          </p:nvSpPr>
          <p:spPr>
            <a:xfrm>
              <a:off x="3892" y="106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9" name="Google Shape;1729;p68"/>
            <p:cNvSpPr/>
            <p:nvPr/>
          </p:nvSpPr>
          <p:spPr>
            <a:xfrm>
              <a:off x="3700" y="110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0" name="Google Shape;1730;p68"/>
            <p:cNvSpPr/>
            <p:nvPr/>
          </p:nvSpPr>
          <p:spPr>
            <a:xfrm>
              <a:off x="3844" y="134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1" name="Google Shape;1731;p68"/>
            <p:cNvSpPr/>
            <p:nvPr/>
          </p:nvSpPr>
          <p:spPr>
            <a:xfrm>
              <a:off x="3652" y="1492"/>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2" name="Google Shape;1732;p68"/>
            <p:cNvSpPr/>
            <p:nvPr/>
          </p:nvSpPr>
          <p:spPr>
            <a:xfrm>
              <a:off x="3220" y="72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3" name="Google Shape;1733;p68"/>
            <p:cNvSpPr/>
            <p:nvPr/>
          </p:nvSpPr>
          <p:spPr>
            <a:xfrm>
              <a:off x="3220" y="96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4" name="Google Shape;1734;p68"/>
            <p:cNvSpPr/>
            <p:nvPr/>
          </p:nvSpPr>
          <p:spPr>
            <a:xfrm>
              <a:off x="3316" y="106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5" name="Google Shape;1735;p68"/>
            <p:cNvSpPr/>
            <p:nvPr/>
          </p:nvSpPr>
          <p:spPr>
            <a:xfrm>
              <a:off x="3124" y="110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6" name="Google Shape;1736;p68"/>
            <p:cNvSpPr/>
            <p:nvPr/>
          </p:nvSpPr>
          <p:spPr>
            <a:xfrm>
              <a:off x="2692" y="168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7" name="Google Shape;1737;p68"/>
            <p:cNvSpPr/>
            <p:nvPr/>
          </p:nvSpPr>
          <p:spPr>
            <a:xfrm>
              <a:off x="2788" y="182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8" name="Google Shape;1738;p68"/>
            <p:cNvSpPr/>
            <p:nvPr/>
          </p:nvSpPr>
          <p:spPr>
            <a:xfrm>
              <a:off x="3268" y="158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9" name="Google Shape;1739;p68"/>
            <p:cNvSpPr/>
            <p:nvPr/>
          </p:nvSpPr>
          <p:spPr>
            <a:xfrm>
              <a:off x="3124" y="154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40" name="Google Shape;1740;p68"/>
            <p:cNvSpPr/>
            <p:nvPr/>
          </p:nvSpPr>
          <p:spPr>
            <a:xfrm>
              <a:off x="3028" y="1348"/>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41" name="Google Shape;1741;p68"/>
            <p:cNvSpPr/>
            <p:nvPr/>
          </p:nvSpPr>
          <p:spPr>
            <a:xfrm>
              <a:off x="3508" y="1156"/>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42" name="Google Shape;1742;p68"/>
            <p:cNvSpPr/>
            <p:nvPr/>
          </p:nvSpPr>
          <p:spPr>
            <a:xfrm>
              <a:off x="2932" y="820"/>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43" name="Google Shape;1743;p68"/>
            <p:cNvSpPr/>
            <p:nvPr/>
          </p:nvSpPr>
          <p:spPr>
            <a:xfrm>
              <a:off x="3124" y="1444"/>
              <a:ext cx="0" cy="0"/>
            </a:xfrm>
            <a:prstGeom prst="ellipse">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744" name="Google Shape;1744;p6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6" name="Google Shape;176;p24"/>
          <p:cNvSpPr txBox="1"/>
          <p:nvPr>
            <p:ph type="title"/>
          </p:nvPr>
        </p:nvSpPr>
        <p:spPr>
          <a:xfrm>
            <a:off x="304800" y="228600"/>
            <a:ext cx="8458200" cy="7827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Clustering as a Preprocessing Tool (Utility)</a:t>
            </a:r>
            <a:endParaRPr/>
          </a:p>
        </p:txBody>
      </p:sp>
      <p:sp>
        <p:nvSpPr>
          <p:cNvPr id="177" name="Google Shape;177;p24"/>
          <p:cNvSpPr txBox="1"/>
          <p:nvPr>
            <p:ph idx="1" type="body"/>
          </p:nvPr>
        </p:nvSpPr>
        <p:spPr>
          <a:xfrm>
            <a:off x="381000" y="1371600"/>
            <a:ext cx="85344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Summarization: </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Preprocessing for regression, PCA, classification, and association analysis</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Compression:</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Image processing: vector quantization</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Finding K-nearest Neighbors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Localizing search to one or a small number of clusters</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Outlier detection</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Outliers are often viewed as those “far away” from any cluster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9" name="Shape 1749"/>
        <p:cNvGrpSpPr/>
        <p:nvPr/>
      </p:nvGrpSpPr>
      <p:grpSpPr>
        <a:xfrm>
          <a:off x="0" y="0"/>
          <a:ext cx="0" cy="0"/>
          <a:chOff x="0" y="0"/>
          <a:chExt cx="0" cy="0"/>
        </a:xfrm>
      </p:grpSpPr>
      <p:sp>
        <p:nvSpPr>
          <p:cNvPr id="1750" name="Google Shape;1750;p6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51" name="Google Shape;1751;p69"/>
          <p:cNvSpPr txBox="1"/>
          <p:nvPr>
            <p:ph type="title"/>
          </p:nvPr>
        </p:nvSpPr>
        <p:spPr>
          <a:xfrm>
            <a:off x="228600" y="228600"/>
            <a:ext cx="8686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Overlock"/>
              <a:buNone/>
            </a:pPr>
            <a:r>
              <a:rPr b="0" i="0" lang="en-US" sz="2800" u="none">
                <a:solidFill>
                  <a:schemeClr val="dk2"/>
                </a:solidFill>
                <a:latin typeface="Overlock"/>
                <a:ea typeface="Overlock"/>
                <a:cs typeface="Overlock"/>
                <a:sym typeface="Overlock"/>
              </a:rPr>
              <a:t>Density-Based Clustering: OPTICS &amp; Its Applications</a:t>
            </a:r>
            <a:endParaRPr/>
          </a:p>
        </p:txBody>
      </p:sp>
      <p:pic>
        <p:nvPicPr>
          <p:cNvPr descr="DBSCAN" id="1752" name="Google Shape;1752;p69"/>
          <p:cNvPicPr preferRelativeResize="0"/>
          <p:nvPr/>
        </p:nvPicPr>
        <p:blipFill rotWithShape="1">
          <a:blip r:embed="rId3">
            <a:alphaModFix/>
          </a:blip>
          <a:srcRect b="0" l="0" r="0" t="0"/>
          <a:stretch/>
        </p:blipFill>
        <p:spPr>
          <a:xfrm>
            <a:off x="228600" y="1295400"/>
            <a:ext cx="4267200" cy="2733675"/>
          </a:xfrm>
          <a:prstGeom prst="rect">
            <a:avLst/>
          </a:prstGeom>
          <a:noFill/>
          <a:ln>
            <a:noFill/>
          </a:ln>
        </p:spPr>
      </p:pic>
      <p:pic>
        <p:nvPicPr>
          <p:cNvPr descr="OPTICS" id="1753" name="Google Shape;1753;p69"/>
          <p:cNvPicPr preferRelativeResize="0"/>
          <p:nvPr/>
        </p:nvPicPr>
        <p:blipFill rotWithShape="1">
          <a:blip r:embed="rId4">
            <a:alphaModFix/>
          </a:blip>
          <a:srcRect b="0" l="0" r="0" t="0"/>
          <a:stretch/>
        </p:blipFill>
        <p:spPr>
          <a:xfrm>
            <a:off x="4800600" y="1295400"/>
            <a:ext cx="4114800" cy="2667000"/>
          </a:xfrm>
          <a:prstGeom prst="rect">
            <a:avLst/>
          </a:prstGeom>
          <a:noFill/>
          <a:ln>
            <a:noFill/>
          </a:ln>
        </p:spPr>
      </p:pic>
      <p:pic>
        <p:nvPicPr>
          <p:cNvPr descr="OPTICSOF" id="1754" name="Google Shape;1754;p69"/>
          <p:cNvPicPr preferRelativeResize="0"/>
          <p:nvPr/>
        </p:nvPicPr>
        <p:blipFill rotWithShape="1">
          <a:blip r:embed="rId5">
            <a:alphaModFix/>
          </a:blip>
          <a:srcRect b="0" l="0" r="0" t="0"/>
          <a:stretch/>
        </p:blipFill>
        <p:spPr>
          <a:xfrm>
            <a:off x="304800" y="4173537"/>
            <a:ext cx="4343400" cy="2684462"/>
          </a:xfrm>
          <a:prstGeom prst="rect">
            <a:avLst/>
          </a:prstGeom>
          <a:noFill/>
          <a:ln>
            <a:noFill/>
          </a:ln>
        </p:spPr>
      </p:pic>
      <p:pic>
        <p:nvPicPr>
          <p:cNvPr descr="Histograms" id="1755" name="Google Shape;1755;p69"/>
          <p:cNvPicPr preferRelativeResize="0"/>
          <p:nvPr/>
        </p:nvPicPr>
        <p:blipFill rotWithShape="1">
          <a:blip r:embed="rId6">
            <a:alphaModFix/>
          </a:blip>
          <a:srcRect b="0" l="0" r="0" t="0"/>
          <a:stretch/>
        </p:blipFill>
        <p:spPr>
          <a:xfrm>
            <a:off x="4724400" y="4054475"/>
            <a:ext cx="4191000" cy="2803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0" name="Shape 1760"/>
        <p:cNvGrpSpPr/>
        <p:nvPr/>
      </p:nvGrpSpPr>
      <p:grpSpPr>
        <a:xfrm>
          <a:off x="0" y="0"/>
          <a:ext cx="0" cy="0"/>
          <a:chOff x="0" y="0"/>
          <a:chExt cx="0" cy="0"/>
        </a:xfrm>
      </p:grpSpPr>
      <p:sp>
        <p:nvSpPr>
          <p:cNvPr id="1761" name="Google Shape;1761;p70"/>
          <p:cNvSpPr txBox="1"/>
          <p:nvPr>
            <p:ph type="title"/>
          </p:nvPr>
        </p:nvSpPr>
        <p:spPr>
          <a:xfrm>
            <a:off x="0" y="304800"/>
            <a:ext cx="91440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DENCLUE: Using Statistical Density Functions</a:t>
            </a:r>
            <a:endParaRPr/>
          </a:p>
        </p:txBody>
      </p:sp>
      <p:sp>
        <p:nvSpPr>
          <p:cNvPr id="1762" name="Google Shape;1762;p70"/>
          <p:cNvSpPr txBox="1"/>
          <p:nvPr>
            <p:ph idx="1" type="body"/>
          </p:nvPr>
        </p:nvSpPr>
        <p:spPr>
          <a:xfrm>
            <a:off x="381000" y="1371600"/>
            <a:ext cx="83820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DENsity-based CLUstEring by Hinneburg &amp; Keim  (KDD</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Arial"/>
                <a:ea typeface="Arial"/>
                <a:cs typeface="Arial"/>
                <a:sym typeface="Arial"/>
              </a:rPr>
              <a:t>98)</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Using statistical density functions:</a:t>
            </a:r>
            <a:endParaRPr/>
          </a:p>
          <a:p>
            <a:pPr indent="-266700" lvl="0" marL="342900" rtl="0" algn="l">
              <a:lnSpc>
                <a:spcPct val="12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2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2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Major features</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Solid mathematical foundation</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Good for data sets with large amounts of noise</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Allows a compact mathematical description of arbitrarily shaped clusters in high-dimensional data sets</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Significant faster than existing algorithm (e.g., DBSCAN)</a:t>
            </a:r>
            <a:endParaRPr/>
          </a:p>
          <a:p>
            <a:pPr indent="-285750" lvl="1" marL="742950" rtl="0" algn="l">
              <a:lnSpc>
                <a:spcPct val="12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But needs a large number of parameters</a:t>
            </a:r>
            <a:endParaRPr/>
          </a:p>
        </p:txBody>
      </p:sp>
      <p:pic>
        <p:nvPicPr>
          <p:cNvPr id="1763" name="Google Shape;1763;p70"/>
          <p:cNvPicPr preferRelativeResize="0"/>
          <p:nvPr>
            <p:ph idx="1" type="body"/>
          </p:nvPr>
        </p:nvPicPr>
        <p:blipFill rotWithShape="1">
          <a:blip r:embed="rId3">
            <a:alphaModFix/>
          </a:blip>
          <a:srcRect b="0" l="0" r="0" t="0"/>
          <a:stretch/>
        </p:blipFill>
        <p:spPr>
          <a:xfrm>
            <a:off x="1066800" y="2438400"/>
            <a:ext cx="2209800" cy="666900"/>
          </a:xfrm>
          <a:prstGeom prst="rect">
            <a:avLst/>
          </a:prstGeom>
          <a:noFill/>
          <a:ln>
            <a:noFill/>
          </a:ln>
        </p:spPr>
      </p:pic>
      <p:pic>
        <p:nvPicPr>
          <p:cNvPr id="1764" name="Google Shape;1764;p70"/>
          <p:cNvPicPr preferRelativeResize="0"/>
          <p:nvPr>
            <p:ph idx="2" type="body"/>
          </p:nvPr>
        </p:nvPicPr>
        <p:blipFill rotWithShape="1">
          <a:blip r:embed="rId4">
            <a:alphaModFix/>
          </a:blip>
          <a:srcRect b="0" l="0" r="0" t="0"/>
          <a:stretch/>
        </p:blipFill>
        <p:spPr>
          <a:xfrm>
            <a:off x="4419600" y="2286000"/>
            <a:ext cx="3810000" cy="762000"/>
          </a:xfrm>
          <a:prstGeom prst="rect">
            <a:avLst/>
          </a:prstGeom>
          <a:noFill/>
          <a:ln>
            <a:noFill/>
          </a:ln>
        </p:spPr>
      </p:pic>
      <p:pic>
        <p:nvPicPr>
          <p:cNvPr id="1765" name="Google Shape;1765;p70"/>
          <p:cNvPicPr preferRelativeResize="0"/>
          <p:nvPr/>
        </p:nvPicPr>
        <p:blipFill rotWithShape="1">
          <a:blip r:embed="rId5">
            <a:alphaModFix/>
          </a:blip>
          <a:srcRect b="0" l="0" r="0" t="0"/>
          <a:stretch/>
        </p:blipFill>
        <p:spPr>
          <a:xfrm>
            <a:off x="4343400" y="3124200"/>
            <a:ext cx="4356101" cy="762000"/>
          </a:xfrm>
          <a:prstGeom prst="rect">
            <a:avLst/>
          </a:prstGeom>
          <a:noFill/>
          <a:ln>
            <a:noFill/>
          </a:ln>
        </p:spPr>
      </p:pic>
      <p:sp>
        <p:nvSpPr>
          <p:cNvPr id="1766" name="Google Shape;1766;p70"/>
          <p:cNvSpPr/>
          <p:nvPr/>
        </p:nvSpPr>
        <p:spPr>
          <a:xfrm>
            <a:off x="2362200" y="3200400"/>
            <a:ext cx="1447800" cy="609600"/>
          </a:xfrm>
          <a:prstGeom prst="wedgeRoundRectCallout">
            <a:avLst>
              <a:gd fmla="val -4761" name="adj1"/>
              <a:gd fmla="val -2081" name="adj2"/>
              <a:gd fmla="val 0" name="adj3"/>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influence of y on x</a:t>
            </a:r>
            <a:endParaRPr/>
          </a:p>
        </p:txBody>
      </p:sp>
      <p:sp>
        <p:nvSpPr>
          <p:cNvPr id="1767" name="Google Shape;1767;p70"/>
          <p:cNvSpPr/>
          <p:nvPr/>
        </p:nvSpPr>
        <p:spPr>
          <a:xfrm>
            <a:off x="7543800" y="1676400"/>
            <a:ext cx="1447800" cy="609600"/>
          </a:xfrm>
          <a:prstGeom prst="wedgeRoundRectCallout">
            <a:avLst>
              <a:gd fmla="val -25934" name="adj1"/>
              <a:gd fmla="val 31331" name="adj2"/>
              <a:gd fmla="val 0" name="adj3"/>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total influence on x</a:t>
            </a:r>
            <a:endParaRPr/>
          </a:p>
        </p:txBody>
      </p:sp>
      <p:sp>
        <p:nvSpPr>
          <p:cNvPr id="1768" name="Google Shape;1768;p70"/>
          <p:cNvSpPr/>
          <p:nvPr/>
        </p:nvSpPr>
        <p:spPr>
          <a:xfrm>
            <a:off x="7391400" y="3886200"/>
            <a:ext cx="1524000" cy="762000"/>
          </a:xfrm>
          <a:prstGeom prst="wedgeRoundRectCallout">
            <a:avLst>
              <a:gd fmla="val -24908" name="adj1"/>
              <a:gd fmla="val -1125" name="adj2"/>
              <a:gd fmla="val 0" name="adj3"/>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gradient of x in the direction of x</a:t>
            </a:r>
            <a:r>
              <a:rPr b="0" baseline="-25000" i="0" lang="en-US" sz="1400" u="none">
                <a:solidFill>
                  <a:schemeClr val="dk1"/>
                </a:solidFill>
                <a:latin typeface="Tahoma"/>
                <a:ea typeface="Tahoma"/>
                <a:cs typeface="Tahoma"/>
                <a:sym typeface="Tahoma"/>
              </a:rPr>
              <a:t>i</a:t>
            </a:r>
            <a:endParaRPr/>
          </a:p>
        </p:txBody>
      </p:sp>
      <p:sp>
        <p:nvSpPr>
          <p:cNvPr id="1769" name="Google Shape;1769;p7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71"/>
          <p:cNvSpPr txBox="1"/>
          <p:nvPr>
            <p:ph idx="1" type="body"/>
          </p:nvPr>
        </p:nvSpPr>
        <p:spPr>
          <a:xfrm>
            <a:off x="304800" y="1371600"/>
            <a:ext cx="85344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Uses grid cells but only keeps information about grid cells that do actually contain data points and manages these cells in a tree-based access structure</a:t>
            </a:r>
            <a:endParaRPr/>
          </a:p>
          <a:p>
            <a:pPr indent="-342900" lvl="0" marL="3429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Influence function: describes the impact of a data point within its neighborhood</a:t>
            </a:r>
            <a:endParaRPr/>
          </a:p>
          <a:p>
            <a:pPr indent="-342900" lvl="0" marL="3429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Overall density of the data space can be calculated as the sum of the influence function of all data points</a:t>
            </a:r>
            <a:endParaRPr/>
          </a:p>
          <a:p>
            <a:pPr indent="-342900" lvl="0" marL="3429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Clusters can be determined mathematically by identifying density attractors</a:t>
            </a:r>
            <a:endParaRPr/>
          </a:p>
          <a:p>
            <a:pPr indent="-342900" lvl="0" marL="3429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Density attractors are local maximal of the overall density function</a:t>
            </a:r>
            <a:endParaRPr/>
          </a:p>
          <a:p>
            <a:pPr indent="-342900" lvl="0" marL="3429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Center defined clusters: assign to each density attractor the points density attracted to it</a:t>
            </a:r>
            <a:endParaRPr/>
          </a:p>
          <a:p>
            <a:pPr indent="-342900" lvl="0" marL="3429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Arbitrary shaped cluster: merge density attractors that are connected through paths of high density (&gt; threshold)</a:t>
            </a:r>
            <a:endParaRPr/>
          </a:p>
        </p:txBody>
      </p:sp>
      <p:sp>
        <p:nvSpPr>
          <p:cNvPr id="1776" name="Google Shape;1776;p71"/>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Denclue: Technical Essence</a:t>
            </a:r>
            <a:endParaRPr/>
          </a:p>
        </p:txBody>
      </p:sp>
      <p:sp>
        <p:nvSpPr>
          <p:cNvPr id="1777" name="Google Shape;1777;p7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sp>
        <p:nvSpPr>
          <p:cNvPr id="1783" name="Google Shape;1783;p72"/>
          <p:cNvSpPr txBox="1"/>
          <p:nvPr>
            <p:ph type="title"/>
          </p:nvPr>
        </p:nvSpPr>
        <p:spPr>
          <a:xfrm>
            <a:off x="609600" y="381000"/>
            <a:ext cx="77931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Density Attractor</a:t>
            </a:r>
            <a:endParaRPr/>
          </a:p>
        </p:txBody>
      </p:sp>
      <p:pic>
        <p:nvPicPr>
          <p:cNvPr id="1784" name="Google Shape;1784;p72"/>
          <p:cNvPicPr preferRelativeResize="0"/>
          <p:nvPr/>
        </p:nvPicPr>
        <p:blipFill rotWithShape="1">
          <a:blip r:embed="rId3">
            <a:alphaModFix/>
          </a:blip>
          <a:srcRect b="0" l="0" r="0" t="0"/>
          <a:stretch/>
        </p:blipFill>
        <p:spPr>
          <a:xfrm>
            <a:off x="990600" y="1676400"/>
            <a:ext cx="2743200" cy="2209800"/>
          </a:xfrm>
          <a:prstGeom prst="rect">
            <a:avLst/>
          </a:prstGeom>
          <a:noFill/>
          <a:ln>
            <a:noFill/>
          </a:ln>
        </p:spPr>
      </p:pic>
      <p:pic>
        <p:nvPicPr>
          <p:cNvPr id="1785" name="Google Shape;1785;p72"/>
          <p:cNvPicPr preferRelativeResize="0"/>
          <p:nvPr/>
        </p:nvPicPr>
        <p:blipFill rotWithShape="1">
          <a:blip r:embed="rId4">
            <a:alphaModFix/>
          </a:blip>
          <a:srcRect b="0" l="0" r="0" t="0"/>
          <a:stretch/>
        </p:blipFill>
        <p:spPr>
          <a:xfrm>
            <a:off x="5410200" y="1600200"/>
            <a:ext cx="2508250" cy="2219325"/>
          </a:xfrm>
          <a:prstGeom prst="rect">
            <a:avLst/>
          </a:prstGeom>
          <a:noFill/>
          <a:ln>
            <a:noFill/>
          </a:ln>
        </p:spPr>
      </p:pic>
      <p:pic>
        <p:nvPicPr>
          <p:cNvPr id="1786" name="Google Shape;1786;p72"/>
          <p:cNvPicPr preferRelativeResize="0"/>
          <p:nvPr/>
        </p:nvPicPr>
        <p:blipFill rotWithShape="1">
          <a:blip r:embed="rId5">
            <a:alphaModFix/>
          </a:blip>
          <a:srcRect b="0" l="0" r="0" t="0"/>
          <a:stretch/>
        </p:blipFill>
        <p:spPr>
          <a:xfrm>
            <a:off x="3124200" y="4191000"/>
            <a:ext cx="3121025" cy="1979612"/>
          </a:xfrm>
          <a:prstGeom prst="rect">
            <a:avLst/>
          </a:prstGeom>
          <a:noFill/>
          <a:ln>
            <a:noFill/>
          </a:ln>
        </p:spPr>
      </p:pic>
      <p:sp>
        <p:nvSpPr>
          <p:cNvPr id="1787" name="Google Shape;1787;p7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2" name="Shape 1792"/>
        <p:cNvGrpSpPr/>
        <p:nvPr/>
      </p:nvGrpSpPr>
      <p:grpSpPr>
        <a:xfrm>
          <a:off x="0" y="0"/>
          <a:ext cx="0" cy="0"/>
          <a:chOff x="0" y="0"/>
          <a:chExt cx="0" cy="0"/>
        </a:xfrm>
      </p:grpSpPr>
      <p:sp>
        <p:nvSpPr>
          <p:cNvPr id="1793" name="Google Shape;1793;p73"/>
          <p:cNvSpPr txBox="1"/>
          <p:nvPr>
            <p:ph type="title"/>
          </p:nvPr>
        </p:nvSpPr>
        <p:spPr>
          <a:xfrm>
            <a:off x="609600" y="381000"/>
            <a:ext cx="77931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Center-Defined and Arbitrary</a:t>
            </a:r>
            <a:endParaRPr/>
          </a:p>
        </p:txBody>
      </p:sp>
      <p:pic>
        <p:nvPicPr>
          <p:cNvPr id="1794" name="Google Shape;1794;p73"/>
          <p:cNvPicPr preferRelativeResize="0"/>
          <p:nvPr/>
        </p:nvPicPr>
        <p:blipFill rotWithShape="1">
          <a:blip r:embed="rId3">
            <a:alphaModFix/>
          </a:blip>
          <a:srcRect b="0" l="0" r="0" t="0"/>
          <a:stretch/>
        </p:blipFill>
        <p:spPr>
          <a:xfrm>
            <a:off x="0" y="1600200"/>
            <a:ext cx="8991601" cy="4735512"/>
          </a:xfrm>
          <a:prstGeom prst="rect">
            <a:avLst/>
          </a:prstGeom>
          <a:noFill/>
          <a:ln>
            <a:noFill/>
          </a:ln>
        </p:spPr>
      </p:pic>
      <p:sp>
        <p:nvSpPr>
          <p:cNvPr id="1795" name="Google Shape;1795;p7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sp>
        <p:nvSpPr>
          <p:cNvPr id="1801" name="Google Shape;1801;p7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02" name="Google Shape;1802;p74"/>
          <p:cNvSpPr txBox="1"/>
          <p:nvPr>
            <p:ph idx="4294967295"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Chapter 10. Cluster Analysis: Basic Concepts and Methods</a:t>
            </a:r>
            <a:endParaRPr/>
          </a:p>
        </p:txBody>
      </p:sp>
      <p:sp>
        <p:nvSpPr>
          <p:cNvPr id="1803" name="Google Shape;1803;p74"/>
          <p:cNvSpPr txBox="1"/>
          <p:nvPr>
            <p:ph idx="4294967295"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13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Cluster Analysis: Basic Concepts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Partitioning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Hierarchical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Density-Based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Grid-Based Methods</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Evaluation of Clustering</a:t>
            </a:r>
            <a:endParaRPr/>
          </a:p>
          <a:p>
            <a:pPr indent="-533400" lvl="0" marL="533400" marR="0" rtl="0" algn="l">
              <a:lnSpc>
                <a:spcPct val="13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Calibri"/>
                <a:ea typeface="Calibri"/>
                <a:cs typeface="Calibri"/>
                <a:sym typeface="Calibri"/>
              </a:rPr>
              <a:t>Summary</a:t>
            </a:r>
            <a:endParaRPr/>
          </a:p>
        </p:txBody>
      </p:sp>
      <p:sp>
        <p:nvSpPr>
          <p:cNvPr id="1804" name="Google Shape;1804;p74"/>
          <p:cNvSpPr/>
          <p:nvPr/>
        </p:nvSpPr>
        <p:spPr>
          <a:xfrm rot="9840489">
            <a:off x="4190906" y="40385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05" name="Google Shape;1805;p7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0" name="Shape 1810"/>
        <p:cNvGrpSpPr/>
        <p:nvPr/>
      </p:nvGrpSpPr>
      <p:grpSpPr>
        <a:xfrm>
          <a:off x="0" y="0"/>
          <a:ext cx="0" cy="0"/>
          <a:chOff x="0" y="0"/>
          <a:chExt cx="0" cy="0"/>
        </a:xfrm>
      </p:grpSpPr>
      <p:sp>
        <p:nvSpPr>
          <p:cNvPr id="1811" name="Google Shape;1811;p75"/>
          <p:cNvSpPr txBox="1"/>
          <p:nvPr>
            <p:ph type="title"/>
          </p:nvPr>
        </p:nvSpPr>
        <p:spPr>
          <a:xfrm>
            <a:off x="609600" y="381000"/>
            <a:ext cx="77931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Grid-Based Clustering Method </a:t>
            </a:r>
            <a:endParaRPr/>
          </a:p>
        </p:txBody>
      </p:sp>
      <p:sp>
        <p:nvSpPr>
          <p:cNvPr id="1812" name="Google Shape;1812;p75"/>
          <p:cNvSpPr txBox="1"/>
          <p:nvPr>
            <p:ph idx="1" type="body"/>
          </p:nvPr>
        </p:nvSpPr>
        <p:spPr>
          <a:xfrm>
            <a:off x="381000" y="1524000"/>
            <a:ext cx="8066100" cy="4876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Using multi-resolution grid data structure</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Several interesting methods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hlink"/>
                </a:solidFill>
                <a:latin typeface="Arial"/>
                <a:ea typeface="Arial"/>
                <a:cs typeface="Arial"/>
                <a:sym typeface="Arial"/>
              </a:rPr>
              <a:t>STING </a:t>
            </a:r>
            <a:r>
              <a:rPr b="0" i="0" lang="en-US" sz="2400" u="none">
                <a:solidFill>
                  <a:schemeClr val="dk1"/>
                </a:solidFill>
                <a:latin typeface="Arial"/>
                <a:ea typeface="Arial"/>
                <a:cs typeface="Arial"/>
                <a:sym typeface="Arial"/>
              </a:rPr>
              <a:t>(a STatistical INformation Grid approach) by Wang, Yang and Muntz (1997)</a:t>
            </a:r>
            <a:endParaRPr/>
          </a:p>
          <a:p>
            <a:pPr indent="-285750" lvl="1" marL="742950" rtl="0" algn="l">
              <a:lnSpc>
                <a:spcPct val="100000"/>
              </a:lnSpc>
              <a:spcBef>
                <a:spcPts val="960"/>
              </a:spcBef>
              <a:spcAft>
                <a:spcPts val="0"/>
              </a:spcAft>
              <a:buClr>
                <a:schemeClr val="hlink"/>
              </a:buClr>
              <a:buSzPts val="1320"/>
              <a:buFont typeface="Noto Sans Symbols"/>
              <a:buChar char="■"/>
            </a:pPr>
            <a:r>
              <a:rPr b="0" i="0" lang="en-US" sz="2400" u="none">
                <a:solidFill>
                  <a:schemeClr val="hlink"/>
                </a:solidFill>
                <a:latin typeface="Arial"/>
                <a:ea typeface="Arial"/>
                <a:cs typeface="Arial"/>
                <a:sym typeface="Arial"/>
              </a:rPr>
              <a:t>WaveCluster</a:t>
            </a:r>
            <a:r>
              <a:rPr b="0" i="0" lang="en-US" sz="2400" u="none">
                <a:solidFill>
                  <a:schemeClr val="dk1"/>
                </a:solidFill>
                <a:latin typeface="Arial"/>
                <a:ea typeface="Arial"/>
                <a:cs typeface="Arial"/>
                <a:sym typeface="Arial"/>
              </a:rPr>
              <a:t> by Sheikholeslami, Chatterjee, and Zhang (VLDB’98)</a:t>
            </a:r>
            <a:endParaRPr/>
          </a:p>
          <a:p>
            <a:pPr indent="-228600" lvl="2" marL="1143000" rtl="0" algn="l">
              <a:lnSpc>
                <a:spcPct val="100000"/>
              </a:lnSpc>
              <a:spcBef>
                <a:spcPts val="96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A multi-resolution clustering approach using wavelet method</a:t>
            </a:r>
            <a:endParaRPr/>
          </a:p>
          <a:p>
            <a:pPr indent="-285750" lvl="1" marL="742950" rtl="0" algn="l">
              <a:lnSpc>
                <a:spcPct val="100000"/>
              </a:lnSpc>
              <a:spcBef>
                <a:spcPts val="960"/>
              </a:spcBef>
              <a:spcAft>
                <a:spcPts val="0"/>
              </a:spcAft>
              <a:buClr>
                <a:schemeClr val="hlink"/>
              </a:buClr>
              <a:buSzPts val="1320"/>
              <a:buFont typeface="Noto Sans Symbols"/>
              <a:buChar char="■"/>
            </a:pPr>
            <a:r>
              <a:rPr b="0" i="0" lang="en-US" sz="2400" u="none">
                <a:solidFill>
                  <a:schemeClr val="hlink"/>
                </a:solidFill>
                <a:latin typeface="Arial"/>
                <a:ea typeface="Arial"/>
                <a:cs typeface="Arial"/>
                <a:sym typeface="Arial"/>
              </a:rPr>
              <a:t>CLIQUE</a:t>
            </a:r>
            <a:r>
              <a:rPr b="0" i="0" lang="en-US" sz="2400" u="none">
                <a:solidFill>
                  <a:schemeClr val="dk1"/>
                </a:solidFill>
                <a:latin typeface="Arial"/>
                <a:ea typeface="Arial"/>
                <a:cs typeface="Arial"/>
                <a:sym typeface="Arial"/>
              </a:rPr>
              <a:t>: Agrawal, et al. (SIGMOD’98)</a:t>
            </a:r>
            <a:endParaRPr/>
          </a:p>
          <a:p>
            <a:pPr indent="-228600" lvl="2" marL="1143000" rtl="0" algn="l">
              <a:lnSpc>
                <a:spcPct val="100000"/>
              </a:lnSpc>
              <a:spcBef>
                <a:spcPts val="96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Both grid-based and subspace clustering</a:t>
            </a:r>
            <a:endParaRPr/>
          </a:p>
        </p:txBody>
      </p:sp>
      <p:sp>
        <p:nvSpPr>
          <p:cNvPr id="1813" name="Google Shape;1813;p7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sp>
        <p:nvSpPr>
          <p:cNvPr id="1819" name="Google Shape;1819;p76"/>
          <p:cNvSpPr txBox="1"/>
          <p:nvPr>
            <p:ph type="title"/>
          </p:nvPr>
        </p:nvSpPr>
        <p:spPr>
          <a:xfrm>
            <a:off x="0" y="228600"/>
            <a:ext cx="91440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STING: A Statistical Information Grid Approach</a:t>
            </a:r>
            <a:endParaRPr/>
          </a:p>
        </p:txBody>
      </p:sp>
      <p:sp>
        <p:nvSpPr>
          <p:cNvPr id="1820" name="Google Shape;1820;p76"/>
          <p:cNvSpPr txBox="1"/>
          <p:nvPr>
            <p:ph idx="1" type="body"/>
          </p:nvPr>
        </p:nvSpPr>
        <p:spPr>
          <a:xfrm>
            <a:off x="304800" y="1371600"/>
            <a:ext cx="8458200" cy="1447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Wang, Yang and Muntz (VLDB’97)</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The spatial area is divided into rectangular cells</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There are several levels of cells corresponding to different levels of resolution</a:t>
            </a:r>
            <a:endParaRPr/>
          </a:p>
          <a:p>
            <a:pPr indent="-251459" lvl="0" marL="342900" rtl="0" algn="l">
              <a:spcBef>
                <a:spcPts val="480"/>
              </a:spcBef>
              <a:spcAft>
                <a:spcPts val="0"/>
              </a:spcAft>
              <a:buSzPts val="1440"/>
              <a:buNone/>
            </a:pPr>
            <a:r>
              <a:t/>
            </a:r>
            <a:endParaRPr b="0" i="0" sz="2400" u="none">
              <a:solidFill>
                <a:schemeClr val="dk1"/>
              </a:solidFill>
              <a:latin typeface="Arial"/>
              <a:ea typeface="Arial"/>
              <a:cs typeface="Arial"/>
              <a:sym typeface="Arial"/>
            </a:endParaRPr>
          </a:p>
        </p:txBody>
      </p:sp>
      <p:cxnSp>
        <p:nvCxnSpPr>
          <p:cNvPr id="1821" name="Google Shape;1821;p76"/>
          <p:cNvCxnSpPr/>
          <p:nvPr/>
        </p:nvCxnSpPr>
        <p:spPr>
          <a:xfrm>
            <a:off x="9124950" y="4724400"/>
            <a:ext cx="0" cy="1524000"/>
          </a:xfrm>
          <a:prstGeom prst="straightConnector1">
            <a:avLst/>
          </a:prstGeom>
          <a:noFill/>
          <a:ln cap="rnd" cmpd="sng" w="9525">
            <a:solidFill>
              <a:schemeClr val="dk1"/>
            </a:solidFill>
            <a:prstDash val="solid"/>
            <a:miter lim="800000"/>
            <a:headEnd len="med" w="med" type="none"/>
            <a:tailEnd len="med" w="med" type="none"/>
          </a:ln>
        </p:spPr>
      </p:cxnSp>
      <p:sp>
        <p:nvSpPr>
          <p:cNvPr id="1822" name="Google Shape;1822;p7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823" name="Google Shape;1823;p76"/>
          <p:cNvPicPr preferRelativeResize="0"/>
          <p:nvPr/>
        </p:nvPicPr>
        <p:blipFill rotWithShape="1">
          <a:blip r:embed="rId3">
            <a:alphaModFix/>
          </a:blip>
          <a:srcRect b="0" l="0" r="0" t="0"/>
          <a:stretch/>
        </p:blipFill>
        <p:spPr>
          <a:xfrm>
            <a:off x="760412" y="3106737"/>
            <a:ext cx="7623176" cy="321786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8" name="Shape 1828"/>
        <p:cNvGrpSpPr/>
        <p:nvPr/>
      </p:nvGrpSpPr>
      <p:grpSpPr>
        <a:xfrm>
          <a:off x="0" y="0"/>
          <a:ext cx="0" cy="0"/>
          <a:chOff x="0" y="0"/>
          <a:chExt cx="0" cy="0"/>
        </a:xfrm>
      </p:grpSpPr>
      <p:sp>
        <p:nvSpPr>
          <p:cNvPr id="1829" name="Google Shape;1829;p77"/>
          <p:cNvSpPr txBox="1"/>
          <p:nvPr>
            <p:ph type="title"/>
          </p:nvPr>
        </p:nvSpPr>
        <p:spPr>
          <a:xfrm>
            <a:off x="457200" y="228600"/>
            <a:ext cx="8153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The STING Clustering Method</a:t>
            </a:r>
            <a:endParaRPr/>
          </a:p>
        </p:txBody>
      </p:sp>
      <p:sp>
        <p:nvSpPr>
          <p:cNvPr id="1830" name="Google Shape;1830;p77"/>
          <p:cNvSpPr txBox="1"/>
          <p:nvPr>
            <p:ph idx="1" type="body"/>
          </p:nvPr>
        </p:nvSpPr>
        <p:spPr>
          <a:xfrm>
            <a:off x="304800" y="1295400"/>
            <a:ext cx="84582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Each cell at a high level is partitioned into a number of smaller cells in the next lower level</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Statistical info of each cell is calculated and stored beforehand and is used to answer queries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Parameters of higher level cells can be easily calculated from parameters of lower level cell</a:t>
            </a:r>
            <a:endParaRPr/>
          </a:p>
          <a:p>
            <a:pPr indent="-285750" lvl="1" marL="742950" rtl="0" algn="l">
              <a:lnSpc>
                <a:spcPct val="100000"/>
              </a:lnSpc>
              <a:spcBef>
                <a:spcPts val="480"/>
              </a:spcBef>
              <a:spcAft>
                <a:spcPts val="0"/>
              </a:spcAft>
              <a:buClr>
                <a:schemeClr val="hlink"/>
              </a:buClr>
              <a:buSzPts val="1320"/>
              <a:buFont typeface="Noto Sans Symbols"/>
              <a:buChar char="■"/>
            </a:pPr>
            <a:r>
              <a:rPr b="0" i="1" lang="en-US" sz="2400" u="none">
                <a:solidFill>
                  <a:schemeClr val="dk1"/>
                </a:solidFill>
                <a:latin typeface="Arial"/>
                <a:ea typeface="Arial"/>
                <a:cs typeface="Arial"/>
                <a:sym typeface="Arial"/>
              </a:rPr>
              <a:t>count</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mean</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s</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min</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max</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type of distribution—</a:t>
            </a:r>
            <a:r>
              <a:rPr b="0" i="1" lang="en-US" sz="2400" u="none">
                <a:solidFill>
                  <a:schemeClr val="dk1"/>
                </a:solidFill>
                <a:latin typeface="Arial"/>
                <a:ea typeface="Arial"/>
                <a:cs typeface="Arial"/>
                <a:sym typeface="Arial"/>
              </a:rPr>
              <a:t>normal</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uniform</a:t>
            </a:r>
            <a:r>
              <a:rPr b="0" i="0" lang="en-US" sz="2400" u="none">
                <a:solidFill>
                  <a:schemeClr val="dk1"/>
                </a:solidFill>
                <a:latin typeface="Arial"/>
                <a:ea typeface="Arial"/>
                <a:cs typeface="Arial"/>
                <a:sym typeface="Arial"/>
              </a:rPr>
              <a:t>, etc.</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Use a top-down approach to answer spatial data queries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Start from a pre-selected layer—typically with a small number of cells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For each cell in the current level compute the confidence interval</a:t>
            </a:r>
            <a:endParaRPr/>
          </a:p>
        </p:txBody>
      </p:sp>
      <p:cxnSp>
        <p:nvCxnSpPr>
          <p:cNvPr id="1831" name="Google Shape;1831;p77"/>
          <p:cNvCxnSpPr/>
          <p:nvPr/>
        </p:nvCxnSpPr>
        <p:spPr>
          <a:xfrm>
            <a:off x="9124950" y="4724400"/>
            <a:ext cx="0" cy="1524000"/>
          </a:xfrm>
          <a:prstGeom prst="straightConnector1">
            <a:avLst/>
          </a:prstGeom>
          <a:noFill/>
          <a:ln cap="rnd" cmpd="sng" w="9525">
            <a:solidFill>
              <a:schemeClr val="dk1"/>
            </a:solidFill>
            <a:prstDash val="solid"/>
            <a:miter lim="800000"/>
            <a:headEnd len="med" w="med" type="none"/>
            <a:tailEnd len="med" w="med" type="none"/>
          </a:ln>
        </p:spPr>
      </p:cxnSp>
      <p:cxnSp>
        <p:nvCxnSpPr>
          <p:cNvPr id="1832" name="Google Shape;1832;p77"/>
          <p:cNvCxnSpPr/>
          <p:nvPr/>
        </p:nvCxnSpPr>
        <p:spPr>
          <a:xfrm>
            <a:off x="9124950" y="6248400"/>
            <a:ext cx="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833" name="Google Shape;1833;p77"/>
          <p:cNvCxnSpPr/>
          <p:nvPr/>
        </p:nvCxnSpPr>
        <p:spPr>
          <a:xfrm>
            <a:off x="9124950" y="5638800"/>
            <a:ext cx="0" cy="609600"/>
          </a:xfrm>
          <a:prstGeom prst="straightConnector1">
            <a:avLst/>
          </a:prstGeom>
          <a:noFill/>
          <a:ln cap="flat" cmpd="sng" w="9525">
            <a:solidFill>
              <a:schemeClr val="dk1"/>
            </a:solidFill>
            <a:prstDash val="solid"/>
            <a:miter lim="800000"/>
            <a:headEnd len="med" w="med" type="none"/>
            <a:tailEnd len="med" w="med" type="none"/>
          </a:ln>
        </p:spPr>
      </p:cxnSp>
      <p:sp>
        <p:nvSpPr>
          <p:cNvPr id="1834" name="Google Shape;1834;p7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9" name="Shape 1839"/>
        <p:cNvGrpSpPr/>
        <p:nvPr/>
      </p:nvGrpSpPr>
      <p:grpSpPr>
        <a:xfrm>
          <a:off x="0" y="0"/>
          <a:ext cx="0" cy="0"/>
          <a:chOff x="0" y="0"/>
          <a:chExt cx="0" cy="0"/>
        </a:xfrm>
      </p:grpSpPr>
      <p:sp>
        <p:nvSpPr>
          <p:cNvPr id="1840" name="Google Shape;1840;p78"/>
          <p:cNvSpPr txBox="1"/>
          <p:nvPr>
            <p:ph type="title"/>
          </p:nvPr>
        </p:nvSpPr>
        <p:spPr>
          <a:xfrm>
            <a:off x="304800" y="228600"/>
            <a:ext cx="86106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STING Algorithm and Its Analysis</a:t>
            </a:r>
            <a:endParaRPr/>
          </a:p>
        </p:txBody>
      </p:sp>
      <p:sp>
        <p:nvSpPr>
          <p:cNvPr id="1841" name="Google Shape;1841;p78"/>
          <p:cNvSpPr txBox="1"/>
          <p:nvPr>
            <p:ph idx="1" type="body"/>
          </p:nvPr>
        </p:nvSpPr>
        <p:spPr>
          <a:xfrm>
            <a:off x="381000" y="1447800"/>
            <a:ext cx="8305800" cy="4953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Remove the irrelevant cells from further consideration</a:t>
            </a:r>
            <a:endParaRPr/>
          </a:p>
          <a:p>
            <a:pPr indent="-342900" lvl="0" marL="342900" rtl="0" algn="l">
              <a:lnSpc>
                <a:spcPct val="90000"/>
              </a:lnSpc>
              <a:spcBef>
                <a:spcPts val="6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When finish examining the current layer, proceed to the next lower level </a:t>
            </a:r>
            <a:endParaRPr/>
          </a:p>
          <a:p>
            <a:pPr indent="-342900" lvl="0" marL="342900" rtl="0" algn="l">
              <a:lnSpc>
                <a:spcPct val="90000"/>
              </a:lnSpc>
              <a:spcBef>
                <a:spcPts val="6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Repeat this process until the bottom layer is reached</a:t>
            </a:r>
            <a:endParaRPr/>
          </a:p>
          <a:p>
            <a:pPr indent="-342900" lvl="0" marL="342900" rtl="0" algn="l">
              <a:lnSpc>
                <a:spcPct val="90000"/>
              </a:lnSpc>
              <a:spcBef>
                <a:spcPts val="6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Advantages:</a:t>
            </a:r>
            <a:endParaRPr/>
          </a:p>
          <a:p>
            <a:pPr indent="-285750" lvl="1" marL="742950" rtl="0" algn="l">
              <a:lnSpc>
                <a:spcPct val="90000"/>
              </a:lnSpc>
              <a:spcBef>
                <a:spcPts val="6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Query-independent, easy to parallelize, incremental update</a:t>
            </a:r>
            <a:endParaRPr/>
          </a:p>
          <a:p>
            <a:pPr indent="-285750" lvl="1" marL="742950" rtl="0" algn="l">
              <a:lnSpc>
                <a:spcPct val="90000"/>
              </a:lnSpc>
              <a:spcBef>
                <a:spcPts val="600"/>
              </a:spcBef>
              <a:spcAft>
                <a:spcPts val="0"/>
              </a:spcAft>
              <a:buClr>
                <a:schemeClr val="hlink"/>
              </a:buClr>
              <a:buSzPts val="1320"/>
              <a:buFont typeface="Noto Sans Symbols"/>
              <a:buChar char="■"/>
            </a:pPr>
            <a:r>
              <a:rPr b="0" i="1" lang="en-US" sz="2400" u="none">
                <a:solidFill>
                  <a:schemeClr val="dk1"/>
                </a:solidFill>
                <a:latin typeface="Arial"/>
                <a:ea typeface="Arial"/>
                <a:cs typeface="Arial"/>
                <a:sym typeface="Arial"/>
              </a:rPr>
              <a:t>O(K),</a:t>
            </a:r>
            <a:r>
              <a:rPr b="0" i="0" lang="en-US" sz="2400" u="none">
                <a:solidFill>
                  <a:schemeClr val="dk1"/>
                </a:solidFill>
                <a:latin typeface="Arial"/>
                <a:ea typeface="Arial"/>
                <a:cs typeface="Arial"/>
                <a:sym typeface="Arial"/>
              </a:rPr>
              <a:t> where </a:t>
            </a:r>
            <a:r>
              <a:rPr b="0"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is the number of grid cells at the lowest level </a:t>
            </a:r>
            <a:endParaRPr/>
          </a:p>
          <a:p>
            <a:pPr indent="-342900" lvl="0" marL="342900" rtl="0" algn="l">
              <a:lnSpc>
                <a:spcPct val="90000"/>
              </a:lnSpc>
              <a:spcBef>
                <a:spcPts val="60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Disadvantages:</a:t>
            </a:r>
            <a:endParaRPr/>
          </a:p>
          <a:p>
            <a:pPr indent="-285750" lvl="1" marL="742950" rtl="0" algn="l">
              <a:lnSpc>
                <a:spcPct val="90000"/>
              </a:lnSpc>
              <a:spcBef>
                <a:spcPts val="60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All the cluster boundaries are either horizontal or vertical, and no diagonal boundary is detected</a:t>
            </a:r>
            <a:endParaRPr/>
          </a:p>
        </p:txBody>
      </p:sp>
      <p:cxnSp>
        <p:nvCxnSpPr>
          <p:cNvPr id="1842" name="Google Shape;1842;p78"/>
          <p:cNvCxnSpPr/>
          <p:nvPr/>
        </p:nvCxnSpPr>
        <p:spPr>
          <a:xfrm>
            <a:off x="9124950" y="4724400"/>
            <a:ext cx="0" cy="1524000"/>
          </a:xfrm>
          <a:prstGeom prst="straightConnector1">
            <a:avLst/>
          </a:prstGeom>
          <a:noFill/>
          <a:ln cap="rnd" cmpd="sng" w="9525">
            <a:solidFill>
              <a:schemeClr val="dk1"/>
            </a:solidFill>
            <a:prstDash val="solid"/>
            <a:miter lim="800000"/>
            <a:headEnd len="med" w="med" type="none"/>
            <a:tailEnd len="med" w="med" type="none"/>
          </a:ln>
        </p:spPr>
      </p:cxnSp>
      <p:sp>
        <p:nvSpPr>
          <p:cNvPr id="1843" name="Google Shape;1843;p7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609600" y="381000"/>
            <a:ext cx="7296000" cy="533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Quality: What Is Good Clustering?</a:t>
            </a:r>
            <a:endParaRPr/>
          </a:p>
        </p:txBody>
      </p:sp>
      <p:sp>
        <p:nvSpPr>
          <p:cNvPr id="184" name="Google Shape;184;p25"/>
          <p:cNvSpPr txBox="1"/>
          <p:nvPr>
            <p:ph idx="1" type="body"/>
          </p:nvPr>
        </p:nvSpPr>
        <p:spPr>
          <a:xfrm>
            <a:off x="381000" y="1447800"/>
            <a:ext cx="8382000" cy="48768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 </a:t>
            </a:r>
            <a:r>
              <a:rPr b="0" i="0" lang="en-US" sz="2400" u="sng">
                <a:solidFill>
                  <a:schemeClr val="dk1"/>
                </a:solidFill>
                <a:latin typeface="Arial"/>
                <a:ea typeface="Arial"/>
                <a:cs typeface="Arial"/>
                <a:sym typeface="Arial"/>
              </a:rPr>
              <a:t>good clustering</a:t>
            </a:r>
            <a:r>
              <a:rPr b="0" i="0" lang="en-US" sz="2400" u="none">
                <a:solidFill>
                  <a:schemeClr val="dk1"/>
                </a:solidFill>
                <a:latin typeface="Arial"/>
                <a:ea typeface="Arial"/>
                <a:cs typeface="Arial"/>
                <a:sym typeface="Arial"/>
              </a:rPr>
              <a:t> method will produce high quality clusters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high </a:t>
            </a:r>
            <a:r>
              <a:rPr b="0" i="0" lang="en-US" sz="2400" u="sng">
                <a:solidFill>
                  <a:schemeClr val="dk1"/>
                </a:solidFill>
                <a:latin typeface="Arial"/>
                <a:ea typeface="Arial"/>
                <a:cs typeface="Arial"/>
                <a:sym typeface="Arial"/>
              </a:rPr>
              <a:t>intra-class</a:t>
            </a:r>
            <a:r>
              <a:rPr b="0" i="0" lang="en-US" sz="2400" u="none">
                <a:solidFill>
                  <a:schemeClr val="dk1"/>
                </a:solidFill>
                <a:latin typeface="Arial"/>
                <a:ea typeface="Arial"/>
                <a:cs typeface="Arial"/>
                <a:sym typeface="Arial"/>
              </a:rPr>
              <a:t> similarity: </a:t>
            </a:r>
            <a:r>
              <a:rPr b="0" i="0" lang="en-US" sz="2400" u="none">
                <a:solidFill>
                  <a:schemeClr val="hlink"/>
                </a:solidFill>
                <a:latin typeface="Arial"/>
                <a:ea typeface="Arial"/>
                <a:cs typeface="Arial"/>
                <a:sym typeface="Arial"/>
              </a:rPr>
              <a:t>cohesive</a:t>
            </a:r>
            <a:r>
              <a:rPr b="0" i="0" lang="en-US" sz="2400" u="none">
                <a:solidFill>
                  <a:schemeClr val="dk1"/>
                </a:solidFill>
                <a:latin typeface="Arial"/>
                <a:ea typeface="Arial"/>
                <a:cs typeface="Arial"/>
                <a:sym typeface="Arial"/>
              </a:rPr>
              <a:t> within clusters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low </a:t>
            </a:r>
            <a:r>
              <a:rPr b="0" i="0" lang="en-US" sz="2400" u="sng">
                <a:solidFill>
                  <a:schemeClr val="dk1"/>
                </a:solidFill>
                <a:latin typeface="Arial"/>
                <a:ea typeface="Arial"/>
                <a:cs typeface="Arial"/>
                <a:sym typeface="Arial"/>
              </a:rPr>
              <a:t>inter-class</a:t>
            </a:r>
            <a:r>
              <a:rPr b="0" i="0" lang="en-US" sz="2400" u="none">
                <a:solidFill>
                  <a:schemeClr val="dk1"/>
                </a:solidFill>
                <a:latin typeface="Arial"/>
                <a:ea typeface="Arial"/>
                <a:cs typeface="Arial"/>
                <a:sym typeface="Arial"/>
              </a:rPr>
              <a:t> similarity: </a:t>
            </a:r>
            <a:r>
              <a:rPr b="0" i="0" lang="en-US" sz="2400" u="none">
                <a:solidFill>
                  <a:schemeClr val="hlink"/>
                </a:solidFill>
                <a:latin typeface="Arial"/>
                <a:ea typeface="Arial"/>
                <a:cs typeface="Arial"/>
                <a:sym typeface="Arial"/>
              </a:rPr>
              <a:t>distinctive</a:t>
            </a:r>
            <a:r>
              <a:rPr b="0" i="0" lang="en-US" sz="2400" u="none">
                <a:solidFill>
                  <a:schemeClr val="dk1"/>
                </a:solidFill>
                <a:latin typeface="Arial"/>
                <a:ea typeface="Arial"/>
                <a:cs typeface="Arial"/>
                <a:sym typeface="Arial"/>
              </a:rPr>
              <a:t> between clusters</a:t>
            </a:r>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The </a:t>
            </a:r>
            <a:r>
              <a:rPr b="0" i="0" lang="en-US" sz="2400" u="sng">
                <a:solidFill>
                  <a:schemeClr val="dk1"/>
                </a:solidFill>
                <a:latin typeface="Arial"/>
                <a:ea typeface="Arial"/>
                <a:cs typeface="Arial"/>
                <a:sym typeface="Arial"/>
              </a:rPr>
              <a:t>quality</a:t>
            </a:r>
            <a:r>
              <a:rPr b="0" i="0" lang="en-US" sz="2400" u="none">
                <a:solidFill>
                  <a:schemeClr val="dk1"/>
                </a:solidFill>
                <a:latin typeface="Arial"/>
                <a:ea typeface="Arial"/>
                <a:cs typeface="Arial"/>
                <a:sym typeface="Arial"/>
              </a:rPr>
              <a:t> of a clustering method depends on</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the similarity measure used by the method </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its implementation, and</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Its ability to discover some or all of the </a:t>
            </a:r>
            <a:r>
              <a:rPr b="0" i="0" lang="en-US" sz="2400" u="sng">
                <a:solidFill>
                  <a:schemeClr val="dk1"/>
                </a:solidFill>
                <a:latin typeface="Arial"/>
                <a:ea typeface="Arial"/>
                <a:cs typeface="Arial"/>
                <a:sym typeface="Arial"/>
              </a:rPr>
              <a:t>hidden</a:t>
            </a:r>
            <a:r>
              <a:rPr b="0" i="0" lang="en-US" sz="2400" u="none">
                <a:solidFill>
                  <a:schemeClr val="dk1"/>
                </a:solidFill>
                <a:latin typeface="Arial"/>
                <a:ea typeface="Arial"/>
                <a:cs typeface="Arial"/>
                <a:sym typeface="Arial"/>
              </a:rPr>
              <a:t> patterns</a:t>
            </a:r>
            <a:endParaRPr/>
          </a:p>
        </p:txBody>
      </p:sp>
      <p:sp>
        <p:nvSpPr>
          <p:cNvPr id="185" name="Google Shape;185;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8" name="Shape 1848"/>
        <p:cNvGrpSpPr/>
        <p:nvPr/>
      </p:nvGrpSpPr>
      <p:grpSpPr>
        <a:xfrm>
          <a:off x="0" y="0"/>
          <a:ext cx="0" cy="0"/>
          <a:chOff x="0" y="0"/>
          <a:chExt cx="0" cy="0"/>
        </a:xfrm>
      </p:grpSpPr>
      <p:sp>
        <p:nvSpPr>
          <p:cNvPr id="1849" name="Google Shape;1849;p7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50" name="Google Shape;1850;p79"/>
          <p:cNvSpPr txBox="1"/>
          <p:nvPr>
            <p:ph type="title"/>
          </p:nvPr>
        </p:nvSpPr>
        <p:spPr>
          <a:xfrm>
            <a:off x="681037" y="436562"/>
            <a:ext cx="7226400" cy="498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CLIQUE (Clustering In QUEst)</a:t>
            </a:r>
            <a:r>
              <a:rPr b="0" i="0" lang="en-US" sz="3600" u="none">
                <a:solidFill>
                  <a:schemeClr val="dk2"/>
                </a:solidFill>
                <a:latin typeface="Overlock"/>
                <a:ea typeface="Overlock"/>
                <a:cs typeface="Overlock"/>
                <a:sym typeface="Overlock"/>
              </a:rPr>
              <a:t> </a:t>
            </a:r>
            <a:endParaRPr/>
          </a:p>
        </p:txBody>
      </p:sp>
      <p:sp>
        <p:nvSpPr>
          <p:cNvPr id="1851" name="Google Shape;1851;p79"/>
          <p:cNvSpPr txBox="1"/>
          <p:nvPr>
            <p:ph idx="1" type="body"/>
          </p:nvPr>
        </p:nvSpPr>
        <p:spPr>
          <a:xfrm>
            <a:off x="228600" y="14478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1200"/>
              <a:buFont typeface="Noto Sans Symbols"/>
              <a:buChar char="■"/>
            </a:pPr>
            <a:r>
              <a:rPr b="0" i="0" lang="en-US" sz="2000" u="none">
                <a:solidFill>
                  <a:schemeClr val="dk1"/>
                </a:solidFill>
                <a:latin typeface="Arial"/>
                <a:ea typeface="Arial"/>
                <a:cs typeface="Arial"/>
                <a:sym typeface="Arial"/>
              </a:rPr>
              <a:t>Agrawal, Gehrke, Gunopulos, Raghavan (SIGMOD’98)</a:t>
            </a:r>
            <a:endParaRPr/>
          </a:p>
          <a:p>
            <a:pPr indent="-342900" lvl="0" marL="342900" rtl="0" algn="l">
              <a:lnSpc>
                <a:spcPct val="110000"/>
              </a:lnSpc>
              <a:spcBef>
                <a:spcPts val="1000"/>
              </a:spcBef>
              <a:spcAft>
                <a:spcPts val="0"/>
              </a:spcAft>
              <a:buClr>
                <a:schemeClr val="dk1"/>
              </a:buClr>
              <a:buSzPts val="1200"/>
              <a:buFont typeface="Noto Sans Symbols"/>
              <a:buChar char="■"/>
            </a:pPr>
            <a:r>
              <a:rPr b="0" i="0" lang="en-US" sz="2000" u="none">
                <a:solidFill>
                  <a:schemeClr val="dk1"/>
                </a:solidFill>
                <a:latin typeface="Arial"/>
                <a:ea typeface="Arial"/>
                <a:cs typeface="Arial"/>
                <a:sym typeface="Arial"/>
              </a:rPr>
              <a:t>Automatically identifying subspaces of a high dimensional data space that allow better clustering than original space </a:t>
            </a:r>
            <a:endParaRPr/>
          </a:p>
          <a:p>
            <a:pPr indent="-342900" lvl="0" marL="342900" rtl="0" algn="l">
              <a:lnSpc>
                <a:spcPct val="110000"/>
              </a:lnSpc>
              <a:spcBef>
                <a:spcPts val="1000"/>
              </a:spcBef>
              <a:spcAft>
                <a:spcPts val="0"/>
              </a:spcAft>
              <a:buClr>
                <a:schemeClr val="dk1"/>
              </a:buClr>
              <a:buSzPts val="1200"/>
              <a:buFont typeface="Noto Sans Symbols"/>
              <a:buChar char="■"/>
            </a:pPr>
            <a:r>
              <a:rPr b="0" i="0" lang="en-US" sz="2000" u="none">
                <a:solidFill>
                  <a:schemeClr val="dk1"/>
                </a:solidFill>
                <a:latin typeface="Arial"/>
                <a:ea typeface="Arial"/>
                <a:cs typeface="Arial"/>
                <a:sym typeface="Arial"/>
              </a:rPr>
              <a:t>CLIQUE can be considered as both density-based and grid-based</a:t>
            </a:r>
            <a:endParaRPr/>
          </a:p>
          <a:p>
            <a:pPr indent="-285750" lvl="1" marL="742950" rtl="0" algn="l">
              <a:lnSpc>
                <a:spcPct val="110000"/>
              </a:lnSpc>
              <a:spcBef>
                <a:spcPts val="1000"/>
              </a:spcBef>
              <a:spcAft>
                <a:spcPts val="0"/>
              </a:spcAft>
              <a:buClr>
                <a:schemeClr val="dk1"/>
              </a:buClr>
              <a:buSzPts val="1100"/>
              <a:buFont typeface="Noto Sans Symbols"/>
              <a:buChar char="■"/>
            </a:pPr>
            <a:r>
              <a:rPr b="0" i="0" lang="en-US" sz="2000" u="none">
                <a:solidFill>
                  <a:schemeClr val="dk1"/>
                </a:solidFill>
                <a:latin typeface="Arial"/>
                <a:ea typeface="Arial"/>
                <a:cs typeface="Arial"/>
                <a:sym typeface="Arial"/>
              </a:rPr>
              <a:t>It partitions each dimension into the same number of equal length interval</a:t>
            </a:r>
            <a:endParaRPr/>
          </a:p>
          <a:p>
            <a:pPr indent="-285750" lvl="1" marL="742950" rtl="0" algn="l">
              <a:lnSpc>
                <a:spcPct val="110000"/>
              </a:lnSpc>
              <a:spcBef>
                <a:spcPts val="1000"/>
              </a:spcBef>
              <a:spcAft>
                <a:spcPts val="0"/>
              </a:spcAft>
              <a:buClr>
                <a:schemeClr val="dk1"/>
              </a:buClr>
              <a:buSzPts val="1100"/>
              <a:buFont typeface="Noto Sans Symbols"/>
              <a:buChar char="■"/>
            </a:pPr>
            <a:r>
              <a:rPr b="0" i="0" lang="en-US" sz="2000" u="none">
                <a:solidFill>
                  <a:schemeClr val="dk1"/>
                </a:solidFill>
                <a:latin typeface="Arial"/>
                <a:ea typeface="Arial"/>
                <a:cs typeface="Arial"/>
                <a:sym typeface="Arial"/>
              </a:rPr>
              <a:t>It partitions an m-dimensional data space into non-overlapping rectangular units</a:t>
            </a:r>
            <a:endParaRPr/>
          </a:p>
          <a:p>
            <a:pPr indent="-285750" lvl="1" marL="742950" rtl="0" algn="l">
              <a:lnSpc>
                <a:spcPct val="110000"/>
              </a:lnSpc>
              <a:spcBef>
                <a:spcPts val="1000"/>
              </a:spcBef>
              <a:spcAft>
                <a:spcPts val="0"/>
              </a:spcAft>
              <a:buClr>
                <a:schemeClr val="dk1"/>
              </a:buClr>
              <a:buSzPts val="1100"/>
              <a:buFont typeface="Noto Sans Symbols"/>
              <a:buChar char="■"/>
            </a:pPr>
            <a:r>
              <a:rPr b="0" i="0" lang="en-US" sz="2000" u="none">
                <a:solidFill>
                  <a:schemeClr val="dk1"/>
                </a:solidFill>
                <a:latin typeface="Arial"/>
                <a:ea typeface="Arial"/>
                <a:cs typeface="Arial"/>
                <a:sym typeface="Arial"/>
              </a:rPr>
              <a:t>A unit is dense if the fraction of total data points contained in the unit exceeds the input model parameter</a:t>
            </a:r>
            <a:endParaRPr/>
          </a:p>
          <a:p>
            <a:pPr indent="-285750" lvl="1" marL="742950" rtl="0" algn="l">
              <a:lnSpc>
                <a:spcPct val="110000"/>
              </a:lnSpc>
              <a:spcBef>
                <a:spcPts val="1000"/>
              </a:spcBef>
              <a:spcAft>
                <a:spcPts val="0"/>
              </a:spcAft>
              <a:buClr>
                <a:schemeClr val="dk1"/>
              </a:buClr>
              <a:buSzPts val="1100"/>
              <a:buFont typeface="Noto Sans Symbols"/>
              <a:buChar char="■"/>
            </a:pPr>
            <a:r>
              <a:rPr b="0" i="0" lang="en-US" sz="2000" u="none">
                <a:solidFill>
                  <a:schemeClr val="dk1"/>
                </a:solidFill>
                <a:latin typeface="Arial"/>
                <a:ea typeface="Arial"/>
                <a:cs typeface="Arial"/>
                <a:sym typeface="Arial"/>
              </a:rPr>
              <a:t>A cluster is a maximal set of connected dense units within a subspace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6" name="Shape 1856"/>
        <p:cNvGrpSpPr/>
        <p:nvPr/>
      </p:nvGrpSpPr>
      <p:grpSpPr>
        <a:xfrm>
          <a:off x="0" y="0"/>
          <a:ext cx="0" cy="0"/>
          <a:chOff x="0" y="0"/>
          <a:chExt cx="0" cy="0"/>
        </a:xfrm>
      </p:grpSpPr>
      <p:sp>
        <p:nvSpPr>
          <p:cNvPr id="1857" name="Google Shape;1857;p8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58" name="Google Shape;1858;p80"/>
          <p:cNvSpPr txBox="1"/>
          <p:nvPr>
            <p:ph type="title"/>
          </p:nvPr>
        </p:nvSpPr>
        <p:spPr>
          <a:xfrm>
            <a:off x="681037" y="436562"/>
            <a:ext cx="7226400" cy="498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CLIQUE: The Major Steps</a:t>
            </a:r>
            <a:endParaRPr/>
          </a:p>
        </p:txBody>
      </p:sp>
      <p:sp>
        <p:nvSpPr>
          <p:cNvPr id="1859" name="Google Shape;1859;p80"/>
          <p:cNvSpPr txBox="1"/>
          <p:nvPr>
            <p:ph idx="1" type="body"/>
          </p:nvPr>
        </p:nvSpPr>
        <p:spPr>
          <a:xfrm>
            <a:off x="304800" y="1371600"/>
            <a:ext cx="8610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440"/>
              <a:buFont typeface="Noto Sans Symbols"/>
              <a:buChar char="■"/>
            </a:pPr>
            <a:r>
              <a:rPr b="0" i="0" lang="en-US" sz="2400" u="none">
                <a:solidFill>
                  <a:srgbClr val="261C6E"/>
                </a:solidFill>
                <a:latin typeface="Arial"/>
                <a:ea typeface="Arial"/>
                <a:cs typeface="Arial"/>
                <a:sym typeface="Arial"/>
              </a:rPr>
              <a:t>Partition the data space and find the number of points that lie inside each cell of the partition.</a:t>
            </a:r>
            <a:endParaRPr/>
          </a:p>
          <a:p>
            <a:pPr indent="-342900" lvl="0" marL="342900" rtl="0" algn="l">
              <a:lnSpc>
                <a:spcPct val="90000"/>
              </a:lnSpc>
              <a:spcBef>
                <a:spcPts val="1200"/>
              </a:spcBef>
              <a:spcAft>
                <a:spcPts val="0"/>
              </a:spcAft>
              <a:buClr>
                <a:schemeClr val="dk1"/>
              </a:buClr>
              <a:buSzPts val="1440"/>
              <a:buFont typeface="Noto Sans Symbols"/>
              <a:buChar char="■"/>
            </a:pPr>
            <a:r>
              <a:rPr b="0" i="0" lang="en-US" sz="2400" u="none">
                <a:solidFill>
                  <a:srgbClr val="261C6E"/>
                </a:solidFill>
                <a:latin typeface="Arial"/>
                <a:ea typeface="Arial"/>
                <a:cs typeface="Arial"/>
                <a:sym typeface="Arial"/>
              </a:rPr>
              <a:t>Identify the subspaces that contain clusters using the Apriori principle</a:t>
            </a:r>
            <a:endParaRPr/>
          </a:p>
          <a:p>
            <a:pPr indent="-342900" lvl="0" marL="342900" rtl="0" algn="l">
              <a:lnSpc>
                <a:spcPct val="90000"/>
              </a:lnSpc>
              <a:spcBef>
                <a:spcPts val="1200"/>
              </a:spcBef>
              <a:spcAft>
                <a:spcPts val="0"/>
              </a:spcAft>
              <a:buClr>
                <a:schemeClr val="dk1"/>
              </a:buClr>
              <a:buSzPts val="1440"/>
              <a:buFont typeface="Noto Sans Symbols"/>
              <a:buChar char="■"/>
            </a:pPr>
            <a:r>
              <a:rPr b="0" i="0" lang="en-US" sz="2400" u="none">
                <a:solidFill>
                  <a:srgbClr val="261C6E"/>
                </a:solidFill>
                <a:latin typeface="Arial"/>
                <a:ea typeface="Arial"/>
                <a:cs typeface="Arial"/>
                <a:sym typeface="Arial"/>
              </a:rPr>
              <a:t>Identify clusters</a:t>
            </a:r>
            <a:endParaRPr b="0" i="0" sz="2400" u="none">
              <a:solidFill>
                <a:schemeClr val="dk1"/>
              </a:solidFill>
              <a:latin typeface="Arial"/>
              <a:ea typeface="Arial"/>
              <a:cs typeface="Arial"/>
              <a:sym typeface="Arial"/>
            </a:endParaRPr>
          </a:p>
          <a:p>
            <a:pPr indent="-285750" lvl="1" marL="742950" rtl="0" algn="l">
              <a:lnSpc>
                <a:spcPct val="90000"/>
              </a:lnSpc>
              <a:spcBef>
                <a:spcPts val="1200"/>
              </a:spcBef>
              <a:spcAft>
                <a:spcPts val="0"/>
              </a:spcAft>
              <a:buClr>
                <a:schemeClr val="dk1"/>
              </a:buClr>
              <a:buSzPts val="1320"/>
              <a:buFont typeface="Noto Sans Symbols"/>
              <a:buChar char="■"/>
            </a:pPr>
            <a:r>
              <a:rPr b="0" i="0" lang="en-US" sz="2400" u="none">
                <a:solidFill>
                  <a:schemeClr val="dk1"/>
                </a:solidFill>
                <a:latin typeface="Arial"/>
                <a:ea typeface="Arial"/>
                <a:cs typeface="Arial"/>
                <a:sym typeface="Arial"/>
              </a:rPr>
              <a:t>Determine dense units in all subspaces of interests</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Determine connected dense units in all subspaces of interests.</a:t>
            </a:r>
            <a:endParaRPr/>
          </a:p>
          <a:p>
            <a:pPr indent="-342900" lvl="0" marL="342900" rtl="0" algn="l">
              <a:lnSpc>
                <a:spcPct val="90000"/>
              </a:lnSpc>
              <a:spcBef>
                <a:spcPts val="1200"/>
              </a:spcBef>
              <a:spcAft>
                <a:spcPts val="0"/>
              </a:spcAft>
              <a:buClr>
                <a:schemeClr val="dk1"/>
              </a:buClr>
              <a:buSzPts val="1440"/>
              <a:buFont typeface="Noto Sans Symbols"/>
              <a:buChar char="■"/>
            </a:pPr>
            <a:r>
              <a:rPr b="0" i="0" lang="en-US" sz="2400" u="none">
                <a:solidFill>
                  <a:srgbClr val="261C6E"/>
                </a:solidFill>
                <a:latin typeface="Arial"/>
                <a:ea typeface="Arial"/>
                <a:cs typeface="Arial"/>
                <a:sym typeface="Arial"/>
              </a:rPr>
              <a:t>Generate minimal description for the clusters</a:t>
            </a:r>
            <a:endParaRPr b="0" i="0" sz="2400" u="none">
              <a:solidFill>
                <a:schemeClr val="dk1"/>
              </a:solidFill>
              <a:latin typeface="Arial"/>
              <a:ea typeface="Arial"/>
              <a:cs typeface="Arial"/>
              <a:sym typeface="Arial"/>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Determine maximal regions that cover a cluster of connected dense units for each cluster</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Determination of minimal cover for each cluster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4" name="Shape 1864"/>
        <p:cNvGrpSpPr/>
        <p:nvPr/>
      </p:nvGrpSpPr>
      <p:grpSpPr>
        <a:xfrm>
          <a:off x="0" y="0"/>
          <a:ext cx="0" cy="0"/>
          <a:chOff x="0" y="0"/>
          <a:chExt cx="0" cy="0"/>
        </a:xfrm>
      </p:grpSpPr>
      <p:sp>
        <p:nvSpPr>
          <p:cNvPr id="1865" name="Google Shape;1865;p8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66" name="Google Shape;1866;p81"/>
          <p:cNvSpPr txBox="1"/>
          <p:nvPr/>
        </p:nvSpPr>
        <p:spPr>
          <a:xfrm rot="-5400000">
            <a:off x="19799" y="368999"/>
            <a:ext cx="1059000" cy="64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Salary (10,000)</a:t>
            </a:r>
            <a:endParaRPr/>
          </a:p>
        </p:txBody>
      </p:sp>
      <p:sp>
        <p:nvSpPr>
          <p:cNvPr descr="25%" id="1867" name="Google Shape;1867;p81"/>
          <p:cNvSpPr txBox="1"/>
          <p:nvPr/>
        </p:nvSpPr>
        <p:spPr>
          <a:xfrm>
            <a:off x="2133600" y="1066800"/>
            <a:ext cx="914400" cy="12048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25%" id="1868" name="Google Shape;1868;p81"/>
          <p:cNvSpPr txBox="1"/>
          <p:nvPr/>
        </p:nvSpPr>
        <p:spPr>
          <a:xfrm>
            <a:off x="1524000" y="762000"/>
            <a:ext cx="1219200" cy="12192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69" name="Google Shape;1869;p81"/>
          <p:cNvSpPr txBox="1"/>
          <p:nvPr/>
        </p:nvSpPr>
        <p:spPr>
          <a:xfrm>
            <a:off x="1219200" y="381000"/>
            <a:ext cx="2438400" cy="2514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870" name="Google Shape;1870;p81"/>
          <p:cNvCxnSpPr/>
          <p:nvPr/>
        </p:nvCxnSpPr>
        <p:spPr>
          <a:xfrm>
            <a:off x="2438400" y="3810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1871" name="Google Shape;1871;p81"/>
          <p:cNvCxnSpPr/>
          <p:nvPr/>
        </p:nvCxnSpPr>
        <p:spPr>
          <a:xfrm>
            <a:off x="3048000" y="3810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1872" name="Google Shape;1872;p81"/>
          <p:cNvCxnSpPr/>
          <p:nvPr/>
        </p:nvCxnSpPr>
        <p:spPr>
          <a:xfrm>
            <a:off x="1828800" y="3810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1873" name="Google Shape;1873;p81"/>
          <p:cNvCxnSpPr/>
          <p:nvPr/>
        </p:nvCxnSpPr>
        <p:spPr>
          <a:xfrm>
            <a:off x="3352800" y="3810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1874" name="Google Shape;1874;p81"/>
          <p:cNvCxnSpPr/>
          <p:nvPr/>
        </p:nvCxnSpPr>
        <p:spPr>
          <a:xfrm>
            <a:off x="2743200" y="3810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1875" name="Google Shape;1875;p81"/>
          <p:cNvCxnSpPr/>
          <p:nvPr/>
        </p:nvCxnSpPr>
        <p:spPr>
          <a:xfrm>
            <a:off x="2133600" y="3810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1876" name="Google Shape;1876;p81"/>
          <p:cNvCxnSpPr/>
          <p:nvPr/>
        </p:nvCxnSpPr>
        <p:spPr>
          <a:xfrm>
            <a:off x="1524000" y="381000"/>
            <a:ext cx="0" cy="2514600"/>
          </a:xfrm>
          <a:prstGeom prst="straightConnector1">
            <a:avLst/>
          </a:prstGeom>
          <a:noFill/>
          <a:ln cap="flat" cmpd="sng" w="9525">
            <a:solidFill>
              <a:schemeClr val="dk1"/>
            </a:solidFill>
            <a:prstDash val="solid"/>
            <a:miter lim="800000"/>
            <a:headEnd len="med" w="med" type="none"/>
            <a:tailEnd len="med" w="med" type="none"/>
          </a:ln>
        </p:spPr>
      </p:cxnSp>
      <p:cxnSp>
        <p:nvCxnSpPr>
          <p:cNvPr id="1877" name="Google Shape;1877;p81"/>
          <p:cNvCxnSpPr/>
          <p:nvPr/>
        </p:nvCxnSpPr>
        <p:spPr>
          <a:xfrm>
            <a:off x="2439925" y="458849"/>
            <a:ext cx="0" cy="2435100"/>
          </a:xfrm>
          <a:prstGeom prst="straightConnector1">
            <a:avLst/>
          </a:prstGeom>
          <a:noFill/>
          <a:ln cap="flat" cmpd="sng" w="9525">
            <a:solidFill>
              <a:schemeClr val="dk1"/>
            </a:solidFill>
            <a:prstDash val="solid"/>
            <a:miter lim="800000"/>
            <a:headEnd len="med" w="med" type="none"/>
            <a:tailEnd len="med" w="med" type="none"/>
          </a:ln>
        </p:spPr>
      </p:cxnSp>
      <p:cxnSp>
        <p:nvCxnSpPr>
          <p:cNvPr id="1878" name="Google Shape;1878;p81"/>
          <p:cNvCxnSpPr/>
          <p:nvPr/>
        </p:nvCxnSpPr>
        <p:spPr>
          <a:xfrm>
            <a:off x="2436750" y="1068450"/>
            <a:ext cx="0" cy="2435100"/>
          </a:xfrm>
          <a:prstGeom prst="straightConnector1">
            <a:avLst/>
          </a:prstGeom>
          <a:noFill/>
          <a:ln cap="flat" cmpd="sng" w="9525">
            <a:solidFill>
              <a:schemeClr val="dk1"/>
            </a:solidFill>
            <a:prstDash val="solid"/>
            <a:miter lim="800000"/>
            <a:headEnd len="med" w="med" type="none"/>
            <a:tailEnd len="med" w="med" type="none"/>
          </a:ln>
        </p:spPr>
      </p:cxnSp>
      <p:cxnSp>
        <p:nvCxnSpPr>
          <p:cNvPr id="1879" name="Google Shape;1879;p81"/>
          <p:cNvCxnSpPr/>
          <p:nvPr/>
        </p:nvCxnSpPr>
        <p:spPr>
          <a:xfrm>
            <a:off x="2436750" y="154050"/>
            <a:ext cx="0" cy="2435100"/>
          </a:xfrm>
          <a:prstGeom prst="straightConnector1">
            <a:avLst/>
          </a:prstGeom>
          <a:noFill/>
          <a:ln cap="flat" cmpd="sng" w="9525">
            <a:solidFill>
              <a:schemeClr val="dk1"/>
            </a:solidFill>
            <a:prstDash val="solid"/>
            <a:miter lim="800000"/>
            <a:headEnd len="med" w="med" type="none"/>
            <a:tailEnd len="med" w="med" type="none"/>
          </a:ln>
        </p:spPr>
      </p:cxnSp>
      <p:cxnSp>
        <p:nvCxnSpPr>
          <p:cNvPr id="1880" name="Google Shape;1880;p81"/>
          <p:cNvCxnSpPr/>
          <p:nvPr/>
        </p:nvCxnSpPr>
        <p:spPr>
          <a:xfrm>
            <a:off x="2436750" y="-455549"/>
            <a:ext cx="0" cy="2435100"/>
          </a:xfrm>
          <a:prstGeom prst="straightConnector1">
            <a:avLst/>
          </a:prstGeom>
          <a:noFill/>
          <a:ln cap="flat" cmpd="sng" w="9525">
            <a:solidFill>
              <a:schemeClr val="dk1"/>
            </a:solidFill>
            <a:prstDash val="solid"/>
            <a:miter lim="800000"/>
            <a:headEnd len="med" w="med" type="none"/>
            <a:tailEnd len="med" w="med" type="none"/>
          </a:ln>
        </p:spPr>
      </p:cxnSp>
      <p:cxnSp>
        <p:nvCxnSpPr>
          <p:cNvPr id="1881" name="Google Shape;1881;p81"/>
          <p:cNvCxnSpPr/>
          <p:nvPr/>
        </p:nvCxnSpPr>
        <p:spPr>
          <a:xfrm>
            <a:off x="2436750" y="-150750"/>
            <a:ext cx="0" cy="2435100"/>
          </a:xfrm>
          <a:prstGeom prst="straightConnector1">
            <a:avLst/>
          </a:prstGeom>
          <a:noFill/>
          <a:ln cap="flat" cmpd="sng" w="9525">
            <a:solidFill>
              <a:schemeClr val="dk1"/>
            </a:solidFill>
            <a:prstDash val="solid"/>
            <a:miter lim="800000"/>
            <a:headEnd len="med" w="med" type="none"/>
            <a:tailEnd len="med" w="med" type="none"/>
          </a:ln>
        </p:spPr>
      </p:cxnSp>
      <p:cxnSp>
        <p:nvCxnSpPr>
          <p:cNvPr id="1882" name="Google Shape;1882;p81"/>
          <p:cNvCxnSpPr/>
          <p:nvPr/>
        </p:nvCxnSpPr>
        <p:spPr>
          <a:xfrm>
            <a:off x="2436750" y="763649"/>
            <a:ext cx="0" cy="2435100"/>
          </a:xfrm>
          <a:prstGeom prst="straightConnector1">
            <a:avLst/>
          </a:prstGeom>
          <a:noFill/>
          <a:ln cap="flat" cmpd="sng" w="9525">
            <a:solidFill>
              <a:schemeClr val="dk1"/>
            </a:solidFill>
            <a:prstDash val="solid"/>
            <a:miter lim="800000"/>
            <a:headEnd len="med" w="med" type="none"/>
            <a:tailEnd len="med" w="med" type="none"/>
          </a:ln>
        </p:spPr>
      </p:cxnSp>
      <p:cxnSp>
        <p:nvCxnSpPr>
          <p:cNvPr id="1883" name="Google Shape;1883;p81"/>
          <p:cNvCxnSpPr/>
          <p:nvPr/>
        </p:nvCxnSpPr>
        <p:spPr>
          <a:xfrm>
            <a:off x="2436750" y="1373250"/>
            <a:ext cx="0" cy="2435100"/>
          </a:xfrm>
          <a:prstGeom prst="straightConnector1">
            <a:avLst/>
          </a:prstGeom>
          <a:noFill/>
          <a:ln cap="flat" cmpd="sng" w="9525">
            <a:solidFill>
              <a:schemeClr val="dk1"/>
            </a:solidFill>
            <a:prstDash val="solid"/>
            <a:miter lim="800000"/>
            <a:headEnd len="med" w="med" type="none"/>
            <a:tailEnd len="med" w="med" type="none"/>
          </a:ln>
        </p:spPr>
      </p:cxnSp>
      <p:sp>
        <p:nvSpPr>
          <p:cNvPr id="1884" name="Google Shape;1884;p81"/>
          <p:cNvSpPr txBox="1"/>
          <p:nvPr/>
        </p:nvSpPr>
        <p:spPr>
          <a:xfrm>
            <a:off x="990600" y="2895600"/>
            <a:ext cx="4128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20</a:t>
            </a:r>
            <a:endParaRPr/>
          </a:p>
        </p:txBody>
      </p:sp>
      <p:sp>
        <p:nvSpPr>
          <p:cNvPr id="1885" name="Google Shape;1885;p81"/>
          <p:cNvSpPr txBox="1"/>
          <p:nvPr/>
        </p:nvSpPr>
        <p:spPr>
          <a:xfrm>
            <a:off x="1644650" y="2895600"/>
            <a:ext cx="4128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30</a:t>
            </a:r>
            <a:endParaRPr/>
          </a:p>
        </p:txBody>
      </p:sp>
      <p:sp>
        <p:nvSpPr>
          <p:cNvPr id="1886" name="Google Shape;1886;p81"/>
          <p:cNvSpPr txBox="1"/>
          <p:nvPr/>
        </p:nvSpPr>
        <p:spPr>
          <a:xfrm>
            <a:off x="2254250" y="2895600"/>
            <a:ext cx="4128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40</a:t>
            </a:r>
            <a:endParaRPr/>
          </a:p>
        </p:txBody>
      </p:sp>
      <p:sp>
        <p:nvSpPr>
          <p:cNvPr id="1887" name="Google Shape;1887;p81"/>
          <p:cNvSpPr txBox="1"/>
          <p:nvPr/>
        </p:nvSpPr>
        <p:spPr>
          <a:xfrm>
            <a:off x="2863850" y="2895600"/>
            <a:ext cx="4128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50</a:t>
            </a:r>
            <a:endParaRPr/>
          </a:p>
        </p:txBody>
      </p:sp>
      <p:sp>
        <p:nvSpPr>
          <p:cNvPr id="1888" name="Google Shape;1888;p81"/>
          <p:cNvSpPr txBox="1"/>
          <p:nvPr/>
        </p:nvSpPr>
        <p:spPr>
          <a:xfrm>
            <a:off x="3473450" y="2895600"/>
            <a:ext cx="4128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60</a:t>
            </a:r>
            <a:endParaRPr/>
          </a:p>
        </p:txBody>
      </p:sp>
      <p:sp>
        <p:nvSpPr>
          <p:cNvPr id="1889" name="Google Shape;1889;p81"/>
          <p:cNvSpPr txBox="1"/>
          <p:nvPr/>
        </p:nvSpPr>
        <p:spPr>
          <a:xfrm>
            <a:off x="3689350" y="2681287"/>
            <a:ext cx="5016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age</a:t>
            </a:r>
            <a:endParaRPr/>
          </a:p>
        </p:txBody>
      </p:sp>
      <p:sp>
        <p:nvSpPr>
          <p:cNvPr id="1890" name="Google Shape;1890;p81"/>
          <p:cNvSpPr txBox="1"/>
          <p:nvPr/>
        </p:nvSpPr>
        <p:spPr>
          <a:xfrm rot="-5400000">
            <a:off x="872250" y="1185099"/>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p:txBody>
      </p:sp>
      <p:sp>
        <p:nvSpPr>
          <p:cNvPr id="1891" name="Google Shape;1891;p81"/>
          <p:cNvSpPr txBox="1"/>
          <p:nvPr/>
        </p:nvSpPr>
        <p:spPr>
          <a:xfrm rot="-5400000">
            <a:off x="872250" y="1489899"/>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p:txBody>
      </p:sp>
      <p:sp>
        <p:nvSpPr>
          <p:cNvPr id="1892" name="Google Shape;1892;p81"/>
          <p:cNvSpPr txBox="1"/>
          <p:nvPr/>
        </p:nvSpPr>
        <p:spPr>
          <a:xfrm rot="-5400000">
            <a:off x="872250" y="1801049"/>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1893" name="Google Shape;1893;p81"/>
          <p:cNvSpPr txBox="1"/>
          <p:nvPr/>
        </p:nvSpPr>
        <p:spPr>
          <a:xfrm rot="-5400000">
            <a:off x="872250" y="2404299"/>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p:txBody>
      </p:sp>
      <p:sp>
        <p:nvSpPr>
          <p:cNvPr id="1894" name="Google Shape;1894;p81"/>
          <p:cNvSpPr txBox="1"/>
          <p:nvPr/>
        </p:nvSpPr>
        <p:spPr>
          <a:xfrm rot="-5400000">
            <a:off x="872250" y="2105849"/>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1895" name="Google Shape;1895;p81"/>
          <p:cNvSpPr txBox="1"/>
          <p:nvPr/>
        </p:nvSpPr>
        <p:spPr>
          <a:xfrm rot="-5400000">
            <a:off x="886537" y="878712"/>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sp>
        <p:nvSpPr>
          <p:cNvPr id="1896" name="Google Shape;1896;p81"/>
          <p:cNvSpPr txBox="1"/>
          <p:nvPr/>
        </p:nvSpPr>
        <p:spPr>
          <a:xfrm rot="-5400000">
            <a:off x="872250" y="573912"/>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1897" name="Google Shape;1897;p81"/>
          <p:cNvSpPr txBox="1"/>
          <p:nvPr/>
        </p:nvSpPr>
        <p:spPr>
          <a:xfrm rot="-5400000">
            <a:off x="886537" y="2699574"/>
            <a:ext cx="2985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grpSp>
        <p:nvGrpSpPr>
          <p:cNvPr id="1898" name="Google Shape;1898;p81"/>
          <p:cNvGrpSpPr/>
          <p:nvPr/>
        </p:nvGrpSpPr>
        <p:grpSpPr>
          <a:xfrm>
            <a:off x="4647406" y="265906"/>
            <a:ext cx="3896519" cy="3105944"/>
            <a:chOff x="2927" y="167"/>
            <a:chExt cx="2455" cy="1957"/>
          </a:xfrm>
        </p:grpSpPr>
        <p:sp>
          <p:nvSpPr>
            <p:cNvPr descr="25%" id="1899" name="Google Shape;1899;p81"/>
            <p:cNvSpPr txBox="1"/>
            <p:nvPr/>
          </p:nvSpPr>
          <p:spPr>
            <a:xfrm>
              <a:off x="3720" y="1248"/>
              <a:ext cx="3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25%" id="1900" name="Google Shape;1900;p81"/>
            <p:cNvSpPr txBox="1"/>
            <p:nvPr/>
          </p:nvSpPr>
          <p:spPr>
            <a:xfrm>
              <a:off x="3910" y="1056"/>
              <a:ext cx="300" cy="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25%" id="1901" name="Google Shape;1901;p81"/>
            <p:cNvSpPr txBox="1"/>
            <p:nvPr/>
          </p:nvSpPr>
          <p:spPr>
            <a:xfrm>
              <a:off x="4102" y="866"/>
              <a:ext cx="300" cy="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25%" id="1902" name="Google Shape;1902;p81"/>
            <p:cNvSpPr txBox="1"/>
            <p:nvPr/>
          </p:nvSpPr>
          <p:spPr>
            <a:xfrm>
              <a:off x="4294" y="862"/>
              <a:ext cx="300" cy="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03" name="Google Shape;1903;p81"/>
            <p:cNvSpPr txBox="1"/>
            <p:nvPr/>
          </p:nvSpPr>
          <p:spPr>
            <a:xfrm>
              <a:off x="3526" y="240"/>
              <a:ext cx="1500" cy="15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04" name="Google Shape;1904;p81"/>
            <p:cNvCxnSpPr/>
            <p:nvPr/>
          </p:nvCxnSpPr>
          <p:spPr>
            <a:xfrm>
              <a:off x="4294" y="24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05" name="Google Shape;1905;p81"/>
            <p:cNvCxnSpPr/>
            <p:nvPr/>
          </p:nvCxnSpPr>
          <p:spPr>
            <a:xfrm>
              <a:off x="4678" y="24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06" name="Google Shape;1906;p81"/>
            <p:cNvCxnSpPr/>
            <p:nvPr/>
          </p:nvCxnSpPr>
          <p:spPr>
            <a:xfrm>
              <a:off x="3910" y="24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07" name="Google Shape;1907;p81"/>
            <p:cNvCxnSpPr/>
            <p:nvPr/>
          </p:nvCxnSpPr>
          <p:spPr>
            <a:xfrm>
              <a:off x="4870" y="24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08" name="Google Shape;1908;p81"/>
            <p:cNvCxnSpPr/>
            <p:nvPr/>
          </p:nvCxnSpPr>
          <p:spPr>
            <a:xfrm>
              <a:off x="4486" y="24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09" name="Google Shape;1909;p81"/>
            <p:cNvCxnSpPr/>
            <p:nvPr/>
          </p:nvCxnSpPr>
          <p:spPr>
            <a:xfrm>
              <a:off x="4102" y="24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0" name="Google Shape;1910;p81"/>
            <p:cNvCxnSpPr/>
            <p:nvPr/>
          </p:nvCxnSpPr>
          <p:spPr>
            <a:xfrm>
              <a:off x="3718" y="24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1" name="Google Shape;1911;p81"/>
            <p:cNvCxnSpPr/>
            <p:nvPr/>
          </p:nvCxnSpPr>
          <p:spPr>
            <a:xfrm>
              <a:off x="4278" y="306"/>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2" name="Google Shape;1912;p81"/>
            <p:cNvCxnSpPr/>
            <p:nvPr/>
          </p:nvCxnSpPr>
          <p:spPr>
            <a:xfrm>
              <a:off x="4276" y="69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3" name="Google Shape;1913;p81"/>
            <p:cNvCxnSpPr/>
            <p:nvPr/>
          </p:nvCxnSpPr>
          <p:spPr>
            <a:xfrm>
              <a:off x="4276" y="114"/>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4" name="Google Shape;1914;p81"/>
            <p:cNvCxnSpPr/>
            <p:nvPr/>
          </p:nvCxnSpPr>
          <p:spPr>
            <a:xfrm>
              <a:off x="4276" y="-270"/>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5" name="Google Shape;1915;p81"/>
            <p:cNvCxnSpPr/>
            <p:nvPr/>
          </p:nvCxnSpPr>
          <p:spPr>
            <a:xfrm>
              <a:off x="4276" y="-78"/>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6" name="Google Shape;1916;p81"/>
            <p:cNvCxnSpPr/>
            <p:nvPr/>
          </p:nvCxnSpPr>
          <p:spPr>
            <a:xfrm>
              <a:off x="4276" y="498"/>
              <a:ext cx="0" cy="1500"/>
            </a:xfrm>
            <a:prstGeom prst="straightConnector1">
              <a:avLst/>
            </a:prstGeom>
            <a:noFill/>
            <a:ln cap="flat" cmpd="sng" w="9525">
              <a:solidFill>
                <a:schemeClr val="dk1"/>
              </a:solidFill>
              <a:prstDash val="solid"/>
              <a:miter lim="800000"/>
              <a:headEnd len="med" w="med" type="none"/>
              <a:tailEnd len="med" w="med" type="none"/>
            </a:ln>
          </p:spPr>
        </p:cxnSp>
        <p:cxnSp>
          <p:nvCxnSpPr>
            <p:cNvPr id="1917" name="Google Shape;1917;p81"/>
            <p:cNvCxnSpPr/>
            <p:nvPr/>
          </p:nvCxnSpPr>
          <p:spPr>
            <a:xfrm>
              <a:off x="4276" y="882"/>
              <a:ext cx="0" cy="1500"/>
            </a:xfrm>
            <a:prstGeom prst="straightConnector1">
              <a:avLst/>
            </a:prstGeom>
            <a:noFill/>
            <a:ln cap="flat" cmpd="sng" w="9525">
              <a:solidFill>
                <a:schemeClr val="dk1"/>
              </a:solidFill>
              <a:prstDash val="solid"/>
              <a:miter lim="800000"/>
              <a:headEnd len="med" w="med" type="none"/>
              <a:tailEnd len="med" w="med" type="none"/>
            </a:ln>
          </p:spPr>
        </p:cxnSp>
        <p:sp>
          <p:nvSpPr>
            <p:cNvPr id="1918" name="Google Shape;1918;p81"/>
            <p:cNvSpPr txBox="1"/>
            <p:nvPr/>
          </p:nvSpPr>
          <p:spPr>
            <a:xfrm>
              <a:off x="3382" y="182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20</a:t>
              </a:r>
              <a:endParaRPr/>
            </a:p>
          </p:txBody>
        </p:sp>
        <p:sp>
          <p:nvSpPr>
            <p:cNvPr id="1919" name="Google Shape;1919;p81"/>
            <p:cNvSpPr txBox="1"/>
            <p:nvPr/>
          </p:nvSpPr>
          <p:spPr>
            <a:xfrm>
              <a:off x="3794" y="182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30</a:t>
              </a:r>
              <a:endParaRPr/>
            </a:p>
          </p:txBody>
        </p:sp>
        <p:sp>
          <p:nvSpPr>
            <p:cNvPr id="1920" name="Google Shape;1920;p81"/>
            <p:cNvSpPr txBox="1"/>
            <p:nvPr/>
          </p:nvSpPr>
          <p:spPr>
            <a:xfrm>
              <a:off x="4178" y="182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40</a:t>
              </a:r>
              <a:endParaRPr/>
            </a:p>
          </p:txBody>
        </p:sp>
        <p:sp>
          <p:nvSpPr>
            <p:cNvPr id="1921" name="Google Shape;1921;p81"/>
            <p:cNvSpPr txBox="1"/>
            <p:nvPr/>
          </p:nvSpPr>
          <p:spPr>
            <a:xfrm>
              <a:off x="4562" y="182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50</a:t>
              </a:r>
              <a:endParaRPr/>
            </a:p>
          </p:txBody>
        </p:sp>
        <p:sp>
          <p:nvSpPr>
            <p:cNvPr id="1922" name="Google Shape;1922;p81"/>
            <p:cNvSpPr txBox="1"/>
            <p:nvPr/>
          </p:nvSpPr>
          <p:spPr>
            <a:xfrm>
              <a:off x="4946" y="182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60</a:t>
              </a:r>
              <a:endParaRPr/>
            </a:p>
          </p:txBody>
        </p:sp>
        <p:sp>
          <p:nvSpPr>
            <p:cNvPr id="1923" name="Google Shape;1923;p81"/>
            <p:cNvSpPr txBox="1"/>
            <p:nvPr/>
          </p:nvSpPr>
          <p:spPr>
            <a:xfrm>
              <a:off x="5082" y="1689"/>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age</a:t>
              </a:r>
              <a:endParaRPr/>
            </a:p>
          </p:txBody>
        </p:sp>
        <p:sp>
          <p:nvSpPr>
            <p:cNvPr id="1924" name="Google Shape;1924;p81"/>
            <p:cNvSpPr txBox="1"/>
            <p:nvPr/>
          </p:nvSpPr>
          <p:spPr>
            <a:xfrm rot="-5400000">
              <a:off x="3285" y="656"/>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p:txBody>
        </p:sp>
        <p:sp>
          <p:nvSpPr>
            <p:cNvPr id="1925" name="Google Shape;1925;p81"/>
            <p:cNvSpPr txBox="1"/>
            <p:nvPr/>
          </p:nvSpPr>
          <p:spPr>
            <a:xfrm rot="-5400000">
              <a:off x="3285" y="84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p:txBody>
        </p:sp>
        <p:sp>
          <p:nvSpPr>
            <p:cNvPr id="1926" name="Google Shape;1926;p81"/>
            <p:cNvSpPr txBox="1"/>
            <p:nvPr/>
          </p:nvSpPr>
          <p:spPr>
            <a:xfrm rot="-5400000">
              <a:off x="3285" y="104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1927" name="Google Shape;1927;p81"/>
            <p:cNvSpPr txBox="1"/>
            <p:nvPr/>
          </p:nvSpPr>
          <p:spPr>
            <a:xfrm rot="-5400000">
              <a:off x="3285" y="142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p:txBody>
        </p:sp>
        <p:sp>
          <p:nvSpPr>
            <p:cNvPr id="1928" name="Google Shape;1928;p81"/>
            <p:cNvSpPr txBox="1"/>
            <p:nvPr/>
          </p:nvSpPr>
          <p:spPr>
            <a:xfrm rot="-5400000">
              <a:off x="3285" y="1236"/>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1929" name="Google Shape;1929;p81"/>
            <p:cNvSpPr txBox="1"/>
            <p:nvPr/>
          </p:nvSpPr>
          <p:spPr>
            <a:xfrm rot="-5400000">
              <a:off x="3296" y="46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sp>
          <p:nvSpPr>
            <p:cNvPr id="1930" name="Google Shape;1930;p81"/>
            <p:cNvSpPr txBox="1"/>
            <p:nvPr/>
          </p:nvSpPr>
          <p:spPr>
            <a:xfrm rot="-5400000">
              <a:off x="3287" y="270"/>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1931" name="Google Shape;1931;p81"/>
            <p:cNvSpPr txBox="1"/>
            <p:nvPr/>
          </p:nvSpPr>
          <p:spPr>
            <a:xfrm rot="-5400000">
              <a:off x="3295" y="1609"/>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1932" name="Google Shape;1932;p81"/>
            <p:cNvSpPr txBox="1"/>
            <p:nvPr/>
          </p:nvSpPr>
          <p:spPr>
            <a:xfrm rot="-5400000">
              <a:off x="2778" y="318"/>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Vacation(week)</a:t>
              </a:r>
              <a:endParaRPr/>
            </a:p>
          </p:txBody>
        </p:sp>
      </p:grpSp>
      <p:grpSp>
        <p:nvGrpSpPr>
          <p:cNvPr id="1933" name="Google Shape;1933;p81"/>
          <p:cNvGrpSpPr/>
          <p:nvPr/>
        </p:nvGrpSpPr>
        <p:grpSpPr>
          <a:xfrm>
            <a:off x="2209800" y="3611562"/>
            <a:ext cx="5124450" cy="3170237"/>
            <a:chOff x="1776" y="2131"/>
            <a:chExt cx="3228" cy="1997"/>
          </a:xfrm>
        </p:grpSpPr>
        <p:grpSp>
          <p:nvGrpSpPr>
            <p:cNvPr id="1934" name="Google Shape;1934;p81"/>
            <p:cNvGrpSpPr/>
            <p:nvPr/>
          </p:nvGrpSpPr>
          <p:grpSpPr>
            <a:xfrm>
              <a:off x="2976" y="2256"/>
              <a:ext cx="613" cy="794"/>
              <a:chOff x="2976" y="2256"/>
              <a:chExt cx="874" cy="794"/>
            </a:xfrm>
          </p:grpSpPr>
          <p:sp>
            <p:nvSpPr>
              <p:cNvPr descr="25%" id="1935" name="Google Shape;1935;p81"/>
              <p:cNvSpPr txBox="1"/>
              <p:nvPr/>
            </p:nvSpPr>
            <p:spPr>
              <a:xfrm>
                <a:off x="2976" y="2642"/>
                <a:ext cx="300" cy="3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25%" id="1936" name="Google Shape;1936;p81"/>
              <p:cNvSpPr txBox="1"/>
              <p:nvPr/>
            </p:nvSpPr>
            <p:spPr>
              <a:xfrm>
                <a:off x="3166" y="2450"/>
                <a:ext cx="300" cy="6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25%" id="1937" name="Google Shape;1937;p81"/>
              <p:cNvSpPr txBox="1"/>
              <p:nvPr/>
            </p:nvSpPr>
            <p:spPr>
              <a:xfrm>
                <a:off x="3358" y="2260"/>
                <a:ext cx="300" cy="6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descr="25%" id="1938" name="Google Shape;1938;p81"/>
              <p:cNvSpPr txBox="1"/>
              <p:nvPr/>
            </p:nvSpPr>
            <p:spPr>
              <a:xfrm>
                <a:off x="3550" y="2256"/>
                <a:ext cx="300" cy="6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939" name="Google Shape;1939;p81"/>
            <p:cNvSpPr txBox="1"/>
            <p:nvPr/>
          </p:nvSpPr>
          <p:spPr>
            <a:xfrm>
              <a:off x="1776" y="2928"/>
              <a:ext cx="2100" cy="1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40" name="Google Shape;1940;p81"/>
            <p:cNvSpPr txBox="1"/>
            <p:nvPr/>
          </p:nvSpPr>
          <p:spPr>
            <a:xfrm>
              <a:off x="4704" y="316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age</a:t>
              </a:r>
              <a:endParaRPr/>
            </a:p>
          </p:txBody>
        </p:sp>
        <p:sp>
          <p:nvSpPr>
            <p:cNvPr id="1941" name="Google Shape;1941;p81"/>
            <p:cNvSpPr txBox="1"/>
            <p:nvPr/>
          </p:nvSpPr>
          <p:spPr>
            <a:xfrm rot="-5400000">
              <a:off x="2211" y="2281"/>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Vacation</a:t>
              </a:r>
              <a:endParaRPr/>
            </a:p>
          </p:txBody>
        </p:sp>
        <p:sp>
          <p:nvSpPr>
            <p:cNvPr id="1942" name="Google Shape;1942;p81"/>
            <p:cNvSpPr txBox="1"/>
            <p:nvPr/>
          </p:nvSpPr>
          <p:spPr>
            <a:xfrm rot="-2700000">
              <a:off x="2242" y="3076"/>
              <a:ext cx="424" cy="4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Salary</a:t>
              </a:r>
              <a:endParaRPr/>
            </a:p>
          </p:txBody>
        </p:sp>
        <p:grpSp>
          <p:nvGrpSpPr>
            <p:cNvPr id="1943" name="Google Shape;1943;p81"/>
            <p:cNvGrpSpPr/>
            <p:nvPr/>
          </p:nvGrpSpPr>
          <p:grpSpPr>
            <a:xfrm>
              <a:off x="2736" y="3360"/>
              <a:ext cx="720" cy="624"/>
              <a:chOff x="4512" y="3120"/>
              <a:chExt cx="576" cy="528"/>
            </a:xfrm>
          </p:grpSpPr>
          <p:cxnSp>
            <p:nvCxnSpPr>
              <p:cNvPr id="1944" name="Google Shape;1944;p81"/>
              <p:cNvCxnSpPr/>
              <p:nvPr/>
            </p:nvCxnSpPr>
            <p:spPr>
              <a:xfrm>
                <a:off x="4656" y="3120"/>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1945" name="Google Shape;1945;p81"/>
              <p:cNvCxnSpPr/>
              <p:nvPr/>
            </p:nvCxnSpPr>
            <p:spPr>
              <a:xfrm>
                <a:off x="4512" y="3312"/>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1946" name="Google Shape;1946;p81"/>
              <p:cNvCxnSpPr/>
              <p:nvPr/>
            </p:nvCxnSpPr>
            <p:spPr>
              <a:xfrm>
                <a:off x="4656" y="3312"/>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1947" name="Google Shape;1947;p81"/>
              <p:cNvCxnSpPr/>
              <p:nvPr/>
            </p:nvCxnSpPr>
            <p:spPr>
              <a:xfrm>
                <a:off x="4512" y="3504"/>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1948" name="Google Shape;1948;p81"/>
              <p:cNvCxnSpPr/>
              <p:nvPr/>
            </p:nvCxnSpPr>
            <p:spPr>
              <a:xfrm>
                <a:off x="4704" y="3504"/>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1949" name="Google Shape;1949;p81"/>
              <p:cNvCxnSpPr/>
              <p:nvPr/>
            </p:nvCxnSpPr>
            <p:spPr>
              <a:xfrm>
                <a:off x="4608" y="3648"/>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1950" name="Google Shape;1950;p81"/>
              <p:cNvCxnSpPr/>
              <p:nvPr/>
            </p:nvCxnSpPr>
            <p:spPr>
              <a:xfrm>
                <a:off x="4656" y="3120"/>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1951" name="Google Shape;1951;p81"/>
              <p:cNvCxnSpPr/>
              <p:nvPr/>
            </p:nvCxnSpPr>
            <p:spPr>
              <a:xfrm>
                <a:off x="5088" y="3120"/>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1952" name="Google Shape;1952;p81"/>
              <p:cNvCxnSpPr/>
              <p:nvPr/>
            </p:nvCxnSpPr>
            <p:spPr>
              <a:xfrm>
                <a:off x="4944" y="3312"/>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1953" name="Google Shape;1953;p81"/>
              <p:cNvCxnSpPr/>
              <p:nvPr/>
            </p:nvCxnSpPr>
            <p:spPr>
              <a:xfrm flipH="1">
                <a:off x="4788" y="3312"/>
                <a:ext cx="300" cy="300"/>
              </a:xfrm>
              <a:prstGeom prst="straightConnector1">
                <a:avLst/>
              </a:prstGeom>
              <a:noFill/>
              <a:ln cap="flat" cmpd="sng" w="9525">
                <a:solidFill>
                  <a:schemeClr val="dk1"/>
                </a:solidFill>
                <a:prstDash val="solid"/>
                <a:miter lim="800000"/>
                <a:headEnd len="med" w="med" type="none"/>
                <a:tailEnd len="med" w="med" type="none"/>
              </a:ln>
            </p:spPr>
          </p:cxnSp>
        </p:grpSp>
        <p:sp>
          <p:nvSpPr>
            <p:cNvPr id="1954" name="Google Shape;1954;p81"/>
            <p:cNvSpPr txBox="1"/>
            <p:nvPr/>
          </p:nvSpPr>
          <p:spPr>
            <a:xfrm>
              <a:off x="2880" y="3033"/>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30</a:t>
              </a:r>
              <a:endParaRPr/>
            </a:p>
          </p:txBody>
        </p:sp>
        <p:sp>
          <p:nvSpPr>
            <p:cNvPr id="1955" name="Google Shape;1955;p81"/>
            <p:cNvSpPr txBox="1"/>
            <p:nvPr/>
          </p:nvSpPr>
          <p:spPr>
            <a:xfrm>
              <a:off x="3504" y="3033"/>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50</a:t>
              </a:r>
              <a:endParaRPr/>
            </a:p>
          </p:txBody>
        </p:sp>
      </p:grpSp>
      <p:sp>
        <p:nvSpPr>
          <p:cNvPr id="1956" name="Google Shape;1956;p81"/>
          <p:cNvSpPr/>
          <p:nvPr/>
        </p:nvSpPr>
        <p:spPr>
          <a:xfrm>
            <a:off x="6096000" y="2438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57" name="Google Shape;1957;p81"/>
          <p:cNvSpPr/>
          <p:nvPr/>
        </p:nvSpPr>
        <p:spPr>
          <a:xfrm>
            <a:off x="1600200" y="1752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58" name="Google Shape;1958;p81"/>
          <p:cNvSpPr/>
          <p:nvPr/>
        </p:nvSpPr>
        <p:spPr>
          <a:xfrm>
            <a:off x="1752600" y="1905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59" name="Google Shape;1959;p81"/>
          <p:cNvSpPr/>
          <p:nvPr/>
        </p:nvSpPr>
        <p:spPr>
          <a:xfrm>
            <a:off x="1752600" y="1524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0" name="Google Shape;1960;p81"/>
          <p:cNvSpPr/>
          <p:nvPr/>
        </p:nvSpPr>
        <p:spPr>
          <a:xfrm>
            <a:off x="1600200" y="1219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1" name="Google Shape;1961;p81"/>
          <p:cNvSpPr/>
          <p:nvPr/>
        </p:nvSpPr>
        <p:spPr>
          <a:xfrm>
            <a:off x="1752600" y="914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2" name="Google Shape;1962;p81"/>
          <p:cNvSpPr/>
          <p:nvPr/>
        </p:nvSpPr>
        <p:spPr>
          <a:xfrm>
            <a:off x="1600200" y="838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3" name="Google Shape;1963;p81"/>
          <p:cNvSpPr/>
          <p:nvPr/>
        </p:nvSpPr>
        <p:spPr>
          <a:xfrm>
            <a:off x="1676400" y="1066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4" name="Google Shape;1964;p81"/>
          <p:cNvSpPr/>
          <p:nvPr/>
        </p:nvSpPr>
        <p:spPr>
          <a:xfrm>
            <a:off x="1828800" y="838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5" name="Google Shape;1965;p81"/>
          <p:cNvSpPr/>
          <p:nvPr/>
        </p:nvSpPr>
        <p:spPr>
          <a:xfrm>
            <a:off x="1981200" y="1752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6" name="Google Shape;1966;p81"/>
          <p:cNvSpPr/>
          <p:nvPr/>
        </p:nvSpPr>
        <p:spPr>
          <a:xfrm>
            <a:off x="2133600" y="1905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7" name="Google Shape;1967;p81"/>
          <p:cNvSpPr/>
          <p:nvPr/>
        </p:nvSpPr>
        <p:spPr>
          <a:xfrm>
            <a:off x="2133600" y="1524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8" name="Google Shape;1968;p81"/>
          <p:cNvSpPr/>
          <p:nvPr/>
        </p:nvSpPr>
        <p:spPr>
          <a:xfrm>
            <a:off x="1981200" y="838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9" name="Google Shape;1969;p81"/>
          <p:cNvSpPr/>
          <p:nvPr/>
        </p:nvSpPr>
        <p:spPr>
          <a:xfrm>
            <a:off x="2209800" y="838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0" name="Google Shape;1970;p81"/>
          <p:cNvSpPr/>
          <p:nvPr/>
        </p:nvSpPr>
        <p:spPr>
          <a:xfrm>
            <a:off x="2362200" y="1752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1" name="Google Shape;1971;p81"/>
          <p:cNvSpPr/>
          <p:nvPr/>
        </p:nvSpPr>
        <p:spPr>
          <a:xfrm>
            <a:off x="2514600" y="1905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2" name="Google Shape;1972;p81"/>
          <p:cNvSpPr/>
          <p:nvPr/>
        </p:nvSpPr>
        <p:spPr>
          <a:xfrm>
            <a:off x="2514600" y="1524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3" name="Google Shape;1973;p81"/>
          <p:cNvSpPr/>
          <p:nvPr/>
        </p:nvSpPr>
        <p:spPr>
          <a:xfrm>
            <a:off x="2362200" y="838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4" name="Google Shape;1974;p81"/>
          <p:cNvSpPr/>
          <p:nvPr/>
        </p:nvSpPr>
        <p:spPr>
          <a:xfrm>
            <a:off x="2590800" y="838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5" name="Google Shape;1975;p81"/>
          <p:cNvSpPr/>
          <p:nvPr/>
        </p:nvSpPr>
        <p:spPr>
          <a:xfrm>
            <a:off x="2590800" y="2057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6" name="Google Shape;1976;p81"/>
          <p:cNvSpPr/>
          <p:nvPr/>
        </p:nvSpPr>
        <p:spPr>
          <a:xfrm>
            <a:off x="2743200" y="2209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7" name="Google Shape;1977;p81"/>
          <p:cNvSpPr/>
          <p:nvPr/>
        </p:nvSpPr>
        <p:spPr>
          <a:xfrm>
            <a:off x="2743200" y="1828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8" name="Google Shape;1978;p81"/>
          <p:cNvSpPr/>
          <p:nvPr/>
        </p:nvSpPr>
        <p:spPr>
          <a:xfrm>
            <a:off x="2590800" y="1143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9" name="Google Shape;1979;p81"/>
          <p:cNvSpPr/>
          <p:nvPr/>
        </p:nvSpPr>
        <p:spPr>
          <a:xfrm>
            <a:off x="2819400" y="1143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0" name="Google Shape;1980;p81"/>
          <p:cNvSpPr/>
          <p:nvPr/>
        </p:nvSpPr>
        <p:spPr>
          <a:xfrm>
            <a:off x="2133600" y="2057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1" name="Google Shape;1981;p81"/>
          <p:cNvSpPr/>
          <p:nvPr/>
        </p:nvSpPr>
        <p:spPr>
          <a:xfrm>
            <a:off x="2286000" y="2209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2" name="Google Shape;1982;p81"/>
          <p:cNvSpPr/>
          <p:nvPr/>
        </p:nvSpPr>
        <p:spPr>
          <a:xfrm>
            <a:off x="2286000" y="1828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3" name="Google Shape;1983;p81"/>
          <p:cNvSpPr/>
          <p:nvPr/>
        </p:nvSpPr>
        <p:spPr>
          <a:xfrm>
            <a:off x="2133600" y="1143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4" name="Google Shape;1984;p81"/>
          <p:cNvSpPr/>
          <p:nvPr/>
        </p:nvSpPr>
        <p:spPr>
          <a:xfrm>
            <a:off x="2362200" y="1143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5" name="Google Shape;1985;p81"/>
          <p:cNvSpPr/>
          <p:nvPr/>
        </p:nvSpPr>
        <p:spPr>
          <a:xfrm>
            <a:off x="3200400" y="1828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6" name="Google Shape;1986;p81"/>
          <p:cNvSpPr/>
          <p:nvPr/>
        </p:nvSpPr>
        <p:spPr>
          <a:xfrm>
            <a:off x="1371600" y="457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7" name="Google Shape;1987;p81"/>
          <p:cNvSpPr txBox="1"/>
          <p:nvPr/>
        </p:nvSpPr>
        <p:spPr>
          <a:xfrm>
            <a:off x="304800" y="3581400"/>
            <a:ext cx="1066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τ = 3</a:t>
            </a:r>
            <a:endParaRPr/>
          </a:p>
        </p:txBody>
      </p:sp>
      <p:sp>
        <p:nvSpPr>
          <p:cNvPr id="1988" name="Google Shape;1988;p81"/>
          <p:cNvSpPr/>
          <p:nvPr/>
        </p:nvSpPr>
        <p:spPr>
          <a:xfrm>
            <a:off x="6324600" y="2362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9" name="Google Shape;1989;p81"/>
          <p:cNvSpPr/>
          <p:nvPr/>
        </p:nvSpPr>
        <p:spPr>
          <a:xfrm>
            <a:off x="6019800" y="2133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0" name="Google Shape;1990;p81"/>
          <p:cNvSpPr/>
          <p:nvPr/>
        </p:nvSpPr>
        <p:spPr>
          <a:xfrm>
            <a:off x="5943600" y="2362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1" name="Google Shape;1991;p81"/>
          <p:cNvSpPr/>
          <p:nvPr/>
        </p:nvSpPr>
        <p:spPr>
          <a:xfrm>
            <a:off x="6400800" y="2209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2" name="Google Shape;1992;p81"/>
          <p:cNvSpPr/>
          <p:nvPr/>
        </p:nvSpPr>
        <p:spPr>
          <a:xfrm>
            <a:off x="6629400" y="2133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3" name="Google Shape;1993;p81"/>
          <p:cNvSpPr/>
          <p:nvPr/>
        </p:nvSpPr>
        <p:spPr>
          <a:xfrm>
            <a:off x="6324600" y="1905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4" name="Google Shape;1994;p81"/>
          <p:cNvSpPr/>
          <p:nvPr/>
        </p:nvSpPr>
        <p:spPr>
          <a:xfrm>
            <a:off x="6248400" y="2133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5" name="Google Shape;1995;p81"/>
          <p:cNvSpPr/>
          <p:nvPr/>
        </p:nvSpPr>
        <p:spPr>
          <a:xfrm>
            <a:off x="6781800" y="1981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6" name="Google Shape;1996;p81"/>
          <p:cNvSpPr/>
          <p:nvPr/>
        </p:nvSpPr>
        <p:spPr>
          <a:xfrm>
            <a:off x="7010400" y="1905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7" name="Google Shape;1997;p81"/>
          <p:cNvSpPr/>
          <p:nvPr/>
        </p:nvSpPr>
        <p:spPr>
          <a:xfrm>
            <a:off x="6705600" y="1676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8" name="Google Shape;1998;p81"/>
          <p:cNvSpPr/>
          <p:nvPr/>
        </p:nvSpPr>
        <p:spPr>
          <a:xfrm>
            <a:off x="6629400" y="1905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9" name="Google Shape;1999;p81"/>
          <p:cNvSpPr/>
          <p:nvPr/>
        </p:nvSpPr>
        <p:spPr>
          <a:xfrm>
            <a:off x="7086600" y="2133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0" name="Google Shape;2000;p81"/>
          <p:cNvSpPr/>
          <p:nvPr/>
        </p:nvSpPr>
        <p:spPr>
          <a:xfrm>
            <a:off x="7315200" y="2057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1" name="Google Shape;2001;p81"/>
          <p:cNvSpPr/>
          <p:nvPr/>
        </p:nvSpPr>
        <p:spPr>
          <a:xfrm>
            <a:off x="7010400" y="1828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2" name="Google Shape;2002;p81"/>
          <p:cNvSpPr/>
          <p:nvPr/>
        </p:nvSpPr>
        <p:spPr>
          <a:xfrm>
            <a:off x="6934200" y="2057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3" name="Google Shape;2003;p81"/>
          <p:cNvSpPr/>
          <p:nvPr/>
        </p:nvSpPr>
        <p:spPr>
          <a:xfrm>
            <a:off x="7239000" y="1752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4" name="Google Shape;2004;p81"/>
          <p:cNvSpPr/>
          <p:nvPr/>
        </p:nvSpPr>
        <p:spPr>
          <a:xfrm>
            <a:off x="7315200" y="1600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5" name="Google Shape;2005;p81"/>
          <p:cNvSpPr/>
          <p:nvPr/>
        </p:nvSpPr>
        <p:spPr>
          <a:xfrm>
            <a:off x="7010400" y="1371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6" name="Google Shape;2006;p81"/>
          <p:cNvSpPr/>
          <p:nvPr/>
        </p:nvSpPr>
        <p:spPr>
          <a:xfrm>
            <a:off x="6934200" y="1600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7" name="Google Shape;2007;p81"/>
          <p:cNvSpPr/>
          <p:nvPr/>
        </p:nvSpPr>
        <p:spPr>
          <a:xfrm>
            <a:off x="6705600" y="1676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8" name="Google Shape;2008;p81"/>
          <p:cNvSpPr/>
          <p:nvPr/>
        </p:nvSpPr>
        <p:spPr>
          <a:xfrm>
            <a:off x="6934200" y="1600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9" name="Google Shape;2009;p81"/>
          <p:cNvSpPr/>
          <p:nvPr/>
        </p:nvSpPr>
        <p:spPr>
          <a:xfrm>
            <a:off x="6629400" y="1371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0" name="Google Shape;2010;p81"/>
          <p:cNvSpPr/>
          <p:nvPr/>
        </p:nvSpPr>
        <p:spPr>
          <a:xfrm>
            <a:off x="6553200" y="1600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1" name="Google Shape;2011;p81"/>
          <p:cNvSpPr/>
          <p:nvPr/>
        </p:nvSpPr>
        <p:spPr>
          <a:xfrm>
            <a:off x="6705600" y="25146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2" name="Google Shape;2012;p81"/>
          <p:cNvSpPr/>
          <p:nvPr/>
        </p:nvSpPr>
        <p:spPr>
          <a:xfrm>
            <a:off x="7772400" y="2743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3" name="Google Shape;2013;p81"/>
          <p:cNvSpPr/>
          <p:nvPr/>
        </p:nvSpPr>
        <p:spPr>
          <a:xfrm>
            <a:off x="6629400" y="2209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4" name="Google Shape;2014;p81"/>
          <p:cNvSpPr/>
          <p:nvPr/>
        </p:nvSpPr>
        <p:spPr>
          <a:xfrm>
            <a:off x="6553200" y="2438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5" name="Google Shape;2015;p81"/>
          <p:cNvSpPr/>
          <p:nvPr/>
        </p:nvSpPr>
        <p:spPr>
          <a:xfrm>
            <a:off x="5715000" y="12192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6" name="Google Shape;2016;p81"/>
          <p:cNvSpPr txBox="1"/>
          <p:nvPr/>
        </p:nvSpPr>
        <p:spPr>
          <a:xfrm>
            <a:off x="1524000" y="762000"/>
            <a:ext cx="1219200" cy="1219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7" name="Google Shape;2017;p81"/>
          <p:cNvSpPr txBox="1"/>
          <p:nvPr/>
        </p:nvSpPr>
        <p:spPr>
          <a:xfrm>
            <a:off x="2133600" y="1066800"/>
            <a:ext cx="914400" cy="12192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18" name="Google Shape;2018;p81"/>
          <p:cNvCxnSpPr/>
          <p:nvPr/>
        </p:nvCxnSpPr>
        <p:spPr>
          <a:xfrm>
            <a:off x="1219200" y="3429000"/>
            <a:ext cx="2590800" cy="0"/>
          </a:xfrm>
          <a:prstGeom prst="straightConnector1">
            <a:avLst/>
          </a:prstGeom>
          <a:noFill/>
          <a:ln cap="flat" cmpd="sng" w="9525">
            <a:solidFill>
              <a:schemeClr val="dk1"/>
            </a:solidFill>
            <a:prstDash val="solid"/>
            <a:miter lim="800000"/>
            <a:headEnd len="med" w="med" type="none"/>
            <a:tailEnd len="med" w="med" type="none"/>
          </a:ln>
        </p:spPr>
      </p:cxnSp>
      <p:sp>
        <p:nvSpPr>
          <p:cNvPr id="2019" name="Google Shape;2019;p81"/>
          <p:cNvSpPr/>
          <p:nvPr/>
        </p:nvSpPr>
        <p:spPr>
          <a:xfrm>
            <a:off x="1528762" y="3327400"/>
            <a:ext cx="1557338" cy="109537"/>
          </a:xfrm>
          <a:custGeom>
            <a:rect b="b" l="l" r="r" t="t"/>
            <a:pathLst>
              <a:path extrusionOk="0" h="69" w="981">
                <a:moveTo>
                  <a:pt x="0" y="67"/>
                </a:moveTo>
                <a:cubicBezTo>
                  <a:pt x="3" y="66"/>
                  <a:pt x="47" y="57"/>
                  <a:pt x="52" y="52"/>
                </a:cubicBezTo>
                <a:cubicBezTo>
                  <a:pt x="57" y="46"/>
                  <a:pt x="54" y="35"/>
                  <a:pt x="59" y="30"/>
                </a:cubicBezTo>
                <a:cubicBezTo>
                  <a:pt x="72" y="17"/>
                  <a:pt x="94" y="20"/>
                  <a:pt x="111" y="15"/>
                </a:cubicBezTo>
                <a:cubicBezTo>
                  <a:pt x="326" y="34"/>
                  <a:pt x="603" y="11"/>
                  <a:pt x="792" y="8"/>
                </a:cubicBezTo>
                <a:cubicBezTo>
                  <a:pt x="839" y="0"/>
                  <a:pt x="879" y="0"/>
                  <a:pt x="926" y="15"/>
                </a:cubicBezTo>
                <a:cubicBezTo>
                  <a:pt x="957" y="36"/>
                  <a:pt x="981" y="40"/>
                  <a:pt x="941" y="67"/>
                </a:cubicBezTo>
                <a:cubicBezTo>
                  <a:pt x="862" y="48"/>
                  <a:pt x="948" y="66"/>
                  <a:pt x="778" y="67"/>
                </a:cubicBezTo>
                <a:cubicBezTo>
                  <a:pt x="519" y="69"/>
                  <a:pt x="259" y="67"/>
                  <a:pt x="0" y="67"/>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20" name="Google Shape;2020;p81"/>
          <p:cNvCxnSpPr/>
          <p:nvPr/>
        </p:nvCxnSpPr>
        <p:spPr>
          <a:xfrm>
            <a:off x="4267200" y="381000"/>
            <a:ext cx="0" cy="2819400"/>
          </a:xfrm>
          <a:prstGeom prst="straightConnector1">
            <a:avLst/>
          </a:prstGeom>
          <a:noFill/>
          <a:ln cap="flat" cmpd="sng" w="9525">
            <a:solidFill>
              <a:schemeClr val="dk1"/>
            </a:solidFill>
            <a:prstDash val="solid"/>
            <a:miter lim="800000"/>
            <a:headEnd len="med" w="med" type="none"/>
            <a:tailEnd len="med" w="med" type="none"/>
          </a:ln>
        </p:spPr>
      </p:cxnSp>
      <p:sp>
        <p:nvSpPr>
          <p:cNvPr id="2021" name="Google Shape;2021;p81"/>
          <p:cNvSpPr/>
          <p:nvPr/>
        </p:nvSpPr>
        <p:spPr>
          <a:xfrm>
            <a:off x="4114800" y="752475"/>
            <a:ext cx="198437" cy="1522413"/>
          </a:xfrm>
          <a:custGeom>
            <a:rect b="b" l="l" r="r" t="t"/>
            <a:pathLst>
              <a:path extrusionOk="0" h="959" w="125">
                <a:moveTo>
                  <a:pt x="97" y="0"/>
                </a:moveTo>
                <a:cubicBezTo>
                  <a:pt x="92" y="7"/>
                  <a:pt x="86" y="14"/>
                  <a:pt x="82" y="22"/>
                </a:cubicBezTo>
                <a:cubicBezTo>
                  <a:pt x="76" y="36"/>
                  <a:pt x="67" y="67"/>
                  <a:pt x="67" y="67"/>
                </a:cubicBezTo>
                <a:cubicBezTo>
                  <a:pt x="59" y="183"/>
                  <a:pt x="41" y="283"/>
                  <a:pt x="8" y="393"/>
                </a:cubicBezTo>
                <a:cubicBezTo>
                  <a:pt x="5" y="452"/>
                  <a:pt x="0" y="512"/>
                  <a:pt x="0" y="571"/>
                </a:cubicBezTo>
                <a:cubicBezTo>
                  <a:pt x="0" y="667"/>
                  <a:pt x="14" y="765"/>
                  <a:pt x="37" y="859"/>
                </a:cubicBezTo>
                <a:cubicBezTo>
                  <a:pt x="45" y="893"/>
                  <a:pt x="54" y="937"/>
                  <a:pt x="82" y="956"/>
                </a:cubicBezTo>
                <a:cubicBezTo>
                  <a:pt x="114" y="906"/>
                  <a:pt x="89" y="959"/>
                  <a:pt x="89" y="911"/>
                </a:cubicBezTo>
                <a:cubicBezTo>
                  <a:pt x="89" y="898"/>
                  <a:pt x="94" y="886"/>
                  <a:pt x="97" y="874"/>
                </a:cubicBezTo>
                <a:cubicBezTo>
                  <a:pt x="100" y="647"/>
                  <a:pt x="125" y="384"/>
                  <a:pt x="89" y="148"/>
                </a:cubicBezTo>
                <a:cubicBezTo>
                  <a:pt x="98" y="30"/>
                  <a:pt x="97" y="79"/>
                  <a:pt x="9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6" name="Shape 2026"/>
        <p:cNvGrpSpPr/>
        <p:nvPr/>
      </p:nvGrpSpPr>
      <p:grpSpPr>
        <a:xfrm>
          <a:off x="0" y="0"/>
          <a:ext cx="0" cy="0"/>
          <a:chOff x="0" y="0"/>
          <a:chExt cx="0" cy="0"/>
        </a:xfrm>
      </p:grpSpPr>
      <p:sp>
        <p:nvSpPr>
          <p:cNvPr id="2027" name="Google Shape;2027;p8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028" name="Google Shape;2028;p82"/>
          <p:cNvSpPr txBox="1"/>
          <p:nvPr>
            <p:ph type="title"/>
          </p:nvPr>
        </p:nvSpPr>
        <p:spPr>
          <a:xfrm>
            <a:off x="1143000" y="304800"/>
            <a:ext cx="6873900" cy="651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Strength and Weakness of </a:t>
            </a:r>
            <a:r>
              <a:rPr b="0" i="1" lang="en-US" sz="3200" u="none">
                <a:solidFill>
                  <a:schemeClr val="dk2"/>
                </a:solidFill>
                <a:latin typeface="Overlock"/>
                <a:ea typeface="Overlock"/>
                <a:cs typeface="Overlock"/>
                <a:sym typeface="Overlock"/>
              </a:rPr>
              <a:t>CLIQUE</a:t>
            </a:r>
            <a:endParaRPr/>
          </a:p>
        </p:txBody>
      </p:sp>
      <p:sp>
        <p:nvSpPr>
          <p:cNvPr id="2029" name="Google Shape;2029;p82"/>
          <p:cNvSpPr txBox="1"/>
          <p:nvPr>
            <p:ph idx="1" type="body"/>
          </p:nvPr>
        </p:nvSpPr>
        <p:spPr>
          <a:xfrm>
            <a:off x="304800" y="1447800"/>
            <a:ext cx="8458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sng">
                <a:solidFill>
                  <a:schemeClr val="dk1"/>
                </a:solidFill>
                <a:latin typeface="Arial"/>
                <a:ea typeface="Arial"/>
                <a:cs typeface="Arial"/>
                <a:sym typeface="Arial"/>
              </a:rPr>
              <a:t>Strength</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80"/>
              </a:spcBef>
              <a:spcAft>
                <a:spcPts val="0"/>
              </a:spcAft>
              <a:buClr>
                <a:schemeClr val="hlink"/>
              </a:buClr>
              <a:buSzPts val="1320"/>
              <a:buFont typeface="Noto Sans Symbols"/>
              <a:buChar char="■"/>
            </a:pPr>
            <a:r>
              <a:rPr b="0" i="1" lang="en-US" sz="2400" u="sng">
                <a:solidFill>
                  <a:schemeClr val="dk1"/>
                </a:solidFill>
                <a:latin typeface="Arial"/>
                <a:ea typeface="Arial"/>
                <a:cs typeface="Arial"/>
                <a:sym typeface="Arial"/>
              </a:rPr>
              <a:t>automatically</a:t>
            </a:r>
            <a:r>
              <a:rPr b="0" i="0" lang="en-US" sz="2400" u="sng">
                <a:solidFill>
                  <a:schemeClr val="dk1"/>
                </a:solidFill>
                <a:latin typeface="Arial"/>
                <a:ea typeface="Arial"/>
                <a:cs typeface="Arial"/>
                <a:sym typeface="Arial"/>
              </a:rPr>
              <a:t> finds subspaces of the</a:t>
            </a:r>
            <a:r>
              <a:rPr b="0" i="0" lang="en-US" sz="2400" u="none">
                <a:solidFill>
                  <a:schemeClr val="dk1"/>
                </a:solidFill>
                <a:latin typeface="Arial"/>
                <a:ea typeface="Arial"/>
                <a:cs typeface="Arial"/>
                <a:sym typeface="Arial"/>
              </a:rPr>
              <a:t> </a:t>
            </a:r>
            <a:r>
              <a:rPr b="0" i="0" lang="en-US" sz="2400" u="sng">
                <a:solidFill>
                  <a:schemeClr val="dk1"/>
                </a:solidFill>
                <a:latin typeface="Arial"/>
                <a:ea typeface="Arial"/>
                <a:cs typeface="Arial"/>
                <a:sym typeface="Arial"/>
              </a:rPr>
              <a:t>highest dimensionality</a:t>
            </a:r>
            <a:r>
              <a:rPr b="0" i="0" lang="en-US" sz="2400" u="none">
                <a:solidFill>
                  <a:schemeClr val="dk1"/>
                </a:solidFill>
                <a:latin typeface="Arial"/>
                <a:ea typeface="Arial"/>
                <a:cs typeface="Arial"/>
                <a:sym typeface="Arial"/>
              </a:rPr>
              <a:t> such that high density clusters exist in those subspaces</a:t>
            </a:r>
            <a:endParaRPr/>
          </a:p>
          <a:p>
            <a:pPr indent="-285750" lvl="1" marL="742950" rtl="0" algn="l">
              <a:lnSpc>
                <a:spcPct val="100000"/>
              </a:lnSpc>
              <a:spcBef>
                <a:spcPts val="480"/>
              </a:spcBef>
              <a:spcAft>
                <a:spcPts val="0"/>
              </a:spcAft>
              <a:buClr>
                <a:schemeClr val="hlink"/>
              </a:buClr>
              <a:buSzPts val="1320"/>
              <a:buFont typeface="Noto Sans Symbols"/>
              <a:buChar char="■"/>
            </a:pPr>
            <a:r>
              <a:rPr b="0" i="1" lang="en-US" sz="2400" u="none">
                <a:solidFill>
                  <a:schemeClr val="dk1"/>
                </a:solidFill>
                <a:latin typeface="Arial"/>
                <a:ea typeface="Arial"/>
                <a:cs typeface="Arial"/>
                <a:sym typeface="Arial"/>
              </a:rPr>
              <a:t>insensitive</a:t>
            </a:r>
            <a:r>
              <a:rPr b="0" i="0" lang="en-US" sz="2400" u="none">
                <a:solidFill>
                  <a:schemeClr val="dk1"/>
                </a:solidFill>
                <a:latin typeface="Arial"/>
                <a:ea typeface="Arial"/>
                <a:cs typeface="Arial"/>
                <a:sym typeface="Arial"/>
              </a:rPr>
              <a:t> to the order of records in input and does not presume some canonical data distribution</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scales</a:t>
            </a:r>
            <a:r>
              <a:rPr b="0" i="1" lang="en-US" sz="2400" u="none">
                <a:solidFill>
                  <a:schemeClr val="dk1"/>
                </a:solidFill>
                <a:latin typeface="Arial"/>
                <a:ea typeface="Arial"/>
                <a:cs typeface="Arial"/>
                <a:sym typeface="Arial"/>
              </a:rPr>
              <a:t> linearly</a:t>
            </a:r>
            <a:r>
              <a:rPr b="0" i="0" lang="en-US" sz="2400" u="none">
                <a:solidFill>
                  <a:schemeClr val="dk1"/>
                </a:solidFill>
                <a:latin typeface="Arial"/>
                <a:ea typeface="Arial"/>
                <a:cs typeface="Arial"/>
                <a:sym typeface="Arial"/>
              </a:rPr>
              <a:t> with the size of input and has good scalability as the number of dimensions in the data increases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sng">
                <a:solidFill>
                  <a:schemeClr val="dk1"/>
                </a:solidFill>
                <a:latin typeface="Arial"/>
                <a:ea typeface="Arial"/>
                <a:cs typeface="Arial"/>
                <a:sym typeface="Arial"/>
              </a:rPr>
              <a:t>Weakness</a:t>
            </a:r>
            <a:endParaRPr b="0" i="0" sz="2400" u="none">
              <a:solidFill>
                <a:schemeClr val="dk1"/>
              </a:solidFill>
              <a:latin typeface="Arial"/>
              <a:ea typeface="Arial"/>
              <a:cs typeface="Arial"/>
              <a:sym typeface="Arial"/>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The accuracy of the clustering result may be degraded at the expense of simplicity of the method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4" name="Shape 2034"/>
        <p:cNvGrpSpPr/>
        <p:nvPr/>
      </p:nvGrpSpPr>
      <p:grpSpPr>
        <a:xfrm>
          <a:off x="0" y="0"/>
          <a:ext cx="0" cy="0"/>
          <a:chOff x="0" y="0"/>
          <a:chExt cx="0" cy="0"/>
        </a:xfrm>
      </p:grpSpPr>
      <p:sp>
        <p:nvSpPr>
          <p:cNvPr id="2035" name="Google Shape;2035;p8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036" name="Google Shape;2036;p83"/>
          <p:cNvSpPr txBox="1"/>
          <p:nvPr>
            <p:ph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Chapter 10. Cluster Analysis: Basic Concepts and Methods</a:t>
            </a:r>
            <a:endParaRPr/>
          </a:p>
        </p:txBody>
      </p:sp>
      <p:sp>
        <p:nvSpPr>
          <p:cNvPr id="2037" name="Google Shape;2037;p83"/>
          <p:cNvSpPr txBox="1"/>
          <p:nvPr>
            <p:ph idx="1"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rtl="0" algn="l">
              <a:lnSpc>
                <a:spcPct val="150000"/>
              </a:lnSpc>
              <a:spcBef>
                <a:spcPts val="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Cluster Analysis: Basic Concepts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Partitioning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Hierarchical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Density-Based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Grid-Based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Evaluation of Clustering</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Summary</a:t>
            </a:r>
            <a:endParaRPr/>
          </a:p>
        </p:txBody>
      </p:sp>
      <p:sp>
        <p:nvSpPr>
          <p:cNvPr id="2038" name="Google Shape;2038;p83"/>
          <p:cNvSpPr/>
          <p:nvPr/>
        </p:nvSpPr>
        <p:spPr>
          <a:xfrm rot="9840489">
            <a:off x="4648106" y="52577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39" name="Google Shape;2039;p8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3" name="Shape 2043"/>
        <p:cNvGrpSpPr/>
        <p:nvPr/>
      </p:nvGrpSpPr>
      <p:grpSpPr>
        <a:xfrm>
          <a:off x="0" y="0"/>
          <a:ext cx="0" cy="0"/>
          <a:chOff x="0" y="0"/>
          <a:chExt cx="0" cy="0"/>
        </a:xfrm>
      </p:grpSpPr>
      <p:sp>
        <p:nvSpPr>
          <p:cNvPr id="2044" name="Google Shape;2044;p84"/>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Assessing Clustering Tendency</a:t>
            </a:r>
            <a:endParaRPr/>
          </a:p>
        </p:txBody>
      </p:sp>
      <p:sp>
        <p:nvSpPr>
          <p:cNvPr id="2045" name="Google Shape;2045;p84"/>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Assess if non-random structure exists in the data by measuring the probability that the data is generated by a uniform data distribution</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Test spatial randomness by statistic test: Hopkins Static</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Given a dataset D regarded as a sample of a random variable o, determine how far away o is from being uniformly distributed in the data space</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Sample </a:t>
            </a:r>
            <a:r>
              <a:rPr b="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points, </a:t>
            </a:r>
            <a:r>
              <a:rPr b="0" i="1" lang="en-US" sz="2000" u="none">
                <a:solidFill>
                  <a:schemeClr val="dk1"/>
                </a:solidFill>
                <a:latin typeface="Arial"/>
                <a:ea typeface="Arial"/>
                <a:cs typeface="Arial"/>
                <a:sym typeface="Arial"/>
              </a:rPr>
              <a:t>p</a:t>
            </a:r>
            <a:r>
              <a:rPr b="0" baseline="-25000" i="1" lang="en-US" sz="2000" u="none">
                <a:solidFill>
                  <a:schemeClr val="dk1"/>
                </a:solidFill>
                <a:latin typeface="Arial"/>
                <a:ea typeface="Arial"/>
                <a:cs typeface="Arial"/>
                <a:sym typeface="Arial"/>
              </a:rPr>
              <a:t>1</a:t>
            </a:r>
            <a:r>
              <a:rPr b="0" i="1" lang="en-US" sz="2000" u="none">
                <a:solidFill>
                  <a:schemeClr val="dk1"/>
                </a:solidFill>
                <a:latin typeface="Arial"/>
                <a:ea typeface="Arial"/>
                <a:cs typeface="Arial"/>
                <a:sym typeface="Arial"/>
              </a:rPr>
              <a:t>, …, p</a:t>
            </a:r>
            <a:r>
              <a:rPr b="0" baseline="-2500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uniformly from D.  For each p</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find its nearest neighbor in D: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min{dist (p</a:t>
            </a:r>
            <a:r>
              <a:rPr b="0" baseline="-25000" i="1" lang="en-US" sz="2000" u="none">
                <a:solidFill>
                  <a:schemeClr val="dk1"/>
                </a:solidFill>
                <a:latin typeface="Arial"/>
                <a:ea typeface="Arial"/>
                <a:cs typeface="Arial"/>
                <a:sym typeface="Arial"/>
              </a:rPr>
              <a:t>i</a:t>
            </a:r>
            <a:r>
              <a:rPr b="0" i="1" lang="en-US" sz="2000" u="none">
                <a:solidFill>
                  <a:schemeClr val="dk1"/>
                </a:solidFill>
                <a:latin typeface="Arial"/>
                <a:ea typeface="Arial"/>
                <a:cs typeface="Arial"/>
                <a:sym typeface="Arial"/>
              </a:rPr>
              <a:t>, v)}</a:t>
            </a:r>
            <a:r>
              <a:rPr b="0" i="0" lang="en-US" sz="2000" u="none">
                <a:solidFill>
                  <a:schemeClr val="dk1"/>
                </a:solidFill>
                <a:latin typeface="Arial"/>
                <a:ea typeface="Arial"/>
                <a:cs typeface="Arial"/>
                <a:sym typeface="Arial"/>
              </a:rPr>
              <a:t> where </a:t>
            </a:r>
            <a:r>
              <a:rPr b="0" i="1" lang="en-US" sz="2000" u="none">
                <a:solidFill>
                  <a:schemeClr val="dk1"/>
                </a:solidFill>
                <a:latin typeface="Arial"/>
                <a:ea typeface="Arial"/>
                <a:cs typeface="Arial"/>
                <a:sym typeface="Arial"/>
              </a:rPr>
              <a:t>v</a:t>
            </a:r>
            <a:r>
              <a:rPr b="0" i="0" lang="en-US" sz="2000" u="none">
                <a:solidFill>
                  <a:schemeClr val="dk1"/>
                </a:solidFill>
                <a:latin typeface="Arial"/>
                <a:ea typeface="Arial"/>
                <a:cs typeface="Arial"/>
                <a:sym typeface="Arial"/>
              </a:rPr>
              <a:t> in D</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Sample </a:t>
            </a:r>
            <a:r>
              <a:rPr b="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points, </a:t>
            </a:r>
            <a:r>
              <a:rPr b="0" i="1" lang="en-US" sz="2000" u="none">
                <a:solidFill>
                  <a:schemeClr val="dk1"/>
                </a:solidFill>
                <a:latin typeface="Arial"/>
                <a:ea typeface="Arial"/>
                <a:cs typeface="Arial"/>
                <a:sym typeface="Arial"/>
              </a:rPr>
              <a:t>q</a:t>
            </a:r>
            <a:r>
              <a:rPr b="0" baseline="-25000" i="1" lang="en-US" sz="2000" u="none">
                <a:solidFill>
                  <a:schemeClr val="dk1"/>
                </a:solidFill>
                <a:latin typeface="Arial"/>
                <a:ea typeface="Arial"/>
                <a:cs typeface="Arial"/>
                <a:sym typeface="Arial"/>
              </a:rPr>
              <a:t>1</a:t>
            </a:r>
            <a:r>
              <a:rPr b="0" i="1" lang="en-US" sz="2000" u="none">
                <a:solidFill>
                  <a:schemeClr val="dk1"/>
                </a:solidFill>
                <a:latin typeface="Arial"/>
                <a:ea typeface="Arial"/>
                <a:cs typeface="Arial"/>
                <a:sym typeface="Arial"/>
              </a:rPr>
              <a:t>, …, q</a:t>
            </a:r>
            <a:r>
              <a:rPr b="0" baseline="-2500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uniformly from D.  For each </a:t>
            </a:r>
            <a:r>
              <a:rPr b="0" i="1" lang="en-US" sz="2000" u="none">
                <a:solidFill>
                  <a:schemeClr val="dk1"/>
                </a:solidFill>
                <a:latin typeface="Arial"/>
                <a:ea typeface="Arial"/>
                <a:cs typeface="Arial"/>
                <a:sym typeface="Arial"/>
              </a:rPr>
              <a:t>q</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find its nearest neighbor in D </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q</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y</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min{dist (q</a:t>
            </a:r>
            <a:r>
              <a:rPr b="0" baseline="-25000" i="1" lang="en-US" sz="2000" u="none">
                <a:solidFill>
                  <a:schemeClr val="dk1"/>
                </a:solidFill>
                <a:latin typeface="Arial"/>
                <a:ea typeface="Arial"/>
                <a:cs typeface="Arial"/>
                <a:sym typeface="Arial"/>
              </a:rPr>
              <a:t>i</a:t>
            </a:r>
            <a:r>
              <a:rPr b="0" i="1" lang="en-US" sz="2000" u="none">
                <a:solidFill>
                  <a:schemeClr val="dk1"/>
                </a:solidFill>
                <a:latin typeface="Arial"/>
                <a:ea typeface="Arial"/>
                <a:cs typeface="Arial"/>
                <a:sym typeface="Arial"/>
              </a:rPr>
              <a:t>, v)}</a:t>
            </a:r>
            <a:r>
              <a:rPr b="0" i="0" lang="en-US" sz="2000" u="none">
                <a:solidFill>
                  <a:schemeClr val="dk1"/>
                </a:solidFill>
                <a:latin typeface="Arial"/>
                <a:ea typeface="Arial"/>
                <a:cs typeface="Arial"/>
                <a:sym typeface="Arial"/>
              </a:rPr>
              <a:t> where </a:t>
            </a:r>
            <a:r>
              <a:rPr b="0" i="1" lang="en-US" sz="2000" u="none">
                <a:solidFill>
                  <a:schemeClr val="dk1"/>
                </a:solidFill>
                <a:latin typeface="Arial"/>
                <a:ea typeface="Arial"/>
                <a:cs typeface="Arial"/>
                <a:sym typeface="Arial"/>
              </a:rPr>
              <a:t>v</a:t>
            </a:r>
            <a:r>
              <a:rPr b="0" i="0" lang="en-US" sz="2000" u="none">
                <a:solidFill>
                  <a:schemeClr val="dk1"/>
                </a:solidFill>
                <a:latin typeface="Arial"/>
                <a:ea typeface="Arial"/>
                <a:cs typeface="Arial"/>
                <a:sym typeface="Arial"/>
              </a:rPr>
              <a:t> in D and v ≠ </a:t>
            </a:r>
            <a:r>
              <a:rPr b="0" i="1" lang="en-US" sz="2000" u="none">
                <a:solidFill>
                  <a:schemeClr val="dk1"/>
                </a:solidFill>
                <a:latin typeface="Arial"/>
                <a:ea typeface="Arial"/>
                <a:cs typeface="Arial"/>
                <a:sym typeface="Arial"/>
              </a:rPr>
              <a:t>q</a:t>
            </a:r>
            <a:r>
              <a:rPr b="0" baseline="-25000" i="1" lang="en-US" sz="2000" u="none">
                <a:solidFill>
                  <a:schemeClr val="dk1"/>
                </a:solidFill>
                <a:latin typeface="Arial"/>
                <a:ea typeface="Arial"/>
                <a:cs typeface="Arial"/>
                <a:sym typeface="Arial"/>
              </a:rPr>
              <a:t>i</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Calculate the Hopkins Statistic:</a:t>
            </a:r>
            <a:endParaRPr b="0" i="1" sz="2000" u="none">
              <a:solidFill>
                <a:schemeClr val="dk1"/>
              </a:solidFill>
              <a:latin typeface="Arial"/>
              <a:ea typeface="Arial"/>
              <a:cs typeface="Arial"/>
              <a:sym typeface="Arial"/>
            </a:endParaRPr>
          </a:p>
          <a:p>
            <a:pPr indent="-215900" lvl="1" marL="742950" rtl="0" algn="l">
              <a:lnSpc>
                <a:spcPct val="100000"/>
              </a:lnSpc>
              <a:spcBef>
                <a:spcPts val="400"/>
              </a:spcBef>
              <a:spcAft>
                <a:spcPts val="0"/>
              </a:spcAft>
              <a:buClr>
                <a:schemeClr val="hlink"/>
              </a:buClr>
              <a:buSzPts val="1100"/>
              <a:buFont typeface="Noto Sans Symbols"/>
              <a:buNone/>
            </a:pPr>
            <a:r>
              <a:t/>
            </a:r>
            <a:endParaRPr b="0" i="0" sz="2000" u="none">
              <a:solidFill>
                <a:schemeClr val="dk1"/>
              </a:solidFill>
              <a:latin typeface="Arial"/>
              <a:ea typeface="Arial"/>
              <a:cs typeface="Arial"/>
              <a:sym typeface="Arial"/>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If D is uniformly distributed, ∑ x</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and ∑ y</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will be close to each other and H is close to 0.5.  If D is highly skewed, H is close to 0</a:t>
            </a:r>
            <a:endParaRPr/>
          </a:p>
          <a:p>
            <a:pPr indent="-266700" lvl="0" marL="342900" rtl="0" algn="l">
              <a:spcBef>
                <a:spcPts val="400"/>
              </a:spcBef>
              <a:spcAft>
                <a:spcPts val="0"/>
              </a:spcAft>
              <a:buSzPts val="1200"/>
              <a:buNone/>
            </a:pPr>
            <a:r>
              <a:t/>
            </a:r>
            <a:endParaRPr b="0" i="0" sz="2000" u="none">
              <a:solidFill>
                <a:schemeClr val="dk1"/>
              </a:solidFill>
              <a:latin typeface="Arial"/>
              <a:ea typeface="Arial"/>
              <a:cs typeface="Arial"/>
              <a:sym typeface="Arial"/>
            </a:endParaRPr>
          </a:p>
        </p:txBody>
      </p:sp>
      <p:pic>
        <p:nvPicPr>
          <p:cNvPr id="2046" name="Google Shape;2046;p84"/>
          <p:cNvPicPr preferRelativeResize="0"/>
          <p:nvPr/>
        </p:nvPicPr>
        <p:blipFill rotWithShape="1">
          <a:blip r:embed="rId3">
            <a:alphaModFix/>
          </a:blip>
          <a:srcRect b="0" l="0" r="0" t="0"/>
          <a:stretch/>
        </p:blipFill>
        <p:spPr>
          <a:xfrm>
            <a:off x="4800600" y="4876800"/>
            <a:ext cx="3048000" cy="733425"/>
          </a:xfrm>
          <a:prstGeom prst="rect">
            <a:avLst/>
          </a:prstGeom>
          <a:noFill/>
          <a:ln>
            <a:noFill/>
          </a:ln>
        </p:spPr>
      </p:pic>
      <p:sp>
        <p:nvSpPr>
          <p:cNvPr id="2047" name="Google Shape;2047;p8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1" i="0" lang="en-US" sz="1200" u="none">
                <a:solidFill>
                  <a:schemeClr val="dk1"/>
                </a:solidFill>
                <a:latin typeface="Tahoma"/>
                <a:ea typeface="Tahoma"/>
                <a:cs typeface="Tahoma"/>
                <a:sym typeface="Tahoma"/>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1" name="Shape 2051"/>
        <p:cNvGrpSpPr/>
        <p:nvPr/>
      </p:nvGrpSpPr>
      <p:grpSpPr>
        <a:xfrm>
          <a:off x="0" y="0"/>
          <a:ext cx="0" cy="0"/>
          <a:chOff x="0" y="0"/>
          <a:chExt cx="0" cy="0"/>
        </a:xfrm>
      </p:grpSpPr>
      <p:sp>
        <p:nvSpPr>
          <p:cNvPr id="2052" name="Google Shape;2052;p85"/>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Determine the Number of Clusters</a:t>
            </a:r>
            <a:endParaRPr/>
          </a:p>
        </p:txBody>
      </p:sp>
      <p:sp>
        <p:nvSpPr>
          <p:cNvPr id="2053" name="Google Shape;2053;p85"/>
          <p:cNvSpPr txBox="1"/>
          <p:nvPr>
            <p:ph idx="1" type="body"/>
          </p:nvPr>
        </p:nvSpPr>
        <p:spPr>
          <a:xfrm>
            <a:off x="228600" y="1371600"/>
            <a:ext cx="86868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Empirical method</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 of clusters ≈√n/2 for a dataset of n points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Elbow method</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Use the turning point in the curve of sum of within cluster variance w.r.t  the # of clusters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Cross validation method</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Divide a given data set into </a:t>
            </a:r>
            <a:r>
              <a:rPr b="0" i="1" lang="en-US" sz="2000" u="none">
                <a:solidFill>
                  <a:schemeClr val="dk1"/>
                </a:solidFill>
                <a:latin typeface="Arial"/>
                <a:ea typeface="Arial"/>
                <a:cs typeface="Arial"/>
                <a:sym typeface="Arial"/>
              </a:rPr>
              <a:t>m</a:t>
            </a:r>
            <a:r>
              <a:rPr b="0" i="0" lang="en-US" sz="2000" u="none">
                <a:solidFill>
                  <a:schemeClr val="dk1"/>
                </a:solidFill>
                <a:latin typeface="Arial"/>
                <a:ea typeface="Arial"/>
                <a:cs typeface="Arial"/>
                <a:sym typeface="Arial"/>
              </a:rPr>
              <a:t> parts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Use </a:t>
            </a:r>
            <a:r>
              <a:rPr b="0" i="1" lang="en-US" sz="2000" u="none">
                <a:solidFill>
                  <a:schemeClr val="dk1"/>
                </a:solidFill>
                <a:latin typeface="Arial"/>
                <a:ea typeface="Arial"/>
                <a:cs typeface="Arial"/>
                <a:sym typeface="Arial"/>
              </a:rPr>
              <a:t>m</a:t>
            </a:r>
            <a:r>
              <a:rPr b="0" i="0" lang="en-US" sz="2000" u="none">
                <a:solidFill>
                  <a:schemeClr val="dk1"/>
                </a:solidFill>
                <a:latin typeface="Arial"/>
                <a:ea typeface="Arial"/>
                <a:cs typeface="Arial"/>
                <a:sym typeface="Arial"/>
              </a:rPr>
              <a:t> – 1 parts to obtain a clustering model</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Use the remaining part to test the quality of the clustering</a:t>
            </a:r>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E.g., For each point in the test set, find the closest centroid, and use the sum of squared distance between all points in the test set and the closest centroids to measure how well the model fits the test set</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For any k &gt; 0, repeat it </a:t>
            </a:r>
            <a:r>
              <a:rPr b="0" i="1" lang="en-US" sz="2000" u="none">
                <a:solidFill>
                  <a:schemeClr val="dk1"/>
                </a:solidFill>
                <a:latin typeface="Arial"/>
                <a:ea typeface="Arial"/>
                <a:cs typeface="Arial"/>
                <a:sym typeface="Arial"/>
              </a:rPr>
              <a:t>m</a:t>
            </a:r>
            <a:r>
              <a:rPr b="0" i="0" lang="en-US" sz="2000" u="none">
                <a:solidFill>
                  <a:schemeClr val="dk1"/>
                </a:solidFill>
                <a:latin typeface="Arial"/>
                <a:ea typeface="Arial"/>
                <a:cs typeface="Arial"/>
                <a:sym typeface="Arial"/>
              </a:rPr>
              <a:t> times, compare the overall quality measure w.r.t. different </a:t>
            </a:r>
            <a:r>
              <a:rPr b="0" i="1" lang="en-US" sz="2000" u="none">
                <a:solidFill>
                  <a:schemeClr val="dk1"/>
                </a:solidFill>
                <a:latin typeface="Arial"/>
                <a:ea typeface="Arial"/>
                <a:cs typeface="Arial"/>
                <a:sym typeface="Arial"/>
              </a:rPr>
              <a:t>k’s</a:t>
            </a:r>
            <a:r>
              <a:rPr b="0" i="0" lang="en-US" sz="2000" u="none">
                <a:solidFill>
                  <a:schemeClr val="dk1"/>
                </a:solidFill>
                <a:latin typeface="Arial"/>
                <a:ea typeface="Arial"/>
                <a:cs typeface="Arial"/>
                <a:sym typeface="Arial"/>
              </a:rPr>
              <a:t>, and find # of clusters that fits the data the best</a:t>
            </a:r>
            <a:endParaRPr/>
          </a:p>
        </p:txBody>
      </p:sp>
      <p:sp>
        <p:nvSpPr>
          <p:cNvPr id="2054" name="Google Shape;2054;p8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1" i="0" lang="en-US" sz="1200" u="none">
                <a:solidFill>
                  <a:schemeClr val="dk1"/>
                </a:solidFill>
                <a:latin typeface="Tahoma"/>
                <a:ea typeface="Tahoma"/>
                <a:cs typeface="Tahoma"/>
                <a:sym typeface="Tahoma"/>
              </a:rP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8" name="Shape 2058"/>
        <p:cNvGrpSpPr/>
        <p:nvPr/>
      </p:nvGrpSpPr>
      <p:grpSpPr>
        <a:xfrm>
          <a:off x="0" y="0"/>
          <a:ext cx="0" cy="0"/>
          <a:chOff x="0" y="0"/>
          <a:chExt cx="0" cy="0"/>
        </a:xfrm>
      </p:grpSpPr>
      <p:sp>
        <p:nvSpPr>
          <p:cNvPr id="2059" name="Google Shape;2059;p86"/>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Measuring Clustering Quality</a:t>
            </a:r>
            <a:endParaRPr/>
          </a:p>
        </p:txBody>
      </p:sp>
      <p:sp>
        <p:nvSpPr>
          <p:cNvPr id="2060" name="Google Shape;2060;p86"/>
          <p:cNvSpPr txBox="1"/>
          <p:nvPr>
            <p:ph idx="1" type="body"/>
          </p:nvPr>
        </p:nvSpPr>
        <p:spPr>
          <a:xfrm>
            <a:off x="381000" y="1371600"/>
            <a:ext cx="8534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Two methods: extrinsic vs. intrinsic  </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Extrinsic: supervised, i.e., the ground truth is available</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Compare a clustering against the ground truth using certain clustering quality measure</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Ex. BCubed precision and recall metrics</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Intrinsic: unsupervised, i.e., the ground truth is unavailable</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Evaluate the goodness of a clustering by considering how well the clusters are separated, and how compact the clusters are</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Ex. Silhouette coefficient</a:t>
            </a:r>
            <a:endParaRPr/>
          </a:p>
        </p:txBody>
      </p:sp>
      <p:sp>
        <p:nvSpPr>
          <p:cNvPr id="2061" name="Google Shape;2061;p8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1" i="0" lang="en-US" sz="1200" u="none">
                <a:solidFill>
                  <a:schemeClr val="dk1"/>
                </a:solidFill>
                <a:latin typeface="Tahoma"/>
                <a:ea typeface="Tahoma"/>
                <a:cs typeface="Tahoma"/>
                <a:sym typeface="Tahoma"/>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5" name="Shape 2065"/>
        <p:cNvGrpSpPr/>
        <p:nvPr/>
      </p:nvGrpSpPr>
      <p:grpSpPr>
        <a:xfrm>
          <a:off x="0" y="0"/>
          <a:ext cx="0" cy="0"/>
          <a:chOff x="0" y="0"/>
          <a:chExt cx="0" cy="0"/>
        </a:xfrm>
      </p:grpSpPr>
      <p:sp>
        <p:nvSpPr>
          <p:cNvPr id="2066" name="Google Shape;2066;p87"/>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Measuring Clustering Quality: Extrinsic Methods </a:t>
            </a:r>
            <a:endParaRPr/>
          </a:p>
        </p:txBody>
      </p:sp>
      <p:sp>
        <p:nvSpPr>
          <p:cNvPr id="2067" name="Google Shape;2067;p87"/>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Clustering quality measure: </a:t>
            </a:r>
            <a:r>
              <a:rPr b="0" i="1" lang="en-US" sz="2400" u="none">
                <a:solidFill>
                  <a:schemeClr val="dk1"/>
                </a:solidFill>
                <a:latin typeface="Arial"/>
                <a:ea typeface="Arial"/>
                <a:cs typeface="Arial"/>
                <a:sym typeface="Arial"/>
              </a:rPr>
              <a:t>Q(C, C</a:t>
            </a:r>
            <a:r>
              <a:rPr b="0" baseline="-25000" i="1" lang="en-US" sz="2400" u="none">
                <a:solidFill>
                  <a:schemeClr val="dk1"/>
                </a:solidFill>
                <a:latin typeface="Arial"/>
                <a:ea typeface="Arial"/>
                <a:cs typeface="Arial"/>
                <a:sym typeface="Arial"/>
              </a:rPr>
              <a:t>g</a:t>
            </a:r>
            <a:r>
              <a:rPr b="0"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for a clustering </a:t>
            </a:r>
            <a:r>
              <a:rPr b="0" i="1" lang="en-US" sz="2400" u="none">
                <a:solidFill>
                  <a:schemeClr val="dk1"/>
                </a:solidFill>
                <a:latin typeface="Arial"/>
                <a:ea typeface="Arial"/>
                <a:cs typeface="Arial"/>
                <a:sym typeface="Arial"/>
              </a:rPr>
              <a:t>C</a:t>
            </a:r>
            <a:r>
              <a:rPr b="0" i="0" lang="en-US" sz="2400" u="none">
                <a:solidFill>
                  <a:schemeClr val="dk1"/>
                </a:solidFill>
                <a:latin typeface="Arial"/>
                <a:ea typeface="Arial"/>
                <a:cs typeface="Arial"/>
                <a:sym typeface="Arial"/>
              </a:rPr>
              <a:t> given the ground truth </a:t>
            </a:r>
            <a:r>
              <a:rPr b="0" i="1" lang="en-US" sz="2400" u="none">
                <a:solidFill>
                  <a:schemeClr val="dk1"/>
                </a:solidFill>
                <a:latin typeface="Arial"/>
                <a:ea typeface="Arial"/>
                <a:cs typeface="Arial"/>
                <a:sym typeface="Arial"/>
              </a:rPr>
              <a:t>C</a:t>
            </a:r>
            <a:r>
              <a:rPr b="0" baseline="-25000" i="1" lang="en-US" sz="2400" u="none">
                <a:solidFill>
                  <a:schemeClr val="dk1"/>
                </a:solidFill>
                <a:latin typeface="Arial"/>
                <a:ea typeface="Arial"/>
                <a:cs typeface="Arial"/>
                <a:sym typeface="Arial"/>
              </a:rPr>
              <a:t>g</a:t>
            </a:r>
            <a:r>
              <a:rPr b="0" i="0" lang="en-US" sz="24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chemeClr val="folHlink"/>
              </a:buClr>
              <a:buSzPts val="1440"/>
              <a:buFont typeface="Noto Sans Symbols"/>
              <a:buChar char="■"/>
            </a:pPr>
            <a:r>
              <a:rPr b="0" i="1" lang="en-US" sz="2400" u="none">
                <a:solidFill>
                  <a:schemeClr val="dk1"/>
                </a:solidFill>
                <a:latin typeface="Arial"/>
                <a:ea typeface="Arial"/>
                <a:cs typeface="Arial"/>
                <a:sym typeface="Arial"/>
              </a:rPr>
              <a:t>Q</a:t>
            </a:r>
            <a:r>
              <a:rPr b="0" i="0" lang="en-US" sz="2400" u="none">
                <a:solidFill>
                  <a:schemeClr val="dk1"/>
                </a:solidFill>
                <a:latin typeface="Arial"/>
                <a:ea typeface="Arial"/>
                <a:cs typeface="Arial"/>
                <a:sym typeface="Arial"/>
              </a:rPr>
              <a:t> is good if it satisfies the following </a:t>
            </a:r>
            <a:r>
              <a:rPr b="1" i="0" lang="en-US" sz="2400" u="none">
                <a:solidFill>
                  <a:schemeClr val="dk1"/>
                </a:solidFill>
                <a:latin typeface="Arial"/>
                <a:ea typeface="Arial"/>
                <a:cs typeface="Arial"/>
                <a:sym typeface="Arial"/>
              </a:rPr>
              <a:t>4</a:t>
            </a:r>
            <a:r>
              <a:rPr b="0" i="0" lang="en-US" sz="2400" u="none">
                <a:solidFill>
                  <a:schemeClr val="dk1"/>
                </a:solidFill>
                <a:latin typeface="Arial"/>
                <a:ea typeface="Arial"/>
                <a:cs typeface="Arial"/>
                <a:sym typeface="Arial"/>
              </a:rPr>
              <a:t> essential criteria</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Cluster homogeneity: the purer, the better</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Cluster completeness: should assign objects belong to the same category in the ground truth to the same cluster</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Rag bag: putting a heterogeneous object into a pure cluster should be penalized more than putting it into a </a:t>
            </a:r>
            <a:r>
              <a:rPr b="0" i="1" lang="en-US" sz="2400" u="none">
                <a:solidFill>
                  <a:schemeClr val="dk1"/>
                </a:solidFill>
                <a:latin typeface="Arial"/>
                <a:ea typeface="Arial"/>
                <a:cs typeface="Arial"/>
                <a:sym typeface="Arial"/>
              </a:rPr>
              <a:t>rag bag</a:t>
            </a:r>
            <a:r>
              <a:rPr b="0" i="0" lang="en-US" sz="2400" u="none">
                <a:solidFill>
                  <a:schemeClr val="dk1"/>
                </a:solidFill>
                <a:latin typeface="Arial"/>
                <a:ea typeface="Arial"/>
                <a:cs typeface="Arial"/>
                <a:sym typeface="Arial"/>
              </a:rPr>
              <a:t> (i.e., “miscellaneous” or “other” category)</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Small cluster preservation: splitting a small category into pieces is more harmful than splitting a large category into pieces</a:t>
            </a:r>
            <a:endParaRPr/>
          </a:p>
        </p:txBody>
      </p:sp>
      <p:sp>
        <p:nvSpPr>
          <p:cNvPr id="2068" name="Google Shape;2068;p8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1" i="0" lang="en-US" sz="1200" u="none">
                <a:solidFill>
                  <a:schemeClr val="dk1"/>
                </a:solidFill>
                <a:latin typeface="Tahoma"/>
                <a:ea typeface="Tahoma"/>
                <a:cs typeface="Tahoma"/>
                <a:sym typeface="Tahoma"/>
              </a:rP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3" name="Shape 2073"/>
        <p:cNvGrpSpPr/>
        <p:nvPr/>
      </p:nvGrpSpPr>
      <p:grpSpPr>
        <a:xfrm>
          <a:off x="0" y="0"/>
          <a:ext cx="0" cy="0"/>
          <a:chOff x="0" y="0"/>
          <a:chExt cx="0" cy="0"/>
        </a:xfrm>
      </p:grpSpPr>
      <p:sp>
        <p:nvSpPr>
          <p:cNvPr id="2074" name="Google Shape;2074;p8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075" name="Google Shape;2075;p88"/>
          <p:cNvSpPr txBox="1"/>
          <p:nvPr>
            <p:ph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Chapter 10. Cluster Analysis: Basic Concepts and Methods</a:t>
            </a:r>
            <a:endParaRPr/>
          </a:p>
        </p:txBody>
      </p:sp>
      <p:sp>
        <p:nvSpPr>
          <p:cNvPr id="2076" name="Google Shape;2076;p88"/>
          <p:cNvSpPr txBox="1"/>
          <p:nvPr>
            <p:ph idx="1"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rtl="0" algn="l">
              <a:lnSpc>
                <a:spcPct val="150000"/>
              </a:lnSpc>
              <a:spcBef>
                <a:spcPts val="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Cluster Analysis: Basic Concepts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Partitioning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Hierarchical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Density-Based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Grid-Based Methods</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Evaluation of Clustering</a:t>
            </a:r>
            <a:endParaRPr/>
          </a:p>
          <a:p>
            <a:pPr indent="-533400" lvl="0" marL="533400" rtl="0" algn="l">
              <a:lnSpc>
                <a:spcPct val="150000"/>
              </a:lnSpc>
              <a:spcBef>
                <a:spcPts val="560"/>
              </a:spcBef>
              <a:spcAft>
                <a:spcPts val="0"/>
              </a:spcAft>
              <a:buClr>
                <a:schemeClr val="folHlink"/>
              </a:buClr>
              <a:buSzPts val="1680"/>
              <a:buFont typeface="Noto Sans Symbols"/>
              <a:buChar char="■"/>
            </a:pPr>
            <a:r>
              <a:rPr b="0" i="0" lang="en-US" sz="2800" u="none">
                <a:solidFill>
                  <a:schemeClr val="dk1"/>
                </a:solidFill>
                <a:latin typeface="Calibri"/>
                <a:ea typeface="Calibri"/>
                <a:cs typeface="Calibri"/>
                <a:sym typeface="Calibri"/>
              </a:rPr>
              <a:t>Summary</a:t>
            </a:r>
            <a:endParaRPr/>
          </a:p>
        </p:txBody>
      </p:sp>
      <p:sp>
        <p:nvSpPr>
          <p:cNvPr id="2077" name="Google Shape;2077;p88"/>
          <p:cNvSpPr/>
          <p:nvPr/>
        </p:nvSpPr>
        <p:spPr>
          <a:xfrm rot="9840489">
            <a:off x="2743106" y="59435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78" name="Google Shape;2078;p8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1219200" y="228600"/>
            <a:ext cx="67056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Measure the Quality of Clustering</a:t>
            </a:r>
            <a:endParaRPr/>
          </a:p>
        </p:txBody>
      </p:sp>
      <p:sp>
        <p:nvSpPr>
          <p:cNvPr id="192" name="Google Shape;192;p26"/>
          <p:cNvSpPr txBox="1"/>
          <p:nvPr>
            <p:ph idx="1" type="body"/>
          </p:nvPr>
        </p:nvSpPr>
        <p:spPr>
          <a:xfrm>
            <a:off x="304800" y="1219200"/>
            <a:ext cx="8458200" cy="5257800"/>
          </a:xfrm>
          <a:prstGeom prst="rect">
            <a:avLst/>
          </a:prstGeom>
          <a:noFill/>
          <a:ln>
            <a:noFill/>
          </a:ln>
        </p:spPr>
        <p:txBody>
          <a:bodyPr anchorCtr="0" anchor="t" bIns="46025" lIns="92075" spcFirstLastPara="1" rIns="92075" wrap="square" tIns="46025">
            <a:noAutofit/>
          </a:bodyPr>
          <a:lstStyle/>
          <a:p>
            <a:pPr indent="-457200" lvl="0" marL="457200" rtl="0" algn="l">
              <a:lnSpc>
                <a:spcPct val="100000"/>
              </a:lnSpc>
              <a:spcBef>
                <a:spcPts val="0"/>
              </a:spcBef>
              <a:spcAft>
                <a:spcPts val="0"/>
              </a:spcAft>
              <a:buClr>
                <a:schemeClr val="folHlink"/>
              </a:buClr>
              <a:buSzPts val="1440"/>
              <a:buFont typeface="Noto Sans Symbols"/>
              <a:buChar char="■"/>
            </a:pPr>
            <a:r>
              <a:rPr b="0" i="0" lang="en-US" sz="2400" u="none">
                <a:solidFill>
                  <a:schemeClr val="hlink"/>
                </a:solidFill>
                <a:latin typeface="Arial"/>
                <a:ea typeface="Arial"/>
                <a:cs typeface="Arial"/>
                <a:sym typeface="Arial"/>
              </a:rPr>
              <a:t>Dissimilarity/Similarity metric</a:t>
            </a:r>
            <a:endParaRPr b="0" i="0" sz="2400" u="none">
              <a:solidFill>
                <a:schemeClr val="dk1"/>
              </a:solidFill>
              <a:latin typeface="Arial"/>
              <a:ea typeface="Arial"/>
              <a:cs typeface="Arial"/>
              <a:sym typeface="Arial"/>
            </a:endParaRPr>
          </a:p>
          <a:p>
            <a:pPr indent="-457200" lvl="1" marL="91440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Similarity is expressed in terms of a distance function, typically metric: </a:t>
            </a:r>
            <a:r>
              <a:rPr b="0" i="1" lang="en-US" sz="2400" u="none">
                <a:solidFill>
                  <a:schemeClr val="dk1"/>
                </a:solidFill>
                <a:latin typeface="Arial"/>
                <a:ea typeface="Arial"/>
                <a:cs typeface="Arial"/>
                <a:sym typeface="Arial"/>
              </a:rPr>
              <a:t>d</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i, j</a:t>
            </a:r>
            <a:r>
              <a:rPr b="0" i="0" lang="en-US" sz="2400" u="none">
                <a:solidFill>
                  <a:schemeClr val="dk1"/>
                </a:solidFill>
                <a:latin typeface="Arial"/>
                <a:ea typeface="Arial"/>
                <a:cs typeface="Arial"/>
                <a:sym typeface="Arial"/>
              </a:rPr>
              <a:t>)</a:t>
            </a:r>
            <a:endParaRPr/>
          </a:p>
          <a:p>
            <a:pPr indent="-457200" lvl="1" marL="91440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The definitions of </a:t>
            </a:r>
            <a:r>
              <a:rPr b="0" i="0" lang="en-US" sz="2400" u="none">
                <a:solidFill>
                  <a:schemeClr val="hlink"/>
                </a:solidFill>
                <a:latin typeface="Arial"/>
                <a:ea typeface="Arial"/>
                <a:cs typeface="Arial"/>
                <a:sym typeface="Arial"/>
              </a:rPr>
              <a:t>distance functions</a:t>
            </a:r>
            <a:r>
              <a:rPr b="0" i="0" lang="en-US" sz="2400" u="none">
                <a:solidFill>
                  <a:schemeClr val="dk1"/>
                </a:solidFill>
                <a:latin typeface="Arial"/>
                <a:ea typeface="Arial"/>
                <a:cs typeface="Arial"/>
                <a:sym typeface="Arial"/>
              </a:rPr>
              <a:t> are usually rather different for interval-scaled, boolean, categorical, ordinal ratio, and vector variables</a:t>
            </a:r>
            <a:endParaRPr/>
          </a:p>
          <a:p>
            <a:pPr indent="-457200" lvl="1" marL="91440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Weights should be associated with different variables based on applications and data semantics</a:t>
            </a:r>
            <a:endParaRPr b="0" i="0" sz="2400" u="none">
              <a:solidFill>
                <a:schemeClr val="dk1"/>
              </a:solidFill>
              <a:latin typeface="Arial"/>
              <a:ea typeface="Arial"/>
              <a:cs typeface="Arial"/>
              <a:sym typeface="Arial"/>
            </a:endParaRPr>
          </a:p>
          <a:p>
            <a:pPr indent="-457200" lvl="0" marL="4572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Quality of clustering:</a:t>
            </a:r>
            <a:endParaRPr/>
          </a:p>
          <a:p>
            <a:pPr indent="-457200" lvl="1" marL="91440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There is usually a separate “quality” function that measures the “goodness” of a cluster.</a:t>
            </a:r>
            <a:endParaRPr/>
          </a:p>
          <a:p>
            <a:pPr indent="-457200" lvl="1" marL="91440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It is hard to define “similar enough” or “good enough” </a:t>
            </a:r>
            <a:endParaRPr/>
          </a:p>
          <a:p>
            <a:pPr indent="-457200" lvl="2" marL="13716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 The answer is typically highly subjective</a:t>
            </a:r>
            <a:endParaRPr/>
          </a:p>
        </p:txBody>
      </p:sp>
      <p:sp>
        <p:nvSpPr>
          <p:cNvPr id="193" name="Google Shape;193;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3" name="Shape 2083"/>
        <p:cNvGrpSpPr/>
        <p:nvPr/>
      </p:nvGrpSpPr>
      <p:grpSpPr>
        <a:xfrm>
          <a:off x="0" y="0"/>
          <a:ext cx="0" cy="0"/>
          <a:chOff x="0" y="0"/>
          <a:chExt cx="0" cy="0"/>
        </a:xfrm>
      </p:grpSpPr>
      <p:sp>
        <p:nvSpPr>
          <p:cNvPr id="2084" name="Google Shape;2084;p89"/>
          <p:cNvSpPr txBox="1"/>
          <p:nvPr>
            <p:ph type="title"/>
          </p:nvPr>
        </p:nvSpPr>
        <p:spPr>
          <a:xfrm>
            <a:off x="2667000" y="457200"/>
            <a:ext cx="36576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800"/>
              <a:buFont typeface="Overlock"/>
              <a:buNone/>
            </a:pPr>
            <a:r>
              <a:rPr b="0" i="0" lang="en-US" sz="4800" u="none">
                <a:solidFill>
                  <a:schemeClr val="dk2"/>
                </a:solidFill>
                <a:latin typeface="Overlock"/>
                <a:ea typeface="Overlock"/>
                <a:cs typeface="Overlock"/>
                <a:sym typeface="Overlock"/>
              </a:rPr>
              <a:t>Summary</a:t>
            </a:r>
            <a:endParaRPr/>
          </a:p>
        </p:txBody>
      </p:sp>
      <p:sp>
        <p:nvSpPr>
          <p:cNvPr id="2085" name="Google Shape;2085;p89"/>
          <p:cNvSpPr txBox="1"/>
          <p:nvPr>
            <p:ph idx="1" type="body"/>
          </p:nvPr>
        </p:nvSpPr>
        <p:spPr>
          <a:xfrm>
            <a:off x="381000" y="1295400"/>
            <a:ext cx="83820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hlink"/>
                </a:solidFill>
                <a:latin typeface="Arial"/>
                <a:ea typeface="Arial"/>
                <a:cs typeface="Arial"/>
                <a:sym typeface="Arial"/>
              </a:rPr>
              <a:t>Cluster analysis</a:t>
            </a:r>
            <a:r>
              <a:rPr b="0" i="0" lang="en-US" sz="2000" u="none">
                <a:solidFill>
                  <a:schemeClr val="dk1"/>
                </a:solidFill>
                <a:latin typeface="Arial"/>
                <a:ea typeface="Arial"/>
                <a:cs typeface="Arial"/>
                <a:sym typeface="Arial"/>
              </a:rPr>
              <a:t> groups objects based on their </a:t>
            </a:r>
            <a:r>
              <a:rPr b="0" i="0" lang="en-US" sz="2000" u="none">
                <a:solidFill>
                  <a:schemeClr val="hlink"/>
                </a:solidFill>
                <a:latin typeface="Arial"/>
                <a:ea typeface="Arial"/>
                <a:cs typeface="Arial"/>
                <a:sym typeface="Arial"/>
              </a:rPr>
              <a:t>similarity</a:t>
            </a:r>
            <a:r>
              <a:rPr b="0" i="0" lang="en-US" sz="2000" u="none">
                <a:solidFill>
                  <a:schemeClr val="dk1"/>
                </a:solidFill>
                <a:latin typeface="Arial"/>
                <a:ea typeface="Arial"/>
                <a:cs typeface="Arial"/>
                <a:sym typeface="Arial"/>
              </a:rPr>
              <a:t>  and has wide applications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Measure of similarity can be computed for </a:t>
            </a:r>
            <a:r>
              <a:rPr b="0" i="0" lang="en-US" sz="2000" u="none">
                <a:solidFill>
                  <a:schemeClr val="hlink"/>
                </a:solidFill>
                <a:latin typeface="Arial"/>
                <a:ea typeface="Arial"/>
                <a:cs typeface="Arial"/>
                <a:sym typeface="Arial"/>
              </a:rPr>
              <a:t>various types of data</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Clustering algorithms can be </a:t>
            </a:r>
            <a:r>
              <a:rPr b="0" i="0" lang="en-US" sz="2000" u="none">
                <a:solidFill>
                  <a:schemeClr val="hlink"/>
                </a:solidFill>
                <a:latin typeface="Arial"/>
                <a:ea typeface="Arial"/>
                <a:cs typeface="Arial"/>
                <a:sym typeface="Arial"/>
              </a:rPr>
              <a:t>categorized</a:t>
            </a:r>
            <a:r>
              <a:rPr b="0" i="0" lang="en-US" sz="2000" u="none">
                <a:solidFill>
                  <a:schemeClr val="dk1"/>
                </a:solidFill>
                <a:latin typeface="Arial"/>
                <a:ea typeface="Arial"/>
                <a:cs typeface="Arial"/>
                <a:sym typeface="Arial"/>
              </a:rPr>
              <a:t> into partitioning methods, hierarchical methods, density-based methods, grid-based methods, and model-based methods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Arial"/>
                <a:ea typeface="Arial"/>
                <a:cs typeface="Arial"/>
                <a:sym typeface="Arial"/>
              </a:rPr>
              <a:t>K-means</a:t>
            </a:r>
            <a:r>
              <a:rPr b="0" i="0" lang="en-US" sz="2000" u="none">
                <a:solidFill>
                  <a:schemeClr val="dk1"/>
                </a:solidFill>
                <a:latin typeface="Arial"/>
                <a:ea typeface="Arial"/>
                <a:cs typeface="Arial"/>
                <a:sym typeface="Arial"/>
              </a:rPr>
              <a:t> and </a:t>
            </a:r>
            <a:r>
              <a:rPr b="0" i="0" lang="en-US" sz="2000" u="none">
                <a:solidFill>
                  <a:schemeClr val="hlink"/>
                </a:solidFill>
                <a:latin typeface="Arial"/>
                <a:ea typeface="Arial"/>
                <a:cs typeface="Arial"/>
                <a:sym typeface="Arial"/>
              </a:rPr>
              <a:t>K-medoids</a:t>
            </a:r>
            <a:r>
              <a:rPr b="0" i="0" lang="en-US" sz="2000" u="none">
                <a:solidFill>
                  <a:schemeClr val="dk1"/>
                </a:solidFill>
                <a:latin typeface="Arial"/>
                <a:ea typeface="Arial"/>
                <a:cs typeface="Arial"/>
                <a:sym typeface="Arial"/>
              </a:rPr>
              <a:t> algorithms are popular partitioning-based clustering algorithms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Arial"/>
                <a:ea typeface="Arial"/>
                <a:cs typeface="Arial"/>
                <a:sym typeface="Arial"/>
              </a:rPr>
              <a:t>Birch</a:t>
            </a:r>
            <a:r>
              <a:rPr b="0" i="0" lang="en-US" sz="2000" u="none">
                <a:solidFill>
                  <a:schemeClr val="dk1"/>
                </a:solidFill>
                <a:latin typeface="Arial"/>
                <a:ea typeface="Arial"/>
                <a:cs typeface="Arial"/>
                <a:sym typeface="Arial"/>
              </a:rPr>
              <a:t> and </a:t>
            </a:r>
            <a:r>
              <a:rPr b="0" i="0" lang="en-US" sz="2000" u="none">
                <a:solidFill>
                  <a:schemeClr val="hlink"/>
                </a:solidFill>
                <a:latin typeface="Arial"/>
                <a:ea typeface="Arial"/>
                <a:cs typeface="Arial"/>
                <a:sym typeface="Arial"/>
              </a:rPr>
              <a:t>Chameleon</a:t>
            </a:r>
            <a:r>
              <a:rPr b="0" i="0" lang="en-US" sz="2000" u="none">
                <a:solidFill>
                  <a:schemeClr val="dk1"/>
                </a:solidFill>
                <a:latin typeface="Arial"/>
                <a:ea typeface="Arial"/>
                <a:cs typeface="Arial"/>
                <a:sym typeface="Arial"/>
              </a:rPr>
              <a:t> are interesting hierarchical clustering algorithms, and there are also probabilistic hierarchical clustering algorithms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Arial"/>
                <a:ea typeface="Arial"/>
                <a:cs typeface="Arial"/>
                <a:sym typeface="Arial"/>
              </a:rPr>
              <a:t>DBSCAN</a:t>
            </a:r>
            <a:r>
              <a:rPr b="0" i="0" lang="en-US" sz="2000" u="none">
                <a:solidFill>
                  <a:schemeClr val="dk1"/>
                </a:solidFill>
                <a:latin typeface="Arial"/>
                <a:ea typeface="Arial"/>
                <a:cs typeface="Arial"/>
                <a:sym typeface="Arial"/>
              </a:rPr>
              <a:t>, </a:t>
            </a:r>
            <a:r>
              <a:rPr b="0" i="0" lang="en-US" sz="2000" u="none">
                <a:solidFill>
                  <a:schemeClr val="hlink"/>
                </a:solidFill>
                <a:latin typeface="Arial"/>
                <a:ea typeface="Arial"/>
                <a:cs typeface="Arial"/>
                <a:sym typeface="Arial"/>
              </a:rPr>
              <a:t>OPTICS</a:t>
            </a:r>
            <a:r>
              <a:rPr b="0" i="0" lang="en-US" sz="2000" u="none">
                <a:solidFill>
                  <a:schemeClr val="dk1"/>
                </a:solidFill>
                <a:latin typeface="Arial"/>
                <a:ea typeface="Arial"/>
                <a:cs typeface="Arial"/>
                <a:sym typeface="Arial"/>
              </a:rPr>
              <a:t>, and </a:t>
            </a:r>
            <a:r>
              <a:rPr b="0" i="0" lang="en-US" sz="2000" u="none">
                <a:solidFill>
                  <a:schemeClr val="hlink"/>
                </a:solidFill>
                <a:latin typeface="Arial"/>
                <a:ea typeface="Arial"/>
                <a:cs typeface="Arial"/>
                <a:sym typeface="Arial"/>
              </a:rPr>
              <a:t>DENCLU</a:t>
            </a:r>
            <a:r>
              <a:rPr b="0" i="0" lang="en-US" sz="2000" u="none">
                <a:solidFill>
                  <a:schemeClr val="dk1"/>
                </a:solidFill>
                <a:latin typeface="Arial"/>
                <a:ea typeface="Arial"/>
                <a:cs typeface="Arial"/>
                <a:sym typeface="Arial"/>
              </a:rPr>
              <a:t> are interesting density-based algorithms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hlink"/>
                </a:solidFill>
                <a:latin typeface="Arial"/>
                <a:ea typeface="Arial"/>
                <a:cs typeface="Arial"/>
                <a:sym typeface="Arial"/>
              </a:rPr>
              <a:t>STING</a:t>
            </a:r>
            <a:r>
              <a:rPr b="0" i="0" lang="en-US" sz="2000" u="none">
                <a:solidFill>
                  <a:schemeClr val="dk1"/>
                </a:solidFill>
                <a:latin typeface="Arial"/>
                <a:ea typeface="Arial"/>
                <a:cs typeface="Arial"/>
                <a:sym typeface="Arial"/>
              </a:rPr>
              <a:t> and </a:t>
            </a:r>
            <a:r>
              <a:rPr b="0" i="0" lang="en-US" sz="2000" u="none">
                <a:solidFill>
                  <a:schemeClr val="hlink"/>
                </a:solidFill>
                <a:latin typeface="Arial"/>
                <a:ea typeface="Arial"/>
                <a:cs typeface="Arial"/>
                <a:sym typeface="Arial"/>
              </a:rPr>
              <a:t>CLIQUE</a:t>
            </a:r>
            <a:r>
              <a:rPr b="0" i="0" lang="en-US" sz="2000" u="none">
                <a:solidFill>
                  <a:schemeClr val="dk1"/>
                </a:solidFill>
                <a:latin typeface="Arial"/>
                <a:ea typeface="Arial"/>
                <a:cs typeface="Arial"/>
                <a:sym typeface="Arial"/>
              </a:rPr>
              <a:t> are grid-based methods, where CLIQUE is also a subspace clustering algorithm</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Quality of clustering results can be evaluated in various ways</a:t>
            </a:r>
            <a:r>
              <a:rPr b="0" i="0" lang="en-US" sz="2000" u="none">
                <a:solidFill>
                  <a:schemeClr val="hlink"/>
                </a:solidFill>
                <a:latin typeface="Arial"/>
                <a:ea typeface="Arial"/>
                <a:cs typeface="Arial"/>
                <a:sym typeface="Arial"/>
              </a:rPr>
              <a:t> </a:t>
            </a:r>
            <a:endParaRPr/>
          </a:p>
        </p:txBody>
      </p:sp>
      <p:sp>
        <p:nvSpPr>
          <p:cNvPr id="2086" name="Google Shape;2086;p8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Google Shape;2093;p9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094" name="Google Shape;2094;p90"/>
          <p:cNvSpPr txBox="1"/>
          <p:nvPr>
            <p:ph type="title"/>
          </p:nvPr>
        </p:nvSpPr>
        <p:spPr>
          <a:xfrm>
            <a:off x="304800" y="228600"/>
            <a:ext cx="85344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Overlock"/>
              <a:buNone/>
            </a:pPr>
            <a:r>
              <a:rPr b="0" i="0" lang="en-US" sz="4000" u="none">
                <a:solidFill>
                  <a:schemeClr val="dk2"/>
                </a:solidFill>
                <a:latin typeface="Overlock"/>
                <a:ea typeface="Overlock"/>
                <a:cs typeface="Overlock"/>
                <a:sym typeface="Overlock"/>
              </a:rPr>
              <a:t>CS512-Spring 2011: An Introduction</a:t>
            </a:r>
            <a:endParaRPr/>
          </a:p>
        </p:txBody>
      </p:sp>
      <p:sp>
        <p:nvSpPr>
          <p:cNvPr id="2095" name="Google Shape;2095;p90"/>
          <p:cNvSpPr txBox="1"/>
          <p:nvPr>
            <p:ph idx="1" type="body"/>
          </p:nvPr>
        </p:nvSpPr>
        <p:spPr>
          <a:xfrm>
            <a:off x="304800" y="1295400"/>
            <a:ext cx="83820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Coverage</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Cluster Analysis: Chapter 11</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Outlier Detection: Chapter 12 </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Mining Sequence Data: BK2: Chapter 8</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Mining Graphs Data: BK2: Chapter 9</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Social and Information Network Analysis</a:t>
            </a:r>
            <a:endParaRPr/>
          </a:p>
          <a:p>
            <a:pPr indent="-228600" lvl="2" marL="1143000" rtl="0" algn="l">
              <a:lnSpc>
                <a:spcPct val="110000"/>
              </a:lnSpc>
              <a:spcBef>
                <a:spcPts val="320"/>
              </a:spcBef>
              <a:spcAft>
                <a:spcPts val="0"/>
              </a:spcAft>
              <a:buClr>
                <a:schemeClr val="folHlink"/>
              </a:buClr>
              <a:buSzPts val="800"/>
              <a:buFont typeface="Noto Sans Symbols"/>
              <a:buChar char="■"/>
            </a:pPr>
            <a:r>
              <a:rPr b="0" i="0" lang="en-US" sz="1600" u="none">
                <a:solidFill>
                  <a:schemeClr val="dk1"/>
                </a:solidFill>
                <a:latin typeface="Arial"/>
                <a:ea typeface="Arial"/>
                <a:cs typeface="Arial"/>
                <a:sym typeface="Arial"/>
              </a:rPr>
              <a:t>BK2: Chapter 9</a:t>
            </a:r>
            <a:endParaRPr/>
          </a:p>
          <a:p>
            <a:pPr indent="-228600" lvl="2" marL="1143000" rtl="0" algn="l">
              <a:lnSpc>
                <a:spcPct val="110000"/>
              </a:lnSpc>
              <a:spcBef>
                <a:spcPts val="320"/>
              </a:spcBef>
              <a:spcAft>
                <a:spcPts val="0"/>
              </a:spcAft>
              <a:buClr>
                <a:schemeClr val="folHlink"/>
              </a:buClr>
              <a:buSzPts val="800"/>
              <a:buFont typeface="Noto Sans Symbols"/>
              <a:buChar char="■"/>
            </a:pPr>
            <a:r>
              <a:rPr b="0" i="0" lang="en-US" sz="1600" u="none">
                <a:solidFill>
                  <a:schemeClr val="dk1"/>
                </a:solidFill>
                <a:latin typeface="Arial"/>
                <a:ea typeface="Arial"/>
                <a:cs typeface="Arial"/>
                <a:sym typeface="Arial"/>
              </a:rPr>
              <a:t>Partial coverage: Mark Newman: “Networks: An Introduction”, Oxford U., 2010</a:t>
            </a:r>
            <a:endParaRPr/>
          </a:p>
          <a:p>
            <a:pPr indent="-228600" lvl="2" marL="1143000" rtl="0" algn="l">
              <a:lnSpc>
                <a:spcPct val="110000"/>
              </a:lnSpc>
              <a:spcBef>
                <a:spcPts val="320"/>
              </a:spcBef>
              <a:spcAft>
                <a:spcPts val="0"/>
              </a:spcAft>
              <a:buClr>
                <a:schemeClr val="folHlink"/>
              </a:buClr>
              <a:buSzPts val="800"/>
              <a:buFont typeface="Noto Sans Symbols"/>
              <a:buChar char="■"/>
            </a:pPr>
            <a:r>
              <a:rPr b="0" i="0" lang="en-US" sz="1600" u="none">
                <a:solidFill>
                  <a:schemeClr val="dk1"/>
                </a:solidFill>
                <a:latin typeface="Arial"/>
                <a:ea typeface="Arial"/>
                <a:cs typeface="Arial"/>
                <a:sym typeface="Arial"/>
              </a:rPr>
              <a:t>Scattered coverage: Easley and Kleinberg, “Networks, Crowds, and Markets: Reasoning About a Highly Connected World”, Cambridge U., 2010</a:t>
            </a:r>
            <a:endParaRPr/>
          </a:p>
          <a:p>
            <a:pPr indent="-228600" lvl="2" marL="1143000" rtl="0" algn="l">
              <a:lnSpc>
                <a:spcPct val="110000"/>
              </a:lnSpc>
              <a:spcBef>
                <a:spcPts val="320"/>
              </a:spcBef>
              <a:spcAft>
                <a:spcPts val="0"/>
              </a:spcAft>
              <a:buClr>
                <a:schemeClr val="folHlink"/>
              </a:buClr>
              <a:buSzPts val="800"/>
              <a:buFont typeface="Noto Sans Symbols"/>
              <a:buChar char="■"/>
            </a:pPr>
            <a:r>
              <a:rPr b="0" i="0" lang="en-US" sz="1600" u="none">
                <a:solidFill>
                  <a:schemeClr val="dk1"/>
                </a:solidFill>
                <a:latin typeface="Arial"/>
                <a:ea typeface="Arial"/>
                <a:cs typeface="Arial"/>
                <a:sym typeface="Arial"/>
              </a:rPr>
              <a:t>Recent research papers</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Mining Data Streams: BK2: Chapter 8</a:t>
            </a:r>
            <a:endParaRPr/>
          </a:p>
          <a:p>
            <a:pPr indent="-342900" lvl="0" marL="342900" rtl="0" algn="l">
              <a:lnSpc>
                <a:spcPct val="11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Requirements</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One research project</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One class presentation (15 minutes)</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Two homeworks (no programming assignment)</a:t>
            </a:r>
            <a:endParaRPr/>
          </a:p>
          <a:p>
            <a:pPr indent="-285750" lvl="1" marL="742950" rtl="0" algn="l">
              <a:lnSpc>
                <a:spcPct val="110000"/>
              </a:lnSpc>
              <a:spcBef>
                <a:spcPts val="320"/>
              </a:spcBef>
              <a:spcAft>
                <a:spcPts val="0"/>
              </a:spcAft>
              <a:buClr>
                <a:schemeClr val="hlink"/>
              </a:buClr>
              <a:buSzPts val="880"/>
              <a:buFont typeface="Noto Sans Symbols"/>
              <a:buChar char="■"/>
            </a:pPr>
            <a:r>
              <a:rPr b="0" i="0" lang="en-US" sz="1600" u="none">
                <a:solidFill>
                  <a:schemeClr val="dk1"/>
                </a:solidFill>
                <a:latin typeface="Arial"/>
                <a:ea typeface="Arial"/>
                <a:cs typeface="Arial"/>
                <a:sym typeface="Arial"/>
              </a:rPr>
              <a:t>Two midterm exams (no final exam)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0" name="Shape 2100"/>
        <p:cNvGrpSpPr/>
        <p:nvPr/>
      </p:nvGrpSpPr>
      <p:grpSpPr>
        <a:xfrm>
          <a:off x="0" y="0"/>
          <a:ext cx="0" cy="0"/>
          <a:chOff x="0" y="0"/>
          <a:chExt cx="0" cy="0"/>
        </a:xfrm>
      </p:grpSpPr>
      <p:sp>
        <p:nvSpPr>
          <p:cNvPr id="2101" name="Google Shape;2101;p91"/>
          <p:cNvSpPr txBox="1"/>
          <p:nvPr>
            <p:ph type="title"/>
          </p:nvPr>
        </p:nvSpPr>
        <p:spPr>
          <a:xfrm>
            <a:off x="1981200" y="304800"/>
            <a:ext cx="4724400" cy="857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References (1)</a:t>
            </a:r>
            <a:endParaRPr/>
          </a:p>
        </p:txBody>
      </p:sp>
      <p:sp>
        <p:nvSpPr>
          <p:cNvPr id="2102" name="Google Shape;2102;p91"/>
          <p:cNvSpPr txBox="1"/>
          <p:nvPr>
            <p:ph idx="1" type="body"/>
          </p:nvPr>
        </p:nvSpPr>
        <p:spPr>
          <a:xfrm>
            <a:off x="304800" y="1447800"/>
            <a:ext cx="85344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R. Agrawal, J. Gehrke, D. Gunopulos, and P. Raghavan. Automatic subspace clustering of high dimensional data for data mining applications. SIGMOD'98</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M. R. Anderberg. Cluster Analysis for Applications. Academic Press, 1973.</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M. Ankerst, M. Breunig, H.-P. Kriegel, and J. Sander.  Optics: Ordering points to identify the clustering structure, SIGMOD’99.</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Beil F., Ester M., Xu X.: "Frequent Term-Based Text Clustering", KDD'02</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M. M. Breunig, H.-P. Kriegel, R. Ng, J. Sander. LOF: Identifying Density-Based Local Outliers. SIGMOD 2000.</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M. Ester, H.-P. Kriegel, J. Sander, and X. Xu. A density-based algorithm for discovering clusters in large spatial databases. KDD'96.</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M. Ester, H.-P. Kriegel, and X. Xu. Knowledge discovery in large spatial databases: Focusing techniques for efficient class identification. SSD'95.</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D. Fisher. Knowledge acquisition via incremental conceptual clustering. Machine Learning, 2:139-172, 1987.</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D. Gibson, J. Kleinberg, and P. Raghavan. Clustering categorical data: An approach based on dynamic systems. VLDB’98. </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V. Ganti, J. Gehrke, R. Ramakrishan. CACTUS Clustering Categorical Data Using Summaries. KDD'99. </a:t>
            </a:r>
            <a:endParaRPr/>
          </a:p>
        </p:txBody>
      </p:sp>
      <p:sp>
        <p:nvSpPr>
          <p:cNvPr id="2103" name="Google Shape;2103;p9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8" name="Shape 2108"/>
        <p:cNvGrpSpPr/>
        <p:nvPr/>
      </p:nvGrpSpPr>
      <p:grpSpPr>
        <a:xfrm>
          <a:off x="0" y="0"/>
          <a:ext cx="0" cy="0"/>
          <a:chOff x="0" y="0"/>
          <a:chExt cx="0" cy="0"/>
        </a:xfrm>
      </p:grpSpPr>
      <p:sp>
        <p:nvSpPr>
          <p:cNvPr id="2109" name="Google Shape;2109;p92"/>
          <p:cNvSpPr txBox="1"/>
          <p:nvPr>
            <p:ph type="title"/>
          </p:nvPr>
        </p:nvSpPr>
        <p:spPr>
          <a:xfrm>
            <a:off x="1524000" y="381000"/>
            <a:ext cx="5562600" cy="781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References (2)</a:t>
            </a:r>
            <a:endParaRPr/>
          </a:p>
        </p:txBody>
      </p:sp>
      <p:sp>
        <p:nvSpPr>
          <p:cNvPr id="2110" name="Google Shape;2110;p92"/>
          <p:cNvSpPr txBox="1"/>
          <p:nvPr>
            <p:ph idx="1" type="body"/>
          </p:nvPr>
        </p:nvSpPr>
        <p:spPr>
          <a:xfrm>
            <a:off x="304800" y="1371600"/>
            <a:ext cx="84582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D. Gibson, J. Kleinberg, and P. Raghavan. Clustering categorical data: An approach based on dynamic systems. In Proc. VLDB’98.</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S. Guha, R. Rastogi, and K. Shim. Cure: An efficient clustering algorithm for large databases. SIGMOD'98.</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S. Guha, R. Rastogi, and K. Shim. ROCK: A robust clustering algorithm for categorical attributes. In </a:t>
            </a:r>
            <a:r>
              <a:rPr b="0" i="1" lang="en-US" sz="1800" u="none">
                <a:solidFill>
                  <a:schemeClr val="dk1"/>
                </a:solidFill>
                <a:latin typeface="Arial"/>
                <a:ea typeface="Arial"/>
                <a:cs typeface="Arial"/>
                <a:sym typeface="Arial"/>
              </a:rPr>
              <a:t>ICDE'99</a:t>
            </a:r>
            <a:r>
              <a:rPr b="0" i="0" lang="en-US" sz="1800" u="none">
                <a:solidFill>
                  <a:schemeClr val="dk1"/>
                </a:solidFill>
                <a:latin typeface="Arial"/>
                <a:ea typeface="Arial"/>
                <a:cs typeface="Arial"/>
                <a:sym typeface="Arial"/>
              </a:rPr>
              <a:t>, pp. 512-521, Sydney, Australia, March 1999. </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 Hinneburg, D.l A. Keim: An Efficient Approach to Clustering in Large Multimedia Databases with Noise. KDD’98.</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 K. Jain and R. C. Dubes. Algorithms for Clustering Data. Printice Hall, 1988.</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G. Karypis, E.-H. Han, and V. Kumar. CHAMELEON: A Hierarchical Clustering Algorithm Using Dynamic Modeling. </a:t>
            </a:r>
            <a:r>
              <a:rPr b="0" i="1" lang="en-US" sz="1800" u="none">
                <a:solidFill>
                  <a:schemeClr val="dk1"/>
                </a:solidFill>
                <a:latin typeface="Arial"/>
                <a:ea typeface="Arial"/>
                <a:cs typeface="Arial"/>
                <a:sym typeface="Arial"/>
              </a:rPr>
              <a:t>COMPUTER</a:t>
            </a:r>
            <a:r>
              <a:rPr b="0" i="0" lang="en-US" sz="1800" u="none">
                <a:solidFill>
                  <a:schemeClr val="dk1"/>
                </a:solidFill>
                <a:latin typeface="Arial"/>
                <a:ea typeface="Arial"/>
                <a:cs typeface="Arial"/>
                <a:sym typeface="Arial"/>
              </a:rPr>
              <a:t>, 32(8): 68-75, 1999. </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L. Kaufman and P. J. Rousseeuw. Finding Groups in Data: an Introduction to Cluster Analysis. John Wiley &amp; Sons, 1990.</a:t>
            </a:r>
            <a:endParaRPr/>
          </a:p>
          <a:p>
            <a:pPr indent="-342900" lvl="0" marL="342900" rtl="0" algn="l">
              <a:lnSpc>
                <a:spcPct val="9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E. Knorr and R. Ng. Algorithms for mining distance-based outliers in large datasets. VLDB’98.</a:t>
            </a:r>
            <a:endParaRPr/>
          </a:p>
        </p:txBody>
      </p:sp>
      <p:sp>
        <p:nvSpPr>
          <p:cNvPr id="2111" name="Google Shape;2111;p9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6" name="Shape 2116"/>
        <p:cNvGrpSpPr/>
        <p:nvPr/>
      </p:nvGrpSpPr>
      <p:grpSpPr>
        <a:xfrm>
          <a:off x="0" y="0"/>
          <a:ext cx="0" cy="0"/>
          <a:chOff x="0" y="0"/>
          <a:chExt cx="0" cy="0"/>
        </a:xfrm>
      </p:grpSpPr>
      <p:sp>
        <p:nvSpPr>
          <p:cNvPr id="2117" name="Google Shape;2117;p93"/>
          <p:cNvSpPr txBox="1"/>
          <p:nvPr>
            <p:ph type="title"/>
          </p:nvPr>
        </p:nvSpPr>
        <p:spPr>
          <a:xfrm>
            <a:off x="1524000" y="381000"/>
            <a:ext cx="5638800" cy="781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References (3)</a:t>
            </a:r>
            <a:endParaRPr/>
          </a:p>
        </p:txBody>
      </p:sp>
      <p:sp>
        <p:nvSpPr>
          <p:cNvPr id="2118" name="Google Shape;2118;p93"/>
          <p:cNvSpPr txBox="1"/>
          <p:nvPr>
            <p:ph idx="1" type="body"/>
          </p:nvPr>
        </p:nvSpPr>
        <p:spPr>
          <a:xfrm>
            <a:off x="228600" y="1447800"/>
            <a:ext cx="8610600" cy="5181600"/>
          </a:xfrm>
          <a:prstGeom prst="rect">
            <a:avLst/>
          </a:prstGeom>
          <a:noFill/>
          <a:ln>
            <a:noFill/>
          </a:ln>
        </p:spPr>
        <p:txBody>
          <a:bodyPr anchorCtr="0" anchor="t" bIns="46025" lIns="92075" spcFirstLastPara="1" rIns="92075" wrap="square" tIns="46025">
            <a:noAutofit/>
          </a:bodyPr>
          <a:lstStyle/>
          <a:p>
            <a:pPr indent="-533400" lvl="0" marL="533400" rtl="0" algn="l">
              <a:lnSpc>
                <a:spcPct val="80000"/>
              </a:lnSpc>
              <a:spcBef>
                <a:spcPts val="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G. J. McLachlan and K.E. Bkasford. Mixture Models: Inference and Applications to Clustering. John Wiley and Sons, 1988.</a:t>
            </a:r>
            <a:endParaRPr/>
          </a:p>
          <a:p>
            <a:pPr indent="-533400" lvl="0" marL="533400" rtl="0" algn="l">
              <a:lnSpc>
                <a:spcPct val="9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R. Ng and J. Han. Efficient and effective clustering method for spatial data mining. VLDB'94.</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L. Parsons, E. Haque and H. Liu, Subspace Clustering for High Dimensional Data: A Review, SIGKDD Explorations, 6(1), June 2004</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E. Schikuta. Grid clustering: An efficient hierarchical clustering method for very large data sets. Proc. 1996 Int. Conf. on Pattern Recognition</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G. Sheikholeslami, S. Chatterjee, and A. Zhang. WaveCluster: A multi-resolution clustering approach for very large spatial databases. VLDB’98.</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A. K. H. Tung, J. Han, L. V. S. Lakshmanan, and R. T. Ng. Constraint-Based Clustering in Large Databases, ICDT'01. </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A. K. H. Tung, J. Hou, and J. Han. Spatial Clustering in the Presence of Obstacles, ICDE'01</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H. Wang, W. Wang, J. Yang, and P.S. Yu. Clustering by pattern similarity in large data sets,  SIGMOD’02</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W. Wang, Yang, R. Muntz, STING: A Statistical Information grid Approach to Spatial Data Mining, VLDB’97</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T. Zhang, R. Ramakrishnan, and M. Livny. BIRCH : An efficient data clustering method for very large databases. SIGMOD'96</a:t>
            </a:r>
            <a:endParaRPr/>
          </a:p>
          <a:p>
            <a:pPr indent="-533400" lvl="0" marL="533400" rtl="0" algn="l">
              <a:lnSpc>
                <a:spcPct val="80000"/>
              </a:lnSpc>
              <a:spcBef>
                <a:spcPts val="320"/>
              </a:spcBef>
              <a:spcAft>
                <a:spcPts val="0"/>
              </a:spcAft>
              <a:buClr>
                <a:schemeClr val="folHlink"/>
              </a:buClr>
              <a:buSzPts val="960"/>
              <a:buFont typeface="Noto Sans Symbols"/>
              <a:buChar char="■"/>
            </a:pPr>
            <a:r>
              <a:rPr b="0" i="0" lang="en-US" sz="1600" u="none">
                <a:solidFill>
                  <a:schemeClr val="dk1"/>
                </a:solidFill>
                <a:latin typeface="Arial"/>
                <a:ea typeface="Arial"/>
                <a:cs typeface="Arial"/>
                <a:sym typeface="Arial"/>
              </a:rPr>
              <a:t>X. Yin, J. Han, and P. S. Yu, “LinkClus: Efficient Clustering via Heterogeneous Semantic Links”, VLDB'06</a:t>
            </a:r>
            <a:endParaRPr/>
          </a:p>
        </p:txBody>
      </p:sp>
      <p:sp>
        <p:nvSpPr>
          <p:cNvPr id="2119" name="Google Shape;2119;p9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4" name="Shape 2124"/>
        <p:cNvGrpSpPr/>
        <p:nvPr/>
      </p:nvGrpSpPr>
      <p:grpSpPr>
        <a:xfrm>
          <a:off x="0" y="0"/>
          <a:ext cx="0" cy="0"/>
          <a:chOff x="0" y="0"/>
          <a:chExt cx="0" cy="0"/>
        </a:xfrm>
      </p:grpSpPr>
      <p:sp>
        <p:nvSpPr>
          <p:cNvPr id="2125" name="Google Shape;2125;p94"/>
          <p:cNvSpPr txBox="1"/>
          <p:nvPr>
            <p:ph idx="1" type="body"/>
          </p:nvPr>
        </p:nvSpPr>
        <p:spPr>
          <a:xfrm>
            <a:off x="304800" y="3048000"/>
            <a:ext cx="8458200" cy="6096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folHlink"/>
              </a:buClr>
              <a:buSzPts val="1920"/>
              <a:buFont typeface="Noto Sans Symbols"/>
              <a:buNone/>
            </a:pPr>
            <a:r>
              <a:rPr b="0" i="0" lang="en-US" sz="3200" u="none" cap="none" strike="noStrike">
                <a:solidFill>
                  <a:schemeClr val="dk1"/>
                </a:solidFill>
                <a:latin typeface="Arial"/>
                <a:ea typeface="Arial"/>
                <a:cs typeface="Arial"/>
                <a:sym typeface="Arial"/>
              </a:rPr>
              <a:t>Slides unused in class</a:t>
            </a:r>
            <a:endParaRPr/>
          </a:p>
        </p:txBody>
      </p:sp>
      <p:sp>
        <p:nvSpPr>
          <p:cNvPr id="2126" name="Google Shape;2126;p9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1" name="Shape 2131"/>
        <p:cNvGrpSpPr/>
        <p:nvPr/>
      </p:nvGrpSpPr>
      <p:grpSpPr>
        <a:xfrm>
          <a:off x="0" y="0"/>
          <a:ext cx="0" cy="0"/>
          <a:chOff x="0" y="0"/>
          <a:chExt cx="0" cy="0"/>
        </a:xfrm>
      </p:grpSpPr>
      <p:sp>
        <p:nvSpPr>
          <p:cNvPr id="2132" name="Google Shape;2132;p9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133" name="Google Shape;2133;p95"/>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A Typical K-Medoids Algorithm (PAM)</a:t>
            </a:r>
            <a:endParaRPr/>
          </a:p>
        </p:txBody>
      </p:sp>
      <p:grpSp>
        <p:nvGrpSpPr>
          <p:cNvPr id="2134" name="Google Shape;2134;p95"/>
          <p:cNvGrpSpPr/>
          <p:nvPr/>
        </p:nvGrpSpPr>
        <p:grpSpPr>
          <a:xfrm>
            <a:off x="6705600" y="1676400"/>
            <a:ext cx="2514005" cy="2361783"/>
            <a:chOff x="912" y="864"/>
            <a:chExt cx="1584" cy="1488"/>
          </a:xfrm>
        </p:grpSpPr>
        <p:graphicFrame>
          <p:nvGraphicFramePr>
            <p:cNvPr id="2135" name="Google Shape;2135;p95"/>
            <p:cNvGraphicFramePr/>
            <p:nvPr/>
          </p:nvGraphicFramePr>
          <p:xfrm>
            <a:off x="912" y="864"/>
            <a:ext cx="1584" cy="1488"/>
          </p:xfrm>
          <a:graphic>
            <a:graphicData uri="http://schemas.openxmlformats.org/presentationml/2006/ole">
              <mc:AlternateContent>
                <mc:Choice Requires="v">
                  <p:oleObj r:id="rId4" imgH="1488" imgW="1584" progId="Excel.Sheet.8" spid="_x0000_s1">
                    <p:embed/>
                  </p:oleObj>
                </mc:Choice>
                <mc:Fallback>
                  <p:oleObj r:id="rId5" imgH="1488" imgW="1584" progId="Excel.Sheet.8">
                    <p:embed/>
                    <p:pic>
                      <p:nvPicPr>
                        <p:cNvPr id="2135" name="Google Shape;2135;p95"/>
                        <p:cNvPicPr preferRelativeResize="0"/>
                        <p:nvPr/>
                      </p:nvPicPr>
                      <p:blipFill rotWithShape="1">
                        <a:blip r:embed="rId6">
                          <a:alphaModFix/>
                        </a:blip>
                        <a:srcRect b="0" l="0" r="0" t="0"/>
                        <a:stretch/>
                      </p:blipFill>
                      <p:spPr>
                        <a:xfrm>
                          <a:off x="912" y="864"/>
                          <a:ext cx="1584" cy="1488"/>
                        </a:xfrm>
                        <a:prstGeom prst="rect">
                          <a:avLst/>
                        </a:prstGeom>
                        <a:noFill/>
                        <a:ln>
                          <a:noFill/>
                        </a:ln>
                      </p:spPr>
                    </p:pic>
                  </p:oleObj>
                </mc:Fallback>
              </mc:AlternateContent>
            </a:graphicData>
          </a:graphic>
        </p:graphicFrame>
        <p:cxnSp>
          <p:nvCxnSpPr>
            <p:cNvPr id="2136" name="Google Shape;2136;p95"/>
            <p:cNvCxnSpPr/>
            <p:nvPr/>
          </p:nvCxnSpPr>
          <p:spPr>
            <a:xfrm>
              <a:off x="1982" y="1502"/>
              <a:ext cx="0" cy="0"/>
            </a:xfrm>
            <a:prstGeom prst="straightConnector1">
              <a:avLst/>
            </a:prstGeom>
            <a:noFill/>
            <a:ln cap="flat" cmpd="sng" w="9525">
              <a:solidFill>
                <a:schemeClr val="dk1"/>
              </a:solidFill>
              <a:prstDash val="solid"/>
              <a:miter lim="800000"/>
              <a:headEnd len="med" w="med" type="none"/>
              <a:tailEnd len="med" w="med" type="none"/>
            </a:ln>
          </p:spPr>
        </p:cxnSp>
        <p:sp>
          <p:nvSpPr>
            <p:cNvPr id="2137" name="Google Shape;2137;p95"/>
            <p:cNvSpPr/>
            <p:nvPr/>
          </p:nvSpPr>
          <p:spPr>
            <a:xfrm>
              <a:off x="1212" y="1034"/>
              <a:ext cx="6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38" name="Google Shape;2138;p95"/>
            <p:cNvSpPr/>
            <p:nvPr/>
          </p:nvSpPr>
          <p:spPr>
            <a:xfrm>
              <a:off x="1725" y="1374"/>
              <a:ext cx="600" cy="6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2139" name="Google Shape;2139;p95"/>
          <p:cNvSpPr txBox="1"/>
          <p:nvPr/>
        </p:nvSpPr>
        <p:spPr>
          <a:xfrm>
            <a:off x="7735887" y="1371600"/>
            <a:ext cx="1408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Total Cost = 20</a:t>
            </a:r>
            <a:endParaRPr/>
          </a:p>
        </p:txBody>
      </p:sp>
      <p:sp>
        <p:nvSpPr>
          <p:cNvPr id="2140" name="Google Shape;2140;p95"/>
          <p:cNvSpPr txBox="1"/>
          <p:nvPr/>
        </p:nvSpPr>
        <p:spPr>
          <a:xfrm>
            <a:off x="119062" y="1719262"/>
            <a:ext cx="2395500" cy="2254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1" name="Google Shape;2141;p95"/>
          <p:cNvSpPr txBox="1"/>
          <p:nvPr/>
        </p:nvSpPr>
        <p:spPr>
          <a:xfrm>
            <a:off x="369887" y="1903412"/>
            <a:ext cx="2014500" cy="1789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42" name="Google Shape;2142;p95"/>
          <p:cNvCxnSpPr/>
          <p:nvPr/>
        </p:nvCxnSpPr>
        <p:spPr>
          <a:xfrm>
            <a:off x="369887" y="3517900"/>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43" name="Google Shape;2143;p95"/>
          <p:cNvCxnSpPr/>
          <p:nvPr/>
        </p:nvCxnSpPr>
        <p:spPr>
          <a:xfrm>
            <a:off x="369887" y="3333750"/>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44" name="Google Shape;2144;p95"/>
          <p:cNvCxnSpPr/>
          <p:nvPr/>
        </p:nvCxnSpPr>
        <p:spPr>
          <a:xfrm>
            <a:off x="369887" y="316071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45" name="Google Shape;2145;p95"/>
          <p:cNvCxnSpPr/>
          <p:nvPr/>
        </p:nvCxnSpPr>
        <p:spPr>
          <a:xfrm>
            <a:off x="369887" y="297656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46" name="Google Shape;2146;p95"/>
          <p:cNvCxnSpPr/>
          <p:nvPr/>
        </p:nvCxnSpPr>
        <p:spPr>
          <a:xfrm>
            <a:off x="369887" y="2803525"/>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47" name="Google Shape;2147;p95"/>
          <p:cNvCxnSpPr/>
          <p:nvPr/>
        </p:nvCxnSpPr>
        <p:spPr>
          <a:xfrm>
            <a:off x="369887" y="2619375"/>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48" name="Google Shape;2148;p95"/>
          <p:cNvCxnSpPr/>
          <p:nvPr/>
        </p:nvCxnSpPr>
        <p:spPr>
          <a:xfrm>
            <a:off x="369887" y="2446337"/>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49" name="Google Shape;2149;p95"/>
          <p:cNvCxnSpPr/>
          <p:nvPr/>
        </p:nvCxnSpPr>
        <p:spPr>
          <a:xfrm>
            <a:off x="369887" y="2262187"/>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50" name="Google Shape;2150;p95"/>
          <p:cNvCxnSpPr/>
          <p:nvPr/>
        </p:nvCxnSpPr>
        <p:spPr>
          <a:xfrm>
            <a:off x="369887" y="208756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51" name="Google Shape;2151;p95"/>
          <p:cNvCxnSpPr/>
          <p:nvPr/>
        </p:nvCxnSpPr>
        <p:spPr>
          <a:xfrm>
            <a:off x="369887" y="1903412"/>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52" name="Google Shape;2152;p95"/>
          <p:cNvCxnSpPr/>
          <p:nvPr/>
        </p:nvCxnSpPr>
        <p:spPr>
          <a:xfrm>
            <a:off x="576262"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53" name="Google Shape;2153;p95"/>
          <p:cNvCxnSpPr/>
          <p:nvPr/>
        </p:nvCxnSpPr>
        <p:spPr>
          <a:xfrm>
            <a:off x="773112"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54" name="Google Shape;2154;p95"/>
          <p:cNvCxnSpPr/>
          <p:nvPr/>
        </p:nvCxnSpPr>
        <p:spPr>
          <a:xfrm>
            <a:off x="97948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55" name="Google Shape;2155;p95"/>
          <p:cNvCxnSpPr/>
          <p:nvPr/>
        </p:nvCxnSpPr>
        <p:spPr>
          <a:xfrm>
            <a:off x="117633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56" name="Google Shape;2156;p95"/>
          <p:cNvCxnSpPr/>
          <p:nvPr/>
        </p:nvCxnSpPr>
        <p:spPr>
          <a:xfrm>
            <a:off x="1382712"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57" name="Google Shape;2157;p95"/>
          <p:cNvCxnSpPr/>
          <p:nvPr/>
        </p:nvCxnSpPr>
        <p:spPr>
          <a:xfrm>
            <a:off x="1577975"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58" name="Google Shape;2158;p95"/>
          <p:cNvCxnSpPr/>
          <p:nvPr/>
        </p:nvCxnSpPr>
        <p:spPr>
          <a:xfrm>
            <a:off x="178593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59" name="Google Shape;2159;p95"/>
          <p:cNvCxnSpPr/>
          <p:nvPr/>
        </p:nvCxnSpPr>
        <p:spPr>
          <a:xfrm>
            <a:off x="1981200"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60" name="Google Shape;2160;p95"/>
          <p:cNvCxnSpPr/>
          <p:nvPr/>
        </p:nvCxnSpPr>
        <p:spPr>
          <a:xfrm>
            <a:off x="2187575"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61" name="Google Shape;2161;p95"/>
          <p:cNvCxnSpPr/>
          <p:nvPr/>
        </p:nvCxnSpPr>
        <p:spPr>
          <a:xfrm>
            <a:off x="2384425" y="1903412"/>
            <a:ext cx="1500" cy="1789200"/>
          </a:xfrm>
          <a:prstGeom prst="straightConnector1">
            <a:avLst/>
          </a:prstGeom>
          <a:noFill/>
          <a:ln cap="flat" cmpd="sng" w="9525">
            <a:solidFill>
              <a:srgbClr val="000000"/>
            </a:solidFill>
            <a:prstDash val="solid"/>
            <a:miter lim="800000"/>
            <a:headEnd len="med" w="med" type="none"/>
            <a:tailEnd len="med" w="med" type="none"/>
          </a:ln>
        </p:spPr>
      </p:cxnSp>
      <p:sp>
        <p:nvSpPr>
          <p:cNvPr id="2162" name="Google Shape;2162;p95"/>
          <p:cNvSpPr txBox="1"/>
          <p:nvPr/>
        </p:nvSpPr>
        <p:spPr>
          <a:xfrm>
            <a:off x="369887" y="1903412"/>
            <a:ext cx="2014500" cy="1789200"/>
          </a:xfrm>
          <a:prstGeom prst="rect">
            <a:avLst/>
          </a:prstGeom>
          <a:no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63" name="Google Shape;2163;p95"/>
          <p:cNvCxnSpPr/>
          <p:nvPr/>
        </p:nvCxnSpPr>
        <p:spPr>
          <a:xfrm>
            <a:off x="369887" y="1903412"/>
            <a:ext cx="1500" cy="1789200"/>
          </a:xfrm>
          <a:prstGeom prst="straightConnector1">
            <a:avLst/>
          </a:prstGeom>
          <a:noFill/>
          <a:ln cap="flat" cmpd="sng" w="9525">
            <a:solidFill>
              <a:srgbClr val="000000"/>
            </a:solidFill>
            <a:prstDash val="solid"/>
            <a:miter lim="800000"/>
            <a:headEnd len="med" w="med" type="none"/>
            <a:tailEnd len="med" w="med" type="none"/>
          </a:ln>
        </p:spPr>
      </p:cxnSp>
      <p:cxnSp>
        <p:nvCxnSpPr>
          <p:cNvPr id="2164" name="Google Shape;2164;p95"/>
          <p:cNvCxnSpPr/>
          <p:nvPr/>
        </p:nvCxnSpPr>
        <p:spPr>
          <a:xfrm>
            <a:off x="347662" y="3692525"/>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65" name="Google Shape;2165;p95"/>
          <p:cNvCxnSpPr/>
          <p:nvPr/>
        </p:nvCxnSpPr>
        <p:spPr>
          <a:xfrm>
            <a:off x="347662" y="3517900"/>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66" name="Google Shape;2166;p95"/>
          <p:cNvCxnSpPr/>
          <p:nvPr/>
        </p:nvCxnSpPr>
        <p:spPr>
          <a:xfrm>
            <a:off x="347662" y="3333750"/>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67" name="Google Shape;2167;p95"/>
          <p:cNvCxnSpPr/>
          <p:nvPr/>
        </p:nvCxnSpPr>
        <p:spPr>
          <a:xfrm>
            <a:off x="347662" y="316071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68" name="Google Shape;2168;p95"/>
          <p:cNvCxnSpPr/>
          <p:nvPr/>
        </p:nvCxnSpPr>
        <p:spPr>
          <a:xfrm>
            <a:off x="347662" y="297656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69" name="Google Shape;2169;p95"/>
          <p:cNvCxnSpPr/>
          <p:nvPr/>
        </p:nvCxnSpPr>
        <p:spPr>
          <a:xfrm>
            <a:off x="347662" y="2803525"/>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70" name="Google Shape;2170;p95"/>
          <p:cNvCxnSpPr/>
          <p:nvPr/>
        </p:nvCxnSpPr>
        <p:spPr>
          <a:xfrm>
            <a:off x="347662" y="2619375"/>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71" name="Google Shape;2171;p95"/>
          <p:cNvCxnSpPr/>
          <p:nvPr/>
        </p:nvCxnSpPr>
        <p:spPr>
          <a:xfrm>
            <a:off x="347662" y="2446337"/>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72" name="Google Shape;2172;p95"/>
          <p:cNvCxnSpPr/>
          <p:nvPr/>
        </p:nvCxnSpPr>
        <p:spPr>
          <a:xfrm>
            <a:off x="347662" y="2262187"/>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73" name="Google Shape;2173;p95"/>
          <p:cNvCxnSpPr/>
          <p:nvPr/>
        </p:nvCxnSpPr>
        <p:spPr>
          <a:xfrm>
            <a:off x="347662" y="208756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74" name="Google Shape;2174;p95"/>
          <p:cNvCxnSpPr/>
          <p:nvPr/>
        </p:nvCxnSpPr>
        <p:spPr>
          <a:xfrm>
            <a:off x="347662" y="1903412"/>
            <a:ext cx="222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75" name="Google Shape;2175;p95"/>
          <p:cNvCxnSpPr/>
          <p:nvPr/>
        </p:nvCxnSpPr>
        <p:spPr>
          <a:xfrm>
            <a:off x="369887" y="3692525"/>
            <a:ext cx="2014500" cy="1500"/>
          </a:xfrm>
          <a:prstGeom prst="straightConnector1">
            <a:avLst/>
          </a:prstGeom>
          <a:noFill/>
          <a:ln cap="flat" cmpd="sng" w="9525">
            <a:solidFill>
              <a:srgbClr val="000000"/>
            </a:solidFill>
            <a:prstDash val="solid"/>
            <a:miter lim="800000"/>
            <a:headEnd len="med" w="med" type="none"/>
            <a:tailEnd len="med" w="med" type="none"/>
          </a:ln>
        </p:spPr>
      </p:cxnSp>
      <p:cxnSp>
        <p:nvCxnSpPr>
          <p:cNvPr id="2176" name="Google Shape;2176;p95"/>
          <p:cNvCxnSpPr/>
          <p:nvPr/>
        </p:nvCxnSpPr>
        <p:spPr>
          <a:xfrm flipH="1" rot="10800000">
            <a:off x="36988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77" name="Google Shape;2177;p95"/>
          <p:cNvCxnSpPr/>
          <p:nvPr/>
        </p:nvCxnSpPr>
        <p:spPr>
          <a:xfrm flipH="1" rot="10800000">
            <a:off x="576262"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78" name="Google Shape;2178;p95"/>
          <p:cNvCxnSpPr/>
          <p:nvPr/>
        </p:nvCxnSpPr>
        <p:spPr>
          <a:xfrm flipH="1" rot="10800000">
            <a:off x="773112"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79" name="Google Shape;2179;p95"/>
          <p:cNvCxnSpPr/>
          <p:nvPr/>
        </p:nvCxnSpPr>
        <p:spPr>
          <a:xfrm flipH="1" rot="10800000">
            <a:off x="97948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80" name="Google Shape;2180;p95"/>
          <p:cNvCxnSpPr/>
          <p:nvPr/>
        </p:nvCxnSpPr>
        <p:spPr>
          <a:xfrm flipH="1" rot="10800000">
            <a:off x="117633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81" name="Google Shape;2181;p95"/>
          <p:cNvCxnSpPr/>
          <p:nvPr/>
        </p:nvCxnSpPr>
        <p:spPr>
          <a:xfrm flipH="1" rot="10800000">
            <a:off x="1382712"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82" name="Google Shape;2182;p95"/>
          <p:cNvCxnSpPr/>
          <p:nvPr/>
        </p:nvCxnSpPr>
        <p:spPr>
          <a:xfrm flipH="1" rot="10800000">
            <a:off x="1577975"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83" name="Google Shape;2183;p95"/>
          <p:cNvCxnSpPr/>
          <p:nvPr/>
        </p:nvCxnSpPr>
        <p:spPr>
          <a:xfrm flipH="1" rot="10800000">
            <a:off x="1785937"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84" name="Google Shape;2184;p95"/>
          <p:cNvCxnSpPr/>
          <p:nvPr/>
        </p:nvCxnSpPr>
        <p:spPr>
          <a:xfrm flipH="1" rot="10800000">
            <a:off x="1981200"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85" name="Google Shape;2185;p95"/>
          <p:cNvCxnSpPr/>
          <p:nvPr/>
        </p:nvCxnSpPr>
        <p:spPr>
          <a:xfrm flipH="1" rot="10800000">
            <a:off x="2187575" y="3692462"/>
            <a:ext cx="1500" cy="20700"/>
          </a:xfrm>
          <a:prstGeom prst="straightConnector1">
            <a:avLst/>
          </a:prstGeom>
          <a:noFill/>
          <a:ln cap="flat" cmpd="sng" w="9525">
            <a:solidFill>
              <a:srgbClr val="000000"/>
            </a:solidFill>
            <a:prstDash val="solid"/>
            <a:miter lim="800000"/>
            <a:headEnd len="med" w="med" type="none"/>
            <a:tailEnd len="med" w="med" type="none"/>
          </a:ln>
        </p:spPr>
      </p:cxnSp>
      <p:cxnSp>
        <p:nvCxnSpPr>
          <p:cNvPr id="2186" name="Google Shape;2186;p95"/>
          <p:cNvCxnSpPr/>
          <p:nvPr/>
        </p:nvCxnSpPr>
        <p:spPr>
          <a:xfrm flipH="1" rot="10800000">
            <a:off x="2384425" y="3692462"/>
            <a:ext cx="1500" cy="20700"/>
          </a:xfrm>
          <a:prstGeom prst="straightConnector1">
            <a:avLst/>
          </a:prstGeom>
          <a:noFill/>
          <a:ln cap="flat" cmpd="sng" w="9525">
            <a:solidFill>
              <a:srgbClr val="000000"/>
            </a:solidFill>
            <a:prstDash val="solid"/>
            <a:miter lim="800000"/>
            <a:headEnd len="med" w="med" type="none"/>
            <a:tailEnd len="med" w="med" type="none"/>
          </a:ln>
        </p:spPr>
      </p:cxnSp>
      <p:sp>
        <p:nvSpPr>
          <p:cNvPr id="2187" name="Google Shape;2187;p95"/>
          <p:cNvSpPr/>
          <p:nvPr/>
        </p:nvSpPr>
        <p:spPr>
          <a:xfrm>
            <a:off x="903287" y="2900362"/>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8" name="Google Shape;2188;p95"/>
          <p:cNvSpPr/>
          <p:nvPr/>
        </p:nvSpPr>
        <p:spPr>
          <a:xfrm>
            <a:off x="696912" y="2543175"/>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9" name="Google Shape;2189;p95"/>
          <p:cNvSpPr/>
          <p:nvPr/>
        </p:nvSpPr>
        <p:spPr>
          <a:xfrm>
            <a:off x="1709737" y="3084512"/>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0" name="Google Shape;2190;p95"/>
          <p:cNvSpPr/>
          <p:nvPr/>
        </p:nvSpPr>
        <p:spPr>
          <a:xfrm>
            <a:off x="1100137" y="2370137"/>
            <a:ext cx="152400" cy="150812"/>
          </a:xfrm>
          <a:custGeom>
            <a:rect b="b" l="l" r="r" t="t"/>
            <a:pathLst>
              <a:path extrusionOk="0" h="95" w="96">
                <a:moveTo>
                  <a:pt x="48" y="0"/>
                </a:moveTo>
                <a:lnTo>
                  <a:pt x="96" y="48"/>
                </a:lnTo>
                <a:lnTo>
                  <a:pt x="48" y="95"/>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1" name="Google Shape;2191;p95"/>
          <p:cNvSpPr/>
          <p:nvPr/>
        </p:nvSpPr>
        <p:spPr>
          <a:xfrm>
            <a:off x="1905000" y="2727325"/>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2" name="Google Shape;2192;p95"/>
          <p:cNvSpPr/>
          <p:nvPr/>
        </p:nvSpPr>
        <p:spPr>
          <a:xfrm>
            <a:off x="1501775" y="3259137"/>
            <a:ext cx="152400" cy="150812"/>
          </a:xfrm>
          <a:custGeom>
            <a:rect b="b" l="l" r="r" t="t"/>
            <a:pathLst>
              <a:path extrusionOk="0" h="95" w="96">
                <a:moveTo>
                  <a:pt x="48" y="0"/>
                </a:moveTo>
                <a:lnTo>
                  <a:pt x="96" y="47"/>
                </a:lnTo>
                <a:lnTo>
                  <a:pt x="48" y="95"/>
                </a:lnTo>
                <a:lnTo>
                  <a:pt x="0" y="47"/>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3" name="Google Shape;2193;p95"/>
          <p:cNvSpPr/>
          <p:nvPr/>
        </p:nvSpPr>
        <p:spPr>
          <a:xfrm>
            <a:off x="1709737" y="2900362"/>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4" name="Google Shape;2194;p95"/>
          <p:cNvSpPr/>
          <p:nvPr/>
        </p:nvSpPr>
        <p:spPr>
          <a:xfrm>
            <a:off x="1709737" y="2543175"/>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5" name="Google Shape;2195;p95"/>
          <p:cNvSpPr txBox="1"/>
          <p:nvPr/>
        </p:nvSpPr>
        <p:spPr>
          <a:xfrm>
            <a:off x="282575" y="365918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2196" name="Google Shape;2196;p95"/>
          <p:cNvSpPr txBox="1"/>
          <p:nvPr/>
        </p:nvSpPr>
        <p:spPr>
          <a:xfrm>
            <a:off x="282575" y="348615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2197" name="Google Shape;2197;p95"/>
          <p:cNvSpPr txBox="1"/>
          <p:nvPr/>
        </p:nvSpPr>
        <p:spPr>
          <a:xfrm>
            <a:off x="282575" y="330200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2198" name="Google Shape;2198;p95"/>
          <p:cNvSpPr txBox="1"/>
          <p:nvPr/>
        </p:nvSpPr>
        <p:spPr>
          <a:xfrm>
            <a:off x="282575" y="3128962"/>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2199" name="Google Shape;2199;p95"/>
          <p:cNvSpPr txBox="1"/>
          <p:nvPr/>
        </p:nvSpPr>
        <p:spPr>
          <a:xfrm>
            <a:off x="282575" y="2944812"/>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2200" name="Google Shape;2200;p95"/>
          <p:cNvSpPr txBox="1"/>
          <p:nvPr/>
        </p:nvSpPr>
        <p:spPr>
          <a:xfrm>
            <a:off x="282575" y="277018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2201" name="Google Shape;2201;p95"/>
          <p:cNvSpPr txBox="1"/>
          <p:nvPr/>
        </p:nvSpPr>
        <p:spPr>
          <a:xfrm>
            <a:off x="282575" y="25860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2202" name="Google Shape;2202;p95"/>
          <p:cNvSpPr txBox="1"/>
          <p:nvPr/>
        </p:nvSpPr>
        <p:spPr>
          <a:xfrm>
            <a:off x="282575" y="241300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2203" name="Google Shape;2203;p95"/>
          <p:cNvSpPr txBox="1"/>
          <p:nvPr/>
        </p:nvSpPr>
        <p:spPr>
          <a:xfrm>
            <a:off x="282575" y="2228850"/>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2204" name="Google Shape;2204;p95"/>
          <p:cNvSpPr txBox="1"/>
          <p:nvPr/>
        </p:nvSpPr>
        <p:spPr>
          <a:xfrm>
            <a:off x="282575" y="2055812"/>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2205" name="Google Shape;2205;p95"/>
          <p:cNvSpPr txBox="1"/>
          <p:nvPr/>
        </p:nvSpPr>
        <p:spPr>
          <a:xfrm>
            <a:off x="250825" y="1871662"/>
            <a:ext cx="333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2206" name="Google Shape;2206;p95"/>
          <p:cNvSpPr txBox="1"/>
          <p:nvPr/>
        </p:nvSpPr>
        <p:spPr>
          <a:xfrm>
            <a:off x="35877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2207" name="Google Shape;2207;p95"/>
          <p:cNvSpPr txBox="1"/>
          <p:nvPr/>
        </p:nvSpPr>
        <p:spPr>
          <a:xfrm>
            <a:off x="566737"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2208" name="Google Shape;2208;p95"/>
          <p:cNvSpPr txBox="1"/>
          <p:nvPr/>
        </p:nvSpPr>
        <p:spPr>
          <a:xfrm>
            <a:off x="762000"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2209" name="Google Shape;2209;p95"/>
          <p:cNvSpPr txBox="1"/>
          <p:nvPr/>
        </p:nvSpPr>
        <p:spPr>
          <a:xfrm>
            <a:off x="96837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2210" name="Google Shape;2210;p95"/>
          <p:cNvSpPr txBox="1"/>
          <p:nvPr/>
        </p:nvSpPr>
        <p:spPr>
          <a:xfrm>
            <a:off x="116522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2211" name="Google Shape;2211;p95"/>
          <p:cNvSpPr txBox="1"/>
          <p:nvPr/>
        </p:nvSpPr>
        <p:spPr>
          <a:xfrm>
            <a:off x="1371600"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2212" name="Google Shape;2212;p95"/>
          <p:cNvSpPr txBox="1"/>
          <p:nvPr/>
        </p:nvSpPr>
        <p:spPr>
          <a:xfrm>
            <a:off x="1566862"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2213" name="Google Shape;2213;p95"/>
          <p:cNvSpPr txBox="1"/>
          <p:nvPr/>
        </p:nvSpPr>
        <p:spPr>
          <a:xfrm>
            <a:off x="1774825"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2214" name="Google Shape;2214;p95"/>
          <p:cNvSpPr txBox="1"/>
          <p:nvPr/>
        </p:nvSpPr>
        <p:spPr>
          <a:xfrm>
            <a:off x="1970087"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2215" name="Google Shape;2215;p95"/>
          <p:cNvSpPr txBox="1"/>
          <p:nvPr/>
        </p:nvSpPr>
        <p:spPr>
          <a:xfrm>
            <a:off x="2176462" y="3767137"/>
            <a:ext cx="222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2216" name="Google Shape;2216;p95"/>
          <p:cNvSpPr txBox="1"/>
          <p:nvPr/>
        </p:nvSpPr>
        <p:spPr>
          <a:xfrm>
            <a:off x="2351087" y="3767137"/>
            <a:ext cx="33300" cy="31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2217" name="Google Shape;2217;p95"/>
          <p:cNvSpPr txBox="1"/>
          <p:nvPr/>
        </p:nvSpPr>
        <p:spPr>
          <a:xfrm>
            <a:off x="119062" y="1719262"/>
            <a:ext cx="2395500" cy="2254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18" name="Google Shape;2218;p95"/>
          <p:cNvSpPr/>
          <p:nvPr/>
        </p:nvSpPr>
        <p:spPr>
          <a:xfrm>
            <a:off x="914400" y="2211387"/>
            <a:ext cx="152400" cy="150812"/>
          </a:xfrm>
          <a:custGeom>
            <a:rect b="b" l="l" r="r" t="t"/>
            <a:pathLst>
              <a:path extrusionOk="0" h="95" w="96">
                <a:moveTo>
                  <a:pt x="48" y="0"/>
                </a:moveTo>
                <a:lnTo>
                  <a:pt x="96" y="48"/>
                </a:lnTo>
                <a:lnTo>
                  <a:pt x="48" y="95"/>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19" name="Google Shape;2219;p95"/>
          <p:cNvSpPr/>
          <p:nvPr/>
        </p:nvSpPr>
        <p:spPr>
          <a:xfrm>
            <a:off x="1524000" y="3048000"/>
            <a:ext cx="152400" cy="152400"/>
          </a:xfrm>
          <a:custGeom>
            <a:rect b="b" l="l" r="r" t="t"/>
            <a:pathLst>
              <a:path extrusionOk="0" h="96" w="96">
                <a:moveTo>
                  <a:pt x="48" y="0"/>
                </a:moveTo>
                <a:lnTo>
                  <a:pt x="96" y="48"/>
                </a:lnTo>
                <a:lnTo>
                  <a:pt x="48" y="96"/>
                </a:lnTo>
                <a:lnTo>
                  <a:pt x="0" y="48"/>
                </a:lnTo>
                <a:lnTo>
                  <a:pt x="48" y="0"/>
                </a:lnTo>
                <a:close/>
              </a:path>
            </a:pathLst>
          </a:custGeom>
          <a:solidFill>
            <a:srgbClr val="00FFFF"/>
          </a:solidFill>
          <a:ln cap="flat" cmpd="sng" w="11100">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20" name="Google Shape;2220;p95"/>
          <p:cNvSpPr txBox="1"/>
          <p:nvPr/>
        </p:nvSpPr>
        <p:spPr>
          <a:xfrm>
            <a:off x="136525" y="3886200"/>
            <a:ext cx="752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K=2</a:t>
            </a:r>
            <a:endParaRPr/>
          </a:p>
        </p:txBody>
      </p:sp>
      <p:cxnSp>
        <p:nvCxnSpPr>
          <p:cNvPr id="2221" name="Google Shape;2221;p95"/>
          <p:cNvCxnSpPr/>
          <p:nvPr/>
        </p:nvCxnSpPr>
        <p:spPr>
          <a:xfrm>
            <a:off x="2590800" y="2057400"/>
            <a:ext cx="762000" cy="0"/>
          </a:xfrm>
          <a:prstGeom prst="straightConnector1">
            <a:avLst/>
          </a:prstGeom>
          <a:noFill/>
          <a:ln cap="flat" cmpd="sng" w="9525">
            <a:solidFill>
              <a:schemeClr val="dk1"/>
            </a:solidFill>
            <a:prstDash val="solid"/>
            <a:miter lim="800000"/>
            <a:headEnd len="med" w="med" type="none"/>
            <a:tailEnd len="med" w="med" type="triangle"/>
          </a:ln>
        </p:spPr>
      </p:cxnSp>
      <p:sp>
        <p:nvSpPr>
          <p:cNvPr id="2222" name="Google Shape;2222;p95"/>
          <p:cNvSpPr txBox="1"/>
          <p:nvPr/>
        </p:nvSpPr>
        <p:spPr>
          <a:xfrm>
            <a:off x="2590800" y="2362200"/>
            <a:ext cx="914400" cy="115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Arbitrary choose k object as initial medoids</a:t>
            </a:r>
            <a:endParaRPr/>
          </a:p>
        </p:txBody>
      </p:sp>
      <p:graphicFrame>
        <p:nvGraphicFramePr>
          <p:cNvPr id="2223" name="Google Shape;2223;p95"/>
          <p:cNvGraphicFramePr/>
          <p:nvPr/>
        </p:nvGraphicFramePr>
        <p:xfrm>
          <a:off x="3429000" y="1676400"/>
          <a:ext cx="2514600" cy="2362200"/>
        </p:xfrm>
        <a:graphic>
          <a:graphicData uri="http://schemas.openxmlformats.org/presentationml/2006/ole">
            <mc:AlternateContent>
              <mc:Choice Requires="v">
                <p:oleObj r:id="rId7" imgH="2362200" imgW="2514600" progId="Excel.Sheet.8" spid="_x0000_s2">
                  <p:embed/>
                </p:oleObj>
              </mc:Choice>
              <mc:Fallback>
                <p:oleObj r:id="rId8" imgH="2362200" imgW="2514600" progId="Excel.Sheet.8">
                  <p:embed/>
                  <p:pic>
                    <p:nvPicPr>
                      <p:cNvPr id="2223" name="Google Shape;2223;p95"/>
                      <p:cNvPicPr preferRelativeResize="0"/>
                      <p:nvPr/>
                    </p:nvPicPr>
                    <p:blipFill rotWithShape="1">
                      <a:blip r:embed="rId6">
                        <a:alphaModFix/>
                      </a:blip>
                      <a:srcRect b="0" l="0" r="0" t="0"/>
                      <a:stretch/>
                    </p:blipFill>
                    <p:spPr>
                      <a:xfrm>
                        <a:off x="3429000" y="1676400"/>
                        <a:ext cx="2514600" cy="2362200"/>
                      </a:xfrm>
                      <a:prstGeom prst="rect">
                        <a:avLst/>
                      </a:prstGeom>
                      <a:noFill/>
                      <a:ln>
                        <a:noFill/>
                      </a:ln>
                    </p:spPr>
                  </p:pic>
                </p:oleObj>
              </mc:Fallback>
            </mc:AlternateContent>
          </a:graphicData>
        </a:graphic>
      </p:graphicFrame>
      <p:cxnSp>
        <p:nvCxnSpPr>
          <p:cNvPr id="2224" name="Google Shape;2224;p95"/>
          <p:cNvCxnSpPr/>
          <p:nvPr/>
        </p:nvCxnSpPr>
        <p:spPr>
          <a:xfrm>
            <a:off x="5127625" y="2689225"/>
            <a:ext cx="0" cy="201600"/>
          </a:xfrm>
          <a:prstGeom prst="straightConnector1">
            <a:avLst/>
          </a:prstGeom>
          <a:noFill/>
          <a:ln cap="flat" cmpd="sng" w="9525">
            <a:solidFill>
              <a:schemeClr val="dk1"/>
            </a:solidFill>
            <a:prstDash val="solid"/>
            <a:miter lim="800000"/>
            <a:headEnd len="med" w="med" type="none"/>
            <a:tailEnd len="med" w="med" type="none"/>
          </a:ln>
        </p:spPr>
      </p:cxnSp>
      <p:cxnSp>
        <p:nvCxnSpPr>
          <p:cNvPr id="2225" name="Google Shape;2225;p95"/>
          <p:cNvCxnSpPr/>
          <p:nvPr/>
        </p:nvCxnSpPr>
        <p:spPr>
          <a:xfrm>
            <a:off x="5943600" y="2133600"/>
            <a:ext cx="762000" cy="0"/>
          </a:xfrm>
          <a:prstGeom prst="straightConnector1">
            <a:avLst/>
          </a:prstGeom>
          <a:noFill/>
          <a:ln cap="flat" cmpd="sng" w="9525">
            <a:solidFill>
              <a:schemeClr val="dk1"/>
            </a:solidFill>
            <a:prstDash val="solid"/>
            <a:miter lim="800000"/>
            <a:headEnd len="med" w="med" type="none"/>
            <a:tailEnd len="med" w="med" type="triangle"/>
          </a:ln>
        </p:spPr>
      </p:cxnSp>
      <p:sp>
        <p:nvSpPr>
          <p:cNvPr id="2226" name="Google Shape;2226;p95"/>
          <p:cNvSpPr txBox="1"/>
          <p:nvPr/>
        </p:nvSpPr>
        <p:spPr>
          <a:xfrm>
            <a:off x="5867400" y="2362200"/>
            <a:ext cx="914400" cy="158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Assign each remaining object to nearest medoids</a:t>
            </a:r>
            <a:endParaRPr/>
          </a:p>
        </p:txBody>
      </p:sp>
      <p:cxnSp>
        <p:nvCxnSpPr>
          <p:cNvPr id="2227" name="Google Shape;2227;p95"/>
          <p:cNvCxnSpPr/>
          <p:nvPr/>
        </p:nvCxnSpPr>
        <p:spPr>
          <a:xfrm>
            <a:off x="6781800" y="4038600"/>
            <a:ext cx="0" cy="381000"/>
          </a:xfrm>
          <a:prstGeom prst="straightConnector1">
            <a:avLst/>
          </a:prstGeom>
          <a:noFill/>
          <a:ln cap="flat" cmpd="sng" w="9525">
            <a:solidFill>
              <a:schemeClr val="dk1"/>
            </a:solidFill>
            <a:prstDash val="solid"/>
            <a:miter lim="800000"/>
            <a:headEnd len="med" w="med" type="none"/>
            <a:tailEnd len="med" w="med" type="triangle"/>
          </a:ln>
        </p:spPr>
      </p:cxnSp>
      <p:sp>
        <p:nvSpPr>
          <p:cNvPr id="2228" name="Google Shape;2228;p95"/>
          <p:cNvSpPr txBox="1"/>
          <p:nvPr/>
        </p:nvSpPr>
        <p:spPr>
          <a:xfrm>
            <a:off x="6934200" y="4038600"/>
            <a:ext cx="2209800" cy="51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Randomly select a nonmedoid object,O</a:t>
            </a:r>
            <a:r>
              <a:rPr b="0" baseline="-25000" i="0" lang="en-US" sz="1400" u="none">
                <a:solidFill>
                  <a:schemeClr val="dk1"/>
                </a:solidFill>
                <a:latin typeface="Tahoma"/>
                <a:ea typeface="Tahoma"/>
                <a:cs typeface="Tahoma"/>
                <a:sym typeface="Tahoma"/>
              </a:rPr>
              <a:t>ramdom</a:t>
            </a:r>
            <a:endParaRPr/>
          </a:p>
        </p:txBody>
      </p:sp>
      <p:cxnSp>
        <p:nvCxnSpPr>
          <p:cNvPr id="2229" name="Google Shape;2229;p95"/>
          <p:cNvCxnSpPr/>
          <p:nvPr/>
        </p:nvCxnSpPr>
        <p:spPr>
          <a:xfrm rot="10800000">
            <a:off x="6019800" y="4724400"/>
            <a:ext cx="685800" cy="0"/>
          </a:xfrm>
          <a:prstGeom prst="straightConnector1">
            <a:avLst/>
          </a:prstGeom>
          <a:noFill/>
          <a:ln cap="flat" cmpd="sng" w="9525">
            <a:solidFill>
              <a:schemeClr val="dk1"/>
            </a:solidFill>
            <a:prstDash val="solid"/>
            <a:miter lim="800000"/>
            <a:headEnd len="med" w="med" type="none"/>
            <a:tailEnd len="med" w="med" type="triangle"/>
          </a:ln>
        </p:spPr>
      </p:cxnSp>
      <p:sp>
        <p:nvSpPr>
          <p:cNvPr id="2230" name="Google Shape;2230;p95"/>
          <p:cNvSpPr txBox="1"/>
          <p:nvPr/>
        </p:nvSpPr>
        <p:spPr>
          <a:xfrm>
            <a:off x="5715000" y="4876800"/>
            <a:ext cx="1143000" cy="73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Compute total cost of swapping</a:t>
            </a:r>
            <a:endParaRPr/>
          </a:p>
        </p:txBody>
      </p:sp>
      <p:grpSp>
        <p:nvGrpSpPr>
          <p:cNvPr id="2231" name="Google Shape;2231;p95"/>
          <p:cNvGrpSpPr/>
          <p:nvPr/>
        </p:nvGrpSpPr>
        <p:grpSpPr>
          <a:xfrm>
            <a:off x="3544887" y="4611687"/>
            <a:ext cx="2381250" cy="1905000"/>
            <a:chOff x="2233" y="2905"/>
            <a:chExt cx="1500" cy="1200"/>
          </a:xfrm>
        </p:grpSpPr>
        <p:sp>
          <p:nvSpPr>
            <p:cNvPr id="2232" name="Google Shape;2232;p95"/>
            <p:cNvSpPr txBox="1"/>
            <p:nvPr/>
          </p:nvSpPr>
          <p:spPr>
            <a:xfrm>
              <a:off x="2233" y="2905"/>
              <a:ext cx="1500" cy="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33" name="Google Shape;2233;p95"/>
            <p:cNvSpPr txBox="1"/>
            <p:nvPr/>
          </p:nvSpPr>
          <p:spPr>
            <a:xfrm>
              <a:off x="2376" y="3009"/>
              <a:ext cx="1200" cy="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234" name="Google Shape;2234;p95"/>
            <p:cNvCxnSpPr/>
            <p:nvPr/>
          </p:nvCxnSpPr>
          <p:spPr>
            <a:xfrm>
              <a:off x="2376" y="392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35" name="Google Shape;2235;p95"/>
            <p:cNvCxnSpPr/>
            <p:nvPr/>
          </p:nvCxnSpPr>
          <p:spPr>
            <a:xfrm>
              <a:off x="2376" y="382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36" name="Google Shape;2236;p95"/>
            <p:cNvCxnSpPr/>
            <p:nvPr/>
          </p:nvCxnSpPr>
          <p:spPr>
            <a:xfrm>
              <a:off x="2376" y="372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37" name="Google Shape;2237;p95"/>
            <p:cNvCxnSpPr/>
            <p:nvPr/>
          </p:nvCxnSpPr>
          <p:spPr>
            <a:xfrm>
              <a:off x="2376" y="362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38" name="Google Shape;2238;p95"/>
            <p:cNvCxnSpPr/>
            <p:nvPr/>
          </p:nvCxnSpPr>
          <p:spPr>
            <a:xfrm>
              <a:off x="2376" y="3521"/>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39" name="Google Shape;2239;p95"/>
            <p:cNvCxnSpPr/>
            <p:nvPr/>
          </p:nvCxnSpPr>
          <p:spPr>
            <a:xfrm>
              <a:off x="2376" y="3416"/>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40" name="Google Shape;2240;p95"/>
            <p:cNvCxnSpPr/>
            <p:nvPr/>
          </p:nvCxnSpPr>
          <p:spPr>
            <a:xfrm>
              <a:off x="2376" y="331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41" name="Google Shape;2241;p95"/>
            <p:cNvCxnSpPr/>
            <p:nvPr/>
          </p:nvCxnSpPr>
          <p:spPr>
            <a:xfrm>
              <a:off x="2376" y="321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42" name="Google Shape;2242;p95"/>
            <p:cNvCxnSpPr/>
            <p:nvPr/>
          </p:nvCxnSpPr>
          <p:spPr>
            <a:xfrm>
              <a:off x="2376" y="3114"/>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43" name="Google Shape;2243;p95"/>
            <p:cNvCxnSpPr/>
            <p:nvPr/>
          </p:nvCxnSpPr>
          <p:spPr>
            <a:xfrm>
              <a:off x="2376" y="3009"/>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44" name="Google Shape;2244;p95"/>
            <p:cNvCxnSpPr/>
            <p:nvPr/>
          </p:nvCxnSpPr>
          <p:spPr>
            <a:xfrm>
              <a:off x="2495"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45" name="Google Shape;2245;p95"/>
            <p:cNvCxnSpPr/>
            <p:nvPr/>
          </p:nvCxnSpPr>
          <p:spPr>
            <a:xfrm>
              <a:off x="2607"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46" name="Google Shape;2246;p95"/>
            <p:cNvCxnSpPr/>
            <p:nvPr/>
          </p:nvCxnSpPr>
          <p:spPr>
            <a:xfrm>
              <a:off x="2725"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47" name="Google Shape;2247;p95"/>
            <p:cNvCxnSpPr/>
            <p:nvPr/>
          </p:nvCxnSpPr>
          <p:spPr>
            <a:xfrm>
              <a:off x="2838"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48" name="Google Shape;2248;p95"/>
            <p:cNvCxnSpPr/>
            <p:nvPr/>
          </p:nvCxnSpPr>
          <p:spPr>
            <a:xfrm>
              <a:off x="2956"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49" name="Google Shape;2249;p95"/>
            <p:cNvCxnSpPr/>
            <p:nvPr/>
          </p:nvCxnSpPr>
          <p:spPr>
            <a:xfrm>
              <a:off x="3068"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50" name="Google Shape;2250;p95"/>
            <p:cNvCxnSpPr/>
            <p:nvPr/>
          </p:nvCxnSpPr>
          <p:spPr>
            <a:xfrm>
              <a:off x="3187"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51" name="Google Shape;2251;p95"/>
            <p:cNvCxnSpPr/>
            <p:nvPr/>
          </p:nvCxnSpPr>
          <p:spPr>
            <a:xfrm>
              <a:off x="3299"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52" name="Google Shape;2252;p95"/>
            <p:cNvCxnSpPr/>
            <p:nvPr/>
          </p:nvCxnSpPr>
          <p:spPr>
            <a:xfrm>
              <a:off x="3417"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53" name="Google Shape;2253;p95"/>
            <p:cNvCxnSpPr/>
            <p:nvPr/>
          </p:nvCxnSpPr>
          <p:spPr>
            <a:xfrm>
              <a:off x="3530" y="3009"/>
              <a:ext cx="0" cy="900"/>
            </a:xfrm>
            <a:prstGeom prst="straightConnector1">
              <a:avLst/>
            </a:prstGeom>
            <a:noFill/>
            <a:ln cap="flat" cmpd="sng" w="9525">
              <a:solidFill>
                <a:srgbClr val="000000"/>
              </a:solidFill>
              <a:prstDash val="solid"/>
              <a:miter lim="800000"/>
              <a:headEnd len="med" w="med" type="none"/>
              <a:tailEnd len="med" w="med" type="none"/>
            </a:ln>
          </p:spPr>
        </p:cxnSp>
        <p:sp>
          <p:nvSpPr>
            <p:cNvPr id="2254" name="Google Shape;2254;p95"/>
            <p:cNvSpPr txBox="1"/>
            <p:nvPr/>
          </p:nvSpPr>
          <p:spPr>
            <a:xfrm>
              <a:off x="2376" y="3009"/>
              <a:ext cx="1200" cy="9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255" name="Google Shape;2255;p95"/>
            <p:cNvCxnSpPr/>
            <p:nvPr/>
          </p:nvCxnSpPr>
          <p:spPr>
            <a:xfrm>
              <a:off x="2376"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256" name="Google Shape;2256;p95"/>
            <p:cNvCxnSpPr/>
            <p:nvPr/>
          </p:nvCxnSpPr>
          <p:spPr>
            <a:xfrm>
              <a:off x="2364" y="402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57" name="Google Shape;2257;p95"/>
            <p:cNvCxnSpPr/>
            <p:nvPr/>
          </p:nvCxnSpPr>
          <p:spPr>
            <a:xfrm>
              <a:off x="2364" y="392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58" name="Google Shape;2258;p95"/>
            <p:cNvCxnSpPr/>
            <p:nvPr/>
          </p:nvCxnSpPr>
          <p:spPr>
            <a:xfrm>
              <a:off x="2364" y="382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59" name="Google Shape;2259;p95"/>
            <p:cNvCxnSpPr/>
            <p:nvPr/>
          </p:nvCxnSpPr>
          <p:spPr>
            <a:xfrm>
              <a:off x="2364" y="372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0" name="Google Shape;2260;p95"/>
            <p:cNvCxnSpPr/>
            <p:nvPr/>
          </p:nvCxnSpPr>
          <p:spPr>
            <a:xfrm>
              <a:off x="2364" y="362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1" name="Google Shape;2261;p95"/>
            <p:cNvCxnSpPr/>
            <p:nvPr/>
          </p:nvCxnSpPr>
          <p:spPr>
            <a:xfrm>
              <a:off x="2364" y="3521"/>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2" name="Google Shape;2262;p95"/>
            <p:cNvCxnSpPr/>
            <p:nvPr/>
          </p:nvCxnSpPr>
          <p:spPr>
            <a:xfrm>
              <a:off x="2364" y="3416"/>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3" name="Google Shape;2263;p95"/>
            <p:cNvCxnSpPr/>
            <p:nvPr/>
          </p:nvCxnSpPr>
          <p:spPr>
            <a:xfrm>
              <a:off x="2364" y="331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4" name="Google Shape;2264;p95"/>
            <p:cNvCxnSpPr/>
            <p:nvPr/>
          </p:nvCxnSpPr>
          <p:spPr>
            <a:xfrm>
              <a:off x="2364" y="321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5" name="Google Shape;2265;p95"/>
            <p:cNvCxnSpPr/>
            <p:nvPr/>
          </p:nvCxnSpPr>
          <p:spPr>
            <a:xfrm>
              <a:off x="2364" y="3114"/>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6" name="Google Shape;2266;p95"/>
            <p:cNvCxnSpPr/>
            <p:nvPr/>
          </p:nvCxnSpPr>
          <p:spPr>
            <a:xfrm>
              <a:off x="2364" y="300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7" name="Google Shape;2267;p95"/>
            <p:cNvCxnSpPr/>
            <p:nvPr/>
          </p:nvCxnSpPr>
          <p:spPr>
            <a:xfrm>
              <a:off x="2376" y="402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8" name="Google Shape;2268;p95"/>
            <p:cNvCxnSpPr/>
            <p:nvPr/>
          </p:nvCxnSpPr>
          <p:spPr>
            <a:xfrm>
              <a:off x="2376"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69" name="Google Shape;2269;p95"/>
            <p:cNvCxnSpPr/>
            <p:nvPr/>
          </p:nvCxnSpPr>
          <p:spPr>
            <a:xfrm>
              <a:off x="2495"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0" name="Google Shape;2270;p95"/>
            <p:cNvCxnSpPr/>
            <p:nvPr/>
          </p:nvCxnSpPr>
          <p:spPr>
            <a:xfrm>
              <a:off x="2607"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1" name="Google Shape;2271;p95"/>
            <p:cNvCxnSpPr/>
            <p:nvPr/>
          </p:nvCxnSpPr>
          <p:spPr>
            <a:xfrm>
              <a:off x="2725"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2" name="Google Shape;2272;p95"/>
            <p:cNvCxnSpPr/>
            <p:nvPr/>
          </p:nvCxnSpPr>
          <p:spPr>
            <a:xfrm>
              <a:off x="2838"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3" name="Google Shape;2273;p95"/>
            <p:cNvCxnSpPr/>
            <p:nvPr/>
          </p:nvCxnSpPr>
          <p:spPr>
            <a:xfrm>
              <a:off x="2956"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4" name="Google Shape;2274;p95"/>
            <p:cNvCxnSpPr/>
            <p:nvPr/>
          </p:nvCxnSpPr>
          <p:spPr>
            <a:xfrm>
              <a:off x="3068"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5" name="Google Shape;2275;p95"/>
            <p:cNvCxnSpPr/>
            <p:nvPr/>
          </p:nvCxnSpPr>
          <p:spPr>
            <a:xfrm>
              <a:off x="3187"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6" name="Google Shape;2276;p95"/>
            <p:cNvCxnSpPr/>
            <p:nvPr/>
          </p:nvCxnSpPr>
          <p:spPr>
            <a:xfrm>
              <a:off x="3299"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7" name="Google Shape;2277;p95"/>
            <p:cNvCxnSpPr/>
            <p:nvPr/>
          </p:nvCxnSpPr>
          <p:spPr>
            <a:xfrm>
              <a:off x="3417"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278" name="Google Shape;2278;p95"/>
            <p:cNvCxnSpPr/>
            <p:nvPr/>
          </p:nvCxnSpPr>
          <p:spPr>
            <a:xfrm>
              <a:off x="3530" y="4039"/>
              <a:ext cx="0" cy="0"/>
            </a:xfrm>
            <a:prstGeom prst="straightConnector1">
              <a:avLst/>
            </a:prstGeom>
            <a:noFill/>
            <a:ln cap="flat" cmpd="sng" w="9525">
              <a:solidFill>
                <a:srgbClr val="000000"/>
              </a:solidFill>
              <a:prstDash val="solid"/>
              <a:miter lim="800000"/>
              <a:headEnd len="med" w="med" type="none"/>
              <a:tailEnd len="med" w="med" type="none"/>
            </a:ln>
          </p:spPr>
        </p:cxnSp>
        <p:sp>
          <p:nvSpPr>
            <p:cNvPr id="2279" name="Google Shape;2279;p95"/>
            <p:cNvSpPr/>
            <p:nvPr/>
          </p:nvSpPr>
          <p:spPr>
            <a:xfrm>
              <a:off x="2682" y="3577"/>
              <a:ext cx="87" cy="86"/>
            </a:xfrm>
            <a:custGeom>
              <a:rect b="b" l="l" r="r" t="t"/>
              <a:pathLst>
                <a:path extrusionOk="0" h="86" w="87">
                  <a:moveTo>
                    <a:pt x="43" y="0"/>
                  </a:moveTo>
                  <a:lnTo>
                    <a:pt x="87" y="43"/>
                  </a:lnTo>
                  <a:lnTo>
                    <a:pt x="43" y="86"/>
                  </a:lnTo>
                  <a:lnTo>
                    <a:pt x="0" y="43"/>
                  </a:lnTo>
                  <a:lnTo>
                    <a:pt x="43"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0" name="Google Shape;2280;p95"/>
            <p:cNvSpPr/>
            <p:nvPr/>
          </p:nvSpPr>
          <p:spPr>
            <a:xfrm>
              <a:off x="2563" y="3373"/>
              <a:ext cx="88" cy="87"/>
            </a:xfrm>
            <a:custGeom>
              <a:rect b="b" l="l" r="r" t="t"/>
              <a:pathLst>
                <a:path extrusionOk="0" h="87" w="88">
                  <a:moveTo>
                    <a:pt x="44" y="0"/>
                  </a:moveTo>
                  <a:lnTo>
                    <a:pt x="88"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1" name="Google Shape;2281;p95"/>
            <p:cNvSpPr/>
            <p:nvPr/>
          </p:nvSpPr>
          <p:spPr>
            <a:xfrm>
              <a:off x="3143" y="3681"/>
              <a:ext cx="87" cy="87"/>
            </a:xfrm>
            <a:custGeom>
              <a:rect b="b" l="l" r="r" t="t"/>
              <a:pathLst>
                <a:path extrusionOk="0" h="87" w="87">
                  <a:moveTo>
                    <a:pt x="44" y="0"/>
                  </a:moveTo>
                  <a:lnTo>
                    <a:pt x="87" y="44"/>
                  </a:lnTo>
                  <a:lnTo>
                    <a:pt x="44" y="87"/>
                  </a:lnTo>
                  <a:lnTo>
                    <a:pt x="0" y="44"/>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2" name="Google Shape;2282;p95"/>
            <p:cNvSpPr/>
            <p:nvPr/>
          </p:nvSpPr>
          <p:spPr>
            <a:xfrm>
              <a:off x="2794" y="3275"/>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3" name="Google Shape;2283;p95"/>
            <p:cNvSpPr/>
            <p:nvPr/>
          </p:nvSpPr>
          <p:spPr>
            <a:xfrm>
              <a:off x="2682" y="3170"/>
              <a:ext cx="87" cy="86"/>
            </a:xfrm>
            <a:custGeom>
              <a:rect b="b" l="l" r="r" t="t"/>
              <a:pathLst>
                <a:path extrusionOk="0" h="86" w="87">
                  <a:moveTo>
                    <a:pt x="43" y="0"/>
                  </a:moveTo>
                  <a:lnTo>
                    <a:pt x="87" y="43"/>
                  </a:lnTo>
                  <a:lnTo>
                    <a:pt x="43" y="86"/>
                  </a:lnTo>
                  <a:lnTo>
                    <a:pt x="0" y="43"/>
                  </a:lnTo>
                  <a:lnTo>
                    <a:pt x="43"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4" name="Google Shape;2284;p95"/>
            <p:cNvSpPr/>
            <p:nvPr/>
          </p:nvSpPr>
          <p:spPr>
            <a:xfrm>
              <a:off x="3255" y="3478"/>
              <a:ext cx="88" cy="86"/>
            </a:xfrm>
            <a:custGeom>
              <a:rect b="b" l="l" r="r" t="t"/>
              <a:pathLst>
                <a:path extrusionOk="0" h="86" w="88">
                  <a:moveTo>
                    <a:pt x="44" y="0"/>
                  </a:moveTo>
                  <a:lnTo>
                    <a:pt x="88"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5" name="Google Shape;2285;p95"/>
            <p:cNvSpPr/>
            <p:nvPr/>
          </p:nvSpPr>
          <p:spPr>
            <a:xfrm>
              <a:off x="3143" y="3577"/>
              <a:ext cx="87" cy="86"/>
            </a:xfrm>
            <a:custGeom>
              <a:rect b="b" l="l" r="r" t="t"/>
              <a:pathLst>
                <a:path extrusionOk="0" h="86" w="87">
                  <a:moveTo>
                    <a:pt x="44" y="0"/>
                  </a:moveTo>
                  <a:lnTo>
                    <a:pt x="87" y="43"/>
                  </a:lnTo>
                  <a:lnTo>
                    <a:pt x="44" y="86"/>
                  </a:lnTo>
                  <a:lnTo>
                    <a:pt x="0" y="43"/>
                  </a:lnTo>
                  <a:lnTo>
                    <a:pt x="44" y="0"/>
                  </a:lnTo>
                  <a:close/>
                </a:path>
              </a:pathLst>
            </a:custGeom>
            <a:solidFill>
              <a:schemeClr val="accent1"/>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6" name="Google Shape;2286;p95"/>
            <p:cNvSpPr/>
            <p:nvPr/>
          </p:nvSpPr>
          <p:spPr>
            <a:xfrm>
              <a:off x="3143" y="3373"/>
              <a:ext cx="87" cy="87"/>
            </a:xfrm>
            <a:custGeom>
              <a:rect b="b" l="l" r="r" t="t"/>
              <a:pathLst>
                <a:path extrusionOk="0" h="87" w="87">
                  <a:moveTo>
                    <a:pt x="44" y="0"/>
                  </a:moveTo>
                  <a:lnTo>
                    <a:pt x="87"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7" name="Google Shape;2287;p95"/>
            <p:cNvSpPr txBox="1"/>
            <p:nvPr/>
          </p:nvSpPr>
          <p:spPr>
            <a:xfrm>
              <a:off x="2326" y="400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2288" name="Google Shape;2288;p95"/>
            <p:cNvSpPr txBox="1"/>
            <p:nvPr/>
          </p:nvSpPr>
          <p:spPr>
            <a:xfrm>
              <a:off x="2326" y="391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2289" name="Google Shape;2289;p95"/>
            <p:cNvSpPr txBox="1"/>
            <p:nvPr/>
          </p:nvSpPr>
          <p:spPr>
            <a:xfrm>
              <a:off x="2326" y="3805"/>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2290" name="Google Shape;2290;p95"/>
            <p:cNvSpPr txBox="1"/>
            <p:nvPr/>
          </p:nvSpPr>
          <p:spPr>
            <a:xfrm>
              <a:off x="2326" y="370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2291" name="Google Shape;2291;p95"/>
            <p:cNvSpPr txBox="1"/>
            <p:nvPr/>
          </p:nvSpPr>
          <p:spPr>
            <a:xfrm>
              <a:off x="2326" y="360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2292" name="Google Shape;2292;p95"/>
            <p:cNvSpPr txBox="1"/>
            <p:nvPr/>
          </p:nvSpPr>
          <p:spPr>
            <a:xfrm>
              <a:off x="2326" y="3503"/>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2293" name="Google Shape;2293;p95"/>
            <p:cNvSpPr txBox="1"/>
            <p:nvPr/>
          </p:nvSpPr>
          <p:spPr>
            <a:xfrm>
              <a:off x="2326" y="339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2294" name="Google Shape;2294;p95"/>
            <p:cNvSpPr txBox="1"/>
            <p:nvPr/>
          </p:nvSpPr>
          <p:spPr>
            <a:xfrm>
              <a:off x="2326" y="329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2295" name="Google Shape;2295;p95"/>
            <p:cNvSpPr txBox="1"/>
            <p:nvPr/>
          </p:nvSpPr>
          <p:spPr>
            <a:xfrm>
              <a:off x="2326" y="319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2296" name="Google Shape;2296;p95"/>
            <p:cNvSpPr txBox="1"/>
            <p:nvPr/>
          </p:nvSpPr>
          <p:spPr>
            <a:xfrm>
              <a:off x="2326" y="309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2297" name="Google Shape;2297;p95"/>
            <p:cNvSpPr txBox="1"/>
            <p:nvPr/>
          </p:nvSpPr>
          <p:spPr>
            <a:xfrm>
              <a:off x="2308" y="299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2298" name="Google Shape;2298;p95"/>
            <p:cNvSpPr txBox="1"/>
            <p:nvPr/>
          </p:nvSpPr>
          <p:spPr>
            <a:xfrm>
              <a:off x="2370"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2299" name="Google Shape;2299;p95"/>
            <p:cNvSpPr txBox="1"/>
            <p:nvPr/>
          </p:nvSpPr>
          <p:spPr>
            <a:xfrm>
              <a:off x="2489"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2300" name="Google Shape;2300;p95"/>
            <p:cNvSpPr txBox="1"/>
            <p:nvPr/>
          </p:nvSpPr>
          <p:spPr>
            <a:xfrm>
              <a:off x="260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2301" name="Google Shape;2301;p95"/>
            <p:cNvSpPr txBox="1"/>
            <p:nvPr/>
          </p:nvSpPr>
          <p:spPr>
            <a:xfrm>
              <a:off x="2719"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2302" name="Google Shape;2302;p95"/>
            <p:cNvSpPr txBox="1"/>
            <p:nvPr/>
          </p:nvSpPr>
          <p:spPr>
            <a:xfrm>
              <a:off x="283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2303" name="Google Shape;2303;p95"/>
            <p:cNvSpPr txBox="1"/>
            <p:nvPr/>
          </p:nvSpPr>
          <p:spPr>
            <a:xfrm>
              <a:off x="2950"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2304" name="Google Shape;2304;p95"/>
            <p:cNvSpPr txBox="1"/>
            <p:nvPr/>
          </p:nvSpPr>
          <p:spPr>
            <a:xfrm>
              <a:off x="3062"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2305" name="Google Shape;2305;p95"/>
            <p:cNvSpPr txBox="1"/>
            <p:nvPr/>
          </p:nvSpPr>
          <p:spPr>
            <a:xfrm>
              <a:off x="3180"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2306" name="Google Shape;2306;p95"/>
            <p:cNvSpPr txBox="1"/>
            <p:nvPr/>
          </p:nvSpPr>
          <p:spPr>
            <a:xfrm>
              <a:off x="3293"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2307" name="Google Shape;2307;p95"/>
            <p:cNvSpPr txBox="1"/>
            <p:nvPr/>
          </p:nvSpPr>
          <p:spPr>
            <a:xfrm>
              <a:off x="341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2308" name="Google Shape;2308;p95"/>
            <p:cNvSpPr txBox="1"/>
            <p:nvPr/>
          </p:nvSpPr>
          <p:spPr>
            <a:xfrm>
              <a:off x="3511"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2309" name="Google Shape;2309;p95"/>
            <p:cNvSpPr txBox="1"/>
            <p:nvPr/>
          </p:nvSpPr>
          <p:spPr>
            <a:xfrm>
              <a:off x="2233" y="2905"/>
              <a:ext cx="1500" cy="1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310" name="Google Shape;2310;p95"/>
            <p:cNvCxnSpPr/>
            <p:nvPr/>
          </p:nvCxnSpPr>
          <p:spPr>
            <a:xfrm>
              <a:off x="3181" y="3456"/>
              <a:ext cx="0" cy="0"/>
            </a:xfrm>
            <a:prstGeom prst="straightConnector1">
              <a:avLst/>
            </a:prstGeom>
            <a:noFill/>
            <a:ln cap="flat" cmpd="sng" w="9525">
              <a:solidFill>
                <a:schemeClr val="dk1"/>
              </a:solidFill>
              <a:prstDash val="solid"/>
              <a:miter lim="800000"/>
              <a:headEnd len="med" w="med" type="none"/>
              <a:tailEnd len="med" w="med" type="none"/>
            </a:ln>
          </p:spPr>
        </p:cxnSp>
        <p:sp>
          <p:nvSpPr>
            <p:cNvPr id="2311" name="Google Shape;2311;p95"/>
            <p:cNvSpPr/>
            <p:nvPr/>
          </p:nvSpPr>
          <p:spPr>
            <a:xfrm>
              <a:off x="3033" y="3600"/>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2" name="Google Shape;2312;p95"/>
            <p:cNvSpPr/>
            <p:nvPr/>
          </p:nvSpPr>
          <p:spPr>
            <a:xfrm>
              <a:off x="3024" y="3792"/>
              <a:ext cx="87" cy="86"/>
            </a:xfrm>
            <a:custGeom>
              <a:rect b="b" l="l" r="r" t="t"/>
              <a:pathLst>
                <a:path extrusionOk="0" h="86" w="87">
                  <a:moveTo>
                    <a:pt x="43" y="0"/>
                  </a:moveTo>
                  <a:lnTo>
                    <a:pt x="87" y="43"/>
                  </a:lnTo>
                  <a:lnTo>
                    <a:pt x="43" y="86"/>
                  </a:lnTo>
                  <a:lnTo>
                    <a:pt x="0" y="43"/>
                  </a:lnTo>
                  <a:lnTo>
                    <a:pt x="43" y="0"/>
                  </a:lnTo>
                  <a:close/>
                </a:path>
              </a:pathLst>
            </a:custGeom>
            <a:solidFill>
              <a:schemeClr val="hlink"/>
            </a:solid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2313" name="Google Shape;2313;p95"/>
          <p:cNvSpPr txBox="1"/>
          <p:nvPr/>
        </p:nvSpPr>
        <p:spPr>
          <a:xfrm>
            <a:off x="3657600" y="4267200"/>
            <a:ext cx="1408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Total Cost = 26</a:t>
            </a:r>
            <a:endParaRPr/>
          </a:p>
        </p:txBody>
      </p:sp>
      <p:cxnSp>
        <p:nvCxnSpPr>
          <p:cNvPr id="2314" name="Google Shape;2314;p95"/>
          <p:cNvCxnSpPr/>
          <p:nvPr/>
        </p:nvCxnSpPr>
        <p:spPr>
          <a:xfrm>
            <a:off x="5334000" y="4114800"/>
            <a:ext cx="0" cy="381000"/>
          </a:xfrm>
          <a:prstGeom prst="straightConnector1">
            <a:avLst/>
          </a:prstGeom>
          <a:noFill/>
          <a:ln cap="flat" cmpd="sng" w="9525">
            <a:solidFill>
              <a:schemeClr val="dk1"/>
            </a:solidFill>
            <a:prstDash val="solid"/>
            <a:miter lim="800000"/>
            <a:headEnd len="med" w="med" type="none"/>
            <a:tailEnd len="med" w="med" type="triangle"/>
          </a:ln>
        </p:spPr>
      </p:cxnSp>
      <p:sp>
        <p:nvSpPr>
          <p:cNvPr id="2315" name="Google Shape;2315;p95"/>
          <p:cNvSpPr txBox="1"/>
          <p:nvPr/>
        </p:nvSpPr>
        <p:spPr>
          <a:xfrm>
            <a:off x="2362200" y="5029200"/>
            <a:ext cx="1219200" cy="104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Swapping O and O</a:t>
            </a:r>
            <a:r>
              <a:rPr b="0" baseline="-25000" i="0" lang="en-US" sz="1400" u="none">
                <a:solidFill>
                  <a:schemeClr val="dk1"/>
                </a:solidFill>
                <a:latin typeface="Tahoma"/>
                <a:ea typeface="Tahoma"/>
                <a:cs typeface="Tahoma"/>
                <a:sym typeface="Tahoma"/>
              </a:rPr>
              <a:t>ramdom </a:t>
            </a:r>
            <a:endParaRPr/>
          </a:p>
          <a:p>
            <a:pPr indent="0" lvl="0" marL="0" marR="0" rtl="0" algn="l">
              <a:lnSpc>
                <a:spcPct val="100000"/>
              </a:lnSpc>
              <a:spcBef>
                <a:spcPts val="70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If quality is improved.</a:t>
            </a:r>
            <a:endParaRPr/>
          </a:p>
        </p:txBody>
      </p:sp>
      <p:sp>
        <p:nvSpPr>
          <p:cNvPr id="2316" name="Google Shape;2316;p95"/>
          <p:cNvSpPr txBox="1"/>
          <p:nvPr/>
        </p:nvSpPr>
        <p:spPr>
          <a:xfrm>
            <a:off x="228600" y="4724400"/>
            <a:ext cx="1981200" cy="115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Do loop</a:t>
            </a:r>
            <a:endParaRPr/>
          </a:p>
          <a:p>
            <a:pPr indent="0" lvl="0" marL="0" marR="0" rtl="0" algn="l">
              <a:lnSpc>
                <a:spcPct val="100000"/>
              </a:lnSpc>
              <a:spcBef>
                <a:spcPts val="10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Until no change</a:t>
            </a:r>
            <a:endParaRPr/>
          </a:p>
        </p:txBody>
      </p:sp>
      <p:grpSp>
        <p:nvGrpSpPr>
          <p:cNvPr id="2317" name="Google Shape;2317;p95"/>
          <p:cNvGrpSpPr/>
          <p:nvPr/>
        </p:nvGrpSpPr>
        <p:grpSpPr>
          <a:xfrm>
            <a:off x="6821487" y="4611687"/>
            <a:ext cx="2381249" cy="1905000"/>
            <a:chOff x="4297" y="2905"/>
            <a:chExt cx="1500" cy="1200"/>
          </a:xfrm>
        </p:grpSpPr>
        <p:sp>
          <p:nvSpPr>
            <p:cNvPr id="2318" name="Google Shape;2318;p95"/>
            <p:cNvSpPr txBox="1"/>
            <p:nvPr/>
          </p:nvSpPr>
          <p:spPr>
            <a:xfrm>
              <a:off x="4297" y="2905"/>
              <a:ext cx="1500" cy="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9" name="Google Shape;2319;p95"/>
            <p:cNvSpPr txBox="1"/>
            <p:nvPr/>
          </p:nvSpPr>
          <p:spPr>
            <a:xfrm>
              <a:off x="4440" y="3009"/>
              <a:ext cx="1200" cy="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320" name="Google Shape;2320;p95"/>
            <p:cNvCxnSpPr/>
            <p:nvPr/>
          </p:nvCxnSpPr>
          <p:spPr>
            <a:xfrm>
              <a:off x="4440" y="392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1" name="Google Shape;2321;p95"/>
            <p:cNvCxnSpPr/>
            <p:nvPr/>
          </p:nvCxnSpPr>
          <p:spPr>
            <a:xfrm>
              <a:off x="4440" y="382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2" name="Google Shape;2322;p95"/>
            <p:cNvCxnSpPr/>
            <p:nvPr/>
          </p:nvCxnSpPr>
          <p:spPr>
            <a:xfrm>
              <a:off x="4440" y="3725"/>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3" name="Google Shape;2323;p95"/>
            <p:cNvCxnSpPr/>
            <p:nvPr/>
          </p:nvCxnSpPr>
          <p:spPr>
            <a:xfrm>
              <a:off x="4440" y="3620"/>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4" name="Google Shape;2324;p95"/>
            <p:cNvCxnSpPr/>
            <p:nvPr/>
          </p:nvCxnSpPr>
          <p:spPr>
            <a:xfrm>
              <a:off x="4440" y="3521"/>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5" name="Google Shape;2325;p95"/>
            <p:cNvCxnSpPr/>
            <p:nvPr/>
          </p:nvCxnSpPr>
          <p:spPr>
            <a:xfrm>
              <a:off x="4440" y="3416"/>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6" name="Google Shape;2326;p95"/>
            <p:cNvCxnSpPr/>
            <p:nvPr/>
          </p:nvCxnSpPr>
          <p:spPr>
            <a:xfrm>
              <a:off x="4440" y="3318"/>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7" name="Google Shape;2327;p95"/>
            <p:cNvCxnSpPr/>
            <p:nvPr/>
          </p:nvCxnSpPr>
          <p:spPr>
            <a:xfrm>
              <a:off x="4440" y="3213"/>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8" name="Google Shape;2328;p95"/>
            <p:cNvCxnSpPr/>
            <p:nvPr/>
          </p:nvCxnSpPr>
          <p:spPr>
            <a:xfrm>
              <a:off x="4440" y="3114"/>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29" name="Google Shape;2329;p95"/>
            <p:cNvCxnSpPr/>
            <p:nvPr/>
          </p:nvCxnSpPr>
          <p:spPr>
            <a:xfrm>
              <a:off x="4440" y="3009"/>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30" name="Google Shape;2330;p95"/>
            <p:cNvCxnSpPr/>
            <p:nvPr/>
          </p:nvCxnSpPr>
          <p:spPr>
            <a:xfrm>
              <a:off x="4559"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1" name="Google Shape;2331;p95"/>
            <p:cNvCxnSpPr/>
            <p:nvPr/>
          </p:nvCxnSpPr>
          <p:spPr>
            <a:xfrm>
              <a:off x="4671"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2" name="Google Shape;2332;p95"/>
            <p:cNvCxnSpPr/>
            <p:nvPr/>
          </p:nvCxnSpPr>
          <p:spPr>
            <a:xfrm>
              <a:off x="4789"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3" name="Google Shape;2333;p95"/>
            <p:cNvCxnSpPr/>
            <p:nvPr/>
          </p:nvCxnSpPr>
          <p:spPr>
            <a:xfrm>
              <a:off x="4902"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4" name="Google Shape;2334;p95"/>
            <p:cNvCxnSpPr/>
            <p:nvPr/>
          </p:nvCxnSpPr>
          <p:spPr>
            <a:xfrm>
              <a:off x="5020"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5" name="Google Shape;2335;p95"/>
            <p:cNvCxnSpPr/>
            <p:nvPr/>
          </p:nvCxnSpPr>
          <p:spPr>
            <a:xfrm>
              <a:off x="5132"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6" name="Google Shape;2336;p95"/>
            <p:cNvCxnSpPr/>
            <p:nvPr/>
          </p:nvCxnSpPr>
          <p:spPr>
            <a:xfrm>
              <a:off x="5251"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7" name="Google Shape;2337;p95"/>
            <p:cNvCxnSpPr/>
            <p:nvPr/>
          </p:nvCxnSpPr>
          <p:spPr>
            <a:xfrm>
              <a:off x="5363"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8" name="Google Shape;2338;p95"/>
            <p:cNvCxnSpPr/>
            <p:nvPr/>
          </p:nvCxnSpPr>
          <p:spPr>
            <a:xfrm>
              <a:off x="5481"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39" name="Google Shape;2339;p95"/>
            <p:cNvCxnSpPr/>
            <p:nvPr/>
          </p:nvCxnSpPr>
          <p:spPr>
            <a:xfrm>
              <a:off x="5594" y="3009"/>
              <a:ext cx="0" cy="900"/>
            </a:xfrm>
            <a:prstGeom prst="straightConnector1">
              <a:avLst/>
            </a:prstGeom>
            <a:noFill/>
            <a:ln cap="flat" cmpd="sng" w="9525">
              <a:solidFill>
                <a:srgbClr val="000000"/>
              </a:solidFill>
              <a:prstDash val="solid"/>
              <a:miter lim="800000"/>
              <a:headEnd len="med" w="med" type="none"/>
              <a:tailEnd len="med" w="med" type="none"/>
            </a:ln>
          </p:spPr>
        </p:cxnSp>
        <p:sp>
          <p:nvSpPr>
            <p:cNvPr id="2340" name="Google Shape;2340;p95"/>
            <p:cNvSpPr txBox="1"/>
            <p:nvPr/>
          </p:nvSpPr>
          <p:spPr>
            <a:xfrm>
              <a:off x="4440" y="3009"/>
              <a:ext cx="1200" cy="9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341" name="Google Shape;2341;p95"/>
            <p:cNvCxnSpPr/>
            <p:nvPr/>
          </p:nvCxnSpPr>
          <p:spPr>
            <a:xfrm>
              <a:off x="4440" y="3009"/>
              <a:ext cx="0" cy="900"/>
            </a:xfrm>
            <a:prstGeom prst="straightConnector1">
              <a:avLst/>
            </a:prstGeom>
            <a:noFill/>
            <a:ln cap="flat" cmpd="sng" w="9525">
              <a:solidFill>
                <a:srgbClr val="000000"/>
              </a:solidFill>
              <a:prstDash val="solid"/>
              <a:miter lim="800000"/>
              <a:headEnd len="med" w="med" type="none"/>
              <a:tailEnd len="med" w="med" type="none"/>
            </a:ln>
          </p:spPr>
        </p:cxnSp>
        <p:cxnSp>
          <p:nvCxnSpPr>
            <p:cNvPr id="2342" name="Google Shape;2342;p95"/>
            <p:cNvCxnSpPr/>
            <p:nvPr/>
          </p:nvCxnSpPr>
          <p:spPr>
            <a:xfrm>
              <a:off x="4428" y="4027"/>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43" name="Google Shape;2343;p95"/>
            <p:cNvCxnSpPr/>
            <p:nvPr/>
          </p:nvCxnSpPr>
          <p:spPr>
            <a:xfrm>
              <a:off x="4428" y="392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44" name="Google Shape;2344;p95"/>
            <p:cNvCxnSpPr/>
            <p:nvPr/>
          </p:nvCxnSpPr>
          <p:spPr>
            <a:xfrm>
              <a:off x="4428" y="382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45" name="Google Shape;2345;p95"/>
            <p:cNvCxnSpPr/>
            <p:nvPr/>
          </p:nvCxnSpPr>
          <p:spPr>
            <a:xfrm>
              <a:off x="4428" y="3725"/>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46" name="Google Shape;2346;p95"/>
            <p:cNvCxnSpPr/>
            <p:nvPr/>
          </p:nvCxnSpPr>
          <p:spPr>
            <a:xfrm>
              <a:off x="4428" y="3620"/>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47" name="Google Shape;2347;p95"/>
            <p:cNvCxnSpPr/>
            <p:nvPr/>
          </p:nvCxnSpPr>
          <p:spPr>
            <a:xfrm>
              <a:off x="4428" y="3521"/>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48" name="Google Shape;2348;p95"/>
            <p:cNvCxnSpPr/>
            <p:nvPr/>
          </p:nvCxnSpPr>
          <p:spPr>
            <a:xfrm>
              <a:off x="4428" y="3416"/>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49" name="Google Shape;2349;p95"/>
            <p:cNvCxnSpPr/>
            <p:nvPr/>
          </p:nvCxnSpPr>
          <p:spPr>
            <a:xfrm>
              <a:off x="4428" y="3318"/>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0" name="Google Shape;2350;p95"/>
            <p:cNvCxnSpPr/>
            <p:nvPr/>
          </p:nvCxnSpPr>
          <p:spPr>
            <a:xfrm>
              <a:off x="4428" y="3213"/>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1" name="Google Shape;2351;p95"/>
            <p:cNvCxnSpPr/>
            <p:nvPr/>
          </p:nvCxnSpPr>
          <p:spPr>
            <a:xfrm>
              <a:off x="4428" y="3114"/>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2" name="Google Shape;2352;p95"/>
            <p:cNvCxnSpPr/>
            <p:nvPr/>
          </p:nvCxnSpPr>
          <p:spPr>
            <a:xfrm>
              <a:off x="4428" y="300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3" name="Google Shape;2353;p95"/>
            <p:cNvCxnSpPr/>
            <p:nvPr/>
          </p:nvCxnSpPr>
          <p:spPr>
            <a:xfrm>
              <a:off x="4440" y="4027"/>
              <a:ext cx="120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4" name="Google Shape;2354;p95"/>
            <p:cNvCxnSpPr/>
            <p:nvPr/>
          </p:nvCxnSpPr>
          <p:spPr>
            <a:xfrm>
              <a:off x="4440"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5" name="Google Shape;2355;p95"/>
            <p:cNvCxnSpPr/>
            <p:nvPr/>
          </p:nvCxnSpPr>
          <p:spPr>
            <a:xfrm>
              <a:off x="4559"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6" name="Google Shape;2356;p95"/>
            <p:cNvCxnSpPr/>
            <p:nvPr/>
          </p:nvCxnSpPr>
          <p:spPr>
            <a:xfrm>
              <a:off x="4671"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7" name="Google Shape;2357;p95"/>
            <p:cNvCxnSpPr/>
            <p:nvPr/>
          </p:nvCxnSpPr>
          <p:spPr>
            <a:xfrm>
              <a:off x="4789"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8" name="Google Shape;2358;p95"/>
            <p:cNvCxnSpPr/>
            <p:nvPr/>
          </p:nvCxnSpPr>
          <p:spPr>
            <a:xfrm>
              <a:off x="4902"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59" name="Google Shape;2359;p95"/>
            <p:cNvCxnSpPr/>
            <p:nvPr/>
          </p:nvCxnSpPr>
          <p:spPr>
            <a:xfrm>
              <a:off x="5020"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60" name="Google Shape;2360;p95"/>
            <p:cNvCxnSpPr/>
            <p:nvPr/>
          </p:nvCxnSpPr>
          <p:spPr>
            <a:xfrm>
              <a:off x="5132"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61" name="Google Shape;2361;p95"/>
            <p:cNvCxnSpPr/>
            <p:nvPr/>
          </p:nvCxnSpPr>
          <p:spPr>
            <a:xfrm>
              <a:off x="5251"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62" name="Google Shape;2362;p95"/>
            <p:cNvCxnSpPr/>
            <p:nvPr/>
          </p:nvCxnSpPr>
          <p:spPr>
            <a:xfrm>
              <a:off x="5363"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63" name="Google Shape;2363;p95"/>
            <p:cNvCxnSpPr/>
            <p:nvPr/>
          </p:nvCxnSpPr>
          <p:spPr>
            <a:xfrm>
              <a:off x="5481" y="4039"/>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2364" name="Google Shape;2364;p95"/>
            <p:cNvCxnSpPr/>
            <p:nvPr/>
          </p:nvCxnSpPr>
          <p:spPr>
            <a:xfrm>
              <a:off x="5594" y="4039"/>
              <a:ext cx="0" cy="0"/>
            </a:xfrm>
            <a:prstGeom prst="straightConnector1">
              <a:avLst/>
            </a:prstGeom>
            <a:noFill/>
            <a:ln cap="flat" cmpd="sng" w="9525">
              <a:solidFill>
                <a:srgbClr val="000000"/>
              </a:solidFill>
              <a:prstDash val="solid"/>
              <a:miter lim="800000"/>
              <a:headEnd len="med" w="med" type="none"/>
              <a:tailEnd len="med" w="med" type="none"/>
            </a:ln>
          </p:spPr>
        </p:cxnSp>
        <p:sp>
          <p:nvSpPr>
            <p:cNvPr id="2365" name="Google Shape;2365;p95"/>
            <p:cNvSpPr/>
            <p:nvPr/>
          </p:nvSpPr>
          <p:spPr>
            <a:xfrm>
              <a:off x="4746" y="3577"/>
              <a:ext cx="87" cy="86"/>
            </a:xfrm>
            <a:custGeom>
              <a:rect b="b" l="l" r="r" t="t"/>
              <a:pathLst>
                <a:path extrusionOk="0" h="86" w="87">
                  <a:moveTo>
                    <a:pt x="43" y="0"/>
                  </a:moveTo>
                  <a:lnTo>
                    <a:pt x="87" y="43"/>
                  </a:lnTo>
                  <a:lnTo>
                    <a:pt x="43" y="86"/>
                  </a:lnTo>
                  <a:lnTo>
                    <a:pt x="0" y="43"/>
                  </a:lnTo>
                  <a:lnTo>
                    <a:pt x="43"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6" name="Google Shape;2366;p95"/>
            <p:cNvSpPr/>
            <p:nvPr/>
          </p:nvSpPr>
          <p:spPr>
            <a:xfrm>
              <a:off x="4627" y="3373"/>
              <a:ext cx="88" cy="87"/>
            </a:xfrm>
            <a:custGeom>
              <a:rect b="b" l="l" r="r" t="t"/>
              <a:pathLst>
                <a:path extrusionOk="0" h="87" w="88">
                  <a:moveTo>
                    <a:pt x="44" y="0"/>
                  </a:moveTo>
                  <a:lnTo>
                    <a:pt x="88"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7" name="Google Shape;2367;p95"/>
            <p:cNvSpPr/>
            <p:nvPr/>
          </p:nvSpPr>
          <p:spPr>
            <a:xfrm>
              <a:off x="5207" y="3681"/>
              <a:ext cx="87" cy="87"/>
            </a:xfrm>
            <a:custGeom>
              <a:rect b="b" l="l" r="r" t="t"/>
              <a:pathLst>
                <a:path extrusionOk="0" h="87" w="87">
                  <a:moveTo>
                    <a:pt x="44" y="0"/>
                  </a:moveTo>
                  <a:lnTo>
                    <a:pt x="87" y="44"/>
                  </a:lnTo>
                  <a:lnTo>
                    <a:pt x="44" y="87"/>
                  </a:lnTo>
                  <a:lnTo>
                    <a:pt x="0" y="44"/>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8" name="Google Shape;2368;p95"/>
            <p:cNvSpPr/>
            <p:nvPr/>
          </p:nvSpPr>
          <p:spPr>
            <a:xfrm>
              <a:off x="4858" y="3275"/>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9" name="Google Shape;2369;p95"/>
            <p:cNvSpPr/>
            <p:nvPr/>
          </p:nvSpPr>
          <p:spPr>
            <a:xfrm>
              <a:off x="4746" y="3170"/>
              <a:ext cx="87" cy="86"/>
            </a:xfrm>
            <a:custGeom>
              <a:rect b="b" l="l" r="r" t="t"/>
              <a:pathLst>
                <a:path extrusionOk="0" h="86" w="87">
                  <a:moveTo>
                    <a:pt x="43" y="0"/>
                  </a:moveTo>
                  <a:lnTo>
                    <a:pt x="87" y="43"/>
                  </a:lnTo>
                  <a:lnTo>
                    <a:pt x="43" y="86"/>
                  </a:lnTo>
                  <a:lnTo>
                    <a:pt x="0" y="43"/>
                  </a:lnTo>
                  <a:lnTo>
                    <a:pt x="43"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0" name="Google Shape;2370;p95"/>
            <p:cNvSpPr/>
            <p:nvPr/>
          </p:nvSpPr>
          <p:spPr>
            <a:xfrm>
              <a:off x="5319" y="3478"/>
              <a:ext cx="88" cy="86"/>
            </a:xfrm>
            <a:custGeom>
              <a:rect b="b" l="l" r="r" t="t"/>
              <a:pathLst>
                <a:path extrusionOk="0" h="86" w="88">
                  <a:moveTo>
                    <a:pt x="44" y="0"/>
                  </a:moveTo>
                  <a:lnTo>
                    <a:pt x="88"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1" name="Google Shape;2371;p95"/>
            <p:cNvSpPr/>
            <p:nvPr/>
          </p:nvSpPr>
          <p:spPr>
            <a:xfrm>
              <a:off x="5089" y="3780"/>
              <a:ext cx="87" cy="86"/>
            </a:xfrm>
            <a:custGeom>
              <a:rect b="b" l="l" r="r" t="t"/>
              <a:pathLst>
                <a:path extrusionOk="0" h="86" w="87">
                  <a:moveTo>
                    <a:pt x="43" y="0"/>
                  </a:moveTo>
                  <a:lnTo>
                    <a:pt x="87" y="43"/>
                  </a:lnTo>
                  <a:lnTo>
                    <a:pt x="43" y="86"/>
                  </a:lnTo>
                  <a:lnTo>
                    <a:pt x="0" y="43"/>
                  </a:lnTo>
                  <a:lnTo>
                    <a:pt x="43" y="0"/>
                  </a:lnTo>
                  <a:close/>
                </a:path>
              </a:pathLst>
            </a:custGeom>
            <a:solidFill>
              <a:schemeClr val="hlink"/>
            </a:solid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2" name="Google Shape;2372;p95"/>
            <p:cNvSpPr/>
            <p:nvPr/>
          </p:nvSpPr>
          <p:spPr>
            <a:xfrm>
              <a:off x="5207" y="3577"/>
              <a:ext cx="87" cy="86"/>
            </a:xfrm>
            <a:custGeom>
              <a:rect b="b" l="l" r="r" t="t"/>
              <a:pathLst>
                <a:path extrusionOk="0" h="86" w="87">
                  <a:moveTo>
                    <a:pt x="44" y="0"/>
                  </a:moveTo>
                  <a:lnTo>
                    <a:pt x="87" y="43"/>
                  </a:lnTo>
                  <a:lnTo>
                    <a:pt x="44" y="86"/>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3" name="Google Shape;2373;p95"/>
            <p:cNvSpPr/>
            <p:nvPr/>
          </p:nvSpPr>
          <p:spPr>
            <a:xfrm>
              <a:off x="5207" y="3373"/>
              <a:ext cx="87" cy="87"/>
            </a:xfrm>
            <a:custGeom>
              <a:rect b="b" l="l" r="r" t="t"/>
              <a:pathLst>
                <a:path extrusionOk="0" h="87" w="87">
                  <a:moveTo>
                    <a:pt x="44" y="0"/>
                  </a:moveTo>
                  <a:lnTo>
                    <a:pt x="87" y="43"/>
                  </a:lnTo>
                  <a:lnTo>
                    <a:pt x="44" y="87"/>
                  </a:lnTo>
                  <a:lnTo>
                    <a:pt x="0" y="43"/>
                  </a:lnTo>
                  <a:lnTo>
                    <a:pt x="44" y="0"/>
                  </a:lnTo>
                  <a:close/>
                </a:path>
              </a:pathLst>
            </a:custGeom>
            <a:solidFill>
              <a:srgbClr val="00FF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4" name="Google Shape;2374;p95"/>
            <p:cNvSpPr txBox="1"/>
            <p:nvPr/>
          </p:nvSpPr>
          <p:spPr>
            <a:xfrm>
              <a:off x="4390" y="400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2375" name="Google Shape;2375;p95"/>
            <p:cNvSpPr txBox="1"/>
            <p:nvPr/>
          </p:nvSpPr>
          <p:spPr>
            <a:xfrm>
              <a:off x="4390" y="391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2376" name="Google Shape;2376;p95"/>
            <p:cNvSpPr txBox="1"/>
            <p:nvPr/>
          </p:nvSpPr>
          <p:spPr>
            <a:xfrm>
              <a:off x="4390" y="3805"/>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2377" name="Google Shape;2377;p95"/>
            <p:cNvSpPr txBox="1"/>
            <p:nvPr/>
          </p:nvSpPr>
          <p:spPr>
            <a:xfrm>
              <a:off x="4390" y="370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2378" name="Google Shape;2378;p95"/>
            <p:cNvSpPr txBox="1"/>
            <p:nvPr/>
          </p:nvSpPr>
          <p:spPr>
            <a:xfrm>
              <a:off x="4390" y="360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2379" name="Google Shape;2379;p95"/>
            <p:cNvSpPr txBox="1"/>
            <p:nvPr/>
          </p:nvSpPr>
          <p:spPr>
            <a:xfrm>
              <a:off x="4390" y="3503"/>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2380" name="Google Shape;2380;p95"/>
            <p:cNvSpPr txBox="1"/>
            <p:nvPr/>
          </p:nvSpPr>
          <p:spPr>
            <a:xfrm>
              <a:off x="4390" y="3398"/>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2381" name="Google Shape;2381;p95"/>
            <p:cNvSpPr txBox="1"/>
            <p:nvPr/>
          </p:nvSpPr>
          <p:spPr>
            <a:xfrm>
              <a:off x="4390" y="3299"/>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2382" name="Google Shape;2382;p95"/>
            <p:cNvSpPr txBox="1"/>
            <p:nvPr/>
          </p:nvSpPr>
          <p:spPr>
            <a:xfrm>
              <a:off x="4390" y="3194"/>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2383" name="Google Shape;2383;p95"/>
            <p:cNvSpPr txBox="1"/>
            <p:nvPr/>
          </p:nvSpPr>
          <p:spPr>
            <a:xfrm>
              <a:off x="4390" y="3096"/>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2384" name="Google Shape;2384;p95"/>
            <p:cNvSpPr txBox="1"/>
            <p:nvPr/>
          </p:nvSpPr>
          <p:spPr>
            <a:xfrm>
              <a:off x="4372" y="2991"/>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2385" name="Google Shape;2385;p95"/>
            <p:cNvSpPr txBox="1"/>
            <p:nvPr/>
          </p:nvSpPr>
          <p:spPr>
            <a:xfrm>
              <a:off x="4434"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0</a:t>
              </a:r>
              <a:endParaRPr/>
            </a:p>
          </p:txBody>
        </p:sp>
        <p:sp>
          <p:nvSpPr>
            <p:cNvPr id="2386" name="Google Shape;2386;p95"/>
            <p:cNvSpPr txBox="1"/>
            <p:nvPr/>
          </p:nvSpPr>
          <p:spPr>
            <a:xfrm>
              <a:off x="4553"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a:t>
              </a:r>
              <a:endParaRPr/>
            </a:p>
          </p:txBody>
        </p:sp>
        <p:sp>
          <p:nvSpPr>
            <p:cNvPr id="2387" name="Google Shape;2387;p95"/>
            <p:cNvSpPr txBox="1"/>
            <p:nvPr/>
          </p:nvSpPr>
          <p:spPr>
            <a:xfrm>
              <a:off x="466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2</a:t>
              </a:r>
              <a:endParaRPr/>
            </a:p>
          </p:txBody>
        </p:sp>
        <p:sp>
          <p:nvSpPr>
            <p:cNvPr id="2388" name="Google Shape;2388;p95"/>
            <p:cNvSpPr txBox="1"/>
            <p:nvPr/>
          </p:nvSpPr>
          <p:spPr>
            <a:xfrm>
              <a:off x="4783"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3</a:t>
              </a:r>
              <a:endParaRPr/>
            </a:p>
          </p:txBody>
        </p:sp>
        <p:sp>
          <p:nvSpPr>
            <p:cNvPr id="2389" name="Google Shape;2389;p95"/>
            <p:cNvSpPr txBox="1"/>
            <p:nvPr/>
          </p:nvSpPr>
          <p:spPr>
            <a:xfrm>
              <a:off x="489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4</a:t>
              </a:r>
              <a:endParaRPr/>
            </a:p>
          </p:txBody>
        </p:sp>
        <p:sp>
          <p:nvSpPr>
            <p:cNvPr id="2390" name="Google Shape;2390;p95"/>
            <p:cNvSpPr txBox="1"/>
            <p:nvPr/>
          </p:nvSpPr>
          <p:spPr>
            <a:xfrm>
              <a:off x="5014"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5</a:t>
              </a:r>
              <a:endParaRPr/>
            </a:p>
          </p:txBody>
        </p:sp>
        <p:sp>
          <p:nvSpPr>
            <p:cNvPr id="2391" name="Google Shape;2391;p95"/>
            <p:cNvSpPr txBox="1"/>
            <p:nvPr/>
          </p:nvSpPr>
          <p:spPr>
            <a:xfrm>
              <a:off x="5126"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6</a:t>
              </a:r>
              <a:endParaRPr/>
            </a:p>
          </p:txBody>
        </p:sp>
        <p:sp>
          <p:nvSpPr>
            <p:cNvPr id="2392" name="Google Shape;2392;p95"/>
            <p:cNvSpPr txBox="1"/>
            <p:nvPr/>
          </p:nvSpPr>
          <p:spPr>
            <a:xfrm>
              <a:off x="5244"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7</a:t>
              </a:r>
              <a:endParaRPr/>
            </a:p>
          </p:txBody>
        </p:sp>
        <p:sp>
          <p:nvSpPr>
            <p:cNvPr id="2393" name="Google Shape;2393;p95"/>
            <p:cNvSpPr txBox="1"/>
            <p:nvPr/>
          </p:nvSpPr>
          <p:spPr>
            <a:xfrm>
              <a:off x="5357"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8</a:t>
              </a:r>
              <a:endParaRPr/>
            </a:p>
          </p:txBody>
        </p:sp>
        <p:sp>
          <p:nvSpPr>
            <p:cNvPr id="2394" name="Google Shape;2394;p95"/>
            <p:cNvSpPr txBox="1"/>
            <p:nvPr/>
          </p:nvSpPr>
          <p:spPr>
            <a:xfrm>
              <a:off x="547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9</a:t>
              </a:r>
              <a:endParaRPr/>
            </a:p>
          </p:txBody>
        </p:sp>
        <p:sp>
          <p:nvSpPr>
            <p:cNvPr id="2395" name="Google Shape;2395;p95"/>
            <p:cNvSpPr txBox="1"/>
            <p:nvPr/>
          </p:nvSpPr>
          <p:spPr>
            <a:xfrm>
              <a:off x="5575" y="4070"/>
              <a:ext cx="0" cy="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US" sz="500" u="none">
                  <a:solidFill>
                    <a:srgbClr val="000000"/>
                  </a:solidFill>
                  <a:latin typeface="Arial"/>
                  <a:ea typeface="Arial"/>
                  <a:cs typeface="Arial"/>
                  <a:sym typeface="Arial"/>
                </a:rPr>
                <a:t>10</a:t>
              </a:r>
              <a:endParaRPr/>
            </a:p>
          </p:txBody>
        </p:sp>
        <p:sp>
          <p:nvSpPr>
            <p:cNvPr id="2396" name="Google Shape;2396;p95"/>
            <p:cNvSpPr txBox="1"/>
            <p:nvPr/>
          </p:nvSpPr>
          <p:spPr>
            <a:xfrm>
              <a:off x="4297" y="2905"/>
              <a:ext cx="1500" cy="1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397" name="Google Shape;2397;p95"/>
            <p:cNvCxnSpPr/>
            <p:nvPr/>
          </p:nvCxnSpPr>
          <p:spPr>
            <a:xfrm>
              <a:off x="5245" y="3456"/>
              <a:ext cx="0" cy="0"/>
            </a:xfrm>
            <a:prstGeom prst="straightConnector1">
              <a:avLst/>
            </a:prstGeom>
            <a:noFill/>
            <a:ln cap="flat" cmpd="sng" w="9525">
              <a:solidFill>
                <a:schemeClr val="dk1"/>
              </a:solidFill>
              <a:prstDash val="solid"/>
              <a:miter lim="800000"/>
              <a:headEnd len="med" w="med" type="none"/>
              <a:tailEnd len="med" w="med" type="none"/>
            </a:ln>
          </p:spPr>
        </p:cxnSp>
        <p:sp>
          <p:nvSpPr>
            <p:cNvPr id="2398" name="Google Shape;2398;p95"/>
            <p:cNvSpPr/>
            <p:nvPr/>
          </p:nvSpPr>
          <p:spPr>
            <a:xfrm>
              <a:off x="5088" y="3600"/>
              <a:ext cx="87" cy="86"/>
            </a:xfrm>
            <a:custGeom>
              <a:rect b="b" l="l" r="r" t="t"/>
              <a:pathLst>
                <a:path extrusionOk="0" h="86" w="87">
                  <a:moveTo>
                    <a:pt x="43" y="0"/>
                  </a:moveTo>
                  <a:lnTo>
                    <a:pt x="87" y="43"/>
                  </a:lnTo>
                  <a:lnTo>
                    <a:pt x="43" y="86"/>
                  </a:lnTo>
                  <a:lnTo>
                    <a:pt x="0" y="43"/>
                  </a:lnTo>
                  <a:lnTo>
                    <a:pt x="43"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3" name="Shape 2403"/>
        <p:cNvGrpSpPr/>
        <p:nvPr/>
      </p:nvGrpSpPr>
      <p:grpSpPr>
        <a:xfrm>
          <a:off x="0" y="0"/>
          <a:ext cx="0" cy="0"/>
          <a:chOff x="0" y="0"/>
          <a:chExt cx="0" cy="0"/>
        </a:xfrm>
      </p:grpSpPr>
      <p:sp>
        <p:nvSpPr>
          <p:cNvPr id="2404" name="Google Shape;2404;p9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05" name="Google Shape;2405;p96"/>
          <p:cNvSpPr txBox="1"/>
          <p:nvPr>
            <p:ph type="title"/>
          </p:nvPr>
        </p:nvSpPr>
        <p:spPr>
          <a:xfrm>
            <a:off x="304800" y="152400"/>
            <a:ext cx="8458200" cy="83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PAM (Partitioning Around Medoids) (1987)</a:t>
            </a:r>
            <a:endParaRPr/>
          </a:p>
        </p:txBody>
      </p:sp>
      <p:sp>
        <p:nvSpPr>
          <p:cNvPr id="2406" name="Google Shape;2406;p96"/>
          <p:cNvSpPr txBox="1"/>
          <p:nvPr>
            <p:ph idx="1" type="body"/>
          </p:nvPr>
        </p:nvSpPr>
        <p:spPr>
          <a:xfrm>
            <a:off x="381000" y="14478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PAM (Kaufman and Rousseeuw, 1987), built in Splus</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Use real object to represent the cluster</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Select </a:t>
            </a:r>
            <a:r>
              <a:rPr b="1"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representative objects arbitrarily</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For each pair of non-selected object </a:t>
            </a:r>
            <a:r>
              <a:rPr b="1" i="1" lang="en-US" sz="2400" u="none">
                <a:solidFill>
                  <a:schemeClr val="dk1"/>
                </a:solidFill>
                <a:latin typeface="Arial"/>
                <a:ea typeface="Arial"/>
                <a:cs typeface="Arial"/>
                <a:sym typeface="Arial"/>
              </a:rPr>
              <a:t>h</a:t>
            </a:r>
            <a:r>
              <a:rPr b="0" i="0" lang="en-US" sz="2400" u="none">
                <a:solidFill>
                  <a:schemeClr val="dk1"/>
                </a:solidFill>
                <a:latin typeface="Arial"/>
                <a:ea typeface="Arial"/>
                <a:cs typeface="Arial"/>
                <a:sym typeface="Arial"/>
              </a:rPr>
              <a:t> and selected object </a:t>
            </a:r>
            <a:r>
              <a:rPr b="1"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calculate the total swapping cost </a:t>
            </a:r>
            <a:r>
              <a:rPr b="1" i="1" lang="en-US" sz="2400" u="none">
                <a:solidFill>
                  <a:schemeClr val="dk1"/>
                </a:solidFill>
                <a:latin typeface="Arial"/>
                <a:ea typeface="Arial"/>
                <a:cs typeface="Arial"/>
                <a:sym typeface="Arial"/>
              </a:rPr>
              <a:t>TC</a:t>
            </a:r>
            <a:r>
              <a:rPr b="1" baseline="-25000" i="1" lang="en-US" sz="2400" u="none">
                <a:solidFill>
                  <a:schemeClr val="dk1"/>
                </a:solidFill>
                <a:latin typeface="Arial"/>
                <a:ea typeface="Arial"/>
                <a:cs typeface="Arial"/>
                <a:sym typeface="Arial"/>
              </a:rPr>
              <a:t>ih</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For each pair of </a:t>
            </a:r>
            <a:r>
              <a:rPr b="1"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and </a:t>
            </a:r>
            <a:r>
              <a:rPr b="1" i="1" lang="en-US" sz="2400" u="none">
                <a:solidFill>
                  <a:schemeClr val="dk1"/>
                </a:solidFill>
                <a:latin typeface="Arial"/>
                <a:ea typeface="Arial"/>
                <a:cs typeface="Arial"/>
                <a:sym typeface="Arial"/>
              </a:rPr>
              <a:t>h</a:t>
            </a:r>
            <a:r>
              <a:rPr b="0" i="0" lang="en-US" sz="2400" u="none">
                <a:solidFill>
                  <a:schemeClr val="dk1"/>
                </a:solidFill>
                <a:latin typeface="Arial"/>
                <a:ea typeface="Arial"/>
                <a:cs typeface="Arial"/>
                <a:sym typeface="Arial"/>
              </a:rPr>
              <a:t>, </a:t>
            </a:r>
            <a:endParaRPr/>
          </a:p>
          <a:p>
            <a:pPr indent="-228600" lvl="2" marL="1143000" rtl="0" algn="l">
              <a:lnSpc>
                <a:spcPct val="12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If </a:t>
            </a:r>
            <a:r>
              <a:rPr b="0" i="1" lang="en-US" sz="2400" u="none">
                <a:solidFill>
                  <a:schemeClr val="dk1"/>
                </a:solidFill>
                <a:latin typeface="Arial"/>
                <a:ea typeface="Arial"/>
                <a:cs typeface="Arial"/>
                <a:sym typeface="Arial"/>
              </a:rPr>
              <a:t>TC</a:t>
            </a:r>
            <a:r>
              <a:rPr b="0" baseline="-25000" i="1" lang="en-US" sz="2400" u="none">
                <a:solidFill>
                  <a:schemeClr val="dk1"/>
                </a:solidFill>
                <a:latin typeface="Arial"/>
                <a:ea typeface="Arial"/>
                <a:cs typeface="Arial"/>
                <a:sym typeface="Arial"/>
              </a:rPr>
              <a:t>ih</a:t>
            </a:r>
            <a:r>
              <a:rPr b="0" i="0" lang="en-US" sz="2400" u="none">
                <a:solidFill>
                  <a:schemeClr val="dk1"/>
                </a:solidFill>
                <a:latin typeface="Arial"/>
                <a:ea typeface="Arial"/>
                <a:cs typeface="Arial"/>
                <a:sym typeface="Arial"/>
              </a:rPr>
              <a:t> &lt; 0, </a:t>
            </a:r>
            <a:r>
              <a:rPr b="1"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is replaced by </a:t>
            </a:r>
            <a:r>
              <a:rPr b="1" i="1" lang="en-US" sz="2400" u="none">
                <a:solidFill>
                  <a:schemeClr val="dk1"/>
                </a:solidFill>
                <a:latin typeface="Arial"/>
                <a:ea typeface="Arial"/>
                <a:cs typeface="Arial"/>
                <a:sym typeface="Arial"/>
              </a:rPr>
              <a:t>h</a:t>
            </a:r>
            <a:endParaRPr/>
          </a:p>
          <a:p>
            <a:pPr indent="-228600" lvl="2" marL="1143000" rtl="0" algn="l">
              <a:lnSpc>
                <a:spcPct val="12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Then assign each non-selected object to the most similar representative object</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repeat steps 2-3 until there is no change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1" name="Shape 2411"/>
        <p:cNvGrpSpPr/>
        <p:nvPr/>
      </p:nvGrpSpPr>
      <p:grpSpPr>
        <a:xfrm>
          <a:off x="0" y="0"/>
          <a:ext cx="0" cy="0"/>
          <a:chOff x="0" y="0"/>
          <a:chExt cx="0" cy="0"/>
        </a:xfrm>
      </p:grpSpPr>
      <p:sp>
        <p:nvSpPr>
          <p:cNvPr id="2412" name="Google Shape;2412;p9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13" name="Google Shape;2413;p97"/>
          <p:cNvSpPr txBox="1"/>
          <p:nvPr>
            <p:ph type="title"/>
          </p:nvPr>
        </p:nvSpPr>
        <p:spPr>
          <a:xfrm>
            <a:off x="381000" y="304800"/>
            <a:ext cx="8458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PAM Clustering: </a:t>
            </a:r>
            <a:r>
              <a:rPr b="0" i="0" lang="en-US" sz="2800" u="none">
                <a:solidFill>
                  <a:srgbClr val="170981"/>
                </a:solidFill>
                <a:latin typeface="Overlock"/>
                <a:ea typeface="Overlock"/>
                <a:cs typeface="Overlock"/>
                <a:sym typeface="Overlock"/>
              </a:rPr>
              <a:t>Finding the Best Cluster Center</a:t>
            </a:r>
            <a:endParaRPr/>
          </a:p>
        </p:txBody>
      </p:sp>
      <p:sp>
        <p:nvSpPr>
          <p:cNvPr id="2414" name="Google Shape;2414;p97"/>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Case 1: p currently belongs to o</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If o</a:t>
            </a:r>
            <a:r>
              <a:rPr b="0" baseline="-25000" i="0" lang="en-US" sz="2000" u="none">
                <a:solidFill>
                  <a:schemeClr val="dk1"/>
                </a:solidFill>
                <a:latin typeface="Arial"/>
                <a:ea typeface="Arial"/>
                <a:cs typeface="Arial"/>
                <a:sym typeface="Arial"/>
              </a:rPr>
              <a:t>j</a:t>
            </a:r>
            <a:r>
              <a:rPr b="0" i="0" lang="en-US" sz="2000" u="none">
                <a:solidFill>
                  <a:schemeClr val="dk1"/>
                </a:solidFill>
                <a:latin typeface="Arial"/>
                <a:ea typeface="Arial"/>
                <a:cs typeface="Arial"/>
                <a:sym typeface="Arial"/>
              </a:rPr>
              <a:t> is replaced by o</a:t>
            </a:r>
            <a:r>
              <a:rPr b="0" baseline="-25000" i="0" lang="en-US" sz="2000" u="none">
                <a:solidFill>
                  <a:schemeClr val="dk1"/>
                </a:solidFill>
                <a:latin typeface="Arial"/>
                <a:ea typeface="Arial"/>
                <a:cs typeface="Arial"/>
                <a:sym typeface="Arial"/>
              </a:rPr>
              <a:t>random</a:t>
            </a:r>
            <a:r>
              <a:rPr b="0" i="0" lang="en-US" sz="2000" u="none">
                <a:solidFill>
                  <a:schemeClr val="dk1"/>
                </a:solidFill>
                <a:latin typeface="Arial"/>
                <a:ea typeface="Arial"/>
                <a:cs typeface="Arial"/>
                <a:sym typeface="Arial"/>
              </a:rPr>
              <a:t> as a representative object and p is the closest to one of the other representative object o</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then p is reassigned to o</a:t>
            </a:r>
            <a:r>
              <a:rPr b="0" baseline="-25000" i="0" lang="en-US" sz="2000" u="none">
                <a:solidFill>
                  <a:schemeClr val="dk1"/>
                </a:solidFill>
                <a:latin typeface="Arial"/>
                <a:ea typeface="Arial"/>
                <a:cs typeface="Arial"/>
                <a:sym typeface="Arial"/>
              </a:rPr>
              <a:t>i</a:t>
            </a:r>
            <a:endParaRPr/>
          </a:p>
        </p:txBody>
      </p:sp>
      <p:pic>
        <p:nvPicPr>
          <p:cNvPr id="2415" name="Google Shape;2415;p97"/>
          <p:cNvPicPr preferRelativeResize="0"/>
          <p:nvPr/>
        </p:nvPicPr>
        <p:blipFill rotWithShape="1">
          <a:blip r:embed="rId3">
            <a:alphaModFix/>
          </a:blip>
          <a:srcRect b="0" l="0" r="0" t="0"/>
          <a:stretch/>
        </p:blipFill>
        <p:spPr>
          <a:xfrm>
            <a:off x="533400" y="2514600"/>
            <a:ext cx="8229600" cy="40386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0" name="Shape 2420"/>
        <p:cNvGrpSpPr/>
        <p:nvPr/>
      </p:nvGrpSpPr>
      <p:grpSpPr>
        <a:xfrm>
          <a:off x="0" y="0"/>
          <a:ext cx="0" cy="0"/>
          <a:chOff x="0" y="0"/>
          <a:chExt cx="0" cy="0"/>
        </a:xfrm>
      </p:grpSpPr>
      <p:sp>
        <p:nvSpPr>
          <p:cNvPr id="2421" name="Google Shape;2421;p9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22" name="Google Shape;2422;p98"/>
          <p:cNvSpPr txBox="1"/>
          <p:nvPr>
            <p:ph type="title"/>
          </p:nvPr>
        </p:nvSpPr>
        <p:spPr>
          <a:xfrm>
            <a:off x="609600" y="228600"/>
            <a:ext cx="78486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What Is the Problem with PAM?</a:t>
            </a:r>
            <a:endParaRPr/>
          </a:p>
        </p:txBody>
      </p:sp>
      <p:sp>
        <p:nvSpPr>
          <p:cNvPr id="2423" name="Google Shape;2423;p98"/>
          <p:cNvSpPr txBox="1"/>
          <p:nvPr>
            <p:ph idx="1" type="body"/>
          </p:nvPr>
        </p:nvSpPr>
        <p:spPr>
          <a:xfrm>
            <a:off x="381000" y="1524000"/>
            <a:ext cx="83058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Pam is more robust than k-means in the presence of noise and outliers because a medoid is less influenced by outliers or other extreme values than a mean</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Pam works efficiently for small data sets but does not </a:t>
            </a:r>
            <a:r>
              <a:rPr b="1" i="0" lang="en-US" sz="2400" u="none">
                <a:solidFill>
                  <a:schemeClr val="dk1"/>
                </a:solidFill>
                <a:latin typeface="Arial"/>
                <a:ea typeface="Arial"/>
                <a:cs typeface="Arial"/>
                <a:sym typeface="Arial"/>
              </a:rPr>
              <a:t>scale well</a:t>
            </a:r>
            <a:r>
              <a:rPr b="0" i="0" lang="en-US" sz="2400" u="none">
                <a:solidFill>
                  <a:schemeClr val="dk1"/>
                </a:solidFill>
                <a:latin typeface="Arial"/>
                <a:ea typeface="Arial"/>
                <a:cs typeface="Arial"/>
                <a:sym typeface="Arial"/>
              </a:rPr>
              <a:t> for large data sets.</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O(k(n-k)</a:t>
            </a:r>
            <a:r>
              <a:rPr b="0" baseline="30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 for each iteration </a:t>
            </a:r>
            <a:endParaRPr/>
          </a:p>
          <a:p>
            <a:pPr indent="-342900" lvl="0" marL="342900" rtl="0" algn="l">
              <a:lnSpc>
                <a:spcPct val="100000"/>
              </a:lnSpc>
              <a:spcBef>
                <a:spcPts val="1200"/>
              </a:spcBef>
              <a:spcAft>
                <a:spcPts val="0"/>
              </a:spcAft>
              <a:buSzPts val="1440"/>
              <a:buNone/>
            </a:pPr>
            <a:r>
              <a:rPr b="0" i="0" lang="en-US" sz="2400" u="none">
                <a:solidFill>
                  <a:schemeClr val="dk1"/>
                </a:solidFill>
                <a:latin typeface="Arial"/>
                <a:ea typeface="Arial"/>
                <a:cs typeface="Arial"/>
                <a:sym typeface="Arial"/>
              </a:rPr>
              <a:t>			where n is # of data,k is # of clusters</a:t>
            </a:r>
            <a:endParaRPr/>
          </a:p>
          <a:p>
            <a:pPr indent="-342900" lvl="0" marL="342900" rtl="0" algn="l">
              <a:lnSpc>
                <a:spcPct val="100000"/>
              </a:lnSpc>
              <a:spcBef>
                <a:spcPts val="1200"/>
              </a:spcBef>
              <a:spcAft>
                <a:spcPts val="0"/>
              </a:spcAft>
              <a:buSzPts val="1440"/>
              <a:buFont typeface="Noto Sans Symbols"/>
              <a:buChar char="🡺"/>
            </a:pPr>
            <a:r>
              <a:rPr b="0" i="0" lang="en-US" sz="2400" u="none">
                <a:solidFill>
                  <a:schemeClr val="dk1"/>
                </a:solidFill>
                <a:latin typeface="Arial"/>
                <a:ea typeface="Arial"/>
                <a:cs typeface="Arial"/>
                <a:sym typeface="Arial"/>
              </a:rPr>
              <a:t>Sampling-based method</a:t>
            </a:r>
            <a:endParaRPr/>
          </a:p>
          <a:p>
            <a:pPr indent="-342900" lvl="0" marL="342900" rtl="0" algn="l">
              <a:lnSpc>
                <a:spcPct val="100000"/>
              </a:lnSpc>
              <a:spcBef>
                <a:spcPts val="1200"/>
              </a:spcBef>
              <a:spcAft>
                <a:spcPts val="0"/>
              </a:spcAft>
              <a:buSzPts val="1440"/>
              <a:buNone/>
            </a:pPr>
            <a:r>
              <a:rPr b="0" i="0" lang="en-US" sz="2400" u="none">
                <a:solidFill>
                  <a:schemeClr val="dk1"/>
                </a:solidFill>
                <a:latin typeface="Arial"/>
                <a:ea typeface="Arial"/>
                <a:cs typeface="Arial"/>
                <a:sym typeface="Arial"/>
              </a:rPr>
              <a:t>	CLARA(Clustering LARge 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Considerations for Cluster Analysis</a:t>
            </a:r>
            <a:endParaRPr/>
          </a:p>
        </p:txBody>
      </p:sp>
      <p:sp>
        <p:nvSpPr>
          <p:cNvPr id="199" name="Google Shape;199;p27"/>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Partitioning criteria</a:t>
            </a:r>
            <a:endParaRPr/>
          </a:p>
          <a:p>
            <a:pPr indent="-285750" lvl="1" marL="742950" marR="0" rtl="0" algn="l">
              <a:lnSpc>
                <a:spcPct val="10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Single level vs. hierarchical partitioning (often, multi-level hierarchical partitioning is desirable)</a:t>
            </a:r>
            <a:endParaRPr/>
          </a:p>
          <a:p>
            <a:pPr indent="-342900" lvl="0" marL="342900" marR="0" rtl="0" algn="l">
              <a:lnSpc>
                <a:spcPct val="100000"/>
              </a:lnSpc>
              <a:spcBef>
                <a:spcPts val="10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Separation of clusters</a:t>
            </a:r>
            <a:endParaRPr/>
          </a:p>
          <a:p>
            <a:pPr indent="-285750" lvl="1" marL="742950" marR="0" rtl="0" algn="l">
              <a:lnSpc>
                <a:spcPct val="10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Exclusive (e.g., one customer belongs to only one region) vs. non-exclusive (e.g., one document may belong to more than one class)</a:t>
            </a:r>
            <a:endParaRPr/>
          </a:p>
          <a:p>
            <a:pPr indent="-342900" lvl="0" marL="342900" marR="0" rtl="0" algn="l">
              <a:lnSpc>
                <a:spcPct val="100000"/>
              </a:lnSpc>
              <a:spcBef>
                <a:spcPts val="10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Similarity measure</a:t>
            </a:r>
            <a:endParaRPr/>
          </a:p>
          <a:p>
            <a:pPr indent="-285750" lvl="1" marL="742950" marR="0" rtl="0" algn="l">
              <a:lnSpc>
                <a:spcPct val="10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Distance-based (e.g., Euclidian, road network, vector)  vs. connectivity-based (e.g., density or contiguity)</a:t>
            </a:r>
            <a:endParaRPr/>
          </a:p>
          <a:p>
            <a:pPr indent="-342900" lvl="0" marL="342900" marR="0" rtl="0" algn="l">
              <a:lnSpc>
                <a:spcPct val="100000"/>
              </a:lnSpc>
              <a:spcBef>
                <a:spcPts val="10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Clustering space</a:t>
            </a:r>
            <a:endParaRPr/>
          </a:p>
          <a:p>
            <a:pPr indent="-285750" lvl="1" marL="742950" marR="0" rtl="0" algn="l">
              <a:lnSpc>
                <a:spcPct val="10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Full space (often when low dimensional) vs. subspaces (often in high-dimensional clustering)</a:t>
            </a:r>
            <a:endParaRPr/>
          </a:p>
        </p:txBody>
      </p:sp>
      <p:sp>
        <p:nvSpPr>
          <p:cNvPr id="200" name="Google Shape;200;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8" name="Shape 2428"/>
        <p:cNvGrpSpPr/>
        <p:nvPr/>
      </p:nvGrpSpPr>
      <p:grpSpPr>
        <a:xfrm>
          <a:off x="0" y="0"/>
          <a:ext cx="0" cy="0"/>
          <a:chOff x="0" y="0"/>
          <a:chExt cx="0" cy="0"/>
        </a:xfrm>
      </p:grpSpPr>
      <p:sp>
        <p:nvSpPr>
          <p:cNvPr id="2429" name="Google Shape;2429;p9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30" name="Google Shape;2430;p99"/>
          <p:cNvSpPr txBox="1"/>
          <p:nvPr>
            <p:ph type="title"/>
          </p:nvPr>
        </p:nvSpPr>
        <p:spPr>
          <a:xfrm>
            <a:off x="381000" y="457200"/>
            <a:ext cx="8458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1" lang="en-US" sz="3200" u="none">
                <a:solidFill>
                  <a:schemeClr val="dk2"/>
                </a:solidFill>
                <a:latin typeface="Overlock"/>
                <a:ea typeface="Overlock"/>
                <a:cs typeface="Overlock"/>
                <a:sym typeface="Overlock"/>
              </a:rPr>
              <a:t>CLARA</a:t>
            </a:r>
            <a:r>
              <a:rPr b="0" i="0" lang="en-US" sz="3200" u="none">
                <a:solidFill>
                  <a:schemeClr val="dk2"/>
                </a:solidFill>
                <a:latin typeface="Overlock"/>
                <a:ea typeface="Overlock"/>
                <a:cs typeface="Overlock"/>
                <a:sym typeface="Overlock"/>
              </a:rPr>
              <a:t> (Clustering Large Applications) (1990)</a:t>
            </a:r>
            <a:endParaRPr/>
          </a:p>
        </p:txBody>
      </p:sp>
      <p:sp>
        <p:nvSpPr>
          <p:cNvPr id="2431" name="Google Shape;2431;p99"/>
          <p:cNvSpPr txBox="1"/>
          <p:nvPr>
            <p:ph idx="1" type="body"/>
          </p:nvPr>
        </p:nvSpPr>
        <p:spPr>
          <a:xfrm>
            <a:off x="381000" y="15240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1" lang="en-US" sz="2400" u="none">
                <a:solidFill>
                  <a:schemeClr val="dk1"/>
                </a:solidFill>
                <a:latin typeface="Arial"/>
                <a:ea typeface="Arial"/>
                <a:cs typeface="Arial"/>
                <a:sym typeface="Arial"/>
              </a:rPr>
              <a:t>CLARA</a:t>
            </a:r>
            <a:r>
              <a:rPr b="0" i="0" lang="en-US" sz="2400" u="none">
                <a:solidFill>
                  <a:schemeClr val="dk1"/>
                </a:solidFill>
                <a:latin typeface="Arial"/>
                <a:ea typeface="Arial"/>
                <a:cs typeface="Arial"/>
                <a:sym typeface="Arial"/>
              </a:rPr>
              <a:t> (Kaufmann and Rousseeuw in 1990)</a:t>
            </a:r>
            <a:endParaRPr/>
          </a:p>
          <a:p>
            <a:pPr indent="-285750" lvl="1" marL="742950" rtl="0" algn="l">
              <a:lnSpc>
                <a:spcPct val="110000"/>
              </a:lnSpc>
              <a:spcBef>
                <a:spcPts val="1200"/>
              </a:spcBef>
              <a:spcAft>
                <a:spcPts val="0"/>
              </a:spcAft>
              <a:buClr>
                <a:schemeClr val="dk1"/>
              </a:buClr>
              <a:buSzPts val="1320"/>
              <a:buFont typeface="Noto Sans Symbols"/>
              <a:buChar char="■"/>
            </a:pPr>
            <a:r>
              <a:rPr b="0" i="0" lang="en-US" sz="2400" u="none">
                <a:solidFill>
                  <a:schemeClr val="dk1"/>
                </a:solidFill>
                <a:latin typeface="Arial"/>
                <a:ea typeface="Arial"/>
                <a:cs typeface="Arial"/>
                <a:sym typeface="Arial"/>
              </a:rPr>
              <a:t>Built in statistical analysis packages, such as SPlus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It draws </a:t>
            </a:r>
            <a:r>
              <a:rPr b="0" i="1" lang="en-US" sz="2400" u="none">
                <a:solidFill>
                  <a:schemeClr val="dk1"/>
                </a:solidFill>
                <a:latin typeface="Arial"/>
                <a:ea typeface="Arial"/>
                <a:cs typeface="Arial"/>
                <a:sym typeface="Arial"/>
              </a:rPr>
              <a:t>multiple samples</a:t>
            </a:r>
            <a:r>
              <a:rPr b="0" i="0" lang="en-US" sz="2400" u="none">
                <a:solidFill>
                  <a:schemeClr val="dk1"/>
                </a:solidFill>
                <a:latin typeface="Arial"/>
                <a:ea typeface="Arial"/>
                <a:cs typeface="Arial"/>
                <a:sym typeface="Arial"/>
              </a:rPr>
              <a:t> of the data set, applies </a:t>
            </a:r>
            <a:r>
              <a:rPr b="0" i="1" lang="en-US" sz="2400" u="none">
                <a:solidFill>
                  <a:schemeClr val="dk1"/>
                </a:solidFill>
                <a:latin typeface="Arial"/>
                <a:ea typeface="Arial"/>
                <a:cs typeface="Arial"/>
                <a:sym typeface="Arial"/>
              </a:rPr>
              <a:t>PAM</a:t>
            </a:r>
            <a:r>
              <a:rPr b="0" i="0" lang="en-US" sz="2400" u="none">
                <a:solidFill>
                  <a:schemeClr val="dk1"/>
                </a:solidFill>
                <a:latin typeface="Arial"/>
                <a:ea typeface="Arial"/>
                <a:cs typeface="Arial"/>
                <a:sym typeface="Arial"/>
              </a:rPr>
              <a:t> on each sample, and gives the best clustering as the output</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sng">
                <a:solidFill>
                  <a:schemeClr val="dk1"/>
                </a:solidFill>
                <a:latin typeface="Arial"/>
                <a:ea typeface="Arial"/>
                <a:cs typeface="Arial"/>
                <a:sym typeface="Arial"/>
              </a:rPr>
              <a:t>Strength</a:t>
            </a:r>
            <a:r>
              <a:rPr b="0" i="0" lang="en-US" sz="2400" u="none">
                <a:solidFill>
                  <a:schemeClr val="dk1"/>
                </a:solidFill>
                <a:latin typeface="Arial"/>
                <a:ea typeface="Arial"/>
                <a:cs typeface="Arial"/>
                <a:sym typeface="Arial"/>
              </a:rPr>
              <a:t>: deals with larger data sets than </a:t>
            </a:r>
            <a:r>
              <a:rPr b="0" i="1" lang="en-US" sz="2400" u="none">
                <a:solidFill>
                  <a:schemeClr val="dk1"/>
                </a:solidFill>
                <a:latin typeface="Arial"/>
                <a:ea typeface="Arial"/>
                <a:cs typeface="Arial"/>
                <a:sym typeface="Arial"/>
              </a:rPr>
              <a:t>PAM</a:t>
            </a:r>
            <a:endParaRPr b="0" i="0" sz="2400" u="none">
              <a:solidFill>
                <a:schemeClr val="dk1"/>
              </a:solidFill>
              <a:latin typeface="Arial"/>
              <a:ea typeface="Arial"/>
              <a:cs typeface="Arial"/>
              <a:sym typeface="Arial"/>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sng">
                <a:solidFill>
                  <a:schemeClr val="dk1"/>
                </a:solidFill>
                <a:latin typeface="Arial"/>
                <a:ea typeface="Arial"/>
                <a:cs typeface="Arial"/>
                <a:sym typeface="Arial"/>
              </a:rPr>
              <a:t>Weakness:</a:t>
            </a:r>
            <a:endParaRPr b="0" i="0" sz="2400" u="none">
              <a:solidFill>
                <a:schemeClr val="dk1"/>
              </a:solidFill>
              <a:latin typeface="Arial"/>
              <a:ea typeface="Arial"/>
              <a:cs typeface="Arial"/>
              <a:sym typeface="Arial"/>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Efficiency depends on the sample size</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A good clustering based on samples will not necessarily represent a good clustering of the whole data set if the sample is biased</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6" name="Shape 2436"/>
        <p:cNvGrpSpPr/>
        <p:nvPr/>
      </p:nvGrpSpPr>
      <p:grpSpPr>
        <a:xfrm>
          <a:off x="0" y="0"/>
          <a:ext cx="0" cy="0"/>
          <a:chOff x="0" y="0"/>
          <a:chExt cx="0" cy="0"/>
        </a:xfrm>
      </p:grpSpPr>
      <p:sp>
        <p:nvSpPr>
          <p:cNvPr id="2437" name="Google Shape;2437;p10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38" name="Google Shape;2438;p100"/>
          <p:cNvSpPr txBox="1"/>
          <p:nvPr>
            <p:ph type="title"/>
          </p:nvPr>
        </p:nvSpPr>
        <p:spPr>
          <a:xfrm>
            <a:off x="533400" y="304800"/>
            <a:ext cx="80772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1" lang="en-US" sz="3200" u="none">
                <a:solidFill>
                  <a:schemeClr val="dk2"/>
                </a:solidFill>
                <a:latin typeface="Overlock"/>
                <a:ea typeface="Overlock"/>
                <a:cs typeface="Overlock"/>
                <a:sym typeface="Overlock"/>
              </a:rPr>
              <a:t>CLARANS </a:t>
            </a:r>
            <a:r>
              <a:rPr b="0" i="0" lang="en-US" sz="3200" u="none">
                <a:solidFill>
                  <a:schemeClr val="dk2"/>
                </a:solidFill>
                <a:latin typeface="Overlock"/>
                <a:ea typeface="Overlock"/>
                <a:cs typeface="Overlock"/>
                <a:sym typeface="Overlock"/>
              </a:rPr>
              <a:t>(“Randomized” CLARA)</a:t>
            </a:r>
            <a:r>
              <a:rPr b="0" i="1" lang="en-US" sz="3200" u="none">
                <a:solidFill>
                  <a:schemeClr val="dk2"/>
                </a:solidFill>
                <a:latin typeface="Overlock"/>
                <a:ea typeface="Overlock"/>
                <a:cs typeface="Overlock"/>
                <a:sym typeface="Overlock"/>
              </a:rPr>
              <a:t> (1994)</a:t>
            </a:r>
            <a:endParaRPr/>
          </a:p>
        </p:txBody>
      </p:sp>
      <p:sp>
        <p:nvSpPr>
          <p:cNvPr id="2439" name="Google Shape;2439;p100"/>
          <p:cNvSpPr txBox="1"/>
          <p:nvPr>
            <p:ph idx="1" type="body"/>
          </p:nvPr>
        </p:nvSpPr>
        <p:spPr>
          <a:xfrm>
            <a:off x="304800" y="1371600"/>
            <a:ext cx="8610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1" lang="en-US" sz="2400" u="none">
                <a:solidFill>
                  <a:schemeClr val="dk1"/>
                </a:solidFill>
                <a:latin typeface="Arial"/>
                <a:ea typeface="Arial"/>
                <a:cs typeface="Arial"/>
                <a:sym typeface="Arial"/>
              </a:rPr>
              <a:t>CLARANS</a:t>
            </a:r>
            <a:r>
              <a:rPr b="0" i="0" lang="en-US" sz="2400" u="none">
                <a:solidFill>
                  <a:schemeClr val="dk1"/>
                </a:solidFill>
                <a:latin typeface="Arial"/>
                <a:ea typeface="Arial"/>
                <a:cs typeface="Arial"/>
                <a:sym typeface="Arial"/>
              </a:rPr>
              <a:t> (A Clustering Algorithm based on Randomized Search)  (Ng and Han’94)</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Draws sample of neighbors dynamically</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The clustering process can be presented as searching a graph where every node is a potential solution, that is, a set of </a:t>
            </a:r>
            <a:r>
              <a:rPr b="0"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medoids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If the local optimum is found, </a:t>
            </a:r>
            <a:r>
              <a:rPr b="0" i="1" lang="en-US" sz="2400" u="none">
                <a:solidFill>
                  <a:schemeClr val="dk1"/>
                </a:solidFill>
                <a:latin typeface="Arial"/>
                <a:ea typeface="Arial"/>
                <a:cs typeface="Arial"/>
                <a:sym typeface="Arial"/>
              </a:rPr>
              <a:t>it</a:t>
            </a:r>
            <a:r>
              <a:rPr b="0" i="0" lang="en-US" sz="2400" u="none">
                <a:solidFill>
                  <a:schemeClr val="dk1"/>
                </a:solidFill>
                <a:latin typeface="Arial"/>
                <a:ea typeface="Arial"/>
                <a:cs typeface="Arial"/>
                <a:sym typeface="Arial"/>
              </a:rPr>
              <a:t> starts with new randomly selected node in search for a new local optimum</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Advantages:  More efficient and scalable than both </a:t>
            </a:r>
            <a:r>
              <a:rPr b="0" i="1" lang="en-US" sz="2400" u="none">
                <a:solidFill>
                  <a:schemeClr val="dk1"/>
                </a:solidFill>
                <a:latin typeface="Arial"/>
                <a:ea typeface="Arial"/>
                <a:cs typeface="Arial"/>
                <a:sym typeface="Arial"/>
              </a:rPr>
              <a:t>PAM</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CLARA</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Further improvement: Focusing techniques and spatial access structures (Ester et al.’95)</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4" name="Shape 2444"/>
        <p:cNvGrpSpPr/>
        <p:nvPr/>
      </p:nvGrpSpPr>
      <p:grpSpPr>
        <a:xfrm>
          <a:off x="0" y="0"/>
          <a:ext cx="0" cy="0"/>
          <a:chOff x="0" y="0"/>
          <a:chExt cx="0" cy="0"/>
        </a:xfrm>
      </p:grpSpPr>
      <p:sp>
        <p:nvSpPr>
          <p:cNvPr id="2445" name="Google Shape;2445;p10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46" name="Google Shape;2446;p101"/>
          <p:cNvSpPr txBox="1"/>
          <p:nvPr>
            <p:ph type="title"/>
          </p:nvPr>
        </p:nvSpPr>
        <p:spPr>
          <a:xfrm>
            <a:off x="0" y="228600"/>
            <a:ext cx="91440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ROCK: Clustering Categorical Data</a:t>
            </a:r>
            <a:endParaRPr/>
          </a:p>
        </p:txBody>
      </p:sp>
      <p:sp>
        <p:nvSpPr>
          <p:cNvPr id="2447" name="Google Shape;2447;p101"/>
          <p:cNvSpPr txBox="1"/>
          <p:nvPr>
            <p:ph idx="1" type="body"/>
          </p:nvPr>
        </p:nvSpPr>
        <p:spPr>
          <a:xfrm>
            <a:off x="381000" y="1371600"/>
            <a:ext cx="84582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ROCK: RObust Clustering using linKs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S. Guha, R. Rastogi &amp; K. Shim, ICDE’99</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Major ideas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Use links to measure similarity/proximity</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Not distance-based</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Algorithm: sampling-based clustering</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Draw random sample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Cluster with links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Label data in disk</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Experiments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Congressional voting, mushroom data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2" name="Shape 2452"/>
        <p:cNvGrpSpPr/>
        <p:nvPr/>
      </p:nvGrpSpPr>
      <p:grpSpPr>
        <a:xfrm>
          <a:off x="0" y="0"/>
          <a:ext cx="0" cy="0"/>
          <a:chOff x="0" y="0"/>
          <a:chExt cx="0" cy="0"/>
        </a:xfrm>
      </p:grpSpPr>
      <p:sp>
        <p:nvSpPr>
          <p:cNvPr id="2453" name="Google Shape;2453;p10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54" name="Google Shape;2454;p102"/>
          <p:cNvSpPr txBox="1"/>
          <p:nvPr>
            <p:ph type="title"/>
          </p:nvPr>
        </p:nvSpPr>
        <p:spPr>
          <a:xfrm>
            <a:off x="914400" y="228600"/>
            <a:ext cx="73914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Similarity Measure in ROCK</a:t>
            </a:r>
            <a:endParaRPr/>
          </a:p>
        </p:txBody>
      </p:sp>
      <p:sp>
        <p:nvSpPr>
          <p:cNvPr id="2455" name="Google Shape;2455;p102"/>
          <p:cNvSpPr txBox="1"/>
          <p:nvPr>
            <p:ph idx="1" type="body"/>
          </p:nvPr>
        </p:nvSpPr>
        <p:spPr>
          <a:xfrm>
            <a:off x="381000" y="1371600"/>
            <a:ext cx="8458200" cy="5105400"/>
          </a:xfrm>
          <a:prstGeom prst="rect">
            <a:avLst/>
          </a:prstGeom>
          <a:noFill/>
          <a:ln>
            <a:noFill/>
          </a:ln>
        </p:spPr>
        <p:txBody>
          <a:bodyPr anchorCtr="0" anchor="t" bIns="46025" lIns="92075" spcFirstLastPara="1" rIns="92075" wrap="square" tIns="46025">
            <a:noAutofit/>
          </a:bodyPr>
          <a:lstStyle/>
          <a:p>
            <a:pPr indent="-533400" lvl="0" marL="5334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Traditional measures for categorical data may not work well, e.g., Jaccard coefficient</a:t>
            </a:r>
            <a:endParaRPr/>
          </a:p>
          <a:p>
            <a:pPr indent="-533400" lvl="0" marL="5334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Example: Two groups (clusters) of transactions</a:t>
            </a:r>
            <a:endParaRPr/>
          </a:p>
          <a:p>
            <a:pPr indent="-533400" lvl="1" marL="99060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&lt;a, b, c, d, e&gt;: {a, b, c}, {a, b, d}, {a, b, e}, {a, c, d}, {a, c, e}, {a, d, e}, {b, c, d}, {b, c, e}, {b, d, e}, {c, d, e}</a:t>
            </a:r>
            <a:endParaRPr/>
          </a:p>
          <a:p>
            <a:pPr indent="-533400" lvl="1" marL="99060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&lt;a, b, f, g&gt;: {a, b, f}, {a, b, g}, {a, f, g}, {b, f, g}</a:t>
            </a:r>
            <a:endParaRPr/>
          </a:p>
          <a:p>
            <a:pPr indent="-533400" lvl="0" marL="5334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Jaccard co-efficient may lead to wrong clustering result</a:t>
            </a:r>
            <a:endParaRPr/>
          </a:p>
          <a:p>
            <a:pPr indent="-533400" lvl="1" marL="99060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0.2 ({a, b, c}, {b, d, e}} to 0.5 ({a, b, c}, {a, b, d}) </a:t>
            </a:r>
            <a:endParaRPr/>
          </a:p>
          <a:p>
            <a:pPr indent="-533400" lvl="1" marL="99060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&amp; C</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could be as high as 0.5  ({a, b, c}, {a, b, f}) </a:t>
            </a:r>
            <a:endParaRPr/>
          </a:p>
          <a:p>
            <a:pPr indent="-533400" lvl="0" marL="5334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Jaccard co-efficient-based similarity function:	</a:t>
            </a:r>
            <a:endParaRPr/>
          </a:p>
          <a:p>
            <a:pPr indent="-463550" lvl="1" marL="990600" rtl="0" algn="l">
              <a:lnSpc>
                <a:spcPct val="100000"/>
              </a:lnSpc>
              <a:spcBef>
                <a:spcPts val="400"/>
              </a:spcBef>
              <a:spcAft>
                <a:spcPts val="0"/>
              </a:spcAft>
              <a:buClr>
                <a:schemeClr val="hlink"/>
              </a:buClr>
              <a:buSzPts val="1100"/>
              <a:buFont typeface="Noto Sans Symbols"/>
              <a:buNone/>
            </a:pPr>
            <a:r>
              <a:t/>
            </a:r>
            <a:endParaRPr b="0" i="0" sz="2000" u="none">
              <a:solidFill>
                <a:schemeClr val="dk1"/>
              </a:solidFill>
              <a:latin typeface="Arial"/>
              <a:ea typeface="Arial"/>
              <a:cs typeface="Arial"/>
              <a:sym typeface="Arial"/>
            </a:endParaRPr>
          </a:p>
          <a:p>
            <a:pPr indent="-533400" lvl="1" marL="99060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Ex.  Let </a:t>
            </a:r>
            <a:r>
              <a:rPr b="0" i="1" lang="en-US" sz="2000" u="none">
                <a:solidFill>
                  <a:schemeClr val="dk1"/>
                </a:solidFill>
                <a:latin typeface="Arial"/>
                <a:ea typeface="Arial"/>
                <a:cs typeface="Arial"/>
                <a:sym typeface="Arial"/>
              </a:rPr>
              <a:t>T</a:t>
            </a:r>
            <a:r>
              <a:rPr b="0" baseline="-25000" i="1"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 {a, b, c}, </a:t>
            </a:r>
            <a:r>
              <a:rPr b="0" i="1" lang="en-US" sz="2000" u="none">
                <a:solidFill>
                  <a:schemeClr val="dk1"/>
                </a:solidFill>
                <a:latin typeface="Arial"/>
                <a:ea typeface="Arial"/>
                <a:cs typeface="Arial"/>
                <a:sym typeface="Arial"/>
              </a:rPr>
              <a:t>T</a:t>
            </a:r>
            <a:r>
              <a:rPr b="0" baseline="-25000" i="1" lang="en-US" sz="2000" u="none">
                <a:solidFill>
                  <a:schemeClr val="dk1"/>
                </a:solidFill>
                <a:latin typeface="Arial"/>
                <a:ea typeface="Arial"/>
                <a:cs typeface="Arial"/>
                <a:sym typeface="Arial"/>
              </a:rPr>
              <a:t>2 </a:t>
            </a:r>
            <a:r>
              <a:rPr b="0" i="0" lang="en-US" sz="2000" u="none">
                <a:solidFill>
                  <a:schemeClr val="dk1"/>
                </a:solidFill>
                <a:latin typeface="Arial"/>
                <a:ea typeface="Arial"/>
                <a:cs typeface="Arial"/>
                <a:sym typeface="Arial"/>
              </a:rPr>
              <a:t>= {c, d, e}</a:t>
            </a:r>
            <a:endParaRPr/>
          </a:p>
        </p:txBody>
      </p:sp>
      <p:pic>
        <p:nvPicPr>
          <p:cNvPr id="2456" name="Google Shape;2456;p102"/>
          <p:cNvPicPr preferRelativeResize="0"/>
          <p:nvPr/>
        </p:nvPicPr>
        <p:blipFill rotWithShape="1">
          <a:blip r:embed="rId3">
            <a:alphaModFix/>
          </a:blip>
          <a:srcRect b="0" l="0" r="0" t="0"/>
          <a:stretch/>
        </p:blipFill>
        <p:spPr>
          <a:xfrm>
            <a:off x="6096000" y="4648200"/>
            <a:ext cx="2590801" cy="762000"/>
          </a:xfrm>
          <a:prstGeom prst="rect">
            <a:avLst/>
          </a:prstGeom>
          <a:noFill/>
          <a:ln>
            <a:noFill/>
          </a:ln>
        </p:spPr>
      </p:pic>
      <p:pic>
        <p:nvPicPr>
          <p:cNvPr id="2457" name="Google Shape;2457;p102"/>
          <p:cNvPicPr preferRelativeResize="0"/>
          <p:nvPr/>
        </p:nvPicPr>
        <p:blipFill rotWithShape="1">
          <a:blip r:embed="rId4">
            <a:alphaModFix/>
          </a:blip>
          <a:srcRect b="0" l="0" r="0" t="0"/>
          <a:stretch/>
        </p:blipFill>
        <p:spPr>
          <a:xfrm>
            <a:off x="2252662" y="5715000"/>
            <a:ext cx="4910137" cy="6889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2" name="Shape 2462"/>
        <p:cNvGrpSpPr/>
        <p:nvPr/>
      </p:nvGrpSpPr>
      <p:grpSpPr>
        <a:xfrm>
          <a:off x="0" y="0"/>
          <a:ext cx="0" cy="0"/>
          <a:chOff x="0" y="0"/>
          <a:chExt cx="0" cy="0"/>
        </a:xfrm>
      </p:grpSpPr>
      <p:sp>
        <p:nvSpPr>
          <p:cNvPr id="2463" name="Google Shape;2463;p10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64" name="Google Shape;2464;p103"/>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Link Measure in ROCK</a:t>
            </a:r>
            <a:endParaRPr/>
          </a:p>
        </p:txBody>
      </p:sp>
      <p:sp>
        <p:nvSpPr>
          <p:cNvPr id="2465" name="Google Shape;2465;p103"/>
          <p:cNvSpPr txBox="1"/>
          <p:nvPr>
            <p:ph idx="1" type="body"/>
          </p:nvPr>
        </p:nvSpPr>
        <p:spPr>
          <a:xfrm>
            <a:off x="381000" y="1219200"/>
            <a:ext cx="83820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Clusters</a:t>
            </a:r>
            <a:endParaRPr/>
          </a:p>
          <a:p>
            <a:pPr indent="-285750" lvl="1" marL="742950" rtl="0" algn="l">
              <a:lnSpc>
                <a:spcPct val="8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:&lt;a, b, c, d, e&gt;: {a, b, c}, {a, b, d}, {a, b, e}, {a, c, d}, {a, c, e}, {a, d, e}, {b, c, d}, {b, c, e}, {b, d, e}, {c, d, e}</a:t>
            </a:r>
            <a:endParaRPr/>
          </a:p>
          <a:p>
            <a:pPr indent="-285750" lvl="1" marL="742950" rtl="0" algn="l">
              <a:lnSpc>
                <a:spcPct val="8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&lt;a, b, f, g&gt;: {a, b, f}, {a, b, g}, {a, f, g}, {b, f, g}</a:t>
            </a:r>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Neighbors</a:t>
            </a:r>
            <a:endParaRPr/>
          </a:p>
          <a:p>
            <a:pPr indent="-285750" lvl="1" marL="742950" rtl="0" algn="l">
              <a:lnSpc>
                <a:spcPct val="8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Two transactions are neighbors if sim(T</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,T</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&gt; threshold</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Let </a:t>
            </a: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{a, b, c}, </a:t>
            </a: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2 </a:t>
            </a:r>
            <a:r>
              <a:rPr b="0" i="0" lang="en-US" sz="1800" u="none">
                <a:solidFill>
                  <a:schemeClr val="dk1"/>
                </a:solidFill>
                <a:latin typeface="Arial"/>
                <a:ea typeface="Arial"/>
                <a:cs typeface="Arial"/>
                <a:sym typeface="Arial"/>
              </a:rPr>
              <a:t>= {c, d, e}, T</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 {a, b, f}</a:t>
            </a:r>
            <a:endParaRPr/>
          </a:p>
          <a:p>
            <a:pPr indent="-228600" lvl="2" marL="1143000" rtl="0" algn="l">
              <a:lnSpc>
                <a:spcPct val="80000"/>
              </a:lnSpc>
              <a:spcBef>
                <a:spcPts val="360"/>
              </a:spcBef>
              <a:spcAft>
                <a:spcPts val="0"/>
              </a:spcAft>
              <a:buClr>
                <a:schemeClr val="folHlink"/>
              </a:buClr>
              <a:buSzPts val="900"/>
              <a:buFont typeface="Noto Sans Symbols"/>
              <a:buChar char="■"/>
            </a:pP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1 </a:t>
            </a:r>
            <a:r>
              <a:rPr b="0" i="0" lang="en-US" sz="1800" u="none">
                <a:solidFill>
                  <a:schemeClr val="dk1"/>
                </a:solidFill>
                <a:latin typeface="Arial"/>
                <a:ea typeface="Arial"/>
                <a:cs typeface="Arial"/>
                <a:sym typeface="Arial"/>
              </a:rPr>
              <a:t> connected to: {a,b,d}, {a,b,e}, {a,c,d}, {a,c,e}, {b,c,d}, {b,c,e}, {a,b,f}, {a,b,g}</a:t>
            </a:r>
            <a:endParaRPr/>
          </a:p>
          <a:p>
            <a:pPr indent="-228600" lvl="2" marL="1143000" rtl="0" algn="l">
              <a:lnSpc>
                <a:spcPct val="80000"/>
              </a:lnSpc>
              <a:spcBef>
                <a:spcPts val="360"/>
              </a:spcBef>
              <a:spcAft>
                <a:spcPts val="0"/>
              </a:spcAft>
              <a:buClr>
                <a:schemeClr val="folHlink"/>
              </a:buClr>
              <a:buSzPts val="900"/>
              <a:buFont typeface="Noto Sans Symbols"/>
              <a:buChar char="■"/>
            </a:pP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connected to: {a,c,d}, {a,c,e}, {a,d,e}, {b,c,e}, {b,d,e}, {b,c,d}</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T</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connected to: {a,b,c}, {a,b,d}, {a,b,e}, {a,b,g}, {a,f,g}, {b,f,g}</a:t>
            </a:r>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Link Similarity</a:t>
            </a:r>
            <a:endParaRPr/>
          </a:p>
          <a:p>
            <a:pPr indent="-285750" lvl="1" marL="742950" rtl="0" algn="l">
              <a:lnSpc>
                <a:spcPct val="8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Link similarity between two transactions is the # of common neighbors</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link(</a:t>
            </a: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1, </a:t>
            </a: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2</a:t>
            </a:r>
            <a:r>
              <a:rPr b="0" i="1" lang="en-US" sz="1800" u="none">
                <a:solidFill>
                  <a:schemeClr val="dk1"/>
                </a:solidFill>
                <a:latin typeface="Arial"/>
                <a:ea typeface="Arial"/>
                <a:cs typeface="Arial"/>
                <a:sym typeface="Arial"/>
              </a:rPr>
              <a:t>) = 4, since they have 4 common neighbors</a:t>
            </a:r>
            <a:endParaRPr/>
          </a:p>
          <a:p>
            <a:pPr indent="-228600" lvl="2" marL="1143000" rtl="0" algn="l">
              <a:lnSpc>
                <a:spcPct val="12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 c, d}, {a, c, e}, {b, c, d}, {b, c, e}</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link(</a:t>
            </a: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1, </a:t>
            </a:r>
            <a:r>
              <a:rPr b="0" i="1" lang="en-US" sz="1800" u="none">
                <a:solidFill>
                  <a:schemeClr val="dk1"/>
                </a:solidFill>
                <a:latin typeface="Arial"/>
                <a:ea typeface="Arial"/>
                <a:cs typeface="Arial"/>
                <a:sym typeface="Arial"/>
              </a:rPr>
              <a:t>T</a:t>
            </a:r>
            <a:r>
              <a:rPr b="0" baseline="-25000" i="1" lang="en-US" sz="1800" u="none">
                <a:solidFill>
                  <a:schemeClr val="dk1"/>
                </a:solidFill>
                <a:latin typeface="Arial"/>
                <a:ea typeface="Arial"/>
                <a:cs typeface="Arial"/>
                <a:sym typeface="Arial"/>
              </a:rPr>
              <a:t>3</a:t>
            </a:r>
            <a:r>
              <a:rPr b="0" i="1" lang="en-US" sz="1800" u="none">
                <a:solidFill>
                  <a:schemeClr val="dk1"/>
                </a:solidFill>
                <a:latin typeface="Arial"/>
                <a:ea typeface="Arial"/>
                <a:cs typeface="Arial"/>
                <a:sym typeface="Arial"/>
              </a:rPr>
              <a:t>) = 3, since they have 3 common neighbors</a:t>
            </a:r>
            <a:endParaRPr/>
          </a:p>
          <a:p>
            <a:pPr indent="-228600" lvl="2" marL="1143000" rtl="0" algn="l">
              <a:lnSpc>
                <a:spcPct val="12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 b, d}, {a, b, e}, {a, b, g}</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70" name="Shape 2470"/>
        <p:cNvGrpSpPr/>
        <p:nvPr/>
      </p:nvGrpSpPr>
      <p:grpSpPr>
        <a:xfrm>
          <a:off x="0" y="0"/>
          <a:ext cx="0" cy="0"/>
          <a:chOff x="0" y="0"/>
          <a:chExt cx="0" cy="0"/>
        </a:xfrm>
      </p:grpSpPr>
      <p:sp>
        <p:nvSpPr>
          <p:cNvPr id="2471" name="Google Shape;2471;p10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72" name="Google Shape;2472;p104"/>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Overlock"/>
              <a:buNone/>
            </a:pPr>
            <a:r>
              <a:rPr b="0" i="0" lang="en-US" sz="3200" u="none">
                <a:solidFill>
                  <a:schemeClr val="dk2"/>
                </a:solidFill>
                <a:latin typeface="Overlock"/>
                <a:ea typeface="Overlock"/>
                <a:cs typeface="Overlock"/>
                <a:sym typeface="Overlock"/>
              </a:rPr>
              <a:t>Rock Algorithm</a:t>
            </a:r>
            <a:endParaRPr/>
          </a:p>
        </p:txBody>
      </p:sp>
      <p:sp>
        <p:nvSpPr>
          <p:cNvPr id="2473" name="Google Shape;2473;p104"/>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Method</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Compute similarity matrix</a:t>
            </a:r>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Use link similarity</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Run agglomerative hierarchical clustering</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When the data set is big</a:t>
            </a:r>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Get sample of transactions</a:t>
            </a:r>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Cluster sample</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Problems: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Guarantee cluster interconnectivity</a:t>
            </a:r>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any two transactions in a cluster are very well connected</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Ignores information about closeness of two clusters</a:t>
            </a:r>
            <a:endParaRPr/>
          </a:p>
          <a:p>
            <a:pPr indent="-228600" lvl="2" marL="1143000" rtl="0" algn="l">
              <a:lnSpc>
                <a:spcPct val="10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two separate clusters may still be quite connected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8" name="Shape 2478"/>
        <p:cNvGrpSpPr/>
        <p:nvPr/>
      </p:nvGrpSpPr>
      <p:grpSpPr>
        <a:xfrm>
          <a:off x="0" y="0"/>
          <a:ext cx="0" cy="0"/>
          <a:chOff x="0" y="0"/>
          <a:chExt cx="0" cy="0"/>
        </a:xfrm>
      </p:grpSpPr>
      <p:sp>
        <p:nvSpPr>
          <p:cNvPr id="2479" name="Google Shape;2479;p105"/>
          <p:cNvSpPr txBox="1"/>
          <p:nvPr>
            <p:ph idx="4294967295" type="title"/>
          </p:nvPr>
        </p:nvSpPr>
        <p:spPr>
          <a:xfrm>
            <a:off x="76200" y="304800"/>
            <a:ext cx="9067800" cy="533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Overlock"/>
              <a:buNone/>
            </a:pPr>
            <a:r>
              <a:rPr b="0" i="0" lang="en-US" sz="2800" u="none" cap="none" strike="noStrike">
                <a:solidFill>
                  <a:schemeClr val="dk2"/>
                </a:solidFill>
                <a:latin typeface="Overlock"/>
                <a:ea typeface="Overlock"/>
                <a:cs typeface="Overlock"/>
                <a:sym typeface="Overlock"/>
              </a:rPr>
              <a:t>Aggregation-Based Similarity Computation</a:t>
            </a:r>
            <a:endParaRPr/>
          </a:p>
        </p:txBody>
      </p:sp>
      <p:grpSp>
        <p:nvGrpSpPr>
          <p:cNvPr id="2480" name="Google Shape;2480;p105"/>
          <p:cNvGrpSpPr/>
          <p:nvPr/>
        </p:nvGrpSpPr>
        <p:grpSpPr>
          <a:xfrm>
            <a:off x="2209800" y="990600"/>
            <a:ext cx="5067300" cy="2305050"/>
            <a:chOff x="1392" y="624"/>
            <a:chExt cx="3192" cy="1452"/>
          </a:xfrm>
        </p:grpSpPr>
        <p:sp>
          <p:nvSpPr>
            <p:cNvPr id="2481" name="Google Shape;2481;p105"/>
            <p:cNvSpPr/>
            <p:nvPr/>
          </p:nvSpPr>
          <p:spPr>
            <a:xfrm>
              <a:off x="1824" y="72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4</a:t>
              </a:r>
              <a:endParaRPr/>
            </a:p>
          </p:txBody>
        </p:sp>
        <p:sp>
          <p:nvSpPr>
            <p:cNvPr id="2482" name="Google Shape;2482;p105"/>
            <p:cNvSpPr/>
            <p:nvPr/>
          </p:nvSpPr>
          <p:spPr>
            <a:xfrm>
              <a:off x="3504" y="72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5</a:t>
              </a:r>
              <a:endParaRPr/>
            </a:p>
          </p:txBody>
        </p:sp>
        <p:cxnSp>
          <p:nvCxnSpPr>
            <p:cNvPr id="2483" name="Google Shape;2483;p105"/>
            <p:cNvCxnSpPr/>
            <p:nvPr/>
          </p:nvCxnSpPr>
          <p:spPr>
            <a:xfrm flipH="1">
              <a:off x="1620" y="912"/>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484" name="Google Shape;2484;p105"/>
            <p:cNvCxnSpPr/>
            <p:nvPr/>
          </p:nvCxnSpPr>
          <p:spPr>
            <a:xfrm>
              <a:off x="1920" y="912"/>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485" name="Google Shape;2485;p105"/>
            <p:cNvCxnSpPr/>
            <p:nvPr/>
          </p:nvCxnSpPr>
          <p:spPr>
            <a:xfrm flipH="1">
              <a:off x="3300" y="912"/>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486" name="Google Shape;2486;p105"/>
            <p:cNvCxnSpPr/>
            <p:nvPr/>
          </p:nvCxnSpPr>
          <p:spPr>
            <a:xfrm>
              <a:off x="3600" y="912"/>
              <a:ext cx="300" cy="300"/>
            </a:xfrm>
            <a:prstGeom prst="straightConnector1">
              <a:avLst/>
            </a:prstGeom>
            <a:noFill/>
            <a:ln cap="flat" cmpd="sng" w="9525">
              <a:solidFill>
                <a:schemeClr val="dk1"/>
              </a:solidFill>
              <a:prstDash val="solid"/>
              <a:miter lim="800000"/>
              <a:headEnd len="med" w="med" type="none"/>
              <a:tailEnd len="med" w="med" type="none"/>
            </a:ln>
          </p:spPr>
        </p:cxnSp>
        <p:sp>
          <p:nvSpPr>
            <p:cNvPr id="2487" name="Google Shape;2487;p105"/>
            <p:cNvSpPr/>
            <p:nvPr/>
          </p:nvSpPr>
          <p:spPr>
            <a:xfrm>
              <a:off x="1392"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a:t>
              </a:r>
              <a:endParaRPr/>
            </a:p>
          </p:txBody>
        </p:sp>
        <p:sp>
          <p:nvSpPr>
            <p:cNvPr id="2488" name="Google Shape;2488;p105"/>
            <p:cNvSpPr/>
            <p:nvPr/>
          </p:nvSpPr>
          <p:spPr>
            <a:xfrm>
              <a:off x="230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12</a:t>
              </a:r>
              <a:endParaRPr/>
            </a:p>
          </p:txBody>
        </p:sp>
        <p:sp>
          <p:nvSpPr>
            <p:cNvPr id="2489" name="Google Shape;2489;p105"/>
            <p:cNvSpPr/>
            <p:nvPr/>
          </p:nvSpPr>
          <p:spPr>
            <a:xfrm>
              <a:off x="326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13</a:t>
              </a:r>
              <a:endParaRPr/>
            </a:p>
          </p:txBody>
        </p:sp>
        <p:sp>
          <p:nvSpPr>
            <p:cNvPr id="2490" name="Google Shape;2490;p105"/>
            <p:cNvSpPr/>
            <p:nvPr/>
          </p:nvSpPr>
          <p:spPr>
            <a:xfrm>
              <a:off x="374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14</a:t>
              </a:r>
              <a:endParaRPr/>
            </a:p>
          </p:txBody>
        </p:sp>
        <p:sp>
          <p:nvSpPr>
            <p:cNvPr id="2491" name="Google Shape;2491;p105"/>
            <p:cNvSpPr/>
            <p:nvPr/>
          </p:nvSpPr>
          <p:spPr>
            <a:xfrm>
              <a:off x="1824" y="1776"/>
              <a:ext cx="300" cy="300"/>
            </a:xfrm>
            <a:prstGeom prst="ellipse">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endParaRPr/>
            </a:p>
          </p:txBody>
        </p:sp>
        <p:sp>
          <p:nvSpPr>
            <p:cNvPr id="2492" name="Google Shape;2492;p105"/>
            <p:cNvSpPr/>
            <p:nvPr/>
          </p:nvSpPr>
          <p:spPr>
            <a:xfrm>
              <a:off x="3504" y="1776"/>
              <a:ext cx="300" cy="300"/>
            </a:xfrm>
            <a:prstGeom prst="ellipse">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a:t>
              </a:r>
              <a:endParaRPr/>
            </a:p>
          </p:txBody>
        </p:sp>
        <p:cxnSp>
          <p:nvCxnSpPr>
            <p:cNvPr id="2493" name="Google Shape;2493;p105"/>
            <p:cNvCxnSpPr/>
            <p:nvPr/>
          </p:nvCxnSpPr>
          <p:spPr>
            <a:xfrm flipH="1" rot="5400000">
              <a:off x="1620" y="1468"/>
              <a:ext cx="300" cy="300"/>
            </a:xfrm>
            <a:prstGeom prst="curvedConnector3">
              <a:avLst>
                <a:gd fmla="val 468809" name="adj1"/>
              </a:avLst>
            </a:prstGeom>
            <a:noFill/>
            <a:ln cap="flat" cmpd="sng" w="9525">
              <a:solidFill>
                <a:schemeClr val="dk1"/>
              </a:solidFill>
              <a:prstDash val="solid"/>
              <a:miter lim="800000"/>
              <a:headEnd len="med" w="med" type="none"/>
              <a:tailEnd len="med" w="med" type="none"/>
            </a:ln>
          </p:spPr>
        </p:cxnSp>
        <p:cxnSp>
          <p:nvCxnSpPr>
            <p:cNvPr id="2494" name="Google Shape;2494;p105"/>
            <p:cNvCxnSpPr/>
            <p:nvPr/>
          </p:nvCxnSpPr>
          <p:spPr>
            <a:xfrm rot="-5400000">
              <a:off x="2070" y="1318"/>
              <a:ext cx="300" cy="600"/>
            </a:xfrm>
            <a:prstGeom prst="curvedConnector3">
              <a:avLst>
                <a:gd fmla="val 468809" name="adj1"/>
              </a:avLst>
            </a:prstGeom>
            <a:noFill/>
            <a:ln cap="flat" cmpd="sng" w="9525">
              <a:solidFill>
                <a:schemeClr val="dk1"/>
              </a:solidFill>
              <a:prstDash val="solid"/>
              <a:miter lim="800000"/>
              <a:headEnd len="med" w="med" type="none"/>
              <a:tailEnd len="med" w="med" type="none"/>
            </a:ln>
          </p:spPr>
        </p:cxnSp>
        <p:cxnSp>
          <p:nvCxnSpPr>
            <p:cNvPr id="2495" name="Google Shape;2495;p105"/>
            <p:cNvCxnSpPr/>
            <p:nvPr/>
          </p:nvCxnSpPr>
          <p:spPr>
            <a:xfrm rot="-5400000">
              <a:off x="3599" y="1468"/>
              <a:ext cx="300" cy="300"/>
            </a:xfrm>
            <a:prstGeom prst="curvedConnector3">
              <a:avLst>
                <a:gd fmla="val 468809" name="adj1"/>
              </a:avLst>
            </a:prstGeom>
            <a:noFill/>
            <a:ln cap="flat" cmpd="sng" w="9525">
              <a:solidFill>
                <a:schemeClr val="dk1"/>
              </a:solidFill>
              <a:prstDash val="solid"/>
              <a:miter lim="800000"/>
              <a:headEnd len="med" w="med" type="none"/>
              <a:tailEnd len="med" w="med" type="none"/>
            </a:ln>
          </p:spPr>
        </p:cxnSp>
        <p:sp>
          <p:nvSpPr>
            <p:cNvPr id="2496" name="Google Shape;2496;p105"/>
            <p:cNvSpPr txBox="1"/>
            <p:nvPr/>
          </p:nvSpPr>
          <p:spPr>
            <a:xfrm>
              <a:off x="3936" y="672"/>
              <a:ext cx="6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ST</a:t>
              </a:r>
              <a:r>
                <a:rPr b="0" baseline="-25000" i="0" lang="en-US" sz="2400" u="none">
                  <a:solidFill>
                    <a:schemeClr val="dk1"/>
                  </a:solidFill>
                  <a:latin typeface="Times New Roman"/>
                  <a:ea typeface="Times New Roman"/>
                  <a:cs typeface="Times New Roman"/>
                  <a:sym typeface="Times New Roman"/>
                </a:rPr>
                <a:t>2</a:t>
              </a:r>
              <a:endParaRPr/>
            </a:p>
          </p:txBody>
        </p:sp>
        <p:cxnSp>
          <p:nvCxnSpPr>
            <p:cNvPr id="2497" name="Google Shape;2497;p105"/>
            <p:cNvCxnSpPr/>
            <p:nvPr/>
          </p:nvCxnSpPr>
          <p:spPr>
            <a:xfrm>
              <a:off x="2016" y="816"/>
              <a:ext cx="1500" cy="0"/>
            </a:xfrm>
            <a:prstGeom prst="straightConnector1">
              <a:avLst/>
            </a:prstGeom>
            <a:noFill/>
            <a:ln cap="flat" cmpd="sng" w="9525">
              <a:solidFill>
                <a:schemeClr val="dk1"/>
              </a:solidFill>
              <a:prstDash val="solid"/>
              <a:miter lim="800000"/>
              <a:headEnd len="med" w="med" type="none"/>
              <a:tailEnd len="med" w="med" type="none"/>
            </a:ln>
          </p:spPr>
        </p:cxnSp>
        <p:sp>
          <p:nvSpPr>
            <p:cNvPr id="2498" name="Google Shape;2498;p105"/>
            <p:cNvSpPr txBox="1"/>
            <p:nvPr/>
          </p:nvSpPr>
          <p:spPr>
            <a:xfrm>
              <a:off x="3984" y="1680"/>
              <a:ext cx="6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ST</a:t>
              </a:r>
              <a:r>
                <a:rPr b="0" baseline="-25000" i="0" lang="en-US" sz="2400" u="none">
                  <a:solidFill>
                    <a:schemeClr val="dk1"/>
                  </a:solidFill>
                  <a:latin typeface="Times New Roman"/>
                  <a:ea typeface="Times New Roman"/>
                  <a:cs typeface="Times New Roman"/>
                  <a:sym typeface="Times New Roman"/>
                </a:rPr>
                <a:t>1</a:t>
              </a:r>
              <a:endParaRPr/>
            </a:p>
          </p:txBody>
        </p:sp>
        <p:cxnSp>
          <p:nvCxnSpPr>
            <p:cNvPr id="2499" name="Google Shape;2499;p105"/>
            <p:cNvCxnSpPr/>
            <p:nvPr/>
          </p:nvCxnSpPr>
          <p:spPr>
            <a:xfrm flipH="1" rot="5400000">
              <a:off x="3299" y="1468"/>
              <a:ext cx="300" cy="300"/>
            </a:xfrm>
            <a:prstGeom prst="curvedConnector3">
              <a:avLst>
                <a:gd fmla="val 468809" name="adj1"/>
              </a:avLst>
            </a:prstGeom>
            <a:noFill/>
            <a:ln cap="flat" cmpd="sng" w="9525">
              <a:solidFill>
                <a:schemeClr val="dk1"/>
              </a:solidFill>
              <a:prstDash val="solid"/>
              <a:miter lim="800000"/>
              <a:headEnd len="med" w="med" type="none"/>
              <a:tailEnd len="med" w="med" type="none"/>
            </a:ln>
          </p:spPr>
        </p:cxnSp>
        <p:cxnSp>
          <p:nvCxnSpPr>
            <p:cNvPr id="2500" name="Google Shape;2500;p105"/>
            <p:cNvCxnSpPr/>
            <p:nvPr/>
          </p:nvCxnSpPr>
          <p:spPr>
            <a:xfrm>
              <a:off x="1920" y="912"/>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501" name="Google Shape;2501;p105"/>
            <p:cNvSpPr/>
            <p:nvPr/>
          </p:nvSpPr>
          <p:spPr>
            <a:xfrm>
              <a:off x="182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11</a:t>
              </a:r>
              <a:endParaRPr/>
            </a:p>
          </p:txBody>
        </p:sp>
        <p:cxnSp>
          <p:nvCxnSpPr>
            <p:cNvPr id="2502" name="Google Shape;2502;p105"/>
            <p:cNvCxnSpPr/>
            <p:nvPr/>
          </p:nvCxnSpPr>
          <p:spPr>
            <a:xfrm rot="-5400000">
              <a:off x="1770" y="1618"/>
              <a:ext cx="300" cy="0"/>
            </a:xfrm>
            <a:prstGeom prst="straightConnector1">
              <a:avLst/>
            </a:prstGeom>
            <a:noFill/>
            <a:ln cap="flat" cmpd="sng" w="9525">
              <a:solidFill>
                <a:schemeClr val="dk1"/>
              </a:solidFill>
              <a:prstDash val="solid"/>
              <a:miter lim="800000"/>
              <a:headEnd len="med" w="med" type="none"/>
              <a:tailEnd len="med" w="med" type="none"/>
            </a:ln>
          </p:spPr>
        </p:cxnSp>
        <p:sp>
          <p:nvSpPr>
            <p:cNvPr id="2503" name="Google Shape;2503;p105"/>
            <p:cNvSpPr txBox="1"/>
            <p:nvPr/>
          </p:nvSpPr>
          <p:spPr>
            <a:xfrm>
              <a:off x="2544" y="62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0.2</a:t>
              </a:r>
              <a:endParaRPr/>
            </a:p>
          </p:txBody>
        </p:sp>
        <p:sp>
          <p:nvSpPr>
            <p:cNvPr id="2504" name="Google Shape;2504;p105"/>
            <p:cNvSpPr txBox="1"/>
            <p:nvPr/>
          </p:nvSpPr>
          <p:spPr>
            <a:xfrm>
              <a:off x="1440" y="91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0.9</a:t>
              </a:r>
              <a:endParaRPr/>
            </a:p>
          </p:txBody>
        </p:sp>
        <p:sp>
          <p:nvSpPr>
            <p:cNvPr id="2505" name="Google Shape;2505;p105"/>
            <p:cNvSpPr txBox="1"/>
            <p:nvPr/>
          </p:nvSpPr>
          <p:spPr>
            <a:xfrm>
              <a:off x="1872" y="969"/>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p:txBody>
        </p:sp>
        <p:sp>
          <p:nvSpPr>
            <p:cNvPr id="2506" name="Google Shape;2506;p105"/>
            <p:cNvSpPr txBox="1"/>
            <p:nvPr/>
          </p:nvSpPr>
          <p:spPr>
            <a:xfrm>
              <a:off x="2160" y="91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0.8</a:t>
              </a:r>
              <a:endParaRPr/>
            </a:p>
          </p:txBody>
        </p:sp>
        <p:sp>
          <p:nvSpPr>
            <p:cNvPr id="2507" name="Google Shape;2507;p105"/>
            <p:cNvSpPr txBox="1"/>
            <p:nvPr/>
          </p:nvSpPr>
          <p:spPr>
            <a:xfrm>
              <a:off x="3216" y="91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0.9</a:t>
              </a:r>
              <a:endParaRPr/>
            </a:p>
          </p:txBody>
        </p:sp>
        <p:sp>
          <p:nvSpPr>
            <p:cNvPr id="2508" name="Google Shape;2508;p105"/>
            <p:cNvSpPr txBox="1"/>
            <p:nvPr/>
          </p:nvSpPr>
          <p:spPr>
            <a:xfrm>
              <a:off x="3696" y="91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p:txBody>
        </p:sp>
      </p:grpSp>
      <p:sp>
        <p:nvSpPr>
          <p:cNvPr id="2509" name="Google Shape;2509;p105"/>
          <p:cNvSpPr txBox="1"/>
          <p:nvPr/>
        </p:nvSpPr>
        <p:spPr>
          <a:xfrm>
            <a:off x="533400" y="3292475"/>
            <a:ext cx="7924800" cy="70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For each node </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k </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10</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11</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12</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l </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13</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14</a:t>
            </a:r>
            <a:r>
              <a:rPr b="0" i="0" lang="en-US" sz="2000" u="none">
                <a:solidFill>
                  <a:schemeClr val="dk1"/>
                </a:solidFill>
                <a:latin typeface="Tahoma"/>
                <a:ea typeface="Tahoma"/>
                <a:cs typeface="Tahoma"/>
                <a:sym typeface="Tahoma"/>
              </a:rPr>
              <a:t>}, their path-based similarity </a:t>
            </a:r>
            <a:r>
              <a:rPr b="0" i="1" lang="en-US" sz="2000" u="none">
                <a:solidFill>
                  <a:schemeClr val="dk1"/>
                </a:solidFill>
                <a:latin typeface="Tahoma"/>
                <a:ea typeface="Tahoma"/>
                <a:cs typeface="Tahoma"/>
                <a:sym typeface="Tahoma"/>
              </a:rPr>
              <a:t>sim</a:t>
            </a:r>
            <a:r>
              <a:rPr b="0" baseline="-25000" i="1" lang="en-US" sz="2000" u="none">
                <a:solidFill>
                  <a:schemeClr val="dk1"/>
                </a:solidFill>
                <a:latin typeface="Tahoma"/>
                <a:ea typeface="Tahoma"/>
                <a:cs typeface="Tahoma"/>
                <a:sym typeface="Tahoma"/>
              </a:rPr>
              <a:t>p</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k</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l</a:t>
            </a:r>
            <a:r>
              <a:rPr b="0" i="0" lang="en-US" sz="2000" u="none">
                <a:solidFill>
                  <a:schemeClr val="dk1"/>
                </a:solidFill>
                <a:latin typeface="Tahoma"/>
                <a:ea typeface="Tahoma"/>
                <a:cs typeface="Tahoma"/>
                <a:sym typeface="Tahoma"/>
              </a:rPr>
              <a:t>) = </a:t>
            </a:r>
            <a:r>
              <a:rPr b="0" i="1" lang="en-US" sz="2000" u="none">
                <a:solidFill>
                  <a:schemeClr val="dk1"/>
                </a:solidFill>
                <a:latin typeface="Tahoma"/>
                <a:ea typeface="Tahoma"/>
                <a:cs typeface="Tahoma"/>
                <a:sym typeface="Tahoma"/>
              </a:rPr>
              <a:t>s</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k</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4</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s</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4</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5</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s</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5</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l</a:t>
            </a:r>
            <a:r>
              <a:rPr b="0" i="0" lang="en-US" sz="2000" u="none">
                <a:solidFill>
                  <a:schemeClr val="dk1"/>
                </a:solidFill>
                <a:latin typeface="Tahoma"/>
                <a:ea typeface="Tahoma"/>
                <a:cs typeface="Tahoma"/>
                <a:sym typeface="Tahoma"/>
              </a:rPr>
              <a:t>).</a:t>
            </a:r>
            <a:endParaRPr/>
          </a:p>
        </p:txBody>
      </p:sp>
      <p:grpSp>
        <p:nvGrpSpPr>
          <p:cNvPr id="2510" name="Google Shape;2510;p105"/>
          <p:cNvGrpSpPr/>
          <p:nvPr/>
        </p:nvGrpSpPr>
        <p:grpSpPr>
          <a:xfrm>
            <a:off x="2571750" y="1295400"/>
            <a:ext cx="3619500" cy="635000"/>
            <a:chOff x="1620" y="2736"/>
            <a:chExt cx="2280" cy="300"/>
          </a:xfrm>
        </p:grpSpPr>
        <p:cxnSp>
          <p:nvCxnSpPr>
            <p:cNvPr id="2511" name="Google Shape;2511;p105"/>
            <p:cNvCxnSpPr/>
            <p:nvPr/>
          </p:nvCxnSpPr>
          <p:spPr>
            <a:xfrm flipH="1">
              <a:off x="1620" y="2736"/>
              <a:ext cx="300" cy="300"/>
            </a:xfrm>
            <a:prstGeom prst="straightConnector1">
              <a:avLst/>
            </a:prstGeom>
            <a:noFill/>
            <a:ln cap="flat" cmpd="sng" w="19050">
              <a:solidFill>
                <a:srgbClr val="FF0000"/>
              </a:solidFill>
              <a:prstDash val="solid"/>
              <a:miter lim="800000"/>
              <a:headEnd len="med" w="med" type="none"/>
              <a:tailEnd len="med" w="med" type="none"/>
            </a:ln>
          </p:spPr>
        </p:cxnSp>
        <p:cxnSp>
          <p:nvCxnSpPr>
            <p:cNvPr id="2512" name="Google Shape;2512;p105"/>
            <p:cNvCxnSpPr/>
            <p:nvPr/>
          </p:nvCxnSpPr>
          <p:spPr>
            <a:xfrm>
              <a:off x="1920" y="2736"/>
              <a:ext cx="600" cy="300"/>
            </a:xfrm>
            <a:prstGeom prst="straightConnector1">
              <a:avLst/>
            </a:prstGeom>
            <a:noFill/>
            <a:ln cap="flat" cmpd="sng" w="19050">
              <a:solidFill>
                <a:srgbClr val="FF0000"/>
              </a:solidFill>
              <a:prstDash val="solid"/>
              <a:miter lim="800000"/>
              <a:headEnd len="med" w="med" type="none"/>
              <a:tailEnd len="med" w="med" type="none"/>
            </a:ln>
          </p:spPr>
        </p:cxnSp>
        <p:cxnSp>
          <p:nvCxnSpPr>
            <p:cNvPr id="2513" name="Google Shape;2513;p105"/>
            <p:cNvCxnSpPr/>
            <p:nvPr/>
          </p:nvCxnSpPr>
          <p:spPr>
            <a:xfrm flipH="1">
              <a:off x="3300" y="2736"/>
              <a:ext cx="300" cy="300"/>
            </a:xfrm>
            <a:prstGeom prst="straightConnector1">
              <a:avLst/>
            </a:prstGeom>
            <a:noFill/>
            <a:ln cap="flat" cmpd="sng" w="19050">
              <a:solidFill>
                <a:srgbClr val="FF0000"/>
              </a:solidFill>
              <a:prstDash val="solid"/>
              <a:miter lim="800000"/>
              <a:headEnd len="med" w="med" type="none"/>
              <a:tailEnd len="med" w="med" type="none"/>
            </a:ln>
          </p:spPr>
        </p:cxnSp>
        <p:cxnSp>
          <p:nvCxnSpPr>
            <p:cNvPr id="2514" name="Google Shape;2514;p105"/>
            <p:cNvCxnSpPr/>
            <p:nvPr/>
          </p:nvCxnSpPr>
          <p:spPr>
            <a:xfrm>
              <a:off x="3600" y="2736"/>
              <a:ext cx="300" cy="300"/>
            </a:xfrm>
            <a:prstGeom prst="straightConnector1">
              <a:avLst/>
            </a:prstGeom>
            <a:noFill/>
            <a:ln cap="flat" cmpd="sng" w="19050">
              <a:solidFill>
                <a:srgbClr val="FF0000"/>
              </a:solidFill>
              <a:prstDash val="solid"/>
              <a:miter lim="800000"/>
              <a:headEnd len="med" w="med" type="none"/>
              <a:tailEnd len="med" w="med" type="none"/>
            </a:ln>
          </p:spPr>
        </p:cxnSp>
        <p:cxnSp>
          <p:nvCxnSpPr>
            <p:cNvPr id="2515" name="Google Shape;2515;p105"/>
            <p:cNvCxnSpPr/>
            <p:nvPr/>
          </p:nvCxnSpPr>
          <p:spPr>
            <a:xfrm>
              <a:off x="1920" y="2736"/>
              <a:ext cx="0" cy="300"/>
            </a:xfrm>
            <a:prstGeom prst="straightConnector1">
              <a:avLst/>
            </a:prstGeom>
            <a:noFill/>
            <a:ln cap="flat" cmpd="sng" w="19050">
              <a:solidFill>
                <a:srgbClr val="FF0000"/>
              </a:solidFill>
              <a:prstDash val="solid"/>
              <a:miter lim="800000"/>
              <a:headEnd len="med" w="med" type="none"/>
              <a:tailEnd len="med" w="med" type="none"/>
            </a:ln>
          </p:spPr>
        </p:cxnSp>
        <p:cxnSp>
          <p:nvCxnSpPr>
            <p:cNvPr id="2516" name="Google Shape;2516;p105"/>
            <p:cNvCxnSpPr/>
            <p:nvPr/>
          </p:nvCxnSpPr>
          <p:spPr>
            <a:xfrm>
              <a:off x="1920" y="2736"/>
              <a:ext cx="1800" cy="0"/>
            </a:xfrm>
            <a:prstGeom prst="straightConnector1">
              <a:avLst/>
            </a:prstGeom>
            <a:noFill/>
            <a:ln cap="flat" cmpd="sng" w="19050">
              <a:solidFill>
                <a:srgbClr val="FF0000"/>
              </a:solidFill>
              <a:prstDash val="solid"/>
              <a:miter lim="800000"/>
              <a:headEnd len="med" w="med" type="none"/>
              <a:tailEnd len="med" w="med" type="none"/>
            </a:ln>
          </p:spPr>
        </p:cxnSp>
      </p:grpSp>
      <p:pic>
        <p:nvPicPr>
          <p:cNvPr id="2517" name="Google Shape;2517;p105"/>
          <p:cNvPicPr preferRelativeResize="0"/>
          <p:nvPr>
            <p:ph idx="4294967295" type="body"/>
          </p:nvPr>
        </p:nvPicPr>
        <p:blipFill rotWithShape="1">
          <a:blip r:embed="rId3">
            <a:alphaModFix/>
          </a:blip>
          <a:srcRect b="0" l="0" r="0" t="0"/>
          <a:stretch/>
        </p:blipFill>
        <p:spPr>
          <a:xfrm>
            <a:off x="1143000" y="4191000"/>
            <a:ext cx="5830800" cy="735000"/>
          </a:xfrm>
          <a:prstGeom prst="rect">
            <a:avLst/>
          </a:prstGeom>
          <a:noFill/>
          <a:ln>
            <a:noFill/>
          </a:ln>
        </p:spPr>
      </p:pic>
      <p:sp>
        <p:nvSpPr>
          <p:cNvPr id="2518" name="Google Shape;2518;p105"/>
          <p:cNvSpPr txBox="1"/>
          <p:nvPr/>
        </p:nvSpPr>
        <p:spPr>
          <a:xfrm>
            <a:off x="533400" y="5622925"/>
            <a:ext cx="7924800" cy="70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After aggregation, we reduce quadratic time computation to linear time computation.</a:t>
            </a:r>
            <a:endParaRPr/>
          </a:p>
        </p:txBody>
      </p:sp>
      <p:sp>
        <p:nvSpPr>
          <p:cNvPr id="2519" name="Google Shape;2519;p105"/>
          <p:cNvSpPr txBox="1"/>
          <p:nvPr/>
        </p:nvSpPr>
        <p:spPr>
          <a:xfrm>
            <a:off x="990600" y="5105400"/>
            <a:ext cx="4114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takes </a:t>
            </a:r>
            <a:r>
              <a:rPr b="0" i="1" lang="en-US" sz="2400" u="none">
                <a:solidFill>
                  <a:schemeClr val="dk1"/>
                </a:solidFill>
                <a:latin typeface="Times New Roman"/>
                <a:ea typeface="Times New Roman"/>
                <a:cs typeface="Times New Roman"/>
                <a:sym typeface="Times New Roman"/>
              </a:rPr>
              <a:t>O</a:t>
            </a:r>
            <a:r>
              <a:rPr b="0" i="0" lang="en-US" sz="2400" u="none">
                <a:solidFill>
                  <a:schemeClr val="dk1"/>
                </a:solidFill>
                <a:latin typeface="Times New Roman"/>
                <a:ea typeface="Times New Roman"/>
                <a:cs typeface="Times New Roman"/>
                <a:sym typeface="Times New Roman"/>
              </a:rPr>
              <a:t>(3</a:t>
            </a:r>
            <a:r>
              <a:rPr b="0" i="0" lang="en-US" sz="2400" u="none">
                <a:solidFill>
                  <a:schemeClr val="dk1"/>
                </a:solidFill>
                <a:latin typeface="Arial"/>
                <a:ea typeface="Arial"/>
                <a:cs typeface="Arial"/>
                <a:sym typeface="Arial"/>
              </a:rPr>
              <a:t>+</a:t>
            </a:r>
            <a:r>
              <a:rPr b="0" i="0" lang="en-US" sz="2400" u="none">
                <a:solidFill>
                  <a:schemeClr val="dk1"/>
                </a:solidFill>
                <a:latin typeface="Times New Roman"/>
                <a:ea typeface="Times New Roman"/>
                <a:cs typeface="Times New Roman"/>
                <a:sym typeface="Times New Roman"/>
              </a:rPr>
              <a:t>2) time</a:t>
            </a:r>
            <a:endParaRPr/>
          </a:p>
        </p:txBody>
      </p:sp>
      <p:sp>
        <p:nvSpPr>
          <p:cNvPr id="2520" name="Google Shape;2520;p10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5" name="Shape 2525"/>
        <p:cNvGrpSpPr/>
        <p:nvPr/>
      </p:nvGrpSpPr>
      <p:grpSpPr>
        <a:xfrm>
          <a:off x="0" y="0"/>
          <a:ext cx="0" cy="0"/>
          <a:chOff x="0" y="0"/>
          <a:chExt cx="0" cy="0"/>
        </a:xfrm>
      </p:grpSpPr>
      <p:sp>
        <p:nvSpPr>
          <p:cNvPr id="2526" name="Google Shape;2526;p106"/>
          <p:cNvSpPr txBox="1"/>
          <p:nvPr>
            <p:ph idx="4294967295"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Computing Similarity with Aggregation</a:t>
            </a:r>
            <a:endParaRPr/>
          </a:p>
        </p:txBody>
      </p:sp>
      <p:sp>
        <p:nvSpPr>
          <p:cNvPr id="2527" name="Google Shape;2527;p106"/>
          <p:cNvSpPr txBox="1"/>
          <p:nvPr>
            <p:ph idx="4294967295" type="body"/>
          </p:nvPr>
        </p:nvSpPr>
        <p:spPr>
          <a:xfrm>
            <a:off x="381000" y="4343400"/>
            <a:ext cx="8534400"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folHlink"/>
              </a:buClr>
              <a:buSzPts val="1200"/>
              <a:buFont typeface="Noto Sans Symbols"/>
              <a:buNone/>
            </a:pPr>
            <a:r>
              <a:rPr b="0" i="0" lang="en-US" sz="2000" u="none" cap="none" strike="noStrike">
                <a:solidFill>
                  <a:schemeClr val="dk1"/>
                </a:solidFill>
                <a:latin typeface="Arial"/>
                <a:ea typeface="Arial"/>
                <a:cs typeface="Arial"/>
                <a:sym typeface="Arial"/>
              </a:rPr>
              <a:t>To compute</a:t>
            </a:r>
            <a:r>
              <a:rPr b="0" i="1" lang="en-US" sz="2000" u="none" cap="none" strike="noStrike">
                <a:solidFill>
                  <a:schemeClr val="dk1"/>
                </a:solidFill>
                <a:latin typeface="Arial"/>
                <a:ea typeface="Arial"/>
                <a:cs typeface="Arial"/>
                <a:sym typeface="Arial"/>
              </a:rPr>
              <a:t> sim</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a</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a:t>
            </a:r>
            <a:endParaRPr/>
          </a:p>
          <a:p>
            <a:pPr indent="-342900" lvl="0" marL="342900" marR="0" rtl="0" algn="l">
              <a:lnSpc>
                <a:spcPct val="11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Find all pairs of sibling nodes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i</a:t>
            </a:r>
            <a:r>
              <a:rPr b="0" i="0" lang="en-US" sz="2000" u="none" cap="none" strike="noStrike">
                <a:solidFill>
                  <a:schemeClr val="dk1"/>
                </a:solidFill>
                <a:latin typeface="Arial"/>
                <a:ea typeface="Arial"/>
                <a:cs typeface="Arial"/>
                <a:sym typeface="Arial"/>
              </a:rPr>
              <a:t> and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j</a:t>
            </a:r>
            <a:r>
              <a:rPr b="0" i="0" lang="en-US" sz="2000" u="none" cap="none" strike="noStrike">
                <a:solidFill>
                  <a:schemeClr val="dk1"/>
                </a:solidFill>
                <a:latin typeface="Arial"/>
                <a:ea typeface="Arial"/>
                <a:cs typeface="Arial"/>
                <a:sym typeface="Arial"/>
              </a:rPr>
              <a:t>, so that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a</a:t>
            </a:r>
            <a:r>
              <a:rPr b="0" i="0" lang="en-US" sz="2000" u="none" cap="none" strike="noStrike">
                <a:solidFill>
                  <a:schemeClr val="dk1"/>
                </a:solidFill>
                <a:latin typeface="Arial"/>
                <a:ea typeface="Arial"/>
                <a:cs typeface="Arial"/>
                <a:sym typeface="Arial"/>
              </a:rPr>
              <a:t> linked with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i</a:t>
            </a:r>
            <a:r>
              <a:rPr b="0" i="0" lang="en-US" sz="2000" u="none" cap="none" strike="noStrike">
                <a:solidFill>
                  <a:schemeClr val="dk1"/>
                </a:solidFill>
                <a:latin typeface="Arial"/>
                <a:ea typeface="Arial"/>
                <a:cs typeface="Arial"/>
                <a:sym typeface="Arial"/>
              </a:rPr>
              <a:t> and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with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j</a:t>
            </a:r>
            <a:r>
              <a:rPr b="0" i="0" lang="en-US" sz="2000" u="none" cap="none" strike="noStrike">
                <a:solidFill>
                  <a:schemeClr val="dk1"/>
                </a:solidFill>
                <a:latin typeface="Arial"/>
                <a:ea typeface="Arial"/>
                <a:cs typeface="Arial"/>
                <a:sym typeface="Arial"/>
              </a:rPr>
              <a:t>. </a:t>
            </a:r>
            <a:endParaRPr/>
          </a:p>
          <a:p>
            <a:pPr indent="-342900" lvl="0" marL="342900" marR="0" rtl="0" algn="l">
              <a:lnSpc>
                <a:spcPct val="11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Calculate similarity (and weight) between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a</a:t>
            </a:r>
            <a:r>
              <a:rPr b="0" i="0" lang="en-US" sz="2000" u="none" cap="none" strike="noStrike">
                <a:solidFill>
                  <a:schemeClr val="dk1"/>
                </a:solidFill>
                <a:latin typeface="Arial"/>
                <a:ea typeface="Arial"/>
                <a:cs typeface="Arial"/>
                <a:sym typeface="Arial"/>
              </a:rPr>
              <a:t> and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b </a:t>
            </a:r>
            <a:r>
              <a:rPr b="0" i="0" lang="en-US" sz="2000" u="none" cap="none" strike="noStrike">
                <a:solidFill>
                  <a:schemeClr val="dk1"/>
                </a:solidFill>
                <a:latin typeface="Arial"/>
                <a:ea typeface="Arial"/>
                <a:cs typeface="Arial"/>
                <a:sym typeface="Arial"/>
              </a:rPr>
              <a:t>w.r.t.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i</a:t>
            </a:r>
            <a:r>
              <a:rPr b="0" i="0" lang="en-US" sz="2000" u="none" cap="none" strike="noStrike">
                <a:solidFill>
                  <a:schemeClr val="dk1"/>
                </a:solidFill>
                <a:latin typeface="Arial"/>
                <a:ea typeface="Arial"/>
                <a:cs typeface="Arial"/>
                <a:sym typeface="Arial"/>
              </a:rPr>
              <a:t> and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j</a:t>
            </a:r>
            <a:r>
              <a:rPr b="0" i="0" lang="en-US" sz="2000" u="none" cap="none" strike="noStrike">
                <a:solidFill>
                  <a:schemeClr val="dk1"/>
                </a:solidFill>
                <a:latin typeface="Arial"/>
                <a:ea typeface="Arial"/>
                <a:cs typeface="Arial"/>
                <a:sym typeface="Arial"/>
              </a:rPr>
              <a:t>.</a:t>
            </a:r>
            <a:endParaRPr/>
          </a:p>
          <a:p>
            <a:pPr indent="-342900" lvl="0" marL="342900" marR="0" rtl="0" algn="l">
              <a:lnSpc>
                <a:spcPct val="11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Calculate weighted average similarity between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a</a:t>
            </a:r>
            <a:r>
              <a:rPr b="0" i="0" lang="en-US" sz="2000" u="none" cap="none" strike="noStrike">
                <a:solidFill>
                  <a:schemeClr val="dk1"/>
                </a:solidFill>
                <a:latin typeface="Arial"/>
                <a:ea typeface="Arial"/>
                <a:cs typeface="Arial"/>
                <a:sym typeface="Arial"/>
              </a:rPr>
              <a:t> and </a:t>
            </a:r>
            <a:r>
              <a:rPr b="0" i="1" lang="en-US" sz="2000" u="none" cap="none" strike="noStrike">
                <a:solidFill>
                  <a:schemeClr val="dk1"/>
                </a:solidFill>
                <a:latin typeface="Arial"/>
                <a:ea typeface="Arial"/>
                <a:cs typeface="Arial"/>
                <a:sym typeface="Arial"/>
              </a:rPr>
              <a:t>n</a:t>
            </a:r>
            <a:r>
              <a:rPr b="0" baseline="-25000" i="1" lang="en-US" sz="2000" u="none" cap="none" strike="noStrike">
                <a:solidFill>
                  <a:schemeClr val="dk1"/>
                </a:solidFill>
                <a:latin typeface="Arial"/>
                <a:ea typeface="Arial"/>
                <a:cs typeface="Arial"/>
                <a:sym typeface="Arial"/>
              </a:rPr>
              <a:t>b </a:t>
            </a:r>
            <a:r>
              <a:rPr b="0" i="0" lang="en-US" sz="2000" u="none" cap="none" strike="noStrike">
                <a:solidFill>
                  <a:schemeClr val="dk1"/>
                </a:solidFill>
                <a:latin typeface="Arial"/>
                <a:ea typeface="Arial"/>
                <a:cs typeface="Arial"/>
                <a:sym typeface="Arial"/>
              </a:rPr>
              <a:t>w.r.t. all such pairs.</a:t>
            </a:r>
            <a:endParaRPr/>
          </a:p>
        </p:txBody>
      </p:sp>
      <p:sp>
        <p:nvSpPr>
          <p:cNvPr id="2528" name="Google Shape;2528;p106"/>
          <p:cNvSpPr txBox="1"/>
          <p:nvPr/>
        </p:nvSpPr>
        <p:spPr>
          <a:xfrm>
            <a:off x="304800" y="3505200"/>
            <a:ext cx="8610600" cy="8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1" lang="en-US" sz="2000" u="none">
                <a:solidFill>
                  <a:schemeClr val="dk1"/>
                </a:solidFill>
                <a:latin typeface="Tahoma"/>
                <a:ea typeface="Tahoma"/>
                <a:cs typeface="Tahoma"/>
                <a:sym typeface="Tahoma"/>
              </a:rPr>
              <a:t>sim</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a</a:t>
            </a:r>
            <a:r>
              <a:rPr b="0" i="1" lang="en-US" sz="2000" u="none">
                <a:solidFill>
                  <a:schemeClr val="dk1"/>
                </a:solidFill>
                <a:latin typeface="Tahoma"/>
                <a:ea typeface="Tahoma"/>
                <a:cs typeface="Tahoma"/>
                <a:sym typeface="Tahoma"/>
              </a:rPr>
              <a:t>, n</a:t>
            </a:r>
            <a:r>
              <a:rPr b="0" baseline="-25000" i="1" lang="en-US" sz="2000" u="none">
                <a:solidFill>
                  <a:schemeClr val="dk1"/>
                </a:solidFill>
                <a:latin typeface="Tahoma"/>
                <a:ea typeface="Tahoma"/>
                <a:cs typeface="Tahoma"/>
                <a:sym typeface="Tahoma"/>
              </a:rPr>
              <a:t>b</a:t>
            </a:r>
            <a:r>
              <a:rPr b="0" i="0" lang="en-US" sz="2000" u="none">
                <a:solidFill>
                  <a:schemeClr val="dk1"/>
                </a:solidFill>
                <a:latin typeface="Tahoma"/>
                <a:ea typeface="Tahoma"/>
                <a:cs typeface="Tahoma"/>
                <a:sym typeface="Tahoma"/>
              </a:rPr>
              <a:t>) = avg_sim(</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a</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4</a:t>
            </a:r>
            <a:r>
              <a:rPr b="0" i="0" lang="en-US" sz="2000" u="none">
                <a:solidFill>
                  <a:schemeClr val="dk1"/>
                </a:solidFill>
                <a:latin typeface="Tahoma"/>
                <a:ea typeface="Tahoma"/>
                <a:cs typeface="Tahoma"/>
                <a:sym typeface="Tahoma"/>
              </a:rPr>
              <a:t>) x </a:t>
            </a:r>
            <a:r>
              <a:rPr b="0" i="1" lang="en-US" sz="2000" u="none">
                <a:solidFill>
                  <a:schemeClr val="dk1"/>
                </a:solidFill>
                <a:latin typeface="Tahoma"/>
                <a:ea typeface="Tahoma"/>
                <a:cs typeface="Tahoma"/>
                <a:sym typeface="Tahoma"/>
              </a:rPr>
              <a:t>s</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4</a:t>
            </a:r>
            <a:r>
              <a:rPr b="0" i="1" lang="en-US" sz="2000" u="none">
                <a:solidFill>
                  <a:schemeClr val="dk1"/>
                </a:solidFill>
                <a:latin typeface="Tahoma"/>
                <a:ea typeface="Tahoma"/>
                <a:cs typeface="Tahoma"/>
                <a:sym typeface="Tahoma"/>
              </a:rPr>
              <a:t>, n</a:t>
            </a:r>
            <a:r>
              <a:rPr b="0" baseline="-25000" i="0" lang="en-US" sz="2000" u="none">
                <a:solidFill>
                  <a:schemeClr val="dk1"/>
                </a:solidFill>
                <a:latin typeface="Tahoma"/>
                <a:ea typeface="Tahoma"/>
                <a:cs typeface="Tahoma"/>
                <a:sym typeface="Tahoma"/>
              </a:rPr>
              <a:t>5</a:t>
            </a:r>
            <a:r>
              <a:rPr b="0" i="0" lang="en-US" sz="2000" u="none">
                <a:solidFill>
                  <a:schemeClr val="dk1"/>
                </a:solidFill>
                <a:latin typeface="Tahoma"/>
                <a:ea typeface="Tahoma"/>
                <a:cs typeface="Tahoma"/>
                <a:sym typeface="Tahoma"/>
              </a:rPr>
              <a:t>) x avg_sim(</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b</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5</a:t>
            </a:r>
            <a:r>
              <a:rPr b="0" i="0" lang="en-US" sz="2000" u="none">
                <a:solidFill>
                  <a:schemeClr val="dk1"/>
                </a:solidFill>
                <a:latin typeface="Tahoma"/>
                <a:ea typeface="Tahoma"/>
                <a:cs typeface="Tahoma"/>
                <a:sym typeface="Tahoma"/>
              </a:rPr>
              <a:t>)</a:t>
            </a:r>
            <a:endParaRPr/>
          </a:p>
          <a:p>
            <a:pPr indent="0" lvl="0" marL="0" marR="0" rtl="0" algn="l">
              <a:lnSpc>
                <a:spcPct val="100000"/>
              </a:lnSpc>
              <a:spcBef>
                <a:spcPts val="10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 0.9 x 0.2 x 0.95 = 0.171</a:t>
            </a:r>
            <a:endParaRPr/>
          </a:p>
        </p:txBody>
      </p:sp>
      <p:sp>
        <p:nvSpPr>
          <p:cNvPr id="2529" name="Google Shape;2529;p106"/>
          <p:cNvSpPr txBox="1"/>
          <p:nvPr/>
        </p:nvSpPr>
        <p:spPr>
          <a:xfrm>
            <a:off x="381000" y="2117725"/>
            <a:ext cx="3733800" cy="70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1" lang="en-US" sz="2000" u="none">
                <a:solidFill>
                  <a:schemeClr val="dk1"/>
                </a:solidFill>
                <a:latin typeface="Tahoma"/>
                <a:ea typeface="Tahoma"/>
                <a:cs typeface="Tahoma"/>
                <a:sym typeface="Tahoma"/>
              </a:rPr>
              <a:t>sim</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n</a:t>
            </a:r>
            <a:r>
              <a:rPr b="0" baseline="-25000" i="1" lang="en-US" sz="2000" u="none">
                <a:solidFill>
                  <a:schemeClr val="dk1"/>
                </a:solidFill>
                <a:latin typeface="Tahoma"/>
                <a:ea typeface="Tahoma"/>
                <a:cs typeface="Tahoma"/>
                <a:sym typeface="Tahoma"/>
              </a:rPr>
              <a:t>a</a:t>
            </a:r>
            <a:r>
              <a:rPr b="0" i="1" lang="en-US" sz="2000" u="none">
                <a:solidFill>
                  <a:schemeClr val="dk1"/>
                </a:solidFill>
                <a:latin typeface="Tahoma"/>
                <a:ea typeface="Tahoma"/>
                <a:cs typeface="Tahoma"/>
                <a:sym typeface="Tahoma"/>
              </a:rPr>
              <a:t>, n</a:t>
            </a:r>
            <a:r>
              <a:rPr b="0" baseline="-25000" i="1" lang="en-US" sz="2000" u="none">
                <a:solidFill>
                  <a:schemeClr val="dk1"/>
                </a:solidFill>
                <a:latin typeface="Tahoma"/>
                <a:ea typeface="Tahoma"/>
                <a:cs typeface="Tahoma"/>
                <a:sym typeface="Tahoma"/>
              </a:rPr>
              <a:t>b</a:t>
            </a:r>
            <a:r>
              <a:rPr b="0" i="0" lang="en-US" sz="2000" u="none">
                <a:solidFill>
                  <a:schemeClr val="dk1"/>
                </a:solidFill>
                <a:latin typeface="Tahoma"/>
                <a:ea typeface="Tahoma"/>
                <a:cs typeface="Tahoma"/>
                <a:sym typeface="Tahoma"/>
              </a:rPr>
              <a:t>) can be computed from aggregated similarities</a:t>
            </a:r>
            <a:endParaRPr/>
          </a:p>
        </p:txBody>
      </p:sp>
      <p:sp>
        <p:nvSpPr>
          <p:cNvPr id="2530" name="Google Shape;2530;p106"/>
          <p:cNvSpPr txBox="1"/>
          <p:nvPr/>
        </p:nvSpPr>
        <p:spPr>
          <a:xfrm>
            <a:off x="1981200" y="1143000"/>
            <a:ext cx="20574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Average similarity</a:t>
            </a:r>
            <a:endParaRPr/>
          </a:p>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and total weight</a:t>
            </a:r>
            <a:endParaRPr/>
          </a:p>
        </p:txBody>
      </p:sp>
      <p:grpSp>
        <p:nvGrpSpPr>
          <p:cNvPr id="2531" name="Google Shape;2531;p106"/>
          <p:cNvGrpSpPr/>
          <p:nvPr/>
        </p:nvGrpSpPr>
        <p:grpSpPr>
          <a:xfrm>
            <a:off x="4114800" y="1219200"/>
            <a:ext cx="4210050" cy="2228850"/>
            <a:chOff x="2592" y="576"/>
            <a:chExt cx="2652" cy="1404"/>
          </a:xfrm>
        </p:grpSpPr>
        <p:sp>
          <p:nvSpPr>
            <p:cNvPr id="2532" name="Google Shape;2532;p106"/>
            <p:cNvSpPr/>
            <p:nvPr/>
          </p:nvSpPr>
          <p:spPr>
            <a:xfrm>
              <a:off x="3024" y="784"/>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4</a:t>
              </a:r>
              <a:endParaRPr/>
            </a:p>
          </p:txBody>
        </p:sp>
        <p:sp>
          <p:nvSpPr>
            <p:cNvPr id="2533" name="Google Shape;2533;p106"/>
            <p:cNvSpPr/>
            <p:nvPr/>
          </p:nvSpPr>
          <p:spPr>
            <a:xfrm>
              <a:off x="4704" y="784"/>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5</a:t>
              </a:r>
              <a:endParaRPr/>
            </a:p>
          </p:txBody>
        </p:sp>
        <p:cxnSp>
          <p:nvCxnSpPr>
            <p:cNvPr id="2534" name="Google Shape;2534;p106"/>
            <p:cNvCxnSpPr/>
            <p:nvPr/>
          </p:nvCxnSpPr>
          <p:spPr>
            <a:xfrm flipH="1">
              <a:off x="2820" y="976"/>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35" name="Google Shape;2535;p106"/>
            <p:cNvCxnSpPr/>
            <p:nvPr/>
          </p:nvCxnSpPr>
          <p:spPr>
            <a:xfrm>
              <a:off x="3120" y="976"/>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36" name="Google Shape;2536;p106"/>
            <p:cNvCxnSpPr/>
            <p:nvPr/>
          </p:nvCxnSpPr>
          <p:spPr>
            <a:xfrm flipH="1">
              <a:off x="4500" y="976"/>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37" name="Google Shape;2537;p106"/>
            <p:cNvCxnSpPr/>
            <p:nvPr/>
          </p:nvCxnSpPr>
          <p:spPr>
            <a:xfrm>
              <a:off x="4800" y="976"/>
              <a:ext cx="300" cy="300"/>
            </a:xfrm>
            <a:prstGeom prst="straightConnector1">
              <a:avLst/>
            </a:prstGeom>
            <a:noFill/>
            <a:ln cap="flat" cmpd="sng" w="9525">
              <a:solidFill>
                <a:schemeClr val="dk1"/>
              </a:solidFill>
              <a:prstDash val="solid"/>
              <a:miter lim="800000"/>
              <a:headEnd len="med" w="med" type="none"/>
              <a:tailEnd len="med" w="med" type="none"/>
            </a:ln>
          </p:spPr>
        </p:cxnSp>
        <p:sp>
          <p:nvSpPr>
            <p:cNvPr id="2538" name="Google Shape;2538;p106"/>
            <p:cNvSpPr/>
            <p:nvPr/>
          </p:nvSpPr>
          <p:spPr>
            <a:xfrm>
              <a:off x="2592"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a:t>
              </a:r>
              <a:endParaRPr/>
            </a:p>
          </p:txBody>
        </p:sp>
        <p:sp>
          <p:nvSpPr>
            <p:cNvPr id="2539" name="Google Shape;2539;p106"/>
            <p:cNvSpPr/>
            <p:nvPr/>
          </p:nvSpPr>
          <p:spPr>
            <a:xfrm>
              <a:off x="350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12</a:t>
              </a:r>
              <a:endParaRPr/>
            </a:p>
          </p:txBody>
        </p:sp>
        <p:sp>
          <p:nvSpPr>
            <p:cNvPr id="2540" name="Google Shape;2540;p106"/>
            <p:cNvSpPr/>
            <p:nvPr/>
          </p:nvSpPr>
          <p:spPr>
            <a:xfrm>
              <a:off x="446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13</a:t>
              </a:r>
              <a:endParaRPr/>
            </a:p>
          </p:txBody>
        </p:sp>
        <p:sp>
          <p:nvSpPr>
            <p:cNvPr id="2541" name="Google Shape;2541;p106"/>
            <p:cNvSpPr/>
            <p:nvPr/>
          </p:nvSpPr>
          <p:spPr>
            <a:xfrm>
              <a:off x="494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14</a:t>
              </a:r>
              <a:endParaRPr/>
            </a:p>
          </p:txBody>
        </p:sp>
        <p:sp>
          <p:nvSpPr>
            <p:cNvPr id="2542" name="Google Shape;2542;p106"/>
            <p:cNvSpPr/>
            <p:nvPr/>
          </p:nvSpPr>
          <p:spPr>
            <a:xfrm>
              <a:off x="3024" y="1680"/>
              <a:ext cx="300" cy="300"/>
            </a:xfrm>
            <a:prstGeom prst="ellipse">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endParaRPr/>
            </a:p>
          </p:txBody>
        </p:sp>
        <p:sp>
          <p:nvSpPr>
            <p:cNvPr id="2543" name="Google Shape;2543;p106"/>
            <p:cNvSpPr/>
            <p:nvPr/>
          </p:nvSpPr>
          <p:spPr>
            <a:xfrm>
              <a:off x="4704" y="1680"/>
              <a:ext cx="300" cy="300"/>
            </a:xfrm>
            <a:prstGeom prst="ellipse">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a:t>
              </a:r>
              <a:endParaRPr/>
            </a:p>
          </p:txBody>
        </p:sp>
        <p:cxnSp>
          <p:nvCxnSpPr>
            <p:cNvPr id="2544" name="Google Shape;2544;p106"/>
            <p:cNvCxnSpPr/>
            <p:nvPr/>
          </p:nvCxnSpPr>
          <p:spPr>
            <a:xfrm flipH="1" rot="5400000">
              <a:off x="2820" y="1373"/>
              <a:ext cx="300" cy="300"/>
            </a:xfrm>
            <a:prstGeom prst="curvedConnector3">
              <a:avLst>
                <a:gd fmla="val 663155" name="adj1"/>
              </a:avLst>
            </a:prstGeom>
            <a:noFill/>
            <a:ln cap="flat" cmpd="sng" w="9525">
              <a:solidFill>
                <a:schemeClr val="dk1"/>
              </a:solidFill>
              <a:prstDash val="solid"/>
              <a:miter lim="800000"/>
              <a:headEnd len="med" w="med" type="none"/>
              <a:tailEnd len="med" w="med" type="none"/>
            </a:ln>
          </p:spPr>
        </p:cxnSp>
        <p:cxnSp>
          <p:nvCxnSpPr>
            <p:cNvPr id="2545" name="Google Shape;2545;p106"/>
            <p:cNvCxnSpPr/>
            <p:nvPr/>
          </p:nvCxnSpPr>
          <p:spPr>
            <a:xfrm rot="-5400000">
              <a:off x="3270" y="1223"/>
              <a:ext cx="300" cy="600"/>
            </a:xfrm>
            <a:prstGeom prst="curvedConnector3">
              <a:avLst>
                <a:gd fmla="val 663155" name="adj1"/>
              </a:avLst>
            </a:prstGeom>
            <a:noFill/>
            <a:ln cap="flat" cmpd="sng" w="9525">
              <a:solidFill>
                <a:schemeClr val="dk1"/>
              </a:solidFill>
              <a:prstDash val="solid"/>
              <a:miter lim="800000"/>
              <a:headEnd len="med" w="med" type="none"/>
              <a:tailEnd len="med" w="med" type="none"/>
            </a:ln>
          </p:spPr>
        </p:cxnSp>
        <p:cxnSp>
          <p:nvCxnSpPr>
            <p:cNvPr id="2546" name="Google Shape;2546;p106"/>
            <p:cNvCxnSpPr/>
            <p:nvPr/>
          </p:nvCxnSpPr>
          <p:spPr>
            <a:xfrm rot="-5400000">
              <a:off x="4800" y="1373"/>
              <a:ext cx="300" cy="300"/>
            </a:xfrm>
            <a:prstGeom prst="curvedConnector3">
              <a:avLst>
                <a:gd fmla="val 663155" name="adj1"/>
              </a:avLst>
            </a:prstGeom>
            <a:noFill/>
            <a:ln cap="flat" cmpd="sng" w="9525">
              <a:solidFill>
                <a:schemeClr val="dk1"/>
              </a:solidFill>
              <a:prstDash val="solid"/>
              <a:miter lim="800000"/>
              <a:headEnd len="med" w="med" type="none"/>
              <a:tailEnd len="med" w="med" type="none"/>
            </a:ln>
          </p:spPr>
        </p:cxnSp>
        <p:cxnSp>
          <p:nvCxnSpPr>
            <p:cNvPr id="2547" name="Google Shape;2547;p106"/>
            <p:cNvCxnSpPr/>
            <p:nvPr/>
          </p:nvCxnSpPr>
          <p:spPr>
            <a:xfrm>
              <a:off x="3216" y="880"/>
              <a:ext cx="1500" cy="0"/>
            </a:xfrm>
            <a:prstGeom prst="straightConnector1">
              <a:avLst/>
            </a:prstGeom>
            <a:noFill/>
            <a:ln cap="flat" cmpd="sng" w="9525">
              <a:solidFill>
                <a:schemeClr val="dk1"/>
              </a:solidFill>
              <a:prstDash val="solid"/>
              <a:miter lim="800000"/>
              <a:headEnd len="med" w="med" type="none"/>
              <a:tailEnd len="med" w="med" type="none"/>
            </a:ln>
          </p:spPr>
        </p:cxnSp>
        <p:sp>
          <p:nvSpPr>
            <p:cNvPr id="2548" name="Google Shape;2548;p106"/>
            <p:cNvSpPr txBox="1"/>
            <p:nvPr/>
          </p:nvSpPr>
          <p:spPr>
            <a:xfrm>
              <a:off x="2784" y="576"/>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a:(0.9,3)</a:t>
              </a:r>
              <a:endParaRPr/>
            </a:p>
          </p:txBody>
        </p:sp>
        <p:sp>
          <p:nvSpPr>
            <p:cNvPr id="2549" name="Google Shape;2549;p106"/>
            <p:cNvSpPr txBox="1"/>
            <p:nvPr/>
          </p:nvSpPr>
          <p:spPr>
            <a:xfrm>
              <a:off x="4464" y="576"/>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b:(0.95,2)</a:t>
              </a:r>
              <a:endParaRPr/>
            </a:p>
          </p:txBody>
        </p:sp>
        <p:cxnSp>
          <p:nvCxnSpPr>
            <p:cNvPr id="2550" name="Google Shape;2550;p106"/>
            <p:cNvCxnSpPr/>
            <p:nvPr/>
          </p:nvCxnSpPr>
          <p:spPr>
            <a:xfrm flipH="1" rot="5400000">
              <a:off x="4500" y="1373"/>
              <a:ext cx="300" cy="300"/>
            </a:xfrm>
            <a:prstGeom prst="curvedConnector3">
              <a:avLst>
                <a:gd fmla="val 663155" name="adj1"/>
              </a:avLst>
            </a:prstGeom>
            <a:noFill/>
            <a:ln cap="flat" cmpd="sng" w="9525">
              <a:solidFill>
                <a:schemeClr val="dk1"/>
              </a:solidFill>
              <a:prstDash val="solid"/>
              <a:miter lim="800000"/>
              <a:headEnd len="med" w="med" type="none"/>
              <a:tailEnd len="med" w="med" type="none"/>
            </a:ln>
          </p:spPr>
        </p:cxnSp>
        <p:cxnSp>
          <p:nvCxnSpPr>
            <p:cNvPr id="2551" name="Google Shape;2551;p106"/>
            <p:cNvCxnSpPr/>
            <p:nvPr/>
          </p:nvCxnSpPr>
          <p:spPr>
            <a:xfrm>
              <a:off x="3120" y="976"/>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552" name="Google Shape;2552;p106"/>
            <p:cNvSpPr/>
            <p:nvPr/>
          </p:nvSpPr>
          <p:spPr>
            <a:xfrm>
              <a:off x="3024" y="1200"/>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11</a:t>
              </a:r>
              <a:endParaRPr/>
            </a:p>
          </p:txBody>
        </p:sp>
        <p:cxnSp>
          <p:nvCxnSpPr>
            <p:cNvPr id="2553" name="Google Shape;2553;p106"/>
            <p:cNvCxnSpPr/>
            <p:nvPr/>
          </p:nvCxnSpPr>
          <p:spPr>
            <a:xfrm rot="-5400000">
              <a:off x="2970" y="1523"/>
              <a:ext cx="300" cy="0"/>
            </a:xfrm>
            <a:prstGeom prst="straightConnector1">
              <a:avLst/>
            </a:prstGeom>
            <a:noFill/>
            <a:ln cap="flat" cmpd="sng" w="9525">
              <a:solidFill>
                <a:schemeClr val="dk1"/>
              </a:solidFill>
              <a:prstDash val="solid"/>
              <a:miter lim="800000"/>
              <a:headEnd len="med" w="med" type="none"/>
              <a:tailEnd len="med" w="med" type="none"/>
            </a:ln>
          </p:spPr>
        </p:cxnSp>
        <p:sp>
          <p:nvSpPr>
            <p:cNvPr id="2554" name="Google Shape;2554;p106"/>
            <p:cNvSpPr txBox="1"/>
            <p:nvPr/>
          </p:nvSpPr>
          <p:spPr>
            <a:xfrm>
              <a:off x="3744" y="68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0.2</a:t>
              </a:r>
              <a:endParaRPr/>
            </a:p>
          </p:txBody>
        </p:sp>
        <p:cxnSp>
          <p:nvCxnSpPr>
            <p:cNvPr id="2555" name="Google Shape;2555;p106"/>
            <p:cNvCxnSpPr/>
            <p:nvPr/>
          </p:nvCxnSpPr>
          <p:spPr>
            <a:xfrm>
              <a:off x="2592" y="768"/>
              <a:ext cx="3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556" name="Google Shape;2556;p106"/>
            <p:cNvCxnSpPr/>
            <p:nvPr/>
          </p:nvCxnSpPr>
          <p:spPr>
            <a:xfrm>
              <a:off x="2592" y="768"/>
              <a:ext cx="210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557" name="Google Shape;2557;p10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2" name="Shape 2562"/>
        <p:cNvGrpSpPr/>
        <p:nvPr/>
      </p:nvGrpSpPr>
      <p:grpSpPr>
        <a:xfrm>
          <a:off x="0" y="0"/>
          <a:ext cx="0" cy="0"/>
          <a:chOff x="0" y="0"/>
          <a:chExt cx="0" cy="0"/>
        </a:xfrm>
      </p:grpSpPr>
      <p:sp>
        <p:nvSpPr>
          <p:cNvPr id="2563" name="Google Shape;2563;p10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564" name="Google Shape;2564;p107"/>
          <p:cNvSpPr txBox="1"/>
          <p:nvPr>
            <p:ph idx="4294967295" type="title"/>
          </p:nvPr>
        </p:nvSpPr>
        <p:spPr>
          <a:xfrm>
            <a:off x="0" y="152400"/>
            <a:ext cx="9144000" cy="9906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Chapter 10. Cluster Analysis: Basic Concepts and Methods</a:t>
            </a:r>
            <a:endParaRPr/>
          </a:p>
        </p:txBody>
      </p:sp>
      <p:sp>
        <p:nvSpPr>
          <p:cNvPr id="2565" name="Google Shape;2565;p107"/>
          <p:cNvSpPr txBox="1"/>
          <p:nvPr>
            <p:ph idx="4294967295" type="body"/>
          </p:nvPr>
        </p:nvSpPr>
        <p:spPr>
          <a:xfrm>
            <a:off x="381000" y="1371600"/>
            <a:ext cx="8223300" cy="51816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13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Calibri"/>
                <a:ea typeface="Calibri"/>
                <a:cs typeface="Calibri"/>
                <a:sym typeface="Calibri"/>
              </a:rPr>
              <a:t>Cluster Analysis: Basic Concepts</a:t>
            </a:r>
            <a:endParaRPr/>
          </a:p>
          <a:p>
            <a:pPr indent="-533400" lvl="0" marL="533400" marR="0" rtl="0" algn="l">
              <a:lnSpc>
                <a:spcPct val="13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Calibri"/>
                <a:ea typeface="Calibri"/>
                <a:cs typeface="Calibri"/>
                <a:sym typeface="Calibri"/>
              </a:rPr>
              <a:t>Overview of Clustering Methods</a:t>
            </a:r>
            <a:endParaRPr/>
          </a:p>
          <a:p>
            <a:pPr indent="-533400" lvl="0" marL="533400" marR="0" rtl="0" algn="l">
              <a:lnSpc>
                <a:spcPct val="13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Calibri"/>
                <a:ea typeface="Calibri"/>
                <a:cs typeface="Calibri"/>
                <a:sym typeface="Calibri"/>
              </a:rPr>
              <a:t>Partitioning Methods</a:t>
            </a:r>
            <a:endParaRPr/>
          </a:p>
          <a:p>
            <a:pPr indent="-533400" lvl="0" marL="533400" marR="0" rtl="0" algn="l">
              <a:lnSpc>
                <a:spcPct val="13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Calibri"/>
                <a:ea typeface="Calibri"/>
                <a:cs typeface="Calibri"/>
                <a:sym typeface="Calibri"/>
              </a:rPr>
              <a:t>Hierarchical Methods</a:t>
            </a:r>
            <a:endParaRPr/>
          </a:p>
          <a:p>
            <a:pPr indent="-533400" lvl="0" marL="533400" marR="0" rtl="0" algn="l">
              <a:lnSpc>
                <a:spcPct val="13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Calibri"/>
                <a:ea typeface="Calibri"/>
                <a:cs typeface="Calibri"/>
                <a:sym typeface="Calibri"/>
              </a:rPr>
              <a:t>Density-Based Methods</a:t>
            </a:r>
            <a:endParaRPr/>
          </a:p>
          <a:p>
            <a:pPr indent="-533400" lvl="0" marL="533400" marR="0" rtl="0" algn="l">
              <a:lnSpc>
                <a:spcPct val="13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Calibri"/>
                <a:ea typeface="Calibri"/>
                <a:cs typeface="Calibri"/>
                <a:sym typeface="Calibri"/>
              </a:rPr>
              <a:t>Grid-Based Methods</a:t>
            </a:r>
            <a:endParaRPr/>
          </a:p>
          <a:p>
            <a:pPr indent="-533400" lvl="0" marL="533400" marR="0" rtl="0" algn="l">
              <a:lnSpc>
                <a:spcPct val="13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Calibri"/>
                <a:ea typeface="Calibri"/>
                <a:cs typeface="Calibri"/>
                <a:sym typeface="Calibri"/>
              </a:rPr>
              <a:t>Summary</a:t>
            </a:r>
            <a:endParaRPr/>
          </a:p>
        </p:txBody>
      </p:sp>
      <p:sp>
        <p:nvSpPr>
          <p:cNvPr id="2566" name="Google Shape;2566;p107"/>
          <p:cNvSpPr/>
          <p:nvPr/>
        </p:nvSpPr>
        <p:spPr>
          <a:xfrm rot="9840489">
            <a:off x="5181506" y="4343337"/>
            <a:ext cx="304899" cy="381052"/>
          </a:xfrm>
          <a:prstGeom prst="notchedRightArrow">
            <a:avLst>
              <a:gd fmla="val 50000" name="adj1"/>
              <a:gd fmla="val 50000" name="adj2"/>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7" name="Google Shape;2567;p10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2" name="Shape 2572"/>
        <p:cNvGrpSpPr/>
        <p:nvPr/>
      </p:nvGrpSpPr>
      <p:grpSpPr>
        <a:xfrm>
          <a:off x="0" y="0"/>
          <a:ext cx="0" cy="0"/>
          <a:chOff x="0" y="0"/>
          <a:chExt cx="0" cy="0"/>
        </a:xfrm>
      </p:grpSpPr>
      <p:sp>
        <p:nvSpPr>
          <p:cNvPr id="2573" name="Google Shape;2573;p108"/>
          <p:cNvSpPr txBox="1"/>
          <p:nvPr>
            <p:ph idx="4294967295" type="title"/>
          </p:nvPr>
        </p:nvSpPr>
        <p:spPr>
          <a:xfrm>
            <a:off x="152400" y="152400"/>
            <a:ext cx="87630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Link-Based Clustering: Calculate Similarities Based On Links</a:t>
            </a:r>
            <a:endParaRPr/>
          </a:p>
        </p:txBody>
      </p:sp>
      <p:sp>
        <p:nvSpPr>
          <p:cNvPr id="2574" name="Google Shape;2574;p108"/>
          <p:cNvSpPr txBox="1"/>
          <p:nvPr>
            <p:ph idx="4294967295" type="body"/>
          </p:nvPr>
        </p:nvSpPr>
        <p:spPr>
          <a:xfrm>
            <a:off x="228600" y="4876800"/>
            <a:ext cx="48006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1"/>
                </a:solidFill>
                <a:latin typeface="Arial"/>
                <a:ea typeface="Arial"/>
                <a:cs typeface="Arial"/>
                <a:sym typeface="Arial"/>
              </a:rPr>
              <a:t>Jeh &amp; Widom, KDD’2002: </a:t>
            </a:r>
            <a:r>
              <a:rPr b="0" i="1" lang="en-US" sz="2200" u="none" cap="none" strike="noStrike">
                <a:solidFill>
                  <a:schemeClr val="dk1"/>
                </a:solidFill>
                <a:latin typeface="Arial"/>
                <a:ea typeface="Arial"/>
                <a:cs typeface="Arial"/>
                <a:sym typeface="Arial"/>
              </a:rPr>
              <a:t>SimRank</a:t>
            </a:r>
            <a:endParaRPr/>
          </a:p>
          <a:p>
            <a:pPr indent="-342900" lvl="0" marL="342900" marR="0" rtl="0" algn="l">
              <a:lnSpc>
                <a:spcPct val="100000"/>
              </a:lnSpc>
              <a:spcBef>
                <a:spcPts val="440"/>
              </a:spcBef>
              <a:spcAft>
                <a:spcPts val="0"/>
              </a:spcAft>
              <a:buClr>
                <a:schemeClr val="folHlink"/>
              </a:buClr>
              <a:buSzPts val="1320"/>
              <a:buFont typeface="Noto Sans Symbols"/>
              <a:buNone/>
            </a:pPr>
            <a:r>
              <a:rPr b="0" i="0" lang="en-US" sz="2200" u="none" cap="none" strike="noStrike">
                <a:solidFill>
                  <a:schemeClr val="dk1"/>
                </a:solidFill>
                <a:latin typeface="Arial"/>
                <a:ea typeface="Arial"/>
                <a:cs typeface="Arial"/>
                <a:sym typeface="Arial"/>
              </a:rPr>
              <a:t>Two objects are similar if they are linked with the same or similar objects</a:t>
            </a:r>
            <a:endParaRPr/>
          </a:p>
        </p:txBody>
      </p:sp>
      <p:sp>
        <p:nvSpPr>
          <p:cNvPr id="2575" name="Google Shape;2575;p108"/>
          <p:cNvSpPr txBox="1"/>
          <p:nvPr>
            <p:ph idx="4294967295" type="body"/>
          </p:nvPr>
        </p:nvSpPr>
        <p:spPr>
          <a:xfrm>
            <a:off x="4648200" y="1447800"/>
            <a:ext cx="4343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320"/>
              <a:buFont typeface="Noto Sans Symbols"/>
              <a:buChar char="■"/>
            </a:pPr>
            <a:r>
              <a:rPr b="0" i="0" lang="en-US" sz="2200" u="none" cap="none" strike="noStrike">
                <a:solidFill>
                  <a:schemeClr val="dk1"/>
                </a:solidFill>
                <a:latin typeface="Arial"/>
                <a:ea typeface="Arial"/>
                <a:cs typeface="Arial"/>
                <a:sym typeface="Arial"/>
              </a:rPr>
              <a:t>The similarity between two objects </a:t>
            </a:r>
            <a:r>
              <a:rPr b="0" i="1" lang="en-US" sz="2200" u="none" cap="none" strike="noStrike">
                <a:solidFill>
                  <a:schemeClr val="dk1"/>
                </a:solidFill>
                <a:latin typeface="Arial"/>
                <a:ea typeface="Arial"/>
                <a:cs typeface="Arial"/>
                <a:sym typeface="Arial"/>
              </a:rPr>
              <a:t>x</a:t>
            </a:r>
            <a:r>
              <a:rPr b="0" i="0" lang="en-US" sz="2200" u="none" cap="none" strike="noStrike">
                <a:solidFill>
                  <a:schemeClr val="dk1"/>
                </a:solidFill>
                <a:latin typeface="Arial"/>
                <a:ea typeface="Arial"/>
                <a:cs typeface="Arial"/>
                <a:sym typeface="Arial"/>
              </a:rPr>
              <a:t> and </a:t>
            </a:r>
            <a:r>
              <a:rPr b="0" i="1" lang="en-US" sz="2200" u="none" cap="none" strike="noStrike">
                <a:solidFill>
                  <a:schemeClr val="dk1"/>
                </a:solidFill>
                <a:latin typeface="Arial"/>
                <a:ea typeface="Arial"/>
                <a:cs typeface="Arial"/>
                <a:sym typeface="Arial"/>
              </a:rPr>
              <a:t>y</a:t>
            </a:r>
            <a:r>
              <a:rPr b="0" i="0" lang="en-US" sz="2200" u="none" cap="none" strike="noStrike">
                <a:solidFill>
                  <a:schemeClr val="dk1"/>
                </a:solidFill>
                <a:latin typeface="Arial"/>
                <a:ea typeface="Arial"/>
                <a:cs typeface="Arial"/>
                <a:sym typeface="Arial"/>
              </a:rPr>
              <a:t> is defined as the average similarity between objects linked with </a:t>
            </a:r>
            <a:r>
              <a:rPr b="0" i="1" lang="en-US" sz="2200" u="none" cap="none" strike="noStrike">
                <a:solidFill>
                  <a:schemeClr val="dk1"/>
                </a:solidFill>
                <a:latin typeface="Arial"/>
                <a:ea typeface="Arial"/>
                <a:cs typeface="Arial"/>
                <a:sym typeface="Arial"/>
              </a:rPr>
              <a:t>x</a:t>
            </a:r>
            <a:r>
              <a:rPr b="0" i="0" lang="en-US" sz="2200" u="none" cap="none" strike="noStrike">
                <a:solidFill>
                  <a:schemeClr val="dk1"/>
                </a:solidFill>
                <a:latin typeface="Arial"/>
                <a:ea typeface="Arial"/>
                <a:cs typeface="Arial"/>
                <a:sym typeface="Arial"/>
              </a:rPr>
              <a:t> and those with </a:t>
            </a:r>
            <a:r>
              <a:rPr b="0" i="1" lang="en-US" sz="2200" u="none" cap="none" strike="noStrike">
                <a:solidFill>
                  <a:schemeClr val="dk1"/>
                </a:solidFill>
                <a:latin typeface="Arial"/>
                <a:ea typeface="Arial"/>
                <a:cs typeface="Arial"/>
                <a:sym typeface="Arial"/>
              </a:rPr>
              <a:t>y</a:t>
            </a:r>
            <a:r>
              <a:rPr b="0" i="0" lang="en-US" sz="2200" u="none" cap="none" strike="noStrike">
                <a:solidFill>
                  <a:schemeClr val="dk1"/>
                </a:solidFill>
                <a:latin typeface="Arial"/>
                <a:ea typeface="Arial"/>
                <a:cs typeface="Arial"/>
                <a:sym typeface="Arial"/>
              </a:rPr>
              <a:t>:</a:t>
            </a:r>
            <a:endParaRPr/>
          </a:p>
          <a:p>
            <a:pPr indent="-259080" lvl="0" marL="342900" marR="0" rtl="0" algn="l">
              <a:lnSpc>
                <a:spcPct val="100000"/>
              </a:lnSpc>
              <a:spcBef>
                <a:spcPts val="440"/>
              </a:spcBef>
              <a:spcAft>
                <a:spcPts val="0"/>
              </a:spcAft>
              <a:buClr>
                <a:schemeClr val="folHlink"/>
              </a:buClr>
              <a:buSzPts val="1320"/>
              <a:buFont typeface="Noto Sans Symbols"/>
              <a:buNone/>
            </a:pPr>
            <a:r>
              <a:t/>
            </a:r>
            <a:endParaRPr b="0" i="0" sz="2200" u="none" cap="none" strike="noStrike">
              <a:solidFill>
                <a:schemeClr val="dk1"/>
              </a:solidFill>
              <a:latin typeface="Arial"/>
              <a:ea typeface="Arial"/>
              <a:cs typeface="Arial"/>
              <a:sym typeface="Arial"/>
            </a:endParaRPr>
          </a:p>
          <a:p>
            <a:pPr indent="-251459" lvl="0" marL="342900" marR="0" rtl="0" algn="l">
              <a:lnSpc>
                <a:spcPct val="100000"/>
              </a:lnSpc>
              <a:spcBef>
                <a:spcPts val="480"/>
              </a:spcBef>
              <a:spcAft>
                <a:spcPts val="0"/>
              </a:spcAft>
              <a:buClr>
                <a:schemeClr val="folHlink"/>
              </a:buClr>
              <a:buSzPts val="1440"/>
              <a:buFont typeface="Noto Sans Symbols"/>
              <a:buNone/>
            </a:pPr>
            <a:r>
              <a:t/>
            </a:r>
            <a:endParaRPr b="0" i="0" sz="2400" u="none" cap="none" strike="noStrike">
              <a:solidFill>
                <a:schemeClr val="dk1"/>
              </a:solidFill>
              <a:latin typeface="Arial"/>
              <a:ea typeface="Arial"/>
              <a:cs typeface="Arial"/>
              <a:sym typeface="Arial"/>
            </a:endParaRPr>
          </a:p>
          <a:p>
            <a:pPr indent="-259080" lvl="0" marL="342900" marR="0" rtl="0" algn="l">
              <a:lnSpc>
                <a:spcPct val="100000"/>
              </a:lnSpc>
              <a:spcBef>
                <a:spcPts val="440"/>
              </a:spcBef>
              <a:spcAft>
                <a:spcPts val="0"/>
              </a:spcAft>
              <a:buClr>
                <a:schemeClr val="folHlink"/>
              </a:buClr>
              <a:buSzPts val="1320"/>
              <a:buFont typeface="Noto Sans Symbols"/>
              <a:buNone/>
            </a:pPr>
            <a:r>
              <a:t/>
            </a:r>
            <a:endParaRPr b="0" i="0" sz="2200" u="none" cap="none" strike="noStrike">
              <a:solidFill>
                <a:schemeClr val="dk1"/>
              </a:solidFill>
              <a:latin typeface="Arial"/>
              <a:ea typeface="Arial"/>
              <a:cs typeface="Arial"/>
              <a:sym typeface="Arial"/>
            </a:endParaRPr>
          </a:p>
          <a:p>
            <a:pPr indent="-342900" lvl="0" marL="342900" marR="0" rtl="0" algn="l">
              <a:lnSpc>
                <a:spcPct val="100000"/>
              </a:lnSpc>
              <a:spcBef>
                <a:spcPts val="440"/>
              </a:spcBef>
              <a:spcAft>
                <a:spcPts val="0"/>
              </a:spcAft>
              <a:buClr>
                <a:schemeClr val="folHlink"/>
              </a:buClr>
              <a:buSzPts val="1320"/>
              <a:buFont typeface="Noto Sans Symbols"/>
              <a:buChar char="■"/>
            </a:pPr>
            <a:r>
              <a:rPr b="0" i="0" lang="en-US" sz="2200" u="none" cap="none" strike="noStrike">
                <a:solidFill>
                  <a:schemeClr val="dk1"/>
                </a:solidFill>
                <a:latin typeface="Arial"/>
                <a:ea typeface="Arial"/>
                <a:cs typeface="Arial"/>
                <a:sym typeface="Arial"/>
              </a:rPr>
              <a:t>Issue: Expensive to compute:</a:t>
            </a:r>
            <a:endParaRPr/>
          </a:p>
          <a:p>
            <a:pPr indent="-285750" lvl="1" marL="742950" marR="0" rtl="0" algn="l">
              <a:lnSpc>
                <a:spcPct val="100000"/>
              </a:lnSpc>
              <a:spcBef>
                <a:spcPts val="440"/>
              </a:spcBef>
              <a:spcAft>
                <a:spcPts val="0"/>
              </a:spcAft>
              <a:buClr>
                <a:schemeClr val="hlink"/>
              </a:buClr>
              <a:buSzPts val="1210"/>
              <a:buFont typeface="Noto Sans Symbols"/>
              <a:buChar char="■"/>
            </a:pPr>
            <a:r>
              <a:rPr b="0" i="0" lang="en-US" sz="2200" u="none" cap="none" strike="noStrike">
                <a:solidFill>
                  <a:schemeClr val="dk1"/>
                </a:solidFill>
                <a:latin typeface="Arial"/>
                <a:ea typeface="Arial"/>
                <a:cs typeface="Arial"/>
                <a:sym typeface="Arial"/>
              </a:rPr>
              <a:t>For a dataset of </a:t>
            </a:r>
            <a:r>
              <a:rPr b="0" i="1" lang="en-US" sz="2200" u="none" cap="none" strike="noStrike">
                <a:solidFill>
                  <a:schemeClr val="dk1"/>
                </a:solidFill>
                <a:latin typeface="Arial"/>
                <a:ea typeface="Arial"/>
                <a:cs typeface="Arial"/>
                <a:sym typeface="Arial"/>
              </a:rPr>
              <a:t>N</a:t>
            </a:r>
            <a:r>
              <a:rPr b="0" i="0" lang="en-US" sz="2200" u="none" cap="none" strike="noStrike">
                <a:solidFill>
                  <a:schemeClr val="dk1"/>
                </a:solidFill>
                <a:latin typeface="Arial"/>
                <a:ea typeface="Arial"/>
                <a:cs typeface="Arial"/>
                <a:sym typeface="Arial"/>
              </a:rPr>
              <a:t> objects and </a:t>
            </a:r>
            <a:r>
              <a:rPr b="0" i="1" lang="en-US" sz="2200" u="none" cap="none" strike="noStrike">
                <a:solidFill>
                  <a:schemeClr val="dk1"/>
                </a:solidFill>
                <a:latin typeface="Arial"/>
                <a:ea typeface="Arial"/>
                <a:cs typeface="Arial"/>
                <a:sym typeface="Arial"/>
              </a:rPr>
              <a:t>M</a:t>
            </a:r>
            <a:r>
              <a:rPr b="0" i="0" lang="en-US" sz="2200" u="none" cap="none" strike="noStrike">
                <a:solidFill>
                  <a:schemeClr val="dk1"/>
                </a:solidFill>
                <a:latin typeface="Arial"/>
                <a:ea typeface="Arial"/>
                <a:cs typeface="Arial"/>
                <a:sym typeface="Arial"/>
              </a:rPr>
              <a:t> links, it takes </a:t>
            </a:r>
            <a:r>
              <a:rPr b="0" i="1" lang="en-US" sz="2200" u="none" cap="none" strike="noStrike">
                <a:solidFill>
                  <a:schemeClr val="dk1"/>
                </a:solidFill>
                <a:latin typeface="Arial"/>
                <a:ea typeface="Arial"/>
                <a:cs typeface="Arial"/>
                <a:sym typeface="Arial"/>
              </a:rPr>
              <a:t>O</a:t>
            </a:r>
            <a:r>
              <a:rPr b="0" i="0" lang="en-US" sz="2200" u="none" cap="none" strike="noStrike">
                <a:solidFill>
                  <a:schemeClr val="dk1"/>
                </a:solidFill>
                <a:latin typeface="Arial"/>
                <a:ea typeface="Arial"/>
                <a:cs typeface="Arial"/>
                <a:sym typeface="Arial"/>
              </a:rPr>
              <a:t>(</a:t>
            </a:r>
            <a:r>
              <a:rPr b="0" i="1" lang="en-US" sz="2200" u="none" cap="none" strike="noStrike">
                <a:solidFill>
                  <a:schemeClr val="dk1"/>
                </a:solidFill>
                <a:latin typeface="Arial"/>
                <a:ea typeface="Arial"/>
                <a:cs typeface="Arial"/>
                <a:sym typeface="Arial"/>
              </a:rPr>
              <a:t>N</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space and </a:t>
            </a:r>
            <a:r>
              <a:rPr b="0" i="1" lang="en-US" sz="2200" u="none" cap="none" strike="noStrike">
                <a:solidFill>
                  <a:schemeClr val="dk1"/>
                </a:solidFill>
                <a:latin typeface="Arial"/>
                <a:ea typeface="Arial"/>
                <a:cs typeface="Arial"/>
                <a:sym typeface="Arial"/>
              </a:rPr>
              <a:t>O</a:t>
            </a:r>
            <a:r>
              <a:rPr b="0" i="0" lang="en-US" sz="2200" u="none" cap="none" strike="noStrike">
                <a:solidFill>
                  <a:schemeClr val="dk1"/>
                </a:solidFill>
                <a:latin typeface="Arial"/>
                <a:ea typeface="Arial"/>
                <a:cs typeface="Arial"/>
                <a:sym typeface="Arial"/>
              </a:rPr>
              <a:t>(</a:t>
            </a:r>
            <a:r>
              <a:rPr b="0" i="1" lang="en-US" sz="2200" u="none" cap="none" strike="noStrike">
                <a:solidFill>
                  <a:schemeClr val="dk1"/>
                </a:solidFill>
                <a:latin typeface="Arial"/>
                <a:ea typeface="Arial"/>
                <a:cs typeface="Arial"/>
                <a:sym typeface="Arial"/>
              </a:rPr>
              <a:t>M</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time to compute all similarities.</a:t>
            </a:r>
            <a:endParaRPr/>
          </a:p>
        </p:txBody>
      </p:sp>
      <p:grpSp>
        <p:nvGrpSpPr>
          <p:cNvPr id="2576" name="Google Shape;2576;p108"/>
          <p:cNvGrpSpPr/>
          <p:nvPr/>
        </p:nvGrpSpPr>
        <p:grpSpPr>
          <a:xfrm>
            <a:off x="0" y="1371600"/>
            <a:ext cx="5008202" cy="3418376"/>
            <a:chOff x="1056" y="576"/>
            <a:chExt cx="3697" cy="2604"/>
          </a:xfrm>
        </p:grpSpPr>
        <p:sp>
          <p:nvSpPr>
            <p:cNvPr id="2577" name="Google Shape;2577;p108"/>
            <p:cNvSpPr txBox="1"/>
            <p:nvPr/>
          </p:nvSpPr>
          <p:spPr>
            <a:xfrm>
              <a:off x="1104" y="864"/>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Tom</a:t>
              </a:r>
              <a:endParaRPr/>
            </a:p>
          </p:txBody>
        </p:sp>
        <p:sp>
          <p:nvSpPr>
            <p:cNvPr id="2578" name="Google Shape;2578;p108"/>
            <p:cNvSpPr txBox="1"/>
            <p:nvPr/>
          </p:nvSpPr>
          <p:spPr>
            <a:xfrm>
              <a:off x="2400" y="864"/>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sigmod03</a:t>
              </a:r>
              <a:endParaRPr/>
            </a:p>
          </p:txBody>
        </p:sp>
        <p:sp>
          <p:nvSpPr>
            <p:cNvPr id="2579" name="Google Shape;2579;p108"/>
            <p:cNvSpPr txBox="1"/>
            <p:nvPr/>
          </p:nvSpPr>
          <p:spPr>
            <a:xfrm>
              <a:off x="1104" y="1344"/>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Mike</a:t>
              </a:r>
              <a:endParaRPr/>
            </a:p>
          </p:txBody>
        </p:sp>
        <p:sp>
          <p:nvSpPr>
            <p:cNvPr id="2580" name="Google Shape;2580;p108"/>
            <p:cNvSpPr txBox="1"/>
            <p:nvPr/>
          </p:nvSpPr>
          <p:spPr>
            <a:xfrm>
              <a:off x="1104" y="1872"/>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Cathy</a:t>
              </a:r>
              <a:endParaRPr/>
            </a:p>
          </p:txBody>
        </p:sp>
        <p:sp>
          <p:nvSpPr>
            <p:cNvPr id="2581" name="Google Shape;2581;p108"/>
            <p:cNvSpPr txBox="1"/>
            <p:nvPr/>
          </p:nvSpPr>
          <p:spPr>
            <a:xfrm>
              <a:off x="1104" y="2352"/>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John</a:t>
              </a:r>
              <a:endParaRPr/>
            </a:p>
          </p:txBody>
        </p:sp>
        <p:sp>
          <p:nvSpPr>
            <p:cNvPr id="2582" name="Google Shape;2582;p108"/>
            <p:cNvSpPr txBox="1"/>
            <p:nvPr/>
          </p:nvSpPr>
          <p:spPr>
            <a:xfrm>
              <a:off x="2400" y="1152"/>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sigmod04</a:t>
              </a:r>
              <a:endParaRPr/>
            </a:p>
          </p:txBody>
        </p:sp>
        <p:sp>
          <p:nvSpPr>
            <p:cNvPr id="2583" name="Google Shape;2583;p108"/>
            <p:cNvSpPr txBox="1"/>
            <p:nvPr/>
          </p:nvSpPr>
          <p:spPr>
            <a:xfrm>
              <a:off x="2400" y="1440"/>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sigmod05</a:t>
              </a:r>
              <a:endParaRPr/>
            </a:p>
          </p:txBody>
        </p:sp>
        <p:sp>
          <p:nvSpPr>
            <p:cNvPr id="2584" name="Google Shape;2584;p108"/>
            <p:cNvSpPr txBox="1"/>
            <p:nvPr/>
          </p:nvSpPr>
          <p:spPr>
            <a:xfrm>
              <a:off x="2400" y="1728"/>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vldb03</a:t>
              </a:r>
              <a:endParaRPr/>
            </a:p>
          </p:txBody>
        </p:sp>
        <p:sp>
          <p:nvSpPr>
            <p:cNvPr id="2585" name="Google Shape;2585;p108"/>
            <p:cNvSpPr txBox="1"/>
            <p:nvPr/>
          </p:nvSpPr>
          <p:spPr>
            <a:xfrm>
              <a:off x="2400" y="2016"/>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vldb04</a:t>
              </a:r>
              <a:endParaRPr/>
            </a:p>
          </p:txBody>
        </p:sp>
        <p:sp>
          <p:nvSpPr>
            <p:cNvPr id="2586" name="Google Shape;2586;p108"/>
            <p:cNvSpPr txBox="1"/>
            <p:nvPr/>
          </p:nvSpPr>
          <p:spPr>
            <a:xfrm>
              <a:off x="2400" y="2304"/>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vldb05</a:t>
              </a:r>
              <a:endParaRPr/>
            </a:p>
          </p:txBody>
        </p:sp>
        <p:sp>
          <p:nvSpPr>
            <p:cNvPr id="2587" name="Google Shape;2587;p108"/>
            <p:cNvSpPr txBox="1"/>
            <p:nvPr/>
          </p:nvSpPr>
          <p:spPr>
            <a:xfrm>
              <a:off x="3792" y="1152"/>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sigmod</a:t>
              </a:r>
              <a:endParaRPr/>
            </a:p>
          </p:txBody>
        </p:sp>
        <p:sp>
          <p:nvSpPr>
            <p:cNvPr id="2588" name="Google Shape;2588;p108"/>
            <p:cNvSpPr txBox="1"/>
            <p:nvPr/>
          </p:nvSpPr>
          <p:spPr>
            <a:xfrm>
              <a:off x="3792" y="2016"/>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vldb</a:t>
              </a:r>
              <a:endParaRPr/>
            </a:p>
          </p:txBody>
        </p:sp>
        <p:cxnSp>
          <p:nvCxnSpPr>
            <p:cNvPr id="2589" name="Google Shape;2589;p108"/>
            <p:cNvCxnSpPr/>
            <p:nvPr/>
          </p:nvCxnSpPr>
          <p:spPr>
            <a:xfrm>
              <a:off x="1680" y="960"/>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590" name="Google Shape;2590;p108"/>
            <p:cNvCxnSpPr/>
            <p:nvPr/>
          </p:nvCxnSpPr>
          <p:spPr>
            <a:xfrm>
              <a:off x="1680" y="960"/>
              <a:ext cx="600" cy="600"/>
            </a:xfrm>
            <a:prstGeom prst="straightConnector1">
              <a:avLst/>
            </a:prstGeom>
            <a:noFill/>
            <a:ln cap="flat" cmpd="sng" w="9525">
              <a:solidFill>
                <a:schemeClr val="dk1"/>
              </a:solidFill>
              <a:prstDash val="solid"/>
              <a:miter lim="800000"/>
              <a:headEnd len="med" w="med" type="none"/>
              <a:tailEnd len="med" w="med" type="none"/>
            </a:ln>
          </p:spPr>
        </p:cxnSp>
        <p:cxnSp>
          <p:nvCxnSpPr>
            <p:cNvPr id="2591" name="Google Shape;2591;p108"/>
            <p:cNvCxnSpPr/>
            <p:nvPr/>
          </p:nvCxnSpPr>
          <p:spPr>
            <a:xfrm flipH="1" rot="10800000">
              <a:off x="1680" y="2148"/>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92" name="Google Shape;2592;p108"/>
            <p:cNvCxnSpPr/>
            <p:nvPr/>
          </p:nvCxnSpPr>
          <p:spPr>
            <a:xfrm>
              <a:off x="1680" y="2448"/>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593" name="Google Shape;2593;p108"/>
            <p:cNvCxnSpPr/>
            <p:nvPr/>
          </p:nvCxnSpPr>
          <p:spPr>
            <a:xfrm flipH="1" rot="10800000">
              <a:off x="1680" y="1140"/>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94" name="Google Shape;2594;p108"/>
            <p:cNvCxnSpPr/>
            <p:nvPr/>
          </p:nvCxnSpPr>
          <p:spPr>
            <a:xfrm>
              <a:off x="1680" y="1440"/>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95" name="Google Shape;2595;p108"/>
            <p:cNvCxnSpPr/>
            <p:nvPr/>
          </p:nvCxnSpPr>
          <p:spPr>
            <a:xfrm flipH="1" rot="10800000">
              <a:off x="1680" y="1668"/>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96" name="Google Shape;2596;p108"/>
            <p:cNvCxnSpPr/>
            <p:nvPr/>
          </p:nvCxnSpPr>
          <p:spPr>
            <a:xfrm>
              <a:off x="1680" y="1968"/>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597" name="Google Shape;2597;p108"/>
            <p:cNvCxnSpPr/>
            <p:nvPr/>
          </p:nvCxnSpPr>
          <p:spPr>
            <a:xfrm flipH="1" rot="10800000">
              <a:off x="1680" y="1548"/>
              <a:ext cx="600" cy="900"/>
            </a:xfrm>
            <a:prstGeom prst="straightConnector1">
              <a:avLst/>
            </a:prstGeom>
            <a:noFill/>
            <a:ln cap="flat" cmpd="sng" w="9525">
              <a:solidFill>
                <a:schemeClr val="dk1"/>
              </a:solidFill>
              <a:prstDash val="solid"/>
              <a:miter lim="800000"/>
              <a:headEnd len="med" w="med" type="none"/>
              <a:tailEnd len="med" w="med" type="none"/>
            </a:ln>
          </p:spPr>
        </p:cxnSp>
        <p:cxnSp>
          <p:nvCxnSpPr>
            <p:cNvPr id="2598" name="Google Shape;2598;p108"/>
            <p:cNvCxnSpPr/>
            <p:nvPr/>
          </p:nvCxnSpPr>
          <p:spPr>
            <a:xfrm>
              <a:off x="3072" y="960"/>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599" name="Google Shape;2599;p108"/>
            <p:cNvCxnSpPr/>
            <p:nvPr/>
          </p:nvCxnSpPr>
          <p:spPr>
            <a:xfrm>
              <a:off x="3072" y="1248"/>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600" name="Google Shape;2600;p108"/>
            <p:cNvCxnSpPr/>
            <p:nvPr/>
          </p:nvCxnSpPr>
          <p:spPr>
            <a:xfrm flipH="1" rot="10800000">
              <a:off x="3072" y="1236"/>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601" name="Google Shape;2601;p108"/>
            <p:cNvCxnSpPr/>
            <p:nvPr/>
          </p:nvCxnSpPr>
          <p:spPr>
            <a:xfrm>
              <a:off x="3072" y="1824"/>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602" name="Google Shape;2602;p108"/>
            <p:cNvCxnSpPr/>
            <p:nvPr/>
          </p:nvCxnSpPr>
          <p:spPr>
            <a:xfrm>
              <a:off x="3072" y="2112"/>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603" name="Google Shape;2603;p108"/>
            <p:cNvCxnSpPr/>
            <p:nvPr/>
          </p:nvCxnSpPr>
          <p:spPr>
            <a:xfrm flipH="1" rot="10800000">
              <a:off x="3072" y="2100"/>
              <a:ext cx="600" cy="300"/>
            </a:xfrm>
            <a:prstGeom prst="straightConnector1">
              <a:avLst/>
            </a:prstGeom>
            <a:noFill/>
            <a:ln cap="flat" cmpd="sng" w="9525">
              <a:solidFill>
                <a:schemeClr val="dk1"/>
              </a:solidFill>
              <a:prstDash val="solid"/>
              <a:miter lim="800000"/>
              <a:headEnd len="med" w="med" type="none"/>
              <a:tailEnd len="med" w="med" type="none"/>
            </a:ln>
          </p:spPr>
        </p:cxnSp>
        <p:sp>
          <p:nvSpPr>
            <p:cNvPr id="2604" name="Google Shape;2604;p108"/>
            <p:cNvSpPr txBox="1"/>
            <p:nvPr/>
          </p:nvSpPr>
          <p:spPr>
            <a:xfrm>
              <a:off x="1104" y="2880"/>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Mary</a:t>
              </a:r>
              <a:endParaRPr/>
            </a:p>
          </p:txBody>
        </p:sp>
        <p:sp>
          <p:nvSpPr>
            <p:cNvPr id="2605" name="Google Shape;2605;p108"/>
            <p:cNvSpPr txBox="1"/>
            <p:nvPr/>
          </p:nvSpPr>
          <p:spPr>
            <a:xfrm>
              <a:off x="2400" y="2592"/>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aaai04</a:t>
              </a:r>
              <a:endParaRPr/>
            </a:p>
          </p:txBody>
        </p:sp>
        <p:cxnSp>
          <p:nvCxnSpPr>
            <p:cNvPr id="2606" name="Google Shape;2606;p108"/>
            <p:cNvCxnSpPr/>
            <p:nvPr/>
          </p:nvCxnSpPr>
          <p:spPr>
            <a:xfrm flipH="1" rot="10800000">
              <a:off x="1680" y="2676"/>
              <a:ext cx="600" cy="300"/>
            </a:xfrm>
            <a:prstGeom prst="straightConnector1">
              <a:avLst/>
            </a:prstGeom>
            <a:noFill/>
            <a:ln cap="flat" cmpd="sng" w="9525">
              <a:solidFill>
                <a:schemeClr val="dk1"/>
              </a:solidFill>
              <a:prstDash val="solid"/>
              <a:miter lim="800000"/>
              <a:headEnd len="med" w="med" type="none"/>
              <a:tailEnd len="med" w="med" type="none"/>
            </a:ln>
          </p:spPr>
        </p:cxnSp>
        <p:sp>
          <p:nvSpPr>
            <p:cNvPr id="2607" name="Google Shape;2607;p108"/>
            <p:cNvSpPr txBox="1"/>
            <p:nvPr/>
          </p:nvSpPr>
          <p:spPr>
            <a:xfrm>
              <a:off x="2400" y="2880"/>
              <a:ext cx="600" cy="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0" lIns="45700" spcFirstLastPara="1" rIns="45700" wrap="square" tIns="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aaai05</a:t>
              </a:r>
              <a:endParaRPr/>
            </a:p>
          </p:txBody>
        </p:sp>
        <p:sp>
          <p:nvSpPr>
            <p:cNvPr id="2608" name="Google Shape;2608;p108"/>
            <p:cNvSpPr txBox="1"/>
            <p:nvPr/>
          </p:nvSpPr>
          <p:spPr>
            <a:xfrm>
              <a:off x="3792" y="2736"/>
              <a:ext cx="6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aaai</a:t>
              </a:r>
              <a:endParaRPr/>
            </a:p>
          </p:txBody>
        </p:sp>
        <p:cxnSp>
          <p:nvCxnSpPr>
            <p:cNvPr id="2609" name="Google Shape;2609;p108"/>
            <p:cNvCxnSpPr/>
            <p:nvPr/>
          </p:nvCxnSpPr>
          <p:spPr>
            <a:xfrm>
              <a:off x="3072" y="2688"/>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610" name="Google Shape;2610;p108"/>
            <p:cNvCxnSpPr/>
            <p:nvPr/>
          </p:nvCxnSpPr>
          <p:spPr>
            <a:xfrm>
              <a:off x="3072" y="2976"/>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611" name="Google Shape;2611;p108"/>
            <p:cNvCxnSpPr/>
            <p:nvPr/>
          </p:nvCxnSpPr>
          <p:spPr>
            <a:xfrm>
              <a:off x="1680" y="2976"/>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612" name="Google Shape;2612;p108"/>
            <p:cNvCxnSpPr/>
            <p:nvPr/>
          </p:nvCxnSpPr>
          <p:spPr>
            <a:xfrm flipH="1" rot="10800000">
              <a:off x="1680" y="2376"/>
              <a:ext cx="600" cy="600"/>
            </a:xfrm>
            <a:prstGeom prst="straightConnector1">
              <a:avLst/>
            </a:prstGeom>
            <a:noFill/>
            <a:ln cap="flat" cmpd="sng" w="9525">
              <a:solidFill>
                <a:schemeClr val="dk1"/>
              </a:solidFill>
              <a:prstDash val="solid"/>
              <a:miter lim="800000"/>
              <a:headEnd len="med" w="med" type="none"/>
              <a:tailEnd len="med" w="med" type="none"/>
            </a:ln>
          </p:spPr>
        </p:cxnSp>
        <p:sp>
          <p:nvSpPr>
            <p:cNvPr id="2613" name="Google Shape;2613;p108"/>
            <p:cNvSpPr txBox="1"/>
            <p:nvPr/>
          </p:nvSpPr>
          <p:spPr>
            <a:xfrm>
              <a:off x="1056" y="576"/>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Authors</a:t>
              </a:r>
              <a:endParaRPr/>
            </a:p>
          </p:txBody>
        </p:sp>
        <p:sp>
          <p:nvSpPr>
            <p:cNvPr id="2614" name="Google Shape;2614;p108"/>
            <p:cNvSpPr txBox="1"/>
            <p:nvPr/>
          </p:nvSpPr>
          <p:spPr>
            <a:xfrm>
              <a:off x="2206" y="576"/>
              <a:ext cx="12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1" lang="en-US" sz="1400" u="none">
                  <a:solidFill>
                    <a:schemeClr val="dk1"/>
                  </a:solidFill>
                  <a:latin typeface="Arial"/>
                  <a:ea typeface="Arial"/>
                  <a:cs typeface="Arial"/>
                  <a:sym typeface="Arial"/>
                </a:rPr>
                <a:t>Proceedings</a:t>
              </a:r>
              <a:endParaRPr/>
            </a:p>
          </p:txBody>
        </p:sp>
        <p:sp>
          <p:nvSpPr>
            <p:cNvPr id="2615" name="Google Shape;2615;p108"/>
            <p:cNvSpPr txBox="1"/>
            <p:nvPr/>
          </p:nvSpPr>
          <p:spPr>
            <a:xfrm>
              <a:off x="3553" y="576"/>
              <a:ext cx="12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1" lang="en-US" sz="1400" u="none">
                  <a:solidFill>
                    <a:schemeClr val="dk1"/>
                  </a:solidFill>
                  <a:latin typeface="Arial"/>
                  <a:ea typeface="Arial"/>
                  <a:cs typeface="Arial"/>
                  <a:sym typeface="Arial"/>
                </a:rPr>
                <a:t>Conferences</a:t>
              </a:r>
              <a:endParaRPr/>
            </a:p>
          </p:txBody>
        </p:sp>
        <p:cxnSp>
          <p:nvCxnSpPr>
            <p:cNvPr id="2616" name="Google Shape;2616;p108"/>
            <p:cNvCxnSpPr/>
            <p:nvPr/>
          </p:nvCxnSpPr>
          <p:spPr>
            <a:xfrm>
              <a:off x="1680" y="960"/>
              <a:ext cx="600" cy="900"/>
            </a:xfrm>
            <a:prstGeom prst="straightConnector1">
              <a:avLst/>
            </a:prstGeom>
            <a:noFill/>
            <a:ln cap="flat" cmpd="sng" w="9525">
              <a:solidFill>
                <a:schemeClr val="dk1"/>
              </a:solidFill>
              <a:prstDash val="solid"/>
              <a:miter lim="800000"/>
              <a:headEnd len="med" w="med" type="none"/>
              <a:tailEnd len="med" w="med" type="none"/>
            </a:ln>
          </p:spPr>
        </p:cxnSp>
      </p:grpSp>
      <p:pic>
        <p:nvPicPr>
          <p:cNvPr id="2617" name="Google Shape;2617;p108"/>
          <p:cNvPicPr preferRelativeResize="0"/>
          <p:nvPr/>
        </p:nvPicPr>
        <p:blipFill rotWithShape="1">
          <a:blip r:embed="rId3">
            <a:alphaModFix/>
          </a:blip>
          <a:srcRect b="0" l="0" r="0" t="0"/>
          <a:stretch/>
        </p:blipFill>
        <p:spPr>
          <a:xfrm>
            <a:off x="4495800" y="3275012"/>
            <a:ext cx="4648199" cy="839787"/>
          </a:xfrm>
          <a:prstGeom prst="rect">
            <a:avLst/>
          </a:prstGeom>
          <a:noFill/>
          <a:ln>
            <a:noFill/>
          </a:ln>
        </p:spPr>
      </p:pic>
      <p:sp>
        <p:nvSpPr>
          <p:cNvPr id="2618" name="Google Shape;2618;p10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r>
              <a:rPr b="0" i="0" lang="en-US" sz="3600" u="none">
                <a:solidFill>
                  <a:schemeClr val="dk2"/>
                </a:solidFill>
                <a:latin typeface="Overlock"/>
                <a:ea typeface="Overlock"/>
                <a:cs typeface="Overlock"/>
                <a:sym typeface="Overlock"/>
              </a:rPr>
              <a:t>Requirements and Challenges</a:t>
            </a:r>
            <a:endParaRPr/>
          </a:p>
        </p:txBody>
      </p:sp>
      <p:sp>
        <p:nvSpPr>
          <p:cNvPr id="206" name="Google Shape;206;p28"/>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Scalability</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Clustering all the data instead of only on samples</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Ability to deal with different types of attributes</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Numerical, binary, categorical, ordinal, linked, and mixture of these </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Constraint-based clustering</a:t>
            </a:r>
            <a:endParaRPr/>
          </a:p>
          <a:p>
            <a:pPr indent="-342900" lvl="2" marL="74295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User may give inputs on constraints</a:t>
            </a:r>
            <a:endParaRPr/>
          </a:p>
          <a:p>
            <a:pPr indent="-342900" lvl="2" marL="74295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Use domain knowledge to determine input parameters</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Interpretability and usability</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Others </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Discovery of clusters with arbitrary shape</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Ability to deal with noisy data</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Incremental clustering and insensitivity to input order</a:t>
            </a:r>
            <a:endParaRPr/>
          </a:p>
          <a:p>
            <a:pPr indent="-285750" lvl="1" marL="742950" marR="0" rtl="0" algn="l">
              <a:lnSpc>
                <a:spcPct val="100000"/>
              </a:lnSpc>
              <a:spcBef>
                <a:spcPts val="400"/>
              </a:spcBef>
              <a:spcAft>
                <a:spcPts val="0"/>
              </a:spcAft>
              <a:buClr>
                <a:schemeClr val="hlink"/>
              </a:buClr>
              <a:buSzPts val="1100"/>
              <a:buFont typeface="Noto Sans Symbols"/>
              <a:buChar char="■"/>
            </a:pPr>
            <a:r>
              <a:rPr b="0" i="0" lang="en-US" sz="2000" u="none" cap="none" strike="noStrike">
                <a:solidFill>
                  <a:schemeClr val="dk1"/>
                </a:solidFill>
                <a:latin typeface="Arial"/>
                <a:ea typeface="Arial"/>
                <a:cs typeface="Arial"/>
                <a:sym typeface="Arial"/>
              </a:rPr>
              <a:t>High dimensionality</a:t>
            </a:r>
            <a:endParaRPr/>
          </a:p>
        </p:txBody>
      </p:sp>
      <p:sp>
        <p:nvSpPr>
          <p:cNvPr id="207" name="Google Shape;207;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3" name="Shape 2623"/>
        <p:cNvGrpSpPr/>
        <p:nvPr/>
      </p:nvGrpSpPr>
      <p:grpSpPr>
        <a:xfrm>
          <a:off x="0" y="0"/>
          <a:ext cx="0" cy="0"/>
          <a:chOff x="0" y="0"/>
          <a:chExt cx="0" cy="0"/>
        </a:xfrm>
      </p:grpSpPr>
      <p:sp>
        <p:nvSpPr>
          <p:cNvPr id="2624" name="Google Shape;2624;p109"/>
          <p:cNvSpPr txBox="1"/>
          <p:nvPr>
            <p:ph idx="4294967295" type="title"/>
          </p:nvPr>
        </p:nvSpPr>
        <p:spPr>
          <a:xfrm>
            <a:off x="0" y="304800"/>
            <a:ext cx="89154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Observation 1: Hierarchical Structures</a:t>
            </a:r>
            <a:endParaRPr/>
          </a:p>
        </p:txBody>
      </p:sp>
      <p:sp>
        <p:nvSpPr>
          <p:cNvPr id="2625" name="Google Shape;2625;p109"/>
          <p:cNvSpPr txBox="1"/>
          <p:nvPr>
            <p:ph idx="4294967295" type="body"/>
          </p:nvPr>
        </p:nvSpPr>
        <p:spPr>
          <a:xfrm>
            <a:off x="304800" y="1371600"/>
            <a:ext cx="86106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440"/>
              <a:buFont typeface="Noto Sans Symbols"/>
              <a:buChar char="■"/>
            </a:pPr>
            <a:r>
              <a:rPr b="0" i="0" lang="en-US" sz="2400" u="none" cap="none" strike="noStrike">
                <a:solidFill>
                  <a:schemeClr val="dk1"/>
                </a:solidFill>
                <a:latin typeface="Arial"/>
                <a:ea typeface="Arial"/>
                <a:cs typeface="Arial"/>
                <a:sym typeface="Arial"/>
              </a:rPr>
              <a:t>Hierarchical structures often exist naturally among objects (e.g., taxonomy of animals)</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Arial"/>
              <a:ea typeface="Arial"/>
              <a:cs typeface="Arial"/>
              <a:sym typeface="Arial"/>
            </a:endParaRPr>
          </a:p>
        </p:txBody>
      </p:sp>
      <p:grpSp>
        <p:nvGrpSpPr>
          <p:cNvPr id="2626" name="Google Shape;2626;p109"/>
          <p:cNvGrpSpPr/>
          <p:nvPr/>
        </p:nvGrpSpPr>
        <p:grpSpPr>
          <a:xfrm>
            <a:off x="201612" y="2286000"/>
            <a:ext cx="4313237" cy="3905250"/>
            <a:chOff x="127" y="1440"/>
            <a:chExt cx="2717" cy="2460"/>
          </a:xfrm>
        </p:grpSpPr>
        <p:sp>
          <p:nvSpPr>
            <p:cNvPr id="2627" name="Google Shape;2627;p109"/>
            <p:cNvSpPr/>
            <p:nvPr/>
          </p:nvSpPr>
          <p:spPr>
            <a:xfrm>
              <a:off x="1192" y="2016"/>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All</a:t>
              </a:r>
              <a:endParaRPr/>
            </a:p>
          </p:txBody>
        </p:sp>
        <p:sp>
          <p:nvSpPr>
            <p:cNvPr id="2628" name="Google Shape;2628;p109"/>
            <p:cNvSpPr/>
            <p:nvPr/>
          </p:nvSpPr>
          <p:spPr>
            <a:xfrm>
              <a:off x="804" y="2592"/>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electronics</a:t>
              </a:r>
              <a:endParaRPr/>
            </a:p>
          </p:txBody>
        </p:sp>
        <p:sp>
          <p:nvSpPr>
            <p:cNvPr id="2629" name="Google Shape;2629;p109"/>
            <p:cNvSpPr/>
            <p:nvPr/>
          </p:nvSpPr>
          <p:spPr>
            <a:xfrm>
              <a:off x="134" y="2592"/>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grocery</a:t>
              </a:r>
              <a:endParaRPr/>
            </a:p>
          </p:txBody>
        </p:sp>
        <p:sp>
          <p:nvSpPr>
            <p:cNvPr id="2630" name="Google Shape;2630;p109"/>
            <p:cNvSpPr/>
            <p:nvPr/>
          </p:nvSpPr>
          <p:spPr>
            <a:xfrm>
              <a:off x="2007" y="2592"/>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apparel</a:t>
              </a:r>
              <a:endParaRPr/>
            </a:p>
          </p:txBody>
        </p:sp>
        <p:sp>
          <p:nvSpPr>
            <p:cNvPr id="2631" name="Google Shape;2631;p109"/>
            <p:cNvSpPr/>
            <p:nvPr/>
          </p:nvSpPr>
          <p:spPr>
            <a:xfrm>
              <a:off x="1631" y="2688"/>
              <a:ext cx="0" cy="0"/>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2" name="Google Shape;2632;p109"/>
            <p:cNvSpPr/>
            <p:nvPr/>
          </p:nvSpPr>
          <p:spPr>
            <a:xfrm>
              <a:off x="1727" y="2688"/>
              <a:ext cx="0" cy="0"/>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3" name="Google Shape;2633;p109"/>
            <p:cNvSpPr/>
            <p:nvPr/>
          </p:nvSpPr>
          <p:spPr>
            <a:xfrm>
              <a:off x="1823" y="2688"/>
              <a:ext cx="0" cy="0"/>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4" name="Google Shape;2634;p109"/>
            <p:cNvSpPr/>
            <p:nvPr/>
          </p:nvSpPr>
          <p:spPr>
            <a:xfrm>
              <a:off x="808" y="3600"/>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DVD</a:t>
              </a:r>
              <a:endParaRPr/>
            </a:p>
          </p:txBody>
        </p:sp>
        <p:sp>
          <p:nvSpPr>
            <p:cNvPr id="2635" name="Google Shape;2635;p109"/>
            <p:cNvSpPr/>
            <p:nvPr/>
          </p:nvSpPr>
          <p:spPr>
            <a:xfrm>
              <a:off x="1624" y="3600"/>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camera</a:t>
              </a:r>
              <a:endParaRPr/>
            </a:p>
          </p:txBody>
        </p:sp>
        <p:sp>
          <p:nvSpPr>
            <p:cNvPr id="2636" name="Google Shape;2636;p109"/>
            <p:cNvSpPr/>
            <p:nvPr/>
          </p:nvSpPr>
          <p:spPr>
            <a:xfrm>
              <a:off x="1343" y="3696"/>
              <a:ext cx="0" cy="0"/>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7" name="Google Shape;2637;p109"/>
            <p:cNvSpPr/>
            <p:nvPr/>
          </p:nvSpPr>
          <p:spPr>
            <a:xfrm>
              <a:off x="1439" y="3696"/>
              <a:ext cx="0" cy="0"/>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8" name="Google Shape;2638;p109"/>
            <p:cNvSpPr/>
            <p:nvPr/>
          </p:nvSpPr>
          <p:spPr>
            <a:xfrm>
              <a:off x="1535" y="3696"/>
              <a:ext cx="0" cy="0"/>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9" name="Google Shape;2639;p109"/>
            <p:cNvSpPr/>
            <p:nvPr/>
          </p:nvSpPr>
          <p:spPr>
            <a:xfrm>
              <a:off x="280" y="3600"/>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TV</a:t>
              </a:r>
              <a:endParaRPr/>
            </a:p>
          </p:txBody>
        </p:sp>
        <p:cxnSp>
          <p:nvCxnSpPr>
            <p:cNvPr id="2640" name="Google Shape;2640;p109"/>
            <p:cNvCxnSpPr/>
            <p:nvPr/>
          </p:nvCxnSpPr>
          <p:spPr>
            <a:xfrm flipH="1">
              <a:off x="536" y="2304"/>
              <a:ext cx="90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1" name="Google Shape;2641;p109"/>
            <p:cNvCxnSpPr/>
            <p:nvPr/>
          </p:nvCxnSpPr>
          <p:spPr>
            <a:xfrm flipH="1">
              <a:off x="1136" y="2304"/>
              <a:ext cx="30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2" name="Google Shape;2642;p109"/>
            <p:cNvCxnSpPr/>
            <p:nvPr/>
          </p:nvCxnSpPr>
          <p:spPr>
            <a:xfrm>
              <a:off x="1436" y="2304"/>
              <a:ext cx="90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3" name="Google Shape;2643;p109"/>
            <p:cNvCxnSpPr/>
            <p:nvPr/>
          </p:nvCxnSpPr>
          <p:spPr>
            <a:xfrm flipH="1">
              <a:off x="570" y="2880"/>
              <a:ext cx="600" cy="6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4" name="Google Shape;2644;p109"/>
            <p:cNvCxnSpPr/>
            <p:nvPr/>
          </p:nvCxnSpPr>
          <p:spPr>
            <a:xfrm>
              <a:off x="1170" y="2880"/>
              <a:ext cx="0" cy="6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5" name="Google Shape;2645;p109"/>
            <p:cNvCxnSpPr/>
            <p:nvPr/>
          </p:nvCxnSpPr>
          <p:spPr>
            <a:xfrm>
              <a:off x="1170" y="2880"/>
              <a:ext cx="600" cy="6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6" name="Google Shape;2646;p109"/>
            <p:cNvCxnSpPr/>
            <p:nvPr/>
          </p:nvCxnSpPr>
          <p:spPr>
            <a:xfrm flipH="1">
              <a:off x="127" y="2880"/>
              <a:ext cx="30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7" name="Google Shape;2647;p109"/>
            <p:cNvCxnSpPr/>
            <p:nvPr/>
          </p:nvCxnSpPr>
          <p:spPr>
            <a:xfrm>
              <a:off x="427" y="2880"/>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8" name="Google Shape;2648;p109"/>
            <p:cNvCxnSpPr/>
            <p:nvPr/>
          </p:nvCxnSpPr>
          <p:spPr>
            <a:xfrm>
              <a:off x="427" y="2880"/>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9" name="Google Shape;2649;p109"/>
            <p:cNvCxnSpPr/>
            <p:nvPr/>
          </p:nvCxnSpPr>
          <p:spPr>
            <a:xfrm flipH="1">
              <a:off x="1976" y="2880"/>
              <a:ext cx="30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50" name="Google Shape;2650;p109"/>
            <p:cNvCxnSpPr/>
            <p:nvPr/>
          </p:nvCxnSpPr>
          <p:spPr>
            <a:xfrm>
              <a:off x="2276" y="2880"/>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651" name="Google Shape;2651;p109"/>
            <p:cNvCxnSpPr/>
            <p:nvPr/>
          </p:nvCxnSpPr>
          <p:spPr>
            <a:xfrm>
              <a:off x="2276" y="2880"/>
              <a:ext cx="300" cy="300"/>
            </a:xfrm>
            <a:prstGeom prst="straightConnector1">
              <a:avLst/>
            </a:prstGeom>
            <a:noFill/>
            <a:ln cap="flat" cmpd="sng" w="9525">
              <a:solidFill>
                <a:schemeClr val="dk1"/>
              </a:solidFill>
              <a:prstDash val="solid"/>
              <a:miter lim="800000"/>
              <a:headEnd len="med" w="med" type="none"/>
              <a:tailEnd len="med" w="med" type="triangle"/>
            </a:ln>
          </p:spPr>
        </p:cxnSp>
        <p:sp>
          <p:nvSpPr>
            <p:cNvPr id="2652" name="Google Shape;2652;p109"/>
            <p:cNvSpPr txBox="1"/>
            <p:nvPr/>
          </p:nvSpPr>
          <p:spPr>
            <a:xfrm>
              <a:off x="144" y="1440"/>
              <a:ext cx="2700" cy="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hierarchical structure of products in Walmart</a:t>
              </a:r>
              <a:endParaRPr/>
            </a:p>
          </p:txBody>
        </p:sp>
      </p:grpSp>
      <p:pic>
        <p:nvPicPr>
          <p:cNvPr id="2653" name="Google Shape;2653;p109"/>
          <p:cNvPicPr preferRelativeResize="0"/>
          <p:nvPr/>
        </p:nvPicPr>
        <p:blipFill rotWithShape="1">
          <a:blip r:embed="rId3">
            <a:alphaModFix/>
          </a:blip>
          <a:srcRect b="0" l="0" r="0" t="0"/>
          <a:stretch/>
        </p:blipFill>
        <p:spPr>
          <a:xfrm>
            <a:off x="4840287" y="3124200"/>
            <a:ext cx="3962399" cy="3135313"/>
          </a:xfrm>
          <a:prstGeom prst="rect">
            <a:avLst/>
          </a:prstGeom>
          <a:noFill/>
          <a:ln>
            <a:noFill/>
          </a:ln>
        </p:spPr>
      </p:pic>
      <p:sp>
        <p:nvSpPr>
          <p:cNvPr id="2654" name="Google Shape;2654;p109"/>
          <p:cNvSpPr txBox="1"/>
          <p:nvPr/>
        </p:nvSpPr>
        <p:spPr>
          <a:xfrm rot="-5400000">
            <a:off x="3773487" y="4125912"/>
            <a:ext cx="1676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Articles</a:t>
            </a:r>
            <a:endParaRPr/>
          </a:p>
        </p:txBody>
      </p:sp>
      <p:sp>
        <p:nvSpPr>
          <p:cNvPr id="2655" name="Google Shape;2655;p109"/>
          <p:cNvSpPr txBox="1"/>
          <p:nvPr/>
        </p:nvSpPr>
        <p:spPr>
          <a:xfrm>
            <a:off x="6288087" y="6259512"/>
            <a:ext cx="1066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Words</a:t>
            </a:r>
            <a:endParaRPr/>
          </a:p>
        </p:txBody>
      </p:sp>
      <p:sp>
        <p:nvSpPr>
          <p:cNvPr id="2656" name="Google Shape;2656;p109"/>
          <p:cNvSpPr txBox="1"/>
          <p:nvPr/>
        </p:nvSpPr>
        <p:spPr>
          <a:xfrm>
            <a:off x="4764087" y="4735512"/>
            <a:ext cx="931800" cy="5793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7" name="Google Shape;2657;p109"/>
          <p:cNvSpPr txBox="1"/>
          <p:nvPr/>
        </p:nvSpPr>
        <p:spPr>
          <a:xfrm>
            <a:off x="5602287" y="4125912"/>
            <a:ext cx="1025400" cy="620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8" name="Google Shape;2658;p109"/>
          <p:cNvSpPr txBox="1"/>
          <p:nvPr/>
        </p:nvSpPr>
        <p:spPr>
          <a:xfrm>
            <a:off x="6973887" y="3194050"/>
            <a:ext cx="1865400" cy="7032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9" name="Google Shape;2659;p109"/>
          <p:cNvSpPr txBox="1"/>
          <p:nvPr/>
        </p:nvSpPr>
        <p:spPr>
          <a:xfrm>
            <a:off x="6583362" y="3821112"/>
            <a:ext cx="466800" cy="3732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0" name="Google Shape;2660;p109"/>
          <p:cNvSpPr txBox="1"/>
          <p:nvPr/>
        </p:nvSpPr>
        <p:spPr>
          <a:xfrm>
            <a:off x="4648200" y="2057400"/>
            <a:ext cx="4267200" cy="100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Relationships between articles and words (Chakrabarti, Papadimitriou, Modha, Faloutsos, 2004)</a:t>
            </a:r>
            <a:endParaRPr/>
          </a:p>
        </p:txBody>
      </p:sp>
      <p:sp>
        <p:nvSpPr>
          <p:cNvPr id="2661" name="Google Shape;2661;p10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6" name="Shape 2666"/>
        <p:cNvGrpSpPr/>
        <p:nvPr/>
      </p:nvGrpSpPr>
      <p:grpSpPr>
        <a:xfrm>
          <a:off x="0" y="0"/>
          <a:ext cx="0" cy="0"/>
          <a:chOff x="0" y="0"/>
          <a:chExt cx="0" cy="0"/>
        </a:xfrm>
      </p:grpSpPr>
      <p:sp>
        <p:nvSpPr>
          <p:cNvPr id="2667" name="Google Shape;2667;p110"/>
          <p:cNvSpPr txBox="1"/>
          <p:nvPr>
            <p:ph idx="4294967295"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Observation 2: Distribution of Similarity</a:t>
            </a:r>
            <a:endParaRPr/>
          </a:p>
        </p:txBody>
      </p:sp>
      <p:sp>
        <p:nvSpPr>
          <p:cNvPr id="2668" name="Google Shape;2668;p110"/>
          <p:cNvSpPr txBox="1"/>
          <p:nvPr>
            <p:ph idx="4294967295" type="body"/>
          </p:nvPr>
        </p:nvSpPr>
        <p:spPr>
          <a:xfrm>
            <a:off x="152400" y="4267200"/>
            <a:ext cx="8839200" cy="22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Power law distribution exists in similarities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56% of similarity entries are in [0.005, 0.015]</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1.4% of similarity entries are larger than 0.1</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Can we design a data structure that stores the significant similarities and compresses insignificant ones?</a:t>
            </a:r>
            <a:endParaRPr/>
          </a:p>
        </p:txBody>
      </p:sp>
      <p:graphicFrame>
        <p:nvGraphicFramePr>
          <p:cNvPr id="2669" name="Google Shape;2669;p110"/>
          <p:cNvGraphicFramePr/>
          <p:nvPr/>
        </p:nvGraphicFramePr>
        <p:xfrm>
          <a:off x="762000" y="1144587"/>
          <a:ext cx="7239000" cy="3275100"/>
        </p:xfrm>
        <a:graphic>
          <a:graphicData uri="http://schemas.openxmlformats.org/presentationml/2006/ole">
            <mc:AlternateContent>
              <mc:Choice Requires="v">
                <p:oleObj r:id="rId4" imgH="3275100" imgW="7239000" progId="Excel.Chart.8" spid="_x0000_s1">
                  <p:embed/>
                </p:oleObj>
              </mc:Choice>
              <mc:Fallback>
                <p:oleObj r:id="rId5" imgH="3275100" imgW="7239000" progId="Excel.Chart.8">
                  <p:embed/>
                  <p:pic>
                    <p:nvPicPr>
                      <p:cNvPr id="2669" name="Google Shape;2669;p110"/>
                      <p:cNvPicPr preferRelativeResize="0"/>
                      <p:nvPr>
                        <p:ph idx="4294967295" type="body"/>
                      </p:nvPr>
                    </p:nvPicPr>
                    <p:blipFill rotWithShape="1">
                      <a:blip r:embed="rId6">
                        <a:alphaModFix/>
                      </a:blip>
                      <a:srcRect b="0" l="0" r="0" t="0"/>
                      <a:stretch/>
                    </p:blipFill>
                    <p:spPr>
                      <a:xfrm>
                        <a:off x="762000" y="1144587"/>
                        <a:ext cx="7239000" cy="3275100"/>
                      </a:xfrm>
                      <a:prstGeom prst="rect">
                        <a:avLst/>
                      </a:prstGeom>
                      <a:noFill/>
                      <a:ln>
                        <a:noFill/>
                      </a:ln>
                    </p:spPr>
                  </p:pic>
                </p:oleObj>
              </mc:Fallback>
            </mc:AlternateContent>
          </a:graphicData>
        </a:graphic>
      </p:graphicFrame>
      <p:sp>
        <p:nvSpPr>
          <p:cNvPr id="2670" name="Google Shape;2670;p110"/>
          <p:cNvSpPr txBox="1"/>
          <p:nvPr/>
        </p:nvSpPr>
        <p:spPr>
          <a:xfrm>
            <a:off x="3048000" y="1524000"/>
            <a:ext cx="4724400" cy="82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Distribution of </a:t>
            </a:r>
            <a:r>
              <a:rPr b="0" i="1" lang="en-US" sz="2400" u="none">
                <a:solidFill>
                  <a:schemeClr val="dk1"/>
                </a:solidFill>
                <a:latin typeface="Times New Roman"/>
                <a:ea typeface="Times New Roman"/>
                <a:cs typeface="Times New Roman"/>
                <a:sym typeface="Times New Roman"/>
              </a:rPr>
              <a:t>SimRank</a:t>
            </a:r>
            <a:r>
              <a:rPr b="0" i="0" lang="en-US" sz="2400" u="none">
                <a:solidFill>
                  <a:schemeClr val="dk1"/>
                </a:solidFill>
                <a:latin typeface="Times New Roman"/>
                <a:ea typeface="Times New Roman"/>
                <a:cs typeface="Times New Roman"/>
                <a:sym typeface="Times New Roman"/>
              </a:rPr>
              <a:t> similarities among DBLP authors</a:t>
            </a:r>
            <a:endParaRPr/>
          </a:p>
        </p:txBody>
      </p:sp>
      <p:sp>
        <p:nvSpPr>
          <p:cNvPr id="2671" name="Google Shape;2671;p11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 name="Shape 2676"/>
        <p:cNvGrpSpPr/>
        <p:nvPr/>
      </p:nvGrpSpPr>
      <p:grpSpPr>
        <a:xfrm>
          <a:off x="0" y="0"/>
          <a:ext cx="0" cy="0"/>
          <a:chOff x="0" y="0"/>
          <a:chExt cx="0" cy="0"/>
        </a:xfrm>
      </p:grpSpPr>
      <p:sp>
        <p:nvSpPr>
          <p:cNvPr id="2677" name="Google Shape;2677;p111"/>
          <p:cNvSpPr txBox="1"/>
          <p:nvPr>
            <p:ph idx="4294967295"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A Novel Data Structure: SimTree</a:t>
            </a:r>
            <a:endParaRPr/>
          </a:p>
        </p:txBody>
      </p:sp>
      <p:grpSp>
        <p:nvGrpSpPr>
          <p:cNvPr id="2678" name="Google Shape;2678;p111"/>
          <p:cNvGrpSpPr/>
          <p:nvPr/>
        </p:nvGrpSpPr>
        <p:grpSpPr>
          <a:xfrm>
            <a:off x="2819400" y="1219200"/>
            <a:ext cx="3412826" cy="2619375"/>
            <a:chOff x="1440" y="144"/>
            <a:chExt cx="2532" cy="2100"/>
          </a:xfrm>
        </p:grpSpPr>
        <p:sp>
          <p:nvSpPr>
            <p:cNvPr id="2679" name="Google Shape;2679;p111"/>
            <p:cNvSpPr/>
            <p:nvPr/>
          </p:nvSpPr>
          <p:spPr>
            <a:xfrm>
              <a:off x="2624" y="1392"/>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0" name="Google Shape;2680;p111"/>
            <p:cNvSpPr/>
            <p:nvPr/>
          </p:nvSpPr>
          <p:spPr>
            <a:xfrm>
              <a:off x="2432" y="1776"/>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1" name="Google Shape;2681;p111"/>
            <p:cNvSpPr/>
            <p:nvPr/>
          </p:nvSpPr>
          <p:spPr>
            <a:xfrm>
              <a:off x="2816" y="1776"/>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682" name="Google Shape;2682;p111"/>
            <p:cNvCxnSpPr/>
            <p:nvPr/>
          </p:nvCxnSpPr>
          <p:spPr>
            <a:xfrm>
              <a:off x="2652" y="1556"/>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683" name="Google Shape;2683;p111"/>
            <p:cNvCxnSpPr/>
            <p:nvPr/>
          </p:nvCxnSpPr>
          <p:spPr>
            <a:xfrm>
              <a:off x="2788" y="1556"/>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684" name="Google Shape;2684;p111"/>
            <p:cNvSpPr/>
            <p:nvPr/>
          </p:nvSpPr>
          <p:spPr>
            <a:xfrm rot="10800000">
              <a:off x="1998" y="824"/>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5" name="Google Shape;2685;p111"/>
            <p:cNvSpPr/>
            <p:nvPr/>
          </p:nvSpPr>
          <p:spPr>
            <a:xfrm rot="10800000">
              <a:off x="1936" y="399"/>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6" name="Google Shape;2686;p111"/>
            <p:cNvSpPr/>
            <p:nvPr/>
          </p:nvSpPr>
          <p:spPr>
            <a:xfrm rot="10800000">
              <a:off x="1621" y="619"/>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687" name="Google Shape;2687;p111"/>
            <p:cNvCxnSpPr/>
            <p:nvPr/>
          </p:nvCxnSpPr>
          <p:spPr>
            <a:xfrm>
              <a:off x="2180" y="705"/>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688" name="Google Shape;2688;p111"/>
            <p:cNvCxnSpPr/>
            <p:nvPr/>
          </p:nvCxnSpPr>
          <p:spPr>
            <a:xfrm rot="10800000">
              <a:off x="1769" y="1083"/>
              <a:ext cx="300" cy="0"/>
            </a:xfrm>
            <a:prstGeom prst="straightConnector1">
              <a:avLst/>
            </a:prstGeom>
            <a:noFill/>
            <a:ln cap="flat" cmpd="sng" w="9525">
              <a:solidFill>
                <a:schemeClr val="dk1"/>
              </a:solidFill>
              <a:prstDash val="solid"/>
              <a:miter lim="800000"/>
              <a:headEnd len="med" w="med" type="none"/>
              <a:tailEnd len="med" w="med" type="none"/>
            </a:ln>
          </p:spPr>
        </p:cxnSp>
        <p:sp>
          <p:nvSpPr>
            <p:cNvPr id="2689" name="Google Shape;2689;p111"/>
            <p:cNvSpPr/>
            <p:nvPr/>
          </p:nvSpPr>
          <p:spPr>
            <a:xfrm>
              <a:off x="3315" y="1220"/>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0" name="Google Shape;2690;p111"/>
            <p:cNvSpPr/>
            <p:nvPr/>
          </p:nvSpPr>
          <p:spPr>
            <a:xfrm>
              <a:off x="3717" y="10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1" name="Google Shape;2691;p111"/>
            <p:cNvSpPr/>
            <p:nvPr/>
          </p:nvSpPr>
          <p:spPr>
            <a:xfrm>
              <a:off x="3435" y="808"/>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692" name="Google Shape;2692;p111"/>
            <p:cNvCxnSpPr/>
            <p:nvPr/>
          </p:nvCxnSpPr>
          <p:spPr>
            <a:xfrm>
              <a:off x="3403" y="1080"/>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2693" name="Google Shape;2693;p111"/>
            <p:cNvCxnSpPr/>
            <p:nvPr/>
          </p:nvCxnSpPr>
          <p:spPr>
            <a:xfrm>
              <a:off x="3304" y="688"/>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694" name="Google Shape;2694;p111"/>
            <p:cNvCxnSpPr/>
            <p:nvPr/>
          </p:nvCxnSpPr>
          <p:spPr>
            <a:xfrm>
              <a:off x="1865" y="840"/>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2695" name="Google Shape;2695;p111"/>
            <p:cNvCxnSpPr/>
            <p:nvPr/>
          </p:nvCxnSpPr>
          <p:spPr>
            <a:xfrm>
              <a:off x="3498" y="737"/>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2696" name="Google Shape;2696;p111"/>
            <p:cNvCxnSpPr/>
            <p:nvPr/>
          </p:nvCxnSpPr>
          <p:spPr>
            <a:xfrm>
              <a:off x="2624" y="1872"/>
              <a:ext cx="300" cy="0"/>
            </a:xfrm>
            <a:prstGeom prst="straightConnector1">
              <a:avLst/>
            </a:prstGeom>
            <a:noFill/>
            <a:ln cap="flat" cmpd="sng" w="9525">
              <a:solidFill>
                <a:schemeClr val="dk1"/>
              </a:solidFill>
              <a:prstDash val="solid"/>
              <a:miter lim="800000"/>
              <a:headEnd len="med" w="med" type="none"/>
              <a:tailEnd len="med" w="med" type="none"/>
            </a:ln>
          </p:spPr>
        </p:cxnSp>
        <p:sp>
          <p:nvSpPr>
            <p:cNvPr id="2697" name="Google Shape;2697;p111"/>
            <p:cNvSpPr/>
            <p:nvPr/>
          </p:nvSpPr>
          <p:spPr>
            <a:xfrm>
              <a:off x="1616" y="480"/>
              <a:ext cx="9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8" name="Google Shape;2698;p111"/>
            <p:cNvSpPr/>
            <p:nvPr/>
          </p:nvSpPr>
          <p:spPr>
            <a:xfrm>
              <a:off x="3072" y="480"/>
              <a:ext cx="9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9" name="Google Shape;2699;p111"/>
            <p:cNvSpPr/>
            <p:nvPr/>
          </p:nvSpPr>
          <p:spPr>
            <a:xfrm>
              <a:off x="2336" y="1344"/>
              <a:ext cx="9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00" name="Google Shape;2700;p111"/>
            <p:cNvCxnSpPr/>
            <p:nvPr/>
          </p:nvCxnSpPr>
          <p:spPr>
            <a:xfrm>
              <a:off x="2384" y="888"/>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701" name="Google Shape;2701;p111"/>
            <p:cNvCxnSpPr/>
            <p:nvPr/>
          </p:nvCxnSpPr>
          <p:spPr>
            <a:xfrm>
              <a:off x="2272" y="1177"/>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02" name="Google Shape;2702;p111"/>
            <p:cNvCxnSpPr/>
            <p:nvPr/>
          </p:nvCxnSpPr>
          <p:spPr>
            <a:xfrm flipH="1">
              <a:off x="2884" y="1177"/>
              <a:ext cx="300" cy="300"/>
            </a:xfrm>
            <a:prstGeom prst="straightConnector1">
              <a:avLst/>
            </a:prstGeom>
            <a:noFill/>
            <a:ln cap="flat" cmpd="sng" w="9525">
              <a:solidFill>
                <a:schemeClr val="dk1"/>
              </a:solidFill>
              <a:prstDash val="solid"/>
              <a:miter lim="800000"/>
              <a:headEnd len="med" w="med" type="none"/>
              <a:tailEnd len="med" w="med" type="none"/>
            </a:ln>
          </p:spPr>
        </p:cxnSp>
        <p:sp>
          <p:nvSpPr>
            <p:cNvPr id="2703" name="Google Shape;2703;p111"/>
            <p:cNvSpPr/>
            <p:nvPr/>
          </p:nvSpPr>
          <p:spPr>
            <a:xfrm>
              <a:off x="1440" y="144"/>
              <a:ext cx="2400" cy="21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704" name="Google Shape;2704;p111"/>
          <p:cNvCxnSpPr/>
          <p:nvPr/>
        </p:nvCxnSpPr>
        <p:spPr>
          <a:xfrm flipH="1">
            <a:off x="2697049" y="3365500"/>
            <a:ext cx="624000" cy="477900"/>
          </a:xfrm>
          <a:prstGeom prst="straightConnector1">
            <a:avLst/>
          </a:prstGeom>
          <a:noFill/>
          <a:ln cap="flat" cmpd="sng" w="9525">
            <a:solidFill>
              <a:schemeClr val="dk1"/>
            </a:solidFill>
            <a:prstDash val="solid"/>
            <a:miter lim="800000"/>
            <a:headEnd len="med" w="med" type="none"/>
            <a:tailEnd len="med" w="med" type="none"/>
          </a:ln>
        </p:spPr>
      </p:cxnSp>
      <p:grpSp>
        <p:nvGrpSpPr>
          <p:cNvPr id="2705" name="Google Shape;2705;p111"/>
          <p:cNvGrpSpPr/>
          <p:nvPr/>
        </p:nvGrpSpPr>
        <p:grpSpPr>
          <a:xfrm rot="2520000">
            <a:off x="1515939" y="4087705"/>
            <a:ext cx="2935664" cy="2052802"/>
            <a:chOff x="1248" y="2784"/>
            <a:chExt cx="2100" cy="1500"/>
          </a:xfrm>
        </p:grpSpPr>
        <p:sp>
          <p:nvSpPr>
            <p:cNvPr id="2706" name="Google Shape;2706;p111"/>
            <p:cNvSpPr/>
            <p:nvPr/>
          </p:nvSpPr>
          <p:spPr>
            <a:xfrm>
              <a:off x="1248" y="2784"/>
              <a:ext cx="2100" cy="15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7" name="Google Shape;2707;p111"/>
            <p:cNvSpPr/>
            <p:nvPr/>
          </p:nvSpPr>
          <p:spPr>
            <a:xfrm rot="10800000">
              <a:off x="1678" y="3416"/>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8" name="Google Shape;2708;p111"/>
            <p:cNvSpPr/>
            <p:nvPr/>
          </p:nvSpPr>
          <p:spPr>
            <a:xfrm rot="10800000">
              <a:off x="1616" y="2991"/>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9" name="Google Shape;2709;p111"/>
            <p:cNvSpPr/>
            <p:nvPr/>
          </p:nvSpPr>
          <p:spPr>
            <a:xfrm rot="10800000">
              <a:off x="1301" y="3211"/>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10" name="Google Shape;2710;p111"/>
            <p:cNvCxnSpPr/>
            <p:nvPr/>
          </p:nvCxnSpPr>
          <p:spPr>
            <a:xfrm>
              <a:off x="1860" y="3297"/>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11" name="Google Shape;2711;p111"/>
            <p:cNvCxnSpPr/>
            <p:nvPr/>
          </p:nvCxnSpPr>
          <p:spPr>
            <a:xfrm rot="10800000">
              <a:off x="1449" y="3675"/>
              <a:ext cx="300" cy="0"/>
            </a:xfrm>
            <a:prstGeom prst="straightConnector1">
              <a:avLst/>
            </a:prstGeom>
            <a:noFill/>
            <a:ln cap="flat" cmpd="sng" w="9525">
              <a:solidFill>
                <a:schemeClr val="dk1"/>
              </a:solidFill>
              <a:prstDash val="solid"/>
              <a:miter lim="800000"/>
              <a:headEnd len="med" w="med" type="none"/>
              <a:tailEnd len="med" w="med" type="none"/>
            </a:ln>
          </p:spPr>
        </p:cxnSp>
        <p:sp>
          <p:nvSpPr>
            <p:cNvPr id="2712" name="Google Shape;2712;p111"/>
            <p:cNvSpPr/>
            <p:nvPr/>
          </p:nvSpPr>
          <p:spPr>
            <a:xfrm>
              <a:off x="2643" y="3812"/>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3" name="Google Shape;2713;p111"/>
            <p:cNvSpPr/>
            <p:nvPr/>
          </p:nvSpPr>
          <p:spPr>
            <a:xfrm>
              <a:off x="3045" y="3661"/>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4" name="Google Shape;2714;p111"/>
            <p:cNvSpPr/>
            <p:nvPr/>
          </p:nvSpPr>
          <p:spPr>
            <a:xfrm>
              <a:off x="2763" y="3400"/>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15" name="Google Shape;2715;p111"/>
            <p:cNvCxnSpPr/>
            <p:nvPr/>
          </p:nvCxnSpPr>
          <p:spPr>
            <a:xfrm>
              <a:off x="2731" y="3672"/>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2716" name="Google Shape;2716;p111"/>
            <p:cNvCxnSpPr/>
            <p:nvPr/>
          </p:nvCxnSpPr>
          <p:spPr>
            <a:xfrm>
              <a:off x="2632" y="3280"/>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17" name="Google Shape;2717;p111"/>
            <p:cNvCxnSpPr/>
            <p:nvPr/>
          </p:nvCxnSpPr>
          <p:spPr>
            <a:xfrm>
              <a:off x="1545" y="3432"/>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2718" name="Google Shape;2718;p111"/>
            <p:cNvCxnSpPr/>
            <p:nvPr/>
          </p:nvCxnSpPr>
          <p:spPr>
            <a:xfrm>
              <a:off x="2826" y="3329"/>
              <a:ext cx="0" cy="0"/>
            </a:xfrm>
            <a:prstGeom prst="straightConnector1">
              <a:avLst/>
            </a:prstGeom>
            <a:noFill/>
            <a:ln cap="flat" cmpd="sng" w="9525">
              <a:solidFill>
                <a:schemeClr val="dk1"/>
              </a:solidFill>
              <a:prstDash val="solid"/>
              <a:miter lim="800000"/>
              <a:headEnd len="med" w="med" type="none"/>
              <a:tailEnd len="med" w="med" type="none"/>
            </a:ln>
          </p:spPr>
        </p:cxnSp>
        <p:sp>
          <p:nvSpPr>
            <p:cNvPr id="2719" name="Google Shape;2719;p111"/>
            <p:cNvSpPr/>
            <p:nvPr/>
          </p:nvSpPr>
          <p:spPr>
            <a:xfrm>
              <a:off x="1296" y="3072"/>
              <a:ext cx="9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0" name="Google Shape;2720;p111"/>
            <p:cNvSpPr/>
            <p:nvPr/>
          </p:nvSpPr>
          <p:spPr>
            <a:xfrm>
              <a:off x="2400" y="3072"/>
              <a:ext cx="9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21" name="Google Shape;2721;p111"/>
            <p:cNvCxnSpPr/>
            <p:nvPr/>
          </p:nvCxnSpPr>
          <p:spPr>
            <a:xfrm>
              <a:off x="2064" y="3480"/>
              <a:ext cx="3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22" name="Google Shape;2722;p111"/>
          <p:cNvGrpSpPr/>
          <p:nvPr/>
        </p:nvGrpSpPr>
        <p:grpSpPr>
          <a:xfrm rot="-2820000">
            <a:off x="4855938" y="3856173"/>
            <a:ext cx="2930583" cy="2008324"/>
            <a:chOff x="1248" y="2784"/>
            <a:chExt cx="2100" cy="1500"/>
          </a:xfrm>
        </p:grpSpPr>
        <p:sp>
          <p:nvSpPr>
            <p:cNvPr id="2723" name="Google Shape;2723;p111"/>
            <p:cNvSpPr/>
            <p:nvPr/>
          </p:nvSpPr>
          <p:spPr>
            <a:xfrm>
              <a:off x="1248" y="2784"/>
              <a:ext cx="2100" cy="15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4" name="Google Shape;2724;p111"/>
            <p:cNvSpPr/>
            <p:nvPr/>
          </p:nvSpPr>
          <p:spPr>
            <a:xfrm rot="10800000">
              <a:off x="1678" y="3416"/>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5" name="Google Shape;2725;p111"/>
            <p:cNvSpPr/>
            <p:nvPr/>
          </p:nvSpPr>
          <p:spPr>
            <a:xfrm rot="10800000">
              <a:off x="1616" y="2991"/>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6" name="Google Shape;2726;p111"/>
            <p:cNvSpPr/>
            <p:nvPr/>
          </p:nvSpPr>
          <p:spPr>
            <a:xfrm rot="10800000">
              <a:off x="1301" y="3211"/>
              <a:ext cx="300" cy="3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27" name="Google Shape;2727;p111"/>
            <p:cNvCxnSpPr/>
            <p:nvPr/>
          </p:nvCxnSpPr>
          <p:spPr>
            <a:xfrm>
              <a:off x="1860" y="3297"/>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28" name="Google Shape;2728;p111"/>
            <p:cNvCxnSpPr/>
            <p:nvPr/>
          </p:nvCxnSpPr>
          <p:spPr>
            <a:xfrm rot="10800000">
              <a:off x="1449" y="3675"/>
              <a:ext cx="300" cy="0"/>
            </a:xfrm>
            <a:prstGeom prst="straightConnector1">
              <a:avLst/>
            </a:prstGeom>
            <a:noFill/>
            <a:ln cap="flat" cmpd="sng" w="9525">
              <a:solidFill>
                <a:schemeClr val="dk1"/>
              </a:solidFill>
              <a:prstDash val="solid"/>
              <a:miter lim="800000"/>
              <a:headEnd len="med" w="med" type="none"/>
              <a:tailEnd len="med" w="med" type="none"/>
            </a:ln>
          </p:spPr>
        </p:cxnSp>
        <p:sp>
          <p:nvSpPr>
            <p:cNvPr id="2729" name="Google Shape;2729;p111"/>
            <p:cNvSpPr/>
            <p:nvPr/>
          </p:nvSpPr>
          <p:spPr>
            <a:xfrm>
              <a:off x="2643" y="3812"/>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0" name="Google Shape;2730;p111"/>
            <p:cNvSpPr/>
            <p:nvPr/>
          </p:nvSpPr>
          <p:spPr>
            <a:xfrm>
              <a:off x="3045" y="3661"/>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1" name="Google Shape;2731;p111"/>
            <p:cNvSpPr/>
            <p:nvPr/>
          </p:nvSpPr>
          <p:spPr>
            <a:xfrm>
              <a:off x="2763" y="3400"/>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32" name="Google Shape;2732;p111"/>
            <p:cNvCxnSpPr/>
            <p:nvPr/>
          </p:nvCxnSpPr>
          <p:spPr>
            <a:xfrm>
              <a:off x="2731" y="3672"/>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2733" name="Google Shape;2733;p111"/>
            <p:cNvCxnSpPr/>
            <p:nvPr/>
          </p:nvCxnSpPr>
          <p:spPr>
            <a:xfrm>
              <a:off x="2632" y="3280"/>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34" name="Google Shape;2734;p111"/>
            <p:cNvCxnSpPr/>
            <p:nvPr/>
          </p:nvCxnSpPr>
          <p:spPr>
            <a:xfrm>
              <a:off x="1545" y="3432"/>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2735" name="Google Shape;2735;p111"/>
            <p:cNvCxnSpPr/>
            <p:nvPr/>
          </p:nvCxnSpPr>
          <p:spPr>
            <a:xfrm>
              <a:off x="2826" y="3329"/>
              <a:ext cx="0" cy="0"/>
            </a:xfrm>
            <a:prstGeom prst="straightConnector1">
              <a:avLst/>
            </a:prstGeom>
            <a:noFill/>
            <a:ln cap="flat" cmpd="sng" w="9525">
              <a:solidFill>
                <a:schemeClr val="dk1"/>
              </a:solidFill>
              <a:prstDash val="solid"/>
              <a:miter lim="800000"/>
              <a:headEnd len="med" w="med" type="none"/>
              <a:tailEnd len="med" w="med" type="none"/>
            </a:ln>
          </p:spPr>
        </p:cxnSp>
        <p:sp>
          <p:nvSpPr>
            <p:cNvPr id="2736" name="Google Shape;2736;p111"/>
            <p:cNvSpPr/>
            <p:nvPr/>
          </p:nvSpPr>
          <p:spPr>
            <a:xfrm>
              <a:off x="1296" y="3072"/>
              <a:ext cx="9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7" name="Google Shape;2737;p111"/>
            <p:cNvSpPr/>
            <p:nvPr/>
          </p:nvSpPr>
          <p:spPr>
            <a:xfrm>
              <a:off x="2400" y="3072"/>
              <a:ext cx="900" cy="9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38" name="Google Shape;2738;p111"/>
            <p:cNvCxnSpPr/>
            <p:nvPr/>
          </p:nvCxnSpPr>
          <p:spPr>
            <a:xfrm>
              <a:off x="2064" y="3480"/>
              <a:ext cx="300" cy="0"/>
            </a:xfrm>
            <a:prstGeom prst="straightConnector1">
              <a:avLst/>
            </a:prstGeom>
            <a:noFill/>
            <a:ln cap="flat" cmpd="sng" w="9525">
              <a:solidFill>
                <a:schemeClr val="dk1"/>
              </a:solidFill>
              <a:prstDash val="solid"/>
              <a:miter lim="800000"/>
              <a:headEnd len="med" w="med" type="none"/>
              <a:tailEnd len="med" w="med" type="none"/>
            </a:ln>
          </p:spPr>
        </p:cxnSp>
      </p:grpSp>
      <p:cxnSp>
        <p:nvCxnSpPr>
          <p:cNvPr id="2739" name="Google Shape;2739;p111"/>
          <p:cNvCxnSpPr/>
          <p:nvPr/>
        </p:nvCxnSpPr>
        <p:spPr>
          <a:xfrm rot="10800000">
            <a:off x="5746612" y="3365425"/>
            <a:ext cx="639900" cy="352500"/>
          </a:xfrm>
          <a:prstGeom prst="straightConnector1">
            <a:avLst/>
          </a:prstGeom>
          <a:noFill/>
          <a:ln cap="flat" cmpd="sng" w="9525">
            <a:solidFill>
              <a:schemeClr val="dk1"/>
            </a:solidFill>
            <a:prstDash val="solid"/>
            <a:miter lim="800000"/>
            <a:headEnd len="med" w="med" type="none"/>
            <a:tailEnd len="med" w="med" type="none"/>
          </a:ln>
        </p:spPr>
      </p:cxnSp>
      <p:cxnSp>
        <p:nvCxnSpPr>
          <p:cNvPr id="2740" name="Google Shape;2740;p111"/>
          <p:cNvCxnSpPr/>
          <p:nvPr/>
        </p:nvCxnSpPr>
        <p:spPr>
          <a:xfrm flipH="1" rot="10800000">
            <a:off x="4137025" y="5137037"/>
            <a:ext cx="924000" cy="14400"/>
          </a:xfrm>
          <a:prstGeom prst="straightConnector1">
            <a:avLst/>
          </a:prstGeom>
          <a:noFill/>
          <a:ln cap="flat" cmpd="sng" w="9525">
            <a:solidFill>
              <a:schemeClr val="dk1"/>
            </a:solidFill>
            <a:prstDash val="solid"/>
            <a:miter lim="800000"/>
            <a:headEnd len="med" w="med" type="none"/>
            <a:tailEnd len="med" w="med" type="none"/>
          </a:ln>
        </p:spPr>
      </p:cxnSp>
      <p:sp>
        <p:nvSpPr>
          <p:cNvPr id="2741" name="Google Shape;2741;p111"/>
          <p:cNvSpPr/>
          <p:nvPr/>
        </p:nvSpPr>
        <p:spPr>
          <a:xfrm>
            <a:off x="1676400" y="1066800"/>
            <a:ext cx="5791200" cy="51816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2" name="Google Shape;2742;p111"/>
          <p:cNvSpPr txBox="1"/>
          <p:nvPr/>
        </p:nvSpPr>
        <p:spPr>
          <a:xfrm>
            <a:off x="-152400" y="1143000"/>
            <a:ext cx="2819400" cy="70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Each leaf node represents an object</a:t>
            </a:r>
            <a:endParaRPr/>
          </a:p>
        </p:txBody>
      </p:sp>
      <p:cxnSp>
        <p:nvCxnSpPr>
          <p:cNvPr id="2743" name="Google Shape;2743;p111"/>
          <p:cNvCxnSpPr/>
          <p:nvPr/>
        </p:nvCxnSpPr>
        <p:spPr>
          <a:xfrm>
            <a:off x="2286000" y="1524000"/>
            <a:ext cx="9144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2744" name="Google Shape;2744;p111"/>
          <p:cNvSpPr txBox="1"/>
          <p:nvPr/>
        </p:nvSpPr>
        <p:spPr>
          <a:xfrm>
            <a:off x="6477000" y="1066800"/>
            <a:ext cx="2590800" cy="1311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Each non-leaf node represents a group of similar lower-level nodes</a:t>
            </a:r>
            <a:endParaRPr/>
          </a:p>
        </p:txBody>
      </p:sp>
      <p:cxnSp>
        <p:nvCxnSpPr>
          <p:cNvPr id="2745" name="Google Shape;2745;p111"/>
          <p:cNvCxnSpPr/>
          <p:nvPr/>
        </p:nvCxnSpPr>
        <p:spPr>
          <a:xfrm flipH="1">
            <a:off x="6019800" y="1524000"/>
            <a:ext cx="609600" cy="457200"/>
          </a:xfrm>
          <a:prstGeom prst="straightConnector1">
            <a:avLst/>
          </a:prstGeom>
          <a:noFill/>
          <a:ln cap="flat" cmpd="sng" w="9525">
            <a:solidFill>
              <a:schemeClr val="dk1"/>
            </a:solidFill>
            <a:prstDash val="solid"/>
            <a:miter lim="800000"/>
            <a:headEnd len="med" w="med" type="none"/>
            <a:tailEnd len="med" w="med" type="triangle"/>
          </a:ln>
        </p:spPr>
      </p:cxnSp>
      <p:sp>
        <p:nvSpPr>
          <p:cNvPr id="2746" name="Google Shape;2746;p111"/>
          <p:cNvSpPr txBox="1"/>
          <p:nvPr/>
        </p:nvSpPr>
        <p:spPr>
          <a:xfrm>
            <a:off x="152400" y="2362200"/>
            <a:ext cx="2819400" cy="70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Similarities between siblings are stored</a:t>
            </a:r>
            <a:endParaRPr/>
          </a:p>
        </p:txBody>
      </p:sp>
      <p:cxnSp>
        <p:nvCxnSpPr>
          <p:cNvPr id="2747" name="Google Shape;2747;p111"/>
          <p:cNvCxnSpPr/>
          <p:nvPr/>
        </p:nvCxnSpPr>
        <p:spPr>
          <a:xfrm flipH="1" rot="10800000">
            <a:off x="2743200" y="2286000"/>
            <a:ext cx="7620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2748" name="Google Shape;2748;p111"/>
          <p:cNvCxnSpPr/>
          <p:nvPr/>
        </p:nvCxnSpPr>
        <p:spPr>
          <a:xfrm>
            <a:off x="2667000" y="2971800"/>
            <a:ext cx="381000" cy="609600"/>
          </a:xfrm>
          <a:prstGeom prst="straightConnector1">
            <a:avLst/>
          </a:prstGeom>
          <a:noFill/>
          <a:ln cap="flat" cmpd="sng" w="9525">
            <a:solidFill>
              <a:schemeClr val="dk1"/>
            </a:solidFill>
            <a:prstDash val="solid"/>
            <a:miter lim="800000"/>
            <a:headEnd len="med" w="med" type="none"/>
            <a:tailEnd len="med" w="med" type="triangle"/>
          </a:ln>
        </p:spPr>
      </p:cxnSp>
      <p:sp>
        <p:nvSpPr>
          <p:cNvPr id="2749" name="Google Shape;2749;p111"/>
          <p:cNvSpPr txBox="1"/>
          <p:nvPr/>
        </p:nvSpPr>
        <p:spPr>
          <a:xfrm>
            <a:off x="1981200" y="4572000"/>
            <a:ext cx="1828800" cy="701700"/>
          </a:xfrm>
          <a:prstGeom prst="rect">
            <a:avLst/>
          </a:prstGeom>
          <a:solidFill>
            <a:schemeClr val="lt1">
              <a:alpha val="7961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Consumer electronics</a:t>
            </a:r>
            <a:endParaRPr/>
          </a:p>
        </p:txBody>
      </p:sp>
      <p:sp>
        <p:nvSpPr>
          <p:cNvPr id="2750" name="Google Shape;2750;p111"/>
          <p:cNvSpPr txBox="1"/>
          <p:nvPr/>
        </p:nvSpPr>
        <p:spPr>
          <a:xfrm>
            <a:off x="5334000" y="4572000"/>
            <a:ext cx="1828800" cy="396900"/>
          </a:xfrm>
          <a:prstGeom prst="rect">
            <a:avLst/>
          </a:prstGeom>
          <a:solidFill>
            <a:schemeClr val="lt1">
              <a:alpha val="7961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Apparels</a:t>
            </a:r>
            <a:endParaRPr/>
          </a:p>
        </p:txBody>
      </p:sp>
      <p:grpSp>
        <p:nvGrpSpPr>
          <p:cNvPr id="2751" name="Google Shape;2751;p111"/>
          <p:cNvGrpSpPr/>
          <p:nvPr/>
        </p:nvGrpSpPr>
        <p:grpSpPr>
          <a:xfrm>
            <a:off x="152400" y="3581400"/>
            <a:ext cx="1905000" cy="476250"/>
            <a:chOff x="96" y="2256"/>
            <a:chExt cx="1200" cy="300"/>
          </a:xfrm>
        </p:grpSpPr>
        <p:sp>
          <p:nvSpPr>
            <p:cNvPr id="2752" name="Google Shape;2752;p111"/>
            <p:cNvSpPr txBox="1"/>
            <p:nvPr/>
          </p:nvSpPr>
          <p:spPr>
            <a:xfrm>
              <a:off x="96" y="2256"/>
              <a:ext cx="1200" cy="300"/>
            </a:xfrm>
            <a:prstGeom prst="rect">
              <a:avLst/>
            </a:prstGeom>
            <a:solidFill>
              <a:schemeClr val="lt1">
                <a:alpha val="7961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Canon A40 digital camera</a:t>
              </a:r>
              <a:endParaRPr/>
            </a:p>
          </p:txBody>
        </p:sp>
        <p:cxnSp>
          <p:nvCxnSpPr>
            <p:cNvPr id="2753" name="Google Shape;2753;p111"/>
            <p:cNvCxnSpPr/>
            <p:nvPr/>
          </p:nvCxnSpPr>
          <p:spPr>
            <a:xfrm>
              <a:off x="1152" y="2544"/>
              <a:ext cx="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54" name="Google Shape;2754;p111"/>
          <p:cNvGrpSpPr/>
          <p:nvPr/>
        </p:nvGrpSpPr>
        <p:grpSpPr>
          <a:xfrm>
            <a:off x="76200" y="4495800"/>
            <a:ext cx="2152650" cy="476250"/>
            <a:chOff x="48" y="2832"/>
            <a:chExt cx="1356" cy="300"/>
          </a:xfrm>
        </p:grpSpPr>
        <p:sp>
          <p:nvSpPr>
            <p:cNvPr id="2755" name="Google Shape;2755;p111"/>
            <p:cNvSpPr txBox="1"/>
            <p:nvPr/>
          </p:nvSpPr>
          <p:spPr>
            <a:xfrm>
              <a:off x="48" y="2832"/>
              <a:ext cx="1200" cy="300"/>
            </a:xfrm>
            <a:prstGeom prst="rect">
              <a:avLst/>
            </a:prstGeom>
            <a:solidFill>
              <a:schemeClr val="lt1">
                <a:alpha val="7961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Sony V3 digital camera</a:t>
              </a:r>
              <a:endParaRPr/>
            </a:p>
          </p:txBody>
        </p:sp>
        <p:cxnSp>
          <p:nvCxnSpPr>
            <p:cNvPr id="2756" name="Google Shape;2756;p111"/>
            <p:cNvCxnSpPr/>
            <p:nvPr/>
          </p:nvCxnSpPr>
          <p:spPr>
            <a:xfrm>
              <a:off x="1104" y="3024"/>
              <a:ext cx="30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757" name="Google Shape;2757;p111"/>
          <p:cNvSpPr txBox="1"/>
          <p:nvPr/>
        </p:nvSpPr>
        <p:spPr>
          <a:xfrm>
            <a:off x="1676400" y="4114800"/>
            <a:ext cx="1371600" cy="701700"/>
          </a:xfrm>
          <a:prstGeom prst="rect">
            <a:avLst/>
          </a:prstGeom>
          <a:solidFill>
            <a:schemeClr val="lt1">
              <a:alpha val="7961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Digital Cameras</a:t>
            </a:r>
            <a:endParaRPr/>
          </a:p>
        </p:txBody>
      </p:sp>
      <p:sp>
        <p:nvSpPr>
          <p:cNvPr id="2758" name="Google Shape;2758;p111"/>
          <p:cNvSpPr txBox="1"/>
          <p:nvPr/>
        </p:nvSpPr>
        <p:spPr>
          <a:xfrm>
            <a:off x="2667000" y="5287962"/>
            <a:ext cx="1828800" cy="396900"/>
          </a:xfrm>
          <a:prstGeom prst="rect">
            <a:avLst/>
          </a:prstGeom>
          <a:solidFill>
            <a:schemeClr val="lt1">
              <a:alpha val="7961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TVs</a:t>
            </a:r>
            <a:endParaRPr/>
          </a:p>
        </p:txBody>
      </p:sp>
      <p:sp>
        <p:nvSpPr>
          <p:cNvPr id="2759" name="Google Shape;2759;p11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4" name="Shape 2764"/>
        <p:cNvGrpSpPr/>
        <p:nvPr/>
      </p:nvGrpSpPr>
      <p:grpSpPr>
        <a:xfrm>
          <a:off x="0" y="0"/>
          <a:ext cx="0" cy="0"/>
          <a:chOff x="0" y="0"/>
          <a:chExt cx="0" cy="0"/>
        </a:xfrm>
      </p:grpSpPr>
      <p:sp>
        <p:nvSpPr>
          <p:cNvPr id="2765" name="Google Shape;2765;p112"/>
          <p:cNvSpPr txBox="1"/>
          <p:nvPr>
            <p:ph idx="4294967295" type="title"/>
          </p:nvPr>
        </p:nvSpPr>
        <p:spPr>
          <a:xfrm>
            <a:off x="381000" y="304800"/>
            <a:ext cx="82503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Similarity Defined by SimTree</a:t>
            </a:r>
            <a:endParaRPr/>
          </a:p>
        </p:txBody>
      </p:sp>
      <p:sp>
        <p:nvSpPr>
          <p:cNvPr id="2766" name="Google Shape;2766;p112"/>
          <p:cNvSpPr txBox="1"/>
          <p:nvPr>
            <p:ph idx="4294967295" type="body"/>
          </p:nvPr>
        </p:nvSpPr>
        <p:spPr>
          <a:xfrm>
            <a:off x="228600" y="3962400"/>
            <a:ext cx="876300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Path-based node similarity</a:t>
            </a:r>
            <a:r>
              <a:rPr b="0" i="1" lang="en-US" sz="2400" u="none">
                <a:solidFill>
                  <a:schemeClr val="dk1"/>
                </a:solidFill>
                <a:latin typeface="Arial"/>
                <a:ea typeface="Arial"/>
                <a:cs typeface="Arial"/>
                <a:sym typeface="Arial"/>
              </a:rPr>
              <a:t> </a:t>
            </a:r>
            <a:endParaRPr/>
          </a:p>
          <a:p>
            <a:pPr indent="-285750" lvl="1" marL="742950" marR="0" rtl="0" algn="l">
              <a:lnSpc>
                <a:spcPct val="110000"/>
              </a:lnSpc>
              <a:spcBef>
                <a:spcPts val="480"/>
              </a:spcBef>
              <a:spcAft>
                <a:spcPts val="0"/>
              </a:spcAft>
              <a:buClr>
                <a:schemeClr val="hlink"/>
              </a:buClr>
              <a:buSzPts val="1320"/>
              <a:buFont typeface="Noto Sans Symbols"/>
              <a:buChar char="■"/>
            </a:pPr>
            <a:r>
              <a:rPr b="0" i="1" lang="en-US" sz="2400" u="none" cap="none" strike="noStrike">
                <a:solidFill>
                  <a:schemeClr val="dk1"/>
                </a:solidFill>
                <a:latin typeface="Arial"/>
                <a:ea typeface="Arial"/>
                <a:cs typeface="Arial"/>
                <a:sym typeface="Arial"/>
              </a:rPr>
              <a:t>sim</a:t>
            </a:r>
            <a:r>
              <a:rPr b="0" baseline="-25000" i="1" lang="en-US" sz="2400" u="none" cap="none" strike="noStrike">
                <a:solidFill>
                  <a:schemeClr val="dk1"/>
                </a:solidFill>
                <a:latin typeface="Arial"/>
                <a:ea typeface="Arial"/>
                <a:cs typeface="Arial"/>
                <a:sym typeface="Arial"/>
              </a:rPr>
              <a:t>p</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7</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8</a:t>
            </a:r>
            <a:r>
              <a:rPr b="0" i="0" lang="en-US" sz="2400" u="none" cap="none" strike="noStrike">
                <a:solidFill>
                  <a:schemeClr val="dk1"/>
                </a:solidFill>
                <a:latin typeface="Arial"/>
                <a:ea typeface="Arial"/>
                <a:cs typeface="Arial"/>
                <a:sym typeface="Arial"/>
              </a:rPr>
              <a:t>) =  </a:t>
            </a:r>
            <a:r>
              <a:rPr b="0" i="1" lang="en-US" sz="2400" u="none" cap="none" strike="noStrike">
                <a:solidFill>
                  <a:schemeClr val="dk1"/>
                </a:solidFill>
                <a:latin typeface="Arial"/>
                <a:ea typeface="Arial"/>
                <a:cs typeface="Arial"/>
                <a:sym typeface="Arial"/>
              </a:rPr>
              <a:t>s</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7</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4</a:t>
            </a:r>
            <a:r>
              <a:rPr b="0" i="0" lang="en-US" sz="2400" u="none" cap="none" strike="noStrike">
                <a:solidFill>
                  <a:schemeClr val="dk1"/>
                </a:solidFill>
                <a:latin typeface="Arial"/>
                <a:ea typeface="Arial"/>
                <a:cs typeface="Arial"/>
                <a:sym typeface="Arial"/>
              </a:rPr>
              <a:t>) x </a:t>
            </a:r>
            <a:r>
              <a:rPr b="0" i="1" lang="en-US" sz="2400" u="none" cap="none" strike="noStrike">
                <a:solidFill>
                  <a:schemeClr val="dk1"/>
                </a:solidFill>
                <a:latin typeface="Arial"/>
                <a:ea typeface="Arial"/>
                <a:cs typeface="Arial"/>
                <a:sym typeface="Arial"/>
              </a:rPr>
              <a:t>s</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4</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5</a:t>
            </a:r>
            <a:r>
              <a:rPr b="0" i="0" lang="en-US" sz="2400" u="none" cap="none" strike="noStrike">
                <a:solidFill>
                  <a:schemeClr val="dk1"/>
                </a:solidFill>
                <a:latin typeface="Arial"/>
                <a:ea typeface="Arial"/>
                <a:cs typeface="Arial"/>
                <a:sym typeface="Arial"/>
              </a:rPr>
              <a:t>) x</a:t>
            </a:r>
            <a:r>
              <a:rPr b="0" i="1" lang="en-US" sz="2400" u="none" cap="none" strike="noStrike">
                <a:solidFill>
                  <a:schemeClr val="dk1"/>
                </a:solidFill>
                <a:latin typeface="Arial"/>
                <a:ea typeface="Arial"/>
                <a:cs typeface="Arial"/>
                <a:sym typeface="Arial"/>
              </a:rPr>
              <a:t> s</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5</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n</a:t>
            </a:r>
            <a:r>
              <a:rPr b="0" baseline="-25000" i="0" lang="en-US" sz="2400" u="none" cap="none" strike="noStrike">
                <a:solidFill>
                  <a:schemeClr val="dk1"/>
                </a:solidFill>
                <a:latin typeface="Arial"/>
                <a:ea typeface="Arial"/>
                <a:cs typeface="Arial"/>
                <a:sym typeface="Arial"/>
              </a:rPr>
              <a:t>8</a:t>
            </a:r>
            <a:r>
              <a:rPr b="0" i="0" lang="en-US" sz="2400" u="none" cap="none" strike="noStrike">
                <a:solidFill>
                  <a:schemeClr val="dk1"/>
                </a:solidFill>
                <a:latin typeface="Arial"/>
                <a:ea typeface="Arial"/>
                <a:cs typeface="Arial"/>
                <a:sym typeface="Arial"/>
              </a:rPr>
              <a:t>)</a:t>
            </a:r>
            <a:endParaRPr/>
          </a:p>
          <a:p>
            <a:pPr indent="-342900" lvl="0" marL="342900" marR="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Similarity between two nodes is the average similarity between objects linked with them in other SimTrees</a:t>
            </a:r>
            <a:endParaRPr/>
          </a:p>
          <a:p>
            <a:pPr indent="-342900" lvl="0" marL="342900" marR="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Adjust/ ratio for </a:t>
            </a:r>
            <a:r>
              <a:rPr b="0" i="1" lang="en-US" sz="2400" u="none">
                <a:solidFill>
                  <a:schemeClr val="dk1"/>
                </a:solidFill>
                <a:latin typeface="Arial"/>
                <a:ea typeface="Arial"/>
                <a:cs typeface="Arial"/>
                <a:sym typeface="Arial"/>
              </a:rPr>
              <a:t>x = </a:t>
            </a:r>
            <a:r>
              <a:rPr b="0" i="0" lang="en-US" sz="2400" u="none">
                <a:solidFill>
                  <a:schemeClr val="dk1"/>
                </a:solidFill>
                <a:latin typeface="Arial"/>
                <a:ea typeface="Arial"/>
                <a:cs typeface="Arial"/>
                <a:sym typeface="Arial"/>
              </a:rPr>
              <a:t> </a:t>
            </a:r>
            <a:endParaRPr/>
          </a:p>
        </p:txBody>
      </p:sp>
      <p:grpSp>
        <p:nvGrpSpPr>
          <p:cNvPr id="2767" name="Google Shape;2767;p112"/>
          <p:cNvGrpSpPr/>
          <p:nvPr/>
        </p:nvGrpSpPr>
        <p:grpSpPr>
          <a:xfrm>
            <a:off x="838200" y="1219200"/>
            <a:ext cx="6953250" cy="3005138"/>
            <a:chOff x="336" y="624"/>
            <a:chExt cx="4380" cy="1893"/>
          </a:xfrm>
        </p:grpSpPr>
        <p:sp>
          <p:nvSpPr>
            <p:cNvPr id="2768" name="Google Shape;2768;p112"/>
            <p:cNvSpPr/>
            <p:nvPr/>
          </p:nvSpPr>
          <p:spPr>
            <a:xfrm>
              <a:off x="3408" y="624"/>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9" name="Google Shape;2769;p112"/>
            <p:cNvSpPr/>
            <p:nvPr/>
          </p:nvSpPr>
          <p:spPr>
            <a:xfrm>
              <a:off x="2544" y="1248"/>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1</a:t>
              </a:r>
              <a:endParaRPr/>
            </a:p>
          </p:txBody>
        </p:sp>
        <p:sp>
          <p:nvSpPr>
            <p:cNvPr id="2770" name="Google Shape;2770;p112"/>
            <p:cNvSpPr/>
            <p:nvPr/>
          </p:nvSpPr>
          <p:spPr>
            <a:xfrm>
              <a:off x="3408" y="1248"/>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2</a:t>
              </a:r>
              <a:endParaRPr/>
            </a:p>
          </p:txBody>
        </p:sp>
        <p:sp>
          <p:nvSpPr>
            <p:cNvPr id="2771" name="Google Shape;2771;p112"/>
            <p:cNvSpPr/>
            <p:nvPr/>
          </p:nvSpPr>
          <p:spPr>
            <a:xfrm>
              <a:off x="2352" y="1785"/>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0" lIns="91425" spcFirstLastPara="1" rIns="91425"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4</a:t>
              </a:r>
              <a:endParaRPr/>
            </a:p>
          </p:txBody>
        </p:sp>
        <p:sp>
          <p:nvSpPr>
            <p:cNvPr id="2772" name="Google Shape;2772;p112"/>
            <p:cNvSpPr/>
            <p:nvPr/>
          </p:nvSpPr>
          <p:spPr>
            <a:xfrm>
              <a:off x="2736" y="1785"/>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0" lIns="91425" spcFirstLastPara="1" rIns="91425"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5</a:t>
              </a:r>
              <a:endParaRPr/>
            </a:p>
          </p:txBody>
        </p:sp>
        <p:sp>
          <p:nvSpPr>
            <p:cNvPr id="2773" name="Google Shape;2773;p112"/>
            <p:cNvSpPr/>
            <p:nvPr/>
          </p:nvSpPr>
          <p:spPr>
            <a:xfrm>
              <a:off x="3120" y="1785"/>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6</a:t>
              </a:r>
              <a:endParaRPr/>
            </a:p>
          </p:txBody>
        </p:sp>
        <p:sp>
          <p:nvSpPr>
            <p:cNvPr id="2774" name="Google Shape;2774;p112"/>
            <p:cNvSpPr/>
            <p:nvPr/>
          </p:nvSpPr>
          <p:spPr>
            <a:xfrm>
              <a:off x="3696" y="1785"/>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75" name="Google Shape;2775;p112"/>
            <p:cNvCxnSpPr/>
            <p:nvPr/>
          </p:nvCxnSpPr>
          <p:spPr>
            <a:xfrm>
              <a:off x="3504" y="816"/>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76" name="Google Shape;2776;p112"/>
            <p:cNvCxnSpPr/>
            <p:nvPr/>
          </p:nvCxnSpPr>
          <p:spPr>
            <a:xfrm flipH="1">
              <a:off x="2536" y="788"/>
              <a:ext cx="900" cy="600"/>
            </a:xfrm>
            <a:prstGeom prst="straightConnector1">
              <a:avLst/>
            </a:prstGeom>
            <a:noFill/>
            <a:ln cap="flat" cmpd="sng" w="9525">
              <a:solidFill>
                <a:schemeClr val="dk1"/>
              </a:solidFill>
              <a:prstDash val="solid"/>
              <a:miter lim="800000"/>
              <a:headEnd len="med" w="med" type="none"/>
              <a:tailEnd len="med" w="med" type="none"/>
            </a:ln>
          </p:spPr>
        </p:cxnSp>
        <p:cxnSp>
          <p:nvCxnSpPr>
            <p:cNvPr id="2777" name="Google Shape;2777;p112"/>
            <p:cNvCxnSpPr/>
            <p:nvPr/>
          </p:nvCxnSpPr>
          <p:spPr>
            <a:xfrm>
              <a:off x="2572" y="1412"/>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78" name="Google Shape;2778;p112"/>
            <p:cNvCxnSpPr/>
            <p:nvPr/>
          </p:nvCxnSpPr>
          <p:spPr>
            <a:xfrm>
              <a:off x="2708" y="1412"/>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79" name="Google Shape;2779;p112"/>
            <p:cNvCxnSpPr/>
            <p:nvPr/>
          </p:nvCxnSpPr>
          <p:spPr>
            <a:xfrm flipH="1">
              <a:off x="3136" y="1412"/>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0" name="Google Shape;2780;p112"/>
            <p:cNvCxnSpPr/>
            <p:nvPr/>
          </p:nvCxnSpPr>
          <p:spPr>
            <a:xfrm>
              <a:off x="3572" y="1412"/>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1" name="Google Shape;2781;p112"/>
            <p:cNvCxnSpPr/>
            <p:nvPr/>
          </p:nvCxnSpPr>
          <p:spPr>
            <a:xfrm>
              <a:off x="2380"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2" name="Google Shape;2782;p112"/>
            <p:cNvCxnSpPr/>
            <p:nvPr/>
          </p:nvCxnSpPr>
          <p:spPr>
            <a:xfrm>
              <a:off x="2516"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3" name="Google Shape;2783;p112"/>
            <p:cNvCxnSpPr/>
            <p:nvPr/>
          </p:nvCxnSpPr>
          <p:spPr>
            <a:xfrm>
              <a:off x="2764"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4" name="Google Shape;2784;p112"/>
            <p:cNvCxnSpPr/>
            <p:nvPr/>
          </p:nvCxnSpPr>
          <p:spPr>
            <a:xfrm>
              <a:off x="2900"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5" name="Google Shape;2785;p112"/>
            <p:cNvCxnSpPr/>
            <p:nvPr/>
          </p:nvCxnSpPr>
          <p:spPr>
            <a:xfrm>
              <a:off x="3148"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6" name="Google Shape;2786;p112"/>
            <p:cNvCxnSpPr/>
            <p:nvPr/>
          </p:nvCxnSpPr>
          <p:spPr>
            <a:xfrm>
              <a:off x="3284"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7" name="Google Shape;2787;p112"/>
            <p:cNvCxnSpPr/>
            <p:nvPr/>
          </p:nvCxnSpPr>
          <p:spPr>
            <a:xfrm>
              <a:off x="3724"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8" name="Google Shape;2788;p112"/>
            <p:cNvCxnSpPr/>
            <p:nvPr/>
          </p:nvCxnSpPr>
          <p:spPr>
            <a:xfrm>
              <a:off x="3860"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89" name="Google Shape;2789;p112"/>
            <p:cNvCxnSpPr/>
            <p:nvPr/>
          </p:nvCxnSpPr>
          <p:spPr>
            <a:xfrm>
              <a:off x="3216" y="1977"/>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90" name="Google Shape;2790;p112"/>
            <p:cNvCxnSpPr/>
            <p:nvPr/>
          </p:nvCxnSpPr>
          <p:spPr>
            <a:xfrm>
              <a:off x="2448" y="1977"/>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791" name="Google Shape;2791;p112"/>
            <p:cNvSpPr/>
            <p:nvPr/>
          </p:nvSpPr>
          <p:spPr>
            <a:xfrm>
              <a:off x="4224" y="1248"/>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3</a:t>
              </a:r>
              <a:endParaRPr/>
            </a:p>
          </p:txBody>
        </p:sp>
        <p:sp>
          <p:nvSpPr>
            <p:cNvPr id="2792" name="Google Shape;2792;p112"/>
            <p:cNvSpPr/>
            <p:nvPr/>
          </p:nvSpPr>
          <p:spPr>
            <a:xfrm>
              <a:off x="4032" y="1785"/>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3" name="Google Shape;2793;p112"/>
            <p:cNvSpPr/>
            <p:nvPr/>
          </p:nvSpPr>
          <p:spPr>
            <a:xfrm>
              <a:off x="4416" y="1785"/>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94" name="Google Shape;2794;p112"/>
            <p:cNvCxnSpPr/>
            <p:nvPr/>
          </p:nvCxnSpPr>
          <p:spPr>
            <a:xfrm>
              <a:off x="4252" y="1412"/>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95" name="Google Shape;2795;p112"/>
            <p:cNvCxnSpPr/>
            <p:nvPr/>
          </p:nvCxnSpPr>
          <p:spPr>
            <a:xfrm>
              <a:off x="4388" y="1412"/>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96" name="Google Shape;2796;p112"/>
            <p:cNvCxnSpPr/>
            <p:nvPr/>
          </p:nvCxnSpPr>
          <p:spPr>
            <a:xfrm>
              <a:off x="4060"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97" name="Google Shape;2797;p112"/>
            <p:cNvCxnSpPr/>
            <p:nvPr/>
          </p:nvCxnSpPr>
          <p:spPr>
            <a:xfrm>
              <a:off x="4196"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98" name="Google Shape;2798;p112"/>
            <p:cNvCxnSpPr/>
            <p:nvPr/>
          </p:nvCxnSpPr>
          <p:spPr>
            <a:xfrm>
              <a:off x="4444"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799" name="Google Shape;2799;p112"/>
            <p:cNvCxnSpPr/>
            <p:nvPr/>
          </p:nvCxnSpPr>
          <p:spPr>
            <a:xfrm>
              <a:off x="4580"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800" name="Google Shape;2800;p112"/>
            <p:cNvCxnSpPr/>
            <p:nvPr/>
          </p:nvCxnSpPr>
          <p:spPr>
            <a:xfrm>
              <a:off x="4128" y="1977"/>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801" name="Google Shape;2801;p112"/>
            <p:cNvCxnSpPr/>
            <p:nvPr/>
          </p:nvCxnSpPr>
          <p:spPr>
            <a:xfrm>
              <a:off x="3572" y="788"/>
              <a:ext cx="600" cy="600"/>
            </a:xfrm>
            <a:prstGeom prst="straightConnector1">
              <a:avLst/>
            </a:prstGeom>
            <a:noFill/>
            <a:ln cap="flat" cmpd="sng" w="9525">
              <a:solidFill>
                <a:schemeClr val="dk1"/>
              </a:solidFill>
              <a:prstDash val="solid"/>
              <a:miter lim="800000"/>
              <a:headEnd len="med" w="med" type="none"/>
              <a:tailEnd len="med" w="med" type="none"/>
            </a:ln>
          </p:spPr>
        </p:cxnSp>
        <p:sp>
          <p:nvSpPr>
            <p:cNvPr id="2802" name="Google Shape;2802;p112"/>
            <p:cNvSpPr/>
            <p:nvPr/>
          </p:nvSpPr>
          <p:spPr>
            <a:xfrm>
              <a:off x="2304" y="2169"/>
              <a:ext cx="0" cy="0"/>
            </a:xfrm>
            <a:prstGeom prst="ellipse">
              <a:avLst/>
            </a:prstGeom>
            <a:solidFill>
              <a:srgbClr val="C0C0C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3" name="Google Shape;2803;p112"/>
            <p:cNvSpPr/>
            <p:nvPr/>
          </p:nvSpPr>
          <p:spPr>
            <a:xfrm>
              <a:off x="2400"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4" name="Google Shape;2804;p112"/>
            <p:cNvSpPr/>
            <p:nvPr/>
          </p:nvSpPr>
          <p:spPr>
            <a:xfrm>
              <a:off x="2496"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5" name="Google Shape;2805;p112"/>
            <p:cNvSpPr/>
            <p:nvPr/>
          </p:nvSpPr>
          <p:spPr>
            <a:xfrm>
              <a:off x="2688" y="2169"/>
              <a:ext cx="0" cy="0"/>
            </a:xfrm>
            <a:prstGeom prst="ellipse">
              <a:avLst/>
            </a:prstGeom>
            <a:solidFill>
              <a:srgbClr val="C0C0C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6" name="Google Shape;2806;p112"/>
            <p:cNvSpPr/>
            <p:nvPr/>
          </p:nvSpPr>
          <p:spPr>
            <a:xfrm>
              <a:off x="2880"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7" name="Google Shape;2807;p112"/>
            <p:cNvSpPr/>
            <p:nvPr/>
          </p:nvSpPr>
          <p:spPr>
            <a:xfrm>
              <a:off x="3072" y="2169"/>
              <a:ext cx="0" cy="0"/>
            </a:xfrm>
            <a:prstGeom prst="ellipse">
              <a:avLst/>
            </a:prstGeom>
            <a:solidFill>
              <a:srgbClr val="C0C0C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8" name="Google Shape;2808;p112"/>
            <p:cNvSpPr/>
            <p:nvPr/>
          </p:nvSpPr>
          <p:spPr>
            <a:xfrm>
              <a:off x="3168"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9" name="Google Shape;2809;p112"/>
            <p:cNvSpPr/>
            <p:nvPr/>
          </p:nvSpPr>
          <p:spPr>
            <a:xfrm>
              <a:off x="3264"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0" name="Google Shape;2810;p112"/>
            <p:cNvSpPr/>
            <p:nvPr/>
          </p:nvSpPr>
          <p:spPr>
            <a:xfrm>
              <a:off x="3648"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1" name="Google Shape;2811;p112"/>
            <p:cNvSpPr/>
            <p:nvPr/>
          </p:nvSpPr>
          <p:spPr>
            <a:xfrm>
              <a:off x="3840"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2" name="Google Shape;2812;p112"/>
            <p:cNvSpPr/>
            <p:nvPr/>
          </p:nvSpPr>
          <p:spPr>
            <a:xfrm>
              <a:off x="3984"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3" name="Google Shape;2813;p112"/>
            <p:cNvSpPr/>
            <p:nvPr/>
          </p:nvSpPr>
          <p:spPr>
            <a:xfrm>
              <a:off x="4080"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4" name="Google Shape;2814;p112"/>
            <p:cNvSpPr/>
            <p:nvPr/>
          </p:nvSpPr>
          <p:spPr>
            <a:xfrm>
              <a:off x="4176"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5" name="Google Shape;2815;p112"/>
            <p:cNvSpPr/>
            <p:nvPr/>
          </p:nvSpPr>
          <p:spPr>
            <a:xfrm>
              <a:off x="4368"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6" name="Google Shape;2816;p112"/>
            <p:cNvSpPr/>
            <p:nvPr/>
          </p:nvSpPr>
          <p:spPr>
            <a:xfrm>
              <a:off x="4560"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17" name="Google Shape;2817;p112"/>
            <p:cNvCxnSpPr/>
            <p:nvPr/>
          </p:nvCxnSpPr>
          <p:spPr>
            <a:xfrm>
              <a:off x="2544" y="1881"/>
              <a:ext cx="300" cy="0"/>
            </a:xfrm>
            <a:prstGeom prst="straightConnector1">
              <a:avLst/>
            </a:prstGeom>
            <a:noFill/>
            <a:ln cap="flat" cmpd="sng" w="9525">
              <a:solidFill>
                <a:schemeClr val="dk1"/>
              </a:solidFill>
              <a:prstDash val="solid"/>
              <a:miter lim="800000"/>
              <a:headEnd len="med" w="med" type="none"/>
              <a:tailEnd len="med" w="med" type="none"/>
            </a:ln>
          </p:spPr>
        </p:cxnSp>
        <p:sp>
          <p:nvSpPr>
            <p:cNvPr id="2818" name="Google Shape;2818;p112"/>
            <p:cNvSpPr txBox="1"/>
            <p:nvPr/>
          </p:nvSpPr>
          <p:spPr>
            <a:xfrm>
              <a:off x="2160" y="1920"/>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0.9</a:t>
              </a:r>
              <a:endParaRPr/>
            </a:p>
          </p:txBody>
        </p:sp>
        <p:sp>
          <p:nvSpPr>
            <p:cNvPr id="2819" name="Google Shape;2819;p112"/>
            <p:cNvSpPr txBox="1"/>
            <p:nvPr/>
          </p:nvSpPr>
          <p:spPr>
            <a:xfrm>
              <a:off x="2928" y="1929"/>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1.0</a:t>
              </a:r>
              <a:endParaRPr/>
            </a:p>
          </p:txBody>
        </p:sp>
        <p:sp>
          <p:nvSpPr>
            <p:cNvPr id="2820" name="Google Shape;2820;p112"/>
            <p:cNvSpPr txBox="1"/>
            <p:nvPr/>
          </p:nvSpPr>
          <p:spPr>
            <a:xfrm>
              <a:off x="3072" y="1488"/>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0.9</a:t>
              </a:r>
              <a:endParaRPr/>
            </a:p>
          </p:txBody>
        </p:sp>
        <p:cxnSp>
          <p:nvCxnSpPr>
            <p:cNvPr id="2821" name="Google Shape;2821;p112"/>
            <p:cNvCxnSpPr/>
            <p:nvPr/>
          </p:nvCxnSpPr>
          <p:spPr>
            <a:xfrm>
              <a:off x="3434" y="1663"/>
              <a:ext cx="0" cy="300"/>
            </a:xfrm>
            <a:prstGeom prst="curvedConnector3">
              <a:avLst>
                <a:gd fmla="val -195537269" name="adj1"/>
              </a:avLst>
            </a:prstGeom>
            <a:noFill/>
            <a:ln cap="flat" cmpd="sng" w="9525">
              <a:solidFill>
                <a:schemeClr val="dk1"/>
              </a:solidFill>
              <a:prstDash val="solid"/>
              <a:miter lim="800000"/>
              <a:headEnd len="med" w="med" type="none"/>
              <a:tailEnd len="med" w="med" type="none"/>
            </a:ln>
          </p:spPr>
        </p:cxnSp>
        <p:cxnSp>
          <p:nvCxnSpPr>
            <p:cNvPr id="2822" name="Google Shape;2822;p112"/>
            <p:cNvCxnSpPr/>
            <p:nvPr/>
          </p:nvCxnSpPr>
          <p:spPr>
            <a:xfrm>
              <a:off x="4224" y="1881"/>
              <a:ext cx="300" cy="0"/>
            </a:xfrm>
            <a:prstGeom prst="straightConnector1">
              <a:avLst/>
            </a:prstGeom>
            <a:noFill/>
            <a:ln cap="flat" cmpd="sng" w="9525">
              <a:solidFill>
                <a:schemeClr val="dk1"/>
              </a:solidFill>
              <a:prstDash val="solid"/>
              <a:miter lim="800000"/>
              <a:headEnd len="med" w="med" type="none"/>
              <a:tailEnd len="med" w="med" type="none"/>
            </a:ln>
          </p:spPr>
        </p:cxnSp>
        <p:cxnSp>
          <p:nvCxnSpPr>
            <p:cNvPr id="2823" name="Google Shape;2823;p112"/>
            <p:cNvCxnSpPr/>
            <p:nvPr/>
          </p:nvCxnSpPr>
          <p:spPr>
            <a:xfrm>
              <a:off x="2736" y="1344"/>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824" name="Google Shape;2824;p112"/>
            <p:cNvCxnSpPr/>
            <p:nvPr/>
          </p:nvCxnSpPr>
          <p:spPr>
            <a:xfrm>
              <a:off x="3600" y="1344"/>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825" name="Google Shape;2825;p112"/>
            <p:cNvCxnSpPr/>
            <p:nvPr/>
          </p:nvCxnSpPr>
          <p:spPr>
            <a:xfrm>
              <a:off x="3458" y="525"/>
              <a:ext cx="0" cy="1500"/>
            </a:xfrm>
            <a:prstGeom prst="curvedConnector3">
              <a:avLst>
                <a:gd fmla="val -141871994" name="adj1"/>
              </a:avLst>
            </a:prstGeom>
            <a:noFill/>
            <a:ln cap="flat" cmpd="sng" w="9525">
              <a:solidFill>
                <a:schemeClr val="dk1"/>
              </a:solidFill>
              <a:prstDash val="solid"/>
              <a:miter lim="800000"/>
              <a:headEnd len="med" w="med" type="none"/>
              <a:tailEnd len="med" w="med" type="none"/>
            </a:ln>
          </p:spPr>
        </p:cxnSp>
        <p:cxnSp>
          <p:nvCxnSpPr>
            <p:cNvPr id="2826" name="Google Shape;2826;p112"/>
            <p:cNvCxnSpPr/>
            <p:nvPr/>
          </p:nvCxnSpPr>
          <p:spPr>
            <a:xfrm>
              <a:off x="4512" y="1977"/>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827" name="Google Shape;2827;p112"/>
            <p:cNvSpPr/>
            <p:nvPr/>
          </p:nvSpPr>
          <p:spPr>
            <a:xfrm>
              <a:off x="4464"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28" name="Google Shape;2828;p112"/>
            <p:cNvCxnSpPr/>
            <p:nvPr/>
          </p:nvCxnSpPr>
          <p:spPr>
            <a:xfrm>
              <a:off x="3792" y="1977"/>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829" name="Google Shape;2829;p112"/>
            <p:cNvSpPr/>
            <p:nvPr/>
          </p:nvSpPr>
          <p:spPr>
            <a:xfrm>
              <a:off x="3744"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30" name="Google Shape;2830;p112"/>
            <p:cNvCxnSpPr/>
            <p:nvPr/>
          </p:nvCxnSpPr>
          <p:spPr>
            <a:xfrm>
              <a:off x="2832" y="1977"/>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831" name="Google Shape;2831;p112"/>
            <p:cNvSpPr/>
            <p:nvPr/>
          </p:nvSpPr>
          <p:spPr>
            <a:xfrm>
              <a:off x="2784"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2" name="Google Shape;2832;p112"/>
            <p:cNvSpPr/>
            <p:nvPr/>
          </p:nvSpPr>
          <p:spPr>
            <a:xfrm>
              <a:off x="3408" y="1785"/>
              <a:ext cx="300" cy="3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33" name="Google Shape;2833;p112"/>
            <p:cNvCxnSpPr/>
            <p:nvPr/>
          </p:nvCxnSpPr>
          <p:spPr>
            <a:xfrm>
              <a:off x="3436" y="1949"/>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834" name="Google Shape;2834;p112"/>
            <p:cNvCxnSpPr/>
            <p:nvPr/>
          </p:nvCxnSpPr>
          <p:spPr>
            <a:xfrm>
              <a:off x="3572" y="1949"/>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835" name="Google Shape;2835;p112"/>
            <p:cNvSpPr/>
            <p:nvPr/>
          </p:nvSpPr>
          <p:spPr>
            <a:xfrm>
              <a:off x="3360"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6" name="Google Shape;2836;p112"/>
            <p:cNvSpPr/>
            <p:nvPr/>
          </p:nvSpPr>
          <p:spPr>
            <a:xfrm>
              <a:off x="3552"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37" name="Google Shape;2837;p112"/>
            <p:cNvCxnSpPr/>
            <p:nvPr/>
          </p:nvCxnSpPr>
          <p:spPr>
            <a:xfrm>
              <a:off x="3504" y="1977"/>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2838" name="Google Shape;2838;p112"/>
            <p:cNvSpPr/>
            <p:nvPr/>
          </p:nvSpPr>
          <p:spPr>
            <a:xfrm>
              <a:off x="3456" y="2169"/>
              <a:ext cx="0" cy="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39" name="Google Shape;2839;p112"/>
            <p:cNvCxnSpPr/>
            <p:nvPr/>
          </p:nvCxnSpPr>
          <p:spPr>
            <a:xfrm>
              <a:off x="3504" y="1440"/>
              <a:ext cx="0" cy="300"/>
            </a:xfrm>
            <a:prstGeom prst="straightConnector1">
              <a:avLst/>
            </a:prstGeom>
            <a:noFill/>
            <a:ln cap="flat" cmpd="sng" w="9525">
              <a:solidFill>
                <a:schemeClr val="dk1"/>
              </a:solidFill>
              <a:prstDash val="solid"/>
              <a:miter lim="800000"/>
              <a:headEnd len="med" w="med" type="none"/>
              <a:tailEnd len="med" w="med" type="none"/>
            </a:ln>
          </p:spPr>
        </p:cxnSp>
        <p:cxnSp>
          <p:nvCxnSpPr>
            <p:cNvPr id="2840" name="Google Shape;2840;p112"/>
            <p:cNvCxnSpPr/>
            <p:nvPr/>
          </p:nvCxnSpPr>
          <p:spPr>
            <a:xfrm>
              <a:off x="3312" y="1881"/>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2841" name="Google Shape;2841;p112"/>
            <p:cNvCxnSpPr/>
            <p:nvPr/>
          </p:nvCxnSpPr>
          <p:spPr>
            <a:xfrm>
              <a:off x="3600" y="1881"/>
              <a:ext cx="0" cy="0"/>
            </a:xfrm>
            <a:prstGeom prst="straightConnector1">
              <a:avLst/>
            </a:prstGeom>
            <a:noFill/>
            <a:ln cap="flat" cmpd="sng" w="9525">
              <a:solidFill>
                <a:schemeClr val="dk1"/>
              </a:solidFill>
              <a:prstDash val="solid"/>
              <a:miter lim="800000"/>
              <a:headEnd len="med" w="med" type="none"/>
              <a:tailEnd len="med" w="med" type="none"/>
            </a:ln>
          </p:spPr>
        </p:cxnSp>
        <p:sp>
          <p:nvSpPr>
            <p:cNvPr id="2842" name="Google Shape;2842;p112"/>
            <p:cNvSpPr txBox="1"/>
            <p:nvPr/>
          </p:nvSpPr>
          <p:spPr>
            <a:xfrm>
              <a:off x="2256" y="1488"/>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0.8</a:t>
              </a:r>
              <a:endParaRPr/>
            </a:p>
          </p:txBody>
        </p:sp>
        <p:sp>
          <p:nvSpPr>
            <p:cNvPr id="2843" name="Google Shape;2843;p112"/>
            <p:cNvSpPr txBox="1"/>
            <p:nvPr/>
          </p:nvSpPr>
          <p:spPr>
            <a:xfrm>
              <a:off x="2880" y="1200"/>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0.2</a:t>
              </a:r>
              <a:endParaRPr/>
            </a:p>
          </p:txBody>
        </p:sp>
        <p:sp>
          <p:nvSpPr>
            <p:cNvPr id="2844" name="Google Shape;2844;p112"/>
            <p:cNvSpPr txBox="1"/>
            <p:nvPr/>
          </p:nvSpPr>
          <p:spPr>
            <a:xfrm>
              <a:off x="2208" y="2217"/>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7</a:t>
              </a:r>
              <a:endParaRPr/>
            </a:p>
          </p:txBody>
        </p:sp>
        <p:sp>
          <p:nvSpPr>
            <p:cNvPr id="2845" name="Google Shape;2845;p112"/>
            <p:cNvSpPr txBox="1"/>
            <p:nvPr/>
          </p:nvSpPr>
          <p:spPr>
            <a:xfrm>
              <a:off x="3024" y="2217"/>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9</a:t>
              </a:r>
              <a:endParaRPr/>
            </a:p>
          </p:txBody>
        </p:sp>
        <p:sp>
          <p:nvSpPr>
            <p:cNvPr id="2846" name="Google Shape;2846;p112"/>
            <p:cNvSpPr txBox="1"/>
            <p:nvPr/>
          </p:nvSpPr>
          <p:spPr>
            <a:xfrm>
              <a:off x="2496" y="1728"/>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0.3</a:t>
              </a:r>
              <a:endParaRPr/>
            </a:p>
          </p:txBody>
        </p:sp>
        <p:sp>
          <p:nvSpPr>
            <p:cNvPr id="2847" name="Google Shape;2847;p112"/>
            <p:cNvSpPr txBox="1"/>
            <p:nvPr/>
          </p:nvSpPr>
          <p:spPr>
            <a:xfrm>
              <a:off x="2640" y="2217"/>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8</a:t>
              </a:r>
              <a:endParaRPr/>
            </a:p>
          </p:txBody>
        </p:sp>
        <p:sp>
          <p:nvSpPr>
            <p:cNvPr id="2848" name="Google Shape;2848;p112"/>
            <p:cNvSpPr txBox="1"/>
            <p:nvPr/>
          </p:nvSpPr>
          <p:spPr>
            <a:xfrm>
              <a:off x="2544" y="1920"/>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0.8</a:t>
              </a:r>
              <a:endParaRPr/>
            </a:p>
          </p:txBody>
        </p:sp>
        <p:sp>
          <p:nvSpPr>
            <p:cNvPr id="2849" name="Google Shape;2849;p112"/>
            <p:cNvSpPr txBox="1"/>
            <p:nvPr/>
          </p:nvSpPr>
          <p:spPr>
            <a:xfrm>
              <a:off x="2688" y="1488"/>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0.9</a:t>
              </a:r>
              <a:endParaRPr/>
            </a:p>
          </p:txBody>
        </p:sp>
        <p:sp>
          <p:nvSpPr>
            <p:cNvPr id="2850" name="Google Shape;2850;p112"/>
            <p:cNvSpPr txBox="1"/>
            <p:nvPr/>
          </p:nvSpPr>
          <p:spPr>
            <a:xfrm>
              <a:off x="336" y="624"/>
              <a:ext cx="21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Similarity between two sibling nodes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2</a:t>
              </a:r>
              <a:endParaRPr/>
            </a:p>
          </p:txBody>
        </p:sp>
        <p:cxnSp>
          <p:nvCxnSpPr>
            <p:cNvPr id="2851" name="Google Shape;2851;p112"/>
            <p:cNvCxnSpPr/>
            <p:nvPr/>
          </p:nvCxnSpPr>
          <p:spPr>
            <a:xfrm>
              <a:off x="2208" y="912"/>
              <a:ext cx="600" cy="300"/>
            </a:xfrm>
            <a:prstGeom prst="straightConnector1">
              <a:avLst/>
            </a:prstGeom>
            <a:noFill/>
            <a:ln cap="flat" cmpd="sng" w="9525">
              <a:solidFill>
                <a:schemeClr val="dk1"/>
              </a:solidFill>
              <a:prstDash val="solid"/>
              <a:miter lim="800000"/>
              <a:headEnd len="med" w="med" type="none"/>
              <a:tailEnd len="med" w="med" type="triangle"/>
            </a:ln>
          </p:spPr>
        </p:cxnSp>
        <p:sp>
          <p:nvSpPr>
            <p:cNvPr id="2852" name="Google Shape;2852;p112"/>
            <p:cNvSpPr txBox="1"/>
            <p:nvPr/>
          </p:nvSpPr>
          <p:spPr>
            <a:xfrm>
              <a:off x="336" y="1536"/>
              <a:ext cx="15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Adjustment ratio for node </a:t>
              </a:r>
              <a:r>
                <a:rPr b="0" i="1" lang="en-US" sz="2000" u="none">
                  <a:solidFill>
                    <a:schemeClr val="dk1"/>
                  </a:solidFill>
                  <a:latin typeface="Tahoma"/>
                  <a:ea typeface="Tahoma"/>
                  <a:cs typeface="Tahoma"/>
                  <a:sym typeface="Tahoma"/>
                </a:rPr>
                <a:t>n</a:t>
              </a:r>
              <a:r>
                <a:rPr b="0" baseline="-25000" i="0" lang="en-US" sz="2000" u="none">
                  <a:solidFill>
                    <a:schemeClr val="dk1"/>
                  </a:solidFill>
                  <a:latin typeface="Tahoma"/>
                  <a:ea typeface="Tahoma"/>
                  <a:cs typeface="Tahoma"/>
                  <a:sym typeface="Tahoma"/>
                </a:rPr>
                <a:t>7</a:t>
              </a:r>
              <a:endParaRPr/>
            </a:p>
          </p:txBody>
        </p:sp>
        <p:cxnSp>
          <p:nvCxnSpPr>
            <p:cNvPr id="2853" name="Google Shape;2853;p112"/>
            <p:cNvCxnSpPr/>
            <p:nvPr/>
          </p:nvCxnSpPr>
          <p:spPr>
            <a:xfrm>
              <a:off x="1680" y="1824"/>
              <a:ext cx="60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54" name="Google Shape;2854;p112"/>
          <p:cNvGrpSpPr/>
          <p:nvPr/>
        </p:nvGrpSpPr>
        <p:grpSpPr>
          <a:xfrm>
            <a:off x="3200400" y="5715000"/>
            <a:ext cx="6252883" cy="702838"/>
            <a:chOff x="2256" y="3590"/>
            <a:chExt cx="3348" cy="540"/>
          </a:xfrm>
        </p:grpSpPr>
        <p:cxnSp>
          <p:nvCxnSpPr>
            <p:cNvPr id="2855" name="Google Shape;2855;p112"/>
            <p:cNvCxnSpPr/>
            <p:nvPr/>
          </p:nvCxnSpPr>
          <p:spPr>
            <a:xfrm>
              <a:off x="2304" y="3830"/>
              <a:ext cx="3300" cy="0"/>
            </a:xfrm>
            <a:prstGeom prst="straightConnector1">
              <a:avLst/>
            </a:prstGeom>
            <a:noFill/>
            <a:ln cap="flat" cmpd="sng" w="9525">
              <a:solidFill>
                <a:schemeClr val="dk1"/>
              </a:solidFill>
              <a:prstDash val="solid"/>
              <a:miter lim="800000"/>
              <a:headEnd len="med" w="med" type="none"/>
              <a:tailEnd len="med" w="med" type="none"/>
            </a:ln>
          </p:spPr>
        </p:cxnSp>
        <p:sp>
          <p:nvSpPr>
            <p:cNvPr id="2856" name="Google Shape;2856;p112"/>
            <p:cNvSpPr txBox="1"/>
            <p:nvPr/>
          </p:nvSpPr>
          <p:spPr>
            <a:xfrm>
              <a:off x="2256" y="3590"/>
              <a:ext cx="3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Average similarity between </a:t>
              </a:r>
              <a:r>
                <a:rPr b="0" i="1" lang="en-US" sz="1800" u="none">
                  <a:solidFill>
                    <a:schemeClr val="dk1"/>
                  </a:solidFill>
                  <a:latin typeface="Tahoma"/>
                  <a:ea typeface="Tahoma"/>
                  <a:cs typeface="Tahoma"/>
                  <a:sym typeface="Tahoma"/>
                </a:rPr>
                <a:t>x</a:t>
              </a:r>
              <a:r>
                <a:rPr b="0" i="0" lang="en-US" sz="1800" u="none">
                  <a:solidFill>
                    <a:schemeClr val="dk1"/>
                  </a:solidFill>
                  <a:latin typeface="Tahoma"/>
                  <a:ea typeface="Tahoma"/>
                  <a:cs typeface="Tahoma"/>
                  <a:sym typeface="Tahoma"/>
                </a:rPr>
                <a:t> and all other nodes</a:t>
              </a:r>
              <a:endParaRPr/>
            </a:p>
          </p:txBody>
        </p:sp>
        <p:sp>
          <p:nvSpPr>
            <p:cNvPr id="2857" name="Google Shape;2857;p112"/>
            <p:cNvSpPr txBox="1"/>
            <p:nvPr/>
          </p:nvSpPr>
          <p:spPr>
            <a:xfrm>
              <a:off x="2256" y="3830"/>
              <a:ext cx="3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Average similarity between </a:t>
              </a:r>
              <a:r>
                <a:rPr b="0" i="1" lang="en-US" sz="1800" u="none">
                  <a:solidFill>
                    <a:schemeClr val="dk1"/>
                  </a:solidFill>
                  <a:latin typeface="Tahoma"/>
                  <a:ea typeface="Tahoma"/>
                  <a:cs typeface="Tahoma"/>
                  <a:sym typeface="Tahoma"/>
                </a:rPr>
                <a:t>x</a:t>
              </a:r>
              <a:r>
                <a:rPr b="0" i="0" lang="en-US" sz="1800" u="none">
                  <a:solidFill>
                    <a:schemeClr val="dk1"/>
                  </a:solidFill>
                  <a:latin typeface="Tahoma"/>
                  <a:ea typeface="Tahoma"/>
                  <a:cs typeface="Tahoma"/>
                  <a:sym typeface="Tahoma"/>
                </a:rPr>
                <a:t>’s parent and all other nodes</a:t>
              </a:r>
              <a:endParaRPr/>
            </a:p>
          </p:txBody>
        </p:sp>
      </p:grpSp>
      <p:sp>
        <p:nvSpPr>
          <p:cNvPr id="2858" name="Google Shape;2858;p11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3" name="Shape 2863"/>
        <p:cNvGrpSpPr/>
        <p:nvPr/>
      </p:nvGrpSpPr>
      <p:grpSpPr>
        <a:xfrm>
          <a:off x="0" y="0"/>
          <a:ext cx="0" cy="0"/>
          <a:chOff x="0" y="0"/>
          <a:chExt cx="0" cy="0"/>
        </a:xfrm>
      </p:grpSpPr>
      <p:sp>
        <p:nvSpPr>
          <p:cNvPr id="2864" name="Google Shape;2864;p113"/>
          <p:cNvSpPr txBox="1"/>
          <p:nvPr>
            <p:ph idx="4294967295" type="title"/>
          </p:nvPr>
        </p:nvSpPr>
        <p:spPr>
          <a:xfrm>
            <a:off x="228600" y="152400"/>
            <a:ext cx="8686800" cy="990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LinkClus: </a:t>
            </a:r>
            <a:r>
              <a:rPr b="0" i="0" lang="en-US" sz="3200" u="none" cap="none" strike="noStrike">
                <a:solidFill>
                  <a:schemeClr val="dk2"/>
                </a:solidFill>
                <a:latin typeface="Overlock"/>
                <a:ea typeface="Overlock"/>
                <a:cs typeface="Overlock"/>
                <a:sym typeface="Overlock"/>
              </a:rPr>
              <a:t>Efficient Clustering via Heterogeneous Semantic Links</a:t>
            </a:r>
            <a:endParaRPr/>
          </a:p>
        </p:txBody>
      </p:sp>
      <p:sp>
        <p:nvSpPr>
          <p:cNvPr id="2865" name="Google Shape;2865;p113"/>
          <p:cNvSpPr txBox="1"/>
          <p:nvPr>
            <p:ph idx="4294967295" type="body"/>
          </p:nvPr>
        </p:nvSpPr>
        <p:spPr>
          <a:xfrm>
            <a:off x="381000" y="1371600"/>
            <a:ext cx="8458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Arial"/>
                <a:ea typeface="Arial"/>
                <a:cs typeface="Arial"/>
                <a:sym typeface="Arial"/>
              </a:rPr>
              <a:t>Method</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Initialize a SimTree for objects of each type</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Repeat until stable</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For each SimTree, update the similarities between its nodes using similarities in other SimTrees</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Similarity between two nodes </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and </a:t>
            </a:r>
            <a:r>
              <a:rPr b="0" i="1" lang="en-US" sz="2400" u="none" cap="none" strike="noStrike">
                <a:solidFill>
                  <a:schemeClr val="dk1"/>
                </a:solidFill>
                <a:latin typeface="Arial"/>
                <a:ea typeface="Arial"/>
                <a:cs typeface="Arial"/>
                <a:sym typeface="Arial"/>
              </a:rPr>
              <a:t>y</a:t>
            </a:r>
            <a:r>
              <a:rPr b="0" i="0" lang="en-US" sz="2400" u="none" cap="none" strike="noStrike">
                <a:solidFill>
                  <a:schemeClr val="dk1"/>
                </a:solidFill>
                <a:latin typeface="Arial"/>
                <a:ea typeface="Arial"/>
                <a:cs typeface="Arial"/>
                <a:sym typeface="Arial"/>
              </a:rPr>
              <a:t> is the average similarity between objects linked with them</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Adjust the structure of each SimTree</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Assign each node to the parent node that it is most similar to</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Arial"/>
                <a:ea typeface="Arial"/>
                <a:cs typeface="Arial"/>
                <a:sym typeface="Arial"/>
              </a:rPr>
              <a:t>For details: X. Yin, J. Han, and P. S. Yu, “LinkClus: Efficient Clustering via Heterogeneous Semantic Links”, VLDB'06</a:t>
            </a:r>
            <a:endParaRPr/>
          </a:p>
        </p:txBody>
      </p:sp>
      <p:sp>
        <p:nvSpPr>
          <p:cNvPr id="2866" name="Google Shape;2866;p11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1" name="Shape 2871"/>
        <p:cNvGrpSpPr/>
        <p:nvPr/>
      </p:nvGrpSpPr>
      <p:grpSpPr>
        <a:xfrm>
          <a:off x="0" y="0"/>
          <a:ext cx="0" cy="0"/>
          <a:chOff x="0" y="0"/>
          <a:chExt cx="0" cy="0"/>
        </a:xfrm>
      </p:grpSpPr>
      <p:sp>
        <p:nvSpPr>
          <p:cNvPr id="2872" name="Google Shape;2872;p114"/>
          <p:cNvSpPr txBox="1"/>
          <p:nvPr>
            <p:ph idx="4294967295"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Initialization of SimTrees</a:t>
            </a:r>
            <a:endParaRPr/>
          </a:p>
        </p:txBody>
      </p:sp>
      <p:sp>
        <p:nvSpPr>
          <p:cNvPr id="2873" name="Google Shape;2873;p114"/>
          <p:cNvSpPr txBox="1"/>
          <p:nvPr>
            <p:ph idx="4294967295" type="body"/>
          </p:nvPr>
        </p:nvSpPr>
        <p:spPr>
          <a:xfrm>
            <a:off x="304800" y="1295400"/>
            <a:ext cx="8382000" cy="312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Initializing a SimTree</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Repeatedly find groups of tightly related nodes, which are merged into a higher-level node</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Tightness of a group of nodes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For a group of nodes </a:t>
            </a: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n</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 </a:t>
            </a:r>
            <a:r>
              <a:rPr b="0" i="1" lang="en-US" sz="2400" u="none" cap="none" strike="noStrike">
                <a:solidFill>
                  <a:schemeClr val="dk1"/>
                </a:solidFill>
                <a:latin typeface="Times New Roman"/>
                <a:ea typeface="Times New Roman"/>
                <a:cs typeface="Times New Roman"/>
                <a:sym typeface="Times New Roman"/>
              </a:rPr>
              <a:t>n</a:t>
            </a:r>
            <a:r>
              <a:rPr b="0" baseline="-25000" i="1" lang="en-US" sz="2400" u="none" cap="none" strike="noStrike">
                <a:solidFill>
                  <a:schemeClr val="dk1"/>
                </a:solidFill>
                <a:latin typeface="Times New Roman"/>
                <a:ea typeface="Times New Roman"/>
                <a:cs typeface="Times New Roman"/>
                <a:sym typeface="Times New Roman"/>
              </a:rPr>
              <a:t>k</a:t>
            </a:r>
            <a:r>
              <a:rPr b="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Arial"/>
                <a:ea typeface="Arial"/>
                <a:cs typeface="Arial"/>
                <a:sym typeface="Arial"/>
              </a:rPr>
              <a:t>, its tightness is defined as the number of leaf nodes in other SimTrees that are connected to all of </a:t>
            </a: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n</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 </a:t>
            </a:r>
            <a:r>
              <a:rPr b="0" i="1" lang="en-US" sz="2400" u="none" cap="none" strike="noStrike">
                <a:solidFill>
                  <a:schemeClr val="dk1"/>
                </a:solidFill>
                <a:latin typeface="Times New Roman"/>
                <a:ea typeface="Times New Roman"/>
                <a:cs typeface="Times New Roman"/>
                <a:sym typeface="Times New Roman"/>
              </a:rPr>
              <a:t>n</a:t>
            </a:r>
            <a:r>
              <a:rPr b="0" baseline="-25000" i="1" lang="en-US" sz="2400" u="none" cap="none" strike="noStrike">
                <a:solidFill>
                  <a:schemeClr val="dk1"/>
                </a:solidFill>
                <a:latin typeface="Times New Roman"/>
                <a:ea typeface="Times New Roman"/>
                <a:cs typeface="Times New Roman"/>
                <a:sym typeface="Times New Roman"/>
              </a:rPr>
              <a:t>k</a:t>
            </a:r>
            <a:r>
              <a:rPr b="0" i="0" lang="en-US" sz="2400" u="none" cap="none" strike="noStrike">
                <a:solidFill>
                  <a:schemeClr val="dk1"/>
                </a:solidFill>
                <a:latin typeface="Times New Roman"/>
                <a:ea typeface="Times New Roman"/>
                <a:cs typeface="Times New Roman"/>
                <a:sym typeface="Times New Roman"/>
              </a:rPr>
              <a:t>}</a:t>
            </a:r>
            <a:endParaRPr/>
          </a:p>
        </p:txBody>
      </p:sp>
      <p:grpSp>
        <p:nvGrpSpPr>
          <p:cNvPr id="2874" name="Google Shape;2874;p114"/>
          <p:cNvGrpSpPr/>
          <p:nvPr/>
        </p:nvGrpSpPr>
        <p:grpSpPr>
          <a:xfrm>
            <a:off x="1219200" y="4827587"/>
            <a:ext cx="2743200" cy="1420800"/>
            <a:chOff x="1066800" y="4675188"/>
            <a:chExt cx="2743200" cy="1420800"/>
          </a:xfrm>
        </p:grpSpPr>
        <p:sp>
          <p:nvSpPr>
            <p:cNvPr id="2875" name="Google Shape;2875;p114"/>
            <p:cNvSpPr txBox="1"/>
            <p:nvPr/>
          </p:nvSpPr>
          <p:spPr>
            <a:xfrm>
              <a:off x="1066800" y="4800600"/>
              <a:ext cx="914400" cy="3048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137150" lIns="91425" spcFirstLastPara="1" rIns="91425" wrap="square" tIns="0">
              <a:no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1</a:t>
              </a:r>
              <a:endParaRPr/>
            </a:p>
          </p:txBody>
        </p:sp>
        <p:sp>
          <p:nvSpPr>
            <p:cNvPr id="2876" name="Google Shape;2876;p114"/>
            <p:cNvSpPr txBox="1"/>
            <p:nvPr/>
          </p:nvSpPr>
          <p:spPr>
            <a:xfrm>
              <a:off x="2895600" y="4675188"/>
              <a:ext cx="914400" cy="201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p:txBody>
        </p:sp>
        <p:sp>
          <p:nvSpPr>
            <p:cNvPr id="2877" name="Google Shape;2877;p114"/>
            <p:cNvSpPr txBox="1"/>
            <p:nvPr/>
          </p:nvSpPr>
          <p:spPr>
            <a:xfrm>
              <a:off x="2895600" y="4979988"/>
              <a:ext cx="914400" cy="201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2878" name="Google Shape;2878;p114"/>
            <p:cNvSpPr txBox="1"/>
            <p:nvPr/>
          </p:nvSpPr>
          <p:spPr>
            <a:xfrm>
              <a:off x="2895600" y="5284788"/>
              <a:ext cx="914400" cy="201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2879" name="Google Shape;2879;p114"/>
            <p:cNvSpPr txBox="1"/>
            <p:nvPr/>
          </p:nvSpPr>
          <p:spPr>
            <a:xfrm>
              <a:off x="2895600" y="5589588"/>
              <a:ext cx="914400" cy="201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p:txBody>
        </p:sp>
        <p:sp>
          <p:nvSpPr>
            <p:cNvPr id="2880" name="Google Shape;2880;p114"/>
            <p:cNvSpPr txBox="1"/>
            <p:nvPr/>
          </p:nvSpPr>
          <p:spPr>
            <a:xfrm>
              <a:off x="2895600" y="5894388"/>
              <a:ext cx="914400" cy="201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p:txBody>
        </p:sp>
        <p:cxnSp>
          <p:nvCxnSpPr>
            <p:cNvPr id="2881" name="Google Shape;2881;p114"/>
            <p:cNvCxnSpPr/>
            <p:nvPr/>
          </p:nvCxnSpPr>
          <p:spPr>
            <a:xfrm flipH="1" rot="10800000">
              <a:off x="1981200" y="4776900"/>
              <a:ext cx="914400" cy="176100"/>
            </a:xfrm>
            <a:prstGeom prst="straightConnector1">
              <a:avLst/>
            </a:prstGeom>
            <a:noFill/>
            <a:ln cap="flat" cmpd="sng" w="9525">
              <a:solidFill>
                <a:schemeClr val="dk1"/>
              </a:solidFill>
              <a:prstDash val="solid"/>
              <a:miter lim="800000"/>
              <a:headEnd len="med" w="med" type="none"/>
              <a:tailEnd len="med" w="med" type="none"/>
            </a:ln>
          </p:spPr>
        </p:cxnSp>
        <p:cxnSp>
          <p:nvCxnSpPr>
            <p:cNvPr id="2882" name="Google Shape;2882;p114"/>
            <p:cNvCxnSpPr/>
            <p:nvPr/>
          </p:nvCxnSpPr>
          <p:spPr>
            <a:xfrm>
              <a:off x="1981200" y="4953000"/>
              <a:ext cx="914400" cy="128700"/>
            </a:xfrm>
            <a:prstGeom prst="straightConnector1">
              <a:avLst/>
            </a:prstGeom>
            <a:noFill/>
            <a:ln cap="flat" cmpd="sng" w="9525">
              <a:solidFill>
                <a:schemeClr val="dk1"/>
              </a:solidFill>
              <a:prstDash val="solid"/>
              <a:miter lim="800000"/>
              <a:headEnd len="med" w="med" type="none"/>
              <a:tailEnd len="med" w="med" type="none"/>
            </a:ln>
          </p:spPr>
        </p:cxnSp>
        <p:cxnSp>
          <p:nvCxnSpPr>
            <p:cNvPr id="2883" name="Google Shape;2883;p114"/>
            <p:cNvCxnSpPr/>
            <p:nvPr/>
          </p:nvCxnSpPr>
          <p:spPr>
            <a:xfrm>
              <a:off x="1981200" y="4953000"/>
              <a:ext cx="914400" cy="738300"/>
            </a:xfrm>
            <a:prstGeom prst="straightConnector1">
              <a:avLst/>
            </a:prstGeom>
            <a:noFill/>
            <a:ln cap="flat" cmpd="sng" w="9525">
              <a:solidFill>
                <a:schemeClr val="dk1"/>
              </a:solidFill>
              <a:prstDash val="solid"/>
              <a:miter lim="800000"/>
              <a:headEnd len="med" w="med" type="none"/>
              <a:tailEnd len="med" w="med" type="none"/>
            </a:ln>
          </p:spPr>
        </p:cxnSp>
        <p:cxnSp>
          <p:nvCxnSpPr>
            <p:cNvPr id="2884" name="Google Shape;2884;p114"/>
            <p:cNvCxnSpPr/>
            <p:nvPr/>
          </p:nvCxnSpPr>
          <p:spPr>
            <a:xfrm flipH="1" rot="10800000">
              <a:off x="1981200" y="5081700"/>
              <a:ext cx="914400" cy="709500"/>
            </a:xfrm>
            <a:prstGeom prst="straightConnector1">
              <a:avLst/>
            </a:prstGeom>
            <a:noFill/>
            <a:ln cap="flat" cmpd="sng" w="9525">
              <a:solidFill>
                <a:schemeClr val="dk1"/>
              </a:solidFill>
              <a:prstDash val="solid"/>
              <a:miter lim="800000"/>
              <a:headEnd len="med" w="med" type="none"/>
              <a:tailEnd len="med" w="med" type="none"/>
            </a:ln>
          </p:spPr>
        </p:cxnSp>
        <p:cxnSp>
          <p:nvCxnSpPr>
            <p:cNvPr id="2885" name="Google Shape;2885;p114"/>
            <p:cNvCxnSpPr/>
            <p:nvPr/>
          </p:nvCxnSpPr>
          <p:spPr>
            <a:xfrm flipH="1" rot="10800000">
              <a:off x="1981200" y="5386500"/>
              <a:ext cx="914400" cy="404700"/>
            </a:xfrm>
            <a:prstGeom prst="straightConnector1">
              <a:avLst/>
            </a:prstGeom>
            <a:noFill/>
            <a:ln cap="flat" cmpd="sng" w="9525">
              <a:solidFill>
                <a:schemeClr val="dk1"/>
              </a:solidFill>
              <a:prstDash val="solid"/>
              <a:miter lim="800000"/>
              <a:headEnd len="med" w="med" type="none"/>
              <a:tailEnd len="med" w="med" type="none"/>
            </a:ln>
          </p:spPr>
        </p:cxnSp>
        <p:cxnSp>
          <p:nvCxnSpPr>
            <p:cNvPr id="2886" name="Google Shape;2886;p114"/>
            <p:cNvCxnSpPr/>
            <p:nvPr/>
          </p:nvCxnSpPr>
          <p:spPr>
            <a:xfrm>
              <a:off x="1981200" y="5791200"/>
              <a:ext cx="914400" cy="204900"/>
            </a:xfrm>
            <a:prstGeom prst="straightConnector1">
              <a:avLst/>
            </a:prstGeom>
            <a:noFill/>
            <a:ln cap="flat" cmpd="sng" w="9525">
              <a:solidFill>
                <a:schemeClr val="dk1"/>
              </a:solidFill>
              <a:prstDash val="solid"/>
              <a:miter lim="800000"/>
              <a:headEnd len="med" w="med" type="none"/>
              <a:tailEnd len="med" w="med" type="none"/>
            </a:ln>
          </p:spPr>
        </p:cxnSp>
        <p:sp>
          <p:nvSpPr>
            <p:cNvPr id="2887" name="Google Shape;2887;p114"/>
            <p:cNvSpPr txBox="1"/>
            <p:nvPr/>
          </p:nvSpPr>
          <p:spPr>
            <a:xfrm>
              <a:off x="1066800" y="5638800"/>
              <a:ext cx="914400" cy="3048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137150" lIns="91425" spcFirstLastPara="1" rIns="91425" wrap="square" tIns="0">
              <a:no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2</a:t>
              </a:r>
              <a:endParaRPr/>
            </a:p>
          </p:txBody>
        </p:sp>
        <p:cxnSp>
          <p:nvCxnSpPr>
            <p:cNvPr id="2888" name="Google Shape;2888;p114"/>
            <p:cNvCxnSpPr/>
            <p:nvPr/>
          </p:nvCxnSpPr>
          <p:spPr>
            <a:xfrm flipH="1" rot="10800000">
              <a:off x="1981200" y="5691300"/>
              <a:ext cx="914400" cy="99900"/>
            </a:xfrm>
            <a:prstGeom prst="straightConnector1">
              <a:avLst/>
            </a:prstGeom>
            <a:noFill/>
            <a:ln cap="flat" cmpd="sng" w="9525">
              <a:solidFill>
                <a:schemeClr val="dk1"/>
              </a:solidFill>
              <a:prstDash val="solid"/>
              <a:miter lim="800000"/>
              <a:headEnd len="med" w="med" type="none"/>
              <a:tailEnd len="med" w="med" type="none"/>
            </a:ln>
          </p:spPr>
        </p:cxnSp>
        <p:cxnSp>
          <p:nvCxnSpPr>
            <p:cNvPr id="2889" name="Google Shape;2889;p114"/>
            <p:cNvCxnSpPr/>
            <p:nvPr/>
          </p:nvCxnSpPr>
          <p:spPr>
            <a:xfrm>
              <a:off x="1981200" y="4953000"/>
              <a:ext cx="914400" cy="1043100"/>
            </a:xfrm>
            <a:prstGeom prst="straightConnector1">
              <a:avLst/>
            </a:prstGeom>
            <a:noFill/>
            <a:ln cap="flat" cmpd="sng" w="9525">
              <a:solidFill>
                <a:schemeClr val="dk1"/>
              </a:solidFill>
              <a:prstDash val="solid"/>
              <a:miter lim="800000"/>
              <a:headEnd len="med" w="med" type="none"/>
              <a:tailEnd len="med" w="med" type="none"/>
            </a:ln>
          </p:spPr>
        </p:cxnSp>
      </p:grpSp>
      <p:sp>
        <p:nvSpPr>
          <p:cNvPr id="2890" name="Google Shape;2890;p114"/>
          <p:cNvSpPr txBox="1"/>
          <p:nvPr/>
        </p:nvSpPr>
        <p:spPr>
          <a:xfrm>
            <a:off x="4419600" y="5257800"/>
            <a:ext cx="39624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tightness of</a:t>
            </a: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Arial"/>
                <a:ea typeface="Arial"/>
                <a:cs typeface="Arial"/>
                <a:sym typeface="Arial"/>
              </a:rPr>
              <a:t>is 3</a:t>
            </a:r>
            <a:endParaRPr/>
          </a:p>
        </p:txBody>
      </p:sp>
      <p:sp>
        <p:nvSpPr>
          <p:cNvPr id="2891" name="Google Shape;2891;p114"/>
          <p:cNvSpPr txBox="1"/>
          <p:nvPr/>
        </p:nvSpPr>
        <p:spPr>
          <a:xfrm>
            <a:off x="1219200" y="4267200"/>
            <a:ext cx="1066800" cy="39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Nodes</a:t>
            </a:r>
            <a:endParaRPr/>
          </a:p>
        </p:txBody>
      </p:sp>
      <p:sp>
        <p:nvSpPr>
          <p:cNvPr id="2892" name="Google Shape;2892;p114"/>
          <p:cNvSpPr txBox="1"/>
          <p:nvPr/>
        </p:nvSpPr>
        <p:spPr>
          <a:xfrm>
            <a:off x="2590800" y="4175125"/>
            <a:ext cx="2057400" cy="70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Leaf nodes in another SimTree</a:t>
            </a:r>
            <a:endParaRPr/>
          </a:p>
        </p:txBody>
      </p:sp>
      <p:sp>
        <p:nvSpPr>
          <p:cNvPr id="2893" name="Google Shape;2893;p11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8" name="Shape 2898"/>
        <p:cNvGrpSpPr/>
        <p:nvPr/>
      </p:nvGrpSpPr>
      <p:grpSpPr>
        <a:xfrm>
          <a:off x="0" y="0"/>
          <a:ext cx="0" cy="0"/>
          <a:chOff x="0" y="0"/>
          <a:chExt cx="0" cy="0"/>
        </a:xfrm>
      </p:grpSpPr>
      <p:sp>
        <p:nvSpPr>
          <p:cNvPr id="2899" name="Google Shape;2899;p115"/>
          <p:cNvSpPr txBox="1"/>
          <p:nvPr>
            <p:ph idx="4294967295"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Overlock"/>
              <a:buNone/>
            </a:pPr>
            <a:r>
              <a:rPr b="0" i="0" lang="en-US" sz="3200" u="none" cap="none" strike="noStrike">
                <a:solidFill>
                  <a:schemeClr val="dk2"/>
                </a:solidFill>
                <a:latin typeface="Overlock"/>
                <a:ea typeface="Overlock"/>
                <a:cs typeface="Overlock"/>
                <a:sym typeface="Overlock"/>
              </a:rPr>
              <a:t>Finding Tight Groups by Freq. Pattern Mining</a:t>
            </a:r>
            <a:endParaRPr/>
          </a:p>
        </p:txBody>
      </p:sp>
      <p:sp>
        <p:nvSpPr>
          <p:cNvPr id="2900" name="Google Shape;2900;p115"/>
          <p:cNvSpPr txBox="1"/>
          <p:nvPr>
            <p:ph idx="4294967295" type="body"/>
          </p:nvPr>
        </p:nvSpPr>
        <p:spPr>
          <a:xfrm>
            <a:off x="381000" y="1295400"/>
            <a:ext cx="8763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Finding tight groups                   Frequent pattern mining</a:t>
            </a:r>
            <a:endParaRPr/>
          </a:p>
          <a:p>
            <a:pPr indent="-236220" lvl="0" marL="342900" marR="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Arial"/>
              <a:ea typeface="Arial"/>
              <a:cs typeface="Arial"/>
              <a:sym typeface="Arial"/>
            </a:endParaRPr>
          </a:p>
          <a:p>
            <a:pPr indent="-236220" lvl="0" marL="342900" marR="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Arial"/>
              <a:ea typeface="Arial"/>
              <a:cs typeface="Arial"/>
              <a:sym typeface="Arial"/>
            </a:endParaRPr>
          </a:p>
          <a:p>
            <a:pPr indent="-236220" lvl="0" marL="342900" marR="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Arial"/>
              <a:ea typeface="Arial"/>
              <a:cs typeface="Arial"/>
              <a:sym typeface="Arial"/>
            </a:endParaRPr>
          </a:p>
          <a:p>
            <a:pPr indent="-236220" lvl="0" marL="342900" marR="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Arial"/>
              <a:ea typeface="Arial"/>
              <a:cs typeface="Arial"/>
              <a:sym typeface="Arial"/>
            </a:endParaRPr>
          </a:p>
          <a:p>
            <a:pPr indent="-236220" lvl="0" marL="342900" marR="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Arial"/>
              <a:ea typeface="Arial"/>
              <a:cs typeface="Arial"/>
              <a:sym typeface="Arial"/>
            </a:endParaRPr>
          </a:p>
          <a:p>
            <a:pPr indent="-236220" lvl="0" marL="342900" marR="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Arial"/>
              <a:ea typeface="Arial"/>
              <a:cs typeface="Arial"/>
              <a:sym typeface="Arial"/>
            </a:endParaRPr>
          </a:p>
          <a:p>
            <a:pPr indent="-236220" lvl="0" marL="342900" marR="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Procedure of initializing a tree</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Start from leaf nodes (level-0)</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At each level </a:t>
            </a:r>
            <a:r>
              <a:rPr b="0" i="1" lang="en-US" sz="2400" u="none" cap="none" strike="noStrike">
                <a:solidFill>
                  <a:schemeClr val="dk1"/>
                </a:solidFill>
                <a:latin typeface="Arial"/>
                <a:ea typeface="Arial"/>
                <a:cs typeface="Arial"/>
                <a:sym typeface="Arial"/>
              </a:rPr>
              <a:t>l</a:t>
            </a:r>
            <a:r>
              <a:rPr b="0" i="0" lang="en-US" sz="2400" u="none" cap="none" strike="noStrike">
                <a:solidFill>
                  <a:schemeClr val="dk1"/>
                </a:solidFill>
                <a:latin typeface="Arial"/>
                <a:ea typeface="Arial"/>
                <a:cs typeface="Arial"/>
                <a:sym typeface="Arial"/>
              </a:rPr>
              <a:t>, find non-overlapping groups of similar nodes with frequent pattern mining</a:t>
            </a:r>
            <a:endParaRPr/>
          </a:p>
        </p:txBody>
      </p:sp>
      <p:grpSp>
        <p:nvGrpSpPr>
          <p:cNvPr id="2901" name="Google Shape;2901;p115"/>
          <p:cNvGrpSpPr/>
          <p:nvPr/>
        </p:nvGrpSpPr>
        <p:grpSpPr>
          <a:xfrm>
            <a:off x="228600" y="1524000"/>
            <a:ext cx="8610600" cy="3522179"/>
            <a:chOff x="96" y="768"/>
            <a:chExt cx="5424" cy="2268"/>
          </a:xfrm>
        </p:grpSpPr>
        <p:cxnSp>
          <p:nvCxnSpPr>
            <p:cNvPr id="2902" name="Google Shape;2902;p115"/>
            <p:cNvCxnSpPr/>
            <p:nvPr/>
          </p:nvCxnSpPr>
          <p:spPr>
            <a:xfrm>
              <a:off x="2400" y="768"/>
              <a:ext cx="600" cy="0"/>
            </a:xfrm>
            <a:prstGeom prst="straightConnector1">
              <a:avLst/>
            </a:prstGeom>
            <a:noFill/>
            <a:ln cap="flat" cmpd="sng" w="19050">
              <a:solidFill>
                <a:schemeClr val="dk1"/>
              </a:solidFill>
              <a:prstDash val="solid"/>
              <a:miter lim="800000"/>
              <a:headEnd len="med" w="med" type="none"/>
              <a:tailEnd len="lg" w="lg" type="triangle"/>
            </a:ln>
          </p:spPr>
        </p:cxnSp>
        <p:sp>
          <p:nvSpPr>
            <p:cNvPr id="2903" name="Google Shape;2903;p115"/>
            <p:cNvSpPr txBox="1"/>
            <p:nvPr/>
          </p:nvSpPr>
          <p:spPr>
            <a:xfrm>
              <a:off x="2112" y="806"/>
              <a:ext cx="9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Reduced to</a:t>
              </a:r>
              <a:endParaRPr/>
            </a:p>
          </p:txBody>
        </p:sp>
        <p:grpSp>
          <p:nvGrpSpPr>
            <p:cNvPr id="2904" name="Google Shape;2904;p115"/>
            <p:cNvGrpSpPr/>
            <p:nvPr/>
          </p:nvGrpSpPr>
          <p:grpSpPr>
            <a:xfrm>
              <a:off x="1968" y="1248"/>
              <a:ext cx="1284" cy="1512"/>
              <a:chOff x="1056" y="1766"/>
              <a:chExt cx="1284" cy="1512"/>
            </a:xfrm>
          </p:grpSpPr>
          <p:sp>
            <p:nvSpPr>
              <p:cNvPr id="2905" name="Google Shape;2905;p115"/>
              <p:cNvSpPr txBox="1"/>
              <p:nvPr/>
            </p:nvSpPr>
            <p:spPr>
              <a:xfrm>
                <a:off x="1440" y="1766"/>
                <a:ext cx="900" cy="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6" name="Google Shape;2906;p115"/>
              <p:cNvSpPr txBox="1"/>
              <p:nvPr/>
            </p:nvSpPr>
            <p:spPr>
              <a:xfrm>
                <a:off x="1440" y="2678"/>
                <a:ext cx="900" cy="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7" name="Google Shape;2907;p115"/>
              <p:cNvSpPr txBox="1"/>
              <p:nvPr/>
            </p:nvSpPr>
            <p:spPr>
              <a:xfrm>
                <a:off x="1056" y="1862"/>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g</a:t>
                </a:r>
                <a:r>
                  <a:rPr b="1" baseline="-25000" i="0" lang="en-US" sz="2400" u="none">
                    <a:solidFill>
                      <a:schemeClr val="dk1"/>
                    </a:solidFill>
                    <a:latin typeface="Arial"/>
                    <a:ea typeface="Arial"/>
                    <a:cs typeface="Arial"/>
                    <a:sym typeface="Arial"/>
                  </a:rPr>
                  <a:t>1</a:t>
                </a:r>
                <a:endParaRPr/>
              </a:p>
            </p:txBody>
          </p:sp>
          <p:sp>
            <p:nvSpPr>
              <p:cNvPr id="2908" name="Google Shape;2908;p115"/>
              <p:cNvSpPr txBox="1"/>
              <p:nvPr/>
            </p:nvSpPr>
            <p:spPr>
              <a:xfrm>
                <a:off x="1056" y="2822"/>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g</a:t>
                </a:r>
                <a:r>
                  <a:rPr b="1" baseline="-25000" i="0" lang="en-US" sz="2400" u="none">
                    <a:solidFill>
                      <a:schemeClr val="dk1"/>
                    </a:solidFill>
                    <a:latin typeface="Arial"/>
                    <a:ea typeface="Arial"/>
                    <a:cs typeface="Arial"/>
                    <a:sym typeface="Arial"/>
                  </a:rPr>
                  <a:t>2</a:t>
                </a:r>
                <a:endParaRPr/>
              </a:p>
            </p:txBody>
          </p:sp>
        </p:grpSp>
        <p:grpSp>
          <p:nvGrpSpPr>
            <p:cNvPr id="2909" name="Google Shape;2909;p115"/>
            <p:cNvGrpSpPr/>
            <p:nvPr/>
          </p:nvGrpSpPr>
          <p:grpSpPr>
            <a:xfrm>
              <a:off x="4320" y="952"/>
              <a:ext cx="1200" cy="2036"/>
              <a:chOff x="3408" y="1470"/>
              <a:chExt cx="1200" cy="2036"/>
            </a:xfrm>
          </p:grpSpPr>
          <p:sp>
            <p:nvSpPr>
              <p:cNvPr id="2910" name="Google Shape;2910;p115"/>
              <p:cNvSpPr txBox="1"/>
              <p:nvPr/>
            </p:nvSpPr>
            <p:spPr>
              <a:xfrm>
                <a:off x="3408" y="1679"/>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1}</a:t>
                </a:r>
                <a:endParaRPr/>
              </a:p>
            </p:txBody>
          </p:sp>
          <p:sp>
            <p:nvSpPr>
              <p:cNvPr id="2911" name="Google Shape;2911;p115"/>
              <p:cNvSpPr txBox="1"/>
              <p:nvPr/>
            </p:nvSpPr>
            <p:spPr>
              <a:xfrm>
                <a:off x="3408" y="1862"/>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1, </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2}</a:t>
                </a:r>
                <a:endParaRPr/>
              </a:p>
            </p:txBody>
          </p:sp>
          <p:sp>
            <p:nvSpPr>
              <p:cNvPr id="2912" name="Google Shape;2912;p115"/>
              <p:cNvSpPr txBox="1"/>
              <p:nvPr/>
            </p:nvSpPr>
            <p:spPr>
              <a:xfrm>
                <a:off x="3408" y="2053"/>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2}</a:t>
                </a:r>
                <a:endParaRPr/>
              </a:p>
            </p:txBody>
          </p:sp>
          <p:sp>
            <p:nvSpPr>
              <p:cNvPr id="2913" name="Google Shape;2913;p115"/>
              <p:cNvSpPr txBox="1"/>
              <p:nvPr/>
            </p:nvSpPr>
            <p:spPr>
              <a:xfrm>
                <a:off x="3408" y="2236"/>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1, </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2}</a:t>
                </a:r>
                <a:endParaRPr/>
              </a:p>
            </p:txBody>
          </p:sp>
          <p:sp>
            <p:nvSpPr>
              <p:cNvPr id="2914" name="Google Shape;2914;p115"/>
              <p:cNvSpPr txBox="1"/>
              <p:nvPr/>
            </p:nvSpPr>
            <p:spPr>
              <a:xfrm>
                <a:off x="3408" y="2438"/>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1, </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2}</a:t>
                </a:r>
                <a:endParaRPr/>
              </a:p>
            </p:txBody>
          </p:sp>
          <p:sp>
            <p:nvSpPr>
              <p:cNvPr id="2915" name="Google Shape;2915;p115"/>
              <p:cNvSpPr txBox="1"/>
              <p:nvPr/>
            </p:nvSpPr>
            <p:spPr>
              <a:xfrm>
                <a:off x="3408" y="2621"/>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2, </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3, </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4}</a:t>
                </a:r>
                <a:endParaRPr/>
              </a:p>
            </p:txBody>
          </p:sp>
          <p:sp>
            <p:nvSpPr>
              <p:cNvPr id="2916" name="Google Shape;2916;p115"/>
              <p:cNvSpPr txBox="1"/>
              <p:nvPr/>
            </p:nvSpPr>
            <p:spPr>
              <a:xfrm>
                <a:off x="3408" y="2821"/>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4}</a:t>
                </a:r>
                <a:endParaRPr/>
              </a:p>
            </p:txBody>
          </p:sp>
          <p:sp>
            <p:nvSpPr>
              <p:cNvPr id="2917" name="Google Shape;2917;p115"/>
              <p:cNvSpPr txBox="1"/>
              <p:nvPr/>
            </p:nvSpPr>
            <p:spPr>
              <a:xfrm>
                <a:off x="3408" y="3014"/>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3, </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4}</a:t>
                </a:r>
                <a:endParaRPr/>
              </a:p>
            </p:txBody>
          </p:sp>
          <p:sp>
            <p:nvSpPr>
              <p:cNvPr id="2918" name="Google Shape;2918;p115"/>
              <p:cNvSpPr txBox="1"/>
              <p:nvPr/>
            </p:nvSpPr>
            <p:spPr>
              <a:xfrm>
                <a:off x="3408" y="3206"/>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3, </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4}</a:t>
                </a:r>
                <a:endParaRPr/>
              </a:p>
            </p:txBody>
          </p:sp>
          <p:sp>
            <p:nvSpPr>
              <p:cNvPr id="2919" name="Google Shape;2919;p115"/>
              <p:cNvSpPr txBox="1"/>
              <p:nvPr/>
            </p:nvSpPr>
            <p:spPr>
              <a:xfrm>
                <a:off x="3408" y="1470"/>
                <a:ext cx="12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Transactions</a:t>
                </a:r>
                <a:endParaRPr/>
              </a:p>
            </p:txBody>
          </p:sp>
        </p:grpSp>
        <p:grpSp>
          <p:nvGrpSpPr>
            <p:cNvPr id="2920" name="Google Shape;2920;p115"/>
            <p:cNvGrpSpPr/>
            <p:nvPr/>
          </p:nvGrpSpPr>
          <p:grpSpPr>
            <a:xfrm>
              <a:off x="2448" y="1248"/>
              <a:ext cx="1752" cy="1740"/>
              <a:chOff x="1536" y="1766"/>
              <a:chExt cx="1752" cy="1740"/>
            </a:xfrm>
          </p:grpSpPr>
          <p:sp>
            <p:nvSpPr>
              <p:cNvPr id="2921" name="Google Shape;2921;p115"/>
              <p:cNvSpPr txBox="1"/>
              <p:nvPr/>
            </p:nvSpPr>
            <p:spPr>
              <a:xfrm>
                <a:off x="1536" y="1814"/>
                <a:ext cx="600" cy="3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137150" lIns="91425" spcFirstLastPara="1" rIns="91425" wrap="square" tIns="0">
                <a:no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1</a:t>
                </a:r>
                <a:endParaRPr/>
              </a:p>
            </p:txBody>
          </p:sp>
          <p:sp>
            <p:nvSpPr>
              <p:cNvPr id="2922" name="Google Shape;2922;p115"/>
              <p:cNvSpPr txBox="1"/>
              <p:nvPr/>
            </p:nvSpPr>
            <p:spPr>
              <a:xfrm>
                <a:off x="2688" y="1766"/>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p:txBody>
          </p:sp>
          <p:sp>
            <p:nvSpPr>
              <p:cNvPr id="2923" name="Google Shape;2923;p115"/>
              <p:cNvSpPr txBox="1"/>
              <p:nvPr/>
            </p:nvSpPr>
            <p:spPr>
              <a:xfrm>
                <a:off x="2688" y="1958"/>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2924" name="Google Shape;2924;p115"/>
              <p:cNvSpPr txBox="1"/>
              <p:nvPr/>
            </p:nvSpPr>
            <p:spPr>
              <a:xfrm>
                <a:off x="2688" y="2150"/>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2925" name="Google Shape;2925;p115"/>
              <p:cNvSpPr txBox="1"/>
              <p:nvPr/>
            </p:nvSpPr>
            <p:spPr>
              <a:xfrm>
                <a:off x="2688" y="2342"/>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p:txBody>
          </p:sp>
          <p:sp>
            <p:nvSpPr>
              <p:cNvPr id="2926" name="Google Shape;2926;p115"/>
              <p:cNvSpPr txBox="1"/>
              <p:nvPr/>
            </p:nvSpPr>
            <p:spPr>
              <a:xfrm>
                <a:off x="2688" y="2534"/>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p:txBody>
          </p:sp>
          <p:sp>
            <p:nvSpPr>
              <p:cNvPr id="2927" name="Google Shape;2927;p115"/>
              <p:cNvSpPr txBox="1"/>
              <p:nvPr/>
            </p:nvSpPr>
            <p:spPr>
              <a:xfrm>
                <a:off x="2688" y="2726"/>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sp>
            <p:nvSpPr>
              <p:cNvPr id="2928" name="Google Shape;2928;p115"/>
              <p:cNvSpPr txBox="1"/>
              <p:nvPr/>
            </p:nvSpPr>
            <p:spPr>
              <a:xfrm>
                <a:off x="2688" y="2918"/>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2929" name="Google Shape;2929;p115"/>
              <p:cNvSpPr txBox="1"/>
              <p:nvPr/>
            </p:nvSpPr>
            <p:spPr>
              <a:xfrm>
                <a:off x="2688" y="3110"/>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p:txBody>
          </p:sp>
          <p:sp>
            <p:nvSpPr>
              <p:cNvPr id="2930" name="Google Shape;2930;p115"/>
              <p:cNvSpPr txBox="1"/>
              <p:nvPr/>
            </p:nvSpPr>
            <p:spPr>
              <a:xfrm>
                <a:off x="2688" y="3302"/>
                <a:ext cx="600" cy="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p:txBody>
          </p:sp>
          <p:cxnSp>
            <p:nvCxnSpPr>
              <p:cNvPr id="2931" name="Google Shape;2931;p115"/>
              <p:cNvCxnSpPr/>
              <p:nvPr/>
            </p:nvCxnSpPr>
            <p:spPr>
              <a:xfrm>
                <a:off x="2112" y="1910"/>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932" name="Google Shape;2932;p115"/>
              <p:cNvCxnSpPr/>
              <p:nvPr/>
            </p:nvCxnSpPr>
            <p:spPr>
              <a:xfrm>
                <a:off x="2112" y="1910"/>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933" name="Google Shape;2933;p115"/>
              <p:cNvCxnSpPr/>
              <p:nvPr/>
            </p:nvCxnSpPr>
            <p:spPr>
              <a:xfrm>
                <a:off x="2112" y="1910"/>
                <a:ext cx="600" cy="600"/>
              </a:xfrm>
              <a:prstGeom prst="straightConnector1">
                <a:avLst/>
              </a:prstGeom>
              <a:noFill/>
              <a:ln cap="flat" cmpd="sng" w="9525">
                <a:solidFill>
                  <a:schemeClr val="dk1"/>
                </a:solidFill>
                <a:prstDash val="solid"/>
                <a:miter lim="800000"/>
                <a:headEnd len="med" w="med" type="none"/>
                <a:tailEnd len="med" w="med" type="none"/>
              </a:ln>
            </p:spPr>
          </p:cxnSp>
          <p:cxnSp>
            <p:nvCxnSpPr>
              <p:cNvPr id="2934" name="Google Shape;2934;p115"/>
              <p:cNvCxnSpPr/>
              <p:nvPr/>
            </p:nvCxnSpPr>
            <p:spPr>
              <a:xfrm flipH="1" rot="10800000">
                <a:off x="2112" y="1994"/>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935" name="Google Shape;2935;p115"/>
              <p:cNvCxnSpPr/>
              <p:nvPr/>
            </p:nvCxnSpPr>
            <p:spPr>
              <a:xfrm>
                <a:off x="2112" y="2294"/>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936" name="Google Shape;2936;p115"/>
              <p:cNvCxnSpPr/>
              <p:nvPr/>
            </p:nvCxnSpPr>
            <p:spPr>
              <a:xfrm>
                <a:off x="2112" y="2294"/>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937" name="Google Shape;2937;p115"/>
              <p:cNvCxnSpPr/>
              <p:nvPr/>
            </p:nvCxnSpPr>
            <p:spPr>
              <a:xfrm>
                <a:off x="2112" y="2822"/>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938" name="Google Shape;2938;p115"/>
              <p:cNvCxnSpPr/>
              <p:nvPr/>
            </p:nvCxnSpPr>
            <p:spPr>
              <a:xfrm>
                <a:off x="2112" y="2822"/>
                <a:ext cx="600" cy="600"/>
              </a:xfrm>
              <a:prstGeom prst="straightConnector1">
                <a:avLst/>
              </a:prstGeom>
              <a:noFill/>
              <a:ln cap="flat" cmpd="sng" w="9525">
                <a:solidFill>
                  <a:schemeClr val="dk1"/>
                </a:solidFill>
                <a:prstDash val="solid"/>
                <a:miter lim="800000"/>
                <a:headEnd len="med" w="med" type="none"/>
                <a:tailEnd len="med" w="med" type="none"/>
              </a:ln>
            </p:spPr>
          </p:cxnSp>
          <p:cxnSp>
            <p:nvCxnSpPr>
              <p:cNvPr id="2939" name="Google Shape;2939;p115"/>
              <p:cNvCxnSpPr/>
              <p:nvPr/>
            </p:nvCxnSpPr>
            <p:spPr>
              <a:xfrm>
                <a:off x="2112" y="2294"/>
                <a:ext cx="600" cy="600"/>
              </a:xfrm>
              <a:prstGeom prst="straightConnector1">
                <a:avLst/>
              </a:prstGeom>
              <a:noFill/>
              <a:ln cap="flat" cmpd="sng" w="9525">
                <a:solidFill>
                  <a:schemeClr val="dk1"/>
                </a:solidFill>
                <a:prstDash val="solid"/>
                <a:miter lim="800000"/>
                <a:headEnd len="med" w="med" type="none"/>
                <a:tailEnd len="med" w="med" type="none"/>
              </a:ln>
            </p:spPr>
          </p:cxnSp>
          <p:cxnSp>
            <p:nvCxnSpPr>
              <p:cNvPr id="2940" name="Google Shape;2940;p115"/>
              <p:cNvCxnSpPr/>
              <p:nvPr/>
            </p:nvCxnSpPr>
            <p:spPr>
              <a:xfrm>
                <a:off x="2112" y="3206"/>
                <a:ext cx="600" cy="0"/>
              </a:xfrm>
              <a:prstGeom prst="straightConnector1">
                <a:avLst/>
              </a:prstGeom>
              <a:noFill/>
              <a:ln cap="flat" cmpd="sng" w="9525">
                <a:solidFill>
                  <a:schemeClr val="dk1"/>
                </a:solidFill>
                <a:prstDash val="solid"/>
                <a:miter lim="800000"/>
                <a:headEnd len="med" w="med" type="none"/>
                <a:tailEnd len="med" w="med" type="none"/>
              </a:ln>
            </p:spPr>
          </p:cxnSp>
          <p:sp>
            <p:nvSpPr>
              <p:cNvPr id="2941" name="Google Shape;2941;p115"/>
              <p:cNvSpPr txBox="1"/>
              <p:nvPr/>
            </p:nvSpPr>
            <p:spPr>
              <a:xfrm>
                <a:off x="1536" y="2198"/>
                <a:ext cx="600" cy="3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137150" lIns="91425" spcFirstLastPara="1" rIns="91425" wrap="square" tIns="0">
                <a:no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2</a:t>
                </a:r>
                <a:endParaRPr/>
              </a:p>
            </p:txBody>
          </p:sp>
          <p:sp>
            <p:nvSpPr>
              <p:cNvPr id="2942" name="Google Shape;2942;p115"/>
              <p:cNvSpPr txBox="1"/>
              <p:nvPr/>
            </p:nvSpPr>
            <p:spPr>
              <a:xfrm>
                <a:off x="1536" y="2726"/>
                <a:ext cx="600" cy="3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137150" lIns="91425" spcFirstLastPara="1" rIns="91425" wrap="square" tIns="0">
                <a:no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3</a:t>
                </a:r>
                <a:endParaRPr/>
              </a:p>
            </p:txBody>
          </p:sp>
          <p:sp>
            <p:nvSpPr>
              <p:cNvPr id="2943" name="Google Shape;2943;p115"/>
              <p:cNvSpPr txBox="1"/>
              <p:nvPr/>
            </p:nvSpPr>
            <p:spPr>
              <a:xfrm>
                <a:off x="1536" y="3110"/>
                <a:ext cx="600" cy="3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137150" lIns="91425" spcFirstLastPara="1" rIns="91425" wrap="square" tIns="0">
                <a:no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4</a:t>
                </a:r>
                <a:endParaRPr/>
              </a:p>
            </p:txBody>
          </p:sp>
          <p:cxnSp>
            <p:nvCxnSpPr>
              <p:cNvPr id="2944" name="Google Shape;2944;p115"/>
              <p:cNvCxnSpPr/>
              <p:nvPr/>
            </p:nvCxnSpPr>
            <p:spPr>
              <a:xfrm>
                <a:off x="2112" y="2294"/>
                <a:ext cx="600" cy="0"/>
              </a:xfrm>
              <a:prstGeom prst="straightConnector1">
                <a:avLst/>
              </a:prstGeom>
              <a:noFill/>
              <a:ln cap="flat" cmpd="sng" w="9525">
                <a:solidFill>
                  <a:schemeClr val="dk1"/>
                </a:solidFill>
                <a:prstDash val="solid"/>
                <a:miter lim="800000"/>
                <a:headEnd len="med" w="med" type="none"/>
                <a:tailEnd len="med" w="med" type="none"/>
              </a:ln>
            </p:spPr>
          </p:cxnSp>
          <p:cxnSp>
            <p:nvCxnSpPr>
              <p:cNvPr id="2945" name="Google Shape;2945;p115"/>
              <p:cNvCxnSpPr/>
              <p:nvPr/>
            </p:nvCxnSpPr>
            <p:spPr>
              <a:xfrm>
                <a:off x="2112" y="3206"/>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946" name="Google Shape;2946;p115"/>
              <p:cNvCxnSpPr/>
              <p:nvPr/>
            </p:nvCxnSpPr>
            <p:spPr>
              <a:xfrm>
                <a:off x="2112" y="2822"/>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947" name="Google Shape;2947;p115"/>
              <p:cNvCxnSpPr/>
              <p:nvPr/>
            </p:nvCxnSpPr>
            <p:spPr>
              <a:xfrm flipH="1" rot="10800000">
                <a:off x="2112" y="2906"/>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948" name="Google Shape;2948;p115"/>
              <p:cNvCxnSpPr/>
              <p:nvPr/>
            </p:nvCxnSpPr>
            <p:spPr>
              <a:xfrm flipH="1" rot="10800000">
                <a:off x="2112" y="2906"/>
                <a:ext cx="600" cy="300"/>
              </a:xfrm>
              <a:prstGeom prst="straightConnector1">
                <a:avLst/>
              </a:prstGeom>
              <a:noFill/>
              <a:ln cap="flat" cmpd="sng" w="9525">
                <a:solidFill>
                  <a:schemeClr val="dk1"/>
                </a:solidFill>
                <a:prstDash val="solid"/>
                <a:miter lim="800000"/>
                <a:headEnd len="med" w="med" type="none"/>
                <a:tailEnd len="med" w="med" type="none"/>
              </a:ln>
            </p:spPr>
          </p:cxnSp>
          <p:cxnSp>
            <p:nvCxnSpPr>
              <p:cNvPr id="2949" name="Google Shape;2949;p115"/>
              <p:cNvCxnSpPr/>
              <p:nvPr/>
            </p:nvCxnSpPr>
            <p:spPr>
              <a:xfrm>
                <a:off x="2112" y="1910"/>
                <a:ext cx="600" cy="600"/>
              </a:xfrm>
              <a:prstGeom prst="straightConnector1">
                <a:avLst/>
              </a:prstGeom>
              <a:noFill/>
              <a:ln cap="flat" cmpd="sng" w="9525">
                <a:solidFill>
                  <a:schemeClr val="dk1"/>
                </a:solidFill>
                <a:prstDash val="solid"/>
                <a:miter lim="800000"/>
                <a:headEnd len="med" w="med" type="none"/>
                <a:tailEnd len="med" w="med" type="none"/>
              </a:ln>
            </p:spPr>
          </p:cxnSp>
        </p:grpSp>
        <p:sp>
          <p:nvSpPr>
            <p:cNvPr id="2950" name="Google Shape;2950;p115"/>
            <p:cNvSpPr txBox="1"/>
            <p:nvPr/>
          </p:nvSpPr>
          <p:spPr>
            <a:xfrm>
              <a:off x="96" y="1344"/>
              <a:ext cx="2100" cy="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tightness of a group of nodes is the support of a frequent pattern</a:t>
              </a:r>
              <a:endParaRPr/>
            </a:p>
          </p:txBody>
        </p:sp>
        <p:grpSp>
          <p:nvGrpSpPr>
            <p:cNvPr id="2951" name="Google Shape;2951;p115"/>
            <p:cNvGrpSpPr/>
            <p:nvPr/>
          </p:nvGrpSpPr>
          <p:grpSpPr>
            <a:xfrm>
              <a:off x="4416" y="2112"/>
              <a:ext cx="840" cy="924"/>
              <a:chOff x="4416" y="2256"/>
              <a:chExt cx="840" cy="924"/>
            </a:xfrm>
          </p:grpSpPr>
          <p:sp>
            <p:nvSpPr>
              <p:cNvPr id="2952" name="Google Shape;2952;p115"/>
              <p:cNvSpPr txBox="1"/>
              <p:nvPr/>
            </p:nvSpPr>
            <p:spPr>
              <a:xfrm>
                <a:off x="4656" y="2256"/>
                <a:ext cx="600" cy="30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3" name="Google Shape;2953;p115"/>
              <p:cNvSpPr txBox="1"/>
              <p:nvPr/>
            </p:nvSpPr>
            <p:spPr>
              <a:xfrm>
                <a:off x="4416" y="2640"/>
                <a:ext cx="600" cy="30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4" name="Google Shape;2954;p115"/>
              <p:cNvSpPr txBox="1"/>
              <p:nvPr/>
            </p:nvSpPr>
            <p:spPr>
              <a:xfrm>
                <a:off x="4416" y="2880"/>
                <a:ext cx="600" cy="30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955" name="Google Shape;2955;p115"/>
            <p:cNvGrpSpPr/>
            <p:nvPr/>
          </p:nvGrpSpPr>
          <p:grpSpPr>
            <a:xfrm>
              <a:off x="3600" y="2208"/>
              <a:ext cx="600" cy="576"/>
              <a:chOff x="3600" y="2352"/>
              <a:chExt cx="600" cy="576"/>
            </a:xfrm>
          </p:grpSpPr>
          <p:sp>
            <p:nvSpPr>
              <p:cNvPr id="2956" name="Google Shape;2956;p115"/>
              <p:cNvSpPr txBox="1"/>
              <p:nvPr/>
            </p:nvSpPr>
            <p:spPr>
              <a:xfrm>
                <a:off x="3600" y="2352"/>
                <a:ext cx="600" cy="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7" name="Google Shape;2957;p115"/>
              <p:cNvSpPr txBox="1"/>
              <p:nvPr/>
            </p:nvSpPr>
            <p:spPr>
              <a:xfrm>
                <a:off x="3600" y="2736"/>
                <a:ext cx="600" cy="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8" name="Google Shape;2958;p115"/>
              <p:cNvSpPr txBox="1"/>
              <p:nvPr/>
            </p:nvSpPr>
            <p:spPr>
              <a:xfrm>
                <a:off x="3600" y="2928"/>
                <a:ext cx="600" cy="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2959" name="Google Shape;2959;p11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4" name="Shape 2964"/>
        <p:cNvGrpSpPr/>
        <p:nvPr/>
      </p:nvGrpSpPr>
      <p:grpSpPr>
        <a:xfrm>
          <a:off x="0" y="0"/>
          <a:ext cx="0" cy="0"/>
          <a:chOff x="0" y="0"/>
          <a:chExt cx="0" cy="0"/>
        </a:xfrm>
      </p:grpSpPr>
      <p:sp>
        <p:nvSpPr>
          <p:cNvPr id="2965" name="Google Shape;2965;p116"/>
          <p:cNvSpPr txBox="1"/>
          <p:nvPr>
            <p:ph idx="4294967295"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Adjusting SimTree Structures</a:t>
            </a:r>
            <a:endParaRPr/>
          </a:p>
        </p:txBody>
      </p:sp>
      <p:sp>
        <p:nvSpPr>
          <p:cNvPr id="2966" name="Google Shape;2966;p116"/>
          <p:cNvSpPr txBox="1"/>
          <p:nvPr>
            <p:ph idx="4294967295" type="body"/>
          </p:nvPr>
        </p:nvSpPr>
        <p:spPr>
          <a:xfrm>
            <a:off x="152400" y="3657600"/>
            <a:ext cx="8763000" cy="304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After similarity changes, the tree structure also needs to be changed</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If a node is more similar to its parent’s sibling, then move it to be a child of that sibling</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Try to move each node to its parent’s sibling that it is most similar to, under the constraint that each parent node can have at most </a:t>
            </a:r>
            <a:r>
              <a:rPr b="0" i="1" lang="en-US" sz="2400" u="none" cap="none" strike="noStrike">
                <a:solidFill>
                  <a:schemeClr val="dk1"/>
                </a:solidFill>
                <a:latin typeface="Arial"/>
                <a:ea typeface="Arial"/>
                <a:cs typeface="Arial"/>
                <a:sym typeface="Arial"/>
              </a:rPr>
              <a:t>c</a:t>
            </a:r>
            <a:r>
              <a:rPr b="0" i="0" lang="en-US" sz="2400" u="none" cap="none" strike="noStrike">
                <a:solidFill>
                  <a:schemeClr val="dk1"/>
                </a:solidFill>
                <a:latin typeface="Arial"/>
                <a:ea typeface="Arial"/>
                <a:cs typeface="Arial"/>
                <a:sym typeface="Arial"/>
              </a:rPr>
              <a:t> children</a:t>
            </a:r>
            <a:endParaRPr/>
          </a:p>
        </p:txBody>
      </p:sp>
      <p:sp>
        <p:nvSpPr>
          <p:cNvPr id="2967" name="Google Shape;2967;p116"/>
          <p:cNvSpPr/>
          <p:nvPr/>
        </p:nvSpPr>
        <p:spPr>
          <a:xfrm>
            <a:off x="4419600" y="914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8" name="Google Shape;2968;p116"/>
          <p:cNvSpPr/>
          <p:nvPr/>
        </p:nvSpPr>
        <p:spPr>
          <a:xfrm>
            <a:off x="3048000" y="17526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1</a:t>
            </a:r>
            <a:endParaRPr/>
          </a:p>
        </p:txBody>
      </p:sp>
      <p:sp>
        <p:nvSpPr>
          <p:cNvPr id="2969" name="Google Shape;2969;p116"/>
          <p:cNvSpPr/>
          <p:nvPr/>
        </p:nvSpPr>
        <p:spPr>
          <a:xfrm>
            <a:off x="4724400" y="17526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2</a:t>
            </a:r>
            <a:endParaRPr/>
          </a:p>
        </p:txBody>
      </p:sp>
      <p:sp>
        <p:nvSpPr>
          <p:cNvPr id="2970" name="Google Shape;2970;p116"/>
          <p:cNvSpPr/>
          <p:nvPr/>
        </p:nvSpPr>
        <p:spPr>
          <a:xfrm>
            <a:off x="2743200" y="2438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0" lIns="91425" spcFirstLastPara="1" rIns="91425"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4</a:t>
            </a:r>
            <a:endParaRPr/>
          </a:p>
        </p:txBody>
      </p:sp>
      <p:sp>
        <p:nvSpPr>
          <p:cNvPr id="2971" name="Google Shape;2971;p116"/>
          <p:cNvSpPr/>
          <p:nvPr/>
        </p:nvSpPr>
        <p:spPr>
          <a:xfrm>
            <a:off x="3505200" y="2438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0" lIns="91425" spcFirstLastPara="1" rIns="91425"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5</a:t>
            </a:r>
            <a:endParaRPr/>
          </a:p>
        </p:txBody>
      </p:sp>
      <p:sp>
        <p:nvSpPr>
          <p:cNvPr id="2972" name="Google Shape;2972;p116"/>
          <p:cNvSpPr/>
          <p:nvPr/>
        </p:nvSpPr>
        <p:spPr>
          <a:xfrm>
            <a:off x="4267200" y="2438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6</a:t>
            </a:r>
            <a:endParaRPr/>
          </a:p>
        </p:txBody>
      </p:sp>
      <p:sp>
        <p:nvSpPr>
          <p:cNvPr id="2973" name="Google Shape;2973;p116"/>
          <p:cNvSpPr/>
          <p:nvPr/>
        </p:nvSpPr>
        <p:spPr>
          <a:xfrm>
            <a:off x="5181600" y="2438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74" name="Google Shape;2974;p116"/>
          <p:cNvCxnSpPr/>
          <p:nvPr/>
        </p:nvCxnSpPr>
        <p:spPr>
          <a:xfrm>
            <a:off x="4572000" y="1219200"/>
            <a:ext cx="30480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2975" name="Google Shape;2975;p116"/>
          <p:cNvCxnSpPr/>
          <p:nvPr/>
        </p:nvCxnSpPr>
        <p:spPr>
          <a:xfrm flipH="1">
            <a:off x="3200450" y="1174750"/>
            <a:ext cx="1263600" cy="577800"/>
          </a:xfrm>
          <a:prstGeom prst="straightConnector1">
            <a:avLst/>
          </a:prstGeom>
          <a:noFill/>
          <a:ln cap="flat" cmpd="sng" w="9525">
            <a:solidFill>
              <a:schemeClr val="dk1"/>
            </a:solidFill>
            <a:prstDash val="solid"/>
            <a:miter lim="800000"/>
            <a:headEnd len="med" w="med" type="none"/>
            <a:tailEnd len="med" w="med" type="none"/>
          </a:ln>
        </p:spPr>
      </p:cxnSp>
      <p:cxnSp>
        <p:nvCxnSpPr>
          <p:cNvPr id="2976" name="Google Shape;2976;p116"/>
          <p:cNvCxnSpPr/>
          <p:nvPr/>
        </p:nvCxnSpPr>
        <p:spPr>
          <a:xfrm flipH="1">
            <a:off x="2895650" y="2012950"/>
            <a:ext cx="196800" cy="425400"/>
          </a:xfrm>
          <a:prstGeom prst="straightConnector1">
            <a:avLst/>
          </a:prstGeom>
          <a:noFill/>
          <a:ln cap="flat" cmpd="sng" w="9525">
            <a:solidFill>
              <a:schemeClr val="dk1"/>
            </a:solidFill>
            <a:prstDash val="solid"/>
            <a:miter lim="800000"/>
            <a:headEnd len="med" w="med" type="none"/>
            <a:tailEnd len="med" w="med" type="none"/>
          </a:ln>
        </p:spPr>
      </p:cxnSp>
      <p:cxnSp>
        <p:nvCxnSpPr>
          <p:cNvPr id="2977" name="Google Shape;2977;p116"/>
          <p:cNvCxnSpPr/>
          <p:nvPr/>
        </p:nvCxnSpPr>
        <p:spPr>
          <a:xfrm>
            <a:off x="3308350" y="2012950"/>
            <a:ext cx="349200" cy="425400"/>
          </a:xfrm>
          <a:prstGeom prst="straightConnector1">
            <a:avLst/>
          </a:prstGeom>
          <a:noFill/>
          <a:ln cap="flat" cmpd="sng" w="9525">
            <a:solidFill>
              <a:schemeClr val="dk1"/>
            </a:solidFill>
            <a:prstDash val="solid"/>
            <a:miter lim="800000"/>
            <a:headEnd len="med" w="med" type="none"/>
            <a:tailEnd len="med" w="med" type="none"/>
          </a:ln>
        </p:spPr>
      </p:cxnSp>
      <p:cxnSp>
        <p:nvCxnSpPr>
          <p:cNvPr id="2978" name="Google Shape;2978;p116"/>
          <p:cNvCxnSpPr/>
          <p:nvPr/>
        </p:nvCxnSpPr>
        <p:spPr>
          <a:xfrm flipH="1">
            <a:off x="4419650" y="2012950"/>
            <a:ext cx="349200" cy="425400"/>
          </a:xfrm>
          <a:prstGeom prst="straightConnector1">
            <a:avLst/>
          </a:prstGeom>
          <a:noFill/>
          <a:ln cap="flat" cmpd="sng" w="9525">
            <a:solidFill>
              <a:schemeClr val="dk1"/>
            </a:solidFill>
            <a:prstDash val="solid"/>
            <a:miter lim="800000"/>
            <a:headEnd len="med" w="med" type="none"/>
            <a:tailEnd len="med" w="med" type="none"/>
          </a:ln>
        </p:spPr>
      </p:cxnSp>
      <p:cxnSp>
        <p:nvCxnSpPr>
          <p:cNvPr id="2979" name="Google Shape;2979;p116"/>
          <p:cNvCxnSpPr/>
          <p:nvPr/>
        </p:nvCxnSpPr>
        <p:spPr>
          <a:xfrm>
            <a:off x="4984750" y="2012950"/>
            <a:ext cx="349200" cy="425400"/>
          </a:xfrm>
          <a:prstGeom prst="straightConnector1">
            <a:avLst/>
          </a:prstGeom>
          <a:noFill/>
          <a:ln cap="flat" cmpd="sng" w="9525">
            <a:solidFill>
              <a:schemeClr val="dk1"/>
            </a:solidFill>
            <a:prstDash val="solid"/>
            <a:miter lim="800000"/>
            <a:headEnd len="med" w="med" type="none"/>
            <a:tailEnd len="med" w="med" type="none"/>
          </a:ln>
        </p:spPr>
      </p:cxnSp>
      <p:cxnSp>
        <p:nvCxnSpPr>
          <p:cNvPr id="2980" name="Google Shape;2980;p116"/>
          <p:cNvCxnSpPr/>
          <p:nvPr/>
        </p:nvCxnSpPr>
        <p:spPr>
          <a:xfrm>
            <a:off x="30035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81" name="Google Shape;2981;p116"/>
          <p:cNvCxnSpPr/>
          <p:nvPr/>
        </p:nvCxnSpPr>
        <p:spPr>
          <a:xfrm flipH="1">
            <a:off x="3505250" y="2698750"/>
            <a:ext cx="44400" cy="336600"/>
          </a:xfrm>
          <a:prstGeom prst="straightConnector1">
            <a:avLst/>
          </a:prstGeom>
          <a:noFill/>
          <a:ln cap="flat" cmpd="sng" w="9525">
            <a:solidFill>
              <a:schemeClr val="dk1"/>
            </a:solidFill>
            <a:prstDash val="solid"/>
            <a:miter lim="800000"/>
            <a:headEnd len="med" w="med" type="none"/>
            <a:tailEnd len="med" w="med" type="none"/>
          </a:ln>
        </p:spPr>
      </p:cxnSp>
      <p:cxnSp>
        <p:nvCxnSpPr>
          <p:cNvPr id="2982" name="Google Shape;2982;p116"/>
          <p:cNvCxnSpPr/>
          <p:nvPr/>
        </p:nvCxnSpPr>
        <p:spPr>
          <a:xfrm>
            <a:off x="37655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83" name="Google Shape;2983;p116"/>
          <p:cNvCxnSpPr/>
          <p:nvPr/>
        </p:nvCxnSpPr>
        <p:spPr>
          <a:xfrm flipH="1">
            <a:off x="4267250" y="2698750"/>
            <a:ext cx="44400" cy="336600"/>
          </a:xfrm>
          <a:prstGeom prst="straightConnector1">
            <a:avLst/>
          </a:prstGeom>
          <a:noFill/>
          <a:ln cap="flat" cmpd="sng" w="9525">
            <a:solidFill>
              <a:schemeClr val="dk1"/>
            </a:solidFill>
            <a:prstDash val="solid"/>
            <a:miter lim="800000"/>
            <a:headEnd len="med" w="med" type="none"/>
            <a:tailEnd len="med" w="med" type="none"/>
          </a:ln>
        </p:spPr>
      </p:cxnSp>
      <p:cxnSp>
        <p:nvCxnSpPr>
          <p:cNvPr id="2984" name="Google Shape;2984;p116"/>
          <p:cNvCxnSpPr/>
          <p:nvPr/>
        </p:nvCxnSpPr>
        <p:spPr>
          <a:xfrm>
            <a:off x="45275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85" name="Google Shape;2985;p116"/>
          <p:cNvCxnSpPr/>
          <p:nvPr/>
        </p:nvCxnSpPr>
        <p:spPr>
          <a:xfrm flipH="1">
            <a:off x="51816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86" name="Google Shape;2986;p116"/>
          <p:cNvCxnSpPr/>
          <p:nvPr/>
        </p:nvCxnSpPr>
        <p:spPr>
          <a:xfrm>
            <a:off x="54419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87" name="Google Shape;2987;p116"/>
          <p:cNvCxnSpPr/>
          <p:nvPr/>
        </p:nvCxnSpPr>
        <p:spPr>
          <a:xfrm>
            <a:off x="4419600" y="27432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988" name="Google Shape;2988;p116"/>
          <p:cNvCxnSpPr/>
          <p:nvPr/>
        </p:nvCxnSpPr>
        <p:spPr>
          <a:xfrm>
            <a:off x="2895600" y="27432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2989" name="Google Shape;2989;p116"/>
          <p:cNvSpPr/>
          <p:nvPr/>
        </p:nvSpPr>
        <p:spPr>
          <a:xfrm>
            <a:off x="6019800" y="17526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3</a:t>
            </a:r>
            <a:endParaRPr/>
          </a:p>
        </p:txBody>
      </p:sp>
      <p:sp>
        <p:nvSpPr>
          <p:cNvPr id="2990" name="Google Shape;2990;p116"/>
          <p:cNvSpPr/>
          <p:nvPr/>
        </p:nvSpPr>
        <p:spPr>
          <a:xfrm>
            <a:off x="5715000" y="2438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1" name="Google Shape;2991;p116"/>
          <p:cNvSpPr/>
          <p:nvPr/>
        </p:nvSpPr>
        <p:spPr>
          <a:xfrm>
            <a:off x="6324600" y="2438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92" name="Google Shape;2992;p116"/>
          <p:cNvCxnSpPr/>
          <p:nvPr/>
        </p:nvCxnSpPr>
        <p:spPr>
          <a:xfrm flipH="1">
            <a:off x="5867450" y="2012950"/>
            <a:ext cx="196800" cy="425400"/>
          </a:xfrm>
          <a:prstGeom prst="straightConnector1">
            <a:avLst/>
          </a:prstGeom>
          <a:noFill/>
          <a:ln cap="flat" cmpd="sng" w="9525">
            <a:solidFill>
              <a:schemeClr val="dk1"/>
            </a:solidFill>
            <a:prstDash val="solid"/>
            <a:miter lim="800000"/>
            <a:headEnd len="med" w="med" type="none"/>
            <a:tailEnd len="med" w="med" type="none"/>
          </a:ln>
        </p:spPr>
      </p:cxnSp>
      <p:cxnSp>
        <p:nvCxnSpPr>
          <p:cNvPr id="2993" name="Google Shape;2993;p116"/>
          <p:cNvCxnSpPr/>
          <p:nvPr/>
        </p:nvCxnSpPr>
        <p:spPr>
          <a:xfrm>
            <a:off x="6280150" y="2012950"/>
            <a:ext cx="196800" cy="425400"/>
          </a:xfrm>
          <a:prstGeom prst="straightConnector1">
            <a:avLst/>
          </a:prstGeom>
          <a:noFill/>
          <a:ln cap="flat" cmpd="sng" w="9525">
            <a:solidFill>
              <a:schemeClr val="dk1"/>
            </a:solidFill>
            <a:prstDash val="solid"/>
            <a:miter lim="800000"/>
            <a:headEnd len="med" w="med" type="none"/>
            <a:tailEnd len="med" w="med" type="none"/>
          </a:ln>
        </p:spPr>
      </p:cxnSp>
      <p:cxnSp>
        <p:nvCxnSpPr>
          <p:cNvPr id="2994" name="Google Shape;2994;p116"/>
          <p:cNvCxnSpPr/>
          <p:nvPr/>
        </p:nvCxnSpPr>
        <p:spPr>
          <a:xfrm flipH="1">
            <a:off x="57150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95" name="Google Shape;2995;p116"/>
          <p:cNvCxnSpPr/>
          <p:nvPr/>
        </p:nvCxnSpPr>
        <p:spPr>
          <a:xfrm>
            <a:off x="59753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96" name="Google Shape;2996;p116"/>
          <p:cNvCxnSpPr/>
          <p:nvPr/>
        </p:nvCxnSpPr>
        <p:spPr>
          <a:xfrm flipH="1">
            <a:off x="63246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97" name="Google Shape;2997;p116"/>
          <p:cNvCxnSpPr/>
          <p:nvPr/>
        </p:nvCxnSpPr>
        <p:spPr>
          <a:xfrm>
            <a:off x="65849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2998" name="Google Shape;2998;p116"/>
          <p:cNvCxnSpPr/>
          <p:nvPr/>
        </p:nvCxnSpPr>
        <p:spPr>
          <a:xfrm>
            <a:off x="5867400" y="27432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999" name="Google Shape;2999;p116"/>
          <p:cNvCxnSpPr/>
          <p:nvPr/>
        </p:nvCxnSpPr>
        <p:spPr>
          <a:xfrm>
            <a:off x="4679950" y="1174750"/>
            <a:ext cx="1492200" cy="577800"/>
          </a:xfrm>
          <a:prstGeom prst="straightConnector1">
            <a:avLst/>
          </a:prstGeom>
          <a:noFill/>
          <a:ln cap="flat" cmpd="sng" w="9525">
            <a:solidFill>
              <a:schemeClr val="dk1"/>
            </a:solidFill>
            <a:prstDash val="solid"/>
            <a:miter lim="800000"/>
            <a:headEnd len="med" w="med" type="none"/>
            <a:tailEnd len="med" w="med" type="none"/>
          </a:ln>
        </p:spPr>
      </p:cxnSp>
      <p:sp>
        <p:nvSpPr>
          <p:cNvPr id="3000" name="Google Shape;3000;p116"/>
          <p:cNvSpPr/>
          <p:nvPr/>
        </p:nvSpPr>
        <p:spPr>
          <a:xfrm>
            <a:off x="28194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1" name="Google Shape;3001;p116"/>
          <p:cNvSpPr/>
          <p:nvPr/>
        </p:nvSpPr>
        <p:spPr>
          <a:xfrm>
            <a:off x="29718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2" name="Google Shape;3002;p116"/>
          <p:cNvSpPr/>
          <p:nvPr/>
        </p:nvSpPr>
        <p:spPr>
          <a:xfrm>
            <a:off x="3429000" y="3048000"/>
            <a:ext cx="152400" cy="152400"/>
          </a:xfrm>
          <a:prstGeom prst="ellipse">
            <a:avLst/>
          </a:prstGeom>
          <a:solidFill>
            <a:srgbClr val="C0C0C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3" name="Google Shape;3003;p116"/>
          <p:cNvSpPr/>
          <p:nvPr/>
        </p:nvSpPr>
        <p:spPr>
          <a:xfrm>
            <a:off x="37338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4" name="Google Shape;3004;p116"/>
          <p:cNvSpPr/>
          <p:nvPr/>
        </p:nvSpPr>
        <p:spPr>
          <a:xfrm>
            <a:off x="4191000" y="3048000"/>
            <a:ext cx="152400" cy="152400"/>
          </a:xfrm>
          <a:prstGeom prst="ellipse">
            <a:avLst/>
          </a:prstGeom>
          <a:solidFill>
            <a:srgbClr val="C0C0C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5" name="Google Shape;3005;p116"/>
          <p:cNvSpPr/>
          <p:nvPr/>
        </p:nvSpPr>
        <p:spPr>
          <a:xfrm>
            <a:off x="43434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6" name="Google Shape;3006;p116"/>
          <p:cNvSpPr/>
          <p:nvPr/>
        </p:nvSpPr>
        <p:spPr>
          <a:xfrm>
            <a:off x="44958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7" name="Google Shape;3007;p116"/>
          <p:cNvSpPr/>
          <p:nvPr/>
        </p:nvSpPr>
        <p:spPr>
          <a:xfrm>
            <a:off x="51054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8" name="Google Shape;3008;p116"/>
          <p:cNvSpPr/>
          <p:nvPr/>
        </p:nvSpPr>
        <p:spPr>
          <a:xfrm>
            <a:off x="54102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9" name="Google Shape;3009;p116"/>
          <p:cNvSpPr/>
          <p:nvPr/>
        </p:nvSpPr>
        <p:spPr>
          <a:xfrm>
            <a:off x="56388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0" name="Google Shape;3010;p116"/>
          <p:cNvSpPr/>
          <p:nvPr/>
        </p:nvSpPr>
        <p:spPr>
          <a:xfrm>
            <a:off x="57912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1" name="Google Shape;3011;p116"/>
          <p:cNvSpPr/>
          <p:nvPr/>
        </p:nvSpPr>
        <p:spPr>
          <a:xfrm>
            <a:off x="59436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2" name="Google Shape;3012;p116"/>
          <p:cNvSpPr/>
          <p:nvPr/>
        </p:nvSpPr>
        <p:spPr>
          <a:xfrm>
            <a:off x="62484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3" name="Google Shape;3013;p116"/>
          <p:cNvSpPr/>
          <p:nvPr/>
        </p:nvSpPr>
        <p:spPr>
          <a:xfrm>
            <a:off x="65532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14" name="Google Shape;3014;p116"/>
          <p:cNvCxnSpPr/>
          <p:nvPr/>
        </p:nvCxnSpPr>
        <p:spPr>
          <a:xfrm>
            <a:off x="6477000" y="27432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3015" name="Google Shape;3015;p116"/>
          <p:cNvSpPr/>
          <p:nvPr/>
        </p:nvSpPr>
        <p:spPr>
          <a:xfrm>
            <a:off x="64008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16" name="Google Shape;3016;p116"/>
          <p:cNvCxnSpPr/>
          <p:nvPr/>
        </p:nvCxnSpPr>
        <p:spPr>
          <a:xfrm>
            <a:off x="5334000" y="27432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3017" name="Google Shape;3017;p116"/>
          <p:cNvSpPr/>
          <p:nvPr/>
        </p:nvSpPr>
        <p:spPr>
          <a:xfrm>
            <a:off x="52578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18" name="Google Shape;3018;p116"/>
          <p:cNvCxnSpPr/>
          <p:nvPr/>
        </p:nvCxnSpPr>
        <p:spPr>
          <a:xfrm>
            <a:off x="3657600" y="27432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3019" name="Google Shape;3019;p116"/>
          <p:cNvSpPr/>
          <p:nvPr/>
        </p:nvSpPr>
        <p:spPr>
          <a:xfrm>
            <a:off x="35814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0" name="Google Shape;3020;p116"/>
          <p:cNvSpPr/>
          <p:nvPr/>
        </p:nvSpPr>
        <p:spPr>
          <a:xfrm>
            <a:off x="4724400" y="2438400"/>
            <a:ext cx="304800" cy="3048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21" name="Google Shape;3021;p116"/>
          <p:cNvCxnSpPr/>
          <p:nvPr/>
        </p:nvCxnSpPr>
        <p:spPr>
          <a:xfrm flipH="1">
            <a:off x="4724450" y="2698750"/>
            <a:ext cx="44400" cy="349200"/>
          </a:xfrm>
          <a:prstGeom prst="straightConnector1">
            <a:avLst/>
          </a:prstGeom>
          <a:noFill/>
          <a:ln cap="flat" cmpd="sng" w="9525">
            <a:solidFill>
              <a:schemeClr val="dk1"/>
            </a:solidFill>
            <a:prstDash val="solid"/>
            <a:miter lim="800000"/>
            <a:headEnd len="med" w="med" type="none"/>
            <a:tailEnd len="med" w="med" type="none"/>
          </a:ln>
        </p:spPr>
      </p:cxnSp>
      <p:cxnSp>
        <p:nvCxnSpPr>
          <p:cNvPr id="3022" name="Google Shape;3022;p116"/>
          <p:cNvCxnSpPr/>
          <p:nvPr/>
        </p:nvCxnSpPr>
        <p:spPr>
          <a:xfrm>
            <a:off x="4984750" y="2698750"/>
            <a:ext cx="44400" cy="349200"/>
          </a:xfrm>
          <a:prstGeom prst="straightConnector1">
            <a:avLst/>
          </a:prstGeom>
          <a:noFill/>
          <a:ln cap="flat" cmpd="sng" w="9525">
            <a:solidFill>
              <a:schemeClr val="dk1"/>
            </a:solidFill>
            <a:prstDash val="solid"/>
            <a:miter lim="800000"/>
            <a:headEnd len="med" w="med" type="none"/>
            <a:tailEnd len="med" w="med" type="none"/>
          </a:ln>
        </p:spPr>
      </p:cxnSp>
      <p:sp>
        <p:nvSpPr>
          <p:cNvPr id="3023" name="Google Shape;3023;p116"/>
          <p:cNvSpPr/>
          <p:nvPr/>
        </p:nvSpPr>
        <p:spPr>
          <a:xfrm>
            <a:off x="46482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4" name="Google Shape;3024;p116"/>
          <p:cNvSpPr/>
          <p:nvPr/>
        </p:nvSpPr>
        <p:spPr>
          <a:xfrm>
            <a:off x="49530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25" name="Google Shape;3025;p116"/>
          <p:cNvCxnSpPr/>
          <p:nvPr/>
        </p:nvCxnSpPr>
        <p:spPr>
          <a:xfrm>
            <a:off x="4876800" y="27432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3026" name="Google Shape;3026;p116"/>
          <p:cNvSpPr/>
          <p:nvPr/>
        </p:nvSpPr>
        <p:spPr>
          <a:xfrm>
            <a:off x="4800600" y="3048000"/>
            <a:ext cx="152400" cy="152400"/>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27" name="Google Shape;3027;p116"/>
          <p:cNvCxnSpPr/>
          <p:nvPr/>
        </p:nvCxnSpPr>
        <p:spPr>
          <a:xfrm>
            <a:off x="4876800" y="2057400"/>
            <a:ext cx="0" cy="381000"/>
          </a:xfrm>
          <a:prstGeom prst="straightConnector1">
            <a:avLst/>
          </a:prstGeom>
          <a:noFill/>
          <a:ln cap="flat" cmpd="sng" w="9525">
            <a:solidFill>
              <a:schemeClr val="dk1"/>
            </a:solidFill>
            <a:prstDash val="solid"/>
            <a:miter lim="800000"/>
            <a:headEnd len="med" w="med" type="none"/>
            <a:tailEnd len="med" w="med" type="none"/>
          </a:ln>
        </p:spPr>
      </p:cxnSp>
      <p:grpSp>
        <p:nvGrpSpPr>
          <p:cNvPr id="3028" name="Google Shape;3028;p116"/>
          <p:cNvGrpSpPr/>
          <p:nvPr/>
        </p:nvGrpSpPr>
        <p:grpSpPr>
          <a:xfrm>
            <a:off x="2514600" y="2698750"/>
            <a:ext cx="476250" cy="901699"/>
            <a:chOff x="1584" y="1700"/>
            <a:chExt cx="300" cy="568"/>
          </a:xfrm>
        </p:grpSpPr>
        <p:cxnSp>
          <p:nvCxnSpPr>
            <p:cNvPr id="3029" name="Google Shape;3029;p116"/>
            <p:cNvCxnSpPr/>
            <p:nvPr/>
          </p:nvCxnSpPr>
          <p:spPr>
            <a:xfrm>
              <a:off x="1756" y="1700"/>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3030" name="Google Shape;3030;p116"/>
            <p:cNvSpPr/>
            <p:nvPr/>
          </p:nvSpPr>
          <p:spPr>
            <a:xfrm>
              <a:off x="1680" y="1920"/>
              <a:ext cx="0" cy="0"/>
            </a:xfrm>
            <a:prstGeom prst="ellipse">
              <a:avLst/>
            </a:prstGeom>
            <a:solidFill>
              <a:srgbClr val="C0C0C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1" name="Google Shape;3031;p116"/>
            <p:cNvSpPr txBox="1"/>
            <p:nvPr/>
          </p:nvSpPr>
          <p:spPr>
            <a:xfrm>
              <a:off x="1584" y="196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7</a:t>
              </a:r>
              <a:endParaRPr/>
            </a:p>
          </p:txBody>
        </p:sp>
      </p:grpSp>
      <p:sp>
        <p:nvSpPr>
          <p:cNvPr id="3032" name="Google Shape;3032;p116"/>
          <p:cNvSpPr txBox="1"/>
          <p:nvPr/>
        </p:nvSpPr>
        <p:spPr>
          <a:xfrm>
            <a:off x="4114800" y="3124200"/>
            <a:ext cx="3810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9</a:t>
            </a:r>
            <a:endParaRPr/>
          </a:p>
        </p:txBody>
      </p:sp>
      <p:sp>
        <p:nvSpPr>
          <p:cNvPr id="3033" name="Google Shape;3033;p116"/>
          <p:cNvSpPr txBox="1"/>
          <p:nvPr/>
        </p:nvSpPr>
        <p:spPr>
          <a:xfrm>
            <a:off x="3352800" y="3124200"/>
            <a:ext cx="3810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8</a:t>
            </a:r>
            <a:endParaRPr/>
          </a:p>
        </p:txBody>
      </p:sp>
      <p:grpSp>
        <p:nvGrpSpPr>
          <p:cNvPr id="3034" name="Google Shape;3034;p116"/>
          <p:cNvGrpSpPr/>
          <p:nvPr/>
        </p:nvGrpSpPr>
        <p:grpSpPr>
          <a:xfrm>
            <a:off x="1981200" y="2117725"/>
            <a:ext cx="1660525" cy="1073150"/>
            <a:chOff x="1248" y="1334"/>
            <a:chExt cx="1046" cy="676"/>
          </a:xfrm>
        </p:grpSpPr>
        <p:cxnSp>
          <p:nvCxnSpPr>
            <p:cNvPr id="3035" name="Google Shape;3035;p116"/>
            <p:cNvCxnSpPr/>
            <p:nvPr/>
          </p:nvCxnSpPr>
          <p:spPr>
            <a:xfrm>
              <a:off x="1672" y="1668"/>
              <a:ext cx="0" cy="300"/>
            </a:xfrm>
            <a:prstGeom prst="curvedConnector3">
              <a:avLst>
                <a:gd fmla="val -2983867" name="adj1"/>
              </a:avLst>
            </a:prstGeom>
            <a:noFill/>
            <a:ln cap="flat" cmpd="sng" w="9525">
              <a:solidFill>
                <a:schemeClr val="dk1"/>
              </a:solidFill>
              <a:prstDash val="solid"/>
              <a:miter lim="800000"/>
              <a:headEnd len="med" w="med" type="none"/>
              <a:tailEnd len="med" w="med" type="none"/>
            </a:ln>
          </p:spPr>
        </p:cxnSp>
        <p:cxnSp>
          <p:nvCxnSpPr>
            <p:cNvPr id="3036" name="Google Shape;3036;p116"/>
            <p:cNvCxnSpPr/>
            <p:nvPr/>
          </p:nvCxnSpPr>
          <p:spPr>
            <a:xfrm rot="-5400000">
              <a:off x="1844" y="1560"/>
              <a:ext cx="300" cy="600"/>
            </a:xfrm>
            <a:prstGeom prst="curvedConnector5">
              <a:avLst>
                <a:gd fmla="val 450384" name="adj1"/>
                <a:gd fmla="val -312342" name="adj2"/>
                <a:gd fmla="val 450403" name="adj3"/>
              </a:avLst>
            </a:prstGeom>
            <a:noFill/>
            <a:ln cap="flat" cmpd="sng" w="9525">
              <a:solidFill>
                <a:schemeClr val="dk1"/>
              </a:solidFill>
              <a:prstDash val="solid"/>
              <a:miter lim="800000"/>
              <a:headEnd len="med" w="med" type="none"/>
              <a:tailEnd len="med" w="med" type="none"/>
            </a:ln>
          </p:spPr>
        </p:cxnSp>
        <p:sp>
          <p:nvSpPr>
            <p:cNvPr id="3037" name="Google Shape;3037;p116"/>
            <p:cNvSpPr txBox="1"/>
            <p:nvPr/>
          </p:nvSpPr>
          <p:spPr>
            <a:xfrm>
              <a:off x="1248" y="1536"/>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0.8</a:t>
              </a:r>
              <a:endParaRPr/>
            </a:p>
          </p:txBody>
        </p:sp>
        <p:sp>
          <p:nvSpPr>
            <p:cNvPr id="3038" name="Google Shape;3038;p116"/>
            <p:cNvSpPr txBox="1"/>
            <p:nvPr/>
          </p:nvSpPr>
          <p:spPr>
            <a:xfrm>
              <a:off x="1872" y="1334"/>
              <a:ext cx="3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0.9</a:t>
              </a:r>
              <a:endParaRPr/>
            </a:p>
          </p:txBody>
        </p:sp>
      </p:grpSp>
      <p:grpSp>
        <p:nvGrpSpPr>
          <p:cNvPr id="3039" name="Google Shape;3039;p116"/>
          <p:cNvGrpSpPr/>
          <p:nvPr/>
        </p:nvGrpSpPr>
        <p:grpSpPr>
          <a:xfrm>
            <a:off x="3124200" y="2698750"/>
            <a:ext cx="476250" cy="901699"/>
            <a:chOff x="1968" y="1700"/>
            <a:chExt cx="300" cy="568"/>
          </a:xfrm>
        </p:grpSpPr>
        <p:cxnSp>
          <p:nvCxnSpPr>
            <p:cNvPr id="3040" name="Google Shape;3040;p116"/>
            <p:cNvCxnSpPr/>
            <p:nvPr/>
          </p:nvCxnSpPr>
          <p:spPr>
            <a:xfrm>
              <a:off x="2236" y="1700"/>
              <a:ext cx="0" cy="300"/>
            </a:xfrm>
            <a:prstGeom prst="straightConnector1">
              <a:avLst/>
            </a:prstGeom>
            <a:noFill/>
            <a:ln cap="flat" cmpd="sng" w="9525">
              <a:solidFill>
                <a:schemeClr val="dk1"/>
              </a:solidFill>
              <a:prstDash val="solid"/>
              <a:miter lim="800000"/>
              <a:headEnd len="med" w="med" type="none"/>
              <a:tailEnd len="med" w="med" type="none"/>
            </a:ln>
          </p:spPr>
        </p:cxnSp>
        <p:sp>
          <p:nvSpPr>
            <p:cNvPr id="3041" name="Google Shape;3041;p116"/>
            <p:cNvSpPr/>
            <p:nvPr/>
          </p:nvSpPr>
          <p:spPr>
            <a:xfrm>
              <a:off x="2064" y="1920"/>
              <a:ext cx="0" cy="0"/>
            </a:xfrm>
            <a:prstGeom prst="ellipse">
              <a:avLst/>
            </a:prstGeom>
            <a:solidFill>
              <a:srgbClr val="C0C0C0"/>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2" name="Google Shape;3042;p116"/>
            <p:cNvSpPr txBox="1"/>
            <p:nvPr/>
          </p:nvSpPr>
          <p:spPr>
            <a:xfrm>
              <a:off x="1968" y="196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n</a:t>
              </a:r>
              <a:r>
                <a:rPr b="0" baseline="-25000" i="0" lang="en-US" sz="1800" u="none">
                  <a:solidFill>
                    <a:schemeClr val="dk1"/>
                  </a:solidFill>
                  <a:latin typeface="Times New Roman"/>
                  <a:ea typeface="Times New Roman"/>
                  <a:cs typeface="Times New Roman"/>
                  <a:sym typeface="Times New Roman"/>
                </a:rPr>
                <a:t>7</a:t>
              </a:r>
              <a:endParaRPr/>
            </a:p>
          </p:txBody>
        </p:sp>
      </p:grpSp>
      <p:sp>
        <p:nvSpPr>
          <p:cNvPr id="3043" name="Google Shape;3043;p11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8" name="Shape 3048"/>
        <p:cNvGrpSpPr/>
        <p:nvPr/>
      </p:nvGrpSpPr>
      <p:grpSpPr>
        <a:xfrm>
          <a:off x="0" y="0"/>
          <a:ext cx="0" cy="0"/>
          <a:chOff x="0" y="0"/>
          <a:chExt cx="0" cy="0"/>
        </a:xfrm>
      </p:grpSpPr>
      <p:sp>
        <p:nvSpPr>
          <p:cNvPr id="3049" name="Google Shape;3049;p117"/>
          <p:cNvSpPr txBox="1"/>
          <p:nvPr>
            <p:ph idx="4294967295" type="title"/>
          </p:nvPr>
        </p:nvSpPr>
        <p:spPr>
          <a:xfrm>
            <a:off x="609600" y="381000"/>
            <a:ext cx="77931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Complexity</a:t>
            </a:r>
            <a:endParaRPr/>
          </a:p>
        </p:txBody>
      </p:sp>
      <p:graphicFrame>
        <p:nvGraphicFramePr>
          <p:cNvPr id="3050" name="Google Shape;3050;p117"/>
          <p:cNvGraphicFramePr/>
          <p:nvPr/>
        </p:nvGraphicFramePr>
        <p:xfrm>
          <a:off x="533400" y="2857500"/>
          <a:ext cx="3000000" cy="3000000"/>
        </p:xfrm>
        <a:graphic>
          <a:graphicData uri="http://schemas.openxmlformats.org/drawingml/2006/table">
            <a:tbl>
              <a:tblPr>
                <a:noFill/>
                <a:tableStyleId>{D71AFAF0-1919-4B78-8442-5B0DCCC0A7C0}</a:tableStyleId>
              </a:tblPr>
              <a:tblGrid>
                <a:gridCol w="3733800"/>
                <a:gridCol w="2286000"/>
                <a:gridCol w="2216150"/>
              </a:tblGrid>
              <a:tr h="5048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Time</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Space</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6400">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Updating similarities</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M</a:t>
                      </a:r>
                      <a:r>
                        <a:rPr b="0" i="0" lang="en-US" sz="2400" u="none">
                          <a:solidFill>
                            <a:schemeClr val="dk1"/>
                          </a:solidFill>
                          <a:latin typeface="Arial"/>
                          <a:ea typeface="Arial"/>
                          <a:cs typeface="Arial"/>
                          <a:sym typeface="Arial"/>
                        </a:rPr>
                        <a:t>(log</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a:t>
                      </a:r>
                      <a:r>
                        <a:rPr b="0" baseline="30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M+N</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Adjusting tree structures</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9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0850">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LinkClus</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M</a:t>
                      </a:r>
                      <a:r>
                        <a:rPr b="0" i="0" lang="en-US" sz="2400" u="none">
                          <a:solidFill>
                            <a:schemeClr val="dk1"/>
                          </a:solidFill>
                          <a:latin typeface="Arial"/>
                          <a:ea typeface="Arial"/>
                          <a:cs typeface="Arial"/>
                          <a:sym typeface="Arial"/>
                        </a:rPr>
                        <a:t>(log</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a:t>
                      </a:r>
                      <a:r>
                        <a:rPr b="0" baseline="30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M+N</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SimRank</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M</a:t>
                      </a:r>
                      <a:r>
                        <a:rPr b="0" baseline="30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N</a:t>
                      </a:r>
                      <a:r>
                        <a:rPr b="0" baseline="30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051" name="Google Shape;3051;p117"/>
          <p:cNvSpPr txBox="1"/>
          <p:nvPr/>
        </p:nvSpPr>
        <p:spPr>
          <a:xfrm>
            <a:off x="381000" y="1828800"/>
            <a:ext cx="83820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For two types of objects, </a:t>
            </a:r>
            <a:r>
              <a:rPr b="0" i="1" lang="en-US" sz="2000" u="none">
                <a:solidFill>
                  <a:schemeClr val="dk1"/>
                </a:solidFill>
                <a:latin typeface="Tahoma"/>
                <a:ea typeface="Tahoma"/>
                <a:cs typeface="Tahoma"/>
                <a:sym typeface="Tahoma"/>
              </a:rPr>
              <a:t>N</a:t>
            </a:r>
            <a:r>
              <a:rPr b="0" i="0" lang="en-US" sz="2000" u="none">
                <a:solidFill>
                  <a:schemeClr val="dk1"/>
                </a:solidFill>
                <a:latin typeface="Tahoma"/>
                <a:ea typeface="Tahoma"/>
                <a:cs typeface="Tahoma"/>
                <a:sym typeface="Tahoma"/>
              </a:rPr>
              <a:t> in each, and </a:t>
            </a:r>
            <a:r>
              <a:rPr b="0" i="1" lang="en-US" sz="2000" u="none">
                <a:solidFill>
                  <a:schemeClr val="dk1"/>
                </a:solidFill>
                <a:latin typeface="Tahoma"/>
                <a:ea typeface="Tahoma"/>
                <a:cs typeface="Tahoma"/>
                <a:sym typeface="Tahoma"/>
              </a:rPr>
              <a:t>M</a:t>
            </a:r>
            <a:r>
              <a:rPr b="0" i="0" lang="en-US" sz="2000" u="none">
                <a:solidFill>
                  <a:schemeClr val="dk1"/>
                </a:solidFill>
                <a:latin typeface="Tahoma"/>
                <a:ea typeface="Tahoma"/>
                <a:cs typeface="Tahoma"/>
                <a:sym typeface="Tahoma"/>
              </a:rPr>
              <a:t> linkages between them. </a:t>
            </a:r>
            <a:endParaRPr/>
          </a:p>
        </p:txBody>
      </p:sp>
      <p:sp>
        <p:nvSpPr>
          <p:cNvPr id="3052" name="Google Shape;3052;p11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7" name="Shape 3057"/>
        <p:cNvGrpSpPr/>
        <p:nvPr/>
      </p:nvGrpSpPr>
      <p:grpSpPr>
        <a:xfrm>
          <a:off x="0" y="0"/>
          <a:ext cx="0" cy="0"/>
          <a:chOff x="0" y="0"/>
          <a:chExt cx="0" cy="0"/>
        </a:xfrm>
      </p:grpSpPr>
      <p:sp>
        <p:nvSpPr>
          <p:cNvPr id="3058" name="Google Shape;3058;p118"/>
          <p:cNvSpPr txBox="1"/>
          <p:nvPr>
            <p:ph idx="4294967295"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0" i="0" lang="en-US" sz="3600" u="none" cap="none" strike="noStrike">
                <a:solidFill>
                  <a:schemeClr val="dk2"/>
                </a:solidFill>
                <a:latin typeface="Overlock"/>
                <a:ea typeface="Overlock"/>
                <a:cs typeface="Overlock"/>
                <a:sym typeface="Overlock"/>
              </a:rPr>
              <a:t>Experiment: Email Dataset</a:t>
            </a:r>
            <a:endParaRPr/>
          </a:p>
        </p:txBody>
      </p:sp>
      <p:sp>
        <p:nvSpPr>
          <p:cNvPr id="3059" name="Google Shape;3059;p118"/>
          <p:cNvSpPr txBox="1"/>
          <p:nvPr>
            <p:ph idx="4294967295" type="body"/>
          </p:nvPr>
        </p:nvSpPr>
        <p:spPr>
          <a:xfrm>
            <a:off x="228600" y="1295400"/>
            <a:ext cx="50292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F. Nielsen. Email dataset. www.imm.dtu.dk/~rem/data/Email-1431.zip</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370 emails on conferences, 272 on jobs, and 789 spam emails </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Accuracy: measured by manually labeled data</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Accuracy of clustering: % of pairs of objects in the same cluster that share common label</a:t>
            </a:r>
            <a:endParaRPr/>
          </a:p>
        </p:txBody>
      </p:sp>
      <p:graphicFrame>
        <p:nvGraphicFramePr>
          <p:cNvPr id="3060" name="Google Shape;3060;p118"/>
          <p:cNvGraphicFramePr/>
          <p:nvPr/>
        </p:nvGraphicFramePr>
        <p:xfrm>
          <a:off x="5181600" y="1357312"/>
          <a:ext cx="3000000" cy="3000000"/>
        </p:xfrm>
        <a:graphic>
          <a:graphicData uri="http://schemas.openxmlformats.org/drawingml/2006/table">
            <a:tbl>
              <a:tblPr>
                <a:noFill/>
                <a:tableStyleId>{D71AFAF0-1919-4B78-8442-5B0DCCC0A7C0}</a:tableStyleId>
              </a:tblPr>
              <a:tblGrid>
                <a:gridCol w="1625600"/>
                <a:gridCol w="1263650"/>
                <a:gridCol w="1073150"/>
              </a:tblGrid>
              <a:tr h="400050">
                <a:tc>
                  <a:txBody>
                    <a:bodyPr/>
                    <a:lstStyle/>
                    <a:p>
                      <a:pPr indent="-342900" lvl="0" marL="342900" marR="0" rtl="0" algn="ctr">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Approach</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Accuracy</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time (s)</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LinkClus</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0.8026</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1579.6</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SimRank</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0.7965</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39160</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ReCom </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0.5711</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74.6</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F-SimRank</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0.3688</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479.7</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CLARANS </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0.4768</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8.55</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61" name="Google Shape;3061;p118"/>
          <p:cNvSpPr txBox="1"/>
          <p:nvPr/>
        </p:nvSpPr>
        <p:spPr>
          <a:xfrm>
            <a:off x="228600" y="3886200"/>
            <a:ext cx="876300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Approaches compared:</a:t>
            </a:r>
            <a:endParaRPr/>
          </a:p>
          <a:p>
            <a:pPr indent="-285750" lvl="1" marL="742950" marR="0" rtl="0" algn="l">
              <a:lnSpc>
                <a:spcPct val="11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Arial"/>
                <a:ea typeface="Arial"/>
                <a:cs typeface="Arial"/>
                <a:sym typeface="Arial"/>
              </a:rPr>
              <a:t>SimRank (Jeh &amp; Widom, KDD 2002): Computing pair-wise similarities</a:t>
            </a:r>
            <a:endParaRPr/>
          </a:p>
          <a:p>
            <a:pPr indent="-285750" lvl="1" marL="742950" marR="0" rtl="0" algn="l">
              <a:lnSpc>
                <a:spcPct val="11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Arial"/>
                <a:ea typeface="Arial"/>
                <a:cs typeface="Arial"/>
                <a:sym typeface="Arial"/>
              </a:rPr>
              <a:t>SimRank with FingerPrints (F-SimRank): Fogaras &amp; R´acz, WWW 2005</a:t>
            </a:r>
            <a:endParaRPr/>
          </a:p>
          <a:p>
            <a:pPr indent="-228600" lvl="2" marL="1143000" marR="0" rtl="0" algn="l">
              <a:lnSpc>
                <a:spcPct val="110000"/>
              </a:lnSpc>
              <a:spcBef>
                <a:spcPts val="360"/>
              </a:spcBef>
              <a:spcAft>
                <a:spcPts val="0"/>
              </a:spcAft>
              <a:buClr>
                <a:schemeClr val="folHlink"/>
              </a:buClr>
              <a:buSzPts val="900"/>
              <a:buFont typeface="Noto Sans Symbols"/>
              <a:buChar char="■"/>
            </a:pPr>
            <a:r>
              <a:rPr b="0" i="0" lang="en-US" sz="1800" u="none" cap="none" strike="noStrike">
                <a:solidFill>
                  <a:schemeClr val="dk1"/>
                </a:solidFill>
                <a:latin typeface="Arial"/>
                <a:ea typeface="Arial"/>
                <a:cs typeface="Arial"/>
                <a:sym typeface="Arial"/>
              </a:rPr>
              <a:t>pre-computes a large sample of random paths from each object and uses samples of two objects to estimate SimRank similarity</a:t>
            </a:r>
            <a:endParaRPr/>
          </a:p>
          <a:p>
            <a:pPr indent="-285750" lvl="1" marL="742950" marR="0" rtl="0" algn="l">
              <a:lnSpc>
                <a:spcPct val="11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Arial"/>
                <a:ea typeface="Arial"/>
                <a:cs typeface="Arial"/>
                <a:sym typeface="Arial"/>
              </a:rPr>
              <a:t>ReCom (Wang et al. SIGIR 2003)</a:t>
            </a:r>
            <a:endParaRPr/>
          </a:p>
          <a:p>
            <a:pPr indent="-228600" lvl="2" marL="1143000" marR="0" rtl="0" algn="l">
              <a:lnSpc>
                <a:spcPct val="110000"/>
              </a:lnSpc>
              <a:spcBef>
                <a:spcPts val="360"/>
              </a:spcBef>
              <a:spcAft>
                <a:spcPts val="0"/>
              </a:spcAft>
              <a:buClr>
                <a:schemeClr val="folHlink"/>
              </a:buClr>
              <a:buSzPts val="900"/>
              <a:buFont typeface="Noto Sans Symbols"/>
              <a:buChar char="■"/>
            </a:pPr>
            <a:r>
              <a:rPr b="0" i="0" lang="en-US" sz="1800" u="none" cap="none" strike="noStrike">
                <a:solidFill>
                  <a:schemeClr val="dk1"/>
                </a:solidFill>
                <a:latin typeface="Arial"/>
                <a:ea typeface="Arial"/>
                <a:cs typeface="Arial"/>
                <a:sym typeface="Arial"/>
              </a:rPr>
              <a:t>Iteratively clustering objects using cluster labels of linked objects</a:t>
            </a:r>
            <a:endParaRPr/>
          </a:p>
        </p:txBody>
      </p:sp>
      <p:sp>
        <p:nvSpPr>
          <p:cNvPr id="3062" name="Google Shape;3062;p11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