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Master+xml" PartName="/ppt/slideMasters/slideMaster8.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viewProps+xml" PartName="/ppt/viewProps.xml"/>
  <Override ContentType="application/vnd.openxmlformats-officedocument.theme+xml" PartName="/ppt/theme/theme10.xml"/>
  <Override ContentType="application/vnd.openxmlformats-officedocument.theme+xml" PartName="/ppt/theme/theme1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Lst>
  <p:sldSz cy="6858000" cx="9144000"/>
  <p:notesSz cx="6831000" cy="911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72">
          <p15:clr>
            <a:srgbClr val="000000"/>
          </p15:clr>
        </p15:guide>
        <p15:guide id="2" pos="215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72" orient="horz"/>
        <p:guide pos="215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10.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4.xml"/><Relationship Id="rId47" Type="http://schemas.openxmlformats.org/officeDocument/2006/relationships/slide" Target="slides/slide33.xml"/><Relationship Id="rId49" Type="http://schemas.openxmlformats.org/officeDocument/2006/relationships/slide" Target="slides/slide35.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62" Type="http://schemas.openxmlformats.org/officeDocument/2006/relationships/slide" Target="slides/slide48.xml"/><Relationship Id="rId61" Type="http://schemas.openxmlformats.org/officeDocument/2006/relationships/slide" Target="slides/slide47.xml"/><Relationship Id="rId20" Type="http://schemas.openxmlformats.org/officeDocument/2006/relationships/slide" Target="slides/slide6.xml"/><Relationship Id="rId64" Type="http://schemas.openxmlformats.org/officeDocument/2006/relationships/slide" Target="slides/slide50.xml"/><Relationship Id="rId63" Type="http://schemas.openxmlformats.org/officeDocument/2006/relationships/slide" Target="slides/slide49.xml"/><Relationship Id="rId22" Type="http://schemas.openxmlformats.org/officeDocument/2006/relationships/slide" Target="slides/slide8.xml"/><Relationship Id="rId66" Type="http://schemas.openxmlformats.org/officeDocument/2006/relationships/slide" Target="slides/slide52.xml"/><Relationship Id="rId21" Type="http://schemas.openxmlformats.org/officeDocument/2006/relationships/slide" Target="slides/slide7.xml"/><Relationship Id="rId65" Type="http://schemas.openxmlformats.org/officeDocument/2006/relationships/slide" Target="slides/slide51.xml"/><Relationship Id="rId24" Type="http://schemas.openxmlformats.org/officeDocument/2006/relationships/slide" Target="slides/slide10.xml"/><Relationship Id="rId23" Type="http://schemas.openxmlformats.org/officeDocument/2006/relationships/slide" Target="slides/slide9.xml"/><Relationship Id="rId60" Type="http://schemas.openxmlformats.org/officeDocument/2006/relationships/slide" Target="slides/slide46.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slide" Target="slides/slide37.xml"/><Relationship Id="rId50" Type="http://schemas.openxmlformats.org/officeDocument/2006/relationships/slide" Target="slides/slide36.xml"/><Relationship Id="rId53" Type="http://schemas.openxmlformats.org/officeDocument/2006/relationships/slide" Target="slides/slide39.xml"/><Relationship Id="rId52" Type="http://schemas.openxmlformats.org/officeDocument/2006/relationships/slide" Target="slides/slide38.xml"/><Relationship Id="rId11" Type="http://schemas.openxmlformats.org/officeDocument/2006/relationships/slideMaster" Target="slideMasters/slideMaster8.xml"/><Relationship Id="rId55" Type="http://schemas.openxmlformats.org/officeDocument/2006/relationships/slide" Target="slides/slide41.xml"/><Relationship Id="rId10" Type="http://schemas.openxmlformats.org/officeDocument/2006/relationships/slideMaster" Target="slideMasters/slideMaster7.xml"/><Relationship Id="rId54" Type="http://schemas.openxmlformats.org/officeDocument/2006/relationships/slide" Target="slides/slide40.xml"/><Relationship Id="rId13" Type="http://schemas.openxmlformats.org/officeDocument/2006/relationships/slideMaster" Target="slideMasters/slideMaster10.xml"/><Relationship Id="rId57" Type="http://schemas.openxmlformats.org/officeDocument/2006/relationships/slide" Target="slides/slide43.xml"/><Relationship Id="rId12" Type="http://schemas.openxmlformats.org/officeDocument/2006/relationships/slideMaster" Target="slideMasters/slideMaster9.xml"/><Relationship Id="rId56" Type="http://schemas.openxmlformats.org/officeDocument/2006/relationships/slide" Target="slides/slide42.xml"/><Relationship Id="rId15" Type="http://schemas.openxmlformats.org/officeDocument/2006/relationships/slide" Target="slides/slide1.xml"/><Relationship Id="rId59" Type="http://schemas.openxmlformats.org/officeDocument/2006/relationships/slide" Target="slides/slide45.xml"/><Relationship Id="rId14" Type="http://schemas.openxmlformats.org/officeDocument/2006/relationships/notesMaster" Target="notesMasters/notesMaster1.xml"/><Relationship Id="rId58" Type="http://schemas.openxmlformats.org/officeDocument/2006/relationships/slide" Target="slides/slide44.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0700" cy="455700"/>
          </a:xfrm>
          <a:prstGeom prst="rect">
            <a:avLst/>
          </a:prstGeom>
          <a:noFill/>
          <a:ln>
            <a:noFill/>
          </a:ln>
        </p:spPr>
        <p:txBody>
          <a:bodyPr anchorCtr="0" anchor="t" bIns="45550" lIns="91125" spcFirstLastPara="1" rIns="91125" wrap="square" tIns="455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70325" y="0"/>
            <a:ext cx="2960700" cy="455700"/>
          </a:xfrm>
          <a:prstGeom prst="rect">
            <a:avLst/>
          </a:prstGeom>
          <a:noFill/>
          <a:ln>
            <a:noFill/>
          </a:ln>
        </p:spPr>
        <p:txBody>
          <a:bodyPr anchorCtr="0" anchor="t" bIns="45550" lIns="91125" spcFirstLastPara="1" rIns="91125" wrap="square" tIns="455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1225" y="4330700"/>
            <a:ext cx="5008500" cy="4102200"/>
          </a:xfrm>
          <a:prstGeom prst="rect">
            <a:avLst/>
          </a:prstGeom>
          <a:noFill/>
          <a:ln>
            <a:noFill/>
          </a:ln>
        </p:spPr>
        <p:txBody>
          <a:bodyPr anchorCtr="0" anchor="t" bIns="45550" lIns="91125" spcFirstLastPara="1" rIns="91125" wrap="square" tIns="45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61400"/>
            <a:ext cx="2960700" cy="455700"/>
          </a:xfrm>
          <a:prstGeom prst="rect">
            <a:avLst/>
          </a:prstGeom>
          <a:noFill/>
          <a:ln>
            <a:noFill/>
          </a:ln>
        </p:spPr>
        <p:txBody>
          <a:bodyPr anchorCtr="0" anchor="b" bIns="45550" lIns="91125" spcFirstLastPara="1" rIns="91125" wrap="square" tIns="455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70325" y="8661400"/>
            <a:ext cx="2960700" cy="455700"/>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txBox="1"/>
          <p:nvPr/>
        </p:nvSpPr>
        <p:spPr>
          <a:xfrm>
            <a:off x="3870325" y="8661400"/>
            <a:ext cx="2960700" cy="4557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3" name="Google Shape;153;p1:notes"/>
          <p:cNvSpPr/>
          <p:nvPr>
            <p:ph idx="2" type="sldImg"/>
          </p:nvPr>
        </p:nvSpPr>
        <p:spPr>
          <a:xfrm>
            <a:off x="1138237" y="684212"/>
            <a:ext cx="4554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notes"/>
          <p:cNvSpPr txBox="1"/>
          <p:nvPr>
            <p:ph idx="1" type="body"/>
          </p:nvPr>
        </p:nvSpPr>
        <p:spPr>
          <a:xfrm>
            <a:off x="911225" y="4330700"/>
            <a:ext cx="5008500" cy="41022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3:notes"/>
          <p:cNvSpPr txBox="1"/>
          <p:nvPr/>
        </p:nvSpPr>
        <p:spPr>
          <a:xfrm>
            <a:off x="3870325" y="8661400"/>
            <a:ext cx="2960700" cy="455700"/>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 name="Google Shape;243;p13: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3:notes"/>
          <p:cNvSpPr txBox="1"/>
          <p:nvPr>
            <p:ph idx="1" type="body"/>
          </p:nvPr>
        </p:nvSpPr>
        <p:spPr>
          <a:xfrm>
            <a:off x="911225" y="4330700"/>
            <a:ext cx="5008500" cy="4102200"/>
          </a:xfrm>
          <a:prstGeom prst="rect">
            <a:avLst/>
          </a:prstGeom>
          <a:noFill/>
          <a:ln>
            <a:noFill/>
          </a:ln>
        </p:spPr>
        <p:txBody>
          <a:bodyPr anchorCtr="0" anchor="t" bIns="45550" lIns="91125" spcFirstLastPara="1" rIns="91125" wrap="square" tIns="45550">
            <a:noAutofit/>
          </a:bodyPr>
          <a:lstStyle/>
          <a:p>
            <a:pPr indent="0" lvl="0" marL="0" rtl="0" algn="l">
              <a:spcBef>
                <a:spcPts val="0"/>
              </a:spcBef>
              <a:spcAft>
                <a:spcPts val="0"/>
              </a:spcAft>
              <a:buSzPts val="1800"/>
              <a:buNone/>
            </a:pPr>
            <a:r>
              <a:rPr lang="en-US"/>
              <a:t>Mixed-effects models provide a powerful and flexible tool for the analysis of balanced and unbalanced grouped data. These data arise in several areas of investigation and are characterized by the presence of correlation between observations within the same group. Some examples are repeated measures data, longitudinal studies, and nested designs. Classical modeling techniques which assume independence of the observations are not appropriate for grouped data.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63" name="Google Shape;263;p15: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0" name="Google Shape;160;p2: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2: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27" name="Google Shape;327;p22: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48" name="Google Shape;348;p25: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6: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56" name="Google Shape;356;p26: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7: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63" name="Google Shape;363;p27: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8: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70" name="Google Shape;370;p28: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9: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77" name="Google Shape;377;p29: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0:notes"/>
          <p:cNvSpPr txBox="1"/>
          <p:nvPr/>
        </p:nvSpPr>
        <p:spPr>
          <a:xfrm>
            <a:off x="3870325" y="8661400"/>
            <a:ext cx="2960700" cy="455700"/>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4" name="Google Shape;384;p30: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0:notes"/>
          <p:cNvSpPr txBox="1"/>
          <p:nvPr>
            <p:ph idx="1" type="body"/>
          </p:nvPr>
        </p:nvSpPr>
        <p:spPr>
          <a:xfrm>
            <a:off x="911225" y="4330700"/>
            <a:ext cx="5008500" cy="4102200"/>
          </a:xfrm>
          <a:prstGeom prst="rect">
            <a:avLst/>
          </a:prstGeom>
          <a:noFill/>
          <a:ln>
            <a:noFill/>
          </a:ln>
        </p:spPr>
        <p:txBody>
          <a:bodyPr anchorCtr="0" anchor="t" bIns="45550" lIns="91125" spcFirstLastPara="1" rIns="91125" wrap="square" tIns="45550">
            <a:noAutofit/>
          </a:bodyPr>
          <a:lstStyle/>
          <a:p>
            <a:pPr indent="0" lvl="0" marL="0" rtl="0" algn="l">
              <a:spcBef>
                <a:spcPts val="0"/>
              </a:spcBef>
              <a:spcAft>
                <a:spcPts val="0"/>
              </a:spcAft>
              <a:buClr>
                <a:srgbClr val="FF0000"/>
              </a:buClr>
              <a:buSzPts val="1800"/>
              <a:buNone/>
            </a:pPr>
            <a:r>
              <a:rPr b="1" lang="en-US">
                <a:solidFill>
                  <a:srgbClr val="FF0000"/>
                </a:solidFill>
              </a:rPr>
              <a:t>How the interactive Clementine knowledge discovery process works</a:t>
            </a:r>
            <a:endParaRPr/>
          </a:p>
          <a:p>
            <a:pPr indent="0" lvl="0" marL="0" rtl="0" algn="l">
              <a:spcBef>
                <a:spcPts val="0"/>
              </a:spcBef>
              <a:spcAft>
                <a:spcPts val="0"/>
              </a:spcAft>
              <a:buSzPts val="1800"/>
              <a:buFont typeface="Arial"/>
              <a:buNone/>
            </a:pPr>
            <a:r>
              <a:rPr lang="en-US">
                <a:latin typeface="Arial"/>
                <a:ea typeface="Arial"/>
                <a:cs typeface="Arial"/>
                <a:sym typeface="Arial"/>
              </a:rPr>
              <a:t>  </a:t>
            </a:r>
            <a:endParaRPr/>
          </a:p>
          <a:p>
            <a:pPr indent="0" lvl="0" marL="0" rtl="0" algn="l">
              <a:spcBef>
                <a:spcPts val="0"/>
              </a:spcBef>
              <a:spcAft>
                <a:spcPts val="0"/>
              </a:spcAft>
              <a:buSzPts val="1800"/>
              <a:buFont typeface="Arial"/>
              <a:buNone/>
            </a:pPr>
            <a:r>
              <a:rPr b="1" lang="en-US">
                <a:latin typeface="Arial"/>
                <a:ea typeface="Arial"/>
                <a:cs typeface="Arial"/>
                <a:sym typeface="Arial"/>
              </a:rPr>
              <a:t>See your solution discovery process clearly</a:t>
            </a:r>
            <a:br>
              <a:rPr lang="en-US">
                <a:latin typeface="Arial"/>
                <a:ea typeface="Arial"/>
                <a:cs typeface="Arial"/>
                <a:sym typeface="Arial"/>
              </a:rPr>
            </a:br>
            <a:r>
              <a:rPr lang="en-US">
                <a:latin typeface="Arial"/>
                <a:ea typeface="Arial"/>
                <a:cs typeface="Arial"/>
                <a:sym typeface="Arial"/>
              </a:rPr>
              <a:t>The interactive stream approach to data mining is the key to Clementine's power. Using icons that represent steps in the data mining process, you mine your data by building a stream - a visual map of the process your data flows through. Start by simply dragging a source icon from the object palette onto the Clementine desktop to access your data flow. Then, explore your data visually with graphs. Apply several types of algorithms to build your model by simply placing the appropriate icons onto the desktop to form a stream.</a:t>
            </a:r>
            <a:endParaRPr/>
          </a:p>
          <a:p>
            <a:pPr indent="0" lvl="0" marL="0" rtl="0" algn="l">
              <a:spcBef>
                <a:spcPts val="0"/>
              </a:spcBef>
              <a:spcAft>
                <a:spcPts val="0"/>
              </a:spcAft>
              <a:buSzPts val="1800"/>
              <a:buFont typeface="Arial"/>
              <a:buNone/>
            </a:pPr>
            <a:r>
              <a:rPr b="1" lang="en-US">
                <a:latin typeface="Arial"/>
                <a:ea typeface="Arial"/>
                <a:cs typeface="Arial"/>
                <a:sym typeface="Arial"/>
              </a:rPr>
              <a:t>Discover knowledge interactively</a:t>
            </a:r>
            <a:br>
              <a:rPr lang="en-US">
                <a:latin typeface="Arial"/>
                <a:ea typeface="Arial"/>
                <a:cs typeface="Arial"/>
                <a:sym typeface="Arial"/>
              </a:rPr>
            </a:br>
            <a:r>
              <a:rPr lang="en-US">
                <a:latin typeface="Arial"/>
                <a:ea typeface="Arial"/>
                <a:cs typeface="Arial"/>
                <a:sym typeface="Arial"/>
              </a:rPr>
              <a:t>Data mining with Clementine is a "discovery-driven" process. Work toward a solution by applying your business expertise to select the next step in your stream, based on the discoveries made in the previous step. You can continually adapt or extend initial streams as you work through the solution to your business problem. </a:t>
            </a:r>
            <a:endParaRPr/>
          </a:p>
          <a:p>
            <a:pPr indent="0" lvl="0" marL="0" rtl="0" algn="l">
              <a:spcBef>
                <a:spcPts val="0"/>
              </a:spcBef>
              <a:spcAft>
                <a:spcPts val="0"/>
              </a:spcAft>
              <a:buSzPts val="1800"/>
              <a:buFont typeface="Arial"/>
              <a:buNone/>
            </a:pPr>
            <a:r>
              <a:rPr b="1" lang="en-US">
                <a:latin typeface="Arial"/>
                <a:ea typeface="Arial"/>
                <a:cs typeface="Arial"/>
                <a:sym typeface="Arial"/>
              </a:rPr>
              <a:t>Easily build and test models</a:t>
            </a:r>
            <a:br>
              <a:rPr lang="en-US">
                <a:latin typeface="Arial"/>
                <a:ea typeface="Arial"/>
                <a:cs typeface="Arial"/>
                <a:sym typeface="Arial"/>
              </a:rPr>
            </a:br>
            <a:r>
              <a:rPr lang="en-US">
                <a:latin typeface="Arial"/>
                <a:ea typeface="Arial"/>
                <a:cs typeface="Arial"/>
                <a:sym typeface="Arial"/>
              </a:rPr>
              <a:t>All of Clementine's advanced techniques work together to quickly give you the best answer to your business problems. You can build and test numerous models to immediately see which model produces the best result. Or you can even combine models by using the results of one model as input into another model. These "meta-models" consider the initial model's decisions and can improve results substantially. </a:t>
            </a:r>
            <a:endParaRPr/>
          </a:p>
          <a:p>
            <a:pPr indent="0" lvl="0" marL="0" rtl="0" algn="l">
              <a:spcBef>
                <a:spcPts val="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Understand variations in your business with visualized data</a:t>
            </a:r>
            <a:br>
              <a:rPr lang="en-US">
                <a:latin typeface="Arial"/>
                <a:ea typeface="Arial"/>
                <a:cs typeface="Arial"/>
                <a:sym typeface="Arial"/>
              </a:rPr>
            </a:br>
            <a:r>
              <a:rPr lang="en-US">
                <a:latin typeface="Arial"/>
                <a:ea typeface="Arial"/>
                <a:cs typeface="Arial"/>
                <a:sym typeface="Arial"/>
              </a:rPr>
              <a:t>Powerful data visualization techniques help you understand key relationships in your data and guide the way to the best results. Spot characteristics and patterns at a glance with Clementine's interactive graphs. Then "query by mouse" to explore these patterns by selecting subsets of data or deriving new variables on the fly from discoveries made within the graph.</a:t>
            </a:r>
            <a:endParaRPr/>
          </a:p>
          <a:p>
            <a:pPr indent="0" lvl="0" marL="0" rtl="0" algn="l">
              <a:spcBef>
                <a:spcPts val="0"/>
              </a:spcBef>
              <a:spcAft>
                <a:spcPts val="0"/>
              </a:spcAft>
              <a:buSzPts val="1800"/>
              <a:buFont typeface="Arial"/>
              <a:buNone/>
            </a:pPr>
            <a:r>
              <a:rPr b="1" lang="en-US">
                <a:latin typeface="Arial"/>
                <a:ea typeface="Arial"/>
                <a:cs typeface="Arial"/>
                <a:sym typeface="Arial"/>
              </a:rPr>
              <a:t>How Clementine scales to the size of the challenge</a:t>
            </a:r>
            <a:br>
              <a:rPr lang="en-US">
                <a:latin typeface="Arial"/>
                <a:ea typeface="Arial"/>
                <a:cs typeface="Arial"/>
                <a:sym typeface="Arial"/>
              </a:rPr>
            </a:br>
            <a:r>
              <a:rPr lang="en-US">
                <a:latin typeface="Arial"/>
                <a:ea typeface="Arial"/>
                <a:cs typeface="Arial"/>
                <a:sym typeface="Arial"/>
              </a:rPr>
              <a:t>The Clementine approach to scaling is unique in the way it aims to scale the complete data mining process to the size of large, challenging datasets. Clementine executes common operations used throughout the data mining process in the database through SQL queries. This process leverages the power of the database for faster processing, enabling you to get better results with large datasets.</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1: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96" name="Google Shape;396;p31: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2: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03" name="Google Shape;403;p32: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33: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10" name="Google Shape;410;p33: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34: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17" name="Google Shape;417;p34: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35: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25" name="Google Shape;425;p35: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36: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32" name="Google Shape;432;p36: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7: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39" name="Google Shape;439;p37: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8: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46" name="Google Shape;446;p38: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39: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53" name="Google Shape;453;p39: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0: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60" name="Google Shape;460;p40: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41: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67" name="Google Shape;467;p41: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42: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74" name="Google Shape;474;p42: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43: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81" name="Google Shape;481;p43: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44: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89" name="Google Shape;489;p44: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45:notes"/>
          <p:cNvSpPr txBox="1"/>
          <p:nvPr/>
        </p:nvSpPr>
        <p:spPr>
          <a:xfrm>
            <a:off x="3870325" y="8661400"/>
            <a:ext cx="2960700" cy="455700"/>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6" name="Google Shape;496;p45: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45:notes"/>
          <p:cNvSpPr txBox="1"/>
          <p:nvPr>
            <p:ph idx="1" type="body"/>
          </p:nvPr>
        </p:nvSpPr>
        <p:spPr>
          <a:xfrm>
            <a:off x="911225" y="4330700"/>
            <a:ext cx="5008500" cy="4102200"/>
          </a:xfrm>
          <a:prstGeom prst="rect">
            <a:avLst/>
          </a:prstGeom>
          <a:noFill/>
          <a:ln>
            <a:noFill/>
          </a:ln>
        </p:spPr>
        <p:txBody>
          <a:bodyPr anchorCtr="0" anchor="t" bIns="45550" lIns="91125" spcFirstLastPara="1" rIns="91125" wrap="square" tIns="45550">
            <a:noAutofit/>
          </a:bodyPr>
          <a:lstStyle/>
          <a:p>
            <a:pPr indent="0" lvl="0" marL="0" rtl="0" algn="l">
              <a:spcBef>
                <a:spcPts val="0"/>
              </a:spcBef>
              <a:spcAft>
                <a:spcPts val="0"/>
              </a:spcAft>
              <a:buSzPts val="1800"/>
              <a:buNone/>
            </a:pPr>
            <a:r>
              <a:rPr lang="en-US"/>
              <a:t>Buying patterns, targeted marketing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46: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04" name="Google Shape;504;p46: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47: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11" name="Google Shape;511;p47: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8: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19" name="Google Shape;519;p48: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49: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26" name="Google Shape;526;p49: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50: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34" name="Google Shape;534;p50: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51: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41" name="Google Shape;541;p51: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52: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49" name="Google Shape;549;p52: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911225" y="4330700"/>
            <a:ext cx="5008500" cy="41022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36650" y="684212"/>
            <a:ext cx="4557600" cy="341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2" name="Shape 132"/>
        <p:cNvGrpSpPr/>
        <p:nvPr/>
      </p:nvGrpSpPr>
      <p:grpSpPr>
        <a:xfrm>
          <a:off x="0" y="0"/>
          <a:ext cx="0" cy="0"/>
          <a:chOff x="0" y="0"/>
          <a:chExt cx="0" cy="0"/>
        </a:xfrm>
      </p:grpSpPr>
      <p:sp>
        <p:nvSpPr>
          <p:cNvPr id="133" name="Google Shape;133;p19"/>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9"/>
          <p:cNvSpPr txBox="1"/>
          <p:nvPr>
            <p:ph idx="1" type="body"/>
          </p:nvPr>
        </p:nvSpPr>
        <p:spPr>
          <a:xfrm rot="5400000">
            <a:off x="2095500" y="-190500"/>
            <a:ext cx="5029200" cy="83058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35" name="Google Shape;135;p19"/>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21"/>
          <p:cNvSpPr txBox="1"/>
          <p:nvPr>
            <p:ph type="title"/>
          </p:nvPr>
        </p:nvSpPr>
        <p:spPr>
          <a:xfrm rot="5400000">
            <a:off x="4761688" y="2378850"/>
            <a:ext cx="6096000" cy="21003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1"/>
          <p:cNvSpPr txBox="1"/>
          <p:nvPr>
            <p:ph idx="1" type="body"/>
          </p:nvPr>
        </p:nvSpPr>
        <p:spPr>
          <a:xfrm rot="5400000">
            <a:off x="484175" y="354000"/>
            <a:ext cx="6096000" cy="61500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48" name="Google Shape;148;p21"/>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3"/>
          <p:cNvSpPr txBox="1"/>
          <p:nvPr>
            <p:ph idx="1" type="body"/>
          </p:nvPr>
        </p:nvSpPr>
        <p:spPr>
          <a:xfrm>
            <a:off x="304800" y="1447800"/>
            <a:ext cx="84582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9" name="Google Shape;19;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5"/>
          <p:cNvSpPr txBox="1"/>
          <p:nvPr>
            <p:ph idx="1" type="body"/>
          </p:nvPr>
        </p:nvSpPr>
        <p:spPr>
          <a:xfrm>
            <a:off x="457200" y="1447800"/>
            <a:ext cx="4076700" cy="50292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30" name="Google Shape;30;p5"/>
          <p:cNvSpPr txBox="1"/>
          <p:nvPr>
            <p:ph idx="2" type="body"/>
          </p:nvPr>
        </p:nvSpPr>
        <p:spPr>
          <a:xfrm>
            <a:off x="4686300" y="1447800"/>
            <a:ext cx="4076700" cy="50292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31" name="Google Shape;31;p5"/>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7"/>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2" name="Shape 62"/>
        <p:cNvGrpSpPr/>
        <p:nvPr/>
      </p:nvGrpSpPr>
      <p:grpSpPr>
        <a:xfrm>
          <a:off x="0" y="0"/>
          <a:ext cx="0" cy="0"/>
          <a:chOff x="0" y="0"/>
          <a:chExt cx="0" cy="0"/>
        </a:xfrm>
      </p:grpSpPr>
      <p:sp>
        <p:nvSpPr>
          <p:cNvPr id="63" name="Google Shape;63;p9"/>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560"/>
              </a:spcBef>
              <a:spcAft>
                <a:spcPts val="0"/>
              </a:spcAft>
              <a:buSzPts val="168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900"/>
              <a:buChar char="■"/>
              <a:defRPr/>
            </a:lvl3pPr>
            <a:lvl4pPr lvl="3" rtl="0" algn="l">
              <a:spcBef>
                <a:spcPts val="360"/>
              </a:spcBef>
              <a:spcAft>
                <a:spcPts val="0"/>
              </a:spcAft>
              <a:buSzPts val="990"/>
              <a:buChar char="■"/>
              <a:defRPr/>
            </a:lvl4pPr>
            <a:lvl5pPr lvl="4" rtl="0" algn="l">
              <a:spcBef>
                <a:spcPts val="360"/>
              </a:spcBef>
              <a:spcAft>
                <a:spcPts val="0"/>
              </a:spcAft>
              <a:buSzPts val="900"/>
              <a:buChar char="■"/>
              <a:defRPr/>
            </a:lvl5pPr>
            <a:lvl6pPr lvl="5" rtl="0" algn="l">
              <a:spcBef>
                <a:spcPts val="360"/>
              </a:spcBef>
              <a:spcAft>
                <a:spcPts val="0"/>
              </a:spcAft>
              <a:buSzPts val="900"/>
              <a:buChar char="■"/>
              <a:defRPr/>
            </a:lvl6pPr>
            <a:lvl7pPr lvl="6" rtl="0" algn="l">
              <a:spcBef>
                <a:spcPts val="360"/>
              </a:spcBef>
              <a:spcAft>
                <a:spcPts val="0"/>
              </a:spcAft>
              <a:buSzPts val="900"/>
              <a:buChar char="■"/>
              <a:defRPr/>
            </a:lvl7pPr>
            <a:lvl8pPr lvl="7" rtl="0" algn="l">
              <a:spcBef>
                <a:spcPts val="360"/>
              </a:spcBef>
              <a:spcAft>
                <a:spcPts val="0"/>
              </a:spcAft>
              <a:buSzPts val="900"/>
              <a:buChar char="■"/>
              <a:defRPr/>
            </a:lvl8pPr>
            <a:lvl9pPr lvl="8" rtl="0" algn="l">
              <a:spcBef>
                <a:spcPts val="360"/>
              </a:spcBef>
              <a:spcAft>
                <a:spcPts val="0"/>
              </a:spcAft>
              <a:buSzPts val="900"/>
              <a:buChar char="■"/>
              <a:defRPr/>
            </a:lvl9pPr>
          </a:lstStyle>
          <a:p/>
        </p:txBody>
      </p:sp>
      <p:sp>
        <p:nvSpPr>
          <p:cNvPr id="65" name="Google Shape;65;p9"/>
          <p:cNvSpPr txBox="1"/>
          <p:nvPr>
            <p:ph idx="10" type="dt"/>
          </p:nvPr>
        </p:nvSpPr>
        <p:spPr>
          <a:xfrm>
            <a:off x="990600" y="62484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sz="1400">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sz="1400">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5" name="Shape 75"/>
        <p:cNvGrpSpPr/>
        <p:nvPr/>
      </p:nvGrpSpPr>
      <p:grpSpPr>
        <a:xfrm>
          <a:off x="0" y="0"/>
          <a:ext cx="0" cy="0"/>
          <a:chOff x="0" y="0"/>
          <a:chExt cx="0" cy="0"/>
        </a:xfrm>
      </p:grpSpPr>
      <p:sp>
        <p:nvSpPr>
          <p:cNvPr id="76" name="Google Shape;76;p1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1200"/>
              <a:buNone/>
              <a:defRPr sz="2000"/>
            </a:lvl1pPr>
            <a:lvl2pPr indent="-228600" lvl="1" marL="914400" rtl="0" algn="l">
              <a:spcBef>
                <a:spcPts val="360"/>
              </a:spcBef>
              <a:spcAft>
                <a:spcPts val="0"/>
              </a:spcAft>
              <a:buSzPts val="990"/>
              <a:buNone/>
              <a:defRPr sz="1800"/>
            </a:lvl2pPr>
            <a:lvl3pPr indent="-228600" lvl="2" marL="1371600" rtl="0" algn="l">
              <a:spcBef>
                <a:spcPts val="320"/>
              </a:spcBef>
              <a:spcAft>
                <a:spcPts val="0"/>
              </a:spcAft>
              <a:buSzPts val="800"/>
              <a:buNone/>
              <a:defRPr sz="1600"/>
            </a:lvl3pPr>
            <a:lvl4pPr indent="-228600" lvl="3" marL="1828800" rtl="0" algn="l">
              <a:spcBef>
                <a:spcPts val="280"/>
              </a:spcBef>
              <a:spcAft>
                <a:spcPts val="0"/>
              </a:spcAft>
              <a:buSzPts val="770"/>
              <a:buNone/>
              <a:defRPr sz="1400"/>
            </a:lvl4pPr>
            <a:lvl5pPr indent="-228600" lvl="4" marL="2286000" rtl="0" algn="l">
              <a:spcBef>
                <a:spcPts val="280"/>
              </a:spcBef>
              <a:spcAft>
                <a:spcPts val="0"/>
              </a:spcAft>
              <a:buSzPts val="700"/>
              <a:buNone/>
              <a:defRPr sz="1400"/>
            </a:lvl5pPr>
            <a:lvl6pPr indent="-228600" lvl="5" marL="2743200" rtl="0" algn="l">
              <a:spcBef>
                <a:spcPts val="280"/>
              </a:spcBef>
              <a:spcAft>
                <a:spcPts val="0"/>
              </a:spcAft>
              <a:buSzPts val="700"/>
              <a:buNone/>
              <a:defRPr sz="1400"/>
            </a:lvl6pPr>
            <a:lvl7pPr indent="-228600" lvl="6" marL="3200400" rtl="0" algn="l">
              <a:spcBef>
                <a:spcPts val="280"/>
              </a:spcBef>
              <a:spcAft>
                <a:spcPts val="0"/>
              </a:spcAft>
              <a:buSzPts val="700"/>
              <a:buNone/>
              <a:defRPr sz="1400"/>
            </a:lvl7pPr>
            <a:lvl8pPr indent="-228600" lvl="7" marL="3657600" rtl="0" algn="l">
              <a:spcBef>
                <a:spcPts val="280"/>
              </a:spcBef>
              <a:spcAft>
                <a:spcPts val="0"/>
              </a:spcAft>
              <a:buSzPts val="700"/>
              <a:buNone/>
              <a:defRPr sz="1400"/>
            </a:lvl8pPr>
            <a:lvl9pPr indent="-228600" lvl="8" marL="4114800" rtl="0" algn="l">
              <a:spcBef>
                <a:spcPts val="280"/>
              </a:spcBef>
              <a:spcAft>
                <a:spcPts val="0"/>
              </a:spcAft>
              <a:buSzPts val="700"/>
              <a:buNone/>
              <a:defRPr sz="1400"/>
            </a:lvl9pPr>
          </a:lstStyle>
          <a:p/>
        </p:txBody>
      </p:sp>
      <p:sp>
        <p:nvSpPr>
          <p:cNvPr id="78" name="Google Shape;78;p11"/>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91" name="Google Shape;91;p1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92" name="Google Shape;92;p1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93" name="Google Shape;93;p1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94" name="Google Shape;94;p13"/>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3"/>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50520" lvl="0" marL="457200" rtl="0" algn="l">
              <a:spcBef>
                <a:spcPts val="640"/>
              </a:spcBef>
              <a:spcAft>
                <a:spcPts val="0"/>
              </a:spcAft>
              <a:buSzPts val="1920"/>
              <a:buChar char="■"/>
              <a:defRPr sz="3200"/>
            </a:lvl1pPr>
            <a:lvl2pPr indent="-326390" lvl="1" marL="914400" rtl="0" algn="l">
              <a:spcBef>
                <a:spcPts val="560"/>
              </a:spcBef>
              <a:spcAft>
                <a:spcPts val="0"/>
              </a:spcAft>
              <a:buSzPts val="1540"/>
              <a:buChar char="■"/>
              <a:defRPr sz="2800"/>
            </a:lvl2pPr>
            <a:lvl3pPr indent="-304800" lvl="2" marL="1371600" rtl="0" algn="l">
              <a:spcBef>
                <a:spcPts val="480"/>
              </a:spcBef>
              <a:spcAft>
                <a:spcPts val="0"/>
              </a:spcAft>
              <a:buSzPts val="1200"/>
              <a:buChar char="■"/>
              <a:defRPr sz="2400"/>
            </a:lvl3pPr>
            <a:lvl4pPr indent="-298450" lvl="3" marL="1828800" rtl="0" algn="l">
              <a:spcBef>
                <a:spcPts val="400"/>
              </a:spcBef>
              <a:spcAft>
                <a:spcPts val="0"/>
              </a:spcAft>
              <a:buSzPts val="1100"/>
              <a:buChar char="■"/>
              <a:defRPr sz="2000"/>
            </a:lvl4pPr>
            <a:lvl5pPr indent="-292100" lvl="4" marL="2286000" rtl="0" algn="l">
              <a:spcBef>
                <a:spcPts val="400"/>
              </a:spcBef>
              <a:spcAft>
                <a:spcPts val="0"/>
              </a:spcAft>
              <a:buSzPts val="1000"/>
              <a:buChar char="■"/>
              <a:defRPr sz="2000"/>
            </a:lvl5pPr>
            <a:lvl6pPr indent="-292100" lvl="5" marL="2743200" rtl="0" algn="l">
              <a:spcBef>
                <a:spcPts val="400"/>
              </a:spcBef>
              <a:spcAft>
                <a:spcPts val="0"/>
              </a:spcAft>
              <a:buSzPts val="1000"/>
              <a:buChar char="■"/>
              <a:defRPr sz="2000"/>
            </a:lvl6pPr>
            <a:lvl7pPr indent="-292100" lvl="6" marL="3200400" rtl="0" algn="l">
              <a:spcBef>
                <a:spcPts val="400"/>
              </a:spcBef>
              <a:spcAft>
                <a:spcPts val="0"/>
              </a:spcAft>
              <a:buSzPts val="1000"/>
              <a:buChar char="■"/>
              <a:defRPr sz="2000"/>
            </a:lvl7pPr>
            <a:lvl8pPr indent="-292100" lvl="7" marL="3657600" rtl="0" algn="l">
              <a:spcBef>
                <a:spcPts val="400"/>
              </a:spcBef>
              <a:spcAft>
                <a:spcPts val="0"/>
              </a:spcAft>
              <a:buSzPts val="1000"/>
              <a:buChar char="■"/>
              <a:defRPr sz="2000"/>
            </a:lvl8pPr>
            <a:lvl9pPr indent="-292100" lvl="8" marL="4114800" rtl="0" algn="l">
              <a:spcBef>
                <a:spcPts val="400"/>
              </a:spcBef>
              <a:spcAft>
                <a:spcPts val="0"/>
              </a:spcAft>
              <a:buSzPts val="1000"/>
              <a:buChar char="■"/>
              <a:defRPr sz="2000"/>
            </a:lvl9pPr>
          </a:lstStyle>
          <a:p/>
        </p:txBody>
      </p:sp>
      <p:sp>
        <p:nvSpPr>
          <p:cNvPr id="107" name="Google Shape;107;p1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108" name="Google Shape;108;p15"/>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1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1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9pPr>
          </a:lstStyle>
          <a:p/>
        </p:txBody>
      </p:sp>
      <p:sp>
        <p:nvSpPr>
          <p:cNvPr id="121" name="Google Shape;121;p1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122" name="Google Shape;122;p17"/>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7"/>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1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0.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1"/>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20"/>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 name="Google Shape;140;p20"/>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41" name="Google Shape;141;p20"/>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42" name="Google Shape;142;p20"/>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3" name="Google Shape;143;p20"/>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4" name="Google Shape;144;p2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sp>
        <p:nvSpPr>
          <p:cNvPr id="21" name="Google Shape;21;p4"/>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 name="Google Shape;22;p4"/>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23" name="Google Shape;23;p4"/>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4" name="Google Shape;24;p4"/>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5" name="Google Shape;25;p4"/>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 name="Google Shape;26;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 name="Shape 34"/>
        <p:cNvGrpSpPr/>
        <p:nvPr/>
      </p:nvGrpSpPr>
      <p:grpSpPr>
        <a:xfrm>
          <a:off x="0" y="0"/>
          <a:ext cx="0" cy="0"/>
          <a:chOff x="0" y="0"/>
          <a:chExt cx="0" cy="0"/>
        </a:xfrm>
      </p:grpSpPr>
      <p:sp>
        <p:nvSpPr>
          <p:cNvPr id="35" name="Google Shape;35;p6"/>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 name="Google Shape;36;p6"/>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37" name="Google Shape;37;p6"/>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8" name="Google Shape;38;p6"/>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9" name="Google Shape;39;p6"/>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0" name="Google Shape;40;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 name="Shape 46"/>
        <p:cNvGrpSpPr/>
        <p:nvPr/>
      </p:nvGrpSpPr>
      <p:grpSpPr>
        <a:xfrm>
          <a:off x="0" y="0"/>
          <a:ext cx="0" cy="0"/>
          <a:chOff x="0" y="0"/>
          <a:chExt cx="0" cy="0"/>
        </a:xfrm>
      </p:grpSpPr>
      <p:grpSp>
        <p:nvGrpSpPr>
          <p:cNvPr id="47" name="Google Shape;47;p8"/>
          <p:cNvGrpSpPr/>
          <p:nvPr/>
        </p:nvGrpSpPr>
        <p:grpSpPr>
          <a:xfrm>
            <a:off x="0" y="2438400"/>
            <a:ext cx="8888412" cy="952500"/>
            <a:chOff x="0" y="1536"/>
            <a:chExt cx="5599" cy="600"/>
          </a:xfrm>
        </p:grpSpPr>
        <p:grpSp>
          <p:nvGrpSpPr>
            <p:cNvPr id="48" name="Google Shape;48;p8"/>
            <p:cNvGrpSpPr/>
            <p:nvPr/>
          </p:nvGrpSpPr>
          <p:grpSpPr>
            <a:xfrm>
              <a:off x="183" y="1604"/>
              <a:ext cx="457" cy="208"/>
              <a:chOff x="720" y="336"/>
              <a:chExt cx="636" cy="300"/>
            </a:xfrm>
          </p:grpSpPr>
          <p:sp>
            <p:nvSpPr>
              <p:cNvPr id="49" name="Google Shape;49;p8"/>
              <p:cNvSpPr txBox="1"/>
              <p:nvPr/>
            </p:nvSpPr>
            <p:spPr>
              <a:xfrm>
                <a:off x="720" y="336"/>
                <a:ext cx="300" cy="3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 name="Google Shape;50;p8"/>
              <p:cNvSpPr txBox="1"/>
              <p:nvPr/>
            </p:nvSpPr>
            <p:spPr>
              <a:xfrm>
                <a:off x="1056" y="336"/>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1" name="Google Shape;51;p8"/>
            <p:cNvGrpSpPr/>
            <p:nvPr/>
          </p:nvGrpSpPr>
          <p:grpSpPr>
            <a:xfrm>
              <a:off x="261" y="1870"/>
              <a:ext cx="440" cy="208"/>
              <a:chOff x="912" y="2640"/>
              <a:chExt cx="636" cy="300"/>
            </a:xfrm>
          </p:grpSpPr>
          <p:sp>
            <p:nvSpPr>
              <p:cNvPr id="52" name="Google Shape;52;p8"/>
              <p:cNvSpPr txBox="1"/>
              <p:nvPr/>
            </p:nvSpPr>
            <p:spPr>
              <a:xfrm>
                <a:off x="912" y="2640"/>
                <a:ext cx="300" cy="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 name="Google Shape;53;p8"/>
              <p:cNvSpPr txBox="1"/>
              <p:nvPr/>
            </p:nvSpPr>
            <p:spPr>
              <a:xfrm>
                <a:off x="1248" y="2640"/>
                <a:ext cx="300" cy="3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54" name="Google Shape;54;p8"/>
            <p:cNvSpPr txBox="1"/>
            <p:nvPr/>
          </p:nvSpPr>
          <p:spPr>
            <a:xfrm>
              <a:off x="0" y="1824"/>
              <a:ext cx="300" cy="3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 name="Google Shape;55;p8"/>
            <p:cNvSpPr txBox="1"/>
            <p:nvPr/>
          </p:nvSpPr>
          <p:spPr>
            <a:xfrm>
              <a:off x="400" y="1536"/>
              <a:ext cx="0" cy="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 name="Google Shape;56;p8"/>
            <p:cNvSpPr txBox="1"/>
            <p:nvPr/>
          </p:nvSpPr>
          <p:spPr>
            <a:xfrm>
              <a:off x="199" y="2089"/>
              <a:ext cx="5400" cy="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57" name="Google Shape;57;p8"/>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58" name="Google Shape;58;p8"/>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59" name="Google Shape;59;p8"/>
          <p:cNvSpPr txBox="1"/>
          <p:nvPr>
            <p:ph idx="10" type="dt"/>
          </p:nvPr>
        </p:nvSpPr>
        <p:spPr>
          <a:xfrm>
            <a:off x="9906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0" name="Google Shape;60;p8"/>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1" name="Google Shape;61;p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 name="Shape 68"/>
        <p:cNvGrpSpPr/>
        <p:nvPr/>
      </p:nvGrpSpPr>
      <p:grpSpPr>
        <a:xfrm>
          <a:off x="0" y="0"/>
          <a:ext cx="0" cy="0"/>
          <a:chOff x="0" y="0"/>
          <a:chExt cx="0" cy="0"/>
        </a:xfrm>
      </p:grpSpPr>
      <p:sp>
        <p:nvSpPr>
          <p:cNvPr id="69" name="Google Shape;69;p10"/>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 name="Google Shape;70;p10"/>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71" name="Google Shape;71;p10"/>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2" name="Google Shape;72;p10"/>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3" name="Google Shape;73;p10"/>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4" name="Google Shape;74;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2"/>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3" name="Google Shape;83;p12"/>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84" name="Google Shape;84;p12"/>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85" name="Google Shape;85;p12"/>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6" name="Google Shape;86;p12"/>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7" name="Google Shape;8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14"/>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 name="Google Shape;99;p14"/>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00" name="Google Shape;100;p14"/>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01" name="Google Shape;101;p14"/>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2" name="Google Shape;102;p14"/>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3" name="Google Shape;103;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6"/>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16"/>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14" name="Google Shape;114;p16"/>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15" name="Google Shape;115;p16"/>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6" name="Google Shape;116;p16"/>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18"/>
          <p:cNvSpPr txBox="1"/>
          <p:nvPr/>
        </p:nvSpPr>
        <p:spPr>
          <a:xfrm>
            <a:off x="381000" y="1219200"/>
            <a:ext cx="8410500" cy="45900"/>
          </a:xfrm>
          <a:prstGeom prst="rect">
            <a:avLst/>
          </a:prstGeom>
          <a:gradFill>
            <a:gsLst>
              <a:gs pos="0">
                <a:srgbClr val="F6E6EA"/>
              </a:gs>
              <a:gs pos="50000">
                <a:schemeClr val="accent1"/>
              </a:gs>
              <a:gs pos="100000">
                <a:srgbClr val="F6E6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7" name="Google Shape;127;p18"/>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28" name="Google Shape;128;p18"/>
          <p:cNvSpPr txBox="1"/>
          <p:nvPr>
            <p:ph idx="1" type="body"/>
          </p:nvPr>
        </p:nvSpPr>
        <p:spPr>
          <a:xfrm>
            <a:off x="457200" y="1447800"/>
            <a:ext cx="8305800" cy="50292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29" name="Google Shape;129;p18"/>
          <p:cNvSpPr txBox="1"/>
          <p:nvPr>
            <p:ph idx="10" type="dt"/>
          </p:nvPr>
        </p:nvSpPr>
        <p:spPr>
          <a:xfrm>
            <a:off x="152400" y="6477000"/>
            <a:ext cx="19050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0" name="Google Shape;130;p18"/>
          <p:cNvSpPr txBox="1"/>
          <p:nvPr>
            <p:ph idx="11" type="ftr"/>
          </p:nvPr>
        </p:nvSpPr>
        <p:spPr>
          <a:xfrm>
            <a:off x="3124200" y="6477000"/>
            <a:ext cx="28956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1" name="Google Shape;131;p1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spss.com/datamine/factor.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idx="4294967295" type="title"/>
          </p:nvPr>
        </p:nvSpPr>
        <p:spPr>
          <a:xfrm>
            <a:off x="533400" y="152400"/>
            <a:ext cx="8077200" cy="3810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0"/>
              <a:buFont typeface="Tahoma"/>
              <a:buNone/>
            </a:pPr>
            <a:r>
              <a:rPr b="1" i="0" lang="en-US" sz="6000" u="none" cap="none" strike="noStrike">
                <a:solidFill>
                  <a:schemeClr val="dk2"/>
                </a:solidFill>
                <a:latin typeface="Tahoma"/>
                <a:ea typeface="Tahoma"/>
                <a:cs typeface="Tahoma"/>
                <a:sym typeface="Tahoma"/>
              </a:rPr>
              <a:t>Data Mining: </a:t>
            </a:r>
            <a:br>
              <a:rPr b="1" i="0" lang="en-US" sz="6000" u="none" cap="none" strike="noStrike">
                <a:solidFill>
                  <a:schemeClr val="dk2"/>
                </a:solidFill>
                <a:latin typeface="Tahoma"/>
                <a:ea typeface="Tahoma"/>
                <a:cs typeface="Tahoma"/>
                <a:sym typeface="Tahoma"/>
              </a:rPr>
            </a:br>
            <a:r>
              <a:rPr b="1" i="0" lang="en-US" sz="4800" u="none" cap="none" strike="noStrike">
                <a:solidFill>
                  <a:schemeClr val="dk2"/>
                </a:solidFill>
                <a:latin typeface="Tahoma"/>
                <a:ea typeface="Tahoma"/>
                <a:cs typeface="Tahoma"/>
                <a:sym typeface="Tahoma"/>
              </a:rPr>
              <a:t>Concepts and Techniques</a:t>
            </a:r>
            <a:br>
              <a:rPr b="1" i="0" lang="en-US" sz="4800" u="none" cap="none" strike="noStrike">
                <a:solidFill>
                  <a:schemeClr val="dk2"/>
                </a:solidFill>
                <a:latin typeface="Tahoma"/>
                <a:ea typeface="Tahoma"/>
                <a:cs typeface="Tahoma"/>
                <a:sym typeface="Tahoma"/>
              </a:rPr>
            </a:br>
            <a:r>
              <a:rPr b="1" i="0" lang="en-US" sz="4800" u="none" cap="none" strike="noStrike">
                <a:solidFill>
                  <a:schemeClr val="dk2"/>
                </a:solidFill>
                <a:latin typeface="Tahoma"/>
                <a:ea typeface="Tahoma"/>
                <a:cs typeface="Tahoma"/>
                <a:sym typeface="Tahoma"/>
              </a:rPr>
              <a:t> </a:t>
            </a:r>
            <a:r>
              <a:rPr b="1" i="0" lang="en-US" sz="2800" u="none" cap="none" strike="noStrike">
                <a:solidFill>
                  <a:schemeClr val="dk2"/>
                </a:solidFill>
                <a:latin typeface="Tahoma"/>
                <a:ea typeface="Tahoma"/>
                <a:cs typeface="Tahoma"/>
                <a:sym typeface="Tahoma"/>
              </a:rPr>
              <a:t>(3</a:t>
            </a:r>
            <a:r>
              <a:rPr b="1" baseline="30000" i="0" lang="en-US" sz="2800" u="none" cap="none" strike="noStrike">
                <a:solidFill>
                  <a:schemeClr val="dk2"/>
                </a:solidFill>
                <a:latin typeface="Tahoma"/>
                <a:ea typeface="Tahoma"/>
                <a:cs typeface="Tahoma"/>
                <a:sym typeface="Tahoma"/>
              </a:rPr>
              <a:t>rd</a:t>
            </a:r>
            <a:r>
              <a:rPr b="1" i="0" lang="en-US" sz="2800" u="none" cap="none" strike="noStrike">
                <a:solidFill>
                  <a:schemeClr val="dk2"/>
                </a:solidFill>
                <a:latin typeface="Tahoma"/>
                <a:ea typeface="Tahoma"/>
                <a:cs typeface="Tahoma"/>
                <a:sym typeface="Tahoma"/>
              </a:rPr>
              <a:t> ed.)</a:t>
            </a:r>
            <a:br>
              <a:rPr b="1" i="0" lang="en-US" sz="4800" u="none" cap="none" strike="noStrike">
                <a:solidFill>
                  <a:schemeClr val="dk2"/>
                </a:solidFill>
                <a:latin typeface="Tahoma"/>
                <a:ea typeface="Tahoma"/>
                <a:cs typeface="Tahoma"/>
                <a:sym typeface="Tahoma"/>
              </a:rPr>
            </a:br>
            <a:br>
              <a:rPr b="1" i="0" lang="en-US" sz="4800" u="none" cap="none" strike="noStrike">
                <a:solidFill>
                  <a:schemeClr val="dk2"/>
                </a:solidFill>
                <a:latin typeface="Tahoma"/>
                <a:ea typeface="Tahoma"/>
                <a:cs typeface="Tahoma"/>
                <a:sym typeface="Tahoma"/>
              </a:rPr>
            </a:br>
            <a:r>
              <a:rPr b="1" i="0" lang="en-US" sz="3200" u="none" cap="none" strike="noStrike">
                <a:solidFill>
                  <a:schemeClr val="dk2"/>
                </a:solidFill>
                <a:latin typeface="Tahoma"/>
                <a:ea typeface="Tahoma"/>
                <a:cs typeface="Tahoma"/>
                <a:sym typeface="Tahoma"/>
              </a:rPr>
              <a:t>— Chapter 13</a:t>
            </a:r>
            <a:r>
              <a:rPr b="1" i="0" lang="en-US" sz="2800" u="none" cap="none" strike="noStrike">
                <a:solidFill>
                  <a:schemeClr val="dk2"/>
                </a:solidFill>
                <a:latin typeface="Tahoma"/>
                <a:ea typeface="Tahoma"/>
                <a:cs typeface="Tahoma"/>
                <a:sym typeface="Tahoma"/>
              </a:rPr>
              <a:t> —</a:t>
            </a:r>
            <a:endParaRPr/>
          </a:p>
        </p:txBody>
      </p:sp>
      <p:sp>
        <p:nvSpPr>
          <p:cNvPr id="157" name="Google Shape;157;p22"/>
          <p:cNvSpPr txBox="1"/>
          <p:nvPr>
            <p:ph idx="4294967295" type="body"/>
          </p:nvPr>
        </p:nvSpPr>
        <p:spPr>
          <a:xfrm>
            <a:off x="304800" y="4495800"/>
            <a:ext cx="8610600" cy="1905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1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Jiawei Han, Micheline Kamber, and Jian Pei</a:t>
            </a:r>
            <a:endParaRPr/>
          </a:p>
          <a:p>
            <a:pPr indent="-342900" lvl="0" marL="342900" marR="0" rtl="0" algn="ctr">
              <a:lnSpc>
                <a:spcPct val="11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University of Illinois at Urbana-Champaign &amp;</a:t>
            </a:r>
            <a:endParaRPr/>
          </a:p>
          <a:p>
            <a:pPr indent="-342900" lvl="0" marL="342900" marR="0" rtl="0" algn="ctr">
              <a:lnSpc>
                <a:spcPct val="11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Simon Fraser University</a:t>
            </a:r>
            <a:endParaRPr/>
          </a:p>
          <a:p>
            <a:pPr indent="-342900" lvl="0" marL="342900" marR="0" rtl="0" algn="ctr">
              <a:lnSpc>
                <a:spcPct val="11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©2011 Han, Kamber &amp; Pei.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21" name="Google Shape;221;p31"/>
          <p:cNvSpPr txBox="1"/>
          <p:nvPr>
            <p:ph type="title"/>
          </p:nvPr>
        </p:nvSpPr>
        <p:spPr>
          <a:xfrm>
            <a:off x="0" y="152400"/>
            <a:ext cx="91440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Major Statistical Data Mining Methods </a:t>
            </a:r>
            <a:endParaRPr/>
          </a:p>
        </p:txBody>
      </p:sp>
      <p:sp>
        <p:nvSpPr>
          <p:cNvPr id="222" name="Google Shape;222;p31"/>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Regression</a:t>
            </a:r>
            <a:endParaRPr/>
          </a:p>
          <a:p>
            <a:pPr indent="-342900" lvl="0" marL="342900" rtl="0" algn="l">
              <a:lnSpc>
                <a:spcPct val="120000"/>
              </a:lnSpc>
              <a:spcBef>
                <a:spcPts val="112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Generalized Linear Model</a:t>
            </a:r>
            <a:endParaRPr/>
          </a:p>
          <a:p>
            <a:pPr indent="-342900" lvl="0" marL="342900" rtl="0" algn="l">
              <a:lnSpc>
                <a:spcPct val="120000"/>
              </a:lnSpc>
              <a:spcBef>
                <a:spcPts val="112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Analysis of Variance</a:t>
            </a:r>
            <a:endParaRPr/>
          </a:p>
          <a:p>
            <a:pPr indent="-342900" lvl="0" marL="342900" rtl="0" algn="l">
              <a:lnSpc>
                <a:spcPct val="120000"/>
              </a:lnSpc>
              <a:spcBef>
                <a:spcPts val="112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Mixed-Effect Models</a:t>
            </a:r>
            <a:endParaRPr/>
          </a:p>
          <a:p>
            <a:pPr indent="-342900" lvl="0" marL="342900" rtl="0" algn="l">
              <a:lnSpc>
                <a:spcPct val="120000"/>
              </a:lnSpc>
              <a:spcBef>
                <a:spcPts val="112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Factor Analysis</a:t>
            </a:r>
            <a:endParaRPr/>
          </a:p>
          <a:p>
            <a:pPr indent="-342900" lvl="0" marL="342900" rtl="0" algn="l">
              <a:lnSpc>
                <a:spcPct val="120000"/>
              </a:lnSpc>
              <a:spcBef>
                <a:spcPts val="112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Discriminant Analysis</a:t>
            </a:r>
            <a:endParaRPr/>
          </a:p>
          <a:p>
            <a:pPr indent="-342900" lvl="0" marL="342900" rtl="0" algn="l">
              <a:lnSpc>
                <a:spcPct val="120000"/>
              </a:lnSpc>
              <a:spcBef>
                <a:spcPts val="112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Survival Analysis</a:t>
            </a:r>
            <a:endParaRPr/>
          </a:p>
        </p:txBody>
      </p:sp>
    </p:spTree>
  </p:cSld>
  <p:clrMapOvr>
    <a:masterClrMapping/>
  </p:clrMapOvr>
  <p:transition spd="slow">
    <p:newsfla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28" name="Google Shape;228;p32"/>
          <p:cNvSpPr txBox="1"/>
          <p:nvPr>
            <p:ph type="title"/>
          </p:nvPr>
        </p:nvSpPr>
        <p:spPr>
          <a:xfrm>
            <a:off x="0" y="228600"/>
            <a:ext cx="9144000"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Statistical Data Mining (1)</a:t>
            </a:r>
            <a:endParaRPr/>
          </a:p>
        </p:txBody>
      </p:sp>
      <p:sp>
        <p:nvSpPr>
          <p:cNvPr id="229" name="Google Shape;229;p32"/>
          <p:cNvSpPr txBox="1"/>
          <p:nvPr>
            <p:ph idx="1" type="body"/>
          </p:nvPr>
        </p:nvSpPr>
        <p:spPr>
          <a:xfrm>
            <a:off x="457200" y="1600200"/>
            <a:ext cx="83058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 are many well-established statistical techniques for data analysis, particularly for numeric data</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applied extensively to data from scientific experiments and data from economics and the social sciences</a:t>
            </a:r>
            <a:endParaRPr/>
          </a:p>
        </p:txBody>
      </p:sp>
      <p:pic>
        <p:nvPicPr>
          <p:cNvPr descr="regression" id="230" name="Google Shape;230;p32"/>
          <p:cNvPicPr preferRelativeResize="0"/>
          <p:nvPr/>
        </p:nvPicPr>
        <p:blipFill rotWithShape="1">
          <a:blip r:embed="rId3">
            <a:alphaModFix/>
          </a:blip>
          <a:srcRect b="0" l="0" r="0" t="0"/>
          <a:stretch/>
        </p:blipFill>
        <p:spPr>
          <a:xfrm>
            <a:off x="5410200" y="3124200"/>
            <a:ext cx="3352800" cy="2789237"/>
          </a:xfrm>
          <a:prstGeom prst="rect">
            <a:avLst/>
          </a:prstGeom>
          <a:noFill/>
          <a:ln>
            <a:noFill/>
          </a:ln>
        </p:spPr>
      </p:pic>
      <p:sp>
        <p:nvSpPr>
          <p:cNvPr id="231" name="Google Shape;231;p32"/>
          <p:cNvSpPr txBox="1"/>
          <p:nvPr/>
        </p:nvSpPr>
        <p:spPr>
          <a:xfrm>
            <a:off x="304800" y="3048000"/>
            <a:ext cx="5029200" cy="2835300"/>
          </a:xfrm>
          <a:prstGeom prst="rect">
            <a:avLst/>
          </a:prstGeom>
          <a:noFill/>
          <a:ln>
            <a:noFill/>
          </a:ln>
        </p:spPr>
        <p:txBody>
          <a:bodyPr anchorCtr="0" anchor="t" bIns="45700" lIns="91425" spcFirstLastPara="1" rIns="91425" wrap="square" tIns="45700">
            <a:spAutoFit/>
          </a:bodyPr>
          <a:lstStyle/>
          <a:p>
            <a:pPr indent="-76200" lvl="0" marL="0" marR="0" rtl="0" algn="l">
              <a:lnSpc>
                <a:spcPct val="100000"/>
              </a:lnSpc>
              <a:spcBef>
                <a:spcPts val="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     Regression </a:t>
            </a:r>
            <a:endParaRPr/>
          </a:p>
          <a:p>
            <a:pPr indent="-69850" lvl="1" marL="457200" marR="0" rtl="0" algn="l">
              <a:lnSpc>
                <a:spcPct val="10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Tahoma"/>
                <a:ea typeface="Tahoma"/>
                <a:cs typeface="Tahoma"/>
                <a:sym typeface="Tahoma"/>
              </a:rPr>
              <a:t> predict the value of a </a:t>
            </a:r>
            <a:r>
              <a:rPr b="0" i="0" lang="en-US" sz="2000" u="none" cap="none" strike="noStrike">
                <a:solidFill>
                  <a:schemeClr val="hlink"/>
                </a:solidFill>
                <a:latin typeface="Tahoma"/>
                <a:ea typeface="Tahoma"/>
                <a:cs typeface="Tahoma"/>
                <a:sym typeface="Tahoma"/>
              </a:rPr>
              <a:t>response</a:t>
            </a:r>
            <a:r>
              <a:rPr b="0" i="0" lang="en-US" sz="2000" u="none" cap="none" strike="noStrike">
                <a:solidFill>
                  <a:schemeClr val="dk1"/>
                </a:solidFill>
                <a:latin typeface="Tahoma"/>
                <a:ea typeface="Tahoma"/>
                <a:cs typeface="Tahoma"/>
                <a:sym typeface="Tahoma"/>
              </a:rPr>
              <a:t> (dependent) variable from one or more </a:t>
            </a:r>
            <a:r>
              <a:rPr b="0" i="0" lang="en-US" sz="2000" u="none" cap="none" strike="noStrike">
                <a:solidFill>
                  <a:schemeClr val="hlink"/>
                </a:solidFill>
                <a:latin typeface="Tahoma"/>
                <a:ea typeface="Tahoma"/>
                <a:cs typeface="Tahoma"/>
                <a:sym typeface="Tahoma"/>
              </a:rPr>
              <a:t>predictor</a:t>
            </a:r>
            <a:r>
              <a:rPr b="0" i="0" lang="en-US" sz="2000" u="none" cap="none" strike="noStrike">
                <a:solidFill>
                  <a:schemeClr val="dk1"/>
                </a:solidFill>
                <a:latin typeface="Tahoma"/>
                <a:ea typeface="Tahoma"/>
                <a:cs typeface="Tahoma"/>
                <a:sym typeface="Tahoma"/>
              </a:rPr>
              <a:t> (independent) variables where the variables are numeric </a:t>
            </a:r>
            <a:endParaRPr/>
          </a:p>
          <a:p>
            <a:pPr indent="-69850" lvl="1" marL="457200" marR="0" rtl="0" algn="l">
              <a:lnSpc>
                <a:spcPct val="10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Tahoma"/>
                <a:ea typeface="Tahoma"/>
                <a:cs typeface="Tahoma"/>
                <a:sym typeface="Tahoma"/>
              </a:rPr>
              <a:t> forms of regression: linear, multiple, weighted, polynomial, nonparametric, and robust</a:t>
            </a:r>
            <a:endParaRPr/>
          </a:p>
        </p:txBody>
      </p:sp>
    </p:spTree>
  </p:cSld>
  <p:clrMapOvr>
    <a:masterClrMapping/>
  </p:clrMapOvr>
  <p:transition spd="slow">
    <p:newsfla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37" name="Google Shape;237;p33"/>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Scientific and Statistical Data Mining (2)</a:t>
            </a:r>
            <a:endParaRPr/>
          </a:p>
        </p:txBody>
      </p:sp>
      <p:sp>
        <p:nvSpPr>
          <p:cNvPr id="238" name="Google Shape;238;p33"/>
          <p:cNvSpPr txBox="1"/>
          <p:nvPr>
            <p:ph idx="1" type="body"/>
          </p:nvPr>
        </p:nvSpPr>
        <p:spPr>
          <a:xfrm>
            <a:off x="228600" y="1905000"/>
            <a:ext cx="5562600" cy="3048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Generalized linear models</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allow a categorical response variable (or some transformation of it) to be related to a set of predictor variables </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similar to the modeling of a numeric response variable using linear regression</a:t>
            </a:r>
            <a:endParaRPr/>
          </a:p>
          <a:p>
            <a:pPr indent="-285750" lvl="1" marL="742950" rtl="0" algn="l">
              <a:lnSpc>
                <a:spcPct val="10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include logistic regression and Poisson regression </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descr="glm" id="239" name="Google Shape;239;p33"/>
          <p:cNvPicPr preferRelativeResize="0"/>
          <p:nvPr/>
        </p:nvPicPr>
        <p:blipFill rotWithShape="1">
          <a:blip r:embed="rId3">
            <a:alphaModFix/>
          </a:blip>
          <a:srcRect b="0" l="0" r="0" t="0"/>
          <a:stretch/>
        </p:blipFill>
        <p:spPr>
          <a:xfrm>
            <a:off x="5562600" y="1447800"/>
            <a:ext cx="3352800" cy="2794000"/>
          </a:xfrm>
          <a:prstGeom prst="rect">
            <a:avLst/>
          </a:prstGeom>
          <a:noFill/>
          <a:ln>
            <a:noFill/>
          </a:ln>
        </p:spPr>
      </p:pic>
      <p:sp>
        <p:nvSpPr>
          <p:cNvPr id="240" name="Google Shape;240;p33"/>
          <p:cNvSpPr txBox="1"/>
          <p:nvPr/>
        </p:nvSpPr>
        <p:spPr>
          <a:xfrm>
            <a:off x="266700" y="4648200"/>
            <a:ext cx="8610600" cy="1619100"/>
          </a:xfrm>
          <a:prstGeom prst="rect">
            <a:avLst/>
          </a:prstGeom>
          <a:noFill/>
          <a:ln>
            <a:noFill/>
          </a:ln>
        </p:spPr>
        <p:txBody>
          <a:bodyPr anchorCtr="0" anchor="t" bIns="45700" lIns="91425" spcFirstLastPara="1" rIns="91425" wrap="square" tIns="45700">
            <a:spAutoFit/>
          </a:bodyPr>
          <a:lstStyle/>
          <a:p>
            <a:pPr indent="-76200" lvl="0" marL="0" marR="0" rtl="0" algn="l">
              <a:lnSpc>
                <a:spcPct val="80000"/>
              </a:lnSpc>
              <a:spcBef>
                <a:spcPts val="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     Mixed-effect models</a:t>
            </a:r>
            <a:endParaRPr/>
          </a:p>
          <a:p>
            <a:pPr indent="-69850" lvl="1" marL="457200" marR="0" rtl="0" algn="l">
              <a:lnSpc>
                <a:spcPct val="8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Tahoma"/>
                <a:ea typeface="Tahoma"/>
                <a:cs typeface="Tahoma"/>
                <a:sym typeface="Tahoma"/>
              </a:rPr>
              <a:t>   For analyzing </a:t>
            </a:r>
            <a:r>
              <a:rPr b="0" i="0" lang="en-US" sz="2000" u="none" cap="none" strike="noStrike">
                <a:solidFill>
                  <a:schemeClr val="hlink"/>
                </a:solidFill>
                <a:latin typeface="Tahoma"/>
                <a:ea typeface="Tahoma"/>
                <a:cs typeface="Tahoma"/>
                <a:sym typeface="Tahoma"/>
              </a:rPr>
              <a:t>grouped data</a:t>
            </a:r>
            <a:r>
              <a:rPr b="0" i="0" lang="en-US" sz="2000" u="none" cap="none" strike="noStrike">
                <a:solidFill>
                  <a:schemeClr val="dk1"/>
                </a:solidFill>
                <a:latin typeface="Tahoma"/>
                <a:ea typeface="Tahoma"/>
                <a:cs typeface="Tahoma"/>
                <a:sym typeface="Tahoma"/>
              </a:rPr>
              <a:t>, i.e. data that can be classified according to one or more grouping variables</a:t>
            </a:r>
            <a:endParaRPr/>
          </a:p>
          <a:p>
            <a:pPr indent="-69850" lvl="1" marL="457200" marR="0" rtl="0" algn="l">
              <a:lnSpc>
                <a:spcPct val="80000"/>
              </a:lnSpc>
              <a:spcBef>
                <a:spcPts val="1000"/>
              </a:spcBef>
              <a:spcAft>
                <a:spcPts val="0"/>
              </a:spcAft>
              <a:buClr>
                <a:schemeClr val="hlink"/>
              </a:buClr>
              <a:buSzPts val="1100"/>
              <a:buFont typeface="Noto Sans Symbols"/>
              <a:buChar char="■"/>
            </a:pPr>
            <a:r>
              <a:rPr b="0" i="0" lang="en-US" sz="2000" u="none" cap="none" strike="noStrike">
                <a:solidFill>
                  <a:schemeClr val="dk1"/>
                </a:solidFill>
                <a:latin typeface="Tahoma"/>
                <a:ea typeface="Tahoma"/>
                <a:cs typeface="Tahoma"/>
                <a:sym typeface="Tahoma"/>
              </a:rPr>
              <a:t>   Typically describe relationships between a response variable and some covariates in data grouped according to one or more factors</a:t>
            </a:r>
            <a:endParaRPr/>
          </a:p>
        </p:txBody>
      </p:sp>
    </p:spTree>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47" name="Google Shape;247;p34"/>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Scientific and Statistical Data Mining (3)</a:t>
            </a:r>
            <a:endParaRPr/>
          </a:p>
        </p:txBody>
      </p:sp>
      <p:sp>
        <p:nvSpPr>
          <p:cNvPr id="248" name="Google Shape;248;p34"/>
          <p:cNvSpPr txBox="1"/>
          <p:nvPr>
            <p:ph idx="1" type="body"/>
          </p:nvPr>
        </p:nvSpPr>
        <p:spPr>
          <a:xfrm>
            <a:off x="152400" y="1524000"/>
            <a:ext cx="5181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Regression trees</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Binary trees used for classification and prediction</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Similar to decision trees:Tests are performed at the internal nodes</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In a regression tree the mean of the objective attribute is computed and used as the predicted value</a:t>
            </a:r>
            <a:endParaRPr/>
          </a:p>
          <a:p>
            <a:pPr indent="-342900" lvl="0" marL="342900" rtl="0" algn="l">
              <a:lnSpc>
                <a:spcPct val="100000"/>
              </a:lnSpc>
              <a:spcBef>
                <a:spcPts val="40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Analysis of variance</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Analyze experimental data for two or more populations described by a numeric response variable and one or more categorical variables (factors)</a:t>
            </a:r>
            <a:endParaRPr/>
          </a:p>
        </p:txBody>
      </p:sp>
      <p:pic>
        <p:nvPicPr>
          <p:cNvPr descr="img002" id="249" name="Google Shape;249;p34"/>
          <p:cNvPicPr preferRelativeResize="0"/>
          <p:nvPr/>
        </p:nvPicPr>
        <p:blipFill rotWithShape="1">
          <a:blip r:embed="rId3">
            <a:alphaModFix/>
          </a:blip>
          <a:srcRect b="0" l="0" r="0" t="0"/>
          <a:stretch/>
        </p:blipFill>
        <p:spPr>
          <a:xfrm>
            <a:off x="5334000" y="1295400"/>
            <a:ext cx="3581400" cy="2686050"/>
          </a:xfrm>
          <a:prstGeom prst="rect">
            <a:avLst/>
          </a:prstGeom>
          <a:noFill/>
          <a:ln>
            <a:noFill/>
          </a:ln>
        </p:spPr>
      </p:pic>
      <p:pic>
        <p:nvPicPr>
          <p:cNvPr descr="Image1" id="250" name="Google Shape;250;p34"/>
          <p:cNvPicPr preferRelativeResize="0"/>
          <p:nvPr/>
        </p:nvPicPr>
        <p:blipFill rotWithShape="1">
          <a:blip r:embed="rId4">
            <a:alphaModFix/>
          </a:blip>
          <a:srcRect b="0" l="0" r="0" t="0"/>
          <a:stretch/>
        </p:blipFill>
        <p:spPr>
          <a:xfrm>
            <a:off x="5334000" y="4038600"/>
            <a:ext cx="3619501" cy="2525712"/>
          </a:xfrm>
          <a:prstGeom prst="rect">
            <a:avLst/>
          </a:prstGeom>
          <a:noFill/>
          <a:ln>
            <a:noFill/>
          </a:ln>
        </p:spPr>
      </p:pic>
    </p:spTree>
  </p:cSld>
  <p:clrMapOvr>
    <a:masterClrMapping/>
  </p:clrMapOvr>
  <p:transition spd="slow">
    <p:newsfla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56" name="Google Shape;256;p35"/>
          <p:cNvSpPr txBox="1"/>
          <p:nvPr>
            <p:ph type="title"/>
          </p:nvPr>
        </p:nvSpPr>
        <p:spPr>
          <a:xfrm>
            <a:off x="152400" y="304800"/>
            <a:ext cx="8783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Statistical Data Mining (4)</a:t>
            </a:r>
            <a:endParaRPr/>
          </a:p>
        </p:txBody>
      </p:sp>
      <p:sp>
        <p:nvSpPr>
          <p:cNvPr id="257" name="Google Shape;257;p35"/>
          <p:cNvSpPr txBox="1"/>
          <p:nvPr>
            <p:ph idx="1" type="body"/>
          </p:nvPr>
        </p:nvSpPr>
        <p:spPr>
          <a:xfrm>
            <a:off x="152400" y="1371600"/>
            <a:ext cx="5029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Factor analysis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determine which variables are combined to generate a given factor</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e.g., for many psychiatric data, one can indirectly measure other quantities (such as test scores) that reflect the factor of interest</a:t>
            </a:r>
            <a:endParaRPr/>
          </a:p>
          <a:p>
            <a:pPr indent="-342900" lvl="0" marL="342900" rtl="0" algn="l">
              <a:lnSpc>
                <a:spcPct val="90000"/>
              </a:lnSpc>
              <a:spcBef>
                <a:spcPts val="40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Discriminant analysis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predict a categorical response variable, commonly used in social science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Attempts to determine several discriminant functions (linear combinations of the independent variables) that discriminate among the groups defined by the response variable</a:t>
            </a:r>
            <a:endParaRPr/>
          </a:p>
        </p:txBody>
      </p:sp>
      <p:pic>
        <p:nvPicPr>
          <p:cNvPr descr="discrim" id="258" name="Google Shape;258;p35"/>
          <p:cNvPicPr preferRelativeResize="0"/>
          <p:nvPr/>
        </p:nvPicPr>
        <p:blipFill rotWithShape="1">
          <a:blip r:embed="rId3">
            <a:alphaModFix/>
          </a:blip>
          <a:srcRect b="0" l="0" r="0" t="0"/>
          <a:stretch/>
        </p:blipFill>
        <p:spPr>
          <a:xfrm>
            <a:off x="5307012" y="3810000"/>
            <a:ext cx="3733800" cy="2481262"/>
          </a:xfrm>
          <a:prstGeom prst="rect">
            <a:avLst/>
          </a:prstGeom>
          <a:noFill/>
          <a:ln>
            <a:noFill/>
          </a:ln>
        </p:spPr>
      </p:pic>
      <p:pic>
        <p:nvPicPr>
          <p:cNvPr descr="factor" id="259" name="Google Shape;259;p35"/>
          <p:cNvPicPr preferRelativeResize="0"/>
          <p:nvPr/>
        </p:nvPicPr>
        <p:blipFill rotWithShape="1">
          <a:blip r:embed="rId4">
            <a:alphaModFix/>
          </a:blip>
          <a:srcRect b="0" l="0" r="0" t="0"/>
          <a:stretch/>
        </p:blipFill>
        <p:spPr>
          <a:xfrm>
            <a:off x="5307012" y="1295400"/>
            <a:ext cx="3733800" cy="2479675"/>
          </a:xfrm>
          <a:prstGeom prst="rect">
            <a:avLst/>
          </a:prstGeom>
          <a:noFill/>
          <a:ln>
            <a:noFill/>
          </a:ln>
        </p:spPr>
      </p:pic>
      <p:sp>
        <p:nvSpPr>
          <p:cNvPr id="260" name="Google Shape;260;p35"/>
          <p:cNvSpPr txBox="1"/>
          <p:nvPr/>
        </p:nvSpPr>
        <p:spPr>
          <a:xfrm>
            <a:off x="5300662" y="6248400"/>
            <a:ext cx="3843300" cy="39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sng">
                <a:solidFill>
                  <a:schemeClr val="hlink"/>
                </a:solidFill>
                <a:latin typeface="Tahoma"/>
                <a:ea typeface="Tahoma"/>
                <a:cs typeface="Tahoma"/>
                <a:sym typeface="Tahoma"/>
                <a:hlinkClick r:id="rId5"/>
              </a:rPr>
              <a:t>www.spss.com/datamine/factor.htm</a:t>
            </a:r>
            <a:endParaRPr/>
          </a:p>
        </p:txBody>
      </p:sp>
    </p:spTree>
  </p:cSld>
  <p:clrMapOvr>
    <a:masterClrMapping/>
  </p:clrMapOvr>
  <p:transition spd="slow">
    <p:newsfla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66" name="Google Shape;266;p36"/>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Statistical Data Mining (5)</a:t>
            </a:r>
            <a:endParaRPr/>
          </a:p>
        </p:txBody>
      </p:sp>
      <p:sp>
        <p:nvSpPr>
          <p:cNvPr id="267" name="Google Shape;267;p36"/>
          <p:cNvSpPr txBox="1"/>
          <p:nvPr>
            <p:ph idx="1" type="body"/>
          </p:nvPr>
        </p:nvSpPr>
        <p:spPr>
          <a:xfrm>
            <a:off x="457200" y="1371600"/>
            <a:ext cx="83058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1" i="0" lang="en-US" sz="2400" u="none">
                <a:solidFill>
                  <a:schemeClr val="dk1"/>
                </a:solidFill>
                <a:latin typeface="Tahoma"/>
                <a:ea typeface="Tahoma"/>
                <a:cs typeface="Tahoma"/>
                <a:sym typeface="Tahoma"/>
              </a:rPr>
              <a:t>Time series</a:t>
            </a:r>
            <a:r>
              <a:rPr b="0" i="0" lang="en-US" sz="2400" u="none">
                <a:solidFill>
                  <a:schemeClr val="dk1"/>
                </a:solidFill>
                <a:latin typeface="Tahoma"/>
                <a:ea typeface="Tahoma"/>
                <a:cs typeface="Tahoma"/>
                <a:sym typeface="Tahoma"/>
              </a:rPr>
              <a:t>: many methods such as autoregression, ARIMA (Autoregressive integrated moving-average modeling), long memory time-series modeling</a:t>
            </a:r>
            <a:endParaRPr/>
          </a:p>
          <a:p>
            <a:pPr indent="-342900" lvl="0" marL="342900" rtl="0" algn="l">
              <a:lnSpc>
                <a:spcPct val="110000"/>
              </a:lnSpc>
              <a:spcBef>
                <a:spcPts val="480"/>
              </a:spcBef>
              <a:spcAft>
                <a:spcPts val="0"/>
              </a:spcAft>
              <a:buClr>
                <a:schemeClr val="folHlink"/>
              </a:buClr>
              <a:buSzPts val="1440"/>
              <a:buFont typeface="Noto Sans Symbols"/>
              <a:buChar char="■"/>
            </a:pPr>
            <a:r>
              <a:rPr b="1" i="0" lang="en-US" sz="2400" u="none">
                <a:solidFill>
                  <a:schemeClr val="dk1"/>
                </a:solidFill>
                <a:latin typeface="Tahoma"/>
                <a:ea typeface="Tahoma"/>
                <a:cs typeface="Tahoma"/>
                <a:sym typeface="Tahoma"/>
              </a:rPr>
              <a:t>Quality control: </a:t>
            </a:r>
            <a:r>
              <a:rPr b="0" i="0" lang="en-US" sz="2400" u="none">
                <a:solidFill>
                  <a:schemeClr val="dk1"/>
                </a:solidFill>
                <a:latin typeface="Tahoma"/>
                <a:ea typeface="Tahoma"/>
                <a:cs typeface="Tahoma"/>
                <a:sym typeface="Tahoma"/>
              </a:rPr>
              <a:t>displays group summary charts</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
        <p:nvSpPr>
          <p:cNvPr id="268" name="Google Shape;268;p36"/>
          <p:cNvSpPr txBox="1"/>
          <p:nvPr/>
        </p:nvSpPr>
        <p:spPr>
          <a:xfrm>
            <a:off x="0" y="3411537"/>
            <a:ext cx="4267200" cy="2793900"/>
          </a:xfrm>
          <a:prstGeom prst="rect">
            <a:avLst/>
          </a:prstGeom>
          <a:noFill/>
          <a:ln>
            <a:noFill/>
          </a:ln>
        </p:spPr>
        <p:txBody>
          <a:bodyPr anchorCtr="0" anchor="t" bIns="45700" lIns="91425" spcFirstLastPara="1" rIns="91425" wrap="square" tIns="45700">
            <a:spAutoFit/>
          </a:bodyPr>
          <a:lstStyle/>
          <a:p>
            <a:pPr indent="-91440" lvl="1" marL="457200" marR="0" rtl="0" algn="l">
              <a:lnSpc>
                <a:spcPct val="100000"/>
              </a:lnSpc>
              <a:spcBef>
                <a:spcPts val="0"/>
              </a:spcBef>
              <a:spcAft>
                <a:spcPts val="0"/>
              </a:spcAft>
              <a:buClr>
                <a:schemeClr val="folHlink"/>
              </a:buClr>
              <a:buSzPts val="1440"/>
              <a:buFont typeface="Noto Sans Symbols"/>
              <a:buChar char="■"/>
            </a:pPr>
            <a:r>
              <a:rPr b="1" i="0" lang="en-US" sz="2400" u="none" cap="none" strike="noStrike">
                <a:solidFill>
                  <a:schemeClr val="dk1"/>
                </a:solidFill>
                <a:latin typeface="Tahoma"/>
                <a:ea typeface="Tahoma"/>
                <a:cs typeface="Tahoma"/>
                <a:sym typeface="Tahoma"/>
              </a:rPr>
              <a:t>  Survival analysis</a:t>
            </a:r>
            <a:endParaRPr/>
          </a:p>
          <a:p>
            <a:pPr indent="-83820" lvl="1" marL="457200" marR="0" rtl="0" algn="l">
              <a:lnSpc>
                <a:spcPct val="100000"/>
              </a:lnSpc>
              <a:spcBef>
                <a:spcPts val="90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Predicts the probability that a patient undergoing a medical treatment would survive at least to time </a:t>
            </a:r>
            <a:r>
              <a:rPr b="0" i="1" lang="en-US" sz="2400" u="none" cap="none" strike="noStrike">
                <a:solidFill>
                  <a:schemeClr val="dk1"/>
                </a:solidFill>
                <a:latin typeface="Tahoma"/>
                <a:ea typeface="Tahoma"/>
                <a:cs typeface="Tahoma"/>
                <a:sym typeface="Tahoma"/>
              </a:rPr>
              <a:t>t </a:t>
            </a:r>
            <a:r>
              <a:rPr b="0" i="0" lang="en-US" sz="2400" u="none" cap="none" strike="noStrike">
                <a:solidFill>
                  <a:schemeClr val="dk1"/>
                </a:solidFill>
                <a:latin typeface="Tahoma"/>
                <a:ea typeface="Tahoma"/>
                <a:cs typeface="Tahoma"/>
                <a:sym typeface="Tahoma"/>
              </a:rPr>
              <a:t>(life span prediction)</a:t>
            </a:r>
            <a:endParaRPr/>
          </a:p>
        </p:txBody>
      </p:sp>
      <p:pic>
        <p:nvPicPr>
          <p:cNvPr descr="survival" id="269" name="Google Shape;269;p36"/>
          <p:cNvPicPr preferRelativeResize="0"/>
          <p:nvPr/>
        </p:nvPicPr>
        <p:blipFill rotWithShape="1">
          <a:blip r:embed="rId3">
            <a:alphaModFix/>
          </a:blip>
          <a:srcRect b="0" l="0" r="0" t="0"/>
          <a:stretch/>
        </p:blipFill>
        <p:spPr>
          <a:xfrm>
            <a:off x="4114800" y="3276600"/>
            <a:ext cx="4876801" cy="3187700"/>
          </a:xfrm>
          <a:prstGeom prst="rect">
            <a:avLst/>
          </a:prstGeom>
          <a:noFill/>
          <a:ln>
            <a:noFill/>
          </a:ln>
        </p:spPr>
      </p:pic>
    </p:spTree>
  </p:cSld>
  <p:clrMapOvr>
    <a:masterClrMapping/>
  </p:clrMapOvr>
  <p:transition spd="slow">
    <p:newsfla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75" name="Google Shape;275;p37"/>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Other Methodologies of Data Mining</a:t>
            </a:r>
            <a:endParaRPr/>
          </a:p>
        </p:txBody>
      </p:sp>
      <p:sp>
        <p:nvSpPr>
          <p:cNvPr id="276" name="Google Shape;276;p37"/>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Statistical Data Mining </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Views on Data Mining Foundations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Visual and Audio Data Mining  </a:t>
            </a:r>
            <a:endParaRPr/>
          </a:p>
        </p:txBody>
      </p:sp>
      <p:sp>
        <p:nvSpPr>
          <p:cNvPr id="277" name="Google Shape;277;p37"/>
          <p:cNvSpPr/>
          <p:nvPr/>
        </p:nvSpPr>
        <p:spPr>
          <a:xfrm rot="8637725">
            <a:off x="7315640" y="23587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83" name="Google Shape;283;p38"/>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2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Views on Data Mining Foundations (I)</a:t>
            </a:r>
            <a:endParaRPr/>
          </a:p>
        </p:txBody>
      </p:sp>
      <p:sp>
        <p:nvSpPr>
          <p:cNvPr id="284" name="Google Shape;284;p38"/>
          <p:cNvSpPr txBox="1"/>
          <p:nvPr>
            <p:ph idx="1" type="body"/>
          </p:nvPr>
        </p:nvSpPr>
        <p:spPr>
          <a:xfrm>
            <a:off x="381000" y="1447800"/>
            <a:ext cx="84582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Data reduction</a:t>
            </a:r>
            <a:endParaRPr/>
          </a:p>
          <a:p>
            <a:pPr indent="-285750" lvl="1" marL="742950" rtl="0" algn="l">
              <a:lnSpc>
                <a:spcPct val="100000"/>
              </a:lnSpc>
              <a:spcBef>
                <a:spcPts val="12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Basis of data mining: Reduce data representation</a:t>
            </a:r>
            <a:endParaRPr/>
          </a:p>
          <a:p>
            <a:pPr indent="-285750" lvl="1" marL="742950" rtl="0" algn="l">
              <a:lnSpc>
                <a:spcPct val="100000"/>
              </a:lnSpc>
              <a:spcBef>
                <a:spcPts val="12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Trades accuracy for speed in response </a:t>
            </a:r>
            <a:endParaRPr/>
          </a:p>
          <a:p>
            <a:pPr indent="-342900" lvl="0" marL="3429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Data compression</a:t>
            </a:r>
            <a:endParaRPr/>
          </a:p>
          <a:p>
            <a:pPr indent="-285750" lvl="1" marL="742950" rtl="0" algn="l">
              <a:lnSpc>
                <a:spcPct val="100000"/>
              </a:lnSpc>
              <a:spcBef>
                <a:spcPts val="12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Basis of data mining: Compress the given data by encoding in terms of bits, association rules, decision trees, clusters, etc.</a:t>
            </a:r>
            <a:endParaRPr/>
          </a:p>
          <a:p>
            <a:pPr indent="-342900" lvl="0" marL="3429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Probability and statistical theory</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Basis of data mining: Discover joint probability distributions of random variables</a:t>
            </a:r>
            <a:endParaRPr/>
          </a:p>
        </p:txBody>
      </p:sp>
    </p:spTree>
  </p:cSld>
  <p:clrMapOvr>
    <a:masterClrMapping/>
  </p:clrMapOvr>
  <p:transition spd="slow">
    <p:newsfla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90" name="Google Shape;290;p39"/>
          <p:cNvSpPr txBox="1"/>
          <p:nvPr>
            <p:ph idx="1" type="body"/>
          </p:nvPr>
        </p:nvSpPr>
        <p:spPr>
          <a:xfrm>
            <a:off x="304800" y="1371600"/>
            <a:ext cx="8534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Microeconomic view</a:t>
            </a:r>
            <a:endParaRPr/>
          </a:p>
          <a:p>
            <a:pPr indent="-285750" lvl="1" marL="7429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 view of utility: Finding patterns that are interesting only to the extent in that they can be used in the decision-making process of some enterprise</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Pattern Discovery and Inductive databases</a:t>
            </a:r>
            <a:endParaRPr/>
          </a:p>
          <a:p>
            <a:pPr indent="-285750" lvl="1" marL="7429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Basis of data mining: Discover patterns occurring in the database, such as associations, classification models, sequential patterns, etc.</a:t>
            </a:r>
            <a:endParaRPr/>
          </a:p>
          <a:p>
            <a:pPr indent="-285750" lvl="1" marL="742950" rtl="0" algn="l">
              <a:lnSpc>
                <a:spcPct val="100000"/>
              </a:lnSpc>
              <a:spcBef>
                <a:spcPts val="12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Data mining is the problem of performing inductive logic on databases</a:t>
            </a:r>
            <a:endParaRPr/>
          </a:p>
          <a:p>
            <a:pPr indent="-285750" lvl="1" marL="7429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 task is to query the data and the theory (i.e., patterns) of the database</a:t>
            </a:r>
            <a:endParaRPr/>
          </a:p>
          <a:p>
            <a:pPr indent="-285750" lvl="1" marL="7429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Popular among many researchers in database systems</a:t>
            </a:r>
            <a:endParaRPr/>
          </a:p>
        </p:txBody>
      </p:sp>
      <p:sp>
        <p:nvSpPr>
          <p:cNvPr id="291" name="Google Shape;291;p39"/>
          <p:cNvSpPr txBox="1"/>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2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Views on Data Mining Foundations (II)</a:t>
            </a:r>
            <a:endParaRPr/>
          </a:p>
        </p:txBody>
      </p:sp>
    </p:spTree>
  </p:cSld>
  <p:clrMapOvr>
    <a:masterClrMapping/>
  </p:clrMapOvr>
  <p:transition spd="slow">
    <p:newsfla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97" name="Google Shape;297;p40"/>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Other Methodologies of Data Mining</a:t>
            </a:r>
            <a:endParaRPr/>
          </a:p>
        </p:txBody>
      </p:sp>
      <p:sp>
        <p:nvSpPr>
          <p:cNvPr id="298" name="Google Shape;298;p40"/>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Statistical Data Mining </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Views on Data Mining Foundations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Visual and Audio Data Mining  </a:t>
            </a:r>
            <a:endParaRPr/>
          </a:p>
        </p:txBody>
      </p:sp>
      <p:sp>
        <p:nvSpPr>
          <p:cNvPr id="299" name="Google Shape;299;p40"/>
          <p:cNvSpPr/>
          <p:nvPr/>
        </p:nvSpPr>
        <p:spPr>
          <a:xfrm rot="8637725">
            <a:off x="6401240" y="31207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C:\Users\Han\Pictures\2011\2011-12-19 hawaii_2011\hawaii_2011 024.JPG" id="162" name="Google Shape;162;p23"/>
          <p:cNvPicPr preferRelativeResize="0"/>
          <p:nvPr/>
        </p:nvPicPr>
        <p:blipFill rotWithShape="1">
          <a:blip r:embed="rId3">
            <a:alphaModFix/>
          </a:blip>
          <a:srcRect b="0" l="0" r="0" t="0"/>
          <a:stretch/>
        </p:blipFill>
        <p:spPr>
          <a:xfrm>
            <a:off x="-1447800" y="-685800"/>
            <a:ext cx="11683999" cy="8763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05" name="Google Shape;305;p41"/>
          <p:cNvSpPr txBox="1"/>
          <p:nvPr>
            <p:ph type="title"/>
          </p:nvPr>
        </p:nvSpPr>
        <p:spPr>
          <a:xfrm>
            <a:off x="1524000" y="381000"/>
            <a:ext cx="59436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Visual Data Mining</a:t>
            </a:r>
            <a:endParaRPr/>
          </a:p>
        </p:txBody>
      </p:sp>
      <p:sp>
        <p:nvSpPr>
          <p:cNvPr id="306" name="Google Shape;306;p41"/>
          <p:cNvSpPr txBox="1"/>
          <p:nvPr>
            <p:ph idx="1" type="body"/>
          </p:nvPr>
        </p:nvSpPr>
        <p:spPr>
          <a:xfrm>
            <a:off x="304800" y="1295400"/>
            <a:ext cx="86106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Visualization</a:t>
            </a:r>
            <a:r>
              <a:rPr b="0" i="0" lang="en-US" sz="2400" u="none">
                <a:solidFill>
                  <a:schemeClr val="dk1"/>
                </a:solidFill>
                <a:latin typeface="Tahoma"/>
                <a:ea typeface="Tahoma"/>
                <a:cs typeface="Tahoma"/>
                <a:sym typeface="Tahoma"/>
              </a:rPr>
              <a:t>: Use of computer graphics to create visual images which aid in the understanding of complex, often massive representations of data</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Visual Data Mining</a:t>
            </a:r>
            <a:r>
              <a:rPr b="0" i="0" lang="en-US" sz="2400" u="none">
                <a:solidFill>
                  <a:schemeClr val="dk1"/>
                </a:solidFill>
                <a:latin typeface="Tahoma"/>
                <a:ea typeface="Tahoma"/>
                <a:cs typeface="Tahoma"/>
                <a:sym typeface="Tahoma"/>
              </a:rPr>
              <a:t>: discovering implicit but useful knowledge from large data sets using visualization techniques</a:t>
            </a:r>
            <a:endParaRPr/>
          </a:p>
        </p:txBody>
      </p:sp>
      <p:sp>
        <p:nvSpPr>
          <p:cNvPr id="307" name="Google Shape;307;p41"/>
          <p:cNvSpPr txBox="1"/>
          <p:nvPr/>
        </p:nvSpPr>
        <p:spPr>
          <a:xfrm>
            <a:off x="990600" y="3886200"/>
            <a:ext cx="1600200" cy="831900"/>
          </a:xfrm>
          <a:prstGeom prst="rect">
            <a:avLst/>
          </a:prstGeom>
          <a:solidFill>
            <a:srgbClr val="FFFF99">
              <a:alpha val="49800"/>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Computer Graphics</a:t>
            </a:r>
            <a:endParaRPr/>
          </a:p>
        </p:txBody>
      </p:sp>
      <p:sp>
        <p:nvSpPr>
          <p:cNvPr id="308" name="Google Shape;308;p41"/>
          <p:cNvSpPr txBox="1"/>
          <p:nvPr/>
        </p:nvSpPr>
        <p:spPr>
          <a:xfrm>
            <a:off x="914400" y="5257800"/>
            <a:ext cx="2133600" cy="1197000"/>
          </a:xfrm>
          <a:prstGeom prst="rect">
            <a:avLst/>
          </a:prstGeom>
          <a:solidFill>
            <a:srgbClr val="FFFF99">
              <a:alpha val="49800"/>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High Performance Computing</a:t>
            </a:r>
            <a:endParaRPr/>
          </a:p>
        </p:txBody>
      </p:sp>
      <p:sp>
        <p:nvSpPr>
          <p:cNvPr id="309" name="Google Shape;309;p41"/>
          <p:cNvSpPr txBox="1"/>
          <p:nvPr/>
        </p:nvSpPr>
        <p:spPr>
          <a:xfrm>
            <a:off x="6096000" y="5440362"/>
            <a:ext cx="1752600" cy="831900"/>
          </a:xfrm>
          <a:prstGeom prst="rect">
            <a:avLst/>
          </a:prstGeom>
          <a:solidFill>
            <a:srgbClr val="FFFF99">
              <a:alpha val="49800"/>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Pattern Recognition</a:t>
            </a:r>
            <a:endParaRPr/>
          </a:p>
        </p:txBody>
      </p:sp>
      <p:sp>
        <p:nvSpPr>
          <p:cNvPr id="310" name="Google Shape;310;p41"/>
          <p:cNvSpPr txBox="1"/>
          <p:nvPr/>
        </p:nvSpPr>
        <p:spPr>
          <a:xfrm>
            <a:off x="6096000" y="3759200"/>
            <a:ext cx="1600200" cy="1201800"/>
          </a:xfrm>
          <a:prstGeom prst="rect">
            <a:avLst/>
          </a:prstGeom>
          <a:solidFill>
            <a:srgbClr val="FFFF99">
              <a:alpha val="49800"/>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Human Computer Interfaces</a:t>
            </a:r>
            <a:endParaRPr/>
          </a:p>
        </p:txBody>
      </p:sp>
      <p:sp>
        <p:nvSpPr>
          <p:cNvPr id="311" name="Google Shape;311;p41"/>
          <p:cNvSpPr txBox="1"/>
          <p:nvPr/>
        </p:nvSpPr>
        <p:spPr>
          <a:xfrm>
            <a:off x="3429000" y="3597275"/>
            <a:ext cx="1828800" cy="831900"/>
          </a:xfrm>
          <a:prstGeom prst="rect">
            <a:avLst/>
          </a:prstGeom>
          <a:solidFill>
            <a:srgbClr val="FFFF99">
              <a:alpha val="49800"/>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Multimedia Systems</a:t>
            </a:r>
            <a:endParaRPr/>
          </a:p>
        </p:txBody>
      </p:sp>
      <p:sp>
        <p:nvSpPr>
          <p:cNvPr id="312" name="Google Shape;312;p41"/>
          <p:cNvSpPr txBox="1"/>
          <p:nvPr/>
        </p:nvSpPr>
        <p:spPr>
          <a:xfrm>
            <a:off x="3429000" y="4841875"/>
            <a:ext cx="1981200" cy="831900"/>
          </a:xfrm>
          <a:prstGeom prst="rect">
            <a:avLst/>
          </a:prstGeom>
          <a:solidFill>
            <a:srgbClr val="00B050">
              <a:alpha val="49800"/>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Rockwell"/>
              <a:buNone/>
            </a:pPr>
            <a:r>
              <a:rPr b="1" i="0" lang="en-US" sz="2400" u="none">
                <a:solidFill>
                  <a:schemeClr val="dk1"/>
                </a:solidFill>
                <a:latin typeface="Rockwell"/>
                <a:ea typeface="Rockwell"/>
                <a:cs typeface="Rockwell"/>
                <a:sym typeface="Rockwell"/>
              </a:rPr>
              <a:t>Visual Data Mining</a:t>
            </a:r>
            <a:endParaRPr/>
          </a:p>
        </p:txBody>
      </p:sp>
      <p:sp>
        <p:nvSpPr>
          <p:cNvPr id="313" name="Google Shape;313;p41"/>
          <p:cNvSpPr/>
          <p:nvPr/>
        </p:nvSpPr>
        <p:spPr>
          <a:xfrm rot="1443862">
            <a:off x="2742956" y="4572132"/>
            <a:ext cx="533057" cy="358544"/>
          </a:xfrm>
          <a:custGeom>
            <a:rect b="b" l="l" r="r" t="t"/>
            <a:pathLst>
              <a:path extrusionOk="0" h="358775" w="533400">
                <a:moveTo>
                  <a:pt x="0" y="89694"/>
                </a:moveTo>
                <a:lnTo>
                  <a:pt x="11212" y="89694"/>
                </a:lnTo>
                <a:lnTo>
                  <a:pt x="11212" y="269081"/>
                </a:lnTo>
                <a:lnTo>
                  <a:pt x="0" y="269081"/>
                </a:lnTo>
                <a:lnTo>
                  <a:pt x="0" y="89694"/>
                </a:lnTo>
                <a:close/>
                <a:moveTo>
                  <a:pt x="22423" y="89694"/>
                </a:moveTo>
                <a:lnTo>
                  <a:pt x="44847" y="89694"/>
                </a:lnTo>
                <a:lnTo>
                  <a:pt x="44847" y="269081"/>
                </a:lnTo>
                <a:lnTo>
                  <a:pt x="22423" y="269081"/>
                </a:lnTo>
                <a:lnTo>
                  <a:pt x="22423" y="89694"/>
                </a:lnTo>
                <a:close/>
                <a:moveTo>
                  <a:pt x="56059" y="89694"/>
                </a:moveTo>
                <a:lnTo>
                  <a:pt x="354013" y="89694"/>
                </a:lnTo>
                <a:lnTo>
                  <a:pt x="354013" y="0"/>
                </a:lnTo>
                <a:lnTo>
                  <a:pt x="533400" y="179388"/>
                </a:lnTo>
                <a:lnTo>
                  <a:pt x="354013" y="358775"/>
                </a:lnTo>
                <a:lnTo>
                  <a:pt x="354013" y="269081"/>
                </a:lnTo>
                <a:lnTo>
                  <a:pt x="56059" y="269081"/>
                </a:lnTo>
                <a:lnTo>
                  <a:pt x="56059" y="89694"/>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 name="Google Shape;314;p41"/>
          <p:cNvSpPr/>
          <p:nvPr/>
        </p:nvSpPr>
        <p:spPr>
          <a:xfrm rot="-1739939">
            <a:off x="3117878" y="5260942"/>
            <a:ext cx="266813" cy="358927"/>
          </a:xfrm>
          <a:custGeom>
            <a:rect b="b" l="l" r="r" t="t"/>
            <a:pathLst>
              <a:path extrusionOk="0" h="358775" w="266700">
                <a:moveTo>
                  <a:pt x="0" y="89694"/>
                </a:moveTo>
                <a:lnTo>
                  <a:pt x="8334" y="89694"/>
                </a:lnTo>
                <a:lnTo>
                  <a:pt x="8334" y="269081"/>
                </a:lnTo>
                <a:lnTo>
                  <a:pt x="0" y="269081"/>
                </a:lnTo>
                <a:lnTo>
                  <a:pt x="0" y="89694"/>
                </a:lnTo>
                <a:close/>
                <a:moveTo>
                  <a:pt x="16669" y="89694"/>
                </a:moveTo>
                <a:lnTo>
                  <a:pt x="33338" y="89694"/>
                </a:lnTo>
                <a:lnTo>
                  <a:pt x="33338" y="269081"/>
                </a:lnTo>
                <a:lnTo>
                  <a:pt x="16669" y="269081"/>
                </a:lnTo>
                <a:lnTo>
                  <a:pt x="16669" y="89694"/>
                </a:lnTo>
                <a:close/>
                <a:moveTo>
                  <a:pt x="41672" y="89694"/>
                </a:moveTo>
                <a:lnTo>
                  <a:pt x="133350" y="89694"/>
                </a:lnTo>
                <a:lnTo>
                  <a:pt x="133350" y="0"/>
                </a:lnTo>
                <a:lnTo>
                  <a:pt x="266700" y="179388"/>
                </a:lnTo>
                <a:lnTo>
                  <a:pt x="133350" y="358775"/>
                </a:lnTo>
                <a:lnTo>
                  <a:pt x="133350" y="269081"/>
                </a:lnTo>
                <a:lnTo>
                  <a:pt x="41672" y="269081"/>
                </a:lnTo>
                <a:lnTo>
                  <a:pt x="41672" y="89694"/>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 name="Google Shape;315;p41"/>
          <p:cNvSpPr/>
          <p:nvPr/>
        </p:nvSpPr>
        <p:spPr>
          <a:xfrm rot="-9240743">
            <a:off x="5484447" y="5411453"/>
            <a:ext cx="525656" cy="359027"/>
          </a:xfrm>
          <a:custGeom>
            <a:rect b="b" l="l" r="r" t="t"/>
            <a:pathLst>
              <a:path extrusionOk="0" h="358775" w="526469">
                <a:moveTo>
                  <a:pt x="0" y="89694"/>
                </a:moveTo>
                <a:lnTo>
                  <a:pt x="11212" y="89694"/>
                </a:lnTo>
                <a:lnTo>
                  <a:pt x="11212" y="269081"/>
                </a:lnTo>
                <a:lnTo>
                  <a:pt x="0" y="269081"/>
                </a:lnTo>
                <a:lnTo>
                  <a:pt x="0" y="89694"/>
                </a:lnTo>
                <a:close/>
                <a:moveTo>
                  <a:pt x="22423" y="89694"/>
                </a:moveTo>
                <a:lnTo>
                  <a:pt x="44847" y="89694"/>
                </a:lnTo>
                <a:lnTo>
                  <a:pt x="44847" y="269081"/>
                </a:lnTo>
                <a:lnTo>
                  <a:pt x="22423" y="269081"/>
                </a:lnTo>
                <a:lnTo>
                  <a:pt x="22423" y="89694"/>
                </a:lnTo>
                <a:close/>
                <a:moveTo>
                  <a:pt x="56059" y="89694"/>
                </a:moveTo>
                <a:lnTo>
                  <a:pt x="347082" y="89694"/>
                </a:lnTo>
                <a:lnTo>
                  <a:pt x="347082" y="0"/>
                </a:lnTo>
                <a:lnTo>
                  <a:pt x="526469" y="179388"/>
                </a:lnTo>
                <a:lnTo>
                  <a:pt x="347082" y="358775"/>
                </a:lnTo>
                <a:lnTo>
                  <a:pt x="347082" y="269081"/>
                </a:lnTo>
                <a:lnTo>
                  <a:pt x="56059" y="269081"/>
                </a:lnTo>
                <a:lnTo>
                  <a:pt x="56059" y="89694"/>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 name="Google Shape;316;p41"/>
          <p:cNvSpPr/>
          <p:nvPr/>
        </p:nvSpPr>
        <p:spPr>
          <a:xfrm rot="8761873">
            <a:off x="5514899" y="4441264"/>
            <a:ext cx="525300" cy="359223"/>
          </a:xfrm>
          <a:custGeom>
            <a:rect b="b" l="l" r="r" t="t"/>
            <a:pathLst>
              <a:path extrusionOk="0" h="358775" w="526469">
                <a:moveTo>
                  <a:pt x="0" y="89694"/>
                </a:moveTo>
                <a:lnTo>
                  <a:pt x="11212" y="89694"/>
                </a:lnTo>
                <a:lnTo>
                  <a:pt x="11212" y="269081"/>
                </a:lnTo>
                <a:lnTo>
                  <a:pt x="0" y="269081"/>
                </a:lnTo>
                <a:lnTo>
                  <a:pt x="0" y="89694"/>
                </a:lnTo>
                <a:close/>
                <a:moveTo>
                  <a:pt x="22423" y="89694"/>
                </a:moveTo>
                <a:lnTo>
                  <a:pt x="44847" y="89694"/>
                </a:lnTo>
                <a:lnTo>
                  <a:pt x="44847" y="269081"/>
                </a:lnTo>
                <a:lnTo>
                  <a:pt x="22423" y="269081"/>
                </a:lnTo>
                <a:lnTo>
                  <a:pt x="22423" y="89694"/>
                </a:lnTo>
                <a:close/>
                <a:moveTo>
                  <a:pt x="56059" y="89694"/>
                </a:moveTo>
                <a:lnTo>
                  <a:pt x="347082" y="89694"/>
                </a:lnTo>
                <a:lnTo>
                  <a:pt x="347082" y="0"/>
                </a:lnTo>
                <a:lnTo>
                  <a:pt x="526469" y="179388"/>
                </a:lnTo>
                <a:lnTo>
                  <a:pt x="347082" y="358775"/>
                </a:lnTo>
                <a:lnTo>
                  <a:pt x="347082" y="269081"/>
                </a:lnTo>
                <a:lnTo>
                  <a:pt x="56059" y="269081"/>
                </a:lnTo>
                <a:lnTo>
                  <a:pt x="56059" y="89694"/>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 name="Google Shape;317;p41"/>
          <p:cNvSpPr/>
          <p:nvPr/>
        </p:nvSpPr>
        <p:spPr>
          <a:xfrm rot="5400000">
            <a:off x="4178246" y="4432354"/>
            <a:ext cx="384283" cy="358775"/>
          </a:xfrm>
          <a:custGeom>
            <a:rect b="b" l="l" r="r" t="t"/>
            <a:pathLst>
              <a:path extrusionOk="0" h="358775" w="384283">
                <a:moveTo>
                  <a:pt x="0" y="89694"/>
                </a:moveTo>
                <a:lnTo>
                  <a:pt x="11212" y="89694"/>
                </a:lnTo>
                <a:lnTo>
                  <a:pt x="11212" y="269081"/>
                </a:lnTo>
                <a:lnTo>
                  <a:pt x="0" y="269081"/>
                </a:lnTo>
                <a:lnTo>
                  <a:pt x="0" y="89694"/>
                </a:lnTo>
                <a:close/>
                <a:moveTo>
                  <a:pt x="22423" y="89694"/>
                </a:moveTo>
                <a:lnTo>
                  <a:pt x="44847" y="89694"/>
                </a:lnTo>
                <a:lnTo>
                  <a:pt x="44847" y="269081"/>
                </a:lnTo>
                <a:lnTo>
                  <a:pt x="22423" y="269081"/>
                </a:lnTo>
                <a:lnTo>
                  <a:pt x="22423" y="89694"/>
                </a:lnTo>
                <a:close/>
                <a:moveTo>
                  <a:pt x="56059" y="89694"/>
                </a:moveTo>
                <a:lnTo>
                  <a:pt x="204896" y="89694"/>
                </a:lnTo>
                <a:lnTo>
                  <a:pt x="204896" y="0"/>
                </a:lnTo>
                <a:lnTo>
                  <a:pt x="384283" y="179388"/>
                </a:lnTo>
                <a:lnTo>
                  <a:pt x="204896" y="358775"/>
                </a:lnTo>
                <a:lnTo>
                  <a:pt x="204896" y="269081"/>
                </a:lnTo>
                <a:lnTo>
                  <a:pt x="56059" y="269081"/>
                </a:lnTo>
                <a:lnTo>
                  <a:pt x="56059" y="89694"/>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23" name="Google Shape;323;p42"/>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Visualization</a:t>
            </a:r>
            <a:endParaRPr/>
          </a:p>
        </p:txBody>
      </p:sp>
      <p:sp>
        <p:nvSpPr>
          <p:cNvPr id="324" name="Google Shape;324;p42"/>
          <p:cNvSpPr txBox="1"/>
          <p:nvPr>
            <p:ph idx="1" type="body"/>
          </p:nvPr>
        </p:nvSpPr>
        <p:spPr>
          <a:xfrm>
            <a:off x="304800" y="14478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Purpose of Visualization</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2"/>
                </a:solidFill>
                <a:latin typeface="Tahoma"/>
                <a:ea typeface="Tahoma"/>
                <a:cs typeface="Tahoma"/>
                <a:sym typeface="Tahoma"/>
              </a:rPr>
              <a:t>Gain insight</a:t>
            </a:r>
            <a:r>
              <a:rPr b="0" i="0" lang="en-US" sz="2400" u="none">
                <a:solidFill>
                  <a:schemeClr val="dk1"/>
                </a:solidFill>
                <a:latin typeface="Tahoma"/>
                <a:ea typeface="Tahoma"/>
                <a:cs typeface="Tahoma"/>
                <a:sym typeface="Tahoma"/>
              </a:rPr>
              <a:t> into an information space by mapping data onto graphical primitives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2"/>
                </a:solidFill>
                <a:latin typeface="Tahoma"/>
                <a:ea typeface="Tahoma"/>
                <a:cs typeface="Tahoma"/>
                <a:sym typeface="Tahoma"/>
              </a:rPr>
              <a:t>Provide qualitative overview</a:t>
            </a:r>
            <a:r>
              <a:rPr b="0" i="0" lang="en-US" sz="2400" u="none">
                <a:solidFill>
                  <a:schemeClr val="dk1"/>
                </a:solidFill>
                <a:latin typeface="Tahoma"/>
                <a:ea typeface="Tahoma"/>
                <a:cs typeface="Tahoma"/>
                <a:sym typeface="Tahoma"/>
              </a:rPr>
              <a:t> of large data sets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2"/>
                </a:solidFill>
                <a:latin typeface="Tahoma"/>
                <a:ea typeface="Tahoma"/>
                <a:cs typeface="Tahoma"/>
                <a:sym typeface="Tahoma"/>
              </a:rPr>
              <a:t>Search</a:t>
            </a:r>
            <a:r>
              <a:rPr b="0" i="0" lang="en-US" sz="2400" u="none">
                <a:solidFill>
                  <a:schemeClr val="dk1"/>
                </a:solidFill>
                <a:latin typeface="Tahoma"/>
                <a:ea typeface="Tahoma"/>
                <a:cs typeface="Tahoma"/>
                <a:sym typeface="Tahoma"/>
              </a:rPr>
              <a:t> for patterns, trends, structure, irregularities, relationships among data.</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2"/>
                </a:solidFill>
                <a:latin typeface="Tahoma"/>
                <a:ea typeface="Tahoma"/>
                <a:cs typeface="Tahoma"/>
                <a:sym typeface="Tahoma"/>
              </a:rPr>
              <a:t>Help find interesting regions and suitable parameters</a:t>
            </a:r>
            <a:r>
              <a:rPr b="0" i="0" lang="en-US" sz="2400" u="none">
                <a:solidFill>
                  <a:schemeClr val="dk1"/>
                </a:solidFill>
                <a:latin typeface="Tahoma"/>
                <a:ea typeface="Tahoma"/>
                <a:cs typeface="Tahoma"/>
                <a:sym typeface="Tahoma"/>
              </a:rPr>
              <a:t> for further quantitative analysis.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2"/>
                </a:solidFill>
                <a:latin typeface="Tahoma"/>
                <a:ea typeface="Tahoma"/>
                <a:cs typeface="Tahoma"/>
                <a:sym typeface="Tahoma"/>
              </a:rPr>
              <a:t>Provide a visual proof</a:t>
            </a:r>
            <a:r>
              <a:rPr b="0" i="0" lang="en-US" sz="2400" u="none">
                <a:solidFill>
                  <a:schemeClr val="dk1"/>
                </a:solidFill>
                <a:latin typeface="Tahoma"/>
                <a:ea typeface="Tahoma"/>
                <a:cs typeface="Tahoma"/>
                <a:sym typeface="Tahoma"/>
              </a:rPr>
              <a:t> of computer representations derived</a:t>
            </a:r>
            <a:endParaRPr b="0" i="0" sz="2800" u="none">
              <a:solidFill>
                <a:schemeClr val="dk1"/>
              </a:solidFill>
              <a:latin typeface="Tahoma"/>
              <a:ea typeface="Tahoma"/>
              <a:cs typeface="Tahoma"/>
              <a:sym typeface="Tahoma"/>
            </a:endParaRPr>
          </a:p>
          <a:p>
            <a:pPr indent="-236220" lvl="0" marL="342900" rtl="0" algn="l">
              <a:spcBef>
                <a:spcPts val="560"/>
              </a:spcBef>
              <a:spcAft>
                <a:spcPts val="0"/>
              </a:spcAft>
              <a:buSzPts val="1680"/>
              <a:buNone/>
            </a:pPr>
            <a:r>
              <a:t/>
            </a:r>
            <a:endParaRPr b="0" i="0" sz="28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30" name="Google Shape;330;p43"/>
          <p:cNvSpPr txBox="1"/>
          <p:nvPr>
            <p:ph type="title"/>
          </p:nvPr>
        </p:nvSpPr>
        <p:spPr>
          <a:xfrm>
            <a:off x="-76200" y="381000"/>
            <a:ext cx="9220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Visual Data Mining &amp; Data Visualization</a:t>
            </a:r>
            <a:endParaRPr/>
          </a:p>
        </p:txBody>
      </p:sp>
      <p:sp>
        <p:nvSpPr>
          <p:cNvPr id="331" name="Google Shape;331;p43"/>
          <p:cNvSpPr txBox="1"/>
          <p:nvPr>
            <p:ph idx="1" type="body"/>
          </p:nvPr>
        </p:nvSpPr>
        <p:spPr>
          <a:xfrm>
            <a:off x="457200" y="1524000"/>
            <a:ext cx="83058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Integration of visualization and data mining</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visualization</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result visualization</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process visualization</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interactive visual data mining</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Data visualization</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in a database or data warehouse can be viewed </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at different levels of abstraction</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as different combinations of attributes or dimensions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can be presented in various visual forms</a:t>
            </a:r>
            <a:endParaRPr/>
          </a:p>
        </p:txBody>
      </p:sp>
    </p:spTree>
  </p:cSld>
  <p:clrMapOvr>
    <a:masterClrMapping/>
  </p:clrMapOvr>
  <p:transition spd="slow">
    <p:newsfla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37" name="Google Shape;337;p44"/>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Result Visualization</a:t>
            </a:r>
            <a:endParaRPr/>
          </a:p>
        </p:txBody>
      </p:sp>
      <p:sp>
        <p:nvSpPr>
          <p:cNvPr id="338" name="Google Shape;338;p44"/>
          <p:cNvSpPr txBox="1"/>
          <p:nvPr>
            <p:ph idx="1" type="body"/>
          </p:nvPr>
        </p:nvSpPr>
        <p:spPr>
          <a:xfrm>
            <a:off x="381000" y="14478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Presentation of the </a:t>
            </a:r>
            <a:r>
              <a:rPr b="0" i="0" lang="en-US" sz="2400" u="none">
                <a:solidFill>
                  <a:srgbClr val="170981"/>
                </a:solidFill>
                <a:latin typeface="Tahoma"/>
                <a:ea typeface="Tahoma"/>
                <a:cs typeface="Tahoma"/>
                <a:sym typeface="Tahoma"/>
              </a:rPr>
              <a:t>results or knowledge</a:t>
            </a:r>
            <a:r>
              <a:rPr b="0" i="0" lang="en-US" sz="2400" u="none">
                <a:solidFill>
                  <a:schemeClr val="dk1"/>
                </a:solidFill>
                <a:latin typeface="Tahoma"/>
                <a:ea typeface="Tahoma"/>
                <a:cs typeface="Tahoma"/>
                <a:sym typeface="Tahoma"/>
              </a:rPr>
              <a:t> obtained from data mining in visual forms</a:t>
            </a:r>
            <a:endParaRPr/>
          </a:p>
          <a:p>
            <a:pPr indent="-342900" lvl="0" marL="342900" rtl="0" algn="l">
              <a:lnSpc>
                <a:spcPct val="110000"/>
              </a:lnSpc>
              <a:spcBef>
                <a:spcPts val="72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Examples</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Scatter plots and boxplots (obtained from descriptive data mining)</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Decision trees</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Association rules</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Clusters</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Outliers</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Generalized rules</a:t>
            </a:r>
            <a:endParaRPr/>
          </a:p>
        </p:txBody>
      </p:sp>
    </p:spTree>
  </p:cSld>
  <p:clrMapOvr>
    <a:masterClrMapping/>
  </p:clrMapOvr>
  <p:transition spd="slow">
    <p:newsfla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44" name="Google Shape;344;p45"/>
          <p:cNvSpPr txBox="1"/>
          <p:nvPr>
            <p:ph type="title"/>
          </p:nvPr>
        </p:nvSpPr>
        <p:spPr>
          <a:xfrm>
            <a:off x="0" y="152400"/>
            <a:ext cx="91440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hlink"/>
              </a:buClr>
              <a:buSzPts val="3600"/>
              <a:buFont typeface="Tahoma"/>
              <a:buNone/>
            </a:pPr>
            <a:r>
              <a:rPr b="1" i="0" lang="en-US" sz="3600" u="none">
                <a:solidFill>
                  <a:schemeClr val="hlink"/>
                </a:solidFill>
                <a:latin typeface="Tahoma"/>
                <a:ea typeface="Tahoma"/>
                <a:cs typeface="Tahoma"/>
                <a:sym typeface="Tahoma"/>
              </a:rPr>
              <a:t>Boxplots </a:t>
            </a:r>
            <a:r>
              <a:rPr b="1" i="0" lang="en-US" sz="3600" u="none">
                <a:solidFill>
                  <a:schemeClr val="dk2"/>
                </a:solidFill>
                <a:latin typeface="Tahoma"/>
                <a:ea typeface="Tahoma"/>
                <a:cs typeface="Tahoma"/>
                <a:sym typeface="Tahoma"/>
              </a:rPr>
              <a:t>from Statsoft: Multiple Variable Combinations</a:t>
            </a:r>
            <a:endParaRPr/>
          </a:p>
        </p:txBody>
      </p:sp>
      <p:pic>
        <p:nvPicPr>
          <p:cNvPr id="345" name="Google Shape;345;p45"/>
          <p:cNvPicPr preferRelativeResize="0"/>
          <p:nvPr/>
        </p:nvPicPr>
        <p:blipFill rotWithShape="1">
          <a:blip r:embed="rId3">
            <a:alphaModFix/>
          </a:blip>
          <a:srcRect b="0" l="0" r="0" t="0"/>
          <a:stretch/>
        </p:blipFill>
        <p:spPr>
          <a:xfrm>
            <a:off x="304800" y="1066800"/>
            <a:ext cx="8686800" cy="5638800"/>
          </a:xfrm>
          <a:prstGeom prst="rect">
            <a:avLst/>
          </a:prstGeom>
          <a:noFill/>
          <a:ln>
            <a:noFill/>
          </a:ln>
        </p:spPr>
      </p:pic>
    </p:spTree>
  </p:cSld>
  <p:clrMapOvr>
    <a:masterClrMapping/>
  </p:clrMapOvr>
  <p:transition spd="slow">
    <p:newsfla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51" name="Google Shape;351;p46"/>
          <p:cNvSpPr txBox="1"/>
          <p:nvPr>
            <p:ph type="title"/>
          </p:nvPr>
        </p:nvSpPr>
        <p:spPr>
          <a:xfrm>
            <a:off x="0" y="0"/>
            <a:ext cx="89361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21328"/>
              </a:buClr>
              <a:buSzPts val="3200"/>
              <a:buFont typeface="Tahoma"/>
              <a:buNone/>
            </a:pPr>
            <a:r>
              <a:rPr b="1" i="0" lang="en-US" sz="3200" u="none">
                <a:solidFill>
                  <a:srgbClr val="121328"/>
                </a:solidFill>
                <a:latin typeface="Tahoma"/>
                <a:ea typeface="Tahoma"/>
                <a:cs typeface="Tahoma"/>
                <a:sym typeface="Tahoma"/>
              </a:rPr>
              <a:t>Visualization of Data Mining Results in SAS Enterprise Miner:</a:t>
            </a:r>
            <a:r>
              <a:rPr b="1" i="0" lang="en-US" sz="3200" u="none">
                <a:solidFill>
                  <a:schemeClr val="dk2"/>
                </a:solidFill>
                <a:latin typeface="Tahoma"/>
                <a:ea typeface="Tahoma"/>
                <a:cs typeface="Tahoma"/>
                <a:sym typeface="Tahoma"/>
              </a:rPr>
              <a:t> </a:t>
            </a:r>
            <a:r>
              <a:rPr b="1" i="0" lang="en-US" sz="3200" u="none">
                <a:solidFill>
                  <a:schemeClr val="hlink"/>
                </a:solidFill>
                <a:latin typeface="Tahoma"/>
                <a:ea typeface="Tahoma"/>
                <a:cs typeface="Tahoma"/>
                <a:sym typeface="Tahoma"/>
              </a:rPr>
              <a:t>Scatter Plots</a:t>
            </a:r>
            <a:endParaRPr/>
          </a:p>
        </p:txBody>
      </p:sp>
      <p:sp>
        <p:nvSpPr>
          <p:cNvPr id="352" name="Google Shape;352;p46"/>
          <p:cNvSpPr txBox="1"/>
          <p:nvPr>
            <p:ph idx="1" type="body"/>
          </p:nvPr>
        </p:nvSpPr>
        <p:spPr>
          <a:xfrm>
            <a:off x="614362" y="1447800"/>
            <a:ext cx="7521600" cy="6858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SzPts val="1440"/>
              <a:buNone/>
            </a:pPr>
            <a:r>
              <a:rPr b="0" i="0" lang="en-US" sz="2400" u="none">
                <a:solidFill>
                  <a:schemeClr val="dk1"/>
                </a:solidFill>
                <a:latin typeface="Tahoma"/>
                <a:ea typeface="Tahoma"/>
                <a:cs typeface="Tahoma"/>
                <a:sym typeface="Tahoma"/>
              </a:rPr>
              <a:t>	</a:t>
            </a:r>
            <a:endParaRPr/>
          </a:p>
        </p:txBody>
      </p:sp>
      <p:pic>
        <p:nvPicPr>
          <p:cNvPr id="353" name="Google Shape;353;p46"/>
          <p:cNvPicPr preferRelativeResize="0"/>
          <p:nvPr/>
        </p:nvPicPr>
        <p:blipFill rotWithShape="1">
          <a:blip r:embed="rId3">
            <a:alphaModFix/>
          </a:blip>
          <a:srcRect b="0" l="0" r="0" t="0"/>
          <a:stretch/>
        </p:blipFill>
        <p:spPr>
          <a:xfrm>
            <a:off x="0" y="990600"/>
            <a:ext cx="9144000" cy="5638800"/>
          </a:xfrm>
          <a:prstGeom prst="rect">
            <a:avLst/>
          </a:prstGeom>
          <a:noFill/>
          <a:ln>
            <a:noFill/>
          </a:ln>
        </p:spPr>
      </p:pic>
    </p:spTree>
  </p:cSld>
  <p:clrMapOvr>
    <a:masterClrMapping/>
  </p:clrMapOvr>
  <p:transition spd="slow">
    <p:newsfla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59" name="Google Shape;359;p47"/>
          <p:cNvSpPr txBox="1"/>
          <p:nvPr>
            <p:ph type="title"/>
          </p:nvPr>
        </p:nvSpPr>
        <p:spPr>
          <a:xfrm>
            <a:off x="0" y="76200"/>
            <a:ext cx="86868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Visualization of Association Rules in SGI/MineSet 3.0</a:t>
            </a:r>
            <a:endParaRPr/>
          </a:p>
        </p:txBody>
      </p:sp>
      <p:pic>
        <p:nvPicPr>
          <p:cNvPr id="360" name="Google Shape;360;p47"/>
          <p:cNvPicPr preferRelativeResize="0"/>
          <p:nvPr/>
        </p:nvPicPr>
        <p:blipFill rotWithShape="1">
          <a:blip r:embed="rId3">
            <a:alphaModFix/>
          </a:blip>
          <a:srcRect b="0" l="0" r="0" t="0"/>
          <a:stretch/>
        </p:blipFill>
        <p:spPr>
          <a:xfrm>
            <a:off x="304800" y="1295400"/>
            <a:ext cx="8636000" cy="5181600"/>
          </a:xfrm>
          <a:prstGeom prst="rect">
            <a:avLst/>
          </a:prstGeom>
          <a:noFill/>
          <a:ln>
            <a:noFill/>
          </a:ln>
        </p:spPr>
      </p:pic>
    </p:spTree>
  </p:cSld>
  <p:clrMapOvr>
    <a:masterClrMapping/>
  </p:clrMapOvr>
  <p:transition spd="slow">
    <p:newsfla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66" name="Google Shape;366;p48"/>
          <p:cNvSpPr txBox="1"/>
          <p:nvPr>
            <p:ph type="title"/>
          </p:nvPr>
        </p:nvSpPr>
        <p:spPr>
          <a:xfrm>
            <a:off x="0" y="76200"/>
            <a:ext cx="89361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21328"/>
              </a:buClr>
              <a:buSzPts val="3200"/>
              <a:buFont typeface="Tahoma"/>
              <a:buNone/>
            </a:pPr>
            <a:r>
              <a:rPr b="1" i="0" lang="en-US" sz="3200" u="none">
                <a:solidFill>
                  <a:srgbClr val="121328"/>
                </a:solidFill>
                <a:latin typeface="Tahoma"/>
                <a:ea typeface="Tahoma"/>
                <a:cs typeface="Tahoma"/>
                <a:sym typeface="Tahoma"/>
              </a:rPr>
              <a:t>Visualization of a</a:t>
            </a:r>
            <a:r>
              <a:rPr b="1" i="0" lang="en-US" sz="3200" u="none">
                <a:solidFill>
                  <a:schemeClr val="dk2"/>
                </a:solidFill>
                <a:latin typeface="Tahoma"/>
                <a:ea typeface="Tahoma"/>
                <a:cs typeface="Tahoma"/>
                <a:sym typeface="Tahoma"/>
              </a:rPr>
              <a:t> </a:t>
            </a:r>
            <a:r>
              <a:rPr b="1" i="0" lang="en-US" sz="3200" u="none">
                <a:solidFill>
                  <a:schemeClr val="hlink"/>
                </a:solidFill>
                <a:latin typeface="Tahoma"/>
                <a:ea typeface="Tahoma"/>
                <a:cs typeface="Tahoma"/>
                <a:sym typeface="Tahoma"/>
              </a:rPr>
              <a:t>Decision Tree</a:t>
            </a:r>
            <a:r>
              <a:rPr b="1" i="0" lang="en-US" sz="3200" u="none">
                <a:solidFill>
                  <a:schemeClr val="dk2"/>
                </a:solidFill>
                <a:latin typeface="Tahoma"/>
                <a:ea typeface="Tahoma"/>
                <a:cs typeface="Tahoma"/>
                <a:sym typeface="Tahoma"/>
              </a:rPr>
              <a:t> </a:t>
            </a:r>
            <a:r>
              <a:rPr b="1" i="0" lang="en-US" sz="3200" u="none">
                <a:solidFill>
                  <a:srgbClr val="121328"/>
                </a:solidFill>
                <a:latin typeface="Tahoma"/>
                <a:ea typeface="Tahoma"/>
                <a:cs typeface="Tahoma"/>
                <a:sym typeface="Tahoma"/>
              </a:rPr>
              <a:t>in SGI/MineSet 3.0</a:t>
            </a:r>
            <a:endParaRPr/>
          </a:p>
        </p:txBody>
      </p:sp>
      <p:pic>
        <p:nvPicPr>
          <p:cNvPr id="367" name="Google Shape;367;p48"/>
          <p:cNvPicPr preferRelativeResize="0"/>
          <p:nvPr/>
        </p:nvPicPr>
        <p:blipFill rotWithShape="1">
          <a:blip r:embed="rId3">
            <a:alphaModFix/>
          </a:blip>
          <a:srcRect b="0" l="0" r="0" t="0"/>
          <a:stretch/>
        </p:blipFill>
        <p:spPr>
          <a:xfrm>
            <a:off x="304800" y="1219200"/>
            <a:ext cx="8534400" cy="5410199"/>
          </a:xfrm>
          <a:prstGeom prst="rect">
            <a:avLst/>
          </a:prstGeom>
          <a:noFill/>
          <a:ln>
            <a:noFill/>
          </a:ln>
        </p:spPr>
      </p:pic>
    </p:spTree>
  </p:cSld>
  <p:clrMapOvr>
    <a:masterClrMapping/>
  </p:clrMapOvr>
  <p:transition spd="slow">
    <p:newsfla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73" name="Google Shape;373;p49"/>
          <p:cNvSpPr txBox="1"/>
          <p:nvPr>
            <p:ph type="title"/>
          </p:nvPr>
        </p:nvSpPr>
        <p:spPr>
          <a:xfrm>
            <a:off x="0" y="152400"/>
            <a:ext cx="87630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21328"/>
              </a:buClr>
              <a:buSzPts val="3200"/>
              <a:buFont typeface="Tahoma"/>
              <a:buNone/>
            </a:pPr>
            <a:r>
              <a:rPr b="1" i="0" lang="en-US" sz="3200" u="none">
                <a:solidFill>
                  <a:srgbClr val="121328"/>
                </a:solidFill>
                <a:latin typeface="Tahoma"/>
                <a:ea typeface="Tahoma"/>
                <a:cs typeface="Tahoma"/>
                <a:sym typeface="Tahoma"/>
              </a:rPr>
              <a:t>Visualization of </a:t>
            </a:r>
            <a:r>
              <a:rPr b="1" i="0" lang="en-US" sz="3200" u="none">
                <a:solidFill>
                  <a:schemeClr val="hlink"/>
                </a:solidFill>
                <a:latin typeface="Tahoma"/>
                <a:ea typeface="Tahoma"/>
                <a:cs typeface="Tahoma"/>
                <a:sym typeface="Tahoma"/>
              </a:rPr>
              <a:t>Cluster Grouping</a:t>
            </a:r>
            <a:r>
              <a:rPr b="1" i="0" lang="en-US" sz="3200" u="none">
                <a:solidFill>
                  <a:srgbClr val="121328"/>
                </a:solidFill>
                <a:latin typeface="Tahoma"/>
                <a:ea typeface="Tahoma"/>
                <a:cs typeface="Tahoma"/>
                <a:sym typeface="Tahoma"/>
              </a:rPr>
              <a:t> in IBM Intelligent Miner</a:t>
            </a:r>
            <a:endParaRPr/>
          </a:p>
        </p:txBody>
      </p:sp>
      <p:pic>
        <p:nvPicPr>
          <p:cNvPr id="374" name="Google Shape;374;p49"/>
          <p:cNvPicPr preferRelativeResize="0"/>
          <p:nvPr/>
        </p:nvPicPr>
        <p:blipFill rotWithShape="1">
          <a:blip r:embed="rId3">
            <a:alphaModFix/>
          </a:blip>
          <a:srcRect b="0" l="0" r="0" t="0"/>
          <a:stretch/>
        </p:blipFill>
        <p:spPr>
          <a:xfrm>
            <a:off x="228600" y="1295400"/>
            <a:ext cx="8610600" cy="5257800"/>
          </a:xfrm>
          <a:prstGeom prst="rect">
            <a:avLst/>
          </a:prstGeom>
          <a:noFill/>
          <a:ln>
            <a:noFill/>
          </a:ln>
        </p:spPr>
      </p:pic>
    </p:spTree>
  </p:cSld>
  <p:clrMapOvr>
    <a:masterClrMapping/>
  </p:clrMapOvr>
  <p:transition spd="slow">
    <p:newsfla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80" name="Google Shape;380;p50"/>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Process Visualization</a:t>
            </a:r>
            <a:endParaRPr/>
          </a:p>
        </p:txBody>
      </p:sp>
      <p:sp>
        <p:nvSpPr>
          <p:cNvPr id="381" name="Google Shape;381;p50"/>
          <p:cNvSpPr txBox="1"/>
          <p:nvPr>
            <p:ph idx="1" type="body"/>
          </p:nvPr>
        </p:nvSpPr>
        <p:spPr>
          <a:xfrm>
            <a:off x="457200" y="1524000"/>
            <a:ext cx="8148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Presentation of the </a:t>
            </a:r>
            <a:r>
              <a:rPr b="0" i="0" lang="en-US" sz="2400" u="none">
                <a:solidFill>
                  <a:srgbClr val="170981"/>
                </a:solidFill>
                <a:latin typeface="Tahoma"/>
                <a:ea typeface="Tahoma"/>
                <a:cs typeface="Tahoma"/>
                <a:sym typeface="Tahoma"/>
              </a:rPr>
              <a:t>various processes of data mining</a:t>
            </a:r>
            <a:r>
              <a:rPr b="0" i="0" lang="en-US" sz="2400" u="none">
                <a:solidFill>
                  <a:schemeClr val="dk1"/>
                </a:solidFill>
                <a:latin typeface="Tahoma"/>
                <a:ea typeface="Tahoma"/>
                <a:cs typeface="Tahoma"/>
                <a:sym typeface="Tahoma"/>
              </a:rPr>
              <a:t> in visual forms so that users can see</a:t>
            </a:r>
            <a:endParaRPr/>
          </a:p>
          <a:p>
            <a:pPr indent="-285750" lvl="1" marL="742950" rtl="0" algn="l">
              <a:lnSpc>
                <a:spcPct val="12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extraction process</a:t>
            </a:r>
            <a:endParaRPr/>
          </a:p>
          <a:p>
            <a:pPr indent="-285750" lvl="1" marL="742950" rtl="0" algn="l">
              <a:lnSpc>
                <a:spcPct val="12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Where the data is extracted</a:t>
            </a:r>
            <a:endParaRPr/>
          </a:p>
          <a:p>
            <a:pPr indent="-285750" lvl="1" marL="742950" rtl="0" algn="l">
              <a:lnSpc>
                <a:spcPct val="12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How the data is cleaned, integrated, preprocessed, and mined</a:t>
            </a:r>
            <a:endParaRPr/>
          </a:p>
          <a:p>
            <a:pPr indent="-285750" lvl="1" marL="742950" rtl="0" algn="l">
              <a:lnSpc>
                <a:spcPct val="12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Method selected for data mining</a:t>
            </a:r>
            <a:endParaRPr/>
          </a:p>
          <a:p>
            <a:pPr indent="-285750" lvl="1" marL="742950" rtl="0" algn="l">
              <a:lnSpc>
                <a:spcPct val="12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Where the results are stored</a:t>
            </a:r>
            <a:endParaRPr/>
          </a:p>
          <a:p>
            <a:pPr indent="-285750" lvl="1" marL="742950" rtl="0" algn="l">
              <a:lnSpc>
                <a:spcPct val="12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How they may be viewed</a:t>
            </a:r>
            <a:endParaRPr/>
          </a:p>
        </p:txBody>
      </p:sp>
    </p:spTree>
  </p:cSld>
  <p:clrMapOvr>
    <a:masterClrMapping/>
  </p:clrMapOvr>
  <p:transition spd="slow">
    <p:newsfla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8" name="Google Shape;168;p24"/>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Chapter 13: Data Mining Trends and Research Frontiers </a:t>
            </a:r>
            <a:endParaRPr/>
          </a:p>
        </p:txBody>
      </p:sp>
      <p:sp>
        <p:nvSpPr>
          <p:cNvPr id="169" name="Google Shape;169;p24"/>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Complex Types of Data</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Other Methodologies of Data Mining</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Applications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and Society</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Trends</a:t>
            </a:r>
            <a:endParaRPr/>
          </a:p>
          <a:p>
            <a:pPr indent="-342900" lvl="0" marL="342900" rtl="0" algn="l">
              <a:lnSpc>
                <a:spcPct val="14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Summary</a:t>
            </a:r>
            <a:endParaRPr/>
          </a:p>
        </p:txBody>
      </p:sp>
      <p:sp>
        <p:nvSpPr>
          <p:cNvPr id="170" name="Google Shape;170;p24"/>
          <p:cNvSpPr/>
          <p:nvPr/>
        </p:nvSpPr>
        <p:spPr>
          <a:xfrm rot="8637725">
            <a:off x="6637777" y="152686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88" name="Google Shape;388;p51"/>
          <p:cNvSpPr txBox="1"/>
          <p:nvPr>
            <p:ph type="title"/>
          </p:nvPr>
        </p:nvSpPr>
        <p:spPr>
          <a:xfrm>
            <a:off x="0" y="228600"/>
            <a:ext cx="91440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21328"/>
              </a:buClr>
              <a:buSzPts val="3600"/>
              <a:buFont typeface="Tahoma"/>
              <a:buNone/>
            </a:pPr>
            <a:r>
              <a:rPr b="1" i="0" lang="en-US" sz="3600" u="none">
                <a:solidFill>
                  <a:srgbClr val="121328"/>
                </a:solidFill>
                <a:latin typeface="Tahoma"/>
                <a:ea typeface="Tahoma"/>
                <a:cs typeface="Tahoma"/>
                <a:sym typeface="Tahoma"/>
              </a:rPr>
              <a:t>Visualization of </a:t>
            </a:r>
            <a:r>
              <a:rPr b="1" i="0" lang="en-US" sz="3600" u="none">
                <a:solidFill>
                  <a:schemeClr val="hlink"/>
                </a:solidFill>
                <a:latin typeface="Tahoma"/>
                <a:ea typeface="Tahoma"/>
                <a:cs typeface="Tahoma"/>
                <a:sym typeface="Tahoma"/>
              </a:rPr>
              <a:t>Data Mining Processes</a:t>
            </a:r>
            <a:r>
              <a:rPr b="1" i="0" lang="en-US" sz="3600" u="none">
                <a:solidFill>
                  <a:srgbClr val="121328"/>
                </a:solidFill>
                <a:latin typeface="Tahoma"/>
                <a:ea typeface="Tahoma"/>
                <a:cs typeface="Tahoma"/>
                <a:sym typeface="Tahoma"/>
              </a:rPr>
              <a:t> by Clementine</a:t>
            </a:r>
            <a:endParaRPr/>
          </a:p>
        </p:txBody>
      </p:sp>
      <p:sp>
        <p:nvSpPr>
          <p:cNvPr id="389" name="Google Shape;389;p51"/>
          <p:cNvSpPr txBox="1"/>
          <p:nvPr/>
        </p:nvSpPr>
        <p:spPr>
          <a:xfrm>
            <a:off x="990600" y="1676400"/>
            <a:ext cx="76200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21328"/>
              </a:buClr>
              <a:buSzPts val="2400"/>
              <a:buFont typeface="Arial"/>
              <a:buNone/>
            </a:pPr>
            <a:r>
              <a:rPr b="1" i="0" lang="en-US" sz="2400" u="none">
                <a:solidFill>
                  <a:srgbClr val="121328"/>
                </a:solidFill>
                <a:latin typeface="Arial"/>
                <a:ea typeface="Arial"/>
                <a:cs typeface="Arial"/>
                <a:sym typeface="Arial"/>
              </a:rPr>
              <a:t> </a:t>
            </a:r>
            <a:endParaRPr/>
          </a:p>
        </p:txBody>
      </p:sp>
      <p:pic>
        <p:nvPicPr>
          <p:cNvPr descr="flow1" id="390" name="Google Shape;390;p51"/>
          <p:cNvPicPr preferRelativeResize="0"/>
          <p:nvPr/>
        </p:nvPicPr>
        <p:blipFill rotWithShape="1">
          <a:blip r:embed="rId3">
            <a:alphaModFix/>
          </a:blip>
          <a:srcRect b="0" l="0" r="0" t="0"/>
          <a:stretch/>
        </p:blipFill>
        <p:spPr>
          <a:xfrm>
            <a:off x="304800" y="1600200"/>
            <a:ext cx="4267200" cy="2403475"/>
          </a:xfrm>
          <a:prstGeom prst="rect">
            <a:avLst/>
          </a:prstGeom>
          <a:noFill/>
          <a:ln>
            <a:noFill/>
          </a:ln>
        </p:spPr>
      </p:pic>
      <p:pic>
        <p:nvPicPr>
          <p:cNvPr descr="graph1" id="391" name="Google Shape;391;p51"/>
          <p:cNvPicPr preferRelativeResize="0"/>
          <p:nvPr/>
        </p:nvPicPr>
        <p:blipFill rotWithShape="1">
          <a:blip r:embed="rId4">
            <a:alphaModFix/>
          </a:blip>
          <a:srcRect b="0" l="0" r="0" t="0"/>
          <a:stretch/>
        </p:blipFill>
        <p:spPr>
          <a:xfrm>
            <a:off x="4572000" y="3962400"/>
            <a:ext cx="4267200" cy="2601912"/>
          </a:xfrm>
          <a:prstGeom prst="rect">
            <a:avLst/>
          </a:prstGeom>
          <a:noFill/>
          <a:ln>
            <a:noFill/>
          </a:ln>
        </p:spPr>
      </p:pic>
      <p:sp>
        <p:nvSpPr>
          <p:cNvPr id="392" name="Google Shape;392;p51"/>
          <p:cNvSpPr txBox="1"/>
          <p:nvPr/>
        </p:nvSpPr>
        <p:spPr>
          <a:xfrm>
            <a:off x="2362200" y="4343400"/>
            <a:ext cx="22098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Understand variations with visualized data</a:t>
            </a:r>
            <a:br>
              <a:rPr b="0" i="0" lang="en-US" sz="12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sp>
        <p:nvSpPr>
          <p:cNvPr id="393" name="Google Shape;393;p51"/>
          <p:cNvSpPr txBox="1"/>
          <p:nvPr/>
        </p:nvSpPr>
        <p:spPr>
          <a:xfrm>
            <a:off x="4572000" y="1828800"/>
            <a:ext cx="2362200" cy="16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See your solution discovery process clearly</a:t>
            </a:r>
            <a:br>
              <a:rPr b="0" i="0" lang="en-US" sz="20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transition spd="slow">
    <p:newsfla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99" name="Google Shape;399;p52"/>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Interactive Visual Data Mining</a:t>
            </a:r>
            <a:endParaRPr/>
          </a:p>
        </p:txBody>
      </p:sp>
      <p:sp>
        <p:nvSpPr>
          <p:cNvPr id="400" name="Google Shape;400;p52"/>
          <p:cNvSpPr txBox="1"/>
          <p:nvPr>
            <p:ph idx="1" type="body"/>
          </p:nvPr>
        </p:nvSpPr>
        <p:spPr>
          <a:xfrm>
            <a:off x="457200" y="1447800"/>
            <a:ext cx="83058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Using visualization tools in the data mining process to </a:t>
            </a:r>
            <a:r>
              <a:rPr b="0" i="0" lang="en-US" sz="2400" u="none">
                <a:solidFill>
                  <a:srgbClr val="170981"/>
                </a:solidFill>
                <a:latin typeface="Tahoma"/>
                <a:ea typeface="Tahoma"/>
                <a:cs typeface="Tahoma"/>
                <a:sym typeface="Tahoma"/>
              </a:rPr>
              <a:t>help users make smart data mining decisions</a:t>
            </a:r>
            <a:r>
              <a:rPr b="0" i="0" lang="en-US" sz="2400" u="none">
                <a:solidFill>
                  <a:schemeClr val="dk1"/>
                </a:solidFill>
                <a:latin typeface="Tahoma"/>
                <a:ea typeface="Tahoma"/>
                <a:cs typeface="Tahoma"/>
                <a:sym typeface="Tahoma"/>
              </a:rPr>
              <a:t> </a:t>
            </a:r>
            <a:endParaRPr/>
          </a:p>
          <a:p>
            <a:pPr indent="-342900" lvl="0" marL="342900" rtl="0" algn="l">
              <a:lnSpc>
                <a:spcPct val="110000"/>
              </a:lnSpc>
              <a:spcBef>
                <a:spcPts val="72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Example</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Display the data distribution in a set of attributes using </a:t>
            </a:r>
            <a:r>
              <a:rPr b="0" i="0" lang="en-US" sz="2400" u="none">
                <a:solidFill>
                  <a:srgbClr val="170981"/>
                </a:solidFill>
                <a:latin typeface="Tahoma"/>
                <a:ea typeface="Tahoma"/>
                <a:cs typeface="Tahoma"/>
                <a:sym typeface="Tahoma"/>
              </a:rPr>
              <a:t>colored sectors or columns</a:t>
            </a:r>
            <a:r>
              <a:rPr b="0" i="0" lang="en-US" sz="2400" u="none">
                <a:solidFill>
                  <a:schemeClr val="dk1"/>
                </a:solidFill>
                <a:latin typeface="Tahoma"/>
                <a:ea typeface="Tahoma"/>
                <a:cs typeface="Tahoma"/>
                <a:sym typeface="Tahoma"/>
              </a:rPr>
              <a:t> (depending on whether the whole space is represented by either a circle or a set of columns)</a:t>
            </a:r>
            <a:endParaRPr/>
          </a:p>
          <a:p>
            <a:pPr indent="-285750" lvl="1" marL="742950" rtl="0" algn="l">
              <a:lnSpc>
                <a:spcPct val="110000"/>
              </a:lnSpc>
              <a:spcBef>
                <a:spcPts val="72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Use the display to which sector should first be selected for classification and where a good split point for this sector may be</a:t>
            </a:r>
            <a:endParaRPr/>
          </a:p>
        </p:txBody>
      </p:sp>
    </p:spTree>
  </p:cSld>
  <p:clrMapOvr>
    <a:masterClrMapping/>
  </p:clrMapOvr>
  <p:transition spd="slow">
    <p:newsfla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06" name="Google Shape;406;p53"/>
          <p:cNvSpPr txBox="1"/>
          <p:nvPr>
            <p:ph type="title"/>
          </p:nvPr>
        </p:nvSpPr>
        <p:spPr>
          <a:xfrm>
            <a:off x="0" y="152400"/>
            <a:ext cx="91440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hlink"/>
              </a:buClr>
              <a:buSzPts val="3600"/>
              <a:buFont typeface="Tahoma"/>
              <a:buNone/>
            </a:pPr>
            <a:r>
              <a:rPr b="1" i="0" lang="en-US" sz="3600" u="none">
                <a:solidFill>
                  <a:schemeClr val="hlink"/>
                </a:solidFill>
                <a:latin typeface="Tahoma"/>
                <a:ea typeface="Tahoma"/>
                <a:cs typeface="Tahoma"/>
                <a:sym typeface="Tahoma"/>
              </a:rPr>
              <a:t>Interactive Visual Mining</a:t>
            </a:r>
            <a:r>
              <a:rPr b="1" i="0" lang="en-US" sz="3600" u="none">
                <a:solidFill>
                  <a:schemeClr val="dk2"/>
                </a:solidFill>
                <a:latin typeface="Tahoma"/>
                <a:ea typeface="Tahoma"/>
                <a:cs typeface="Tahoma"/>
                <a:sym typeface="Tahoma"/>
              </a:rPr>
              <a:t> by Perception-Based Classification (PBC)</a:t>
            </a:r>
            <a:endParaRPr/>
          </a:p>
        </p:txBody>
      </p:sp>
      <p:pic>
        <p:nvPicPr>
          <p:cNvPr id="407" name="Google Shape;407;p53"/>
          <p:cNvPicPr preferRelativeResize="0"/>
          <p:nvPr/>
        </p:nvPicPr>
        <p:blipFill rotWithShape="1">
          <a:blip r:embed="rId3">
            <a:alphaModFix/>
          </a:blip>
          <a:srcRect b="0" l="0" r="0" t="0"/>
          <a:stretch/>
        </p:blipFill>
        <p:spPr>
          <a:xfrm>
            <a:off x="533400" y="1219200"/>
            <a:ext cx="7772400" cy="5562600"/>
          </a:xfrm>
          <a:prstGeom prst="rect">
            <a:avLst/>
          </a:prstGeom>
          <a:noFill/>
          <a:ln>
            <a:noFill/>
          </a:ln>
        </p:spPr>
      </p:pic>
    </p:spTree>
  </p:cSld>
  <p:clrMapOvr>
    <a:masterClrMapping/>
  </p:clrMapOvr>
  <p:transition spd="slow">
    <p:newsfla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13" name="Google Shape;413;p54"/>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Audio Data Mining</a:t>
            </a:r>
            <a:endParaRPr/>
          </a:p>
        </p:txBody>
      </p:sp>
      <p:sp>
        <p:nvSpPr>
          <p:cNvPr id="414" name="Google Shape;414;p54"/>
          <p:cNvSpPr txBox="1"/>
          <p:nvPr>
            <p:ph idx="1" type="body"/>
          </p:nvPr>
        </p:nvSpPr>
        <p:spPr>
          <a:xfrm>
            <a:off x="457200" y="1447800"/>
            <a:ext cx="8228100" cy="4953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Uses audio signals to indicate the patterns of data or the features of data mining results</a:t>
            </a:r>
            <a:endParaRPr/>
          </a:p>
          <a:p>
            <a:pPr indent="-342900" lvl="0" marL="4572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 interesting alternative to visual mining</a:t>
            </a:r>
            <a:endParaRPr/>
          </a:p>
          <a:p>
            <a:pPr indent="-342900" lvl="0" marL="4572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 inverse task of mining audio (such as music) databases which is to find patterns from audio data</a:t>
            </a:r>
            <a:endParaRPr/>
          </a:p>
          <a:p>
            <a:pPr indent="-342900" lvl="0" marL="4572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Visual data mining may disclose interesting patterns using graphical displays, but requires users to concentrate on watching patterns </a:t>
            </a:r>
            <a:endParaRPr/>
          </a:p>
          <a:p>
            <a:pPr indent="-342900" lvl="0" marL="457200" rtl="0" algn="l">
              <a:lnSpc>
                <a:spcPct val="10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Instead, transform patterns into sound and music and listen to pitches, rhythms, tune, and melody in order to identify anything interesting or unusual</a:t>
            </a:r>
            <a:endParaRPr/>
          </a:p>
        </p:txBody>
      </p:sp>
    </p:spTree>
  </p:cSld>
  <p:clrMapOvr>
    <a:masterClrMapping/>
  </p:clrMapOvr>
  <p:transition spd="slow">
    <p:newsfla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20" name="Google Shape;420;p55"/>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Chapter 13: Data Mining Trends and Research Frontiers </a:t>
            </a:r>
            <a:endParaRPr/>
          </a:p>
        </p:txBody>
      </p:sp>
      <p:sp>
        <p:nvSpPr>
          <p:cNvPr id="421" name="Google Shape;421;p55"/>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Complex Types of Data</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Other Methodologies of Data Mining</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Applications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and Society</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Trends</a:t>
            </a:r>
            <a:endParaRPr/>
          </a:p>
          <a:p>
            <a:pPr indent="-342900" lvl="0" marL="342900" rtl="0" algn="l">
              <a:lnSpc>
                <a:spcPct val="14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Summary</a:t>
            </a:r>
            <a:endParaRPr/>
          </a:p>
        </p:txBody>
      </p:sp>
      <p:sp>
        <p:nvSpPr>
          <p:cNvPr id="422" name="Google Shape;422;p55"/>
          <p:cNvSpPr/>
          <p:nvPr/>
        </p:nvSpPr>
        <p:spPr>
          <a:xfrm rot="8637725">
            <a:off x="5563040" y="31207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28" name="Google Shape;428;p56"/>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Data Mining Applications</a:t>
            </a:r>
            <a:endParaRPr/>
          </a:p>
        </p:txBody>
      </p:sp>
      <p:sp>
        <p:nvSpPr>
          <p:cNvPr id="429" name="Google Shape;429;p56"/>
          <p:cNvSpPr txBox="1"/>
          <p:nvPr>
            <p:ph idx="1" type="body"/>
          </p:nvPr>
        </p:nvSpPr>
        <p:spPr>
          <a:xfrm>
            <a:off x="381000" y="1371600"/>
            <a:ext cx="83820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Data mining: A young discipline with broad and diverse applications</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There still exists a nontrivial gap between generic data mining methods and effective and scalable data mining tools for domain-specific applications</a:t>
            </a:r>
            <a:endParaRPr/>
          </a:p>
          <a:p>
            <a:pPr indent="-342900" lvl="0" marL="342900" rtl="0" algn="l">
              <a:lnSpc>
                <a:spcPct val="100000"/>
              </a:lnSpc>
              <a:spcBef>
                <a:spcPts val="6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Some application domains (briefly discussed here)</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for Financial data analysis</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for Retail and Telecommunication Industries</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in Science and Engineering</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for Intrusion Detection and Prevention</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Mining and Recommender Systems</a:t>
            </a:r>
            <a:endParaRPr/>
          </a:p>
          <a:p>
            <a:pPr indent="-201930" lvl="1" marL="742950" rtl="0" algn="l">
              <a:lnSpc>
                <a:spcPct val="100000"/>
              </a:lnSpc>
              <a:spcBef>
                <a:spcPts val="780"/>
              </a:spcBef>
              <a:spcAft>
                <a:spcPts val="0"/>
              </a:spcAft>
              <a:buClr>
                <a:schemeClr val="hlink"/>
              </a:buClr>
              <a:buSzPts val="1320"/>
              <a:buFont typeface="Noto Sans Symbols"/>
              <a:buNone/>
            </a:pPr>
            <a:r>
              <a:t/>
            </a:r>
            <a:endParaRPr b="0" i="0" sz="2400" u="none">
              <a:solidFill>
                <a:schemeClr val="dk1"/>
              </a:solidFill>
              <a:latin typeface="Tahoma"/>
              <a:ea typeface="Tahoma"/>
              <a:cs typeface="Tahoma"/>
              <a:sym typeface="Tahoma"/>
            </a:endParaRPr>
          </a:p>
          <a:p>
            <a:pPr indent="-201930" lvl="1" marL="742950" rtl="0" algn="l">
              <a:lnSpc>
                <a:spcPct val="100000"/>
              </a:lnSpc>
              <a:spcBef>
                <a:spcPts val="480"/>
              </a:spcBef>
              <a:spcAft>
                <a:spcPts val="0"/>
              </a:spcAft>
              <a:buClr>
                <a:schemeClr val="hlink"/>
              </a:buClr>
              <a:buSzPts val="1320"/>
              <a:buFont typeface="Noto Sans Symbols"/>
              <a:buNone/>
            </a:pPr>
            <a:r>
              <a:t/>
            </a:r>
            <a:endParaRPr b="0" i="0" sz="2400" u="none">
              <a:solidFill>
                <a:schemeClr val="dk1"/>
              </a:solidFill>
              <a:latin typeface="Tahoma"/>
              <a:ea typeface="Tahoma"/>
              <a:cs typeface="Tahoma"/>
              <a:sym typeface="Tahoma"/>
            </a:endParaRPr>
          </a:p>
          <a:p>
            <a:pPr indent="-201930" lvl="1" marL="742950" rtl="0" algn="l">
              <a:lnSpc>
                <a:spcPct val="100000"/>
              </a:lnSpc>
              <a:spcBef>
                <a:spcPts val="480"/>
              </a:spcBef>
              <a:spcAft>
                <a:spcPts val="0"/>
              </a:spcAft>
              <a:buClr>
                <a:schemeClr val="hlink"/>
              </a:buClr>
              <a:buSzPts val="1320"/>
              <a:buFont typeface="Noto Sans Symbols"/>
              <a:buNone/>
            </a:pPr>
            <a:r>
              <a:t/>
            </a:r>
            <a:endParaRPr b="0" i="0" sz="2400" u="none">
              <a:solidFill>
                <a:schemeClr val="dk1"/>
              </a:solidFill>
              <a:latin typeface="Tahoma"/>
              <a:ea typeface="Tahoma"/>
              <a:cs typeface="Tahoma"/>
              <a:sym typeface="Tahoma"/>
            </a:endParaRPr>
          </a:p>
          <a:p>
            <a:pPr indent="-201930" lvl="1" marL="742950" rtl="0" algn="l">
              <a:lnSpc>
                <a:spcPct val="100000"/>
              </a:lnSpc>
              <a:spcBef>
                <a:spcPts val="480"/>
              </a:spcBef>
              <a:spcAft>
                <a:spcPts val="0"/>
              </a:spcAft>
              <a:buClr>
                <a:schemeClr val="hlink"/>
              </a:buClr>
              <a:buSzPts val="1320"/>
              <a:buFont typeface="Noto Sans Symbols"/>
              <a:buNone/>
            </a:pPr>
            <a:r>
              <a:t/>
            </a:r>
            <a:endParaRPr b="0" i="0" sz="2400" u="none">
              <a:solidFill>
                <a:schemeClr val="dk1"/>
              </a:solidFill>
              <a:latin typeface="Tahoma"/>
              <a:ea typeface="Tahoma"/>
              <a:cs typeface="Tahoma"/>
              <a:sym typeface="Tahoma"/>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35" name="Google Shape;435;p57"/>
          <p:cNvSpPr txBox="1"/>
          <p:nvPr>
            <p:ph type="title"/>
          </p:nvPr>
        </p:nvSpPr>
        <p:spPr>
          <a:xfrm>
            <a:off x="0" y="304800"/>
            <a:ext cx="9144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for Financial Data Analysis (I)</a:t>
            </a:r>
            <a:endParaRPr/>
          </a:p>
        </p:txBody>
      </p:sp>
      <p:sp>
        <p:nvSpPr>
          <p:cNvPr id="436" name="Google Shape;436;p57"/>
          <p:cNvSpPr txBox="1"/>
          <p:nvPr>
            <p:ph idx="1" type="body"/>
          </p:nvPr>
        </p:nvSpPr>
        <p:spPr>
          <a:xfrm>
            <a:off x="381000" y="1371600"/>
            <a:ext cx="8305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Financial data collected in banks and financial institutions are often relatively complete, reliable, and of high quality</a:t>
            </a:r>
            <a:endParaRPr/>
          </a:p>
          <a:p>
            <a:pPr indent="-342900" lvl="0" marL="342900" rtl="0" algn="l">
              <a:lnSpc>
                <a:spcPct val="100000"/>
              </a:lnSpc>
              <a:spcBef>
                <a:spcPts val="6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Design and construction of data warehouses for multidimensional data analysis and data mining</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View the debt and revenue changes by month, by region, by sector, and by other factors</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Access statistical information such as max, min, total, average, trend, etc.</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Loan payment prediction/consumer credit policy analysis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feature selection and attribute relevance ranking</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Loan payment performance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Consumer credit rating</a:t>
            </a:r>
            <a:endParaRPr/>
          </a:p>
        </p:txBody>
      </p:sp>
    </p:spTree>
  </p:cSld>
  <p:clrMapOvr>
    <a:masterClrMapping/>
  </p:clrMapOvr>
  <p:transition spd="slow">
    <p:newsfla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42" name="Google Shape;442;p58"/>
          <p:cNvSpPr txBox="1"/>
          <p:nvPr>
            <p:ph idx="1" type="body"/>
          </p:nvPr>
        </p:nvSpPr>
        <p:spPr>
          <a:xfrm>
            <a:off x="381000" y="1295400"/>
            <a:ext cx="83058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Classification and clustering of customers for targeted marketing</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multidimensional segmentation by nearest-neighbor, classification, decision trees, etc. to identify customer groups or associate a new customer to an appropriate customer group</a:t>
            </a:r>
            <a:endParaRPr/>
          </a:p>
          <a:p>
            <a:pPr indent="-342900" lvl="0" marL="342900" rtl="0" algn="l">
              <a:lnSpc>
                <a:spcPct val="100000"/>
              </a:lnSpc>
              <a:spcBef>
                <a:spcPts val="6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Detection of money laundering and other financial crimes</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integration of from multiple DBs (e.g., bank transactions, federal/state crime history DBs)</a:t>
            </a:r>
            <a:endParaRPr/>
          </a:p>
          <a:p>
            <a:pPr indent="-285750" lvl="1" marL="742950" rtl="0" algn="l">
              <a:lnSpc>
                <a:spcPct val="100000"/>
              </a:lnSpc>
              <a:spcBef>
                <a:spcPts val="6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Tools: data visualization, linkage analysis, classification, clustering tools, outlier analysis, and sequential pattern analysis tools (find unusual access sequences)</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443" name="Google Shape;443;p58"/>
          <p:cNvSpPr txBox="1"/>
          <p:nvPr/>
        </p:nvSpPr>
        <p:spPr>
          <a:xfrm>
            <a:off x="0" y="304800"/>
            <a:ext cx="9144000" cy="685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for Financial Data Analysis (II)</a:t>
            </a:r>
            <a:endParaRPr/>
          </a:p>
        </p:txBody>
      </p:sp>
    </p:spTree>
  </p:cSld>
  <p:clrMapOvr>
    <a:masterClrMapping/>
  </p:clrMapOvr>
  <p:transition spd="slow">
    <p:newsfla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49" name="Google Shape;449;p59"/>
          <p:cNvSpPr txBox="1"/>
          <p:nvPr>
            <p:ph type="title"/>
          </p:nvPr>
        </p:nvSpPr>
        <p:spPr>
          <a:xfrm>
            <a:off x="-76200" y="304800"/>
            <a:ext cx="93726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Data Mining for Retail &amp; Telcomm. Industries (I)</a:t>
            </a:r>
            <a:endParaRPr/>
          </a:p>
        </p:txBody>
      </p:sp>
      <p:sp>
        <p:nvSpPr>
          <p:cNvPr id="450" name="Google Shape;450;p59"/>
          <p:cNvSpPr txBox="1"/>
          <p:nvPr>
            <p:ph idx="1" type="body"/>
          </p:nvPr>
        </p:nvSpPr>
        <p:spPr>
          <a:xfrm>
            <a:off x="381000" y="1295400"/>
            <a:ext cx="86106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Retail industry: huge amounts of data on sales, customer shopping history, e-commerce, etc.</a:t>
            </a:r>
            <a:endParaRPr/>
          </a:p>
          <a:p>
            <a:pPr indent="-342900" lvl="0" marL="342900" rtl="0" algn="l">
              <a:lnSpc>
                <a:spcPct val="100000"/>
              </a:lnSpc>
              <a:spcBef>
                <a:spcPts val="9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Applications of retail data mining </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Identify customer buying behaviors</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Discover customer shopping patterns and trends</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Improve the quality of customer service</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Achieve better customer retention and satisfaction</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Enhance goods consumption ratios</a:t>
            </a:r>
            <a:endParaRPr/>
          </a:p>
          <a:p>
            <a:pPr indent="-285750" lvl="1" marL="742950" rtl="0" algn="l">
              <a:lnSpc>
                <a:spcPct val="100000"/>
              </a:lnSpc>
              <a:spcBef>
                <a:spcPts val="9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Design more effective goods transportation and distribution policies</a:t>
            </a:r>
            <a:endParaRPr/>
          </a:p>
          <a:p>
            <a:pPr indent="-342900" lvl="0" marL="342900" rtl="0" algn="l">
              <a:lnSpc>
                <a:spcPct val="100000"/>
              </a:lnSpc>
              <a:spcBef>
                <a:spcPts val="9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Telcomm. and many other industries: Share many similar goals and expectations of retail data mining</a:t>
            </a:r>
            <a:endParaRPr/>
          </a:p>
        </p:txBody>
      </p:sp>
    </p:spTree>
  </p:cSld>
  <p:clrMapOvr>
    <a:masterClrMapping/>
  </p:clrMapOvr>
  <p:transition spd="slow">
    <p:newsfla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56" name="Google Shape;456;p60"/>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Practice for Retail Industry</a:t>
            </a:r>
            <a:endParaRPr/>
          </a:p>
        </p:txBody>
      </p:sp>
      <p:sp>
        <p:nvSpPr>
          <p:cNvPr id="457" name="Google Shape;457;p60"/>
          <p:cNvSpPr txBox="1"/>
          <p:nvPr>
            <p:ph idx="1" type="body"/>
          </p:nvPr>
        </p:nvSpPr>
        <p:spPr>
          <a:xfrm>
            <a:off x="304800" y="1295400"/>
            <a:ext cx="8458200" cy="5181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Design and construction of data warehouses </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Multidimensional analysis of sales, customers, products, time, and region</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Analysis of the effectiveness of sales campaigns</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Customer retention: Analysis of customer loyalty</a:t>
            </a:r>
            <a:endParaRPr/>
          </a:p>
          <a:p>
            <a:pPr indent="-285750" lvl="1" marL="91440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Use customer loyalty card information to register sequences of purchases of particular customers</a:t>
            </a:r>
            <a:endParaRPr/>
          </a:p>
          <a:p>
            <a:pPr indent="-285750" lvl="1" marL="91440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Use sequential pattern mining to investigate changes in customer consumption or loyalty</a:t>
            </a:r>
            <a:endParaRPr/>
          </a:p>
          <a:p>
            <a:pPr indent="-285750" lvl="1" marL="91440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Suggest adjustments on the pricing and variety of goods</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Product recommendation and cross-reference of items</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Fraudulent analysis and the identification of usual patterns</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Use of visualization tools in data analysis</a:t>
            </a:r>
            <a:endParaRPr/>
          </a:p>
        </p:txBody>
      </p:sp>
    </p:spTree>
  </p:cSld>
  <p:clrMapOvr>
    <a:masterClrMapping/>
  </p:clrMapOvr>
  <p:transition spd="slow">
    <p:newsfla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6" name="Google Shape;176;p25"/>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Mining Complex Types of Data</a:t>
            </a:r>
            <a:endParaRPr/>
          </a:p>
        </p:txBody>
      </p:sp>
      <p:sp>
        <p:nvSpPr>
          <p:cNvPr id="177" name="Google Shape;177;p25"/>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Sequence Data</a:t>
            </a:r>
            <a:endParaRPr/>
          </a:p>
          <a:p>
            <a:pPr indent="-285750" lvl="1" marL="742950" rtl="0" algn="l">
              <a:lnSpc>
                <a:spcPct val="120000"/>
              </a:lnSpc>
              <a:spcBef>
                <a:spcPts val="1280"/>
              </a:spcBef>
              <a:spcAft>
                <a:spcPts val="0"/>
              </a:spcAft>
              <a:buClr>
                <a:schemeClr val="hlink"/>
              </a:buClr>
              <a:buSzPts val="1760"/>
              <a:buFont typeface="Noto Sans Symbols"/>
              <a:buChar char="■"/>
            </a:pPr>
            <a:r>
              <a:rPr b="0" i="0" lang="en-US" sz="3200" u="none">
                <a:solidFill>
                  <a:schemeClr val="dk1"/>
                </a:solidFill>
                <a:latin typeface="Tahoma"/>
                <a:ea typeface="Tahoma"/>
                <a:cs typeface="Tahoma"/>
                <a:sym typeface="Tahoma"/>
              </a:rPr>
              <a:t>Mining Time Series</a:t>
            </a:r>
            <a:endParaRPr/>
          </a:p>
          <a:p>
            <a:pPr indent="-285750" lvl="1" marL="742950" rtl="0" algn="l">
              <a:lnSpc>
                <a:spcPct val="120000"/>
              </a:lnSpc>
              <a:spcBef>
                <a:spcPts val="1280"/>
              </a:spcBef>
              <a:spcAft>
                <a:spcPts val="0"/>
              </a:spcAft>
              <a:buClr>
                <a:schemeClr val="hlink"/>
              </a:buClr>
              <a:buSzPts val="1760"/>
              <a:buFont typeface="Noto Sans Symbols"/>
              <a:buChar char="■"/>
            </a:pPr>
            <a:r>
              <a:rPr b="0" i="0" lang="en-US" sz="3200" u="none">
                <a:solidFill>
                  <a:schemeClr val="dk1"/>
                </a:solidFill>
                <a:latin typeface="Tahoma"/>
                <a:ea typeface="Tahoma"/>
                <a:cs typeface="Tahoma"/>
                <a:sym typeface="Tahoma"/>
              </a:rPr>
              <a:t>Mining Symbolic Sequences</a:t>
            </a:r>
            <a:endParaRPr/>
          </a:p>
          <a:p>
            <a:pPr indent="-285750" lvl="1" marL="742950" rtl="0" algn="l">
              <a:lnSpc>
                <a:spcPct val="120000"/>
              </a:lnSpc>
              <a:spcBef>
                <a:spcPts val="1280"/>
              </a:spcBef>
              <a:spcAft>
                <a:spcPts val="0"/>
              </a:spcAft>
              <a:buClr>
                <a:schemeClr val="hlink"/>
              </a:buClr>
              <a:buSzPts val="1760"/>
              <a:buFont typeface="Noto Sans Symbols"/>
              <a:buChar char="■"/>
            </a:pPr>
            <a:r>
              <a:rPr b="0" i="0" lang="en-US" sz="3200" u="none">
                <a:solidFill>
                  <a:schemeClr val="dk1"/>
                </a:solidFill>
                <a:latin typeface="Tahoma"/>
                <a:ea typeface="Tahoma"/>
                <a:cs typeface="Tahoma"/>
                <a:sym typeface="Tahoma"/>
              </a:rPr>
              <a:t>Mining Biological Sequences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Graphs and Networks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Other Kinds of Data</a:t>
            </a:r>
            <a:endParaRPr/>
          </a:p>
        </p:txBody>
      </p:sp>
      <p:sp>
        <p:nvSpPr>
          <p:cNvPr id="178" name="Google Shape;178;p25"/>
          <p:cNvSpPr/>
          <p:nvPr/>
        </p:nvSpPr>
        <p:spPr>
          <a:xfrm rot="8637725">
            <a:off x="5182040" y="152686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63" name="Google Shape;463;p61"/>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in Science and Engineering</a:t>
            </a:r>
            <a:endParaRPr/>
          </a:p>
        </p:txBody>
      </p:sp>
      <p:sp>
        <p:nvSpPr>
          <p:cNvPr id="464" name="Google Shape;464;p61"/>
          <p:cNvSpPr txBox="1"/>
          <p:nvPr>
            <p:ph idx="1" type="body"/>
          </p:nvPr>
        </p:nvSpPr>
        <p:spPr>
          <a:xfrm>
            <a:off x="304800" y="1295400"/>
            <a:ext cx="8458200" cy="5181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Data warehouses and data preprocessing</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Resolving inconsistencies or incompatible data collected in diverse environments and different periods (e.g. eco-system studies) </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Mining complex data types</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Spatiotemporal, biological, diverse semantics and relationships</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Graph-based and network-based mining</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Links, relationships, data flow, etc.</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Visualization tools and domain-specific knowledge</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Other issues</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Data mining in social sciences and social studies: text and social media</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Data mining in computer science: monitoring systems, software bugs, network intrusion</a:t>
            </a:r>
            <a:endParaRPr/>
          </a:p>
        </p:txBody>
      </p:sp>
    </p:spTree>
  </p:cSld>
  <p:clrMapOvr>
    <a:masterClrMapping/>
  </p:clrMapOvr>
  <p:transition spd="slow">
    <p:newsfla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70" name="Google Shape;470;p62"/>
          <p:cNvSpPr txBox="1"/>
          <p:nvPr>
            <p:ph type="title"/>
          </p:nvPr>
        </p:nvSpPr>
        <p:spPr>
          <a:xfrm>
            <a:off x="0" y="152400"/>
            <a:ext cx="91440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for Intrusion Detection and Prevention</a:t>
            </a:r>
            <a:endParaRPr/>
          </a:p>
        </p:txBody>
      </p:sp>
      <p:sp>
        <p:nvSpPr>
          <p:cNvPr id="471" name="Google Shape;471;p62"/>
          <p:cNvSpPr txBox="1"/>
          <p:nvPr>
            <p:ph idx="1" type="body"/>
          </p:nvPr>
        </p:nvSpPr>
        <p:spPr>
          <a:xfrm>
            <a:off x="228600" y="1295400"/>
            <a:ext cx="8610600" cy="5181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Majority of intrusion detection and prevention systems use</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Signature-based detection: use signatures, attack patterns that are preconfigured and predetermined by domain experts</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Anomaly-based detection: build profiles (models of normal behavior) and detect those that are substantially deviate from the profiles</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What data mining can help</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New data mining algorithms for intrusion detection</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Association, correlation, and discriminative pattern analysis help select and build discriminative classifiers</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Analysis of stream data: outlier detection, clustering, model shifting</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Distributed data mining</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Visualization and querying tools</a:t>
            </a:r>
            <a:endParaRPr/>
          </a:p>
        </p:txBody>
      </p:sp>
    </p:spTree>
  </p:cSld>
  <p:clrMapOvr>
    <a:masterClrMapping/>
  </p:clrMapOvr>
  <p:transition spd="slow">
    <p:newsflash/>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77" name="Google Shape;477;p63"/>
          <p:cNvSpPr txBox="1"/>
          <p:nvPr>
            <p:ph type="title"/>
          </p:nvPr>
        </p:nvSpPr>
        <p:spPr>
          <a:xfrm>
            <a:off x="0" y="228600"/>
            <a:ext cx="9144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Data Mining and Recommender Systems</a:t>
            </a:r>
            <a:endParaRPr/>
          </a:p>
        </p:txBody>
      </p:sp>
      <p:sp>
        <p:nvSpPr>
          <p:cNvPr id="478" name="Google Shape;478;p63"/>
          <p:cNvSpPr txBox="1"/>
          <p:nvPr>
            <p:ph idx="1" type="body"/>
          </p:nvPr>
        </p:nvSpPr>
        <p:spPr>
          <a:xfrm>
            <a:off x="228600" y="1295400"/>
            <a:ext cx="8610600" cy="5181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Recommender systems: Personalization, making product recommendations that are likely to be of interest to a user</a:t>
            </a:r>
            <a:endParaRPr/>
          </a:p>
          <a:p>
            <a:pPr indent="-342900" lvl="0" marL="4572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Approaches: Content-based, collaborative, or their hybrid </a:t>
            </a:r>
            <a:endParaRPr/>
          </a:p>
          <a:p>
            <a:pPr indent="-285750" lvl="1" marL="857250" rtl="0" algn="l">
              <a:lnSpc>
                <a:spcPct val="100000"/>
              </a:lnSpc>
              <a:spcBef>
                <a:spcPts val="6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Content-based: Recommends items that are similar to items the user preferred or queried in the past</a:t>
            </a:r>
            <a:endParaRPr/>
          </a:p>
          <a:p>
            <a:pPr indent="-285750" lvl="1" marL="857250" rtl="0" algn="l">
              <a:lnSpc>
                <a:spcPct val="100000"/>
              </a:lnSpc>
              <a:spcBef>
                <a:spcPts val="6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Collaborative filtering: Consider a user's social environment, opinions of other customers who have similar tastes or preferences</a:t>
            </a:r>
            <a:endParaRPr/>
          </a:p>
          <a:p>
            <a:pPr indent="-342900" lvl="0" marL="457200" rtl="0" algn="l">
              <a:lnSpc>
                <a:spcPct val="100000"/>
              </a:lnSpc>
              <a:spcBef>
                <a:spcPts val="6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Data mining and recommender systems</a:t>
            </a:r>
            <a:endParaRPr/>
          </a:p>
          <a:p>
            <a:pPr indent="-285750" lvl="1" marL="857250" rtl="0" algn="l">
              <a:lnSpc>
                <a:spcPct val="100000"/>
              </a:lnSpc>
              <a:spcBef>
                <a:spcPts val="6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Users C × items S: extract from known to unknown ratings to predict user-item combinations</a:t>
            </a:r>
            <a:endParaRPr/>
          </a:p>
          <a:p>
            <a:pPr indent="-285750" lvl="1" marL="857250" rtl="0" algn="l">
              <a:lnSpc>
                <a:spcPct val="100000"/>
              </a:lnSpc>
              <a:spcBef>
                <a:spcPts val="6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Memory-based method often uses k-nearest neighbor approach</a:t>
            </a:r>
            <a:endParaRPr/>
          </a:p>
          <a:p>
            <a:pPr indent="-285750" lvl="1" marL="857250" rtl="0" algn="l">
              <a:lnSpc>
                <a:spcPct val="100000"/>
              </a:lnSpc>
              <a:spcBef>
                <a:spcPts val="6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Model-based method uses a collection of ratings to learn a model (e.g., probabilistic models, clustering, Bayesian networks, etc.)</a:t>
            </a:r>
            <a:endParaRPr/>
          </a:p>
          <a:p>
            <a:pPr indent="-285750" lvl="1" marL="857250" rtl="0" algn="l">
              <a:lnSpc>
                <a:spcPct val="100000"/>
              </a:lnSpc>
              <a:spcBef>
                <a:spcPts val="6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Hybrid approaches integrate both to improve performance (e.g., using ensemble)</a:t>
            </a:r>
            <a:endParaRPr/>
          </a:p>
        </p:txBody>
      </p:sp>
    </p:spTree>
  </p:cSld>
  <p:clrMapOvr>
    <a:masterClrMapping/>
  </p:clrMapOvr>
  <p:transition spd="slow">
    <p:newsfla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84" name="Google Shape;484;p64"/>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Chapter 13: Data Mining Trends and Research Frontiers </a:t>
            </a:r>
            <a:endParaRPr/>
          </a:p>
        </p:txBody>
      </p:sp>
      <p:sp>
        <p:nvSpPr>
          <p:cNvPr id="485" name="Google Shape;485;p64"/>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Complex Types of Data</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Other Methodologies of Data Mining</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Applications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and Society</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Trends</a:t>
            </a:r>
            <a:endParaRPr/>
          </a:p>
          <a:p>
            <a:pPr indent="-342900" lvl="0" marL="342900" rtl="0" algn="l">
              <a:lnSpc>
                <a:spcPct val="14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Summary</a:t>
            </a:r>
            <a:endParaRPr/>
          </a:p>
        </p:txBody>
      </p:sp>
      <p:sp>
        <p:nvSpPr>
          <p:cNvPr id="486" name="Google Shape;486;p64"/>
          <p:cNvSpPr/>
          <p:nvPr/>
        </p:nvSpPr>
        <p:spPr>
          <a:xfrm rot="8637725">
            <a:off x="5410640" y="38827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92" name="Google Shape;492;p65"/>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Ubiquitous and Invisible Data Mining</a:t>
            </a:r>
            <a:endParaRPr/>
          </a:p>
        </p:txBody>
      </p:sp>
      <p:sp>
        <p:nvSpPr>
          <p:cNvPr id="493" name="Google Shape;493;p65"/>
          <p:cNvSpPr txBox="1"/>
          <p:nvPr>
            <p:ph idx="1" type="body"/>
          </p:nvPr>
        </p:nvSpPr>
        <p:spPr>
          <a:xfrm>
            <a:off x="304800" y="1295400"/>
            <a:ext cx="8458200" cy="5181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Ubiquitous Data Mining</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Data mining is used everywhere, e.g., online shopping</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Ex. Customer relationship management (CRM)</a:t>
            </a:r>
            <a:endParaRPr/>
          </a:p>
          <a:p>
            <a:pPr indent="-342900" lvl="0" marL="4572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Invisible Data Mining </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Invisible:  Data mining functions are built in daily life operations</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Ex. Google search: Users may be unaware that they are examining results returned by data </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Invisible data mining is highly desirable </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Invisible mining needs to consider efficiency and scalability, user interaction, incorporation of background knowledge and visualization techniques, finding interesting patterns, real-time, …</a:t>
            </a:r>
            <a:endParaRPr/>
          </a:p>
          <a:p>
            <a:pPr indent="-285750" lvl="1" marL="857250" rtl="0" algn="l">
              <a:lnSpc>
                <a:spcPct val="10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Further work: Integration of data mining into existing business and scientific technologies to provide domain-specific data mining tools </a:t>
            </a:r>
            <a:endParaRPr/>
          </a:p>
        </p:txBody>
      </p:sp>
    </p:spTree>
  </p:cSld>
  <p:clrMapOvr>
    <a:masterClrMapping/>
  </p:clrMapOvr>
  <p:transition spd="slow">
    <p:newsfla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00" name="Google Shape;500;p66"/>
          <p:cNvSpPr txBox="1"/>
          <p:nvPr>
            <p:ph type="title"/>
          </p:nvPr>
        </p:nvSpPr>
        <p:spPr>
          <a:xfrm>
            <a:off x="0" y="76200"/>
            <a:ext cx="91440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Privacy, Security and Social Impacts of Data Mining</a:t>
            </a:r>
            <a:endParaRPr/>
          </a:p>
        </p:txBody>
      </p:sp>
      <p:sp>
        <p:nvSpPr>
          <p:cNvPr id="501" name="Google Shape;501;p66"/>
          <p:cNvSpPr txBox="1"/>
          <p:nvPr>
            <p:ph idx="1" type="body"/>
          </p:nvPr>
        </p:nvSpPr>
        <p:spPr>
          <a:xfrm>
            <a:off x="304800" y="1371600"/>
            <a:ext cx="86868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Many data mining applications do not touch personal data</a:t>
            </a:r>
            <a:endParaRPr/>
          </a:p>
          <a:p>
            <a:pPr indent="-285750" lvl="1" marL="742950" rtl="0" algn="l">
              <a:lnSpc>
                <a:spcPct val="100000"/>
              </a:lnSpc>
              <a:spcBef>
                <a:spcPts val="7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E.g., meteorology, astronomy, geography, geology, biology, and other scientific and engineering data</a:t>
            </a:r>
            <a:endParaRPr/>
          </a:p>
          <a:p>
            <a:pPr indent="-342900" lvl="0" marL="342900" rtl="0" algn="l">
              <a:lnSpc>
                <a:spcPct val="100000"/>
              </a:lnSpc>
              <a:spcBef>
                <a:spcPts val="7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Many DM studies are on developing scalable algorithms to find general or statistically significant patterns, not touching  individuals</a:t>
            </a:r>
            <a:endParaRPr/>
          </a:p>
          <a:p>
            <a:pPr indent="-342900" lvl="0" marL="342900" rtl="0" algn="l">
              <a:lnSpc>
                <a:spcPct val="100000"/>
              </a:lnSpc>
              <a:spcBef>
                <a:spcPts val="7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real privacy concern: unconstrained access of individual records, especially privacy-sensitive information</a:t>
            </a:r>
            <a:endParaRPr/>
          </a:p>
          <a:p>
            <a:pPr indent="-342900" lvl="0" marL="342900" rtl="0" algn="l">
              <a:lnSpc>
                <a:spcPct val="100000"/>
              </a:lnSpc>
              <a:spcBef>
                <a:spcPts val="7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Method 1: Removing sensitive IDs associated with the data</a:t>
            </a:r>
            <a:endParaRPr/>
          </a:p>
          <a:p>
            <a:pPr indent="-342900" lvl="0" marL="342900" rtl="0" algn="l">
              <a:lnSpc>
                <a:spcPct val="100000"/>
              </a:lnSpc>
              <a:spcBef>
                <a:spcPts val="7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Method 2: Data security-enhancing methods</a:t>
            </a:r>
            <a:endParaRPr/>
          </a:p>
          <a:p>
            <a:pPr indent="-285750" lvl="1" marL="742950" rtl="0" algn="l">
              <a:lnSpc>
                <a:spcPct val="100000"/>
              </a:lnSpc>
              <a:spcBef>
                <a:spcPts val="7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Multi-level security model: permit to access to only authorized level</a:t>
            </a:r>
            <a:endParaRPr/>
          </a:p>
          <a:p>
            <a:pPr indent="-285750" lvl="1" marL="742950" rtl="0" algn="l">
              <a:lnSpc>
                <a:spcPct val="100000"/>
              </a:lnSpc>
              <a:spcBef>
                <a:spcPts val="7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Encryption: e.g., </a:t>
            </a:r>
            <a:r>
              <a:rPr b="0" i="1" lang="en-US" sz="2000" u="none">
                <a:solidFill>
                  <a:schemeClr val="dk1"/>
                </a:solidFill>
                <a:latin typeface="Tahoma"/>
                <a:ea typeface="Tahoma"/>
                <a:cs typeface="Tahoma"/>
                <a:sym typeface="Tahoma"/>
              </a:rPr>
              <a:t>blind signatures</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biometric encryption</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anonymous databases </a:t>
            </a:r>
            <a:r>
              <a:rPr b="0" i="0" lang="en-US" sz="2000" u="none">
                <a:solidFill>
                  <a:schemeClr val="dk1"/>
                </a:solidFill>
                <a:latin typeface="Tahoma"/>
                <a:ea typeface="Tahoma"/>
                <a:cs typeface="Tahoma"/>
                <a:sym typeface="Tahoma"/>
              </a:rPr>
              <a:t>(personal information is encrypted and stored at different locations)</a:t>
            </a:r>
            <a:endParaRPr/>
          </a:p>
          <a:p>
            <a:pPr indent="-342900" lvl="0" marL="342900" rtl="0" algn="l">
              <a:lnSpc>
                <a:spcPct val="100000"/>
              </a:lnSpc>
              <a:spcBef>
                <a:spcPts val="7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Method 3: Privacy-preserving data mining methods</a:t>
            </a:r>
            <a:endParaRPr/>
          </a:p>
        </p:txBody>
      </p:sp>
    </p:spTree>
  </p:cSld>
  <p:clrMapOvr>
    <a:masterClrMapping/>
  </p:clrMapOvr>
  <p:transition spd="slow">
    <p:newsfla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07" name="Google Shape;507;p67"/>
          <p:cNvSpPr txBox="1"/>
          <p:nvPr>
            <p:ph type="title"/>
          </p:nvPr>
        </p:nvSpPr>
        <p:spPr>
          <a:xfrm>
            <a:off x="0" y="304800"/>
            <a:ext cx="9144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Privacy-Preserving Data Mining</a:t>
            </a:r>
            <a:endParaRPr/>
          </a:p>
        </p:txBody>
      </p:sp>
      <p:sp>
        <p:nvSpPr>
          <p:cNvPr id="508" name="Google Shape;508;p67"/>
          <p:cNvSpPr txBox="1"/>
          <p:nvPr>
            <p:ph idx="1" type="body"/>
          </p:nvPr>
        </p:nvSpPr>
        <p:spPr>
          <a:xfrm>
            <a:off x="381000" y="1219200"/>
            <a:ext cx="8382000" cy="5562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Privacy-preserving (privacy-enhanced or privacy-sensitive) mining:</a:t>
            </a:r>
            <a:endParaRPr/>
          </a:p>
          <a:p>
            <a:pPr indent="-285750" lvl="1" marL="742950" rtl="0" algn="l">
              <a:lnSpc>
                <a:spcPct val="100000"/>
              </a:lnSpc>
              <a:spcBef>
                <a:spcPts val="3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Obtaining valid mining results without disclosing the underlying sensitive data values </a:t>
            </a:r>
            <a:endParaRPr/>
          </a:p>
          <a:p>
            <a:pPr indent="-285750" lvl="1" marL="742950" rtl="0" algn="l">
              <a:lnSpc>
                <a:spcPct val="100000"/>
              </a:lnSpc>
              <a:spcBef>
                <a:spcPts val="3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Often needs trade-off between information loss and privacy</a:t>
            </a:r>
            <a:endParaRPr/>
          </a:p>
          <a:p>
            <a:pPr indent="-342900" lvl="0" marL="342900" rtl="0" algn="l">
              <a:lnSpc>
                <a:spcPct val="100000"/>
              </a:lnSpc>
              <a:spcBef>
                <a:spcPts val="3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Privacy-preserving data mining methods:</a:t>
            </a:r>
            <a:endParaRPr/>
          </a:p>
          <a:p>
            <a:pPr indent="-285750" lvl="1" marL="742950" rtl="0" algn="l">
              <a:lnSpc>
                <a:spcPct val="100000"/>
              </a:lnSpc>
              <a:spcBef>
                <a:spcPts val="3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Randomization (e.g., perturbation): Add noise to the data in order to mask some attribute values of records </a:t>
            </a:r>
            <a:endParaRPr/>
          </a:p>
          <a:p>
            <a:pPr indent="-285750" lvl="1" marL="742950" rtl="0" algn="l">
              <a:lnSpc>
                <a:spcPct val="100000"/>
              </a:lnSpc>
              <a:spcBef>
                <a:spcPts val="3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K-anonymity and l-diversity: Alter individual records so that they cannot be uniquely identified</a:t>
            </a:r>
            <a:endParaRPr/>
          </a:p>
          <a:p>
            <a:pPr indent="-228600" lvl="2" marL="1143000" rtl="0" algn="l">
              <a:lnSpc>
                <a:spcPct val="100000"/>
              </a:lnSpc>
              <a:spcBef>
                <a:spcPts val="30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k-anonymity: Any given record maps onto at least k other records </a:t>
            </a:r>
            <a:endParaRPr/>
          </a:p>
          <a:p>
            <a:pPr indent="-228600" lvl="2" marL="1143000" rtl="0" algn="l">
              <a:lnSpc>
                <a:spcPct val="100000"/>
              </a:lnSpc>
              <a:spcBef>
                <a:spcPts val="30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l-diversity: enforcing intra-group diversity of sensitive values  </a:t>
            </a:r>
            <a:endParaRPr/>
          </a:p>
          <a:p>
            <a:pPr indent="-285750" lvl="1" marL="742950" rtl="0" algn="l">
              <a:lnSpc>
                <a:spcPct val="100000"/>
              </a:lnSpc>
              <a:spcBef>
                <a:spcPts val="3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Distributed privacy preservation: Data partitioned and distributed either horizontally, vertically, or a combination of both</a:t>
            </a:r>
            <a:endParaRPr/>
          </a:p>
          <a:p>
            <a:pPr indent="-285750" lvl="1" marL="742950" rtl="0" algn="l">
              <a:lnSpc>
                <a:spcPct val="100000"/>
              </a:lnSpc>
              <a:spcBef>
                <a:spcPts val="3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Downgrading the effectiveness of data mining: The output of data mining may violate privacy</a:t>
            </a:r>
            <a:endParaRPr/>
          </a:p>
          <a:p>
            <a:pPr indent="-228600" lvl="2" marL="1143000" rtl="0" algn="l">
              <a:lnSpc>
                <a:spcPct val="100000"/>
              </a:lnSpc>
              <a:spcBef>
                <a:spcPts val="30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Modify data or mining results, e.g., hiding some association rules or slightly distorting some classification models</a:t>
            </a:r>
            <a:endParaRPr/>
          </a:p>
        </p:txBody>
      </p:sp>
    </p:spTree>
  </p:cSld>
  <p:clrMapOvr>
    <a:masterClrMapping/>
  </p:clrMapOvr>
  <p:transition spd="slow">
    <p:newsfla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6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14" name="Google Shape;514;p68"/>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Chapter 13: Data Mining Trends and Research Frontiers </a:t>
            </a:r>
            <a:endParaRPr/>
          </a:p>
        </p:txBody>
      </p:sp>
      <p:sp>
        <p:nvSpPr>
          <p:cNvPr id="515" name="Google Shape;515;p68"/>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Complex Types of Data</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Other Methodologies of Data Mining</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Applications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and Society</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Trends</a:t>
            </a:r>
            <a:endParaRPr/>
          </a:p>
          <a:p>
            <a:pPr indent="-342900" lvl="0" marL="342900" rtl="0" algn="l">
              <a:lnSpc>
                <a:spcPct val="14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Summary</a:t>
            </a:r>
            <a:endParaRPr/>
          </a:p>
        </p:txBody>
      </p:sp>
      <p:sp>
        <p:nvSpPr>
          <p:cNvPr id="516" name="Google Shape;516;p68"/>
          <p:cNvSpPr/>
          <p:nvPr/>
        </p:nvSpPr>
        <p:spPr>
          <a:xfrm rot="8637725">
            <a:off x="4572440" y="46447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6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22" name="Google Shape;522;p69"/>
          <p:cNvSpPr txBox="1"/>
          <p:nvPr>
            <p:ph type="title"/>
          </p:nvPr>
        </p:nvSpPr>
        <p:spPr>
          <a:xfrm>
            <a:off x="0" y="304800"/>
            <a:ext cx="9144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Trends of Data Mining</a:t>
            </a:r>
            <a:endParaRPr/>
          </a:p>
        </p:txBody>
      </p:sp>
      <p:sp>
        <p:nvSpPr>
          <p:cNvPr id="523" name="Google Shape;523;p69"/>
          <p:cNvSpPr txBox="1"/>
          <p:nvPr>
            <p:ph idx="1" type="body"/>
          </p:nvPr>
        </p:nvSpPr>
        <p:spPr>
          <a:xfrm>
            <a:off x="381000" y="14478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Application exploration: Dealing with application-specific problems </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Scalable and interactive data mining methods</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Integration of data mining with Web search engines, database systems, data warehouse systems and cloud computing systems</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Mining social and information networks</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Mining spatiotemporal, moving objects and cyber-physical systems</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Mining multimedia, text and web data</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Mining biological and biomedical data</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Data mining with software engineering and system engineering </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Visual and audio data mining</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Distributed data mining and real-time data stream mining</a:t>
            </a:r>
            <a:endParaRPr/>
          </a:p>
          <a:p>
            <a:pPr indent="-342900" lvl="0" marL="342900" rtl="0" algn="l">
              <a:lnSpc>
                <a:spcPct val="10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Privacy protection and information security in data mining</a:t>
            </a:r>
            <a:endParaRPr/>
          </a:p>
        </p:txBody>
      </p:sp>
    </p:spTree>
  </p:cSld>
  <p:clrMapOvr>
    <a:masterClrMapping/>
  </p:clrMapOvr>
  <p:transition spd="slow">
    <p:newsflash/>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29" name="Google Shape;529;p70"/>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Chapter 13: Data Mining Trends and Research Frontiers </a:t>
            </a:r>
            <a:endParaRPr/>
          </a:p>
        </p:txBody>
      </p:sp>
      <p:sp>
        <p:nvSpPr>
          <p:cNvPr id="530" name="Google Shape;530;p70"/>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Complex Types of Data</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Other Methodologies of Data Mining</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Applications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and Society</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Trends</a:t>
            </a:r>
            <a:endParaRPr/>
          </a:p>
          <a:p>
            <a:pPr indent="-342900" lvl="0" marL="342900" rtl="0" algn="l">
              <a:lnSpc>
                <a:spcPct val="14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Summary</a:t>
            </a:r>
            <a:endParaRPr/>
          </a:p>
        </p:txBody>
      </p:sp>
      <p:sp>
        <p:nvSpPr>
          <p:cNvPr id="531" name="Google Shape;531;p70"/>
          <p:cNvSpPr/>
          <p:nvPr/>
        </p:nvSpPr>
        <p:spPr>
          <a:xfrm rot="8637725">
            <a:off x="2819840" y="54829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4" name="Google Shape;184;p26"/>
          <p:cNvSpPr txBox="1"/>
          <p:nvPr>
            <p:ph type="title"/>
          </p:nvPr>
        </p:nvSpPr>
        <p:spPr>
          <a:xfrm>
            <a:off x="-76200" y="152400"/>
            <a:ext cx="92964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Mining Sequence Data</a:t>
            </a:r>
            <a:endParaRPr/>
          </a:p>
        </p:txBody>
      </p:sp>
      <p:sp>
        <p:nvSpPr>
          <p:cNvPr id="185" name="Google Shape;185;p26"/>
          <p:cNvSpPr txBox="1"/>
          <p:nvPr>
            <p:ph idx="1" type="body"/>
          </p:nvPr>
        </p:nvSpPr>
        <p:spPr>
          <a:xfrm>
            <a:off x="381000" y="1371600"/>
            <a:ext cx="83820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Similarity Search in Time Series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Subsequence match, dimensionality reduction, query-based similarity search, motif-based similarity search</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Regression and Trend Analysis in Time-Series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long term + cyclic + seasonal variation + random movements</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Sequential Pattern Mining in Symbolic Sequences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GSP, PrefixSpan, constraint-based sequential pattern mining</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Sequence Classification</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Feature-based vs. sequence-distance-based vs. model-based</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Alignment of Biological Sequences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Pair-wise vs. multi-sequence alignment, substitution matirces, BLAST </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Hidden Markov Model for Biological Sequence Analysis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Markov chain vs. hidden Markov models, forward vs. Viterbi vs. Baum-Welch algorithms </a:t>
            </a:r>
            <a:endParaRPr/>
          </a:p>
        </p:txBody>
      </p:sp>
    </p:spTree>
  </p:cSld>
  <p:clrMapOvr>
    <a:masterClrMapping/>
  </p:clrMapOvr>
  <p:transition spd="slow">
    <p:newsflash/>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37" name="Google Shape;537;p71"/>
          <p:cNvSpPr txBox="1"/>
          <p:nvPr>
            <p:ph type="title"/>
          </p:nvPr>
        </p:nvSpPr>
        <p:spPr>
          <a:xfrm>
            <a:off x="1752600" y="457200"/>
            <a:ext cx="48213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Summary</a:t>
            </a:r>
            <a:endParaRPr/>
          </a:p>
        </p:txBody>
      </p:sp>
      <p:sp>
        <p:nvSpPr>
          <p:cNvPr id="538" name="Google Shape;538;p71"/>
          <p:cNvSpPr txBox="1"/>
          <p:nvPr>
            <p:ph idx="1" type="body"/>
          </p:nvPr>
        </p:nvSpPr>
        <p:spPr>
          <a:xfrm>
            <a:off x="304800" y="1371600"/>
            <a:ext cx="85344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present a high-level overview of </a:t>
            </a:r>
            <a:r>
              <a:rPr b="0" i="0" lang="en-US" sz="2000" u="none">
                <a:solidFill>
                  <a:srgbClr val="FF0000"/>
                </a:solidFill>
                <a:latin typeface="Tahoma"/>
                <a:ea typeface="Tahoma"/>
                <a:cs typeface="Tahoma"/>
                <a:sym typeface="Tahoma"/>
              </a:rPr>
              <a:t>mining complex data types</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Statistical data mining </a:t>
            </a:r>
            <a:r>
              <a:rPr b="0" i="0" lang="en-US" sz="2000" u="none">
                <a:solidFill>
                  <a:schemeClr val="dk1"/>
                </a:solidFill>
                <a:latin typeface="Tahoma"/>
                <a:ea typeface="Tahoma"/>
                <a:cs typeface="Tahoma"/>
                <a:sym typeface="Tahoma"/>
              </a:rPr>
              <a:t>methods, such as regression, generalized linear models, analysis of variance, etc., are popularly adopted  </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Researchers also try to build </a:t>
            </a:r>
            <a:r>
              <a:rPr b="0" i="0" lang="en-US" sz="2000" u="none">
                <a:solidFill>
                  <a:srgbClr val="FF0000"/>
                </a:solidFill>
                <a:latin typeface="Tahoma"/>
                <a:ea typeface="Tahoma"/>
                <a:cs typeface="Tahoma"/>
                <a:sym typeface="Tahoma"/>
              </a:rPr>
              <a:t>theoretical foundations </a:t>
            </a:r>
            <a:r>
              <a:rPr b="0" i="0" lang="en-US" sz="2000" u="none">
                <a:solidFill>
                  <a:schemeClr val="dk1"/>
                </a:solidFill>
                <a:latin typeface="Tahoma"/>
                <a:ea typeface="Tahoma"/>
                <a:cs typeface="Tahoma"/>
                <a:sym typeface="Tahoma"/>
              </a:rPr>
              <a:t>for data mining</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Visual/audio data mining </a:t>
            </a:r>
            <a:r>
              <a:rPr b="0" i="0" lang="en-US" sz="2000" u="none">
                <a:solidFill>
                  <a:schemeClr val="dk1"/>
                </a:solidFill>
                <a:latin typeface="Tahoma"/>
                <a:ea typeface="Tahoma"/>
                <a:cs typeface="Tahoma"/>
                <a:sym typeface="Tahoma"/>
              </a:rPr>
              <a:t>has been popular and effective</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Application-based mining </a:t>
            </a:r>
            <a:r>
              <a:rPr b="0" i="0" lang="en-US" sz="2000" u="none">
                <a:solidFill>
                  <a:schemeClr val="dk1"/>
                </a:solidFill>
                <a:latin typeface="Tahoma"/>
                <a:ea typeface="Tahoma"/>
                <a:cs typeface="Tahoma"/>
                <a:sym typeface="Tahoma"/>
              </a:rPr>
              <a:t>integrates domain-specific knowledge with data analysis techniques and provide mission-specific solutions</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Ubiquitous data mining</a:t>
            </a:r>
            <a:r>
              <a:rPr b="0" i="0" lang="en-US" sz="2000" u="none">
                <a:solidFill>
                  <a:schemeClr val="dk1"/>
                </a:solidFill>
                <a:latin typeface="Tahoma"/>
                <a:ea typeface="Tahoma"/>
                <a:cs typeface="Tahoma"/>
                <a:sym typeface="Tahoma"/>
              </a:rPr>
              <a:t> and </a:t>
            </a:r>
            <a:r>
              <a:rPr b="0" i="0" lang="en-US" sz="2000" u="none">
                <a:solidFill>
                  <a:srgbClr val="FF0000"/>
                </a:solidFill>
                <a:latin typeface="Tahoma"/>
                <a:ea typeface="Tahoma"/>
                <a:cs typeface="Tahoma"/>
                <a:sym typeface="Tahoma"/>
              </a:rPr>
              <a:t>invisible data mining </a:t>
            </a:r>
            <a:r>
              <a:rPr b="0" i="0" lang="en-US" sz="2000" u="none">
                <a:solidFill>
                  <a:schemeClr val="dk1"/>
                </a:solidFill>
                <a:latin typeface="Tahoma"/>
                <a:ea typeface="Tahoma"/>
                <a:cs typeface="Tahoma"/>
                <a:sym typeface="Tahoma"/>
              </a:rPr>
              <a:t>are penetrating our data lives</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Privacy and data security </a:t>
            </a:r>
            <a:r>
              <a:rPr b="0" i="0" lang="en-US" sz="2000" u="none">
                <a:solidFill>
                  <a:schemeClr val="dk1"/>
                </a:solidFill>
                <a:latin typeface="Tahoma"/>
                <a:ea typeface="Tahoma"/>
                <a:cs typeface="Tahoma"/>
                <a:sym typeface="Tahoma"/>
              </a:rPr>
              <a:t>are importance issues in data mining, and </a:t>
            </a:r>
            <a:r>
              <a:rPr b="0" i="0" lang="en-US" sz="2000" u="none">
                <a:solidFill>
                  <a:srgbClr val="FF0000"/>
                </a:solidFill>
                <a:latin typeface="Tahoma"/>
                <a:ea typeface="Tahoma"/>
                <a:cs typeface="Tahoma"/>
                <a:sym typeface="Tahoma"/>
              </a:rPr>
              <a:t>privacy-preserving data mining </a:t>
            </a:r>
            <a:r>
              <a:rPr b="0" i="0" lang="en-US" sz="2000" u="none">
                <a:solidFill>
                  <a:schemeClr val="dk1"/>
                </a:solidFill>
                <a:latin typeface="Tahoma"/>
                <a:ea typeface="Tahoma"/>
                <a:cs typeface="Tahoma"/>
                <a:sym typeface="Tahoma"/>
              </a:rPr>
              <a:t>has been developed recently</a:t>
            </a:r>
            <a:endParaRPr/>
          </a:p>
          <a:p>
            <a:pPr indent="-342900" lvl="0" marL="342900" rtl="0" algn="l">
              <a:lnSpc>
                <a:spcPct val="100000"/>
              </a:lnSpc>
              <a:spcBef>
                <a:spcPts val="12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Our discussion on </a:t>
            </a:r>
            <a:r>
              <a:rPr b="0" i="0" lang="en-US" sz="2000" u="none">
                <a:solidFill>
                  <a:srgbClr val="FF0000"/>
                </a:solidFill>
                <a:latin typeface="Tahoma"/>
                <a:ea typeface="Tahoma"/>
                <a:cs typeface="Tahoma"/>
                <a:sym typeface="Tahoma"/>
              </a:rPr>
              <a:t>trends in data mining </a:t>
            </a:r>
            <a:r>
              <a:rPr b="0" i="0" lang="en-US" sz="2000" u="none">
                <a:solidFill>
                  <a:schemeClr val="dk1"/>
                </a:solidFill>
                <a:latin typeface="Tahoma"/>
                <a:ea typeface="Tahoma"/>
                <a:cs typeface="Tahoma"/>
                <a:sym typeface="Tahoma"/>
              </a:rPr>
              <a:t>shows that data mining is a promising, young field, with great, strategic importance</a:t>
            </a:r>
            <a:endParaRPr/>
          </a:p>
        </p:txBody>
      </p:sp>
    </p:spTree>
  </p:cSld>
  <p:clrMapOvr>
    <a:masterClrMapping/>
  </p:clrMapOvr>
  <p:transition spd="slow">
    <p:newsflash/>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7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44" name="Google Shape;544;p72"/>
          <p:cNvSpPr txBox="1"/>
          <p:nvPr>
            <p:ph type="title"/>
          </p:nvPr>
        </p:nvSpPr>
        <p:spPr>
          <a:xfrm>
            <a:off x="0" y="2286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References and Further Reading  </a:t>
            </a:r>
            <a:endParaRPr/>
          </a:p>
        </p:txBody>
      </p:sp>
      <p:sp>
        <p:nvSpPr>
          <p:cNvPr id="545" name="Google Shape;545;p72"/>
          <p:cNvSpPr txBox="1"/>
          <p:nvPr>
            <p:ph idx="1" type="body"/>
          </p:nvPr>
        </p:nvSpPr>
        <p:spPr>
          <a:xfrm>
            <a:off x="304800" y="914400"/>
            <a:ext cx="85344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The books lists a lot of references for further reading.  Here we only list a few books</a:t>
            </a:r>
            <a:endParaRPr/>
          </a:p>
        </p:txBody>
      </p:sp>
      <p:sp>
        <p:nvSpPr>
          <p:cNvPr id="546" name="Google Shape;546;p72"/>
          <p:cNvSpPr txBox="1"/>
          <p:nvPr/>
        </p:nvSpPr>
        <p:spPr>
          <a:xfrm>
            <a:off x="304800" y="1371600"/>
            <a:ext cx="8610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E. Alpaydin. </a:t>
            </a:r>
            <a:r>
              <a:rPr b="0" i="1" lang="en-US" sz="1400" u="none">
                <a:solidFill>
                  <a:schemeClr val="dk1"/>
                </a:solidFill>
                <a:latin typeface="Tahoma"/>
                <a:ea typeface="Tahoma"/>
                <a:cs typeface="Tahoma"/>
                <a:sym typeface="Tahoma"/>
              </a:rPr>
              <a:t>Introduction to Machine Learning</a:t>
            </a:r>
            <a:r>
              <a:rPr b="0" i="0" lang="en-US" sz="1400" u="none">
                <a:solidFill>
                  <a:schemeClr val="dk1"/>
                </a:solidFill>
                <a:latin typeface="Tahoma"/>
                <a:ea typeface="Tahoma"/>
                <a:cs typeface="Tahoma"/>
                <a:sym typeface="Tahoma"/>
              </a:rPr>
              <a:t>, 2</a:t>
            </a:r>
            <a:r>
              <a:rPr b="0" baseline="30000" i="0" lang="en-US" sz="1400" u="none">
                <a:solidFill>
                  <a:schemeClr val="dk1"/>
                </a:solidFill>
                <a:latin typeface="Tahoma"/>
                <a:ea typeface="Tahoma"/>
                <a:cs typeface="Tahoma"/>
                <a:sym typeface="Tahoma"/>
              </a:rPr>
              <a:t>nd</a:t>
            </a:r>
            <a:r>
              <a:rPr b="0" i="0" lang="en-US" sz="1400" u="none">
                <a:solidFill>
                  <a:schemeClr val="dk1"/>
                </a:solidFill>
                <a:latin typeface="Tahoma"/>
                <a:ea typeface="Tahoma"/>
                <a:cs typeface="Tahoma"/>
                <a:sym typeface="Tahoma"/>
              </a:rPr>
              <a:t> ed., MIT Press, 2011 </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S. Chakrabarti. </a:t>
            </a:r>
            <a:r>
              <a:rPr b="0" i="1" lang="en-US" sz="1400" u="none">
                <a:solidFill>
                  <a:schemeClr val="dk1"/>
                </a:solidFill>
                <a:latin typeface="Tahoma"/>
                <a:ea typeface="Tahoma"/>
                <a:cs typeface="Tahoma"/>
                <a:sym typeface="Tahoma"/>
              </a:rPr>
              <a:t>Mining the Web: Statistical Analysis of Hypertex and Semi-Structured Data</a:t>
            </a:r>
            <a:r>
              <a:rPr b="0" i="0" lang="en-US" sz="1400" u="none">
                <a:solidFill>
                  <a:schemeClr val="dk1"/>
                </a:solidFill>
                <a:latin typeface="Tahoma"/>
                <a:ea typeface="Tahoma"/>
                <a:cs typeface="Tahoma"/>
                <a:sym typeface="Tahoma"/>
              </a:rPr>
              <a:t>. Morgan Kaufmann, 2002</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R. O. Duda, P. E. Hart, and D. G. Stork. </a:t>
            </a:r>
            <a:r>
              <a:rPr b="0" i="1" lang="en-US" sz="1400" u="none">
                <a:solidFill>
                  <a:schemeClr val="dk1"/>
                </a:solidFill>
                <a:latin typeface="Tahoma"/>
                <a:ea typeface="Tahoma"/>
                <a:cs typeface="Tahoma"/>
                <a:sym typeface="Tahoma"/>
              </a:rPr>
              <a:t>Pattern Classification</a:t>
            </a:r>
            <a:r>
              <a:rPr b="0" i="0" lang="en-US" sz="1400" u="none">
                <a:solidFill>
                  <a:schemeClr val="dk1"/>
                </a:solidFill>
                <a:latin typeface="Tahoma"/>
                <a:ea typeface="Tahoma"/>
                <a:cs typeface="Tahoma"/>
                <a:sym typeface="Tahoma"/>
              </a:rPr>
              <a:t>, 2ed., Wiley-Interscience, 2000</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D. Easley and J. Kleinberg. </a:t>
            </a:r>
            <a:r>
              <a:rPr b="0" i="1" lang="en-US" sz="1400" u="none">
                <a:solidFill>
                  <a:schemeClr val="dk1"/>
                </a:solidFill>
                <a:latin typeface="Tahoma"/>
                <a:ea typeface="Tahoma"/>
                <a:cs typeface="Tahoma"/>
                <a:sym typeface="Tahoma"/>
              </a:rPr>
              <a:t>Networks, Crowds, and Markets: Reasoning about a Highly Connected World</a:t>
            </a:r>
            <a:r>
              <a:rPr b="0" i="0" lang="en-US" sz="1400" u="none">
                <a:solidFill>
                  <a:schemeClr val="dk1"/>
                </a:solidFill>
                <a:latin typeface="Tahoma"/>
                <a:ea typeface="Tahoma"/>
                <a:cs typeface="Tahoma"/>
                <a:sym typeface="Tahoma"/>
              </a:rPr>
              <a:t>. Cambridge University Press, 2010.</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U. Fayyad, G. Grinstein, and A. Wierse (eds.), </a:t>
            </a:r>
            <a:r>
              <a:rPr b="0" i="1" lang="en-US" sz="1400" u="none">
                <a:solidFill>
                  <a:schemeClr val="dk1"/>
                </a:solidFill>
                <a:latin typeface="Tahoma"/>
                <a:ea typeface="Tahoma"/>
                <a:cs typeface="Tahoma"/>
                <a:sym typeface="Tahoma"/>
              </a:rPr>
              <a:t>Information Visualization in Data Mining and Knowledge Discovery</a:t>
            </a:r>
            <a:r>
              <a:rPr b="0" i="0" lang="en-US" sz="1400" u="none">
                <a:solidFill>
                  <a:schemeClr val="dk1"/>
                </a:solidFill>
                <a:latin typeface="Tahoma"/>
                <a:ea typeface="Tahoma"/>
                <a:cs typeface="Tahoma"/>
                <a:sym typeface="Tahoma"/>
              </a:rPr>
              <a:t>, Morgan Kaufmann, 2001</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J. Han, M. Kamber, J. Pei. </a:t>
            </a:r>
            <a:r>
              <a:rPr b="0" i="1" lang="en-US" sz="1400" u="none">
                <a:solidFill>
                  <a:schemeClr val="dk1"/>
                </a:solidFill>
                <a:latin typeface="Tahoma"/>
                <a:ea typeface="Tahoma"/>
                <a:cs typeface="Tahoma"/>
                <a:sym typeface="Tahoma"/>
              </a:rPr>
              <a:t>Data Mining: Concepts and Techniques</a:t>
            </a:r>
            <a:r>
              <a:rPr b="0" i="0" lang="en-US" sz="1400" u="none">
                <a:solidFill>
                  <a:schemeClr val="dk1"/>
                </a:solidFill>
                <a:latin typeface="Tahoma"/>
                <a:ea typeface="Tahoma"/>
                <a:cs typeface="Tahoma"/>
                <a:sym typeface="Tahoma"/>
              </a:rPr>
              <a:t>. Morgan Kaufmann, 3</a:t>
            </a:r>
            <a:r>
              <a:rPr b="0" baseline="30000" i="0" lang="en-US" sz="1400" u="none">
                <a:solidFill>
                  <a:schemeClr val="dk1"/>
                </a:solidFill>
                <a:latin typeface="Tahoma"/>
                <a:ea typeface="Tahoma"/>
                <a:cs typeface="Tahoma"/>
                <a:sym typeface="Tahoma"/>
              </a:rPr>
              <a:t>rd</a:t>
            </a:r>
            <a:r>
              <a:rPr b="0" i="0" lang="en-US" sz="1400" u="none">
                <a:solidFill>
                  <a:schemeClr val="dk1"/>
                </a:solidFill>
                <a:latin typeface="Tahoma"/>
                <a:ea typeface="Tahoma"/>
                <a:cs typeface="Tahoma"/>
                <a:sym typeface="Tahoma"/>
              </a:rPr>
              <a:t> ed. 2011 </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T. Hastie, R. Tibshirani, and J. Friedman. </a:t>
            </a:r>
            <a:r>
              <a:rPr b="0" i="1" lang="en-US" sz="1400" u="none">
                <a:solidFill>
                  <a:schemeClr val="dk1"/>
                </a:solidFill>
                <a:latin typeface="Tahoma"/>
                <a:ea typeface="Tahoma"/>
                <a:cs typeface="Tahoma"/>
                <a:sym typeface="Tahoma"/>
              </a:rPr>
              <a:t>The Elements of Statistical Learning: Data Mining, Inference, and Prediction</a:t>
            </a:r>
            <a:r>
              <a:rPr b="0" i="0" lang="en-US" sz="1400" u="none">
                <a:solidFill>
                  <a:schemeClr val="dk1"/>
                </a:solidFill>
                <a:latin typeface="Tahoma"/>
                <a:ea typeface="Tahoma"/>
                <a:cs typeface="Tahoma"/>
                <a:sym typeface="Tahoma"/>
              </a:rPr>
              <a:t>, 2</a:t>
            </a:r>
            <a:r>
              <a:rPr b="0" baseline="30000" i="0" lang="en-US" sz="1400" u="none">
                <a:solidFill>
                  <a:schemeClr val="dk1"/>
                </a:solidFill>
                <a:latin typeface="Tahoma"/>
                <a:ea typeface="Tahoma"/>
                <a:cs typeface="Tahoma"/>
                <a:sym typeface="Tahoma"/>
              </a:rPr>
              <a:t>nd</a:t>
            </a:r>
            <a:r>
              <a:rPr b="0" i="0" lang="en-US" sz="1400" u="none">
                <a:solidFill>
                  <a:schemeClr val="dk1"/>
                </a:solidFill>
                <a:latin typeface="Tahoma"/>
                <a:ea typeface="Tahoma"/>
                <a:cs typeface="Tahoma"/>
                <a:sym typeface="Tahoma"/>
              </a:rPr>
              <a:t> ed., Springer-Verlag, 2009</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D. Koller and N. Friedman. </a:t>
            </a:r>
            <a:r>
              <a:rPr b="0" i="1" lang="en-US" sz="1400" u="none">
                <a:solidFill>
                  <a:schemeClr val="dk1"/>
                </a:solidFill>
                <a:latin typeface="Tahoma"/>
                <a:ea typeface="Tahoma"/>
                <a:cs typeface="Tahoma"/>
                <a:sym typeface="Tahoma"/>
              </a:rPr>
              <a:t>Probabilistic Graphical Models: Principles and Techniques</a:t>
            </a:r>
            <a:r>
              <a:rPr b="0" i="0" lang="en-US" sz="1400" u="none">
                <a:solidFill>
                  <a:schemeClr val="dk1"/>
                </a:solidFill>
                <a:latin typeface="Tahoma"/>
                <a:ea typeface="Tahoma"/>
                <a:cs typeface="Tahoma"/>
                <a:sym typeface="Tahoma"/>
              </a:rPr>
              <a:t>. MIT Press, 2009.</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B. Liu. </a:t>
            </a:r>
            <a:r>
              <a:rPr b="0" i="1" lang="en-US" sz="1400" u="none">
                <a:solidFill>
                  <a:schemeClr val="dk1"/>
                </a:solidFill>
                <a:latin typeface="Tahoma"/>
                <a:ea typeface="Tahoma"/>
                <a:cs typeface="Tahoma"/>
                <a:sym typeface="Tahoma"/>
              </a:rPr>
              <a:t>Web Data Mining</a:t>
            </a:r>
            <a:r>
              <a:rPr b="0" i="0" lang="en-US" sz="1400" u="none">
                <a:solidFill>
                  <a:schemeClr val="dk1"/>
                </a:solidFill>
                <a:latin typeface="Tahoma"/>
                <a:ea typeface="Tahoma"/>
                <a:cs typeface="Tahoma"/>
                <a:sym typeface="Tahoma"/>
              </a:rPr>
              <a:t>, Springer 2006.</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T. M. Mitchell. </a:t>
            </a:r>
            <a:r>
              <a:rPr b="0" i="1" lang="en-US" sz="1400" u="none">
                <a:solidFill>
                  <a:schemeClr val="dk1"/>
                </a:solidFill>
                <a:latin typeface="Tahoma"/>
                <a:ea typeface="Tahoma"/>
                <a:cs typeface="Tahoma"/>
                <a:sym typeface="Tahoma"/>
              </a:rPr>
              <a:t>Machine Learning</a:t>
            </a:r>
            <a:r>
              <a:rPr b="0" i="0" lang="en-US" sz="1400" u="none">
                <a:solidFill>
                  <a:schemeClr val="dk1"/>
                </a:solidFill>
                <a:latin typeface="Tahoma"/>
                <a:ea typeface="Tahoma"/>
                <a:cs typeface="Tahoma"/>
                <a:sym typeface="Tahoma"/>
              </a:rPr>
              <a:t>, McGraw Hill, 1997</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M. Newman. </a:t>
            </a:r>
            <a:r>
              <a:rPr b="0" i="1" lang="en-US" sz="1400" u="none">
                <a:solidFill>
                  <a:schemeClr val="dk1"/>
                </a:solidFill>
                <a:latin typeface="Tahoma"/>
                <a:ea typeface="Tahoma"/>
                <a:cs typeface="Tahoma"/>
                <a:sym typeface="Tahoma"/>
              </a:rPr>
              <a:t>Networks: An Introduction</a:t>
            </a:r>
            <a:r>
              <a:rPr b="0" i="0" lang="en-US" sz="1400" u="none">
                <a:solidFill>
                  <a:schemeClr val="dk1"/>
                </a:solidFill>
                <a:latin typeface="Tahoma"/>
                <a:ea typeface="Tahoma"/>
                <a:cs typeface="Tahoma"/>
                <a:sym typeface="Tahoma"/>
              </a:rPr>
              <a:t>. Oxford University Press, 2010.</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P.-N. Tan, M. Steinbach and V. Kumar, </a:t>
            </a:r>
            <a:r>
              <a:rPr b="0" i="1" lang="en-US" sz="1400" u="none">
                <a:solidFill>
                  <a:schemeClr val="dk1"/>
                </a:solidFill>
                <a:latin typeface="Tahoma"/>
                <a:ea typeface="Tahoma"/>
                <a:cs typeface="Tahoma"/>
                <a:sym typeface="Tahoma"/>
              </a:rPr>
              <a:t>Introduction to Data Mining</a:t>
            </a:r>
            <a:r>
              <a:rPr b="0" i="0" lang="en-US" sz="1400" u="none">
                <a:solidFill>
                  <a:schemeClr val="dk1"/>
                </a:solidFill>
                <a:latin typeface="Tahoma"/>
                <a:ea typeface="Tahoma"/>
                <a:cs typeface="Tahoma"/>
                <a:sym typeface="Tahoma"/>
              </a:rPr>
              <a:t>, Wiley, 2005</a:t>
            </a:r>
            <a:endParaRPr/>
          </a:p>
          <a:p>
            <a:pPr indent="-342900" lvl="0" marL="342900" marR="0" rtl="0" algn="l">
              <a:lnSpc>
                <a:spcPct val="100000"/>
              </a:lnSpc>
              <a:spcBef>
                <a:spcPts val="900"/>
              </a:spcBef>
              <a:spcAft>
                <a:spcPts val="0"/>
              </a:spcAft>
              <a:buClr>
                <a:schemeClr val="folHlink"/>
              </a:buClr>
              <a:buSzPts val="840"/>
              <a:buFont typeface="Noto Sans Symbols"/>
              <a:buChar char="■"/>
            </a:pPr>
            <a:r>
              <a:rPr b="0" i="0" lang="en-US" sz="1400" u="none">
                <a:solidFill>
                  <a:schemeClr val="dk1"/>
                </a:solidFill>
                <a:latin typeface="Tahoma"/>
                <a:ea typeface="Tahoma"/>
                <a:cs typeface="Tahoma"/>
                <a:sym typeface="Tahoma"/>
              </a:rPr>
              <a:t>I. H. Witten and E. Frank, </a:t>
            </a:r>
            <a:r>
              <a:rPr b="0" i="1" lang="en-US" sz="1400" u="none">
                <a:solidFill>
                  <a:schemeClr val="dk1"/>
                </a:solidFill>
                <a:latin typeface="Tahoma"/>
                <a:ea typeface="Tahoma"/>
                <a:cs typeface="Tahoma"/>
                <a:sym typeface="Tahoma"/>
              </a:rPr>
              <a:t>Data Mining: Practical Machine Learning Tools and Techniques with Java Implementations</a:t>
            </a:r>
            <a:r>
              <a:rPr b="0" i="0" lang="en-US" sz="1400" u="none">
                <a:solidFill>
                  <a:schemeClr val="dk1"/>
                </a:solidFill>
                <a:latin typeface="Tahoma"/>
                <a:ea typeface="Tahoma"/>
                <a:cs typeface="Tahoma"/>
                <a:sym typeface="Tahoma"/>
              </a:rPr>
              <a:t>, Morgan Kaufmann, 2</a:t>
            </a:r>
            <a:r>
              <a:rPr b="0" baseline="30000" i="0" lang="en-US" sz="1400" u="none">
                <a:solidFill>
                  <a:schemeClr val="dk1"/>
                </a:solidFill>
                <a:latin typeface="Tahoma"/>
                <a:ea typeface="Tahoma"/>
                <a:cs typeface="Tahoma"/>
                <a:sym typeface="Tahoma"/>
              </a:rPr>
              <a:t>nd</a:t>
            </a:r>
            <a:r>
              <a:rPr b="0" i="0" lang="en-US" sz="1400" u="none">
                <a:solidFill>
                  <a:schemeClr val="dk1"/>
                </a:solidFill>
                <a:latin typeface="Tahoma"/>
                <a:ea typeface="Tahoma"/>
                <a:cs typeface="Tahoma"/>
                <a:sym typeface="Tahoma"/>
              </a:rPr>
              <a:t> ed. 2005</a:t>
            </a:r>
            <a:endParaRPr/>
          </a:p>
        </p:txBody>
      </p:sp>
    </p:spTree>
  </p:cSld>
  <p:clrMapOvr>
    <a:masterClrMapping/>
  </p:clrMapOvr>
  <p:transition spd="slow">
    <p:newsflash/>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3"/>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b="1" sz="3600">
              <a:solidFill>
                <a:schemeClr val="dk2"/>
              </a:solidFill>
              <a:latin typeface="Tahoma"/>
              <a:ea typeface="Tahoma"/>
              <a:cs typeface="Tahoma"/>
              <a:sym typeface="Tahoma"/>
            </a:endParaRPr>
          </a:p>
        </p:txBody>
      </p:sp>
      <p:sp>
        <p:nvSpPr>
          <p:cNvPr id="552" name="Google Shape;552;p73"/>
          <p:cNvSpPr txBox="1"/>
          <p:nvPr>
            <p:ph idx="1" type="body"/>
          </p:nvPr>
        </p:nvSpPr>
        <p:spPr>
          <a:xfrm>
            <a:off x="304800" y="1447800"/>
            <a:ext cx="8458200" cy="5105400"/>
          </a:xfrm>
          <a:prstGeom prst="rect">
            <a:avLst/>
          </a:prstGeom>
          <a:noFill/>
          <a:ln>
            <a:noFill/>
          </a:ln>
        </p:spPr>
        <p:txBody>
          <a:bodyPr anchorCtr="0" anchor="t" bIns="45700" lIns="91425" spcFirstLastPara="1" rIns="91425" wrap="square" tIns="45700">
            <a:noAutofit/>
          </a:bodyPr>
          <a:lstStyle/>
          <a:p>
            <a:pPr indent="-236220" lvl="0" marL="342900" marR="0" rtl="0" algn="l">
              <a:spcBef>
                <a:spcPts val="0"/>
              </a:spcBef>
              <a:spcAft>
                <a:spcPts val="0"/>
              </a:spcAft>
              <a:buClr>
                <a:schemeClr val="folHlink"/>
              </a:buClr>
              <a:buSzPts val="1680"/>
              <a:buFont typeface="Noto Sans Symbols"/>
              <a:buNone/>
            </a:pPr>
            <a:r>
              <a:t/>
            </a:r>
            <a:endParaRPr sz="2800">
              <a:solidFill>
                <a:schemeClr val="dk1"/>
              </a:solidFill>
              <a:latin typeface="Tahoma"/>
              <a:ea typeface="Tahoma"/>
              <a:cs typeface="Tahoma"/>
              <a:sym typeface="Tahoma"/>
            </a:endParaRPr>
          </a:p>
        </p:txBody>
      </p:sp>
      <p:sp>
        <p:nvSpPr>
          <p:cNvPr id="553" name="Google Shape;553;p7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descr="C:\Users\Han\Pictures\2011\2011_05_Arizona_NM\2011-05-29 2011-May_GrandCanyon\2011-May_GrandCanyon 130.JPG" id="554" name="Google Shape;554;p73"/>
          <p:cNvPicPr preferRelativeResize="0"/>
          <p:nvPr/>
        </p:nvPicPr>
        <p:blipFill rotWithShape="1">
          <a:blip r:embed="rId3">
            <a:alphaModFix/>
          </a:blip>
          <a:srcRect b="0" l="0" r="0" t="0"/>
          <a:stretch/>
        </p:blipFill>
        <p:spPr>
          <a:xfrm>
            <a:off x="-228600" y="0"/>
            <a:ext cx="9574211" cy="71818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91" name="Google Shape;191;p27"/>
          <p:cNvSpPr txBox="1"/>
          <p:nvPr>
            <p:ph type="title"/>
          </p:nvPr>
        </p:nvSpPr>
        <p:spPr>
          <a:xfrm>
            <a:off x="-76200" y="152400"/>
            <a:ext cx="92964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Mining Graphs and Networks</a:t>
            </a:r>
            <a:endParaRPr/>
          </a:p>
        </p:txBody>
      </p:sp>
      <p:sp>
        <p:nvSpPr>
          <p:cNvPr id="192" name="Google Shape;192;p27"/>
          <p:cNvSpPr txBox="1"/>
          <p:nvPr>
            <p:ph idx="1" type="body"/>
          </p:nvPr>
        </p:nvSpPr>
        <p:spPr>
          <a:xfrm>
            <a:off x="381000" y="1371600"/>
            <a:ext cx="85344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Graph Pattern Mining </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Frequent subgraph patterns, closed graph patterns, gSpan vs. CloseGraph</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Statistical Modeling of Networks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Small world phenomenon, power law (log-tail) distribution, densification</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Clustering and Classification of Graphs and Homogeneous Networks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Clustering: Fast Modularity vs. SCAN</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Classification: model vs. pattern-based mining</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Clustering, Ranking and Classification of Heterogeneous Networks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RankClus, RankClass, and meta path-based, user-guided methodology</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Role Discovery and Link Prediction in Information Networks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PathPredict</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Similarity Search and OLAP in Information Networks: PathSim, GraphCube</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Evolution of Social and Information Networks: EvoNetClus</a:t>
            </a:r>
            <a:endParaRPr/>
          </a:p>
        </p:txBody>
      </p:sp>
    </p:spTree>
  </p:cSld>
  <p:clrMapOvr>
    <a:masterClrMapping/>
  </p:clrMapOvr>
  <p:transition spd="slow">
    <p:newsfla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98" name="Google Shape;198;p28"/>
          <p:cNvSpPr txBox="1"/>
          <p:nvPr>
            <p:ph type="title"/>
          </p:nvPr>
        </p:nvSpPr>
        <p:spPr>
          <a:xfrm>
            <a:off x="-76200" y="152400"/>
            <a:ext cx="92964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Mining Other Kinds of Data</a:t>
            </a:r>
            <a:endParaRPr/>
          </a:p>
        </p:txBody>
      </p:sp>
      <p:sp>
        <p:nvSpPr>
          <p:cNvPr id="199" name="Google Shape;199;p28"/>
          <p:cNvSpPr txBox="1"/>
          <p:nvPr>
            <p:ph idx="1" type="body"/>
          </p:nvPr>
        </p:nvSpPr>
        <p:spPr>
          <a:xfrm>
            <a:off x="381000" y="1295400"/>
            <a:ext cx="8610600" cy="5410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Spatial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Spatial frequent/co-located patterns, spatial clustering and classification</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Spatiotemporal and Moving Object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Spatiotemporal data mining, trajectory mining, periodica, swarm, …</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Cyber-Physical System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Applications: healthcare, air-traffic control, flood simulation</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Multimedia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Social media data, geo-tagged spatial clustering, periodicity analysis, …</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Text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Topic modeling, i-topic model, integration with geo- and networked data</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Web Data</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Web content, web structure, and web usage mining</a:t>
            </a:r>
            <a:endParaRPr/>
          </a:p>
          <a:p>
            <a:pPr indent="-342900" lvl="0" marL="342900" rtl="0" algn="l">
              <a:lnSpc>
                <a:spcPct val="100000"/>
              </a:lnSpc>
              <a:spcBef>
                <a:spcPts val="72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Mining Data Streams</a:t>
            </a:r>
            <a:endParaRPr/>
          </a:p>
          <a:p>
            <a:pPr indent="-285750" lvl="1" marL="742950" rtl="0" algn="l">
              <a:lnSpc>
                <a:spcPct val="100000"/>
              </a:lnSpc>
              <a:spcBef>
                <a:spcPts val="72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Dynamics, one-pass, patterns, clustering, classification, outlier detection</a:t>
            </a:r>
            <a:endParaRPr/>
          </a:p>
        </p:txBody>
      </p:sp>
    </p:spTree>
  </p:cSld>
  <p:clrMapOvr>
    <a:masterClrMapping/>
  </p:clrMapOvr>
  <p:transition spd="slow">
    <p:newsfla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05" name="Google Shape;205;p29"/>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Chapter 13: Data Mining Trends and Research Frontiers </a:t>
            </a:r>
            <a:endParaRPr/>
          </a:p>
        </p:txBody>
      </p:sp>
      <p:sp>
        <p:nvSpPr>
          <p:cNvPr id="206" name="Google Shape;206;p29"/>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Mining Complex Types of Data</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Other Methodologies of Data Mining</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Applications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and Society</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 Mining Trends</a:t>
            </a:r>
            <a:endParaRPr/>
          </a:p>
          <a:p>
            <a:pPr indent="-342900" lvl="0" marL="342900" rtl="0" algn="l">
              <a:lnSpc>
                <a:spcPct val="14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Summary</a:t>
            </a:r>
            <a:endParaRPr/>
          </a:p>
        </p:txBody>
      </p:sp>
      <p:sp>
        <p:nvSpPr>
          <p:cNvPr id="207" name="Google Shape;207;p29"/>
          <p:cNvSpPr/>
          <p:nvPr/>
        </p:nvSpPr>
        <p:spPr>
          <a:xfrm rot="8637725">
            <a:off x="7544240" y="22825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13" name="Google Shape;213;p30"/>
          <p:cNvSpPr txBox="1"/>
          <p:nvPr>
            <p:ph type="title"/>
          </p:nvPr>
        </p:nvSpPr>
        <p:spPr>
          <a:xfrm>
            <a:off x="304800" y="152400"/>
            <a:ext cx="8610600" cy="914400"/>
          </a:xfrm>
          <a:prstGeom prst="rect">
            <a:avLst/>
          </a:prstGeom>
          <a:noFill/>
          <a:ln>
            <a:noFill/>
          </a:ln>
        </p:spPr>
        <p:txBody>
          <a:bodyPr anchorCtr="0" anchor="ctr" bIns="46025" lIns="92075" spcFirstLastPara="1" rIns="92075" wrap="square" tIns="46025">
            <a:noAutofit/>
          </a:bodyPr>
          <a:lstStyle/>
          <a:p>
            <a:pPr indent="0" lvl="0" marL="0" rtl="0" algn="ctr">
              <a:lnSpc>
                <a:spcPct val="12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Other Methodologies of Data Mining</a:t>
            </a:r>
            <a:endParaRPr/>
          </a:p>
        </p:txBody>
      </p:sp>
      <p:sp>
        <p:nvSpPr>
          <p:cNvPr id="214" name="Google Shape;214;p30"/>
          <p:cNvSpPr txBox="1"/>
          <p:nvPr>
            <p:ph idx="1" type="body"/>
          </p:nvPr>
        </p:nvSpPr>
        <p:spPr>
          <a:xfrm>
            <a:off x="457200" y="1600200"/>
            <a:ext cx="83058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Statistical Data Mining </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Views on Data Mining Foundations</a:t>
            </a:r>
            <a:endParaRPr/>
          </a:p>
          <a:p>
            <a:pPr indent="-342900" lvl="0" marL="342900" rtl="0" algn="l">
              <a:lnSpc>
                <a:spcPct val="120000"/>
              </a:lnSpc>
              <a:spcBef>
                <a:spcPts val="128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Visual and Audio Data Mining  </a:t>
            </a:r>
            <a:endParaRPr/>
          </a:p>
        </p:txBody>
      </p:sp>
      <p:sp>
        <p:nvSpPr>
          <p:cNvPr id="215" name="Google Shape;215;p30"/>
          <p:cNvSpPr/>
          <p:nvPr/>
        </p:nvSpPr>
        <p:spPr>
          <a:xfrm rot="8637725">
            <a:off x="5182040" y="1596716"/>
            <a:ext cx="371129" cy="381239"/>
          </a:xfrm>
          <a:custGeom>
            <a:rect b="b" l="l" r="r" t="t"/>
            <a:pathLst>
              <a:path extrusionOk="0" h="381000" w="371647">
                <a:moveTo>
                  <a:pt x="0" y="95250"/>
                </a:moveTo>
                <a:lnTo>
                  <a:pt x="11614" y="95250"/>
                </a:lnTo>
                <a:lnTo>
                  <a:pt x="11614" y="285750"/>
                </a:lnTo>
                <a:lnTo>
                  <a:pt x="0" y="285750"/>
                </a:lnTo>
                <a:lnTo>
                  <a:pt x="0" y="95250"/>
                </a:lnTo>
                <a:close/>
                <a:moveTo>
                  <a:pt x="23228" y="95250"/>
                </a:moveTo>
                <a:lnTo>
                  <a:pt x="46456" y="95250"/>
                </a:lnTo>
                <a:lnTo>
                  <a:pt x="46456" y="285750"/>
                </a:lnTo>
                <a:lnTo>
                  <a:pt x="23228" y="285750"/>
                </a:lnTo>
                <a:lnTo>
                  <a:pt x="23228" y="95250"/>
                </a:lnTo>
                <a:close/>
                <a:moveTo>
                  <a:pt x="58070" y="95250"/>
                </a:moveTo>
                <a:lnTo>
                  <a:pt x="185824" y="95250"/>
                </a:lnTo>
                <a:lnTo>
                  <a:pt x="185824" y="0"/>
                </a:lnTo>
                <a:lnTo>
                  <a:pt x="371647" y="190500"/>
                </a:lnTo>
                <a:lnTo>
                  <a:pt x="185824" y="381000"/>
                </a:lnTo>
                <a:lnTo>
                  <a:pt x="185824" y="285750"/>
                </a:lnTo>
                <a:lnTo>
                  <a:pt x="58070" y="285750"/>
                </a:lnTo>
                <a:lnTo>
                  <a:pt x="58070" y="95250"/>
                </a:lnTo>
                <a:close/>
              </a:path>
            </a:pathLst>
          </a:custGeom>
          <a:solidFill>
            <a:srgbClr val="882828"/>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ransition spd="slow">
    <p:newsflash/>
  </p:transition>
</p:sld>
</file>

<file path=ppt/theme/theme1.xml><?xml version="1.0" encoding="utf-8"?>
<a:theme xmlns:a="http://schemas.openxmlformats.org/drawingml/2006/main" xmlns:r="http://schemas.openxmlformats.org/officeDocument/2006/relationships" name="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