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20"/>
  </p:notesMasterIdLst>
  <p:sldIdLst>
    <p:sldId id="256" r:id="rId2"/>
    <p:sldId id="257" r:id="rId3"/>
    <p:sldId id="258" r:id="rId4"/>
    <p:sldId id="262" r:id="rId5"/>
    <p:sldId id="263" r:id="rId6"/>
    <p:sldId id="259" r:id="rId7"/>
    <p:sldId id="260" r:id="rId8"/>
    <p:sldId id="261"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7F483-6921-42AD-8C94-27573A7D9016}" type="datetimeFigureOut">
              <a:rPr lang="en-IN" smtClean="0"/>
              <a:pPr/>
              <a:t>10-02-2020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14D53-DC50-46BD-AA73-DA3FA35A7E37}" type="slidenum">
              <a:rPr lang="en-IN" smtClean="0"/>
              <a:pPr/>
              <a:t>‹#›</a:t>
            </a:fld>
            <a:endParaRPr lang="en-IN"/>
          </a:p>
        </p:txBody>
      </p:sp>
    </p:spTree>
    <p:extLst>
      <p:ext uri="{BB962C8B-B14F-4D97-AF65-F5344CB8AC3E}">
        <p14:creationId xmlns:p14="http://schemas.microsoft.com/office/powerpoint/2010/main" xmlns="" val="209729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Building a machine learning application is an iterative process and follows a set of sequences. Below are the steps involved in for developing machine learning applications:</a:t>
            </a:r>
          </a:p>
          <a:p>
            <a:r>
              <a:rPr lang="en-US" b="1" dirty="0" smtClean="0"/>
              <a:t>Problem framing</a:t>
            </a:r>
          </a:p>
          <a:p>
            <a:r>
              <a:rPr lang="en-US" dirty="0" smtClean="0"/>
              <a:t>This first step is to frame a machine learning problem in terms of what we want to predict and what kind of observation data we have to make those predictions. Predictions are generally a label or a target answer; it may be a yes/no label (binary classification) or a category (multiclass classification) or a real number (regression).</a:t>
            </a:r>
          </a:p>
          <a:p>
            <a:r>
              <a:rPr lang="en-US" b="1" dirty="0" smtClean="0"/>
              <a:t>Collect and clean the data</a:t>
            </a:r>
          </a:p>
          <a:p>
            <a:r>
              <a:rPr lang="en-US" dirty="0" smtClean="0"/>
              <a:t>Once we frame the problem and identify what kind of historical data we have for prediction modeling, the next step is to collect the data from a historical database or from open datasets or from any other data sources.</a:t>
            </a:r>
          </a:p>
          <a:p>
            <a:r>
              <a:rPr lang="en-US" dirty="0" smtClean="0"/>
              <a:t>Not all the collected data is useful for a machine learning application. We may need to clean the irrelevant data, which may affect the accuracy of prediction or may take additional computation without aiding in the result.</a:t>
            </a:r>
          </a:p>
          <a:p>
            <a:r>
              <a:rPr lang="en-US" b="1" dirty="0" smtClean="0"/>
              <a:t>Prepare data for ML application</a:t>
            </a:r>
          </a:p>
          <a:p>
            <a:r>
              <a:rPr lang="en-US" dirty="0" smtClean="0"/>
              <a:t>Once the data ready for the machine learning algorithm, we need to transform the data in the form that the ML system can understand. Machines cannot understand an image or text. We need to convert it into numbers. It also requires building data pipeline depending on the machine learning application needs.</a:t>
            </a:r>
          </a:p>
          <a:p>
            <a:r>
              <a:rPr lang="en-US" b="1" dirty="0" smtClean="0"/>
              <a:t>Feature engineering</a:t>
            </a:r>
          </a:p>
          <a:p>
            <a:r>
              <a:rPr lang="en-US" dirty="0" smtClean="0"/>
              <a:t>Sometimes a raw data may not reveal all the facts about the targeted label. Feature engineering is a technique to create additional features combining two or more existing features with an arithmetic operation that is more relevant and sensible.</a:t>
            </a:r>
          </a:p>
          <a:p>
            <a:r>
              <a:rPr lang="en-US" dirty="0" smtClean="0"/>
              <a:t>For example: In a compute engine, it is common for RAM and CPU usage to reach 95%, but something is messy when RAM usage is at 5% and CPU is at 93%. We can use a ration of RAM to CPU usage as a new feature, which may provide a better prediction. If we are using deep learning, it will automatically build features itself; we do not need explicit feature engineering.</a:t>
            </a:r>
          </a:p>
          <a:p>
            <a:r>
              <a:rPr lang="en-US" b="1" dirty="0" smtClean="0"/>
              <a:t>Training a model</a:t>
            </a:r>
          </a:p>
          <a:p>
            <a:r>
              <a:rPr lang="en-US" dirty="0" smtClean="0"/>
              <a:t>Before we train the model, we need to split the data into training and evaluation sets, as we need to monitor how well a model generalizes to unseen data. Now, the algorithm will learn the pattern and mapping between the feature and the label.</a:t>
            </a:r>
          </a:p>
          <a:p>
            <a:r>
              <a:rPr lang="en-US" dirty="0" smtClean="0"/>
              <a:t>The learning can be linear or non-linear depending upon the activation function and algorithm. There are a few hyper parameters that affect the learning as well as training time such as learning rate, regularization, batch size, number of passes (epoch), optimization algorithm, and more.</a:t>
            </a:r>
          </a:p>
          <a:p>
            <a:r>
              <a:rPr lang="en-US" b="1" dirty="0" smtClean="0"/>
              <a:t>Evaluating and improving model accuracy</a:t>
            </a:r>
          </a:p>
          <a:p>
            <a:r>
              <a:rPr lang="en-US" dirty="0" smtClean="0"/>
              <a:t>Accuracy is a measure to know how good or bad a model is doing on an unseen validation set. Based on the current </a:t>
            </a:r>
            <a:r>
              <a:rPr lang="en-US" dirty="0" err="1" smtClean="0"/>
              <a:t>learnings</a:t>
            </a:r>
            <a:r>
              <a:rPr lang="en-US" dirty="0" smtClean="0"/>
              <a:t>, we need to evaluate how a model is doing on a validation set. Depending on the application, we can use different accuracy metrics. For e.g. for classification we may use, precision and recall or F1 Score; for object detection, we may use </a:t>
            </a:r>
            <a:r>
              <a:rPr lang="en-US" dirty="0" err="1" smtClean="0"/>
              <a:t>IoU</a:t>
            </a:r>
            <a:r>
              <a:rPr lang="en-US" dirty="0" smtClean="0"/>
              <a:t> (interaction over union).</a:t>
            </a:r>
          </a:p>
          <a:p>
            <a:r>
              <a:rPr lang="en-US" dirty="0" smtClean="0"/>
              <a:t>If a model is not doing well, we may classify the problem in either of class 1) over-fitting and 2) under-fitting.</a:t>
            </a:r>
          </a:p>
          <a:p>
            <a:r>
              <a:rPr lang="en-US" dirty="0" smtClean="0"/>
              <a:t>When a model is doing well on the training data, but not on the validation data, it is the over-fitting scenario. Somehow model is not generalizing well. The solution for the problem includes regularizing algorithm, decreasing input features, eliminating the redundant feature, and using </a:t>
            </a:r>
            <a:r>
              <a:rPr lang="en-US" dirty="0" err="1" smtClean="0"/>
              <a:t>resampling</a:t>
            </a:r>
            <a:r>
              <a:rPr lang="en-US" dirty="0" smtClean="0"/>
              <a:t> techniques like k-fold cross-validation.</a:t>
            </a:r>
          </a:p>
          <a:p>
            <a:r>
              <a:rPr lang="en-US" dirty="0" smtClean="0"/>
              <a:t>In the under-fitting scenario, a model does poor on both training and validation dataset. The solution to this may include training with more data, evaluating different algorithms or architectures, using more number of passes, experimenting with learning rate or optimization algorithm.</a:t>
            </a:r>
          </a:p>
          <a:p>
            <a:r>
              <a:rPr lang="en-US" dirty="0" smtClean="0"/>
              <a:t>After an iterative training, the algorithm will learn a model to represent those labels from input data and this model can be used to predict on the unseen data.</a:t>
            </a:r>
          </a:p>
          <a:p>
            <a:r>
              <a:rPr lang="en-US" b="1" dirty="0" smtClean="0"/>
              <a:t>Serving with a model in production</a:t>
            </a:r>
          </a:p>
          <a:p>
            <a:r>
              <a:rPr lang="en-US" dirty="0" smtClean="0"/>
              <a:t>After training, the model will do well on the unseen data and now it can be used for prediction. This is the most important thing for businesses. This is also one of the most difficult phases for business-oriented machine learning applications. In this phase, we deploy the model in production for the prediction on real-world data to derive the results.</a:t>
            </a:r>
          </a:p>
          <a:p>
            <a:r>
              <a:rPr lang="en-US" b="1" dirty="0" smtClean="0"/>
              <a:t>Wrapping up</a:t>
            </a:r>
          </a:p>
          <a:p>
            <a:r>
              <a:rPr lang="en-US" dirty="0" smtClean="0"/>
              <a:t>Machine learning is the enabler technology, but if we do not follow a proper plan and execution for training and learning of models on algorithms, we may fail. Hence, it is always a great idea for businesses that want to build complex machine learning systems to hire AI and Machine learning service providers and focus on their core competency.</a:t>
            </a:r>
          </a:p>
          <a:p>
            <a:endParaRPr lang="en-US" dirty="0"/>
          </a:p>
        </p:txBody>
      </p:sp>
      <p:sp>
        <p:nvSpPr>
          <p:cNvPr id="4" name="Slide Number Placeholder 3"/>
          <p:cNvSpPr>
            <a:spLocks noGrp="1"/>
          </p:cNvSpPr>
          <p:nvPr>
            <p:ph type="sldNum" sz="quarter" idx="10"/>
          </p:nvPr>
        </p:nvSpPr>
        <p:spPr/>
        <p:txBody>
          <a:bodyPr/>
          <a:lstStyle/>
          <a:p>
            <a:fld id="{1B914D53-DC50-46BD-AA73-DA3FA35A7E37}" type="slidenum">
              <a:rPr lang="en-IN" smtClean="0"/>
              <a:pPr/>
              <a:t>18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A92F41-6A8E-48DB-BE0D-9ACA0E52557C}" type="datetime1">
              <a:rPr lang="en-IN" smtClean="0"/>
              <a:pPr/>
              <a:t>10-02-2020</a:t>
            </a:fld>
            <a:endParaRPr lang="en-IN"/>
          </a:p>
        </p:txBody>
      </p:sp>
      <p:sp>
        <p:nvSpPr>
          <p:cNvPr id="5" name="Footer Placeholder 4"/>
          <p:cNvSpPr>
            <a:spLocks noGrp="1"/>
          </p:cNvSpPr>
          <p:nvPr>
            <p:ph type="ftr" sz="quarter" idx="11"/>
          </p:nvPr>
        </p:nvSpPr>
        <p:spPr/>
        <p:txBody>
          <a:bodyPr/>
          <a:lstStyle/>
          <a:p>
            <a:r>
              <a:rPr lang="en-IN" smtClean="0"/>
              <a:t>Dr. Nilesh M. Patil</a:t>
            </a:r>
            <a:endParaRPr lang="en-IN"/>
          </a:p>
        </p:txBody>
      </p:sp>
      <p:sp>
        <p:nvSpPr>
          <p:cNvPr id="6" name="Slide Number Placeholder 5"/>
          <p:cNvSpPr>
            <a:spLocks noGrp="1"/>
          </p:cNvSpPr>
          <p:nvPr>
            <p:ph type="sldNum" sz="quarter" idx="12"/>
          </p:nvPr>
        </p:nvSpPr>
        <p:spPr/>
        <p:txBody>
          <a:bodyPr/>
          <a:lstStyle/>
          <a:p>
            <a:fld id="{77CAEA5C-025F-4B04-9B3F-62AF411C1FDF}" type="slidenum">
              <a:rPr lang="en-IN" smtClean="0"/>
              <a:pPr/>
              <a:t>‹#›</a:t>
            </a:fld>
            <a:endParaRPr lang="en-IN"/>
          </a:p>
        </p:txBody>
      </p:sp>
    </p:spTree>
    <p:extLst>
      <p:ext uri="{BB962C8B-B14F-4D97-AF65-F5344CB8AC3E}">
        <p14:creationId xmlns:p14="http://schemas.microsoft.com/office/powerpoint/2010/main" xmlns="" val="2390037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24E2C2-D30E-46D4-848B-729A92389774}" type="datetime1">
              <a:rPr lang="en-IN" smtClean="0"/>
              <a:pPr/>
              <a:t>10-02-2020</a:t>
            </a:fld>
            <a:endParaRPr lang="en-IN"/>
          </a:p>
        </p:txBody>
      </p:sp>
      <p:sp>
        <p:nvSpPr>
          <p:cNvPr id="5" name="Footer Placeholder 4"/>
          <p:cNvSpPr>
            <a:spLocks noGrp="1"/>
          </p:cNvSpPr>
          <p:nvPr>
            <p:ph type="ftr" sz="quarter" idx="11"/>
          </p:nvPr>
        </p:nvSpPr>
        <p:spPr/>
        <p:txBody>
          <a:bodyPr/>
          <a:lstStyle/>
          <a:p>
            <a:r>
              <a:rPr lang="en-IN" smtClean="0"/>
              <a:t>Dr. Nilesh M. Patil</a:t>
            </a:r>
            <a:endParaRPr lang="en-IN"/>
          </a:p>
        </p:txBody>
      </p:sp>
      <p:sp>
        <p:nvSpPr>
          <p:cNvPr id="6" name="Slide Number Placeholder 5"/>
          <p:cNvSpPr>
            <a:spLocks noGrp="1"/>
          </p:cNvSpPr>
          <p:nvPr>
            <p:ph type="sldNum" sz="quarter" idx="12"/>
          </p:nvPr>
        </p:nvSpPr>
        <p:spPr/>
        <p:txBody>
          <a:bodyPr/>
          <a:lstStyle/>
          <a:p>
            <a:fld id="{77CAEA5C-025F-4B04-9B3F-62AF411C1FDF}" type="slidenum">
              <a:rPr lang="en-IN" smtClean="0"/>
              <a:pPr/>
              <a:t>‹#›</a:t>
            </a:fld>
            <a:endParaRPr lang="en-IN"/>
          </a:p>
        </p:txBody>
      </p:sp>
    </p:spTree>
    <p:extLst>
      <p:ext uri="{BB962C8B-B14F-4D97-AF65-F5344CB8AC3E}">
        <p14:creationId xmlns:p14="http://schemas.microsoft.com/office/powerpoint/2010/main" xmlns="" val="227868646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24E2C2-D30E-46D4-848B-729A92389774}" type="datetime1">
              <a:rPr lang="en-IN" smtClean="0"/>
              <a:pPr/>
              <a:t>10-02-2020</a:t>
            </a:fld>
            <a:endParaRPr lang="en-IN"/>
          </a:p>
        </p:txBody>
      </p:sp>
      <p:sp>
        <p:nvSpPr>
          <p:cNvPr id="5" name="Footer Placeholder 4"/>
          <p:cNvSpPr>
            <a:spLocks noGrp="1"/>
          </p:cNvSpPr>
          <p:nvPr>
            <p:ph type="ftr" sz="quarter" idx="11"/>
          </p:nvPr>
        </p:nvSpPr>
        <p:spPr/>
        <p:txBody>
          <a:bodyPr/>
          <a:lstStyle/>
          <a:p>
            <a:r>
              <a:rPr lang="en-IN" smtClean="0"/>
              <a:t>Dr. Nilesh M. Patil</a:t>
            </a:r>
            <a:endParaRPr lang="en-IN"/>
          </a:p>
        </p:txBody>
      </p:sp>
      <p:sp>
        <p:nvSpPr>
          <p:cNvPr id="6" name="Slide Number Placeholder 5"/>
          <p:cNvSpPr>
            <a:spLocks noGrp="1"/>
          </p:cNvSpPr>
          <p:nvPr>
            <p:ph type="sldNum" sz="quarter" idx="12"/>
          </p:nvPr>
        </p:nvSpPr>
        <p:spPr/>
        <p:txBody>
          <a:bodyPr/>
          <a:lstStyle/>
          <a:p>
            <a:fld id="{77CAEA5C-025F-4B04-9B3F-62AF411C1FDF}"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4567776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24E2C2-D30E-46D4-848B-729A92389774}" type="datetime1">
              <a:rPr lang="en-IN" smtClean="0"/>
              <a:pPr/>
              <a:t>10-02-2020</a:t>
            </a:fld>
            <a:endParaRPr lang="en-IN"/>
          </a:p>
        </p:txBody>
      </p:sp>
      <p:sp>
        <p:nvSpPr>
          <p:cNvPr id="5" name="Footer Placeholder 4"/>
          <p:cNvSpPr>
            <a:spLocks noGrp="1"/>
          </p:cNvSpPr>
          <p:nvPr>
            <p:ph type="ftr" sz="quarter" idx="11"/>
          </p:nvPr>
        </p:nvSpPr>
        <p:spPr/>
        <p:txBody>
          <a:bodyPr/>
          <a:lstStyle/>
          <a:p>
            <a:r>
              <a:rPr lang="en-IN" smtClean="0"/>
              <a:t>Dr. Nilesh M. Patil</a:t>
            </a:r>
            <a:endParaRPr lang="en-IN"/>
          </a:p>
        </p:txBody>
      </p:sp>
      <p:sp>
        <p:nvSpPr>
          <p:cNvPr id="6" name="Slide Number Placeholder 5"/>
          <p:cNvSpPr>
            <a:spLocks noGrp="1"/>
          </p:cNvSpPr>
          <p:nvPr>
            <p:ph type="sldNum" sz="quarter" idx="12"/>
          </p:nvPr>
        </p:nvSpPr>
        <p:spPr/>
        <p:txBody>
          <a:bodyPr/>
          <a:lstStyle/>
          <a:p>
            <a:fld id="{77CAEA5C-025F-4B04-9B3F-62AF411C1FDF}" type="slidenum">
              <a:rPr lang="en-IN" smtClean="0"/>
              <a:pPr/>
              <a:t>‹#›</a:t>
            </a:fld>
            <a:endParaRPr lang="en-IN"/>
          </a:p>
        </p:txBody>
      </p:sp>
    </p:spTree>
    <p:extLst>
      <p:ext uri="{BB962C8B-B14F-4D97-AF65-F5344CB8AC3E}">
        <p14:creationId xmlns:p14="http://schemas.microsoft.com/office/powerpoint/2010/main" xmlns="" val="182609647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24E2C2-D30E-46D4-848B-729A92389774}" type="datetime1">
              <a:rPr lang="en-IN" smtClean="0"/>
              <a:pPr/>
              <a:t>10-02-2020</a:t>
            </a:fld>
            <a:endParaRPr lang="en-IN"/>
          </a:p>
        </p:txBody>
      </p:sp>
      <p:sp>
        <p:nvSpPr>
          <p:cNvPr id="5" name="Footer Placeholder 4"/>
          <p:cNvSpPr>
            <a:spLocks noGrp="1"/>
          </p:cNvSpPr>
          <p:nvPr>
            <p:ph type="ftr" sz="quarter" idx="11"/>
          </p:nvPr>
        </p:nvSpPr>
        <p:spPr/>
        <p:txBody>
          <a:bodyPr/>
          <a:lstStyle/>
          <a:p>
            <a:r>
              <a:rPr lang="en-IN" smtClean="0"/>
              <a:t>Dr. Nilesh M. Patil</a:t>
            </a:r>
            <a:endParaRPr lang="en-IN"/>
          </a:p>
        </p:txBody>
      </p:sp>
      <p:sp>
        <p:nvSpPr>
          <p:cNvPr id="6" name="Slide Number Placeholder 5"/>
          <p:cNvSpPr>
            <a:spLocks noGrp="1"/>
          </p:cNvSpPr>
          <p:nvPr>
            <p:ph type="sldNum" sz="quarter" idx="12"/>
          </p:nvPr>
        </p:nvSpPr>
        <p:spPr/>
        <p:txBody>
          <a:bodyPr/>
          <a:lstStyle/>
          <a:p>
            <a:fld id="{77CAEA5C-025F-4B04-9B3F-62AF411C1FDF}"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22340059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24E2C2-D30E-46D4-848B-729A92389774}" type="datetime1">
              <a:rPr lang="en-IN" smtClean="0"/>
              <a:pPr/>
              <a:t>10-02-2020</a:t>
            </a:fld>
            <a:endParaRPr lang="en-IN"/>
          </a:p>
        </p:txBody>
      </p:sp>
      <p:sp>
        <p:nvSpPr>
          <p:cNvPr id="5" name="Footer Placeholder 4"/>
          <p:cNvSpPr>
            <a:spLocks noGrp="1"/>
          </p:cNvSpPr>
          <p:nvPr>
            <p:ph type="ftr" sz="quarter" idx="11"/>
          </p:nvPr>
        </p:nvSpPr>
        <p:spPr/>
        <p:txBody>
          <a:bodyPr/>
          <a:lstStyle/>
          <a:p>
            <a:r>
              <a:rPr lang="en-IN" smtClean="0"/>
              <a:t>Dr. Nilesh M. Patil</a:t>
            </a:r>
            <a:endParaRPr lang="en-IN"/>
          </a:p>
        </p:txBody>
      </p:sp>
      <p:sp>
        <p:nvSpPr>
          <p:cNvPr id="6" name="Slide Number Placeholder 5"/>
          <p:cNvSpPr>
            <a:spLocks noGrp="1"/>
          </p:cNvSpPr>
          <p:nvPr>
            <p:ph type="sldNum" sz="quarter" idx="12"/>
          </p:nvPr>
        </p:nvSpPr>
        <p:spPr/>
        <p:txBody>
          <a:bodyPr/>
          <a:lstStyle/>
          <a:p>
            <a:fld id="{77CAEA5C-025F-4B04-9B3F-62AF411C1FDF}" type="slidenum">
              <a:rPr lang="en-IN" smtClean="0"/>
              <a:pPr/>
              <a:t>‹#›</a:t>
            </a:fld>
            <a:endParaRPr lang="en-IN"/>
          </a:p>
        </p:txBody>
      </p:sp>
    </p:spTree>
    <p:extLst>
      <p:ext uri="{BB962C8B-B14F-4D97-AF65-F5344CB8AC3E}">
        <p14:creationId xmlns:p14="http://schemas.microsoft.com/office/powerpoint/2010/main" xmlns="" val="169102816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F63F94-EE82-481F-8E3A-DF8A3792F42B}" type="datetime1">
              <a:rPr lang="en-IN" smtClean="0"/>
              <a:pPr/>
              <a:t>10-02-2020</a:t>
            </a:fld>
            <a:endParaRPr lang="en-IN"/>
          </a:p>
        </p:txBody>
      </p:sp>
      <p:sp>
        <p:nvSpPr>
          <p:cNvPr id="5" name="Footer Placeholder 4"/>
          <p:cNvSpPr>
            <a:spLocks noGrp="1"/>
          </p:cNvSpPr>
          <p:nvPr>
            <p:ph type="ftr" sz="quarter" idx="11"/>
          </p:nvPr>
        </p:nvSpPr>
        <p:spPr/>
        <p:txBody>
          <a:bodyPr/>
          <a:lstStyle/>
          <a:p>
            <a:r>
              <a:rPr lang="en-IN" smtClean="0"/>
              <a:t>Dr. Nilesh M. Patil</a:t>
            </a:r>
            <a:endParaRPr lang="en-IN"/>
          </a:p>
        </p:txBody>
      </p:sp>
      <p:sp>
        <p:nvSpPr>
          <p:cNvPr id="6" name="Slide Number Placeholder 5"/>
          <p:cNvSpPr>
            <a:spLocks noGrp="1"/>
          </p:cNvSpPr>
          <p:nvPr>
            <p:ph type="sldNum" sz="quarter" idx="12"/>
          </p:nvPr>
        </p:nvSpPr>
        <p:spPr/>
        <p:txBody>
          <a:bodyPr/>
          <a:lstStyle/>
          <a:p>
            <a:fld id="{77CAEA5C-025F-4B04-9B3F-62AF411C1FDF}" type="slidenum">
              <a:rPr lang="en-IN" smtClean="0"/>
              <a:pPr/>
              <a:t>‹#›</a:t>
            </a:fld>
            <a:endParaRPr lang="en-IN"/>
          </a:p>
        </p:txBody>
      </p:sp>
    </p:spTree>
    <p:extLst>
      <p:ext uri="{BB962C8B-B14F-4D97-AF65-F5344CB8AC3E}">
        <p14:creationId xmlns:p14="http://schemas.microsoft.com/office/powerpoint/2010/main" xmlns="" val="1427795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3F298F-7EFB-4856-9ADE-6FE0B42DFFFD}" type="datetime1">
              <a:rPr lang="en-IN" smtClean="0"/>
              <a:pPr/>
              <a:t>10-02-2020</a:t>
            </a:fld>
            <a:endParaRPr lang="en-IN"/>
          </a:p>
        </p:txBody>
      </p:sp>
      <p:sp>
        <p:nvSpPr>
          <p:cNvPr id="5" name="Footer Placeholder 4"/>
          <p:cNvSpPr>
            <a:spLocks noGrp="1"/>
          </p:cNvSpPr>
          <p:nvPr>
            <p:ph type="ftr" sz="quarter" idx="11"/>
          </p:nvPr>
        </p:nvSpPr>
        <p:spPr/>
        <p:txBody>
          <a:bodyPr/>
          <a:lstStyle/>
          <a:p>
            <a:r>
              <a:rPr lang="en-IN" smtClean="0"/>
              <a:t>Dr. Nilesh M. Patil</a:t>
            </a:r>
            <a:endParaRPr lang="en-IN"/>
          </a:p>
        </p:txBody>
      </p:sp>
      <p:sp>
        <p:nvSpPr>
          <p:cNvPr id="6" name="Slide Number Placeholder 5"/>
          <p:cNvSpPr>
            <a:spLocks noGrp="1"/>
          </p:cNvSpPr>
          <p:nvPr>
            <p:ph type="sldNum" sz="quarter" idx="12"/>
          </p:nvPr>
        </p:nvSpPr>
        <p:spPr/>
        <p:txBody>
          <a:bodyPr/>
          <a:lstStyle/>
          <a:p>
            <a:fld id="{77CAEA5C-025F-4B04-9B3F-62AF411C1FDF}" type="slidenum">
              <a:rPr lang="en-IN" smtClean="0"/>
              <a:pPr/>
              <a:t>‹#›</a:t>
            </a:fld>
            <a:endParaRPr lang="en-IN"/>
          </a:p>
        </p:txBody>
      </p:sp>
    </p:spTree>
    <p:extLst>
      <p:ext uri="{BB962C8B-B14F-4D97-AF65-F5344CB8AC3E}">
        <p14:creationId xmlns:p14="http://schemas.microsoft.com/office/powerpoint/2010/main" xmlns="" val="466068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822221-FD2F-40F9-A9A4-40A29C1E4EA8}" type="datetime1">
              <a:rPr lang="en-IN" smtClean="0"/>
              <a:pPr/>
              <a:t>10-02-2020</a:t>
            </a:fld>
            <a:endParaRPr lang="en-IN"/>
          </a:p>
        </p:txBody>
      </p:sp>
      <p:sp>
        <p:nvSpPr>
          <p:cNvPr id="5" name="Footer Placeholder 4"/>
          <p:cNvSpPr>
            <a:spLocks noGrp="1"/>
          </p:cNvSpPr>
          <p:nvPr>
            <p:ph type="ftr" sz="quarter" idx="11"/>
          </p:nvPr>
        </p:nvSpPr>
        <p:spPr/>
        <p:txBody>
          <a:bodyPr/>
          <a:lstStyle/>
          <a:p>
            <a:r>
              <a:rPr lang="en-IN" smtClean="0"/>
              <a:t>Dr. Nilesh M. Patil</a:t>
            </a:r>
            <a:endParaRPr lang="en-IN"/>
          </a:p>
        </p:txBody>
      </p:sp>
      <p:sp>
        <p:nvSpPr>
          <p:cNvPr id="6" name="Slide Number Placeholder 5"/>
          <p:cNvSpPr>
            <a:spLocks noGrp="1"/>
          </p:cNvSpPr>
          <p:nvPr>
            <p:ph type="sldNum" sz="quarter" idx="12"/>
          </p:nvPr>
        </p:nvSpPr>
        <p:spPr/>
        <p:txBody>
          <a:bodyPr/>
          <a:lstStyle/>
          <a:p>
            <a:fld id="{77CAEA5C-025F-4B04-9B3F-62AF411C1FDF}" type="slidenum">
              <a:rPr lang="en-IN" smtClean="0"/>
              <a:pPr/>
              <a:t>‹#›</a:t>
            </a:fld>
            <a:endParaRPr lang="en-IN"/>
          </a:p>
        </p:txBody>
      </p:sp>
    </p:spTree>
    <p:extLst>
      <p:ext uri="{BB962C8B-B14F-4D97-AF65-F5344CB8AC3E}">
        <p14:creationId xmlns:p14="http://schemas.microsoft.com/office/powerpoint/2010/main" xmlns="" val="2203422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FB5DA5-72D0-404E-A40B-74E0525987B7}" type="datetime1">
              <a:rPr lang="en-IN" smtClean="0"/>
              <a:pPr/>
              <a:t>10-02-2020</a:t>
            </a:fld>
            <a:endParaRPr lang="en-IN"/>
          </a:p>
        </p:txBody>
      </p:sp>
      <p:sp>
        <p:nvSpPr>
          <p:cNvPr id="5" name="Footer Placeholder 4"/>
          <p:cNvSpPr>
            <a:spLocks noGrp="1"/>
          </p:cNvSpPr>
          <p:nvPr>
            <p:ph type="ftr" sz="quarter" idx="11"/>
          </p:nvPr>
        </p:nvSpPr>
        <p:spPr/>
        <p:txBody>
          <a:bodyPr/>
          <a:lstStyle/>
          <a:p>
            <a:r>
              <a:rPr lang="en-IN" smtClean="0"/>
              <a:t>Dr. Nilesh M. Patil</a:t>
            </a:r>
            <a:endParaRPr lang="en-IN"/>
          </a:p>
        </p:txBody>
      </p:sp>
      <p:sp>
        <p:nvSpPr>
          <p:cNvPr id="6" name="Slide Number Placeholder 5"/>
          <p:cNvSpPr>
            <a:spLocks noGrp="1"/>
          </p:cNvSpPr>
          <p:nvPr>
            <p:ph type="sldNum" sz="quarter" idx="12"/>
          </p:nvPr>
        </p:nvSpPr>
        <p:spPr/>
        <p:txBody>
          <a:bodyPr/>
          <a:lstStyle/>
          <a:p>
            <a:fld id="{77CAEA5C-025F-4B04-9B3F-62AF411C1FDF}" type="slidenum">
              <a:rPr lang="en-IN" smtClean="0"/>
              <a:pPr/>
              <a:t>‹#›</a:t>
            </a:fld>
            <a:endParaRPr lang="en-IN"/>
          </a:p>
        </p:txBody>
      </p:sp>
    </p:spTree>
    <p:extLst>
      <p:ext uri="{BB962C8B-B14F-4D97-AF65-F5344CB8AC3E}">
        <p14:creationId xmlns:p14="http://schemas.microsoft.com/office/powerpoint/2010/main" xmlns="" val="129898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186648-D17A-47C4-A2E0-A2C28319F23B}" type="datetime1">
              <a:rPr lang="en-IN" smtClean="0"/>
              <a:pPr/>
              <a:t>10-02-2020</a:t>
            </a:fld>
            <a:endParaRPr lang="en-IN"/>
          </a:p>
        </p:txBody>
      </p:sp>
      <p:sp>
        <p:nvSpPr>
          <p:cNvPr id="6" name="Footer Placeholder 5"/>
          <p:cNvSpPr>
            <a:spLocks noGrp="1"/>
          </p:cNvSpPr>
          <p:nvPr>
            <p:ph type="ftr" sz="quarter" idx="11"/>
          </p:nvPr>
        </p:nvSpPr>
        <p:spPr/>
        <p:txBody>
          <a:bodyPr/>
          <a:lstStyle/>
          <a:p>
            <a:r>
              <a:rPr lang="en-IN" smtClean="0"/>
              <a:t>Dr. Nilesh M. Patil</a:t>
            </a:r>
            <a:endParaRPr lang="en-IN"/>
          </a:p>
        </p:txBody>
      </p:sp>
      <p:sp>
        <p:nvSpPr>
          <p:cNvPr id="7" name="Slide Number Placeholder 6"/>
          <p:cNvSpPr>
            <a:spLocks noGrp="1"/>
          </p:cNvSpPr>
          <p:nvPr>
            <p:ph type="sldNum" sz="quarter" idx="12"/>
          </p:nvPr>
        </p:nvSpPr>
        <p:spPr/>
        <p:txBody>
          <a:bodyPr/>
          <a:lstStyle/>
          <a:p>
            <a:fld id="{77CAEA5C-025F-4B04-9B3F-62AF411C1FDF}" type="slidenum">
              <a:rPr lang="en-IN" smtClean="0"/>
              <a:pPr/>
              <a:t>‹#›</a:t>
            </a:fld>
            <a:endParaRPr lang="en-IN"/>
          </a:p>
        </p:txBody>
      </p:sp>
    </p:spTree>
    <p:extLst>
      <p:ext uri="{BB962C8B-B14F-4D97-AF65-F5344CB8AC3E}">
        <p14:creationId xmlns:p14="http://schemas.microsoft.com/office/powerpoint/2010/main" xmlns="" val="1020698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CFB3F5-BE10-48B7-A6B2-33DC1F7023BE}" type="datetime1">
              <a:rPr lang="en-IN" smtClean="0"/>
              <a:pPr/>
              <a:t>10-02-2020</a:t>
            </a:fld>
            <a:endParaRPr lang="en-IN"/>
          </a:p>
        </p:txBody>
      </p:sp>
      <p:sp>
        <p:nvSpPr>
          <p:cNvPr id="8" name="Footer Placeholder 7"/>
          <p:cNvSpPr>
            <a:spLocks noGrp="1"/>
          </p:cNvSpPr>
          <p:nvPr>
            <p:ph type="ftr" sz="quarter" idx="11"/>
          </p:nvPr>
        </p:nvSpPr>
        <p:spPr/>
        <p:txBody>
          <a:bodyPr/>
          <a:lstStyle/>
          <a:p>
            <a:r>
              <a:rPr lang="en-IN" smtClean="0"/>
              <a:t>Dr. Nilesh M. Patil</a:t>
            </a:r>
            <a:endParaRPr lang="en-IN"/>
          </a:p>
        </p:txBody>
      </p:sp>
      <p:sp>
        <p:nvSpPr>
          <p:cNvPr id="9" name="Slide Number Placeholder 8"/>
          <p:cNvSpPr>
            <a:spLocks noGrp="1"/>
          </p:cNvSpPr>
          <p:nvPr>
            <p:ph type="sldNum" sz="quarter" idx="12"/>
          </p:nvPr>
        </p:nvSpPr>
        <p:spPr/>
        <p:txBody>
          <a:bodyPr/>
          <a:lstStyle/>
          <a:p>
            <a:fld id="{77CAEA5C-025F-4B04-9B3F-62AF411C1FDF}" type="slidenum">
              <a:rPr lang="en-IN" smtClean="0"/>
              <a:pPr/>
              <a:t>‹#›</a:t>
            </a:fld>
            <a:endParaRPr lang="en-IN"/>
          </a:p>
        </p:txBody>
      </p:sp>
    </p:spTree>
    <p:extLst>
      <p:ext uri="{BB962C8B-B14F-4D97-AF65-F5344CB8AC3E}">
        <p14:creationId xmlns:p14="http://schemas.microsoft.com/office/powerpoint/2010/main" xmlns="" val="312939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BAC483-9C35-422A-804D-9B22B54F293A}" type="datetime1">
              <a:rPr lang="en-IN" smtClean="0"/>
              <a:pPr/>
              <a:t>10-02-2020</a:t>
            </a:fld>
            <a:endParaRPr lang="en-IN"/>
          </a:p>
        </p:txBody>
      </p:sp>
      <p:sp>
        <p:nvSpPr>
          <p:cNvPr id="4" name="Footer Placeholder 3"/>
          <p:cNvSpPr>
            <a:spLocks noGrp="1"/>
          </p:cNvSpPr>
          <p:nvPr>
            <p:ph type="ftr" sz="quarter" idx="11"/>
          </p:nvPr>
        </p:nvSpPr>
        <p:spPr/>
        <p:txBody>
          <a:bodyPr/>
          <a:lstStyle/>
          <a:p>
            <a:r>
              <a:rPr lang="en-IN" smtClean="0"/>
              <a:t>Dr. Nilesh M. Patil</a:t>
            </a:r>
            <a:endParaRPr lang="en-IN"/>
          </a:p>
        </p:txBody>
      </p:sp>
      <p:sp>
        <p:nvSpPr>
          <p:cNvPr id="5" name="Slide Number Placeholder 4"/>
          <p:cNvSpPr>
            <a:spLocks noGrp="1"/>
          </p:cNvSpPr>
          <p:nvPr>
            <p:ph type="sldNum" sz="quarter" idx="12"/>
          </p:nvPr>
        </p:nvSpPr>
        <p:spPr/>
        <p:txBody>
          <a:bodyPr/>
          <a:lstStyle/>
          <a:p>
            <a:fld id="{77CAEA5C-025F-4B04-9B3F-62AF411C1FDF}" type="slidenum">
              <a:rPr lang="en-IN" smtClean="0"/>
              <a:pPr/>
              <a:t>‹#›</a:t>
            </a:fld>
            <a:endParaRPr lang="en-IN"/>
          </a:p>
        </p:txBody>
      </p:sp>
    </p:spTree>
    <p:extLst>
      <p:ext uri="{BB962C8B-B14F-4D97-AF65-F5344CB8AC3E}">
        <p14:creationId xmlns:p14="http://schemas.microsoft.com/office/powerpoint/2010/main" xmlns="" val="623028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EDB55-61A0-4C47-B3B6-E47C78855FDE}" type="datetime1">
              <a:rPr lang="en-IN" smtClean="0"/>
              <a:pPr/>
              <a:t>10-02-2020</a:t>
            </a:fld>
            <a:endParaRPr lang="en-IN"/>
          </a:p>
        </p:txBody>
      </p:sp>
      <p:sp>
        <p:nvSpPr>
          <p:cNvPr id="3" name="Footer Placeholder 2"/>
          <p:cNvSpPr>
            <a:spLocks noGrp="1"/>
          </p:cNvSpPr>
          <p:nvPr>
            <p:ph type="ftr" sz="quarter" idx="11"/>
          </p:nvPr>
        </p:nvSpPr>
        <p:spPr/>
        <p:txBody>
          <a:bodyPr/>
          <a:lstStyle/>
          <a:p>
            <a:r>
              <a:rPr lang="en-IN" smtClean="0"/>
              <a:t>Dr. Nilesh M. Patil</a:t>
            </a:r>
            <a:endParaRPr lang="en-IN"/>
          </a:p>
        </p:txBody>
      </p:sp>
      <p:sp>
        <p:nvSpPr>
          <p:cNvPr id="4" name="Slide Number Placeholder 3"/>
          <p:cNvSpPr>
            <a:spLocks noGrp="1"/>
          </p:cNvSpPr>
          <p:nvPr>
            <p:ph type="sldNum" sz="quarter" idx="12"/>
          </p:nvPr>
        </p:nvSpPr>
        <p:spPr/>
        <p:txBody>
          <a:bodyPr/>
          <a:lstStyle/>
          <a:p>
            <a:fld id="{77CAEA5C-025F-4B04-9B3F-62AF411C1FDF}" type="slidenum">
              <a:rPr lang="en-IN" smtClean="0"/>
              <a:pPr/>
              <a:t>‹#›</a:t>
            </a:fld>
            <a:endParaRPr lang="en-IN"/>
          </a:p>
        </p:txBody>
      </p:sp>
    </p:spTree>
    <p:extLst>
      <p:ext uri="{BB962C8B-B14F-4D97-AF65-F5344CB8AC3E}">
        <p14:creationId xmlns:p14="http://schemas.microsoft.com/office/powerpoint/2010/main" xmlns="" val="129736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1B5F32-69CF-46E7-9EED-640ED4602A1B}" type="datetime1">
              <a:rPr lang="en-IN" smtClean="0"/>
              <a:pPr/>
              <a:t>10-02-2020</a:t>
            </a:fld>
            <a:endParaRPr lang="en-IN"/>
          </a:p>
        </p:txBody>
      </p:sp>
      <p:sp>
        <p:nvSpPr>
          <p:cNvPr id="6" name="Footer Placeholder 5"/>
          <p:cNvSpPr>
            <a:spLocks noGrp="1"/>
          </p:cNvSpPr>
          <p:nvPr>
            <p:ph type="ftr" sz="quarter" idx="11"/>
          </p:nvPr>
        </p:nvSpPr>
        <p:spPr/>
        <p:txBody>
          <a:bodyPr/>
          <a:lstStyle/>
          <a:p>
            <a:r>
              <a:rPr lang="en-IN" smtClean="0"/>
              <a:t>Dr. Nilesh M. Patil</a:t>
            </a:r>
            <a:endParaRPr lang="en-IN"/>
          </a:p>
        </p:txBody>
      </p:sp>
      <p:sp>
        <p:nvSpPr>
          <p:cNvPr id="7" name="Slide Number Placeholder 6"/>
          <p:cNvSpPr>
            <a:spLocks noGrp="1"/>
          </p:cNvSpPr>
          <p:nvPr>
            <p:ph type="sldNum" sz="quarter" idx="12"/>
          </p:nvPr>
        </p:nvSpPr>
        <p:spPr/>
        <p:txBody>
          <a:bodyPr/>
          <a:lstStyle/>
          <a:p>
            <a:fld id="{77CAEA5C-025F-4B04-9B3F-62AF411C1FDF}" type="slidenum">
              <a:rPr lang="en-IN" smtClean="0"/>
              <a:pPr/>
              <a:t>‹#›</a:t>
            </a:fld>
            <a:endParaRPr lang="en-IN"/>
          </a:p>
        </p:txBody>
      </p:sp>
    </p:spTree>
    <p:extLst>
      <p:ext uri="{BB962C8B-B14F-4D97-AF65-F5344CB8AC3E}">
        <p14:creationId xmlns:p14="http://schemas.microsoft.com/office/powerpoint/2010/main" xmlns="" val="155344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IN" smtClean="0"/>
              <a:t>Dr. Nilesh M. Patil</a:t>
            </a:r>
            <a:endParaRPr lang="en-IN"/>
          </a:p>
        </p:txBody>
      </p:sp>
      <p:sp>
        <p:nvSpPr>
          <p:cNvPr id="7" name="Slide Number Placeholder 6"/>
          <p:cNvSpPr>
            <a:spLocks noGrp="1"/>
          </p:cNvSpPr>
          <p:nvPr>
            <p:ph type="sldNum" sz="quarter" idx="12"/>
          </p:nvPr>
        </p:nvSpPr>
        <p:spPr/>
        <p:txBody>
          <a:bodyPr/>
          <a:lstStyle/>
          <a:p>
            <a:fld id="{77CAEA5C-025F-4B04-9B3F-62AF411C1FDF}" type="slidenum">
              <a:rPr lang="en-IN" smtClean="0"/>
              <a:pPr/>
              <a:t>‹#›</a:t>
            </a:fld>
            <a:endParaRPr lang="en-IN"/>
          </a:p>
        </p:txBody>
      </p:sp>
      <p:sp>
        <p:nvSpPr>
          <p:cNvPr id="5" name="Date Placeholder 4"/>
          <p:cNvSpPr>
            <a:spLocks noGrp="1"/>
          </p:cNvSpPr>
          <p:nvPr>
            <p:ph type="dt" sz="half" idx="10"/>
          </p:nvPr>
        </p:nvSpPr>
        <p:spPr/>
        <p:txBody>
          <a:bodyPr/>
          <a:lstStyle/>
          <a:p>
            <a:fld id="{1892C74B-30D2-418D-9D6B-B0AFC16D056F}" type="datetime1">
              <a:rPr lang="en-IN" smtClean="0"/>
              <a:pPr/>
              <a:t>10-02-2020</a:t>
            </a:fld>
            <a:endParaRPr lang="en-IN"/>
          </a:p>
        </p:txBody>
      </p:sp>
    </p:spTree>
    <p:extLst>
      <p:ext uri="{BB962C8B-B14F-4D97-AF65-F5344CB8AC3E}">
        <p14:creationId xmlns:p14="http://schemas.microsoft.com/office/powerpoint/2010/main" xmlns="" val="172682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24E2C2-D30E-46D4-848B-729A92389774}" type="datetime1">
              <a:rPr lang="en-IN" smtClean="0"/>
              <a:pPr/>
              <a:t>10-02-2020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smtClean="0"/>
              <a:t>Dr. Nilesh M. Patil</a:t>
            </a:r>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CAEA5C-025F-4B04-9B3F-62AF411C1FDF}" type="slidenum">
              <a:rPr lang="en-IN" smtClean="0"/>
              <a:pPr/>
              <a:t>‹#›</a:t>
            </a:fld>
            <a:endParaRPr lang="en-IN"/>
          </a:p>
        </p:txBody>
      </p:sp>
    </p:spTree>
    <p:extLst>
      <p:ext uri="{BB962C8B-B14F-4D97-AF65-F5344CB8AC3E}">
        <p14:creationId xmlns:p14="http://schemas.microsoft.com/office/powerpoint/2010/main" xmlns="" val="317493915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535" y="639097"/>
            <a:ext cx="10019071" cy="1573161"/>
          </a:xfrm>
        </p:spPr>
        <p:txBody>
          <a:bodyPr>
            <a:normAutofit fontScale="90000"/>
          </a:bodyPr>
          <a:lstStyle/>
          <a:p>
            <a:r>
              <a:rPr lang="en-IN" dirty="0" smtClean="0">
                <a:solidFill>
                  <a:srgbClr val="FF0000"/>
                </a:solidFill>
              </a:rPr>
              <a:t>Module 1:</a:t>
            </a:r>
            <a:r>
              <a:rPr lang="en-IN" dirty="0" smtClean="0"/>
              <a:t> </a:t>
            </a:r>
            <a:r>
              <a:rPr lang="en-IN" dirty="0" smtClean="0">
                <a:solidFill>
                  <a:srgbClr val="00B050"/>
                </a:solidFill>
              </a:rPr>
              <a:t>Introduction to Machine Learning</a:t>
            </a:r>
          </a:p>
        </p:txBody>
      </p:sp>
      <p:sp>
        <p:nvSpPr>
          <p:cNvPr id="3" name="Subtitle 2"/>
          <p:cNvSpPr>
            <a:spLocks noGrp="1"/>
          </p:cNvSpPr>
          <p:nvPr>
            <p:ph type="subTitle" idx="1"/>
          </p:nvPr>
        </p:nvSpPr>
        <p:spPr>
          <a:xfrm>
            <a:off x="1524000" y="2595715"/>
            <a:ext cx="9144000" cy="3401961"/>
          </a:xfrm>
        </p:spPr>
        <p:txBody>
          <a:bodyPr>
            <a:normAutofit fontScale="92500" lnSpcReduction="10000"/>
          </a:bodyPr>
          <a:lstStyle/>
          <a:p>
            <a:pPr marL="342900" indent="-342900" algn="just">
              <a:buFont typeface="Arial" panose="020B0604020202020204" pitchFamily="34" charset="0"/>
              <a:buChar char="•"/>
            </a:pPr>
            <a:r>
              <a:rPr lang="en-IN" dirty="0" smtClean="0"/>
              <a:t>Machine Learning</a:t>
            </a:r>
          </a:p>
          <a:p>
            <a:pPr marL="342900" indent="-342900" algn="just">
              <a:buFont typeface="Arial" panose="020B0604020202020204" pitchFamily="34" charset="0"/>
              <a:buChar char="•"/>
            </a:pPr>
            <a:r>
              <a:rPr lang="en-IN" dirty="0" smtClean="0"/>
              <a:t>Types of Machine Learning</a:t>
            </a:r>
          </a:p>
          <a:p>
            <a:pPr marL="342900" indent="-342900" algn="just">
              <a:buFont typeface="Arial" panose="020B0604020202020204" pitchFamily="34" charset="0"/>
              <a:buChar char="•"/>
            </a:pPr>
            <a:r>
              <a:rPr lang="en-IN" dirty="0" smtClean="0"/>
              <a:t>Issues in Machine Learning</a:t>
            </a:r>
          </a:p>
          <a:p>
            <a:pPr marL="342900" indent="-342900" algn="just">
              <a:buFont typeface="Arial" panose="020B0604020202020204" pitchFamily="34" charset="0"/>
              <a:buChar char="•"/>
            </a:pPr>
            <a:r>
              <a:rPr lang="en-IN" dirty="0" smtClean="0"/>
              <a:t>Applications of Machine Learning</a:t>
            </a:r>
          </a:p>
          <a:p>
            <a:pPr marL="342900" indent="-342900" algn="just">
              <a:buFont typeface="Arial" panose="020B0604020202020204" pitchFamily="34" charset="0"/>
              <a:buChar char="•"/>
            </a:pPr>
            <a:r>
              <a:rPr lang="en-IN" dirty="0" smtClean="0"/>
              <a:t>Steps in developing a Machine Learning Application</a:t>
            </a:r>
          </a:p>
          <a:p>
            <a:pPr algn="just"/>
            <a:endParaRPr lang="en-IN" dirty="0" smtClean="0">
              <a:solidFill>
                <a:srgbClr val="FF0000"/>
              </a:solidFill>
            </a:endParaRPr>
          </a:p>
          <a:p>
            <a:pPr algn="just"/>
            <a:r>
              <a:rPr lang="en-IN" dirty="0" smtClean="0">
                <a:solidFill>
                  <a:srgbClr val="FF0000"/>
                </a:solidFill>
              </a:rPr>
              <a:t>University Question Paper Weightage:</a:t>
            </a:r>
          </a:p>
          <a:p>
            <a:pPr algn="just"/>
            <a:r>
              <a:rPr lang="en-IN" dirty="0" smtClean="0"/>
              <a:t>May 2019: 15 Marks</a:t>
            </a:r>
          </a:p>
          <a:p>
            <a:pPr algn="just"/>
            <a:r>
              <a:rPr lang="en-IN" dirty="0" smtClean="0"/>
              <a:t>Dec 2019: 5 Marks</a:t>
            </a:r>
            <a:endParaRPr lang="en-IN" dirty="0"/>
          </a:p>
        </p:txBody>
      </p:sp>
      <p:sp>
        <p:nvSpPr>
          <p:cNvPr id="4" name="Footer Placeholder 3"/>
          <p:cNvSpPr>
            <a:spLocks noGrp="1"/>
          </p:cNvSpPr>
          <p:nvPr>
            <p:ph type="ftr" sz="quarter" idx="11"/>
          </p:nvPr>
        </p:nvSpPr>
        <p:spPr/>
        <p:txBody>
          <a:bodyPr/>
          <a:lstStyle/>
          <a:p>
            <a:r>
              <a:rPr lang="en-IN" smtClean="0"/>
              <a:t>Dr. Nilesh M. Patil</a:t>
            </a:r>
            <a:endParaRPr lang="en-IN"/>
          </a:p>
        </p:txBody>
      </p:sp>
      <p:sp>
        <p:nvSpPr>
          <p:cNvPr id="5" name="Slide Number Placeholder 4"/>
          <p:cNvSpPr>
            <a:spLocks noGrp="1"/>
          </p:cNvSpPr>
          <p:nvPr>
            <p:ph type="sldNum" sz="quarter" idx="12"/>
          </p:nvPr>
        </p:nvSpPr>
        <p:spPr/>
        <p:txBody>
          <a:bodyPr/>
          <a:lstStyle/>
          <a:p>
            <a:fld id="{77CAEA5C-025F-4B04-9B3F-62AF411C1FDF}" type="slidenum">
              <a:rPr lang="en-IN" smtClean="0"/>
              <a:pPr/>
              <a:t>1</a:t>
            </a:fld>
            <a:endParaRPr lang="en-IN"/>
          </a:p>
        </p:txBody>
      </p:sp>
    </p:spTree>
    <p:extLst>
      <p:ext uri="{BB962C8B-B14F-4D97-AF65-F5344CB8AC3E}">
        <p14:creationId xmlns:p14="http://schemas.microsoft.com/office/powerpoint/2010/main" xmlns="" val="1775989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84645" y="2497394"/>
            <a:ext cx="6782747" cy="2475571"/>
          </a:xfrm>
        </p:spPr>
      </p:pic>
      <p:sp>
        <p:nvSpPr>
          <p:cNvPr id="4" name="Footer Placeholder 3"/>
          <p:cNvSpPr>
            <a:spLocks noGrp="1"/>
          </p:cNvSpPr>
          <p:nvPr>
            <p:ph type="ftr" sz="quarter" idx="11"/>
          </p:nvPr>
        </p:nvSpPr>
        <p:spPr/>
        <p:txBody>
          <a:bodyPr/>
          <a:lstStyle/>
          <a:p>
            <a:r>
              <a:rPr lang="en-IN" smtClean="0"/>
              <a:t>Dr. Nilesh M. Patil</a:t>
            </a:r>
            <a:endParaRPr lang="en-IN"/>
          </a:p>
        </p:txBody>
      </p:sp>
      <p:sp>
        <p:nvSpPr>
          <p:cNvPr id="5" name="Slide Number Placeholder 4"/>
          <p:cNvSpPr>
            <a:spLocks noGrp="1"/>
          </p:cNvSpPr>
          <p:nvPr>
            <p:ph type="sldNum" sz="quarter" idx="12"/>
          </p:nvPr>
        </p:nvSpPr>
        <p:spPr/>
        <p:txBody>
          <a:bodyPr/>
          <a:lstStyle/>
          <a:p>
            <a:fld id="{77CAEA5C-025F-4B04-9B3F-62AF411C1FDF}" type="slidenum">
              <a:rPr lang="en-IN" smtClean="0"/>
              <a:pPr/>
              <a:t>10</a:t>
            </a:fld>
            <a:endParaRPr lang="en-IN"/>
          </a:p>
        </p:txBody>
      </p:sp>
    </p:spTree>
    <p:extLst>
      <p:ext uri="{BB962C8B-B14F-4D97-AF65-F5344CB8AC3E}">
        <p14:creationId xmlns:p14="http://schemas.microsoft.com/office/powerpoint/2010/main" xmlns="" val="371602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8594"/>
          </a:xfrm>
        </p:spPr>
        <p:txBody>
          <a:bodyPr/>
          <a:lstStyle/>
          <a:p>
            <a:r>
              <a:rPr lang="en-IN" dirty="0" smtClean="0"/>
              <a:t>Supervised Learning</a:t>
            </a:r>
            <a:endParaRPr lang="en-IN" dirty="0"/>
          </a:p>
        </p:txBody>
      </p:sp>
      <p:sp>
        <p:nvSpPr>
          <p:cNvPr id="3" name="Content Placeholder 2"/>
          <p:cNvSpPr>
            <a:spLocks noGrp="1"/>
          </p:cNvSpPr>
          <p:nvPr>
            <p:ph idx="1"/>
          </p:nvPr>
        </p:nvSpPr>
        <p:spPr>
          <a:xfrm>
            <a:off x="677334" y="1465007"/>
            <a:ext cx="8596668" cy="4576356"/>
          </a:xfrm>
        </p:spPr>
        <p:txBody>
          <a:bodyPr/>
          <a:lstStyle/>
          <a:p>
            <a:r>
              <a:rPr lang="en-US" dirty="0"/>
              <a:t>Supervised learning as the name indicates the presence of a supervisor as a teacher</a:t>
            </a:r>
            <a:r>
              <a:rPr lang="en-US" dirty="0" smtClean="0"/>
              <a:t>.</a:t>
            </a:r>
          </a:p>
          <a:p>
            <a:r>
              <a:rPr lang="en-US" dirty="0"/>
              <a:t>Supervised learning is when the model is getting trained on a labelled dataset. </a:t>
            </a:r>
            <a:endParaRPr lang="en-US" dirty="0" smtClean="0"/>
          </a:p>
          <a:p>
            <a:r>
              <a:rPr lang="en-US" b="1" dirty="0" smtClean="0"/>
              <a:t>Labelled</a:t>
            </a:r>
            <a:r>
              <a:rPr lang="en-US" dirty="0" smtClean="0"/>
              <a:t> </a:t>
            </a:r>
            <a:r>
              <a:rPr lang="en-US" dirty="0"/>
              <a:t>dataset is one which have both input and output parameters. In this type of learning both training and validation datasets are </a:t>
            </a:r>
            <a:r>
              <a:rPr lang="en-US" dirty="0" smtClean="0"/>
              <a:t>labelled.</a:t>
            </a:r>
          </a:p>
          <a:p>
            <a:r>
              <a:rPr lang="en-US" dirty="0" smtClean="0"/>
              <a:t>Supervised Learning Algorithms:</a:t>
            </a:r>
          </a:p>
          <a:p>
            <a:r>
              <a:rPr lang="en-US" dirty="0" smtClean="0"/>
              <a:t>Classification</a:t>
            </a:r>
          </a:p>
          <a:p>
            <a:r>
              <a:rPr lang="en-US" dirty="0" smtClean="0"/>
              <a:t>Regression </a:t>
            </a:r>
            <a:endParaRPr lang="en-IN" dirty="0"/>
          </a:p>
        </p:txBody>
      </p:sp>
      <p:sp>
        <p:nvSpPr>
          <p:cNvPr id="4" name="Footer Placeholder 3"/>
          <p:cNvSpPr>
            <a:spLocks noGrp="1"/>
          </p:cNvSpPr>
          <p:nvPr>
            <p:ph type="ftr" sz="quarter" idx="11"/>
          </p:nvPr>
        </p:nvSpPr>
        <p:spPr/>
        <p:txBody>
          <a:bodyPr/>
          <a:lstStyle/>
          <a:p>
            <a:r>
              <a:rPr lang="en-IN" smtClean="0"/>
              <a:t>Dr. Nilesh M. Patil</a:t>
            </a:r>
            <a:endParaRPr lang="en-IN"/>
          </a:p>
        </p:txBody>
      </p:sp>
      <p:sp>
        <p:nvSpPr>
          <p:cNvPr id="5" name="Slide Number Placeholder 4"/>
          <p:cNvSpPr>
            <a:spLocks noGrp="1"/>
          </p:cNvSpPr>
          <p:nvPr>
            <p:ph type="sldNum" sz="quarter" idx="12"/>
          </p:nvPr>
        </p:nvSpPr>
        <p:spPr/>
        <p:txBody>
          <a:bodyPr/>
          <a:lstStyle/>
          <a:p>
            <a:fld id="{77CAEA5C-025F-4B04-9B3F-62AF411C1FDF}" type="slidenum">
              <a:rPr lang="en-IN" smtClean="0"/>
              <a:pPr/>
              <a:t>11</a:t>
            </a:fld>
            <a:endParaRPr lang="en-IN"/>
          </a:p>
        </p:txBody>
      </p:sp>
    </p:spTree>
    <p:extLst>
      <p:ext uri="{BB962C8B-B14F-4D97-AF65-F5344CB8AC3E}">
        <p14:creationId xmlns:p14="http://schemas.microsoft.com/office/powerpoint/2010/main" xmlns="" val="217242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77334" y="0"/>
            <a:ext cx="8596312" cy="3659904"/>
          </a:xfrm>
        </p:spPr>
      </p:pic>
      <p:sp>
        <p:nvSpPr>
          <p:cNvPr id="4" name="Footer Placeholder 3"/>
          <p:cNvSpPr>
            <a:spLocks noGrp="1"/>
          </p:cNvSpPr>
          <p:nvPr>
            <p:ph type="ftr" sz="quarter" idx="11"/>
          </p:nvPr>
        </p:nvSpPr>
        <p:spPr>
          <a:xfrm>
            <a:off x="8590663" y="6492875"/>
            <a:ext cx="3227711" cy="365125"/>
          </a:xfrm>
        </p:spPr>
        <p:txBody>
          <a:bodyPr/>
          <a:lstStyle/>
          <a:p>
            <a:r>
              <a:rPr lang="en-IN" dirty="0" err="1" smtClean="0"/>
              <a:t>Dr.</a:t>
            </a:r>
            <a:r>
              <a:rPr lang="en-IN" dirty="0" smtClean="0"/>
              <a:t> </a:t>
            </a:r>
            <a:r>
              <a:rPr lang="en-IN" dirty="0" err="1" smtClean="0"/>
              <a:t>Nilesh</a:t>
            </a:r>
            <a:r>
              <a:rPr lang="en-IN" dirty="0" smtClean="0"/>
              <a:t> M. </a:t>
            </a:r>
            <a:r>
              <a:rPr lang="en-IN" dirty="0" err="1" smtClean="0"/>
              <a:t>Patil</a:t>
            </a:r>
            <a:endParaRPr lang="en-IN" dirty="0"/>
          </a:p>
        </p:txBody>
      </p:sp>
      <p:sp>
        <p:nvSpPr>
          <p:cNvPr id="5" name="Slide Number Placeholder 4"/>
          <p:cNvSpPr>
            <a:spLocks noGrp="1"/>
          </p:cNvSpPr>
          <p:nvPr>
            <p:ph type="sldNum" sz="quarter" idx="12"/>
          </p:nvPr>
        </p:nvSpPr>
        <p:spPr/>
        <p:txBody>
          <a:bodyPr/>
          <a:lstStyle/>
          <a:p>
            <a:fld id="{77CAEA5C-025F-4B04-9B3F-62AF411C1FDF}" type="slidenum">
              <a:rPr lang="en-IN" smtClean="0"/>
              <a:pPr/>
              <a:t>12</a:t>
            </a:fld>
            <a:endParaRPr lang="en-IN"/>
          </a:p>
        </p:txBody>
      </p:sp>
      <p:sp>
        <p:nvSpPr>
          <p:cNvPr id="7" name="Rectangle 6"/>
          <p:cNvSpPr/>
          <p:nvPr/>
        </p:nvSpPr>
        <p:spPr>
          <a:xfrm>
            <a:off x="677334" y="3718679"/>
            <a:ext cx="9164756" cy="3139321"/>
          </a:xfrm>
          <a:prstGeom prst="rect">
            <a:avLst/>
          </a:prstGeom>
        </p:spPr>
        <p:txBody>
          <a:bodyPr wrap="square">
            <a:spAutoFit/>
          </a:bodyPr>
          <a:lstStyle/>
          <a:p>
            <a:pPr fontAlgn="base"/>
            <a:r>
              <a:rPr lang="en-US" dirty="0">
                <a:latin typeface="&amp;quot"/>
              </a:rPr>
              <a:t>Both the above figures have labelled data set – </a:t>
            </a:r>
          </a:p>
          <a:p>
            <a:pPr fontAlgn="base">
              <a:buFont typeface="Arial" panose="020B0604020202020204" pitchFamily="34" charset="0"/>
              <a:buChar char="•"/>
            </a:pPr>
            <a:r>
              <a:rPr lang="en-US" b="1" dirty="0">
                <a:latin typeface="&amp;quot"/>
              </a:rPr>
              <a:t>Figure A: </a:t>
            </a:r>
            <a:r>
              <a:rPr lang="en-US" dirty="0">
                <a:latin typeface="&amp;quot"/>
              </a:rPr>
              <a:t>It is a dataset of a shopping store which is useful in predicting whether a customer will purchase a particular product under consideration or not based on his/ her gender, age and salary.</a:t>
            </a:r>
            <a:br>
              <a:rPr lang="en-US" dirty="0">
                <a:latin typeface="&amp;quot"/>
              </a:rPr>
            </a:br>
            <a:r>
              <a:rPr lang="en-US" b="1" dirty="0">
                <a:latin typeface="&amp;quot"/>
              </a:rPr>
              <a:t>Input :</a:t>
            </a:r>
            <a:r>
              <a:rPr lang="en-US" dirty="0">
                <a:latin typeface="&amp;quot"/>
              </a:rPr>
              <a:t> Gender, Age, Salary</a:t>
            </a:r>
            <a:br>
              <a:rPr lang="en-US" dirty="0">
                <a:latin typeface="&amp;quot"/>
              </a:rPr>
            </a:br>
            <a:r>
              <a:rPr lang="en-US" b="1" dirty="0">
                <a:latin typeface="&amp;quot"/>
              </a:rPr>
              <a:t>Output :</a:t>
            </a:r>
            <a:r>
              <a:rPr lang="en-US" dirty="0">
                <a:latin typeface="&amp;quot"/>
              </a:rPr>
              <a:t> Purchased i.e. 0 or 1 ; 1 means yes the customer will purchase and 0 means that customer won’t purchase it. </a:t>
            </a:r>
          </a:p>
          <a:p>
            <a:pPr fontAlgn="base">
              <a:buFont typeface="Arial" panose="020B0604020202020204" pitchFamily="34" charset="0"/>
              <a:buChar char="•"/>
            </a:pPr>
            <a:r>
              <a:rPr lang="en-US" b="1" dirty="0">
                <a:latin typeface="&amp;quot"/>
              </a:rPr>
              <a:t>Figure B: </a:t>
            </a:r>
            <a:r>
              <a:rPr lang="en-US" dirty="0">
                <a:latin typeface="&amp;quot"/>
              </a:rPr>
              <a:t>It is a Meteorological dataset which serves the purpose of predicting wind speed based on different parameters.</a:t>
            </a:r>
            <a:br>
              <a:rPr lang="en-US" dirty="0">
                <a:latin typeface="&amp;quot"/>
              </a:rPr>
            </a:br>
            <a:r>
              <a:rPr lang="en-US" b="1" dirty="0">
                <a:latin typeface="&amp;quot"/>
              </a:rPr>
              <a:t>Input :</a:t>
            </a:r>
            <a:r>
              <a:rPr lang="en-US" dirty="0">
                <a:latin typeface="&amp;quot"/>
              </a:rPr>
              <a:t> Dew Point, Temperature, Pressure, Relative Humidity, Wind Direction</a:t>
            </a:r>
            <a:br>
              <a:rPr lang="en-US" dirty="0">
                <a:latin typeface="&amp;quot"/>
              </a:rPr>
            </a:br>
            <a:r>
              <a:rPr lang="en-US" b="1" dirty="0">
                <a:latin typeface="&amp;quot"/>
              </a:rPr>
              <a:t>Output :</a:t>
            </a:r>
            <a:r>
              <a:rPr lang="en-US" dirty="0">
                <a:latin typeface="&amp;quot"/>
              </a:rPr>
              <a:t> Wind Speed </a:t>
            </a:r>
            <a:endParaRPr lang="en-US" b="0" i="0" u="none" strike="noStrike" dirty="0">
              <a:effectLst/>
              <a:latin typeface="&amp;quot"/>
            </a:endParaRPr>
          </a:p>
        </p:txBody>
      </p:sp>
    </p:spTree>
    <p:extLst>
      <p:ext uri="{BB962C8B-B14F-4D97-AF65-F5344CB8AC3E}">
        <p14:creationId xmlns:p14="http://schemas.microsoft.com/office/powerpoint/2010/main" xmlns="" val="4091252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Unsupervised Learning</a:t>
            </a:r>
            <a:endParaRPr lang="en-IN" dirty="0"/>
          </a:p>
        </p:txBody>
      </p:sp>
      <p:sp>
        <p:nvSpPr>
          <p:cNvPr id="3" name="Content Placeholder 2"/>
          <p:cNvSpPr>
            <a:spLocks noGrp="1"/>
          </p:cNvSpPr>
          <p:nvPr>
            <p:ph idx="1"/>
          </p:nvPr>
        </p:nvSpPr>
        <p:spPr>
          <a:xfrm>
            <a:off x="677334" y="1347019"/>
            <a:ext cx="8596668" cy="4694343"/>
          </a:xfrm>
        </p:spPr>
        <p:txBody>
          <a:bodyPr>
            <a:normAutofit lnSpcReduction="10000"/>
          </a:bodyPr>
          <a:lstStyle/>
          <a:p>
            <a:r>
              <a:rPr lang="en-US" dirty="0"/>
              <a:t>Unsupervised learning is the training of machine using information that is neither classified nor labeled and allowing the algorithm to act on that information without guidance. </a:t>
            </a:r>
            <a:endParaRPr lang="en-US" dirty="0" smtClean="0"/>
          </a:p>
          <a:p>
            <a:r>
              <a:rPr lang="en-US" dirty="0" smtClean="0"/>
              <a:t>Here </a:t>
            </a:r>
            <a:r>
              <a:rPr lang="en-US" dirty="0"/>
              <a:t>the task of machine is to group unsorted information according to similarities, patterns and differences without any prior training of data</a:t>
            </a:r>
            <a:r>
              <a:rPr lang="en-US" dirty="0" smtClean="0"/>
              <a:t>.</a:t>
            </a:r>
            <a:endParaRPr lang="en-IN" dirty="0"/>
          </a:p>
          <a:p>
            <a:r>
              <a:rPr lang="en-US" dirty="0"/>
              <a:t>Unlike supervised learning, no teacher is provided that means no training will be given to the machine. </a:t>
            </a:r>
            <a:endParaRPr lang="en-US" dirty="0" smtClean="0"/>
          </a:p>
          <a:p>
            <a:r>
              <a:rPr lang="en-US" dirty="0" smtClean="0"/>
              <a:t>Therefore </a:t>
            </a:r>
            <a:r>
              <a:rPr lang="en-US" dirty="0"/>
              <a:t>machine is restricted to find the hidden structure in unlabeled data by our-self</a:t>
            </a:r>
            <a:r>
              <a:rPr lang="en-US" dirty="0" smtClean="0"/>
              <a:t>.</a:t>
            </a:r>
          </a:p>
          <a:p>
            <a:pPr fontAlgn="base"/>
            <a:r>
              <a:rPr lang="en-US" dirty="0"/>
              <a:t>Unsupervised learning classified into two categories of algorithms:</a:t>
            </a:r>
          </a:p>
          <a:p>
            <a:pPr fontAlgn="base"/>
            <a:r>
              <a:rPr lang="en-US" b="1" dirty="0"/>
              <a:t>Clustering</a:t>
            </a:r>
            <a:r>
              <a:rPr lang="en-US" dirty="0"/>
              <a:t>: A clustering problem is where you want to discover the inherent groupings in the data, such as grouping customers by purchasing behavior.</a:t>
            </a:r>
          </a:p>
          <a:p>
            <a:pPr fontAlgn="base"/>
            <a:r>
              <a:rPr lang="en-US" b="1" dirty="0"/>
              <a:t>Association</a:t>
            </a:r>
            <a:r>
              <a:rPr lang="en-US" dirty="0"/>
              <a:t>: An association rule learning problem is where you want to discover rules that describe large portions of your data, such as people that buy X also tend to buy Y.</a:t>
            </a:r>
          </a:p>
          <a:p>
            <a:endParaRPr lang="en-IN" dirty="0"/>
          </a:p>
        </p:txBody>
      </p:sp>
      <p:sp>
        <p:nvSpPr>
          <p:cNvPr id="4" name="Footer Placeholder 3"/>
          <p:cNvSpPr>
            <a:spLocks noGrp="1"/>
          </p:cNvSpPr>
          <p:nvPr>
            <p:ph type="ftr" sz="quarter" idx="11"/>
          </p:nvPr>
        </p:nvSpPr>
        <p:spPr/>
        <p:txBody>
          <a:bodyPr/>
          <a:lstStyle/>
          <a:p>
            <a:r>
              <a:rPr lang="en-IN" smtClean="0"/>
              <a:t>Dr. Nilesh M. Patil</a:t>
            </a:r>
            <a:endParaRPr lang="en-IN"/>
          </a:p>
        </p:txBody>
      </p:sp>
      <p:sp>
        <p:nvSpPr>
          <p:cNvPr id="5" name="Slide Number Placeholder 4"/>
          <p:cNvSpPr>
            <a:spLocks noGrp="1"/>
          </p:cNvSpPr>
          <p:nvPr>
            <p:ph type="sldNum" sz="quarter" idx="12"/>
          </p:nvPr>
        </p:nvSpPr>
        <p:spPr/>
        <p:txBody>
          <a:bodyPr/>
          <a:lstStyle/>
          <a:p>
            <a:fld id="{77CAEA5C-025F-4B04-9B3F-62AF411C1FDF}" type="slidenum">
              <a:rPr lang="en-IN" smtClean="0"/>
              <a:pPr/>
              <a:t>13</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350478" y="2155469"/>
            <a:ext cx="2556387" cy="1797099"/>
          </a:xfrm>
          <a:prstGeom prst="rect">
            <a:avLst/>
          </a:prstGeom>
        </p:spPr>
      </p:pic>
    </p:spTree>
    <p:extLst>
      <p:ext uri="{BB962C8B-B14F-4D97-AF65-F5344CB8AC3E}">
        <p14:creationId xmlns:p14="http://schemas.microsoft.com/office/powerpoint/2010/main" xmlns="" val="2868369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4903"/>
          </a:xfrm>
        </p:spPr>
        <p:txBody>
          <a:bodyPr/>
          <a:lstStyle/>
          <a:p>
            <a:r>
              <a:rPr lang="en-IN" dirty="0" smtClean="0"/>
              <a:t>Semi-supervised learning</a:t>
            </a:r>
            <a:endParaRPr lang="en-IN" dirty="0"/>
          </a:p>
        </p:txBody>
      </p:sp>
      <p:sp>
        <p:nvSpPr>
          <p:cNvPr id="3" name="Content Placeholder 2"/>
          <p:cNvSpPr>
            <a:spLocks noGrp="1"/>
          </p:cNvSpPr>
          <p:nvPr>
            <p:ph idx="1"/>
          </p:nvPr>
        </p:nvSpPr>
        <p:spPr>
          <a:xfrm>
            <a:off x="677334" y="1344512"/>
            <a:ext cx="8596668" cy="3880773"/>
          </a:xfrm>
        </p:spPr>
        <p:txBody>
          <a:bodyPr/>
          <a:lstStyle/>
          <a:p>
            <a:r>
              <a:rPr lang="en-US" dirty="0"/>
              <a:t>In this type of learning, the algorithm is trained upon a combination of labeled and unlabeled data. </a:t>
            </a:r>
            <a:endParaRPr lang="en-US" dirty="0" smtClean="0"/>
          </a:p>
          <a:p>
            <a:r>
              <a:rPr lang="en-US" dirty="0" smtClean="0"/>
              <a:t>Typically</a:t>
            </a:r>
            <a:r>
              <a:rPr lang="en-US" dirty="0"/>
              <a:t>, this combination will contain a very small amount of labeled data and a very large amount of unlabeled data. </a:t>
            </a:r>
            <a:endParaRPr lang="en-US" dirty="0" smtClean="0"/>
          </a:p>
          <a:p>
            <a:r>
              <a:rPr lang="en-US" dirty="0" smtClean="0"/>
              <a:t>The </a:t>
            </a:r>
            <a:r>
              <a:rPr lang="en-US" dirty="0"/>
              <a:t>basic procedure involved is that first, the programmer will cluster similar data using an unsupervised learning algorithm and then use the existing labeled data to label the rest of the unlabeled data. </a:t>
            </a:r>
            <a:endParaRPr lang="en-US" dirty="0" smtClean="0"/>
          </a:p>
          <a:p>
            <a:r>
              <a:rPr lang="en-US" dirty="0" smtClean="0"/>
              <a:t>Applications</a:t>
            </a:r>
          </a:p>
          <a:p>
            <a:pPr>
              <a:buAutoNum type="arabicPeriod"/>
            </a:pPr>
            <a:r>
              <a:rPr lang="en-US" dirty="0" smtClean="0"/>
              <a:t>Speech Analysis: Labelling of audio files</a:t>
            </a:r>
          </a:p>
          <a:p>
            <a:pPr>
              <a:buAutoNum type="arabicPeriod"/>
            </a:pPr>
            <a:r>
              <a:rPr lang="en-US" dirty="0" smtClean="0"/>
              <a:t>Internet Content Classification: Labelling each web page</a:t>
            </a:r>
            <a:endParaRPr lang="en-IN" dirty="0"/>
          </a:p>
        </p:txBody>
      </p:sp>
      <p:sp>
        <p:nvSpPr>
          <p:cNvPr id="4" name="Footer Placeholder 3"/>
          <p:cNvSpPr>
            <a:spLocks noGrp="1"/>
          </p:cNvSpPr>
          <p:nvPr>
            <p:ph type="ftr" sz="quarter" idx="11"/>
          </p:nvPr>
        </p:nvSpPr>
        <p:spPr/>
        <p:txBody>
          <a:bodyPr/>
          <a:lstStyle/>
          <a:p>
            <a:r>
              <a:rPr lang="en-IN" smtClean="0"/>
              <a:t>Dr. Nilesh M. Patil</a:t>
            </a:r>
            <a:endParaRPr lang="en-IN"/>
          </a:p>
        </p:txBody>
      </p:sp>
      <p:sp>
        <p:nvSpPr>
          <p:cNvPr id="5" name="Slide Number Placeholder 4"/>
          <p:cNvSpPr>
            <a:spLocks noGrp="1"/>
          </p:cNvSpPr>
          <p:nvPr>
            <p:ph type="sldNum" sz="quarter" idx="12"/>
          </p:nvPr>
        </p:nvSpPr>
        <p:spPr/>
        <p:txBody>
          <a:bodyPr/>
          <a:lstStyle/>
          <a:p>
            <a:fld id="{77CAEA5C-025F-4B04-9B3F-62AF411C1FDF}" type="slidenum">
              <a:rPr lang="en-IN" smtClean="0"/>
              <a:pPr/>
              <a:t>14</a:t>
            </a:fld>
            <a:endParaRPr lang="en-IN"/>
          </a:p>
        </p:txBody>
      </p:sp>
    </p:spTree>
    <p:extLst>
      <p:ext uri="{BB962C8B-B14F-4D97-AF65-F5344CB8AC3E}">
        <p14:creationId xmlns:p14="http://schemas.microsoft.com/office/powerpoint/2010/main" xmlns="" val="707753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6245"/>
          </a:xfrm>
        </p:spPr>
        <p:txBody>
          <a:bodyPr/>
          <a:lstStyle/>
          <a:p>
            <a:r>
              <a:rPr lang="en-IN" dirty="0" smtClean="0"/>
              <a:t>Reinforcement Learning</a:t>
            </a:r>
            <a:endParaRPr lang="en-IN" dirty="0"/>
          </a:p>
        </p:txBody>
      </p:sp>
      <p:sp>
        <p:nvSpPr>
          <p:cNvPr id="3" name="Content Placeholder 2"/>
          <p:cNvSpPr>
            <a:spLocks noGrp="1"/>
          </p:cNvSpPr>
          <p:nvPr>
            <p:ph idx="1"/>
          </p:nvPr>
        </p:nvSpPr>
        <p:spPr>
          <a:xfrm>
            <a:off x="677334" y="1415845"/>
            <a:ext cx="8596668" cy="4625517"/>
          </a:xfrm>
        </p:spPr>
        <p:txBody>
          <a:bodyPr/>
          <a:lstStyle/>
          <a:p>
            <a:r>
              <a:rPr lang="en-US" dirty="0"/>
              <a:t>It is about taking suitable action to maximize reward in a particular situation. </a:t>
            </a:r>
            <a:endParaRPr lang="en-US" dirty="0" smtClean="0"/>
          </a:p>
          <a:p>
            <a:r>
              <a:rPr lang="en-US" dirty="0" smtClean="0"/>
              <a:t>It </a:t>
            </a:r>
            <a:r>
              <a:rPr lang="en-US" dirty="0"/>
              <a:t>is employed by various software and machines to find the best possible behavior or path it should take in a specific situation. </a:t>
            </a:r>
            <a:endParaRPr lang="en-US" dirty="0" smtClean="0"/>
          </a:p>
          <a:p>
            <a:r>
              <a:rPr lang="en-US" dirty="0" smtClean="0"/>
              <a:t>Reinforcement </a:t>
            </a:r>
            <a:r>
              <a:rPr lang="en-US" dirty="0"/>
              <a:t>learning differs from the supervised learning in a way that in supervised learning the training data has the answer key with it so the model is trained with the correct answer itself whereas in reinforcement learning, there is no answer but the reinforcement agent decides what to do to perform the given task. </a:t>
            </a:r>
            <a:endParaRPr lang="en-IN" dirty="0"/>
          </a:p>
        </p:txBody>
      </p:sp>
      <p:sp>
        <p:nvSpPr>
          <p:cNvPr id="4" name="Footer Placeholder 3"/>
          <p:cNvSpPr>
            <a:spLocks noGrp="1"/>
          </p:cNvSpPr>
          <p:nvPr>
            <p:ph type="ftr" sz="quarter" idx="11"/>
          </p:nvPr>
        </p:nvSpPr>
        <p:spPr/>
        <p:txBody>
          <a:bodyPr/>
          <a:lstStyle/>
          <a:p>
            <a:r>
              <a:rPr lang="en-IN" smtClean="0"/>
              <a:t>Dr. Nilesh M. Patil</a:t>
            </a:r>
            <a:endParaRPr lang="en-IN"/>
          </a:p>
        </p:txBody>
      </p:sp>
      <p:sp>
        <p:nvSpPr>
          <p:cNvPr id="5" name="Slide Number Placeholder 4"/>
          <p:cNvSpPr>
            <a:spLocks noGrp="1"/>
          </p:cNvSpPr>
          <p:nvPr>
            <p:ph type="sldNum" sz="quarter" idx="12"/>
          </p:nvPr>
        </p:nvSpPr>
        <p:spPr/>
        <p:txBody>
          <a:bodyPr/>
          <a:lstStyle/>
          <a:p>
            <a:fld id="{77CAEA5C-025F-4B04-9B3F-62AF411C1FDF}" type="slidenum">
              <a:rPr lang="en-IN" smtClean="0"/>
              <a:pPr/>
              <a:t>15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00911" y="4119716"/>
            <a:ext cx="4945463" cy="1934601"/>
          </a:xfrm>
          <a:prstGeom prst="rect">
            <a:avLst/>
          </a:prstGeom>
        </p:spPr>
      </p:pic>
    </p:spTree>
    <p:extLst>
      <p:ext uri="{BB962C8B-B14F-4D97-AF65-F5344CB8AC3E}">
        <p14:creationId xmlns:p14="http://schemas.microsoft.com/office/powerpoint/2010/main" xmlns="" val="285798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Supervised Vs Unsupervised Learning</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2834716945"/>
              </p:ext>
            </p:extLst>
          </p:nvPr>
        </p:nvGraphicFramePr>
        <p:xfrm>
          <a:off x="677863" y="2160588"/>
          <a:ext cx="8596312" cy="323596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xmlns="" val="1206483466"/>
                    </a:ext>
                  </a:extLst>
                </a:gridCol>
                <a:gridCol w="4298156">
                  <a:extLst>
                    <a:ext uri="{9D8B030D-6E8A-4147-A177-3AD203B41FA5}">
                      <a16:colId xmlns:a16="http://schemas.microsoft.com/office/drawing/2014/main" xmlns="" val="692026941"/>
                    </a:ext>
                  </a:extLst>
                </a:gridCol>
              </a:tblGrid>
              <a:tr h="370840">
                <a:tc>
                  <a:txBody>
                    <a:bodyPr/>
                    <a:lstStyle/>
                    <a:p>
                      <a:r>
                        <a:rPr lang="en-IN" dirty="0" smtClean="0"/>
                        <a:t>Supervised Learning</a:t>
                      </a:r>
                      <a:endParaRPr lang="en-IN" dirty="0"/>
                    </a:p>
                  </a:txBody>
                  <a:tcPr/>
                </a:tc>
                <a:tc>
                  <a:txBody>
                    <a:bodyPr/>
                    <a:lstStyle/>
                    <a:p>
                      <a:r>
                        <a:rPr lang="en-IN" dirty="0" smtClean="0"/>
                        <a:t>Unsupervised Learning</a:t>
                      </a:r>
                      <a:endParaRPr lang="en-IN" dirty="0"/>
                    </a:p>
                  </a:txBody>
                  <a:tcPr/>
                </a:tc>
                <a:extLst>
                  <a:ext uri="{0D108BD9-81ED-4DB2-BD59-A6C34878D82A}">
                    <a16:rowId xmlns:a16="http://schemas.microsoft.com/office/drawing/2014/main" xmlns="" val="3857824124"/>
                  </a:ext>
                </a:extLst>
              </a:tr>
              <a:tr h="370840">
                <a:tc>
                  <a:txBody>
                    <a:bodyPr/>
                    <a:lstStyle/>
                    <a:p>
                      <a:r>
                        <a:rPr lang="en-IN" dirty="0" smtClean="0"/>
                        <a:t>It has teacher / supervisor</a:t>
                      </a:r>
                      <a:endParaRPr lang="en-IN" dirty="0"/>
                    </a:p>
                  </a:txBody>
                  <a:tcPr/>
                </a:tc>
                <a:tc>
                  <a:txBody>
                    <a:bodyPr/>
                    <a:lstStyle/>
                    <a:p>
                      <a:r>
                        <a:rPr lang="en-IN" dirty="0" smtClean="0"/>
                        <a:t>It does not have teacher / supervisor</a:t>
                      </a:r>
                      <a:endParaRPr lang="en-IN" dirty="0"/>
                    </a:p>
                  </a:txBody>
                  <a:tcPr/>
                </a:tc>
                <a:extLst>
                  <a:ext uri="{0D108BD9-81ED-4DB2-BD59-A6C34878D82A}">
                    <a16:rowId xmlns:a16="http://schemas.microsoft.com/office/drawing/2014/main" xmlns="" val="3643002230"/>
                  </a:ext>
                </a:extLst>
              </a:tr>
              <a:tr h="370840">
                <a:tc>
                  <a:txBody>
                    <a:bodyPr/>
                    <a:lstStyle/>
                    <a:p>
                      <a:r>
                        <a:rPr lang="en-IN" dirty="0" smtClean="0"/>
                        <a:t>Uses known and labelled data</a:t>
                      </a:r>
                      <a:endParaRPr lang="en-IN" dirty="0"/>
                    </a:p>
                  </a:txBody>
                  <a:tcPr/>
                </a:tc>
                <a:tc>
                  <a:txBody>
                    <a:bodyPr/>
                    <a:lstStyle/>
                    <a:p>
                      <a:r>
                        <a:rPr lang="en-IN" dirty="0" smtClean="0"/>
                        <a:t>Uses unknown and unlabelled data</a:t>
                      </a:r>
                      <a:endParaRPr lang="en-IN" dirty="0"/>
                    </a:p>
                  </a:txBody>
                  <a:tcPr/>
                </a:tc>
                <a:extLst>
                  <a:ext uri="{0D108BD9-81ED-4DB2-BD59-A6C34878D82A}">
                    <a16:rowId xmlns:a16="http://schemas.microsoft.com/office/drawing/2014/main" xmlns="" val="38835780"/>
                  </a:ext>
                </a:extLst>
              </a:tr>
              <a:tr h="370840">
                <a:tc>
                  <a:txBody>
                    <a:bodyPr/>
                    <a:lstStyle/>
                    <a:p>
                      <a:r>
                        <a:rPr lang="en-IN" dirty="0" smtClean="0"/>
                        <a:t>Very complex to develop</a:t>
                      </a:r>
                      <a:endParaRPr lang="en-IN" dirty="0"/>
                    </a:p>
                  </a:txBody>
                  <a:tcPr/>
                </a:tc>
                <a:tc>
                  <a:txBody>
                    <a:bodyPr/>
                    <a:lstStyle/>
                    <a:p>
                      <a:r>
                        <a:rPr lang="en-IN" dirty="0" smtClean="0"/>
                        <a:t>Less complex to develop</a:t>
                      </a:r>
                      <a:endParaRPr lang="en-IN" dirty="0"/>
                    </a:p>
                  </a:txBody>
                  <a:tcPr/>
                </a:tc>
                <a:extLst>
                  <a:ext uri="{0D108BD9-81ED-4DB2-BD59-A6C34878D82A}">
                    <a16:rowId xmlns:a16="http://schemas.microsoft.com/office/drawing/2014/main" xmlns="" val="828661151"/>
                  </a:ext>
                </a:extLst>
              </a:tr>
              <a:tr h="370840">
                <a:tc>
                  <a:txBody>
                    <a:bodyPr/>
                    <a:lstStyle/>
                    <a:p>
                      <a:r>
                        <a:rPr lang="en-IN" dirty="0" smtClean="0"/>
                        <a:t>Uses off-line analysis</a:t>
                      </a:r>
                      <a:endParaRPr lang="en-IN" dirty="0"/>
                    </a:p>
                  </a:txBody>
                  <a:tcPr/>
                </a:tc>
                <a:tc>
                  <a:txBody>
                    <a:bodyPr/>
                    <a:lstStyle/>
                    <a:p>
                      <a:r>
                        <a:rPr lang="en-IN" dirty="0" smtClean="0"/>
                        <a:t>Uses real-time</a:t>
                      </a:r>
                      <a:r>
                        <a:rPr lang="en-IN" baseline="0" dirty="0" smtClean="0"/>
                        <a:t> analysis</a:t>
                      </a:r>
                      <a:endParaRPr lang="en-IN" dirty="0"/>
                    </a:p>
                  </a:txBody>
                  <a:tcPr/>
                </a:tc>
                <a:extLst>
                  <a:ext uri="{0D108BD9-81ED-4DB2-BD59-A6C34878D82A}">
                    <a16:rowId xmlns:a16="http://schemas.microsoft.com/office/drawing/2014/main" xmlns="" val="2211421290"/>
                  </a:ext>
                </a:extLst>
              </a:tr>
              <a:tr h="370840">
                <a:tc>
                  <a:txBody>
                    <a:bodyPr/>
                    <a:lstStyle/>
                    <a:p>
                      <a:r>
                        <a:rPr lang="en-IN" dirty="0" smtClean="0"/>
                        <a:t>Number of classes are known</a:t>
                      </a:r>
                      <a:endParaRPr lang="en-IN" dirty="0"/>
                    </a:p>
                  </a:txBody>
                  <a:tcPr/>
                </a:tc>
                <a:tc>
                  <a:txBody>
                    <a:bodyPr/>
                    <a:lstStyle/>
                    <a:p>
                      <a:r>
                        <a:rPr lang="en-IN" dirty="0" smtClean="0"/>
                        <a:t>Number of classes are unknown</a:t>
                      </a:r>
                      <a:endParaRPr lang="en-IN" dirty="0"/>
                    </a:p>
                  </a:txBody>
                  <a:tcPr/>
                </a:tc>
                <a:extLst>
                  <a:ext uri="{0D108BD9-81ED-4DB2-BD59-A6C34878D82A}">
                    <a16:rowId xmlns:a16="http://schemas.microsoft.com/office/drawing/2014/main" xmlns="" val="3494136679"/>
                  </a:ext>
                </a:extLst>
              </a:tr>
              <a:tr h="370840">
                <a:tc>
                  <a:txBody>
                    <a:bodyPr/>
                    <a:lstStyle/>
                    <a:p>
                      <a:r>
                        <a:rPr lang="en-IN" dirty="0" smtClean="0"/>
                        <a:t>Gives accurate</a:t>
                      </a:r>
                      <a:r>
                        <a:rPr lang="en-IN" baseline="0" dirty="0" smtClean="0"/>
                        <a:t> and reliable results</a:t>
                      </a:r>
                      <a:endParaRPr lang="en-IN" dirty="0"/>
                    </a:p>
                  </a:txBody>
                  <a:tcPr/>
                </a:tc>
                <a:tc>
                  <a:txBody>
                    <a:bodyPr/>
                    <a:lstStyle/>
                    <a:p>
                      <a:r>
                        <a:rPr lang="en-IN" dirty="0" smtClean="0"/>
                        <a:t>Gives moderately accurate and reliable results</a:t>
                      </a:r>
                      <a:endParaRPr lang="en-IN" dirty="0"/>
                    </a:p>
                  </a:txBody>
                  <a:tcPr/>
                </a:tc>
                <a:extLst>
                  <a:ext uri="{0D108BD9-81ED-4DB2-BD59-A6C34878D82A}">
                    <a16:rowId xmlns:a16="http://schemas.microsoft.com/office/drawing/2014/main" xmlns="" val="366240786"/>
                  </a:ext>
                </a:extLst>
              </a:tr>
              <a:tr h="370840">
                <a:tc>
                  <a:txBody>
                    <a:bodyPr/>
                    <a:lstStyle/>
                    <a:p>
                      <a:r>
                        <a:rPr lang="en-IN" dirty="0" smtClean="0"/>
                        <a:t>e.g. Classification, Regression</a:t>
                      </a:r>
                      <a:endParaRPr lang="en-IN" dirty="0"/>
                    </a:p>
                  </a:txBody>
                  <a:tcPr/>
                </a:tc>
                <a:tc>
                  <a:txBody>
                    <a:bodyPr/>
                    <a:lstStyle/>
                    <a:p>
                      <a:r>
                        <a:rPr lang="en-IN" dirty="0" smtClean="0"/>
                        <a:t>e.g. clustering, association</a:t>
                      </a:r>
                      <a:endParaRPr lang="en-IN" dirty="0"/>
                    </a:p>
                  </a:txBody>
                  <a:tcPr/>
                </a:tc>
                <a:extLst>
                  <a:ext uri="{0D108BD9-81ED-4DB2-BD59-A6C34878D82A}">
                    <a16:rowId xmlns:a16="http://schemas.microsoft.com/office/drawing/2014/main" xmlns="" val="730970632"/>
                  </a:ext>
                </a:extLst>
              </a:tr>
            </a:tbl>
          </a:graphicData>
        </a:graphic>
      </p:graphicFrame>
      <p:sp>
        <p:nvSpPr>
          <p:cNvPr id="4" name="Footer Placeholder 3"/>
          <p:cNvSpPr>
            <a:spLocks noGrp="1"/>
          </p:cNvSpPr>
          <p:nvPr>
            <p:ph type="ftr" sz="quarter" idx="11"/>
          </p:nvPr>
        </p:nvSpPr>
        <p:spPr/>
        <p:txBody>
          <a:bodyPr/>
          <a:lstStyle/>
          <a:p>
            <a:r>
              <a:rPr lang="en-IN" smtClean="0"/>
              <a:t>Dr. Nilesh M. Patil</a:t>
            </a:r>
            <a:endParaRPr lang="en-IN"/>
          </a:p>
        </p:txBody>
      </p:sp>
      <p:sp>
        <p:nvSpPr>
          <p:cNvPr id="5" name="Slide Number Placeholder 4"/>
          <p:cNvSpPr>
            <a:spLocks noGrp="1"/>
          </p:cNvSpPr>
          <p:nvPr>
            <p:ph type="sldNum" sz="quarter" idx="12"/>
          </p:nvPr>
        </p:nvSpPr>
        <p:spPr/>
        <p:txBody>
          <a:bodyPr/>
          <a:lstStyle/>
          <a:p>
            <a:fld id="{77CAEA5C-025F-4B04-9B3F-62AF411C1FDF}" type="slidenum">
              <a:rPr lang="en-IN" smtClean="0"/>
              <a:pPr/>
              <a:t>16</a:t>
            </a:fld>
            <a:endParaRPr lang="en-IN"/>
          </a:p>
        </p:txBody>
      </p:sp>
    </p:spTree>
    <p:extLst>
      <p:ext uri="{BB962C8B-B14F-4D97-AF65-F5344CB8AC3E}">
        <p14:creationId xmlns:p14="http://schemas.microsoft.com/office/powerpoint/2010/main" xmlns="" val="1898598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 Applications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67640" y="2160588"/>
            <a:ext cx="7416758" cy="3881437"/>
          </a:xfrm>
        </p:spPr>
      </p:pic>
      <p:sp>
        <p:nvSpPr>
          <p:cNvPr id="4" name="Footer Placeholder 3"/>
          <p:cNvSpPr>
            <a:spLocks noGrp="1"/>
          </p:cNvSpPr>
          <p:nvPr>
            <p:ph type="ftr" sz="quarter" idx="11"/>
          </p:nvPr>
        </p:nvSpPr>
        <p:spPr/>
        <p:txBody>
          <a:bodyPr/>
          <a:lstStyle/>
          <a:p>
            <a:r>
              <a:rPr lang="en-IN" smtClean="0"/>
              <a:t>Dr. Nilesh M. Patil</a:t>
            </a:r>
            <a:endParaRPr lang="en-IN"/>
          </a:p>
        </p:txBody>
      </p:sp>
      <p:sp>
        <p:nvSpPr>
          <p:cNvPr id="5" name="Slide Number Placeholder 4"/>
          <p:cNvSpPr>
            <a:spLocks noGrp="1"/>
          </p:cNvSpPr>
          <p:nvPr>
            <p:ph type="sldNum" sz="quarter" idx="12"/>
          </p:nvPr>
        </p:nvSpPr>
        <p:spPr/>
        <p:txBody>
          <a:bodyPr/>
          <a:lstStyle/>
          <a:p>
            <a:fld id="{77CAEA5C-025F-4B04-9B3F-62AF411C1FDF}" type="slidenum">
              <a:rPr lang="en-IN" smtClean="0"/>
              <a:pPr/>
              <a:t>17</a:t>
            </a:fld>
            <a:endParaRPr lang="en-IN"/>
          </a:p>
        </p:txBody>
      </p:sp>
    </p:spTree>
    <p:extLst>
      <p:ext uri="{BB962C8B-B14F-4D97-AF65-F5344CB8AC3E}">
        <p14:creationId xmlns:p14="http://schemas.microsoft.com/office/powerpoint/2010/main" xmlns="" val="4096850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Steps for developing machine learning applications</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b="1" dirty="0" smtClean="0"/>
              <a:t>Problem framing</a:t>
            </a:r>
          </a:p>
          <a:p>
            <a:r>
              <a:rPr lang="en-US" b="1" dirty="0" smtClean="0"/>
              <a:t>Collect and clean the data</a:t>
            </a:r>
          </a:p>
          <a:p>
            <a:r>
              <a:rPr lang="en-US" b="1" dirty="0" smtClean="0"/>
              <a:t>Prepare data for ML application</a:t>
            </a:r>
          </a:p>
          <a:p>
            <a:r>
              <a:rPr lang="en-US" b="1" dirty="0" smtClean="0"/>
              <a:t>Feature engineering</a:t>
            </a:r>
          </a:p>
          <a:p>
            <a:r>
              <a:rPr lang="en-US" b="1" dirty="0" smtClean="0"/>
              <a:t>Training a model</a:t>
            </a:r>
          </a:p>
          <a:p>
            <a:r>
              <a:rPr lang="en-US" b="1" dirty="0" smtClean="0"/>
              <a:t>Evaluating and improving model accuracy</a:t>
            </a:r>
          </a:p>
          <a:p>
            <a:r>
              <a:rPr lang="en-US" b="1" dirty="0" smtClean="0"/>
              <a:t>Serving with a model in production</a:t>
            </a:r>
          </a:p>
          <a:p>
            <a:r>
              <a:rPr lang="en-US" b="1" dirty="0" smtClean="0"/>
              <a:t>Wrapping up</a:t>
            </a:r>
          </a:p>
          <a:p>
            <a:endParaRPr lang="en-US" dirty="0"/>
          </a:p>
        </p:txBody>
      </p:sp>
      <p:sp>
        <p:nvSpPr>
          <p:cNvPr id="4" name="Footer Placeholder 3"/>
          <p:cNvSpPr>
            <a:spLocks noGrp="1"/>
          </p:cNvSpPr>
          <p:nvPr>
            <p:ph type="ftr" sz="quarter" idx="11"/>
          </p:nvPr>
        </p:nvSpPr>
        <p:spPr/>
        <p:txBody>
          <a:bodyPr/>
          <a:lstStyle/>
          <a:p>
            <a:r>
              <a:rPr lang="en-IN" smtClean="0"/>
              <a:t>Dr. Nilesh M. Patil</a:t>
            </a:r>
            <a:endParaRPr lang="en-IN"/>
          </a:p>
        </p:txBody>
      </p:sp>
      <p:sp>
        <p:nvSpPr>
          <p:cNvPr id="5" name="Slide Number Placeholder 4"/>
          <p:cNvSpPr>
            <a:spLocks noGrp="1"/>
          </p:cNvSpPr>
          <p:nvPr>
            <p:ph type="sldNum" sz="quarter" idx="12"/>
          </p:nvPr>
        </p:nvSpPr>
        <p:spPr/>
        <p:txBody>
          <a:bodyPr/>
          <a:lstStyle/>
          <a:p>
            <a:fld id="{77CAEA5C-025F-4B04-9B3F-62AF411C1FDF}" type="slidenum">
              <a:rPr lang="en-IN" smtClean="0"/>
              <a:pPr/>
              <a:t>18</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Learning</a:t>
            </a:r>
            <a:endParaRPr lang="en-IN"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t>“</a:t>
            </a:r>
            <a:r>
              <a:rPr lang="en-US" dirty="0"/>
              <a:t>Learning is any process by which a system improves performance from experience</a:t>
            </a:r>
            <a:r>
              <a:rPr lang="en-US" dirty="0" smtClean="0"/>
              <a:t>.” </a:t>
            </a:r>
          </a:p>
          <a:p>
            <a:pPr marL="0" indent="0">
              <a:buNone/>
            </a:pPr>
            <a:r>
              <a:rPr lang="en-IN" dirty="0" smtClean="0"/>
              <a:t>		-Herbert	Simon	</a:t>
            </a:r>
          </a:p>
          <a:p>
            <a:pPr marL="0" indent="0">
              <a:buNone/>
            </a:pPr>
            <a:endParaRPr lang="en-IN" dirty="0"/>
          </a:p>
          <a:p>
            <a:pPr marL="0" indent="0">
              <a:buNone/>
            </a:pPr>
            <a:r>
              <a:rPr lang="en-US" dirty="0" smtClean="0"/>
              <a:t>“Learning is making useful changes in our minds.” </a:t>
            </a:r>
          </a:p>
          <a:p>
            <a:pPr marL="0" indent="0">
              <a:buNone/>
            </a:pPr>
            <a:r>
              <a:rPr lang="en-US" dirty="0">
                <a:cs typeface="Times New Roman" pitchFamily="18" charset="0"/>
              </a:rPr>
              <a:t>	</a:t>
            </a:r>
            <a:r>
              <a:rPr lang="en-US" dirty="0" smtClean="0">
                <a:cs typeface="Times New Roman" pitchFamily="18" charset="0"/>
              </a:rPr>
              <a:t>						–</a:t>
            </a:r>
            <a:r>
              <a:rPr lang="en-US" dirty="0" smtClean="0"/>
              <a:t>Marvin Minsky </a:t>
            </a:r>
          </a:p>
          <a:p>
            <a:pPr marL="0" indent="0">
              <a:buNone/>
            </a:pPr>
            <a:endParaRPr lang="en-IN" dirty="0"/>
          </a:p>
        </p:txBody>
      </p:sp>
      <p:sp>
        <p:nvSpPr>
          <p:cNvPr id="4" name="Footer Placeholder 3"/>
          <p:cNvSpPr>
            <a:spLocks noGrp="1"/>
          </p:cNvSpPr>
          <p:nvPr>
            <p:ph type="ftr" sz="quarter" idx="11"/>
          </p:nvPr>
        </p:nvSpPr>
        <p:spPr/>
        <p:txBody>
          <a:bodyPr/>
          <a:lstStyle/>
          <a:p>
            <a:r>
              <a:rPr lang="en-IN" smtClean="0"/>
              <a:t>Dr. Nilesh M. Patil</a:t>
            </a:r>
            <a:endParaRPr lang="en-IN"/>
          </a:p>
        </p:txBody>
      </p:sp>
      <p:sp>
        <p:nvSpPr>
          <p:cNvPr id="5" name="Slide Number Placeholder 4"/>
          <p:cNvSpPr>
            <a:spLocks noGrp="1"/>
          </p:cNvSpPr>
          <p:nvPr>
            <p:ph type="sldNum" sz="quarter" idx="12"/>
          </p:nvPr>
        </p:nvSpPr>
        <p:spPr/>
        <p:txBody>
          <a:bodyPr/>
          <a:lstStyle/>
          <a:p>
            <a:fld id="{77CAEA5C-025F-4B04-9B3F-62AF411C1FDF}" type="slidenum">
              <a:rPr lang="en-IN" smtClean="0"/>
              <a:pPr/>
              <a:t>2</a:t>
            </a:fld>
            <a:endParaRPr lang="en-IN"/>
          </a:p>
        </p:txBody>
      </p:sp>
    </p:spTree>
    <p:extLst>
      <p:ext uri="{BB962C8B-B14F-4D97-AF65-F5344CB8AC3E}">
        <p14:creationId xmlns:p14="http://schemas.microsoft.com/office/powerpoint/2010/main" xmlns="" val="57839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Machine Learning</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US" dirty="0"/>
              <a:t>Definition by Tom Mitchell (1998</a:t>
            </a:r>
            <a:r>
              <a:rPr lang="en-US" dirty="0" smtClean="0"/>
              <a:t>):</a:t>
            </a:r>
          </a:p>
          <a:p>
            <a:pPr marL="0" indent="0">
              <a:buNone/>
            </a:pPr>
            <a:r>
              <a:rPr lang="en-US" dirty="0"/>
              <a:t>	 Machine Learning is the study of algorithms that </a:t>
            </a:r>
          </a:p>
          <a:p>
            <a:pPr lvl="2">
              <a:buFont typeface="Wingdings" panose="05000000000000000000" pitchFamily="2" charset="2"/>
              <a:buChar char="Ø"/>
            </a:pPr>
            <a:r>
              <a:rPr lang="en-US" sz="1800" dirty="0" smtClean="0"/>
              <a:t>improve </a:t>
            </a:r>
            <a:r>
              <a:rPr lang="en-US" sz="1800" dirty="0"/>
              <a:t>their performance P </a:t>
            </a:r>
          </a:p>
          <a:p>
            <a:pPr lvl="2">
              <a:buFont typeface="Wingdings" panose="05000000000000000000" pitchFamily="2" charset="2"/>
              <a:buChar char="Ø"/>
            </a:pPr>
            <a:r>
              <a:rPr lang="en-US" sz="1800" dirty="0" smtClean="0"/>
              <a:t>at </a:t>
            </a:r>
            <a:r>
              <a:rPr lang="en-US" sz="1800" dirty="0"/>
              <a:t>some task T </a:t>
            </a:r>
          </a:p>
          <a:p>
            <a:pPr lvl="2">
              <a:buFont typeface="Wingdings" panose="05000000000000000000" pitchFamily="2" charset="2"/>
              <a:buChar char="Ø"/>
            </a:pPr>
            <a:r>
              <a:rPr lang="en-US" sz="1800" dirty="0" smtClean="0"/>
              <a:t>with </a:t>
            </a:r>
            <a:r>
              <a:rPr lang="en-US" sz="1800" dirty="0"/>
              <a:t>experience E. </a:t>
            </a:r>
          </a:p>
          <a:p>
            <a:pPr marL="914400" lvl="2" indent="0">
              <a:buNone/>
            </a:pPr>
            <a:endParaRPr lang="en-US" sz="1800" dirty="0" smtClean="0"/>
          </a:p>
          <a:p>
            <a:pPr marL="914400" lvl="2" indent="0">
              <a:buNone/>
            </a:pPr>
            <a:r>
              <a:rPr lang="en-US" sz="1800" dirty="0" smtClean="0"/>
              <a:t>A </a:t>
            </a:r>
            <a:r>
              <a:rPr lang="en-US" sz="1800" dirty="0"/>
              <a:t>well-defined learning task is given by &lt;P, T, E&gt;. </a:t>
            </a:r>
          </a:p>
          <a:p>
            <a:pPr marL="0" indent="0">
              <a:buNone/>
            </a:pPr>
            <a:endParaRPr lang="en-IN" dirty="0"/>
          </a:p>
        </p:txBody>
      </p:sp>
      <p:sp>
        <p:nvSpPr>
          <p:cNvPr id="4" name="Footer Placeholder 3"/>
          <p:cNvSpPr>
            <a:spLocks noGrp="1"/>
          </p:cNvSpPr>
          <p:nvPr>
            <p:ph type="ftr" sz="quarter" idx="11"/>
          </p:nvPr>
        </p:nvSpPr>
        <p:spPr/>
        <p:txBody>
          <a:bodyPr/>
          <a:lstStyle/>
          <a:p>
            <a:r>
              <a:rPr lang="en-IN" dirty="0" err="1" smtClean="0"/>
              <a:t>Dr.</a:t>
            </a:r>
            <a:r>
              <a:rPr lang="en-IN" dirty="0" smtClean="0"/>
              <a:t> </a:t>
            </a:r>
            <a:r>
              <a:rPr lang="en-IN" dirty="0" err="1" smtClean="0"/>
              <a:t>Nilesh</a:t>
            </a:r>
            <a:r>
              <a:rPr lang="en-IN" dirty="0" smtClean="0"/>
              <a:t> M. </a:t>
            </a:r>
            <a:r>
              <a:rPr lang="en-IN" dirty="0" err="1" smtClean="0"/>
              <a:t>Patil</a:t>
            </a:r>
            <a:endParaRPr lang="en-IN" dirty="0"/>
          </a:p>
        </p:txBody>
      </p:sp>
      <p:sp>
        <p:nvSpPr>
          <p:cNvPr id="5" name="Slide Number Placeholder 4"/>
          <p:cNvSpPr>
            <a:spLocks noGrp="1"/>
          </p:cNvSpPr>
          <p:nvPr>
            <p:ph type="sldNum" sz="quarter" idx="12"/>
          </p:nvPr>
        </p:nvSpPr>
        <p:spPr/>
        <p:txBody>
          <a:bodyPr/>
          <a:lstStyle/>
          <a:p>
            <a:fld id="{77CAEA5C-025F-4B04-9B3F-62AF411C1FDF}" type="slidenum">
              <a:rPr lang="en-IN" smtClean="0"/>
              <a:pPr/>
              <a:t>3</a:t>
            </a:fld>
            <a:endParaRPr lang="en-IN"/>
          </a:p>
        </p:txBody>
      </p:sp>
    </p:spTree>
    <p:extLst>
      <p:ext uri="{BB962C8B-B14F-4D97-AF65-F5344CB8AC3E}">
        <p14:creationId xmlns:p14="http://schemas.microsoft.com/office/powerpoint/2010/main" xmlns="" val="4031510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a:t>
            </a:r>
            <a:endParaRPr lang="en-US" dirty="0"/>
          </a:p>
        </p:txBody>
      </p:sp>
      <p:sp>
        <p:nvSpPr>
          <p:cNvPr id="5" name="Rectangle 4"/>
          <p:cNvSpPr/>
          <p:nvPr/>
        </p:nvSpPr>
        <p:spPr>
          <a:xfrm>
            <a:off x="659625" y="1270000"/>
            <a:ext cx="8898031" cy="3539430"/>
          </a:xfrm>
          <a:prstGeom prst="rect">
            <a:avLst/>
          </a:prstGeom>
        </p:spPr>
        <p:txBody>
          <a:bodyPr wrap="square">
            <a:spAutoFit/>
          </a:bodyPr>
          <a:lstStyle/>
          <a:p>
            <a:r>
              <a:rPr lang="en-US" sz="2800" i="1" dirty="0"/>
              <a:t>The complexity in traditional computer programming is in the code (programs that people write). In machine learning,  algorithms (programs) are in principle simple and the complexity (structure) is in the data. Is there a way that we can automatically learn that structure? That is what is at the heart of machine learning</a:t>
            </a:r>
            <a:r>
              <a:rPr lang="en-US" sz="2800" dirty="0"/>
              <a:t>. </a:t>
            </a:r>
          </a:p>
          <a:p>
            <a:r>
              <a:rPr lang="en-US" sz="2800" dirty="0" smtClean="0"/>
              <a:t>                               -- </a:t>
            </a:r>
            <a:r>
              <a:rPr lang="en-US" sz="2800" dirty="0"/>
              <a:t>Andrew Ng</a:t>
            </a:r>
          </a:p>
        </p:txBody>
      </p:sp>
      <p:sp>
        <p:nvSpPr>
          <p:cNvPr id="3" name="TextBox 2"/>
          <p:cNvSpPr txBox="1"/>
          <p:nvPr/>
        </p:nvSpPr>
        <p:spPr>
          <a:xfrm>
            <a:off x="659625" y="5031807"/>
            <a:ext cx="9323386" cy="1569660"/>
          </a:xfrm>
          <a:prstGeom prst="rect">
            <a:avLst/>
          </a:prstGeom>
          <a:noFill/>
        </p:spPr>
        <p:txBody>
          <a:bodyPr wrap="none" rtlCol="0">
            <a:spAutoFit/>
          </a:bodyPr>
          <a:lstStyle/>
          <a:p>
            <a:r>
              <a:rPr lang="en-US" sz="2400" dirty="0"/>
              <a:t>That is, machine learning is the about the construction and study </a:t>
            </a:r>
          </a:p>
          <a:p>
            <a:r>
              <a:rPr lang="en-US" sz="2400" dirty="0"/>
              <a:t>of systems that can learn from data. This is very different than</a:t>
            </a:r>
          </a:p>
          <a:p>
            <a:r>
              <a:rPr lang="en-US" sz="2400" dirty="0"/>
              <a:t>traditional computer programming.</a:t>
            </a:r>
          </a:p>
          <a:p>
            <a:r>
              <a:rPr lang="en-US" sz="2400" dirty="0"/>
              <a:t> </a:t>
            </a:r>
            <a:endParaRPr lang="en-US" dirty="0"/>
          </a:p>
        </p:txBody>
      </p:sp>
    </p:spTree>
    <p:extLst>
      <p:ext uri="{BB962C8B-B14F-4D97-AF65-F5344CB8AC3E}">
        <p14:creationId xmlns:p14="http://schemas.microsoft.com/office/powerpoint/2010/main" xmlns="" val="354164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1" name="Rectangle 19"/>
          <p:cNvSpPr>
            <a:spLocks noChangeArrowheads="1"/>
          </p:cNvSpPr>
          <p:nvPr/>
        </p:nvSpPr>
        <p:spPr bwMode="auto">
          <a:xfrm>
            <a:off x="5035305" y="48768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3200" dirty="0"/>
              <a:t>Computer</a:t>
            </a:r>
          </a:p>
        </p:txBody>
      </p:sp>
      <p:grpSp>
        <p:nvGrpSpPr>
          <p:cNvPr id="4" name="Group 3"/>
          <p:cNvGrpSpPr/>
          <p:nvPr/>
        </p:nvGrpSpPr>
        <p:grpSpPr>
          <a:xfrm>
            <a:off x="2292105" y="2057401"/>
            <a:ext cx="7912100" cy="4242375"/>
            <a:chOff x="685800" y="1600200"/>
            <a:chExt cx="7912100" cy="4242375"/>
          </a:xfrm>
        </p:grpSpPr>
        <p:sp>
          <p:nvSpPr>
            <p:cNvPr id="3096" name="Text Box 24"/>
            <p:cNvSpPr txBox="1">
              <a:spLocks noChangeArrowheads="1"/>
            </p:cNvSpPr>
            <p:nvPr/>
          </p:nvSpPr>
          <p:spPr bwMode="auto">
            <a:xfrm>
              <a:off x="1066800" y="5257800"/>
              <a:ext cx="1467068"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dirty="0"/>
                <a:t>Output</a:t>
              </a:r>
            </a:p>
          </p:txBody>
        </p:sp>
        <p:sp>
          <p:nvSpPr>
            <p:cNvPr id="3076" name="Rectangle 4"/>
            <p:cNvSpPr>
              <a:spLocks noChangeArrowheads="1"/>
            </p:cNvSpPr>
            <p:nvPr/>
          </p:nvSpPr>
          <p:spPr bwMode="auto">
            <a:xfrm>
              <a:off x="3352800" y="16002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3200" dirty="0"/>
                <a:t>Computer</a:t>
              </a:r>
            </a:p>
          </p:txBody>
        </p:sp>
        <p:sp>
          <p:nvSpPr>
            <p:cNvPr id="3078" name="Line 6"/>
            <p:cNvSpPr>
              <a:spLocks noChangeShapeType="1"/>
            </p:cNvSpPr>
            <p:nvPr/>
          </p:nvSpPr>
          <p:spPr bwMode="auto">
            <a:xfrm>
              <a:off x="2438400" y="20574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3079" name="Line 7"/>
            <p:cNvSpPr>
              <a:spLocks noChangeShapeType="1"/>
            </p:cNvSpPr>
            <p:nvPr/>
          </p:nvSpPr>
          <p:spPr bwMode="auto">
            <a:xfrm>
              <a:off x="2438400" y="27432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3080" name="Line 8"/>
            <p:cNvSpPr>
              <a:spLocks noChangeShapeType="1"/>
            </p:cNvSpPr>
            <p:nvPr/>
          </p:nvSpPr>
          <p:spPr bwMode="auto">
            <a:xfrm>
              <a:off x="6019800" y="2286000"/>
              <a:ext cx="7620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3082" name="Text Box 10"/>
            <p:cNvSpPr txBox="1">
              <a:spLocks noChangeArrowheads="1"/>
            </p:cNvSpPr>
            <p:nvPr/>
          </p:nvSpPr>
          <p:spPr bwMode="auto">
            <a:xfrm>
              <a:off x="1355725" y="1692275"/>
              <a:ext cx="1041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dirty="0"/>
                <a:t>Data</a:t>
              </a:r>
            </a:p>
          </p:txBody>
        </p:sp>
        <p:sp>
          <p:nvSpPr>
            <p:cNvPr id="3083" name="Text Box 11"/>
            <p:cNvSpPr txBox="1">
              <a:spLocks noChangeArrowheads="1"/>
            </p:cNvSpPr>
            <p:nvPr/>
          </p:nvSpPr>
          <p:spPr bwMode="auto">
            <a:xfrm>
              <a:off x="685800" y="2362200"/>
              <a:ext cx="17399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dirty="0"/>
                <a:t>Program</a:t>
              </a:r>
            </a:p>
          </p:txBody>
        </p:sp>
        <p:sp>
          <p:nvSpPr>
            <p:cNvPr id="3084" name="Text Box 12"/>
            <p:cNvSpPr txBox="1">
              <a:spLocks noChangeArrowheads="1"/>
            </p:cNvSpPr>
            <p:nvPr/>
          </p:nvSpPr>
          <p:spPr bwMode="auto">
            <a:xfrm>
              <a:off x="6781800" y="1981200"/>
              <a:ext cx="1467068"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dirty="0"/>
                <a:t>Output</a:t>
              </a:r>
            </a:p>
          </p:txBody>
        </p:sp>
        <p:sp>
          <p:nvSpPr>
            <p:cNvPr id="3092" name="Line 20"/>
            <p:cNvSpPr>
              <a:spLocks noChangeShapeType="1"/>
            </p:cNvSpPr>
            <p:nvPr/>
          </p:nvSpPr>
          <p:spPr bwMode="auto">
            <a:xfrm>
              <a:off x="2514600" y="48768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3093" name="Line 21"/>
            <p:cNvSpPr>
              <a:spLocks noChangeShapeType="1"/>
            </p:cNvSpPr>
            <p:nvPr/>
          </p:nvSpPr>
          <p:spPr bwMode="auto">
            <a:xfrm>
              <a:off x="2514600" y="55626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3094" name="Line 22"/>
            <p:cNvSpPr>
              <a:spLocks noChangeShapeType="1"/>
            </p:cNvSpPr>
            <p:nvPr/>
          </p:nvSpPr>
          <p:spPr bwMode="auto">
            <a:xfrm>
              <a:off x="6096000" y="5105400"/>
              <a:ext cx="7620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3095" name="Text Box 23"/>
            <p:cNvSpPr txBox="1">
              <a:spLocks noChangeArrowheads="1"/>
            </p:cNvSpPr>
            <p:nvPr/>
          </p:nvSpPr>
          <p:spPr bwMode="auto">
            <a:xfrm>
              <a:off x="1431925" y="4511675"/>
              <a:ext cx="1041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dirty="0"/>
                <a:t>Data</a:t>
              </a:r>
            </a:p>
          </p:txBody>
        </p:sp>
        <p:sp>
          <p:nvSpPr>
            <p:cNvPr id="3097" name="Text Box 25"/>
            <p:cNvSpPr txBox="1">
              <a:spLocks noChangeArrowheads="1"/>
            </p:cNvSpPr>
            <p:nvPr/>
          </p:nvSpPr>
          <p:spPr bwMode="auto">
            <a:xfrm>
              <a:off x="6858000" y="4800600"/>
              <a:ext cx="17399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dirty="0"/>
                <a:t>Program</a:t>
              </a:r>
            </a:p>
          </p:txBody>
        </p:sp>
      </p:grpSp>
      <p:sp>
        <p:nvSpPr>
          <p:cNvPr id="2" name="TextBox 1"/>
          <p:cNvSpPr txBox="1"/>
          <p:nvPr/>
        </p:nvSpPr>
        <p:spPr>
          <a:xfrm>
            <a:off x="821075" y="195214"/>
            <a:ext cx="9656233" cy="769441"/>
          </a:xfrm>
          <a:prstGeom prst="rect">
            <a:avLst/>
          </a:prstGeom>
          <a:noFill/>
        </p:spPr>
        <p:txBody>
          <a:bodyPr wrap="none" rtlCol="0">
            <a:spAutoFit/>
          </a:bodyPr>
          <a:lstStyle/>
          <a:p>
            <a:r>
              <a:rPr lang="en-US" sz="4400" dirty="0"/>
              <a:t>The Same Thing Said in Cartoon Form</a:t>
            </a:r>
          </a:p>
        </p:txBody>
      </p:sp>
      <p:sp>
        <p:nvSpPr>
          <p:cNvPr id="3075" name="Rectangle 3"/>
          <p:cNvSpPr>
            <a:spLocks noGrp="1" noChangeArrowheads="1"/>
          </p:cNvSpPr>
          <p:nvPr>
            <p:ph type="body" idx="1"/>
          </p:nvPr>
        </p:nvSpPr>
        <p:spPr>
          <a:xfrm>
            <a:off x="1028455" y="1219200"/>
            <a:ext cx="8305800" cy="5181600"/>
          </a:xfrm>
        </p:spPr>
        <p:txBody>
          <a:bodyPr/>
          <a:lstStyle/>
          <a:p>
            <a:pPr>
              <a:buFontTx/>
              <a:buNone/>
            </a:pPr>
            <a:r>
              <a:rPr lang="en-US" b="1" dirty="0">
                <a:solidFill>
                  <a:schemeClr val="accent2"/>
                </a:solidFill>
              </a:rPr>
              <a:t>  Traditional Programming</a:t>
            </a:r>
          </a:p>
          <a:p>
            <a:endParaRPr lang="en-US" dirty="0"/>
          </a:p>
          <a:p>
            <a:endParaRPr lang="en-US" dirty="0"/>
          </a:p>
          <a:p>
            <a:endParaRPr lang="en-US" dirty="0"/>
          </a:p>
          <a:p>
            <a:endParaRPr lang="en-US" b="1" dirty="0">
              <a:solidFill>
                <a:schemeClr val="accent2"/>
              </a:solidFill>
            </a:endParaRPr>
          </a:p>
          <a:p>
            <a:pPr>
              <a:buFontTx/>
              <a:buNone/>
            </a:pPr>
            <a:r>
              <a:rPr lang="en-US" b="1" dirty="0">
                <a:solidFill>
                  <a:schemeClr val="accent2"/>
                </a:solidFill>
              </a:rPr>
              <a:t>  </a:t>
            </a:r>
            <a:endParaRPr lang="en-US" b="1" dirty="0" smtClean="0">
              <a:solidFill>
                <a:schemeClr val="accent2"/>
              </a:solidFill>
            </a:endParaRPr>
          </a:p>
          <a:p>
            <a:pPr>
              <a:buFontTx/>
              <a:buNone/>
            </a:pPr>
            <a:endParaRPr lang="en-US" b="1" dirty="0">
              <a:solidFill>
                <a:schemeClr val="accent2"/>
              </a:solidFill>
            </a:endParaRPr>
          </a:p>
          <a:p>
            <a:pPr>
              <a:buFontTx/>
              <a:buNone/>
            </a:pPr>
            <a:r>
              <a:rPr lang="en-US" b="1" dirty="0" smtClean="0">
                <a:solidFill>
                  <a:schemeClr val="accent2"/>
                </a:solidFill>
              </a:rPr>
              <a:t>Machine </a:t>
            </a:r>
            <a:r>
              <a:rPr lang="en-US" b="1" dirty="0">
                <a:solidFill>
                  <a:schemeClr val="accent2"/>
                </a:solidFill>
              </a:rPr>
              <a:t>Learning</a:t>
            </a:r>
          </a:p>
        </p:txBody>
      </p:sp>
    </p:spTree>
    <p:extLst>
      <p:ext uri="{BB962C8B-B14F-4D97-AF65-F5344CB8AC3E}">
        <p14:creationId xmlns:p14="http://schemas.microsoft.com/office/powerpoint/2010/main" xmlns="" val="2792501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When	Do	We	Use	Machine	Learning? </a:t>
            </a:r>
            <a:endParaRPr lang="en-IN" dirty="0">
              <a:solidFill>
                <a:srgbClr val="FF0000"/>
              </a:solidFill>
            </a:endParaRPr>
          </a:p>
        </p:txBody>
      </p:sp>
      <p:sp>
        <p:nvSpPr>
          <p:cNvPr id="3" name="Content Placeholder 2"/>
          <p:cNvSpPr>
            <a:spLocks noGrp="1"/>
          </p:cNvSpPr>
          <p:nvPr>
            <p:ph idx="1"/>
          </p:nvPr>
        </p:nvSpPr>
        <p:spPr>
          <a:xfrm>
            <a:off x="677334" y="1248697"/>
            <a:ext cx="8596668" cy="4792665"/>
          </a:xfrm>
        </p:spPr>
        <p:txBody>
          <a:bodyPr/>
          <a:lstStyle/>
          <a:p>
            <a:pPr marL="0" indent="0">
              <a:buNone/>
            </a:pPr>
            <a:r>
              <a:rPr lang="en-IN" dirty="0"/>
              <a:t>ML	is	</a:t>
            </a:r>
            <a:r>
              <a:rPr lang="en-IN" dirty="0" smtClean="0"/>
              <a:t>used when</a:t>
            </a:r>
            <a:r>
              <a:rPr lang="en-IN" dirty="0"/>
              <a:t>: </a:t>
            </a:r>
          </a:p>
          <a:p>
            <a:pPr lvl="1">
              <a:lnSpc>
                <a:spcPct val="90000"/>
              </a:lnSpc>
            </a:pPr>
            <a:r>
              <a:rPr lang="tr-TR" dirty="0">
                <a:solidFill>
                  <a:schemeClr val="tx2"/>
                </a:solidFill>
              </a:rPr>
              <a:t>Human expertise does not exist (navigating on Mars),</a:t>
            </a:r>
          </a:p>
          <a:p>
            <a:pPr lvl="1">
              <a:lnSpc>
                <a:spcPct val="90000"/>
              </a:lnSpc>
            </a:pPr>
            <a:r>
              <a:rPr lang="tr-TR" dirty="0">
                <a:solidFill>
                  <a:schemeClr val="tx2"/>
                </a:solidFill>
              </a:rPr>
              <a:t>Humans are unable to explain their expertise (speech recognition)</a:t>
            </a:r>
          </a:p>
          <a:p>
            <a:pPr lvl="1">
              <a:lnSpc>
                <a:spcPct val="90000"/>
              </a:lnSpc>
            </a:pPr>
            <a:r>
              <a:rPr lang="tr-TR" dirty="0">
                <a:solidFill>
                  <a:schemeClr val="tx2"/>
                </a:solidFill>
              </a:rPr>
              <a:t>Solution changes in time (routing on a computer </a:t>
            </a:r>
            <a:r>
              <a:rPr lang="tr-TR" dirty="0" smtClean="0">
                <a:solidFill>
                  <a:schemeClr val="tx2"/>
                </a:solidFill>
              </a:rPr>
              <a:t>network)</a:t>
            </a:r>
            <a:endParaRPr lang="en-IN" dirty="0" smtClean="0">
              <a:solidFill>
                <a:schemeClr val="tx2"/>
              </a:solidFill>
            </a:endParaRPr>
          </a:p>
          <a:p>
            <a:pPr lvl="1">
              <a:lnSpc>
                <a:spcPct val="90000"/>
              </a:lnSpc>
            </a:pPr>
            <a:r>
              <a:rPr lang="tr-TR" dirty="0" smtClean="0">
                <a:solidFill>
                  <a:schemeClr val="tx2"/>
                </a:solidFill>
              </a:rPr>
              <a:t>Solution </a:t>
            </a:r>
            <a:r>
              <a:rPr lang="tr-TR" dirty="0">
                <a:solidFill>
                  <a:schemeClr val="tx2"/>
                </a:solidFill>
              </a:rPr>
              <a:t>needs to be adapted to particular cases (user biometrics)</a:t>
            </a:r>
          </a:p>
        </p:txBody>
      </p:sp>
      <p:sp>
        <p:nvSpPr>
          <p:cNvPr id="4" name="Footer Placeholder 3"/>
          <p:cNvSpPr>
            <a:spLocks noGrp="1"/>
          </p:cNvSpPr>
          <p:nvPr>
            <p:ph type="ftr" sz="quarter" idx="11"/>
          </p:nvPr>
        </p:nvSpPr>
        <p:spPr/>
        <p:txBody>
          <a:bodyPr/>
          <a:lstStyle/>
          <a:p>
            <a:r>
              <a:rPr lang="en-IN" smtClean="0"/>
              <a:t>Dr. Nilesh M. Patil</a:t>
            </a:r>
            <a:endParaRPr lang="en-IN"/>
          </a:p>
        </p:txBody>
      </p:sp>
      <p:sp>
        <p:nvSpPr>
          <p:cNvPr id="5" name="Slide Number Placeholder 4"/>
          <p:cNvSpPr>
            <a:spLocks noGrp="1"/>
          </p:cNvSpPr>
          <p:nvPr>
            <p:ph type="sldNum" sz="quarter" idx="12"/>
          </p:nvPr>
        </p:nvSpPr>
        <p:spPr/>
        <p:txBody>
          <a:bodyPr/>
          <a:lstStyle/>
          <a:p>
            <a:fld id="{77CAEA5C-025F-4B04-9B3F-62AF411C1FDF}" type="slidenum">
              <a:rPr lang="en-IN" smtClean="0"/>
              <a:pPr/>
              <a:t>6</a:t>
            </a:fld>
            <a:endParaRPr lang="en-IN"/>
          </a:p>
        </p:txBody>
      </p:sp>
      <p:sp>
        <p:nvSpPr>
          <p:cNvPr id="7" name="Rectangle 6"/>
          <p:cNvSpPr/>
          <p:nvPr/>
        </p:nvSpPr>
        <p:spPr>
          <a:xfrm>
            <a:off x="559347" y="3339549"/>
            <a:ext cx="7493272" cy="646331"/>
          </a:xfrm>
          <a:prstGeom prst="rect">
            <a:avLst/>
          </a:prstGeom>
        </p:spPr>
        <p:txBody>
          <a:bodyPr wrap="square">
            <a:spAutoFit/>
          </a:bodyPr>
          <a:lstStyle/>
          <a:p>
            <a:r>
              <a:rPr lang="en-IN" dirty="0" smtClean="0"/>
              <a:t>Machine Learning</a:t>
            </a:r>
            <a:r>
              <a:rPr lang="en-IN" dirty="0"/>
              <a:t>	</a:t>
            </a:r>
            <a:r>
              <a:rPr lang="en-IN" dirty="0" smtClean="0"/>
              <a:t>isn’t always useful</a:t>
            </a:r>
            <a:r>
              <a:rPr lang="en-IN" dirty="0"/>
              <a:t>: </a:t>
            </a:r>
            <a:endParaRPr lang="en-IN" dirty="0" smtClean="0"/>
          </a:p>
          <a:p>
            <a:r>
              <a:rPr lang="en-IN" dirty="0"/>
              <a:t> </a:t>
            </a:r>
            <a:r>
              <a:rPr lang="en-IN" dirty="0" smtClean="0"/>
              <a:t>      • </a:t>
            </a:r>
            <a:r>
              <a:rPr lang="tr-TR" dirty="0">
                <a:solidFill>
                  <a:schemeClr val="tx2"/>
                </a:solidFill>
              </a:rPr>
              <a:t>There is no need to “learn” to calculate </a:t>
            </a:r>
            <a:r>
              <a:rPr lang="tr-TR" dirty="0" smtClean="0">
                <a:solidFill>
                  <a:schemeClr val="tx2"/>
                </a:solidFill>
              </a:rPr>
              <a:t>payroll</a:t>
            </a:r>
            <a:endParaRPr lang="tr-TR" dirty="0">
              <a:solidFill>
                <a:schemeClr val="tx2"/>
              </a:solidFill>
            </a:endParaRPr>
          </a:p>
        </p:txBody>
      </p:sp>
    </p:spTree>
    <p:extLst>
      <p:ext uri="{BB962C8B-B14F-4D97-AF65-F5344CB8AC3E}">
        <p14:creationId xmlns:p14="http://schemas.microsoft.com/office/powerpoint/2010/main" xmlns="" val="2739329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53497" y="970133"/>
            <a:ext cx="6326776" cy="599733"/>
          </a:xfrm>
          <a:prstGeom prst="rect">
            <a:avLst/>
          </a:prstGeom>
        </p:spPr>
      </p:pic>
      <p:sp>
        <p:nvSpPr>
          <p:cNvPr id="2" name="Title 1"/>
          <p:cNvSpPr>
            <a:spLocks noGrp="1"/>
          </p:cNvSpPr>
          <p:nvPr>
            <p:ph type="title"/>
          </p:nvPr>
        </p:nvSpPr>
        <p:spPr/>
        <p:txBody>
          <a:bodyPr/>
          <a:lstStyle/>
          <a:p>
            <a:endParaRPr lang="en-IN" dirty="0"/>
          </a:p>
        </p:txBody>
      </p:sp>
      <p:sp>
        <p:nvSpPr>
          <p:cNvPr id="4" name="Footer Placeholder 3"/>
          <p:cNvSpPr>
            <a:spLocks noGrp="1"/>
          </p:cNvSpPr>
          <p:nvPr>
            <p:ph type="ftr" sz="quarter" idx="11"/>
          </p:nvPr>
        </p:nvSpPr>
        <p:spPr/>
        <p:txBody>
          <a:bodyPr/>
          <a:lstStyle/>
          <a:p>
            <a:r>
              <a:rPr lang="en-IN" smtClean="0"/>
              <a:t>Dr. Nilesh M. Patil</a:t>
            </a:r>
            <a:endParaRPr lang="en-IN"/>
          </a:p>
        </p:txBody>
      </p:sp>
      <p:sp>
        <p:nvSpPr>
          <p:cNvPr id="5" name="Slide Number Placeholder 4"/>
          <p:cNvSpPr>
            <a:spLocks noGrp="1"/>
          </p:cNvSpPr>
          <p:nvPr>
            <p:ph type="sldNum" sz="quarter" idx="12"/>
          </p:nvPr>
        </p:nvSpPr>
        <p:spPr/>
        <p:txBody>
          <a:bodyPr/>
          <a:lstStyle/>
          <a:p>
            <a:fld id="{77CAEA5C-025F-4B04-9B3F-62AF411C1FDF}" type="slidenum">
              <a:rPr lang="en-IN" smtClean="0"/>
              <a:pPr/>
              <a:t>7</a:t>
            </a:fld>
            <a:endParaRPr lang="en-IN"/>
          </a:p>
        </p:txBody>
      </p:sp>
      <p:pic>
        <p:nvPicPr>
          <p:cNvPr id="9" name="Content Placeholder 8"/>
          <p:cNvPicPr>
            <a:picLocks noGrp="1" noChangeAspect="1"/>
          </p:cNvPicPr>
          <p:nvPr>
            <p:ph idx="1"/>
          </p:nvPr>
        </p:nvPicPr>
        <p:blipFill>
          <a:blip r:embed="rId3"/>
          <a:stretch>
            <a:fillRect/>
          </a:stretch>
        </p:blipFill>
        <p:spPr>
          <a:xfrm>
            <a:off x="855406" y="2215606"/>
            <a:ext cx="8418596" cy="3771400"/>
          </a:xfrm>
          <a:prstGeom prst="rect">
            <a:avLst/>
          </a:prstGeom>
        </p:spPr>
      </p:pic>
    </p:spTree>
    <p:extLst>
      <p:ext uri="{BB962C8B-B14F-4D97-AF65-F5344CB8AC3E}">
        <p14:creationId xmlns:p14="http://schemas.microsoft.com/office/powerpoint/2010/main" xmlns="" val="766760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133600" y="865238"/>
            <a:ext cx="5515651" cy="668933"/>
          </a:xfrm>
          <a:prstGeom prst="rect">
            <a:avLst/>
          </a:prstGeom>
        </p:spPr>
      </p:pic>
      <p:sp>
        <p:nvSpPr>
          <p:cNvPr id="2" name="Title 1"/>
          <p:cNvSpPr>
            <a:spLocks noGrp="1"/>
          </p:cNvSpPr>
          <p:nvPr>
            <p:ph type="title"/>
          </p:nvPr>
        </p:nvSpPr>
        <p:spPr/>
        <p:txBody>
          <a:bodyPr/>
          <a:lstStyle/>
          <a:p>
            <a:endParaRPr lang="en-IN" dirty="0"/>
          </a:p>
        </p:txBody>
      </p:sp>
      <p:pic>
        <p:nvPicPr>
          <p:cNvPr id="7" name="Content Placeholder 6"/>
          <p:cNvPicPr>
            <a:picLocks noGrp="1" noChangeAspect="1"/>
          </p:cNvPicPr>
          <p:nvPr>
            <p:ph idx="1"/>
          </p:nvPr>
        </p:nvPicPr>
        <p:blipFill>
          <a:blip r:embed="rId3"/>
          <a:stretch>
            <a:fillRect/>
          </a:stretch>
        </p:blipFill>
        <p:spPr>
          <a:xfrm>
            <a:off x="766916" y="2104103"/>
            <a:ext cx="8507086" cy="3807937"/>
          </a:xfrm>
          <a:prstGeom prst="rect">
            <a:avLst/>
          </a:prstGeom>
        </p:spPr>
      </p:pic>
      <p:sp>
        <p:nvSpPr>
          <p:cNvPr id="4" name="Footer Placeholder 3"/>
          <p:cNvSpPr>
            <a:spLocks noGrp="1"/>
          </p:cNvSpPr>
          <p:nvPr>
            <p:ph type="ftr" sz="quarter" idx="11"/>
          </p:nvPr>
        </p:nvSpPr>
        <p:spPr/>
        <p:txBody>
          <a:bodyPr/>
          <a:lstStyle/>
          <a:p>
            <a:r>
              <a:rPr lang="en-IN" smtClean="0"/>
              <a:t>Dr. Nilesh M. Patil</a:t>
            </a:r>
            <a:endParaRPr lang="en-IN"/>
          </a:p>
        </p:txBody>
      </p:sp>
      <p:sp>
        <p:nvSpPr>
          <p:cNvPr id="5" name="Slide Number Placeholder 4"/>
          <p:cNvSpPr>
            <a:spLocks noGrp="1"/>
          </p:cNvSpPr>
          <p:nvPr>
            <p:ph type="sldNum" sz="quarter" idx="12"/>
          </p:nvPr>
        </p:nvSpPr>
        <p:spPr/>
        <p:txBody>
          <a:bodyPr/>
          <a:lstStyle/>
          <a:p>
            <a:fld id="{77CAEA5C-025F-4B04-9B3F-62AF411C1FDF}" type="slidenum">
              <a:rPr lang="en-IN" smtClean="0"/>
              <a:pPr/>
              <a:t>8</a:t>
            </a:fld>
            <a:endParaRPr lang="en-IN"/>
          </a:p>
        </p:txBody>
      </p:sp>
    </p:spTree>
    <p:extLst>
      <p:ext uri="{BB962C8B-B14F-4D97-AF65-F5344CB8AC3E}">
        <p14:creationId xmlns:p14="http://schemas.microsoft.com/office/powerpoint/2010/main" xmlns="" val="1086910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3371147480"/>
              </p:ext>
            </p:extLst>
          </p:nvPr>
        </p:nvGraphicFramePr>
        <p:xfrm>
          <a:off x="766916" y="1"/>
          <a:ext cx="9114503" cy="6857999"/>
        </p:xfrm>
        <a:graphic>
          <a:graphicData uri="http://schemas.openxmlformats.org/drawingml/2006/table">
            <a:tbl>
              <a:tblPr/>
              <a:tblGrid>
                <a:gridCol w="2381419">
                  <a:extLst>
                    <a:ext uri="{9D8B030D-6E8A-4147-A177-3AD203B41FA5}">
                      <a16:colId xmlns:a16="http://schemas.microsoft.com/office/drawing/2014/main" xmlns="" val="2359313295"/>
                    </a:ext>
                  </a:extLst>
                </a:gridCol>
                <a:gridCol w="3289448">
                  <a:extLst>
                    <a:ext uri="{9D8B030D-6E8A-4147-A177-3AD203B41FA5}">
                      <a16:colId xmlns:a16="http://schemas.microsoft.com/office/drawing/2014/main" xmlns="" val="2855366791"/>
                    </a:ext>
                  </a:extLst>
                </a:gridCol>
                <a:gridCol w="3443636">
                  <a:extLst>
                    <a:ext uri="{9D8B030D-6E8A-4147-A177-3AD203B41FA5}">
                      <a16:colId xmlns:a16="http://schemas.microsoft.com/office/drawing/2014/main" xmlns="" val="875280367"/>
                    </a:ext>
                  </a:extLst>
                </a:gridCol>
              </a:tblGrid>
              <a:tr h="283950">
                <a:tc>
                  <a:txBody>
                    <a:bodyPr/>
                    <a:lstStyle/>
                    <a:p>
                      <a:pPr algn="l" fontAlgn="t"/>
                      <a:r>
                        <a:rPr lang="en-IN" sz="1600">
                          <a:effectLst/>
                        </a:rPr>
                        <a:t>basic for comparison</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1600">
                          <a:effectLst/>
                        </a:rPr>
                        <a:t>Data mining</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1600">
                          <a:effectLst/>
                        </a:rPr>
                        <a:t>Machine learning</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xmlns="" val="2498284487"/>
                  </a:ext>
                </a:extLst>
              </a:tr>
              <a:tr h="532920">
                <a:tc>
                  <a:txBody>
                    <a:bodyPr/>
                    <a:lstStyle/>
                    <a:p>
                      <a:pPr algn="l" fontAlgn="t"/>
                      <a:r>
                        <a:rPr lang="en-IN" sz="1600">
                          <a:effectLst/>
                        </a:rPr>
                        <a:t>Meaning</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Extracting knowledge from a large amount of data</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Introduce new algorithm from data as well as past experience</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xmlns="" val="717363360"/>
                  </a:ext>
                </a:extLst>
              </a:tr>
              <a:tr h="781890">
                <a:tc>
                  <a:txBody>
                    <a:bodyPr/>
                    <a:lstStyle/>
                    <a:p>
                      <a:pPr algn="l" fontAlgn="t"/>
                      <a:r>
                        <a:rPr lang="en-IN" sz="1600">
                          <a:effectLst/>
                        </a:rPr>
                        <a:t>History</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smtClean="0">
                          <a:effectLst/>
                        </a:rPr>
                        <a:t>Introduced </a:t>
                      </a:r>
                      <a:r>
                        <a:rPr lang="en-US" sz="1600" dirty="0">
                          <a:effectLst/>
                        </a:rPr>
                        <a:t>in 1930, initially referred as knowledge discovery in databases</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smtClean="0">
                          <a:effectLst/>
                        </a:rPr>
                        <a:t>introduced </a:t>
                      </a:r>
                      <a:r>
                        <a:rPr lang="en-US" sz="1600" dirty="0">
                          <a:effectLst/>
                        </a:rPr>
                        <a:t>in near 1950, the first program was Samuel’s checker-playing program</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xmlns="" val="3186941874"/>
                  </a:ext>
                </a:extLst>
              </a:tr>
              <a:tr h="781890">
                <a:tc>
                  <a:txBody>
                    <a:bodyPr/>
                    <a:lstStyle/>
                    <a:p>
                      <a:pPr algn="l" fontAlgn="t"/>
                      <a:r>
                        <a:rPr lang="en-IN" sz="1600" dirty="0">
                          <a:effectLst/>
                        </a:rPr>
                        <a:t>Responsibility</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Data mining is used to get the rules from the existing data.</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a:effectLst/>
                        </a:rPr>
                        <a:t>Machine learning teaches the computer to learn and understand the given rules.</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xmlns="" val="730968228"/>
                  </a:ext>
                </a:extLst>
              </a:tr>
              <a:tr h="532920">
                <a:tc>
                  <a:txBody>
                    <a:bodyPr/>
                    <a:lstStyle/>
                    <a:p>
                      <a:pPr algn="l" fontAlgn="t"/>
                      <a:r>
                        <a:rPr lang="en-IN" sz="1600">
                          <a:effectLst/>
                        </a:rPr>
                        <a:t>Origin</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Traditional databases with unstructured data</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Existing data as well as algorithms.</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xmlns="" val="2880140028"/>
                  </a:ext>
                </a:extLst>
              </a:tr>
              <a:tr h="1030859">
                <a:tc>
                  <a:txBody>
                    <a:bodyPr/>
                    <a:lstStyle/>
                    <a:p>
                      <a:pPr algn="l" fontAlgn="t"/>
                      <a:r>
                        <a:rPr lang="en-IN" sz="1600">
                          <a:effectLst/>
                        </a:rPr>
                        <a:t>Implementation</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We can develop our own models where we can use data mining techniques for</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We can use machine learning algorithm in the decision tree, neural networks and some other area of artificial intelligence.</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xmlns="" val="1700300908"/>
                  </a:ext>
                </a:extLst>
              </a:tr>
              <a:tr h="532920">
                <a:tc>
                  <a:txBody>
                    <a:bodyPr/>
                    <a:lstStyle/>
                    <a:p>
                      <a:pPr algn="l" fontAlgn="t"/>
                      <a:r>
                        <a:rPr lang="en-IN" sz="1600">
                          <a:effectLst/>
                        </a:rPr>
                        <a:t>Nature</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Involves human interference more towards manual.</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Automated, once design self-implemented, no human effort</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xmlns="" val="3600794179"/>
                  </a:ext>
                </a:extLst>
              </a:tr>
              <a:tr h="781890">
                <a:tc>
                  <a:txBody>
                    <a:bodyPr/>
                    <a:lstStyle/>
                    <a:p>
                      <a:pPr algn="l" fontAlgn="t"/>
                      <a:r>
                        <a:rPr lang="en-IN" sz="1600">
                          <a:effectLst/>
                        </a:rPr>
                        <a:t>Application</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1600" dirty="0">
                          <a:effectLst/>
                        </a:rPr>
                        <a:t>used in cluster analysis</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used in web search, spam filter, credit scoring, fraud detection, computer design</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xmlns="" val="1423810291"/>
                  </a:ext>
                </a:extLst>
              </a:tr>
              <a:tr h="532920">
                <a:tc>
                  <a:txBody>
                    <a:bodyPr/>
                    <a:lstStyle/>
                    <a:p>
                      <a:pPr algn="l" fontAlgn="t"/>
                      <a:r>
                        <a:rPr lang="en-IN" sz="1600">
                          <a:effectLst/>
                        </a:rPr>
                        <a:t>Abstraction</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Data mining abstract from the data warehouse</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1600">
                          <a:effectLst/>
                        </a:rPr>
                        <a:t>Machine learning reads machine</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xmlns="" val="2915353807"/>
                  </a:ext>
                </a:extLst>
              </a:tr>
              <a:tr h="781890">
                <a:tc>
                  <a:txBody>
                    <a:bodyPr/>
                    <a:lstStyle/>
                    <a:p>
                      <a:pPr algn="l" fontAlgn="t"/>
                      <a:r>
                        <a:rPr lang="en-IN" sz="1600">
                          <a:effectLst/>
                        </a:rPr>
                        <a:t>Techniques involve</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Data mining is more of a research using methods like machine learning</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Self-learned and trains system to do the intelligent task.</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xmlns="" val="579448608"/>
                  </a:ext>
                </a:extLst>
              </a:tr>
              <a:tr h="283950">
                <a:tc>
                  <a:txBody>
                    <a:bodyPr/>
                    <a:lstStyle/>
                    <a:p>
                      <a:pPr algn="l" fontAlgn="t"/>
                      <a:r>
                        <a:rPr lang="en-IN" sz="1600">
                          <a:effectLst/>
                        </a:rPr>
                        <a:t>Scope</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63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rPr>
                        <a:t>Applied in the limited area</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63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a:effectLst/>
                        </a:rPr>
                        <a:t>Can be used in a vast area.</a:t>
                      </a:r>
                    </a:p>
                  </a:txBody>
                  <a:tcPr marL="17130" marR="17130" marT="17130" marB="17130"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63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xmlns="" val="4272942523"/>
                  </a:ext>
                </a:extLst>
              </a:tr>
            </a:tbl>
          </a:graphicData>
        </a:graphic>
      </p:graphicFrame>
      <p:sp>
        <p:nvSpPr>
          <p:cNvPr id="4" name="Footer Placeholder 3"/>
          <p:cNvSpPr>
            <a:spLocks noGrp="1"/>
          </p:cNvSpPr>
          <p:nvPr>
            <p:ph type="ftr" sz="quarter" idx="11"/>
          </p:nvPr>
        </p:nvSpPr>
        <p:spPr>
          <a:xfrm>
            <a:off x="9971001" y="5858799"/>
            <a:ext cx="1402491" cy="547688"/>
          </a:xfrm>
        </p:spPr>
        <p:txBody>
          <a:bodyPr/>
          <a:lstStyle/>
          <a:p>
            <a:r>
              <a:rPr lang="en-IN" dirty="0" err="1" smtClean="0"/>
              <a:t>Dr.</a:t>
            </a:r>
            <a:r>
              <a:rPr lang="en-IN" dirty="0" smtClean="0"/>
              <a:t> </a:t>
            </a:r>
            <a:r>
              <a:rPr lang="en-IN" dirty="0" err="1" smtClean="0"/>
              <a:t>Nilesh</a:t>
            </a:r>
            <a:r>
              <a:rPr lang="en-IN" dirty="0" smtClean="0"/>
              <a:t> M. </a:t>
            </a:r>
            <a:r>
              <a:rPr lang="en-IN" dirty="0" err="1" smtClean="0"/>
              <a:t>Patil</a:t>
            </a:r>
            <a:endParaRPr lang="en-IN" dirty="0"/>
          </a:p>
        </p:txBody>
      </p:sp>
      <p:sp>
        <p:nvSpPr>
          <p:cNvPr id="5" name="Slide Number Placeholder 4"/>
          <p:cNvSpPr>
            <a:spLocks noGrp="1"/>
          </p:cNvSpPr>
          <p:nvPr>
            <p:ph type="sldNum" sz="quarter" idx="12"/>
          </p:nvPr>
        </p:nvSpPr>
        <p:spPr>
          <a:xfrm>
            <a:off x="10542753" y="6406487"/>
            <a:ext cx="683339" cy="365125"/>
          </a:xfrm>
        </p:spPr>
        <p:txBody>
          <a:bodyPr/>
          <a:lstStyle/>
          <a:p>
            <a:fld id="{77CAEA5C-025F-4B04-9B3F-62AF411C1FDF}" type="slidenum">
              <a:rPr lang="en-IN" smtClean="0"/>
              <a:pPr/>
              <a:t>9</a:t>
            </a:fld>
            <a:endParaRPr lang="en-IN" dirty="0"/>
          </a:p>
        </p:txBody>
      </p:sp>
    </p:spTree>
    <p:extLst>
      <p:ext uri="{BB962C8B-B14F-4D97-AF65-F5344CB8AC3E}">
        <p14:creationId xmlns:p14="http://schemas.microsoft.com/office/powerpoint/2010/main" xmlns="" val="17390280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143</TotalTime>
  <Words>1944</Words>
  <Application>Microsoft Office PowerPoint</Application>
  <PresentationFormat>Custom</PresentationFormat>
  <Paragraphs>202</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Module 1: Introduction to Machine Learning</vt:lpstr>
      <vt:lpstr>Learning</vt:lpstr>
      <vt:lpstr>Machine Learning</vt:lpstr>
      <vt:lpstr>What is Machine Learning?</vt:lpstr>
      <vt:lpstr>Slide 5</vt:lpstr>
      <vt:lpstr>When Do We Use Machine Learning? </vt:lpstr>
      <vt:lpstr>Slide 7</vt:lpstr>
      <vt:lpstr>Slide 8</vt:lpstr>
      <vt:lpstr>Slide 9</vt:lpstr>
      <vt:lpstr>Slide 10</vt:lpstr>
      <vt:lpstr>Supervised Learning</vt:lpstr>
      <vt:lpstr>Slide 12</vt:lpstr>
      <vt:lpstr>Unsupervised Learning</vt:lpstr>
      <vt:lpstr>Semi-supervised learning</vt:lpstr>
      <vt:lpstr>Reinforcement Learning</vt:lpstr>
      <vt:lpstr>Supervised Vs Unsupervised Learning</vt:lpstr>
      <vt:lpstr>Machine Learning Applications</vt:lpstr>
      <vt:lpstr>Steps for developing machine learning applications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Introduction to Machine Learning</dc:title>
  <dc:creator>lenovo</dc:creator>
  <cp:lastModifiedBy>Nilesh</cp:lastModifiedBy>
  <cp:revision>17</cp:revision>
  <dcterms:created xsi:type="dcterms:W3CDTF">2020-01-09T12:56:47Z</dcterms:created>
  <dcterms:modified xsi:type="dcterms:W3CDTF">2020-02-10T09:13:45Z</dcterms:modified>
</cp:coreProperties>
</file>