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254-852C-4093-AC52-E72127DC39C3}" type="datetimeFigureOut">
              <a:rPr lang="en-IN" smtClean="0"/>
              <a:pPr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18-CF82-4BA8-9C5C-CD01412D7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3426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254-852C-4093-AC52-E72127DC39C3}" type="datetimeFigureOut">
              <a:rPr lang="en-IN" smtClean="0"/>
              <a:pPr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18-CF82-4BA8-9C5C-CD01412D7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848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254-852C-4093-AC52-E72127DC39C3}" type="datetimeFigureOut">
              <a:rPr lang="en-IN" smtClean="0"/>
              <a:pPr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18-CF82-4BA8-9C5C-CD01412D7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8837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254-852C-4093-AC52-E72127DC39C3}" type="datetimeFigureOut">
              <a:rPr lang="en-IN" smtClean="0"/>
              <a:pPr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18-CF82-4BA8-9C5C-CD01412D7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8586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254-852C-4093-AC52-E72127DC39C3}" type="datetimeFigureOut">
              <a:rPr lang="en-IN" smtClean="0"/>
              <a:pPr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18-CF82-4BA8-9C5C-CD01412D7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6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254-852C-4093-AC52-E72127DC39C3}" type="datetimeFigureOut">
              <a:rPr lang="en-IN" smtClean="0"/>
              <a:pPr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18-CF82-4BA8-9C5C-CD01412D7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5555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254-852C-4093-AC52-E72127DC39C3}" type="datetimeFigureOut">
              <a:rPr lang="en-IN" smtClean="0"/>
              <a:pPr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18-CF82-4BA8-9C5C-CD01412D7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823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254-852C-4093-AC52-E72127DC39C3}" type="datetimeFigureOut">
              <a:rPr lang="en-IN" smtClean="0"/>
              <a:pPr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18-CF82-4BA8-9C5C-CD01412D7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34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254-852C-4093-AC52-E72127DC39C3}" type="datetimeFigureOut">
              <a:rPr lang="en-IN" smtClean="0"/>
              <a:pPr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18-CF82-4BA8-9C5C-CD01412D7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4964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254-852C-4093-AC52-E72127DC39C3}" type="datetimeFigureOut">
              <a:rPr lang="en-IN" smtClean="0"/>
              <a:pPr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18-CF82-4BA8-9C5C-CD01412D7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09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254-852C-4093-AC52-E72127DC39C3}" type="datetimeFigureOut">
              <a:rPr lang="en-IN" smtClean="0"/>
              <a:pPr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18-CF82-4BA8-9C5C-CD01412D7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3922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C254-852C-4093-AC52-E72127DC39C3}" type="datetimeFigureOut">
              <a:rPr lang="en-IN" smtClean="0"/>
              <a:pPr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B7118-CF82-4BA8-9C5C-CD01412D7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9846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dirty="0" smtClean="0">
                <a:solidFill>
                  <a:srgbClr val="FF0000"/>
                </a:solidFill>
              </a:rPr>
              <a:t>Module 2: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B050"/>
                </a:solidFill>
              </a:rPr>
              <a:t>Introduction to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65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Fundamental Concept</a:t>
            </a:r>
          </a:p>
          <a:p>
            <a:r>
              <a:rPr lang="en-IN" dirty="0" smtClean="0"/>
              <a:t>Evolution of Neural Networks</a:t>
            </a:r>
          </a:p>
          <a:p>
            <a:r>
              <a:rPr lang="en-IN" dirty="0" smtClean="0"/>
              <a:t>Biological Neurons</a:t>
            </a:r>
          </a:p>
          <a:p>
            <a:r>
              <a:rPr lang="en-IN" dirty="0" smtClean="0"/>
              <a:t>Artificial Neural Networks</a:t>
            </a:r>
          </a:p>
          <a:p>
            <a:r>
              <a:rPr lang="en-IN" dirty="0" smtClean="0"/>
              <a:t>NN Architecture</a:t>
            </a:r>
          </a:p>
          <a:p>
            <a:r>
              <a:rPr lang="en-IN" dirty="0" smtClean="0"/>
              <a:t>Activation Functions</a:t>
            </a:r>
          </a:p>
          <a:p>
            <a:r>
              <a:rPr lang="en-IN" dirty="0" smtClean="0"/>
              <a:t>McCulloch-Pitts Model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University Question Paper Weightage:</a:t>
            </a:r>
          </a:p>
          <a:p>
            <a:pPr marL="0" indent="0">
              <a:buNone/>
            </a:pPr>
            <a:r>
              <a:rPr lang="en-IN" dirty="0" smtClean="0"/>
              <a:t>May 2019: 5 Marks</a:t>
            </a:r>
          </a:p>
          <a:p>
            <a:pPr marL="0" indent="0">
              <a:buNone/>
            </a:pPr>
            <a:r>
              <a:rPr lang="en-IN" dirty="0" smtClean="0"/>
              <a:t>Dec 2019: 15 Marks</a:t>
            </a:r>
          </a:p>
        </p:txBody>
      </p:sp>
    </p:spTree>
    <p:extLst>
      <p:ext uri="{BB962C8B-B14F-4D97-AF65-F5344CB8AC3E}">
        <p14:creationId xmlns="" xmlns:p14="http://schemas.microsoft.com/office/powerpoint/2010/main" val="64375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Mathematical Model of Artificial Neuron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2510631"/>
            <a:ext cx="6105525" cy="2981325"/>
          </a:xfrm>
        </p:spPr>
      </p:pic>
    </p:spTree>
    <p:extLst>
      <p:ext uri="{BB962C8B-B14F-4D97-AF65-F5344CB8AC3E}">
        <p14:creationId xmlns="" xmlns:p14="http://schemas.microsoft.com/office/powerpoint/2010/main" val="140179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PROCESSING OF AN ARTIFICIAL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buNone/>
              <a:defRPr/>
            </a:pPr>
            <a:r>
              <a:rPr lang="en-US" altLang="ko-KR" sz="2000" dirty="0">
                <a:latin typeface="Tahoma" pitchFamily="34" charset="0"/>
                <a:cs typeface="Tahoma" pitchFamily="34" charset="0"/>
              </a:rPr>
              <a:t>The neuron is the basic information processing unit of a NN. It consists of</a:t>
            </a:r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buNone/>
              <a:defRPr/>
            </a:pPr>
            <a:endParaRPr lang="en-US" altLang="ko-KR" sz="2000" dirty="0">
              <a:latin typeface="Tahoma" pitchFamily="34" charset="0"/>
              <a:cs typeface="Tahoma" pitchFamily="34" charset="0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buFont typeface="+mj-lt"/>
              <a:buAutoNum type="arabicPeriod"/>
              <a:defRPr/>
            </a:pPr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A </a:t>
            </a:r>
            <a:r>
              <a:rPr lang="en-US" altLang="ko-KR" sz="2000" dirty="0">
                <a:latin typeface="Tahoma" pitchFamily="34" charset="0"/>
                <a:cs typeface="Tahoma" pitchFamily="34" charset="0"/>
              </a:rPr>
              <a:t>set of links, describing the neuron inputs, with weights  W</a:t>
            </a:r>
            <a:r>
              <a:rPr lang="en-US" altLang="ko-KR" sz="2000" baseline="-25000" dirty="0">
                <a:latin typeface="Tahoma" pitchFamily="34" charset="0"/>
                <a:cs typeface="Tahoma" pitchFamily="34" charset="0"/>
              </a:rPr>
              <a:t>1</a:t>
            </a:r>
            <a:r>
              <a:rPr lang="en-US" altLang="ko-KR" sz="2000" dirty="0">
                <a:latin typeface="Tahoma" pitchFamily="34" charset="0"/>
                <a:cs typeface="Tahoma" pitchFamily="34" charset="0"/>
              </a:rPr>
              <a:t>, W</a:t>
            </a:r>
            <a:r>
              <a:rPr lang="en-US" altLang="ko-KR" sz="2000" baseline="-25000" dirty="0">
                <a:latin typeface="Tahoma" pitchFamily="34" charset="0"/>
                <a:cs typeface="Tahoma" pitchFamily="34" charset="0"/>
              </a:rPr>
              <a:t>2</a:t>
            </a:r>
            <a:r>
              <a:rPr lang="en-US" altLang="ko-KR" sz="2000" dirty="0">
                <a:latin typeface="Tahoma" pitchFamily="34" charset="0"/>
                <a:cs typeface="Tahoma" pitchFamily="34" charset="0"/>
              </a:rPr>
              <a:t>, …, W</a:t>
            </a:r>
            <a:r>
              <a:rPr lang="en-US" altLang="ko-KR" sz="2000" baseline="-25000" dirty="0">
                <a:latin typeface="Tahoma" pitchFamily="34" charset="0"/>
                <a:cs typeface="Tahoma" pitchFamily="34" charset="0"/>
              </a:rPr>
              <a:t>m</a:t>
            </a:r>
            <a:r>
              <a:rPr lang="en-US" altLang="ko-KR" sz="2000" dirty="0">
                <a:latin typeface="Tahoma" pitchFamily="34" charset="0"/>
                <a:cs typeface="Tahoma" pitchFamily="34" charset="0"/>
              </a:rPr>
              <a:t>.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buNone/>
              <a:defRPr/>
            </a:pPr>
            <a:endParaRPr lang="en-US" altLang="ko-KR" sz="2000" dirty="0">
              <a:latin typeface="Tahoma" pitchFamily="34" charset="0"/>
              <a:cs typeface="Tahoma" pitchFamily="34" charset="0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buAutoNum type="arabicPeriod" startAt="2"/>
              <a:defRPr/>
            </a:pPr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An </a:t>
            </a:r>
            <a:r>
              <a:rPr lang="en-US" altLang="ko-KR" sz="2000" dirty="0">
                <a:latin typeface="Tahoma" pitchFamily="34" charset="0"/>
                <a:cs typeface="Tahoma" pitchFamily="34" charset="0"/>
              </a:rPr>
              <a:t>adder function (linear combiner) for computing the weighted sum of  the inputs (real numbers</a:t>
            </a:r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).</a:t>
            </a: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buAutoNum type="arabicPeriod" startAt="2"/>
              <a:defRPr/>
            </a:pPr>
            <a:endParaRPr lang="en-US" altLang="ko-KR" sz="2000" dirty="0">
              <a:latin typeface="Tahoma" pitchFamily="34" charset="0"/>
              <a:cs typeface="Tahoma" pitchFamily="34" charset="0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buAutoNum type="arabicPeriod" startAt="2"/>
              <a:defRPr/>
            </a:pPr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Bias value, </a:t>
            </a:r>
            <a:r>
              <a:rPr lang="en-US" altLang="ko-KR" sz="2000" dirty="0">
                <a:latin typeface="Tahoma" pitchFamily="34" charset="0"/>
                <a:cs typeface="Tahoma" pitchFamily="34" charset="0"/>
              </a:rPr>
              <a:t>which serves to increase or decrease the activation function </a:t>
            </a:r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input.</a:t>
            </a: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buAutoNum type="arabicPeriod" startAt="2"/>
              <a:defRPr/>
            </a:pPr>
            <a:endParaRPr lang="en-US" altLang="ko-KR" sz="2000" dirty="0">
              <a:latin typeface="Tahoma" pitchFamily="34" charset="0"/>
              <a:cs typeface="Tahoma" pitchFamily="34" charset="0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65000"/>
              <a:buAutoNum type="arabicPeriod" startAt="2"/>
              <a:defRPr/>
            </a:pPr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Activation </a:t>
            </a:r>
            <a:r>
              <a:rPr lang="en-US" altLang="ko-KR" sz="2000" dirty="0">
                <a:latin typeface="Tahoma" pitchFamily="34" charset="0"/>
                <a:cs typeface="Tahoma" pitchFamily="34" charset="0"/>
              </a:rPr>
              <a:t>function for limiting the amplitude of the neuron </a:t>
            </a:r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output to a predetermined range. </a:t>
            </a:r>
            <a:endParaRPr lang="en-US" altLang="ko-KR" sz="2000" dirty="0">
              <a:latin typeface="Tahoma" pitchFamily="34" charset="0"/>
              <a:cs typeface="Tahoma" pitchFamily="34" charset="0"/>
            </a:endParaRPr>
          </a:p>
          <a:p>
            <a:pPr marL="457200" lvl="1" indent="0">
              <a:spcBef>
                <a:spcPct val="20000"/>
              </a:spcBef>
              <a:buClr>
                <a:schemeClr val="tx1"/>
              </a:buClr>
              <a:buNone/>
              <a:defRPr/>
            </a:pPr>
            <a:endParaRPr lang="en-US" altLang="ko-KR" b="1" dirty="0">
              <a:latin typeface="Arial" pitchFamily="34" charset="0"/>
              <a:ea typeface="Gulim" pitchFamily="34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569" y="5702530"/>
            <a:ext cx="2108925" cy="369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981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Neural Network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1. Feed Forward Neural Network</a:t>
            </a:r>
          </a:p>
          <a:p>
            <a:r>
              <a:rPr lang="en-IN" dirty="0" smtClean="0"/>
              <a:t>Single Layer Feed Forward Network</a:t>
            </a:r>
          </a:p>
          <a:p>
            <a:r>
              <a:rPr lang="en-IN" dirty="0" smtClean="0"/>
              <a:t>Multilayer Feed Forward Network</a:t>
            </a:r>
          </a:p>
          <a:p>
            <a:pPr marL="0" indent="0">
              <a:buNone/>
            </a:pPr>
            <a:r>
              <a:rPr lang="en-IN" dirty="0" smtClean="0"/>
              <a:t>2. Recurrent Neural Network</a:t>
            </a:r>
          </a:p>
          <a:p>
            <a:r>
              <a:rPr lang="en-IN" dirty="0" smtClean="0"/>
              <a:t>Single Node with its own Feedback</a:t>
            </a:r>
          </a:p>
          <a:p>
            <a:r>
              <a:rPr lang="en-IN" dirty="0" smtClean="0"/>
              <a:t>Single Layer Recurrent Network</a:t>
            </a:r>
          </a:p>
          <a:p>
            <a:r>
              <a:rPr lang="en-IN" dirty="0" smtClean="0"/>
              <a:t>Multilayer Recurrent Network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3626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Feed-forward Vs Recurrent Neural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no “feedback” from the outputs of </a:t>
            </a:r>
            <a:r>
              <a:rPr lang="en-US" dirty="0" smtClean="0"/>
              <a:t>the neurons </a:t>
            </a:r>
            <a:r>
              <a:rPr lang="en-US" dirty="0"/>
              <a:t>towards the inputs throughout the network, then the network is referred as </a:t>
            </a:r>
            <a:r>
              <a:rPr lang="en-US" dirty="0" smtClean="0"/>
              <a:t>a “feed-forward </a:t>
            </a:r>
            <a:r>
              <a:rPr lang="en-US" dirty="0"/>
              <a:t>neural network”. </a:t>
            </a:r>
            <a:endParaRPr lang="en-US" dirty="0" smtClean="0"/>
          </a:p>
          <a:p>
            <a:r>
              <a:rPr lang="en-US" dirty="0" smtClean="0"/>
              <a:t>Otherwise</a:t>
            </a:r>
            <a:r>
              <a:rPr lang="en-US" dirty="0"/>
              <a:t>, if there exists such a feedback, i.e. </a:t>
            </a:r>
            <a:r>
              <a:rPr lang="en-US" dirty="0" smtClean="0"/>
              <a:t>a synaptic </a:t>
            </a:r>
            <a:r>
              <a:rPr lang="en-US" dirty="0"/>
              <a:t>connection from the outputs towards the inputs (either their own inputs </a:t>
            </a:r>
            <a:r>
              <a:rPr lang="en-US" dirty="0" smtClean="0"/>
              <a:t>or the </a:t>
            </a:r>
            <a:r>
              <a:rPr lang="en-US" dirty="0"/>
              <a:t>inputs of other neurons), then the network is called a “recurrent neural network”.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111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Layer Feed Forward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</a:t>
            </a:r>
            <a:r>
              <a:rPr lang="en-US" dirty="0" smtClean="0"/>
              <a:t>igure, </a:t>
            </a:r>
            <a:r>
              <a:rPr lang="en-US" dirty="0"/>
              <a:t>a single layer feed-forward neural network (fully connected) </a:t>
            </a:r>
            <a:r>
              <a:rPr lang="en-US" dirty="0" smtClean="0"/>
              <a:t>is shown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Including </a:t>
            </a:r>
            <a:r>
              <a:rPr lang="en-US" dirty="0"/>
              <a:t>the input layer, there are two layers in this structure. However</a:t>
            </a:r>
            <a:r>
              <a:rPr lang="en-US" dirty="0" smtClean="0"/>
              <a:t>, input </a:t>
            </a:r>
            <a:r>
              <a:rPr lang="en-US" dirty="0"/>
              <a:t>layer does not count because there is no computation performed in that layer.</a:t>
            </a:r>
          </a:p>
          <a:p>
            <a:r>
              <a:rPr lang="en-US" dirty="0" smtClean="0"/>
              <a:t>Input signals are passed on to the output layer via the weights and the neurons in the output layer compute the output signals.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735" y="4913765"/>
            <a:ext cx="3687097" cy="18311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13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Multilayer Feed Forward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dirty="0" smtClean="0"/>
              <a:t>figure aside, </a:t>
            </a:r>
            <a:r>
              <a:rPr lang="en-US" dirty="0"/>
              <a:t>a multi-layer feed-forward neural network with one “</a:t>
            </a:r>
            <a:r>
              <a:rPr lang="en-US" b="1" i="1" dirty="0" smtClean="0"/>
              <a:t>hidden layer</a:t>
            </a:r>
            <a:r>
              <a:rPr lang="en-US" dirty="0"/>
              <a:t>” is depicted.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opposed to a single-layer network, there is (at least) one </a:t>
            </a:r>
            <a:r>
              <a:rPr lang="en-US" dirty="0" smtClean="0"/>
              <a:t>layer of </a:t>
            </a:r>
            <a:r>
              <a:rPr lang="en-US" dirty="0"/>
              <a:t>“</a:t>
            </a:r>
            <a:r>
              <a:rPr lang="en-US" b="1" i="1" dirty="0"/>
              <a:t>hidden neurons</a:t>
            </a:r>
            <a:r>
              <a:rPr lang="en-US" dirty="0"/>
              <a:t>” between the input and output layers.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function of hidden neurons is to intervene between the external input and </a:t>
            </a:r>
            <a:r>
              <a:rPr lang="en-US" dirty="0" smtClean="0"/>
              <a:t>the network </a:t>
            </a:r>
            <a:r>
              <a:rPr lang="en-US" dirty="0"/>
              <a:t>output in some useful manner. </a:t>
            </a:r>
            <a:endParaRPr lang="en-US" dirty="0" smtClean="0"/>
          </a:p>
          <a:p>
            <a:r>
              <a:rPr lang="en-US" dirty="0" smtClean="0"/>
              <a:t>Existence </a:t>
            </a:r>
            <a:r>
              <a:rPr lang="en-US" dirty="0"/>
              <a:t>of one or more hidden </a:t>
            </a:r>
            <a:r>
              <a:rPr lang="en-US" dirty="0" smtClean="0"/>
              <a:t>layers enable </a:t>
            </a:r>
            <a:r>
              <a:rPr lang="en-US" dirty="0"/>
              <a:t>the network to extract higher-order statistics.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example given in </a:t>
            </a:r>
            <a:r>
              <a:rPr lang="en-US" dirty="0" smtClean="0"/>
              <a:t>figure, </a:t>
            </a:r>
            <a:r>
              <a:rPr lang="en-US" dirty="0"/>
              <a:t>there is only one hidden layer and the network is referred as a 5-3-2 </a:t>
            </a:r>
            <a:r>
              <a:rPr lang="en-US" dirty="0" smtClean="0"/>
              <a:t>network because </a:t>
            </a:r>
            <a:r>
              <a:rPr lang="en-US" dirty="0"/>
              <a:t>there are 5 input neurons, 3 hidden neurons, and 2 output neurons.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893" y="160789"/>
            <a:ext cx="3174975" cy="15973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79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051" y="193470"/>
            <a:ext cx="10515600" cy="4351338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etworks </a:t>
            </a:r>
            <a:r>
              <a:rPr lang="en-US" dirty="0"/>
              <a:t>are “</a:t>
            </a:r>
            <a:r>
              <a:rPr lang="en-US" i="1" dirty="0"/>
              <a:t>fully connected</a:t>
            </a:r>
            <a:r>
              <a:rPr lang="en-US" dirty="0"/>
              <a:t>” </a:t>
            </a:r>
            <a:r>
              <a:rPr lang="en-US" dirty="0" smtClean="0"/>
              <a:t>because every </a:t>
            </a:r>
            <a:r>
              <a:rPr lang="en-US" dirty="0"/>
              <a:t>neuron in each layer is connected to every other neuron in the next </a:t>
            </a:r>
            <a:r>
              <a:rPr lang="en-US" dirty="0" smtClean="0"/>
              <a:t>forward layer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some of the synaptic connections were missing, the network would </a:t>
            </a:r>
            <a:r>
              <a:rPr lang="en-US" dirty="0" smtClean="0"/>
              <a:t>be </a:t>
            </a:r>
            <a:r>
              <a:rPr lang="en-IN" dirty="0" smtClean="0"/>
              <a:t>called </a:t>
            </a:r>
            <a:r>
              <a:rPr lang="en-IN" dirty="0"/>
              <a:t>as “</a:t>
            </a:r>
            <a:r>
              <a:rPr lang="en-IN" i="1" dirty="0"/>
              <a:t>partially connected</a:t>
            </a:r>
            <a:r>
              <a:rPr lang="en-IN" dirty="0" smtClean="0"/>
              <a:t>”.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19" y="1172958"/>
            <a:ext cx="3181350" cy="224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19" y="4428818"/>
            <a:ext cx="3200400" cy="2247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827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Node with its own Feedback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outputs can be directed back as inputs to the same layer or </a:t>
            </a:r>
            <a:r>
              <a:rPr lang="en-US" dirty="0" smtClean="0"/>
              <a:t>preceding </a:t>
            </a:r>
            <a:r>
              <a:rPr lang="en-US" dirty="0"/>
              <a:t>layer nodes, then it results in feedback networks. </a:t>
            </a:r>
            <a:endParaRPr lang="en-US" dirty="0" smtClean="0"/>
          </a:p>
          <a:p>
            <a:r>
              <a:rPr lang="en-US" dirty="0" smtClean="0"/>
              <a:t>Recurrent </a:t>
            </a:r>
            <a:r>
              <a:rPr lang="en-US" dirty="0"/>
              <a:t>networks are feedback networks with closed loop. </a:t>
            </a:r>
            <a:endParaRPr lang="en-US" dirty="0" smtClean="0"/>
          </a:p>
          <a:p>
            <a:r>
              <a:rPr lang="en-US" dirty="0" smtClean="0"/>
              <a:t>Below </a:t>
            </a:r>
            <a:r>
              <a:rPr lang="en-US" dirty="0"/>
              <a:t>figure shows a single recurrent network having single neuron with feedback to itself.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48" y="4173940"/>
            <a:ext cx="4344006" cy="23053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500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Layer Recurrent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Below </a:t>
            </a:r>
            <a:r>
              <a:rPr lang="en-US" dirty="0"/>
              <a:t>network is single layer network with feedback connection in which processing element’s output can be directed back to itself or to other processing element or both. </a:t>
            </a:r>
            <a:endParaRPr lang="en-US" dirty="0" smtClean="0"/>
          </a:p>
          <a:p>
            <a:pPr algn="just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85" y="3293807"/>
            <a:ext cx="6125430" cy="34609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707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Multilayer recurrent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type of network, processing element output can be directed to the processing element in the same layer and in the preceding layer forming a multilayer recurrent network.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perform the same task for every element of a sequence, with the output being depended on the previous computations. </a:t>
            </a:r>
            <a:endParaRPr lang="en-US" dirty="0" smtClean="0"/>
          </a:p>
          <a:p>
            <a:r>
              <a:rPr lang="en-US" dirty="0" smtClean="0"/>
              <a:t>Inputs </a:t>
            </a:r>
            <a:r>
              <a:rPr lang="en-US" dirty="0"/>
              <a:t>are not needed at each time step.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39" y="4385187"/>
            <a:ext cx="8764223" cy="24728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940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Modern digital computers are truly astounding in the matter of power and speed.</a:t>
            </a:r>
          </a:p>
          <a:p>
            <a:pPr algn="just"/>
            <a:r>
              <a:rPr lang="en-IN" dirty="0" smtClean="0"/>
              <a:t>Humans are not so intelligent to compute millions of mathematical operations in a second.</a:t>
            </a:r>
          </a:p>
          <a:p>
            <a:pPr algn="just"/>
            <a:r>
              <a:rPr lang="en-IN" dirty="0" smtClean="0"/>
              <a:t>Humans cannot search a particular document from among the millions in a computer, whereas a computer can do it in a milliseconds.</a:t>
            </a:r>
          </a:p>
          <a:p>
            <a:pPr algn="just"/>
            <a:r>
              <a:rPr lang="en-IN" dirty="0" smtClean="0"/>
              <a:t>However, there are some tasks where even the most powerful computers cannot compete with the human brain.</a:t>
            </a:r>
          </a:p>
          <a:p>
            <a:pPr algn="just"/>
            <a:r>
              <a:rPr lang="en-IN" dirty="0" smtClean="0"/>
              <a:t>Example: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dirty="0" smtClean="0"/>
              <a:t>Human beings are good in narration, while computers are good in logic and mathematics.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dirty="0" smtClean="0"/>
              <a:t>The art of storytelling which humans have is not possessed by a computer.</a:t>
            </a:r>
          </a:p>
          <a:p>
            <a:pPr marL="457200" lvl="1" indent="0" algn="just">
              <a:buNone/>
            </a:pP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8721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/>
          <a:lstStyle/>
          <a:p>
            <a:r>
              <a:rPr lang="en-IN" dirty="0" smtClean="0"/>
              <a:t>Activation Functions</a:t>
            </a:r>
            <a:endParaRPr lang="en-IN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62" y="480767"/>
            <a:ext cx="4986779" cy="575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 Box 6"/>
              <p:cNvSpPr txBox="1">
                <a:spLocks noChangeArrowheads="1"/>
              </p:cNvSpPr>
              <p:nvPr/>
            </p:nvSpPr>
            <p:spPr bwMode="auto">
              <a:xfrm>
                <a:off x="584462" y="1074750"/>
                <a:ext cx="6400800" cy="5783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ko-KR" sz="2000" b="1" dirty="0" smtClean="0">
                    <a:solidFill>
                      <a:schemeClr val="accent6">
                        <a:lumMod val="50000"/>
                      </a:schemeClr>
                    </a:solidFill>
                    <a:latin typeface="Tahoma" pitchFamily="34" charset="0"/>
                    <a:cs typeface="Tahoma" pitchFamily="34" charset="0"/>
                    <a:sym typeface="Symbol" pitchFamily="18" charset="2"/>
                  </a:rPr>
                  <a:t>Activation functions:</a:t>
                </a:r>
              </a:p>
              <a:p>
                <a:pPr eaLnBrk="1" hangingPunct="1">
                  <a:defRPr/>
                </a:pPr>
                <a:endParaRPr lang="en-US" altLang="ko-KR" sz="2000" dirty="0">
                  <a:solidFill>
                    <a:schemeClr val="accent6">
                      <a:lumMod val="50000"/>
                    </a:schemeClr>
                  </a:solidFill>
                  <a:latin typeface="Tahoma" pitchFamily="34" charset="0"/>
                  <a:cs typeface="Tahoma" pitchFamily="34" charset="0"/>
                  <a:sym typeface="Symbol" pitchFamily="18" charset="2"/>
                </a:endParaRPr>
              </a:p>
              <a:p>
                <a:pPr eaLnBrk="1" hangingPunct="1">
                  <a:defRPr/>
                </a:pPr>
                <a:r>
                  <a:rPr lang="en-US" altLang="ko-KR" sz="2000" dirty="0">
                    <a:solidFill>
                      <a:schemeClr val="accent6">
                        <a:lumMod val="50000"/>
                      </a:schemeClr>
                    </a:solidFill>
                    <a:latin typeface="Tahoma" pitchFamily="34" charset="0"/>
                    <a:cs typeface="Tahoma" pitchFamily="34" charset="0"/>
                    <a:sym typeface="Symbol" pitchFamily="18" charset="2"/>
                  </a:rPr>
                  <a:t>(A) </a:t>
                </a:r>
                <a:r>
                  <a:rPr lang="en-US" altLang="ko-KR" sz="2000" dirty="0" smtClean="0">
                    <a:solidFill>
                      <a:schemeClr val="accent6">
                        <a:lumMod val="50000"/>
                      </a:schemeClr>
                    </a:solidFill>
                    <a:latin typeface="Tahoma" pitchFamily="34" charset="0"/>
                    <a:cs typeface="Tahoma" pitchFamily="34" charset="0"/>
                    <a:sym typeface="Symbol" pitchFamily="18" charset="2"/>
                  </a:rPr>
                  <a:t>Identity </a:t>
                </a:r>
                <a14:m>
                  <m:oMath xmlns:m="http://schemas.openxmlformats.org/officeDocument/2006/math">
                    <m:r>
                      <a:rPr lang="en-IN" altLang="ko-KR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lang="en-IN" altLang="ko-KR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IN" altLang="ko-KR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IN" altLang="ko-KR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itchFamily="18" charset="2"/>
                      </a:rPr>
                      <m:t>=</m:t>
                    </m:r>
                    <m:r>
                      <a:rPr lang="en-IN" altLang="ko-KR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itchFamily="18" charset="2"/>
                      </a:rPr>
                      <m:t>𝑥</m:t>
                    </m:r>
                    <m:r>
                      <a:rPr lang="en-IN" altLang="ko-KR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itchFamily="18" charset="2"/>
                      </a:rPr>
                      <m:t>, ∀</m:t>
                    </m:r>
                    <m:r>
                      <a:rPr lang="en-IN" altLang="ko-KR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itchFamily="34" charset="0"/>
                        <a:sym typeface="Symbol" pitchFamily="18" charset="2"/>
                      </a:rPr>
                      <m:t>𝑥</m:t>
                    </m:r>
                  </m:oMath>
                </a14:m>
                <a:endParaRPr lang="en-US" altLang="ko-KR" sz="2000" dirty="0">
                  <a:solidFill>
                    <a:schemeClr val="accent6">
                      <a:lumMod val="50000"/>
                    </a:schemeClr>
                  </a:solidFill>
                  <a:latin typeface="Tahoma" pitchFamily="34" charset="0"/>
                  <a:cs typeface="Tahoma" pitchFamily="34" charset="0"/>
                  <a:sym typeface="Symbol" pitchFamily="18" charset="2"/>
                </a:endParaRPr>
              </a:p>
              <a:p>
                <a:pPr eaLnBrk="1" hangingPunct="1">
                  <a:defRPr/>
                </a:pPr>
                <a:endParaRPr lang="en-US" altLang="ko-KR" sz="2000" dirty="0">
                  <a:solidFill>
                    <a:schemeClr val="accent6">
                      <a:lumMod val="50000"/>
                    </a:schemeClr>
                  </a:solidFill>
                  <a:latin typeface="Tahoma" pitchFamily="34" charset="0"/>
                  <a:cs typeface="Tahoma" pitchFamily="34" charset="0"/>
                  <a:sym typeface="Symbol" pitchFamily="18" charset="2"/>
                </a:endParaRPr>
              </a:p>
              <a:p>
                <a:pPr eaLnBrk="1" hangingPunct="1">
                  <a:defRPr/>
                </a:pPr>
                <a:r>
                  <a:rPr lang="en-US" altLang="ko-KR" sz="2000" dirty="0">
                    <a:solidFill>
                      <a:schemeClr val="accent6">
                        <a:lumMod val="50000"/>
                      </a:schemeClr>
                    </a:solidFill>
                    <a:latin typeface="Tahoma" pitchFamily="34" charset="0"/>
                    <a:cs typeface="Tahoma" pitchFamily="34" charset="0"/>
                    <a:sym typeface="Symbol" pitchFamily="18" charset="2"/>
                  </a:rPr>
                  <a:t>(B) Binary </a:t>
                </a:r>
                <a:r>
                  <a:rPr lang="en-US" altLang="ko-KR" sz="2000" dirty="0" smtClean="0">
                    <a:solidFill>
                      <a:schemeClr val="accent6">
                        <a:lumMod val="50000"/>
                      </a:schemeClr>
                    </a:solidFill>
                    <a:latin typeface="Tahoma" pitchFamily="34" charset="0"/>
                    <a:cs typeface="Tahoma" pitchFamily="34" charset="0"/>
                    <a:sym typeface="Symbol" pitchFamily="18" charset="2"/>
                  </a:rPr>
                  <a:t>step </a:t>
                </a:r>
                <a14:m>
                  <m:oMath xmlns:m="http://schemas.openxmlformats.org/officeDocument/2006/math">
                    <m:r>
                      <a:rPr lang="en-IN" altLang="ko-KR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lang="en-IN" altLang="ko-KR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IN" altLang="ko-KR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IN" altLang="ko-KR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altLang="ko-KR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altLang="ko-KR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1, </m:t>
                              </m:r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𝑖𝑓</m:t>
                              </m:r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 </m:t>
                              </m:r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𝑥</m:t>
                              </m:r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≥</m:t>
                              </m:r>
                              <m:r>
                                <a:rPr lang="ko-KR" altLang="en-I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0, </m:t>
                              </m:r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>
                  <a:solidFill>
                    <a:schemeClr val="accent6">
                      <a:lumMod val="50000"/>
                    </a:schemeClr>
                  </a:solidFill>
                  <a:latin typeface="Tahoma" pitchFamily="34" charset="0"/>
                  <a:cs typeface="Tahoma" pitchFamily="34" charset="0"/>
                  <a:sym typeface="Symbol" pitchFamily="18" charset="2"/>
                </a:endParaRPr>
              </a:p>
              <a:p>
                <a:pPr eaLnBrk="1" hangingPunct="1">
                  <a:defRPr/>
                </a:pPr>
                <a:endParaRPr lang="en-US" altLang="ko-KR" sz="2000" dirty="0">
                  <a:solidFill>
                    <a:schemeClr val="accent6">
                      <a:lumMod val="50000"/>
                    </a:schemeClr>
                  </a:solidFill>
                  <a:latin typeface="Tahoma" pitchFamily="34" charset="0"/>
                  <a:cs typeface="Tahoma" pitchFamily="34" charset="0"/>
                  <a:sym typeface="Symbol" pitchFamily="18" charset="2"/>
                </a:endParaRPr>
              </a:p>
              <a:p>
                <a:pPr>
                  <a:defRPr/>
                </a:pPr>
                <a:r>
                  <a:rPr lang="en-US" altLang="ko-KR" sz="2000" dirty="0">
                    <a:solidFill>
                      <a:schemeClr val="accent6">
                        <a:lumMod val="50000"/>
                      </a:schemeClr>
                    </a:solidFill>
                    <a:latin typeface="Tahoma" pitchFamily="34" charset="0"/>
                    <a:cs typeface="Tahoma" pitchFamily="34" charset="0"/>
                    <a:sym typeface="Symbol" pitchFamily="18" charset="2"/>
                  </a:rPr>
                  <a:t>(C) Bipolar step </a:t>
                </a:r>
                <a14:m>
                  <m:oMath xmlns:m="http://schemas.openxmlformats.org/officeDocument/2006/math">
                    <m:r>
                      <a:rPr lang="en-IN" altLang="ko-KR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lang="en-IN" altLang="ko-KR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IN" altLang="ko-KR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IN" altLang="ko-KR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altLang="ko-KR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altLang="ko-KR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altLang="ko-KR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1</m:t>
                              </m:r>
                              <m:r>
                                <a:rPr lang="en-IN" altLang="ko-KR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, </m:t>
                              </m:r>
                              <m:r>
                                <a:rPr lang="en-IN" altLang="ko-KR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𝑖𝑓</m:t>
                              </m:r>
                              <m:r>
                                <a:rPr lang="en-IN" altLang="ko-KR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 </m:t>
                              </m:r>
                              <m:r>
                                <a:rPr lang="en-IN" altLang="ko-KR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𝑥</m:t>
                              </m:r>
                              <m:r>
                                <a:rPr lang="en-IN" altLang="ko-KR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≥</m:t>
                              </m:r>
                              <m:r>
                                <a:rPr lang="ko-KR" altLang="en-I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−1</m:t>
                              </m:r>
                              <m:r>
                                <a:rPr lang="en-IN" altLang="ko-KR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, </m:t>
                              </m:r>
                              <m:r>
                                <a:rPr lang="en-IN" altLang="ko-KR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>
                  <a:solidFill>
                    <a:schemeClr val="accent6">
                      <a:lumMod val="50000"/>
                    </a:schemeClr>
                  </a:solidFill>
                  <a:latin typeface="Tahoma" pitchFamily="34" charset="0"/>
                  <a:cs typeface="Tahoma" pitchFamily="34" charset="0"/>
                  <a:sym typeface="Symbol" pitchFamily="18" charset="2"/>
                </a:endParaRPr>
              </a:p>
              <a:p>
                <a:pPr eaLnBrk="1" hangingPunct="1">
                  <a:defRPr/>
                </a:pPr>
                <a:endParaRPr lang="en-US" altLang="ko-KR" sz="2000" dirty="0">
                  <a:solidFill>
                    <a:schemeClr val="accent6">
                      <a:lumMod val="50000"/>
                    </a:schemeClr>
                  </a:solidFill>
                  <a:latin typeface="Tahoma" pitchFamily="34" charset="0"/>
                  <a:cs typeface="Tahoma" pitchFamily="34" charset="0"/>
                  <a:sym typeface="Symbol" pitchFamily="18" charset="2"/>
                </a:endParaRPr>
              </a:p>
              <a:p>
                <a:pPr eaLnBrk="1" hangingPunct="1">
                  <a:defRPr/>
                </a:pPr>
                <a:r>
                  <a:rPr lang="en-US" altLang="ko-KR" sz="2000" dirty="0">
                    <a:solidFill>
                      <a:schemeClr val="accent6">
                        <a:lumMod val="50000"/>
                      </a:schemeClr>
                    </a:solidFill>
                    <a:latin typeface="Tahoma" pitchFamily="34" charset="0"/>
                    <a:cs typeface="Tahoma" pitchFamily="34" charset="0"/>
                    <a:sym typeface="Symbol" pitchFamily="18" charset="2"/>
                  </a:rPr>
                  <a:t>(D) </a:t>
                </a:r>
                <a:r>
                  <a:rPr lang="en-US" altLang="ko-KR" sz="2000" dirty="0" smtClean="0">
                    <a:solidFill>
                      <a:schemeClr val="accent6">
                        <a:lumMod val="50000"/>
                      </a:schemeClr>
                    </a:solidFill>
                    <a:latin typeface="Tahoma" pitchFamily="34" charset="0"/>
                    <a:cs typeface="Tahoma" pitchFamily="34" charset="0"/>
                    <a:sym typeface="Symbol" pitchFamily="18" charset="2"/>
                  </a:rPr>
                  <a:t>Binary (unipolar / logistic) sigmoidal </a:t>
                </a:r>
                <a14:m>
                  <m:oMath xmlns:m="http://schemas.openxmlformats.org/officeDocument/2006/math">
                    <m:r>
                      <a:rPr lang="en-IN" altLang="ko-KR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lang="en-IN" altLang="ko-KR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IN" altLang="ko-KR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IN" altLang="ko-KR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IN" altLang="ko-KR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IN" altLang="ko-KR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  <m:t>1</m:t>
                        </m:r>
                      </m:num>
                      <m:den>
                        <m:r>
                          <a:rPr lang="en-IN" altLang="ko-KR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  <m:t>1+</m:t>
                        </m:r>
                        <m:sSup>
                          <m:sSupPr>
                            <m:ctrlPr>
                              <a:rPr lang="en-IN" altLang="ko-KR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IN" altLang="ko-KR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IN" altLang="ko-KR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ko-KR" altLang="en-IN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  <a:sym typeface="Symbol" pitchFamily="18" charset="2"/>
                              </a:rPr>
                              <m:t>𝜆</m:t>
                            </m:r>
                            <m:r>
                              <a:rPr lang="en-IN" altLang="ko-KR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  <a:sym typeface="Symbol" pitchFamily="18" charset="2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chemeClr val="accent6">
                      <a:lumMod val="50000"/>
                    </a:schemeClr>
                  </a:solidFill>
                  <a:latin typeface="Tahoma" pitchFamily="34" charset="0"/>
                  <a:cs typeface="Tahoma" pitchFamily="34" charset="0"/>
                  <a:sym typeface="Symbol" pitchFamily="18" charset="2"/>
                </a:endParaRPr>
              </a:p>
              <a:p>
                <a:pPr eaLnBrk="1" hangingPunct="1">
                  <a:defRPr/>
                </a:pPr>
                <a:endParaRPr lang="en-US" altLang="ko-KR" sz="2000" dirty="0">
                  <a:solidFill>
                    <a:schemeClr val="accent6">
                      <a:lumMod val="50000"/>
                    </a:schemeClr>
                  </a:solidFill>
                  <a:latin typeface="Tahoma" pitchFamily="34" charset="0"/>
                  <a:cs typeface="Tahoma" pitchFamily="34" charset="0"/>
                  <a:sym typeface="Symbol" pitchFamily="18" charset="2"/>
                </a:endParaRPr>
              </a:p>
              <a:p>
                <a:pPr>
                  <a:defRPr/>
                </a:pPr>
                <a:r>
                  <a:rPr lang="en-US" altLang="ko-KR" sz="2000" dirty="0">
                    <a:solidFill>
                      <a:schemeClr val="accent6">
                        <a:lumMod val="50000"/>
                      </a:schemeClr>
                    </a:solidFill>
                    <a:latin typeface="Tahoma" pitchFamily="34" charset="0"/>
                    <a:cs typeface="Tahoma" pitchFamily="34" charset="0"/>
                    <a:sym typeface="Symbol" pitchFamily="18" charset="2"/>
                  </a:rPr>
                  <a:t>(E) Bipolar </a:t>
                </a:r>
                <a:r>
                  <a:rPr lang="en-US" altLang="ko-KR" sz="2000" dirty="0" smtClean="0">
                    <a:solidFill>
                      <a:schemeClr val="accent6">
                        <a:lumMod val="50000"/>
                      </a:schemeClr>
                    </a:solidFill>
                    <a:latin typeface="Tahoma" pitchFamily="34" charset="0"/>
                    <a:cs typeface="Tahoma" pitchFamily="34" charset="0"/>
                    <a:sym typeface="Symbol" pitchFamily="18" charset="2"/>
                  </a:rPr>
                  <a:t>sigmoidal</a:t>
                </a:r>
                <a14:m>
                  <m:oMath xmlns:m="http://schemas.openxmlformats.org/officeDocument/2006/math">
                    <m:r>
                      <a:rPr lang="en-IN" altLang="ko-KR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lang="en-IN" altLang="ko-KR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IN" altLang="ko-KR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IN" altLang="ko-KR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IN" altLang="ko-KR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IN" altLang="ko-KR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  <m:t>2</m:t>
                        </m:r>
                      </m:num>
                      <m:den>
                        <m:r>
                          <a:rPr lang="en-IN" altLang="ko-KR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  <m:t>1+</m:t>
                        </m:r>
                        <m:sSup>
                          <m:sSupPr>
                            <m:ctrlPr>
                              <a:rPr lang="en-IN" altLang="ko-KR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IN" altLang="ko-KR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IN" altLang="ko-KR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ko-KR" altLang="en-I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  <a:sym typeface="Symbol" pitchFamily="18" charset="2"/>
                              </a:rPr>
                              <m:t>𝜆</m:t>
                            </m:r>
                            <m:r>
                              <a:rPr lang="en-IN" altLang="ko-KR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  <a:sym typeface="Symbol" pitchFamily="18" charset="2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IN" altLang="ko-KR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itchFamily="18" charset="2"/>
                      </a:rPr>
                      <m:t>−1</m:t>
                    </m:r>
                  </m:oMath>
                </a14:m>
                <a:r>
                  <a:rPr lang="en-US" altLang="ko-KR" sz="2000" dirty="0" smtClean="0">
                    <a:solidFill>
                      <a:schemeClr val="accent6">
                        <a:lumMod val="50000"/>
                      </a:schemeClr>
                    </a:solidFill>
                    <a:latin typeface="Tahoma" pitchFamily="34" charset="0"/>
                    <a:cs typeface="Tahoma" pitchFamily="34" charset="0"/>
                    <a:sym typeface="Symbol" pitchFamily="18" charset="2"/>
                  </a:rPr>
                  <a:t/>
                </a:r>
                <a:endParaRPr lang="en-US" altLang="ko-KR" sz="2000" dirty="0">
                  <a:solidFill>
                    <a:schemeClr val="accent6">
                      <a:lumMod val="50000"/>
                    </a:schemeClr>
                  </a:solidFill>
                  <a:latin typeface="Tahoma" pitchFamily="34" charset="0"/>
                  <a:cs typeface="Tahoma" pitchFamily="34" charset="0"/>
                  <a:sym typeface="Symbol" pitchFamily="18" charset="2"/>
                </a:endParaRPr>
              </a:p>
              <a:p>
                <a:pPr eaLnBrk="1" hangingPunct="1">
                  <a:defRPr/>
                </a:pPr>
                <a:endParaRPr lang="en-US" altLang="ko-KR" sz="2000" dirty="0">
                  <a:solidFill>
                    <a:schemeClr val="accent6">
                      <a:lumMod val="50000"/>
                    </a:schemeClr>
                  </a:solidFill>
                  <a:latin typeface="Tahoma" pitchFamily="34" charset="0"/>
                  <a:cs typeface="Tahoma" pitchFamily="34" charset="0"/>
                  <a:sym typeface="Symbol" pitchFamily="18" charset="2"/>
                </a:endParaRPr>
              </a:p>
              <a:p>
                <a:pPr eaLnBrk="1" hangingPunct="1">
                  <a:defRPr/>
                </a:pPr>
                <a:r>
                  <a:rPr lang="en-US" altLang="ko-KR" sz="2000" dirty="0">
                    <a:solidFill>
                      <a:schemeClr val="accent6">
                        <a:lumMod val="50000"/>
                      </a:schemeClr>
                    </a:solidFill>
                    <a:latin typeface="Tahoma" pitchFamily="34" charset="0"/>
                    <a:cs typeface="Tahoma" pitchFamily="34" charset="0"/>
                    <a:sym typeface="Symbol" pitchFamily="18" charset="2"/>
                  </a:rPr>
                  <a:t>(F) </a:t>
                </a:r>
                <a:r>
                  <a:rPr lang="en-US" altLang="ko-KR" sz="2000" dirty="0" smtClean="0">
                    <a:solidFill>
                      <a:schemeClr val="accent6">
                        <a:lumMod val="50000"/>
                      </a:schemeClr>
                    </a:solidFill>
                    <a:latin typeface="Tahoma" pitchFamily="34" charset="0"/>
                    <a:cs typeface="Tahoma" pitchFamily="34" charset="0"/>
                    <a:sym typeface="Symbol" pitchFamily="18" charset="2"/>
                  </a:rPr>
                  <a:t>Ramp </a:t>
                </a:r>
                <a14:m>
                  <m:oMath xmlns:m="http://schemas.openxmlformats.org/officeDocument/2006/math">
                    <m:r>
                      <a:rPr lang="en-IN" altLang="ko-KR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lang="en-IN" altLang="ko-KR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IN" altLang="ko-KR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IN" altLang="ko-KR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ahoma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altLang="ko-KR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altLang="ko-KR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1, </m:t>
                              </m:r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𝑖𝑓</m:t>
                              </m:r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 </m:t>
                              </m:r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𝑥</m:t>
                              </m:r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&gt;1</m:t>
                              </m:r>
                            </m:e>
                          </m:mr>
                          <m:mr>
                            <m:e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𝑥</m:t>
                              </m:r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, </m:t>
                              </m:r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𝑖𝑓</m:t>
                              </m:r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 0≤</m:t>
                              </m:r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𝑥</m:t>
                              </m:r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0, </m:t>
                              </m:r>
                              <m:r>
                                <a:rPr lang="en-IN" altLang="ko-KR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>
                  <a:solidFill>
                    <a:schemeClr val="accent6">
                      <a:lumMod val="50000"/>
                    </a:schemeClr>
                  </a:solidFill>
                  <a:latin typeface="Tahoma" pitchFamily="34" charset="0"/>
                  <a:cs typeface="Tahoma" pitchFamily="34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462" y="1074750"/>
                <a:ext cx="6400800" cy="5783250"/>
              </a:xfrm>
              <a:prstGeom prst="rect">
                <a:avLst/>
              </a:prstGeom>
              <a:blipFill>
                <a:blip r:embed="rId3"/>
                <a:stretch>
                  <a:fillRect l="-1048" t="-5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42950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McCulloch–Pitts Neural Network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McCulloch–Pitt neural network is considered to be the first neural network. </a:t>
            </a:r>
            <a:endParaRPr lang="en-US" dirty="0" smtClean="0"/>
          </a:p>
          <a:p>
            <a:r>
              <a:rPr lang="en-US" dirty="0" smtClean="0"/>
              <a:t>The neurons </a:t>
            </a:r>
            <a:r>
              <a:rPr lang="en-US" dirty="0" smtClean="0"/>
              <a:t>are connected by directed weighted </a:t>
            </a:r>
            <a:r>
              <a:rPr lang="en-US" dirty="0" smtClean="0"/>
              <a:t>paths.</a:t>
            </a:r>
          </a:p>
          <a:p>
            <a:r>
              <a:rPr lang="en-US" dirty="0" smtClean="0"/>
              <a:t> McCulloch–Pitt neuron allows </a:t>
            </a:r>
            <a:r>
              <a:rPr lang="en-US" dirty="0" smtClean="0"/>
              <a:t>binary activation (1 ON or 0 OFF), i.e., it </a:t>
            </a:r>
            <a:r>
              <a:rPr lang="en-US" dirty="0" smtClean="0"/>
              <a:t>either fires </a:t>
            </a:r>
            <a:r>
              <a:rPr lang="en-US" dirty="0" smtClean="0"/>
              <a:t>with an activation 1 or does not fire with an activation of 0.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w &gt; 0, </a:t>
            </a:r>
            <a:r>
              <a:rPr lang="en-US" dirty="0" smtClean="0"/>
              <a:t>then the </a:t>
            </a:r>
            <a:r>
              <a:rPr lang="en-US" dirty="0" smtClean="0"/>
              <a:t>connected path is said to be excitatory else it is known as inhibitory. </a:t>
            </a:r>
            <a:endParaRPr lang="en-US" dirty="0" smtClean="0"/>
          </a:p>
          <a:p>
            <a:r>
              <a:rPr lang="en-US" dirty="0" smtClean="0"/>
              <a:t>Excitatory connections </a:t>
            </a:r>
            <a:r>
              <a:rPr lang="en-US" dirty="0" smtClean="0"/>
              <a:t>have positive weights and inhibitory connections have negative weights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neuron has a fixed threshold for firing.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 smtClean="0"/>
              <a:t>is, if the net input to the neuron </a:t>
            </a:r>
            <a:r>
              <a:rPr lang="en-US" dirty="0" smtClean="0"/>
              <a:t>is greater </a:t>
            </a:r>
            <a:r>
              <a:rPr lang="en-US" dirty="0" smtClean="0"/>
              <a:t>than the threshold, it fires.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McCulloch–Pitts Neuron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architecture of the McCulloch–Pitts neuron is shown in </a:t>
            </a:r>
            <a:r>
              <a:rPr lang="en-US" dirty="0" smtClean="0"/>
              <a:t>figure.</a:t>
            </a:r>
          </a:p>
          <a:p>
            <a:r>
              <a:rPr lang="en-US" dirty="0" smtClean="0"/>
              <a:t>“Y” is the McCulloch–Pitts neuron, it can receive signal from any number </a:t>
            </a:r>
            <a:r>
              <a:rPr lang="en-US" dirty="0" smtClean="0"/>
              <a:t>of other neurons.</a:t>
            </a:r>
          </a:p>
          <a:p>
            <a:r>
              <a:rPr lang="en-US" dirty="0" smtClean="0"/>
              <a:t>The connection weights from </a:t>
            </a:r>
            <a:r>
              <a:rPr lang="en-US" dirty="0" smtClean="0"/>
              <a:t>X</a:t>
            </a:r>
            <a:r>
              <a:rPr lang="en-US" sz="2000" dirty="0" smtClean="0"/>
              <a:t>1</a:t>
            </a:r>
            <a:r>
              <a:rPr lang="en-US" dirty="0" smtClean="0"/>
              <a:t>...</a:t>
            </a:r>
            <a:r>
              <a:rPr lang="en-US" dirty="0" err="1" smtClean="0"/>
              <a:t>X</a:t>
            </a:r>
            <a:r>
              <a:rPr lang="en-US" sz="2000" dirty="0" err="1" smtClean="0"/>
              <a:t>n</a:t>
            </a:r>
            <a:r>
              <a:rPr lang="en-US" dirty="0" smtClean="0"/>
              <a:t> are </a:t>
            </a:r>
            <a:r>
              <a:rPr lang="en-US" dirty="0" err="1" smtClean="0"/>
              <a:t>excitory</a:t>
            </a:r>
            <a:r>
              <a:rPr lang="en-US" dirty="0" smtClean="0"/>
              <a:t>, denoted </a:t>
            </a:r>
            <a:r>
              <a:rPr lang="en-US" dirty="0" smtClean="0"/>
              <a:t>by “w” and the connection weights from X</a:t>
            </a:r>
            <a:r>
              <a:rPr lang="en-US" sz="2000" dirty="0" smtClean="0"/>
              <a:t>n+1</a:t>
            </a:r>
            <a:r>
              <a:rPr lang="en-US" dirty="0" smtClean="0"/>
              <a:t>...</a:t>
            </a:r>
            <a:r>
              <a:rPr lang="en-US" dirty="0" err="1" smtClean="0"/>
              <a:t>X</a:t>
            </a:r>
            <a:r>
              <a:rPr lang="en-US" sz="2000" dirty="0" err="1" smtClean="0"/>
              <a:t>n+m</a:t>
            </a:r>
            <a:r>
              <a:rPr lang="en-US" dirty="0" smtClean="0"/>
              <a:t> are </a:t>
            </a:r>
            <a:r>
              <a:rPr lang="en-US" dirty="0" smtClean="0"/>
              <a:t>inhibitory </a:t>
            </a:r>
            <a:r>
              <a:rPr lang="en-US" dirty="0" smtClean="0"/>
              <a:t>denoted by </a:t>
            </a:r>
            <a:r>
              <a:rPr lang="en-US" dirty="0" smtClean="0"/>
              <a:t>“−p”.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McCulloch–Pitts neuron Y has activation function </a:t>
            </a:r>
            <a:r>
              <a:rPr lang="en-US" dirty="0" smtClean="0"/>
              <a:t>as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θ is </a:t>
            </a:r>
            <a:r>
              <a:rPr lang="en-US" dirty="0" smtClean="0"/>
              <a:t>the threshold and </a:t>
            </a:r>
            <a:r>
              <a:rPr lang="en-US" dirty="0" smtClean="0"/>
              <a:t>y</a:t>
            </a:r>
            <a:r>
              <a:rPr lang="en-US" sz="1900" dirty="0" smtClean="0"/>
              <a:t>in</a:t>
            </a:r>
            <a:r>
              <a:rPr lang="en-US" dirty="0" smtClean="0"/>
              <a:t> is </a:t>
            </a:r>
            <a:r>
              <a:rPr lang="en-US" dirty="0" smtClean="0"/>
              <a:t>the total net input signal received by neuron 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inhibition should be absolute. Hence, the threshold </a:t>
            </a:r>
            <a:r>
              <a:rPr lang="en-US" dirty="0" smtClean="0"/>
              <a:t>satisfies θ &gt; </a:t>
            </a:r>
            <a:r>
              <a:rPr lang="en-US" dirty="0" err="1" smtClean="0"/>
              <a:t>nw</a:t>
            </a:r>
            <a:r>
              <a:rPr lang="en-US" dirty="0" smtClean="0"/>
              <a:t>−p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output neuron will fire if it receives k or more excitatory inputs with </a:t>
            </a:r>
            <a:r>
              <a:rPr lang="en-US" dirty="0" smtClean="0"/>
              <a:t>no inhibitory </a:t>
            </a:r>
            <a:r>
              <a:rPr lang="en-US" dirty="0" smtClean="0"/>
              <a:t>inputs, where </a:t>
            </a:r>
            <a:r>
              <a:rPr lang="en-US" dirty="0" err="1" smtClean="0"/>
              <a:t>kw</a:t>
            </a:r>
            <a:r>
              <a:rPr lang="en-US" dirty="0" smtClean="0"/>
              <a:t> ≥ θ&gt; (</a:t>
            </a:r>
            <a:r>
              <a:rPr lang="en-US" dirty="0" smtClean="0"/>
              <a:t>k−1)w.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864" y="3984308"/>
            <a:ext cx="2405575" cy="51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M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960" y="2667791"/>
            <a:ext cx="4656406" cy="2667005"/>
          </a:xfrm>
        </p:spPr>
      </p:pic>
      <p:sp>
        <p:nvSpPr>
          <p:cNvPr id="2052" name="AutoShape 4" descr="Image result for mcculloch pitts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Concept of Neural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Is a information processing system</a:t>
            </a:r>
          </a:p>
          <a:p>
            <a:r>
              <a:rPr lang="en-IN" dirty="0" smtClean="0"/>
              <a:t>Constructed and implemented to model a human brain</a:t>
            </a:r>
          </a:p>
          <a:p>
            <a:r>
              <a:rPr lang="en-IN" dirty="0" smtClean="0"/>
              <a:t>Objective: Perform various computational tasks at a faster rate than the traditional systems.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903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663"/>
          </a:xfrm>
        </p:spPr>
      </p:pic>
    </p:spTree>
    <p:extLst>
      <p:ext uri="{BB962C8B-B14F-4D97-AF65-F5344CB8AC3E}">
        <p14:creationId xmlns="" xmlns:p14="http://schemas.microsoft.com/office/powerpoint/2010/main" val="93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Biological Neuron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846801"/>
            <a:ext cx="4914900" cy="2362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90968" y="1917290"/>
            <a:ext cx="52897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Nucleus (Soma/ Cell Body) processes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Dendrites are tree-like networks made of nerve fiber connected to the cell body. They accept input from neighbouring neuron through axon.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Axon is a single long fiber that serves as a transmission line carrying the impulses of neuron.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Synapse are the electrochemical contact between the organs. The synapse are said to be inhibitory or excitory.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7826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Artificial Neural Network (ANN)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ANN is an efficient information processing system which resembles in characteristics with a biological neural network.</a:t>
            </a:r>
          </a:p>
          <a:p>
            <a:pPr algn="just"/>
            <a:r>
              <a:rPr lang="en-IN" dirty="0" smtClean="0"/>
              <a:t>ANN is composed of a large number of highly interconnected processing elements called neurons working in unison to solve specific problems.</a:t>
            </a:r>
          </a:p>
          <a:p>
            <a:pPr algn="just"/>
            <a:r>
              <a:rPr lang="en-IN" dirty="0" smtClean="0"/>
              <a:t>Widely used for pattern recognition and data classification.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5274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Biological Neuron Vs ANN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94920476"/>
              </p:ext>
            </p:extLst>
          </p:nvPr>
        </p:nvGraphicFramePr>
        <p:xfrm>
          <a:off x="838200" y="1825625"/>
          <a:ext cx="10515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3577312351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1585762749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3502058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Biological Neuron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Artificial Neural Network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76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Speed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696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Parallel</a:t>
                      </a:r>
                      <a:r>
                        <a:rPr lang="en-IN" baseline="0" dirty="0" smtClean="0"/>
                        <a:t> Execution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One by 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256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Size</a:t>
                      </a:r>
                      <a:r>
                        <a:rPr lang="en-IN" baseline="0" dirty="0" smtClean="0"/>
                        <a:t> and Complexity of Operation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More, difficult to implement complex operation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755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Fault Tolerance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Doesn’t exist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230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Storage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If new data is added, old data is not erased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Erased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3378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Control Mechanism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Every neuron acts independently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CPU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916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9414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ANN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Adaptive Learning</a:t>
            </a:r>
            <a:r>
              <a:rPr lang="en-IN" dirty="0" smtClean="0"/>
              <a:t>: ANNs have the ability to do tasks after learning from experience gained from previous data.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Self-Organization</a:t>
            </a:r>
            <a:r>
              <a:rPr lang="en-IN" dirty="0" smtClean="0"/>
              <a:t>: ANN is capable of organizing and representing information it receives from training data.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Real-Time Operation</a:t>
            </a:r>
            <a:r>
              <a:rPr lang="en-IN" dirty="0" smtClean="0"/>
              <a:t>: ANN computations can be carried out in parallel. Special hardware devices can be designed and manufactured so that we can take advantage of this capability.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Fault Tolerance</a:t>
            </a:r>
            <a:r>
              <a:rPr lang="en-IN" dirty="0" smtClean="0"/>
              <a:t>: If a neuron fails to work, the performance of the network will not stop, but it will give less accurate results.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5183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Neural Networks 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Aerospace</a:t>
            </a:r>
            <a:r>
              <a:rPr lang="en-US" dirty="0" smtClean="0"/>
              <a:t>: Generally</a:t>
            </a:r>
            <a:r>
              <a:rPr lang="en-US" dirty="0"/>
              <a:t>, we use </a:t>
            </a:r>
            <a:r>
              <a:rPr lang="en-US" dirty="0" smtClean="0"/>
              <a:t>ANN </a:t>
            </a:r>
            <a:r>
              <a:rPr lang="en-US" dirty="0"/>
              <a:t>for Autopilot aircrafts. They </a:t>
            </a:r>
            <a:r>
              <a:rPr lang="en-US" dirty="0" smtClean="0"/>
              <a:t>are used </a:t>
            </a:r>
            <a:r>
              <a:rPr lang="en-US" dirty="0"/>
              <a:t>for aircraft fault </a:t>
            </a:r>
            <a:r>
              <a:rPr lang="en-US" dirty="0" smtClean="0"/>
              <a:t>detection.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Military: </a:t>
            </a:r>
            <a:r>
              <a:rPr lang="en-US" dirty="0" smtClean="0"/>
              <a:t>In </a:t>
            </a:r>
            <a:r>
              <a:rPr lang="en-US" dirty="0"/>
              <a:t>various ways, we use ANN </a:t>
            </a:r>
            <a:r>
              <a:rPr lang="en-US" dirty="0" smtClean="0"/>
              <a:t>in </a:t>
            </a:r>
            <a:r>
              <a:rPr lang="en-US" dirty="0"/>
              <a:t>the military. Such as Weapon orientation and steering, target </a:t>
            </a:r>
            <a:r>
              <a:rPr lang="en-US" dirty="0" smtClean="0"/>
              <a:t>tracking.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Electronics: </a:t>
            </a:r>
            <a:r>
              <a:rPr lang="en-US" dirty="0" smtClean="0"/>
              <a:t>Basically</a:t>
            </a:r>
            <a:r>
              <a:rPr lang="en-US" dirty="0"/>
              <a:t>, we use an Artificial neural network in electronics in many ways. That are code sequence prediction, IC chip layout, and chip failure </a:t>
            </a:r>
            <a:r>
              <a:rPr lang="en-US" dirty="0" smtClean="0"/>
              <a:t>analysis.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Medical: </a:t>
            </a:r>
            <a:r>
              <a:rPr lang="en-US" dirty="0" smtClean="0"/>
              <a:t>As medical </a:t>
            </a:r>
            <a:r>
              <a:rPr lang="en-US" dirty="0"/>
              <a:t>has too many </a:t>
            </a:r>
            <a:r>
              <a:rPr lang="en-US" dirty="0" smtClean="0"/>
              <a:t>machines, ANN is used </a:t>
            </a:r>
            <a:r>
              <a:rPr lang="en-US" dirty="0"/>
              <a:t>in various </a:t>
            </a:r>
            <a:r>
              <a:rPr lang="en-US" dirty="0" smtClean="0"/>
              <a:t>ways such </a:t>
            </a:r>
            <a:r>
              <a:rPr lang="en-US" dirty="0"/>
              <a:t>as cancer cell analysis, EEG and ECG </a:t>
            </a:r>
            <a:r>
              <a:rPr lang="en-US" dirty="0" smtClean="0"/>
              <a:t>analysis.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Speech: </a:t>
            </a:r>
            <a:r>
              <a:rPr lang="en-US" dirty="0" smtClean="0"/>
              <a:t>We </a:t>
            </a:r>
            <a:r>
              <a:rPr lang="en-US" dirty="0"/>
              <a:t>use ANN in speech recognition and speech </a:t>
            </a:r>
            <a:r>
              <a:rPr lang="en-US" dirty="0" smtClean="0"/>
              <a:t>classification.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Telecommunications</a:t>
            </a:r>
            <a:r>
              <a:rPr lang="en-US" dirty="0" smtClean="0"/>
              <a:t>: Generally</a:t>
            </a:r>
            <a:r>
              <a:rPr lang="en-US" dirty="0"/>
              <a:t>, it has different </a:t>
            </a:r>
            <a:r>
              <a:rPr lang="en-US" dirty="0" smtClean="0"/>
              <a:t>applications such </a:t>
            </a:r>
            <a:r>
              <a:rPr lang="en-US" dirty="0"/>
              <a:t>as image and data compression, automated information </a:t>
            </a:r>
            <a:r>
              <a:rPr lang="en-US" dirty="0" smtClean="0"/>
              <a:t>services.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Transportation</a:t>
            </a:r>
            <a:r>
              <a:rPr lang="en-US" dirty="0" smtClean="0"/>
              <a:t>: Generally</a:t>
            </a:r>
            <a:r>
              <a:rPr lang="en-US" dirty="0"/>
              <a:t>, we use an Artificial neural network in transportation in many </a:t>
            </a:r>
            <a:r>
              <a:rPr lang="en-US" dirty="0" smtClean="0"/>
              <a:t>ways</a:t>
            </a:r>
            <a:r>
              <a:rPr lang="en-US" dirty="0"/>
              <a:t> </a:t>
            </a:r>
            <a:r>
              <a:rPr lang="en-US" dirty="0" smtClean="0"/>
              <a:t>like </a:t>
            </a:r>
            <a:r>
              <a:rPr lang="en-US" dirty="0"/>
              <a:t>truck Brake system diagnosis and vehicle scheduling, routing </a:t>
            </a:r>
            <a:r>
              <a:rPr lang="en-US" dirty="0" smtClean="0"/>
              <a:t>systems.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Software: </a:t>
            </a:r>
            <a:r>
              <a:rPr lang="en-US" dirty="0" smtClean="0"/>
              <a:t>It </a:t>
            </a:r>
            <a:r>
              <a:rPr lang="en-US" dirty="0"/>
              <a:t>also uses an ANN in pattern </a:t>
            </a:r>
            <a:r>
              <a:rPr lang="en-US" dirty="0" smtClean="0"/>
              <a:t>Recognition such </a:t>
            </a:r>
            <a:r>
              <a:rPr lang="en-US" dirty="0"/>
              <a:t>as in facial recognition, optical character recognition, </a:t>
            </a:r>
            <a:r>
              <a:rPr lang="en-US" dirty="0" smtClean="0"/>
              <a:t>etc.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Time </a:t>
            </a:r>
            <a:r>
              <a:rPr lang="en-US" b="1" dirty="0"/>
              <a:t>Series </a:t>
            </a:r>
            <a:r>
              <a:rPr lang="en-US" b="1" dirty="0" smtClean="0"/>
              <a:t>Prediction: </a:t>
            </a:r>
            <a:r>
              <a:rPr lang="en-US" dirty="0" smtClean="0"/>
              <a:t>We </a:t>
            </a:r>
            <a:r>
              <a:rPr lang="en-US" dirty="0"/>
              <a:t>use an Artificial neural network to predict time. Also, we use ANNs to make predictions on stocks and natural calamities.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104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1522</Words>
  <Application>Microsoft Office PowerPoint</Application>
  <PresentationFormat>Custom</PresentationFormat>
  <Paragraphs>138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Module 2: Introduction to Neural Network</vt:lpstr>
      <vt:lpstr>Introduction</vt:lpstr>
      <vt:lpstr>Basic Concept of Neural Network</vt:lpstr>
      <vt:lpstr>Slide 4</vt:lpstr>
      <vt:lpstr>Biological Neuron</vt:lpstr>
      <vt:lpstr>Artificial Neural Network (ANN)</vt:lpstr>
      <vt:lpstr>Biological Neuron Vs ANN</vt:lpstr>
      <vt:lpstr>Advantages of ANN</vt:lpstr>
      <vt:lpstr>Artificial Neural Networks Applications</vt:lpstr>
      <vt:lpstr>Mathematical Model of Artificial Neuron</vt:lpstr>
      <vt:lpstr>PROCESSING OF AN ARTIFICIAL NET</vt:lpstr>
      <vt:lpstr>Neural Network Architecture</vt:lpstr>
      <vt:lpstr>Feed-forward Vs Recurrent Neural Network</vt:lpstr>
      <vt:lpstr>Single Layer Feed Forward Network</vt:lpstr>
      <vt:lpstr>Multilayer Feed Forward Network</vt:lpstr>
      <vt:lpstr>Slide 16</vt:lpstr>
      <vt:lpstr>Single Node with its own Feedback</vt:lpstr>
      <vt:lpstr>Single Layer Recurrent Network</vt:lpstr>
      <vt:lpstr>Multilayer recurrent network</vt:lpstr>
      <vt:lpstr>Activation Functions</vt:lpstr>
      <vt:lpstr>McCulloch–Pitts Neural Network Model</vt:lpstr>
      <vt:lpstr>McCulloch–Pitts Neuron Architecture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Introduction to Neural Network</dc:title>
  <dc:creator>lenovo</dc:creator>
  <cp:lastModifiedBy>Nilesh</cp:lastModifiedBy>
  <cp:revision>45</cp:revision>
  <dcterms:created xsi:type="dcterms:W3CDTF">2020-01-11T14:11:41Z</dcterms:created>
  <dcterms:modified xsi:type="dcterms:W3CDTF">2020-02-10T08:10:54Z</dcterms:modified>
</cp:coreProperties>
</file>