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425" r:id="rId3"/>
    <p:sldId id="429" r:id="rId4"/>
    <p:sldId id="430" r:id="rId5"/>
    <p:sldId id="431" r:id="rId6"/>
    <p:sldId id="432" r:id="rId7"/>
    <p:sldId id="428" r:id="rId8"/>
    <p:sldId id="393" r:id="rId9"/>
    <p:sldId id="426"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2" d="100"/>
          <a:sy n="82"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5B550-82E9-4B23-A405-FBB9EF4F12D9}"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9C6A-1BFA-4AC3-89B0-E0D29B5E3837}" type="slidenum">
              <a:rPr lang="en-US" smtClean="0"/>
              <a:t>‹#›</a:t>
            </a:fld>
            <a:endParaRPr lang="en-US"/>
          </a:p>
        </p:txBody>
      </p:sp>
    </p:spTree>
    <p:extLst>
      <p:ext uri="{BB962C8B-B14F-4D97-AF65-F5344CB8AC3E}">
        <p14:creationId xmlns:p14="http://schemas.microsoft.com/office/powerpoint/2010/main" val="190628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B98CEB0-6022-4FEF-89CC-039F18842CC6}" type="slidenum">
              <a:rPr lang="en-US" smtClean="0"/>
              <a:pPr>
                <a:spcBef>
                  <a:spcPct val="0"/>
                </a:spcBef>
              </a:pPr>
              <a:t>1</a:t>
            </a:fld>
            <a:endParaRPr lang="en-U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2282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B9C6A-1BFA-4AC3-89B0-E0D29B5E3837}" type="slidenum">
              <a:rPr lang="en-US" smtClean="0"/>
              <a:t>38</a:t>
            </a:fld>
            <a:endParaRPr lang="en-US"/>
          </a:p>
        </p:txBody>
      </p:sp>
    </p:spTree>
    <p:extLst>
      <p:ext uri="{BB962C8B-B14F-4D97-AF65-F5344CB8AC3E}">
        <p14:creationId xmlns:p14="http://schemas.microsoft.com/office/powerpoint/2010/main" val="398426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BDF56-05E4-4404-B15C-8B5DD7AD6AE5}"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58244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DBA3B-8AC8-4E85-B986-1D8DCA47E419}"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203892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C9F899-BC63-470F-992E-6DAB44801836}"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51356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DAAB8CE-67B1-4823-A421-CBED89F5D074}" type="datetime1">
              <a:rPr lang="en-US" smtClean="0"/>
              <a:t>7/28/2020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Dr. B. S. Daga , Fr.CRCE , Mumbai</a:t>
            </a:r>
            <a:endParaRPr lang="en-US"/>
          </a:p>
        </p:txBody>
      </p:sp>
      <p:sp>
        <p:nvSpPr>
          <p:cNvPr id="7" name="Rectangle 6"/>
          <p:cNvSpPr>
            <a:spLocks noGrp="1" noChangeArrowheads="1"/>
          </p:cNvSpPr>
          <p:nvPr>
            <p:ph type="sldNum" sz="quarter" idx="12"/>
          </p:nvPr>
        </p:nvSpPr>
        <p:spPr>
          <a:ln/>
        </p:spPr>
        <p:txBody>
          <a:bodyPr/>
          <a:lstStyle>
            <a:lvl1pPr>
              <a:defRPr/>
            </a:lvl1pPr>
          </a:lstStyle>
          <a:p>
            <a:fld id="{AA820F2C-F16A-42B7-B00D-7A75D7E58526}" type="slidenum">
              <a:rPr lang="en-US"/>
              <a:pPr/>
              <a:t>‹#›</a:t>
            </a:fld>
            <a:endParaRPr lang="en-US"/>
          </a:p>
        </p:txBody>
      </p:sp>
    </p:spTree>
    <p:extLst>
      <p:ext uri="{BB962C8B-B14F-4D97-AF65-F5344CB8AC3E}">
        <p14:creationId xmlns:p14="http://schemas.microsoft.com/office/powerpoint/2010/main" val="59875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201B51E3-A6E7-48E0-B7DB-4869D6A1A446}" type="datetime1">
              <a:rPr lang="en-US" smtClean="0"/>
              <a:t>7/28/2020</a:t>
            </a:fld>
            <a:endParaRPr lang="en-US"/>
          </a:p>
        </p:txBody>
      </p:sp>
      <p:sp>
        <p:nvSpPr>
          <p:cNvPr id="7" name="Rectangle 5"/>
          <p:cNvSpPr>
            <a:spLocks noGrp="1" noChangeArrowheads="1"/>
          </p:cNvSpPr>
          <p:nvPr>
            <p:ph type="ftr" sz="quarter" idx="11"/>
          </p:nvPr>
        </p:nvSpPr>
        <p:spPr>
          <a:ln/>
        </p:spPr>
        <p:txBody>
          <a:bodyPr/>
          <a:lstStyle>
            <a:lvl1pPr>
              <a:defRPr/>
            </a:lvl1pPr>
          </a:lstStyle>
          <a:p>
            <a:r>
              <a:rPr lang="en-US" smtClean="0"/>
              <a:t>Dr. B. S. Daga , Fr.CRCE , Mumbai</a:t>
            </a:r>
            <a:endParaRPr lang="en-US"/>
          </a:p>
        </p:txBody>
      </p:sp>
      <p:sp>
        <p:nvSpPr>
          <p:cNvPr id="8" name="Rectangle 6"/>
          <p:cNvSpPr>
            <a:spLocks noGrp="1" noChangeArrowheads="1"/>
          </p:cNvSpPr>
          <p:nvPr>
            <p:ph type="sldNum" sz="quarter" idx="12"/>
          </p:nvPr>
        </p:nvSpPr>
        <p:spPr>
          <a:ln/>
        </p:spPr>
        <p:txBody>
          <a:bodyPr/>
          <a:lstStyle>
            <a:lvl1pPr>
              <a:defRPr/>
            </a:lvl1pPr>
          </a:lstStyle>
          <a:p>
            <a:fld id="{DDFE89DB-A9AD-44B5-8B70-5DF796D20036}" type="slidenum">
              <a:rPr lang="en-US"/>
              <a:pPr/>
              <a:t>‹#›</a:t>
            </a:fld>
            <a:endParaRPr lang="en-US"/>
          </a:p>
        </p:txBody>
      </p:sp>
    </p:spTree>
    <p:extLst>
      <p:ext uri="{BB962C8B-B14F-4D97-AF65-F5344CB8AC3E}">
        <p14:creationId xmlns:p14="http://schemas.microsoft.com/office/powerpoint/2010/main" val="2020438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0"/>
            <a:ext cx="1138766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2168" y="1600200"/>
            <a:ext cx="5592233"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1" y="1600200"/>
            <a:ext cx="5592233" cy="217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1" y="3925889"/>
            <a:ext cx="5592233"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02167" y="6245225"/>
            <a:ext cx="3052233" cy="476250"/>
          </a:xfrm>
        </p:spPr>
        <p:txBody>
          <a:bodyPr/>
          <a:lstStyle>
            <a:lvl1pPr>
              <a:defRPr/>
            </a:lvl1pPr>
          </a:lstStyle>
          <a:p>
            <a:fld id="{7D682560-8785-4480-BAD7-CFCFC8045D4C}" type="datetime1">
              <a:rPr lang="en-US" smtClean="0"/>
              <a:t>7/28/2020</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smtClean="0"/>
              <a:t>Dr. B. S. Daga , Fr.CRCE , Mumbai</a:t>
            </a:r>
            <a:endParaRPr lang="en-US"/>
          </a:p>
        </p:txBody>
      </p:sp>
      <p:sp>
        <p:nvSpPr>
          <p:cNvPr id="8" name="Slide Number Placeholder 7"/>
          <p:cNvSpPr>
            <a:spLocks noGrp="1"/>
          </p:cNvSpPr>
          <p:nvPr>
            <p:ph type="sldNum" sz="quarter" idx="12"/>
          </p:nvPr>
        </p:nvSpPr>
        <p:spPr>
          <a:xfrm>
            <a:off x="8737601" y="6245225"/>
            <a:ext cx="3052233" cy="476250"/>
          </a:xfrm>
        </p:spPr>
        <p:txBody>
          <a:bodyPr/>
          <a:lstStyle>
            <a:lvl1pPr>
              <a:defRPr/>
            </a:lvl1pPr>
          </a:lstStyle>
          <a:p>
            <a:fld id="{1398AD3D-2609-45FB-A215-E11C24E57F9D}" type="slidenum">
              <a:rPr lang="en-US"/>
              <a:pPr/>
              <a:t>‹#›</a:t>
            </a:fld>
            <a:endParaRPr lang="en-US"/>
          </a:p>
        </p:txBody>
      </p:sp>
    </p:spTree>
    <p:extLst>
      <p:ext uri="{BB962C8B-B14F-4D97-AF65-F5344CB8AC3E}">
        <p14:creationId xmlns:p14="http://schemas.microsoft.com/office/powerpoint/2010/main" val="367719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05BBD8-93E4-4B2C-A4BC-C67ED5D4D47A}"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252947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F563D-690E-48F8-B916-5D03257F7F66}"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94689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B528E3-D832-4327-8609-130271211297}"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Dr. B. S. Daga , Fr.CRCE , Mumbai</a:t>
            </a:r>
            <a:endParaRPr lang="en-US"/>
          </a:p>
        </p:txBody>
      </p:sp>
      <p:sp>
        <p:nvSpPr>
          <p:cNvPr id="7" name="Slide Number Placeholder 6"/>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134492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A300A8-C76F-4040-8195-E61E341B86A2}" type="datetime1">
              <a:rPr lang="en-US" smtClean="0"/>
              <a:t>7/28/2020</a:t>
            </a:fld>
            <a:endParaRPr lang="en-US"/>
          </a:p>
        </p:txBody>
      </p:sp>
      <p:sp>
        <p:nvSpPr>
          <p:cNvPr id="8" name="Footer Placeholder 7"/>
          <p:cNvSpPr>
            <a:spLocks noGrp="1"/>
          </p:cNvSpPr>
          <p:nvPr>
            <p:ph type="ftr" sz="quarter" idx="11"/>
          </p:nvPr>
        </p:nvSpPr>
        <p:spPr/>
        <p:txBody>
          <a:bodyPr/>
          <a:lstStyle/>
          <a:p>
            <a:r>
              <a:rPr lang="en-US" smtClean="0"/>
              <a:t>Dr. B. S. Daga , Fr.CRCE , Mumbai</a:t>
            </a:r>
            <a:endParaRPr lang="en-US"/>
          </a:p>
        </p:txBody>
      </p:sp>
      <p:sp>
        <p:nvSpPr>
          <p:cNvPr id="9" name="Slide Number Placeholder 8"/>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207723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AE3B59-24D6-4486-8CBE-44BF1270832E}" type="datetime1">
              <a:rPr lang="en-US" smtClean="0"/>
              <a:t>7/28/2020</a:t>
            </a:fld>
            <a:endParaRPr lang="en-US"/>
          </a:p>
        </p:txBody>
      </p:sp>
      <p:sp>
        <p:nvSpPr>
          <p:cNvPr id="4" name="Footer Placeholder 3"/>
          <p:cNvSpPr>
            <a:spLocks noGrp="1"/>
          </p:cNvSpPr>
          <p:nvPr>
            <p:ph type="ftr" sz="quarter" idx="11"/>
          </p:nvPr>
        </p:nvSpPr>
        <p:spPr/>
        <p:txBody>
          <a:bodyPr/>
          <a:lstStyle/>
          <a:p>
            <a:r>
              <a:rPr lang="en-US" smtClean="0"/>
              <a:t>Dr. B. S. Daga , Fr.CRCE , Mumbai</a:t>
            </a:r>
            <a:endParaRPr lang="en-US"/>
          </a:p>
        </p:txBody>
      </p:sp>
      <p:sp>
        <p:nvSpPr>
          <p:cNvPr id="5" name="Slide Number Placeholder 4"/>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66994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84D04-469B-452E-BC9D-E5C457BC3C0B}"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115843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78939-322E-443F-B42A-81F728ABC11B}"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Dr. B. S. Daga , Fr.CRCE , Mumbai</a:t>
            </a:r>
            <a:endParaRPr lang="en-US"/>
          </a:p>
        </p:txBody>
      </p:sp>
      <p:sp>
        <p:nvSpPr>
          <p:cNvPr id="7" name="Slide Number Placeholder 6"/>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348369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23D10-D539-4BD3-9942-FFF2F236BBBC}" type="datetime1">
              <a:rPr lang="en-US" smtClean="0"/>
              <a:t>7/28/2020</a:t>
            </a:fld>
            <a:endParaRPr lang="en-US"/>
          </a:p>
        </p:txBody>
      </p:sp>
      <p:sp>
        <p:nvSpPr>
          <p:cNvPr id="6" name="Footer Placeholder 5"/>
          <p:cNvSpPr>
            <a:spLocks noGrp="1"/>
          </p:cNvSpPr>
          <p:nvPr>
            <p:ph type="ftr" sz="quarter" idx="11"/>
          </p:nvPr>
        </p:nvSpPr>
        <p:spPr/>
        <p:txBody>
          <a:bodyPr/>
          <a:lstStyle/>
          <a:p>
            <a:r>
              <a:rPr lang="en-US" smtClean="0"/>
              <a:t>Dr. B. S. Daga , Fr.CRCE , Mumbai</a:t>
            </a:r>
            <a:endParaRPr lang="en-US"/>
          </a:p>
        </p:txBody>
      </p:sp>
      <p:sp>
        <p:nvSpPr>
          <p:cNvPr id="7" name="Slide Number Placeholder 6"/>
          <p:cNvSpPr>
            <a:spLocks noGrp="1"/>
          </p:cNvSpPr>
          <p:nvPr>
            <p:ph type="sldNum" sz="quarter" idx="12"/>
          </p:nvPr>
        </p:nvSpPr>
        <p:spPr/>
        <p:txBody>
          <a:bodyPr/>
          <a:lstStyle/>
          <a:p>
            <a:fld id="{BC6B8439-0443-459B-8B47-5A0F51A72725}" type="slidenum">
              <a:rPr lang="en-US" smtClean="0"/>
              <a:t>‹#›</a:t>
            </a:fld>
            <a:endParaRPr lang="en-US"/>
          </a:p>
        </p:txBody>
      </p:sp>
    </p:spTree>
    <p:extLst>
      <p:ext uri="{BB962C8B-B14F-4D97-AF65-F5344CB8AC3E}">
        <p14:creationId xmlns:p14="http://schemas.microsoft.com/office/powerpoint/2010/main" val="70703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875F9-E204-4718-998F-95BE766DB19A}" type="datetime1">
              <a:rPr lang="en-US" smtClean="0"/>
              <a:t>7/28/2020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B. S. Daga , Fr.CRCE , Mumbai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B8439-0443-459B-8B47-5A0F51A72725}" type="slidenum">
              <a:rPr lang="en-US" smtClean="0"/>
              <a:t>‹#›</a:t>
            </a:fld>
            <a:endParaRPr lang="en-US"/>
          </a:p>
        </p:txBody>
      </p:sp>
    </p:spTree>
    <p:extLst>
      <p:ext uri="{BB962C8B-B14F-4D97-AF65-F5344CB8AC3E}">
        <p14:creationId xmlns:p14="http://schemas.microsoft.com/office/powerpoint/2010/main" val="316765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17.bin"/><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19.bin"/><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22.bin"/><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24.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28.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4.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image" Target="../media/image46.png"/><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51.wmf"/><Relationship Id="rId17" Type="http://schemas.openxmlformats.org/officeDocument/2006/relationships/oleObject" Target="../embeddings/oleObject36.bin"/><Relationship Id="rId25" Type="http://schemas.openxmlformats.org/officeDocument/2006/relationships/oleObject" Target="../embeddings/oleObject40.bin"/><Relationship Id="rId2" Type="http://schemas.openxmlformats.org/officeDocument/2006/relationships/slideLayout" Target="../slideLayouts/slideLayout14.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13.vml"/><Relationship Id="rId6" Type="http://schemas.openxmlformats.org/officeDocument/2006/relationships/image" Target="../media/image48.wmf"/><Relationship Id="rId11" Type="http://schemas.openxmlformats.org/officeDocument/2006/relationships/oleObject" Target="../embeddings/oleObject33.bin"/><Relationship Id="rId24" Type="http://schemas.openxmlformats.org/officeDocument/2006/relationships/image" Target="../media/image57.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10" Type="http://schemas.openxmlformats.org/officeDocument/2006/relationships/image" Target="../media/image50.wmf"/><Relationship Id="rId19" Type="http://schemas.openxmlformats.org/officeDocument/2006/relationships/oleObject" Target="../embeddings/oleObject37.bin"/><Relationship Id="rId4" Type="http://schemas.openxmlformats.org/officeDocument/2006/relationships/image" Target="../media/image47.png"/><Relationship Id="rId9" Type="http://schemas.openxmlformats.org/officeDocument/2006/relationships/oleObject" Target="../embeddings/oleObject32.bin"/><Relationship Id="rId14" Type="http://schemas.openxmlformats.org/officeDocument/2006/relationships/image" Target="../media/image52.wmf"/><Relationship Id="rId22" Type="http://schemas.openxmlformats.org/officeDocument/2006/relationships/image" Target="../media/image56.wmf"/></Relationships>
</file>

<file path=ppt/slides/_rels/slide3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6.bin"/><Relationship Id="rId18" Type="http://schemas.openxmlformats.org/officeDocument/2006/relationships/image" Target="../media/image55.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52.wmf"/><Relationship Id="rId17" Type="http://schemas.openxmlformats.org/officeDocument/2006/relationships/oleObject" Target="../embeddings/oleObject48.bin"/><Relationship Id="rId2" Type="http://schemas.openxmlformats.org/officeDocument/2006/relationships/slideLayout" Target="../slideLayouts/slideLayout14.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45.bin"/><Relationship Id="rId24" Type="http://schemas.openxmlformats.org/officeDocument/2006/relationships/image" Target="../media/image58.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10" Type="http://schemas.openxmlformats.org/officeDocument/2006/relationships/image" Target="../media/image51.wmf"/><Relationship Id="rId19" Type="http://schemas.openxmlformats.org/officeDocument/2006/relationships/oleObject" Target="../embeddings/oleObject49.bin"/><Relationship Id="rId4" Type="http://schemas.openxmlformats.org/officeDocument/2006/relationships/image" Target="../media/image48.wmf"/><Relationship Id="rId9" Type="http://schemas.openxmlformats.org/officeDocument/2006/relationships/oleObject" Target="../embeddings/oleObject44.bin"/><Relationship Id="rId14" Type="http://schemas.openxmlformats.org/officeDocument/2006/relationships/image" Target="../media/image53.wmf"/><Relationship Id="rId22" Type="http://schemas.openxmlformats.org/officeDocument/2006/relationships/image" Target="../media/image5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3.bin"/><Relationship Id="rId5" Type="http://schemas.openxmlformats.org/officeDocument/2006/relationships/image" Target="../media/image62.wmf"/><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3.wmf"/></Relationships>
</file>

<file path=ppt/slides/_rels/slide3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wmf"/></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8.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7.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1122363"/>
            <a:ext cx="8731170" cy="2951926"/>
          </a:xfrm>
        </p:spPr>
        <p:txBody>
          <a:bodyPr>
            <a:normAutofit/>
          </a:bodyPr>
          <a:lstStyle/>
          <a:p>
            <a:r>
              <a:rPr lang="en-IE" dirty="0" smtClean="0">
                <a:latin typeface="Arial" panose="020B0604020202020204" pitchFamily="34" charset="0"/>
              </a:rPr>
              <a:t>DSIP – </a:t>
            </a:r>
            <a:r>
              <a:rPr lang="en-IE" dirty="0" smtClean="0">
                <a:latin typeface="Arial" panose="020B0604020202020204" pitchFamily="34" charset="0"/>
              </a:rPr>
              <a:t>Lecturer 10</a:t>
            </a:r>
            <a:r>
              <a:rPr lang="en-IE" dirty="0" smtClean="0">
                <a:latin typeface="Arial" panose="020B0604020202020204" pitchFamily="34" charset="0"/>
              </a:rPr>
              <a:t/>
            </a:r>
            <a:br>
              <a:rPr lang="en-IE" dirty="0" smtClean="0">
                <a:latin typeface="Arial" panose="020B0604020202020204" pitchFamily="34" charset="0"/>
              </a:rPr>
            </a:br>
            <a:r>
              <a:rPr lang="en-US" dirty="0"/>
              <a:t>Image Enhancement in the Spatial Domain</a:t>
            </a:r>
            <a:endParaRPr lang="en-US" dirty="0" smtClean="0">
              <a:latin typeface="Arial" panose="020B0604020202020204" pitchFamily="34" charset="0"/>
            </a:endParaRPr>
          </a:p>
        </p:txBody>
      </p:sp>
      <p:sp>
        <p:nvSpPr>
          <p:cNvPr id="2" name="Date Placeholder 1"/>
          <p:cNvSpPr>
            <a:spLocks noGrp="1"/>
          </p:cNvSpPr>
          <p:nvPr>
            <p:ph type="dt" sz="quarter" idx="10"/>
          </p:nvPr>
        </p:nvSpPr>
        <p:spPr/>
        <p:txBody>
          <a:bodyPr/>
          <a:lstStyle/>
          <a:p>
            <a:pPr>
              <a:defRPr/>
            </a:pPr>
            <a:fld id="{B6E7AB26-FC57-4EEE-B9A7-AB7D80111CA8}" type="datetime1">
              <a:rPr lang="en-US" smtClean="0"/>
              <a:t>7/28/2020</a:t>
            </a:fld>
            <a:endParaRPr lang="en-US"/>
          </a:p>
        </p:txBody>
      </p:sp>
      <p:sp>
        <p:nvSpPr>
          <p:cNvPr id="3" name="Footer Placeholder 2"/>
          <p:cNvSpPr>
            <a:spLocks noGrp="1"/>
          </p:cNvSpPr>
          <p:nvPr>
            <p:ph type="ftr" sz="quarter" idx="11"/>
          </p:nvPr>
        </p:nvSpPr>
        <p:spPr/>
        <p:txBody>
          <a:bodyPr/>
          <a:lstStyle/>
          <a:p>
            <a:pPr>
              <a:defRPr/>
            </a:pPr>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a:t>
            </a:fld>
            <a:endParaRPr lang="en-US"/>
          </a:p>
        </p:txBody>
      </p:sp>
    </p:spTree>
    <p:extLst>
      <p:ext uri="{BB962C8B-B14F-4D97-AF65-F5344CB8AC3E}">
        <p14:creationId xmlns:p14="http://schemas.microsoft.com/office/powerpoint/2010/main" val="4199868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DF454D-A9C2-4B80-AD41-B095FCCC8902}" type="datetime1">
              <a:rPr lang="en-US" sz="1400" smtClean="0"/>
              <a:t>7/28/2020</a:t>
            </a:fld>
            <a:endParaRPr lang="en-US" sz="1400"/>
          </a:p>
        </p:txBody>
      </p:sp>
      <p:sp>
        <p:nvSpPr>
          <p:cNvPr id="26628" name="Rectangle 2"/>
          <p:cNvSpPr>
            <a:spLocks noGrp="1" noChangeArrowheads="1"/>
          </p:cNvSpPr>
          <p:nvPr>
            <p:ph type="title"/>
          </p:nvPr>
        </p:nvSpPr>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
            </a:r>
            <a:br>
              <a:rPr lang="en-US" sz="4000">
                <a:solidFill>
                  <a:schemeClr val="accent2"/>
                </a:solidFill>
              </a:rPr>
            </a:br>
            <a:r>
              <a:rPr lang="en-US" sz="4000">
                <a:solidFill>
                  <a:schemeClr val="accent2"/>
                </a:solidFill>
              </a:rPr>
              <a:t>Example Histogram</a:t>
            </a:r>
            <a:br>
              <a:rPr lang="en-US" sz="4000">
                <a:solidFill>
                  <a:schemeClr val="accent2"/>
                </a:solidFill>
              </a:rPr>
            </a:br>
            <a:r>
              <a:rPr lang="en-US" sz="4000">
                <a:solidFill>
                  <a:schemeClr val="accent2"/>
                </a:solidFill>
              </a:rPr>
              <a:t/>
            </a:r>
            <a:br>
              <a:rPr lang="en-US" sz="4000">
                <a:solidFill>
                  <a:schemeClr val="accent2"/>
                </a:solidFill>
              </a:rPr>
            </a:br>
            <a:r>
              <a:rPr lang="en-US" sz="4000"/>
              <a:t/>
            </a:r>
            <a:br>
              <a:rPr lang="en-US" sz="4000"/>
            </a:br>
            <a:r>
              <a:rPr lang="en-US" sz="4000"/>
              <a:t/>
            </a:r>
            <a:br>
              <a:rPr lang="en-US" sz="4000"/>
            </a:br>
            <a:endParaRPr lang="en-US" sz="4000"/>
          </a:p>
        </p:txBody>
      </p:sp>
      <p:pic>
        <p:nvPicPr>
          <p:cNvPr id="2662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33600" y="1600200"/>
            <a:ext cx="7772400" cy="4876800"/>
          </a:xfrm>
        </p:spPr>
      </p:pic>
      <p:sp>
        <p:nvSpPr>
          <p:cNvPr id="26630"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Dr. B. S. Daga , Fr.CRCE , Mumbai</a:t>
            </a:r>
            <a:endParaRPr lang="en-US"/>
          </a:p>
        </p:txBody>
      </p:sp>
      <p:sp>
        <p:nvSpPr>
          <p:cNvPr id="3" name="Slide Number Placeholder 2"/>
          <p:cNvSpPr>
            <a:spLocks noGrp="1"/>
          </p:cNvSpPr>
          <p:nvPr>
            <p:ph type="sldNum" sz="quarter" idx="12"/>
          </p:nvPr>
        </p:nvSpPr>
        <p:spPr/>
        <p:txBody>
          <a:bodyPr/>
          <a:lstStyle/>
          <a:p>
            <a:fld id="{BC6B8439-0443-459B-8B47-5A0F51A72725}" type="slidenum">
              <a:rPr lang="en-US" smtClean="0"/>
              <a:t>10</a:t>
            </a:fld>
            <a:endParaRPr lang="en-US"/>
          </a:p>
        </p:txBody>
      </p:sp>
    </p:spTree>
    <p:extLst>
      <p:ext uri="{BB962C8B-B14F-4D97-AF65-F5344CB8AC3E}">
        <p14:creationId xmlns:p14="http://schemas.microsoft.com/office/powerpoint/2010/main" val="233172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Example Histogram</a:t>
            </a:r>
            <a:br>
              <a:rPr lang="en-US" sz="4000">
                <a:solidFill>
                  <a:schemeClr val="accent2"/>
                </a:solidFill>
              </a:rPr>
            </a:br>
            <a:r>
              <a:rPr lang="en-US" sz="4000"/>
              <a:t/>
            </a:r>
            <a:br>
              <a:rPr lang="en-US" sz="4000"/>
            </a:br>
            <a:r>
              <a:rPr lang="en-US" sz="4000"/>
              <a:t/>
            </a:r>
            <a:br>
              <a:rPr lang="en-US" sz="4000"/>
            </a:br>
            <a:endParaRPr lang="en-US" sz="4000"/>
          </a:p>
        </p:txBody>
      </p:sp>
      <p:pic>
        <p:nvPicPr>
          <p:cNvPr id="27652"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09800" y="1143000"/>
            <a:ext cx="7772400" cy="4953000"/>
          </a:xfrm>
        </p:spPr>
      </p:pic>
      <p:sp>
        <p:nvSpPr>
          <p:cNvPr id="27653"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A00E3BFC-04F0-4A93-ADDC-578B11389E03}"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11</a:t>
            </a:fld>
            <a:endParaRPr lang="en-US"/>
          </a:p>
        </p:txBody>
      </p:sp>
    </p:spTree>
    <p:extLst>
      <p:ext uri="{BB962C8B-B14F-4D97-AF65-F5344CB8AC3E}">
        <p14:creationId xmlns:p14="http://schemas.microsoft.com/office/powerpoint/2010/main" val="2400786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eaLnBrk="1" hangingPunct="1"/>
            <a:r>
              <a:rPr lang="en-US" sz="4000"/>
              <a:t/>
            </a:r>
            <a:br>
              <a:rPr lang="en-US" sz="4000"/>
            </a:br>
            <a:r>
              <a:rPr lang="en-US" sz="4000">
                <a:solidFill>
                  <a:schemeClr val="accent2"/>
                </a:solidFill>
              </a:rPr>
              <a:t>Histogram Examples</a:t>
            </a:r>
            <a:br>
              <a:rPr lang="en-US" sz="4000">
                <a:solidFill>
                  <a:schemeClr val="accent2"/>
                </a:solidFill>
              </a:rPr>
            </a:br>
            <a:r>
              <a:rPr lang="en-US" sz="4000"/>
              <a:t/>
            </a:r>
            <a:br>
              <a:rPr lang="en-US" sz="4000"/>
            </a:br>
            <a:r>
              <a:rPr lang="en-US" sz="4000"/>
              <a:t/>
            </a:r>
            <a:br>
              <a:rPr lang="en-US" sz="4000"/>
            </a:br>
            <a:endParaRPr lang="en-US" sz="4000"/>
          </a:p>
        </p:txBody>
      </p:sp>
      <p:pic>
        <p:nvPicPr>
          <p:cNvPr id="2867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5000" y="1295400"/>
            <a:ext cx="8534400" cy="4876800"/>
          </a:xfrm>
        </p:spPr>
      </p:pic>
      <p:sp>
        <p:nvSpPr>
          <p:cNvPr id="28677"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0E20452E-9CB2-4E8D-8C58-3FC02887B256}"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12</a:t>
            </a:fld>
            <a:endParaRPr lang="en-US"/>
          </a:p>
        </p:txBody>
      </p:sp>
    </p:spTree>
    <p:extLst>
      <p:ext uri="{BB962C8B-B14F-4D97-AF65-F5344CB8AC3E}">
        <p14:creationId xmlns:p14="http://schemas.microsoft.com/office/powerpoint/2010/main" val="431343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eaLnBrk="1" hangingPunct="1"/>
            <a:r>
              <a:rPr lang="en-US" sz="3600">
                <a:solidFill>
                  <a:schemeClr val="accent2"/>
                </a:solidFill>
              </a:rPr>
              <a:t/>
            </a:r>
            <a:br>
              <a:rPr lang="en-US" sz="3600">
                <a:solidFill>
                  <a:schemeClr val="accent2"/>
                </a:solidFill>
              </a:rPr>
            </a:br>
            <a:r>
              <a:rPr lang="en-US" sz="3600">
                <a:solidFill>
                  <a:schemeClr val="accent2"/>
                </a:solidFill>
              </a:rPr>
              <a:t>Contrast Stretching through Histogram </a:t>
            </a:r>
            <a:br>
              <a:rPr lang="en-US" sz="3600">
                <a:solidFill>
                  <a:schemeClr val="accent2"/>
                </a:solidFill>
              </a:rPr>
            </a:br>
            <a:r>
              <a:rPr lang="en-US" sz="3600"/>
              <a:t/>
            </a:r>
            <a:br>
              <a:rPr lang="en-US" sz="3600"/>
            </a:br>
            <a:r>
              <a:rPr lang="en-US" sz="4000"/>
              <a:t/>
            </a:r>
            <a:br>
              <a:rPr lang="en-US" sz="4000"/>
            </a:br>
            <a:endParaRPr lang="en-US" sz="4000"/>
          </a:p>
        </p:txBody>
      </p:sp>
      <p:sp>
        <p:nvSpPr>
          <p:cNvPr id="29700" name="Rectangle 3"/>
          <p:cNvSpPr>
            <a:spLocks noGrp="1" noChangeArrowheads="1"/>
          </p:cNvSpPr>
          <p:nvPr>
            <p:ph type="body" sz="half" idx="1"/>
          </p:nvPr>
        </p:nvSpPr>
        <p:spPr>
          <a:xfrm>
            <a:off x="2057400" y="1219200"/>
            <a:ext cx="7620000" cy="1828800"/>
          </a:xfrm>
        </p:spPr>
        <p:txBody>
          <a:bodyPr/>
          <a:lstStyle/>
          <a:p>
            <a:pPr eaLnBrk="1" hangingPunct="1">
              <a:buFontTx/>
              <a:buNone/>
            </a:pPr>
            <a:r>
              <a:rPr lang="en-US" sz="2400"/>
              <a:t>    If  </a:t>
            </a:r>
            <a:r>
              <a:rPr lang="en-US" sz="2400" i="1"/>
              <a:t>r</a:t>
            </a:r>
            <a:r>
              <a:rPr lang="en-US" sz="2400" i="1" baseline="-25000"/>
              <a:t>max </a:t>
            </a:r>
            <a:r>
              <a:rPr lang="en-US" sz="2400"/>
              <a:t>and  </a:t>
            </a:r>
            <a:r>
              <a:rPr lang="en-US" sz="2400" i="1"/>
              <a:t>r</a:t>
            </a:r>
            <a:r>
              <a:rPr lang="en-US" sz="2400" i="1" baseline="-25000"/>
              <a:t>min </a:t>
            </a:r>
            <a:r>
              <a:rPr lang="en-US" sz="2400"/>
              <a:t>are the maximum and minimum gray level of the input image and L is the total gray levels of output image The transformation function for contrast stretching will be</a:t>
            </a:r>
          </a:p>
        </p:txBody>
      </p:sp>
      <p:sp>
        <p:nvSpPr>
          <p:cNvPr id="29701"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2"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19400" y="2819400"/>
            <a:ext cx="7086600" cy="3429000"/>
          </a:xfrm>
          <a:noFill/>
        </p:spPr>
      </p:pic>
      <p:sp>
        <p:nvSpPr>
          <p:cNvPr id="2" name="Date Placeholder 1"/>
          <p:cNvSpPr>
            <a:spLocks noGrp="1"/>
          </p:cNvSpPr>
          <p:nvPr>
            <p:ph type="dt" sz="half" idx="10"/>
          </p:nvPr>
        </p:nvSpPr>
        <p:spPr/>
        <p:txBody>
          <a:bodyPr/>
          <a:lstStyle/>
          <a:p>
            <a:pPr>
              <a:defRPr/>
            </a:pPr>
            <a:fld id="{96B5218D-CC3E-40D4-971C-3E88CCD0F21E}" type="datetime1">
              <a:rPr lang="en-US" smtClean="0"/>
              <a:t>7/28/2020</a:t>
            </a:fld>
            <a:endParaRPr lang="en-US"/>
          </a:p>
        </p:txBody>
      </p:sp>
      <p:sp>
        <p:nvSpPr>
          <p:cNvPr id="3" name="Footer Placeholder 2"/>
          <p:cNvSpPr>
            <a:spLocks noGrp="1"/>
          </p:cNvSpPr>
          <p:nvPr>
            <p:ph type="ftr" sz="quarter" idx="11"/>
          </p:nvPr>
        </p:nvSpPr>
        <p:spPr/>
        <p:txBody>
          <a:bodyPr/>
          <a:lstStyle/>
          <a:p>
            <a:pPr>
              <a:defRPr/>
            </a:pPr>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AA820F2C-F16A-42B7-B00D-7A75D7E58526}" type="slidenum">
              <a:rPr lang="en-US" smtClean="0"/>
              <a:pPr/>
              <a:t>13</a:t>
            </a:fld>
            <a:endParaRPr lang="en-US"/>
          </a:p>
        </p:txBody>
      </p:sp>
    </p:spTree>
    <p:extLst>
      <p:ext uri="{BB962C8B-B14F-4D97-AF65-F5344CB8AC3E}">
        <p14:creationId xmlns:p14="http://schemas.microsoft.com/office/powerpoint/2010/main" val="1504177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D2E7D86-71EE-42E9-B24F-2223D0C1B2C6}" type="slidenum">
              <a:rPr lang="en-US" sz="1400"/>
              <a:pPr algn="r" eaLnBrk="1" hangingPunct="1"/>
              <a:t>14</a:t>
            </a:fld>
            <a:endParaRPr lang="en-US" sz="1400"/>
          </a:p>
        </p:txBody>
      </p:sp>
      <p:sp>
        <p:nvSpPr>
          <p:cNvPr id="90115" name="Rectangle 2"/>
          <p:cNvSpPr>
            <a:spLocks noGrp="1" noChangeArrowheads="1"/>
          </p:cNvSpPr>
          <p:nvPr>
            <p:ph type="title" idx="4294967295"/>
          </p:nvPr>
        </p:nvSpPr>
        <p:spPr>
          <a:xfrm>
            <a:off x="2209800" y="0"/>
            <a:ext cx="7772400" cy="1143000"/>
          </a:xfrm>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Histogram Equalization</a:t>
            </a:r>
            <a:br>
              <a:rPr lang="en-US" sz="4000">
                <a:solidFill>
                  <a:schemeClr val="accent2"/>
                </a:solidFill>
              </a:rPr>
            </a:br>
            <a:endParaRPr lang="en-US" sz="4000">
              <a:solidFill>
                <a:schemeClr val="accent2"/>
              </a:solidFill>
            </a:endParaRPr>
          </a:p>
        </p:txBody>
      </p:sp>
      <p:sp>
        <p:nvSpPr>
          <p:cNvPr id="90117"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01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143000"/>
            <a:ext cx="7192963"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074EBDD-3C7D-44AA-854F-F39A3D87F227}"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14</a:t>
            </a:fld>
            <a:endParaRPr lang="en-US"/>
          </a:p>
        </p:txBody>
      </p:sp>
    </p:spTree>
    <p:extLst>
      <p:ext uri="{BB962C8B-B14F-4D97-AF65-F5344CB8AC3E}">
        <p14:creationId xmlns:p14="http://schemas.microsoft.com/office/powerpoint/2010/main" val="3583234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206E351C-1D50-4F87-A71E-2489F9F52E98}" type="slidenum">
              <a:rPr lang="en-US" sz="1400"/>
              <a:pPr algn="r" eaLnBrk="1" hangingPunct="1"/>
              <a:t>15</a:t>
            </a:fld>
            <a:endParaRPr lang="en-US" sz="1400"/>
          </a:p>
        </p:txBody>
      </p:sp>
      <p:sp>
        <p:nvSpPr>
          <p:cNvPr id="91139" name="Rectangle 2"/>
          <p:cNvSpPr>
            <a:spLocks noGrp="1" noChangeArrowheads="1"/>
          </p:cNvSpPr>
          <p:nvPr>
            <p:ph type="title" idx="4294967295"/>
          </p:nvPr>
        </p:nvSpPr>
        <p:spPr/>
        <p:txBody>
          <a:bodyPr>
            <a:normAutofit fontScale="90000"/>
          </a:bodyPr>
          <a:lstStyle/>
          <a:p>
            <a:pPr eaLnBrk="1" hangingPunct="1"/>
            <a:r>
              <a:rPr lang="en-US" sz="3600">
                <a:solidFill>
                  <a:schemeClr val="accent2"/>
                </a:solidFill>
              </a:rPr>
              <a:t/>
            </a:r>
            <a:br>
              <a:rPr lang="en-US" sz="3600">
                <a:solidFill>
                  <a:schemeClr val="accent2"/>
                </a:solidFill>
              </a:rPr>
            </a:br>
            <a:r>
              <a:rPr lang="en-US" sz="3600">
                <a:solidFill>
                  <a:schemeClr val="accent2"/>
                </a:solidFill>
              </a:rPr>
              <a:t> </a:t>
            </a:r>
            <a:r>
              <a:rPr lang="en-US" sz="4000">
                <a:solidFill>
                  <a:schemeClr val="accent2"/>
                </a:solidFill>
              </a:rPr>
              <a:t>Histogram Equalization</a:t>
            </a:r>
            <a:r>
              <a:rPr lang="en-US" sz="3600">
                <a:solidFill>
                  <a:schemeClr val="accent2"/>
                </a:solidFill>
              </a:rPr>
              <a:t> </a:t>
            </a:r>
            <a:br>
              <a:rPr lang="en-US" sz="3600">
                <a:solidFill>
                  <a:schemeClr val="accent2"/>
                </a:solidFill>
              </a:rPr>
            </a:br>
            <a:r>
              <a:rPr lang="en-US" sz="3600"/>
              <a:t/>
            </a:r>
            <a:br>
              <a:rPr lang="en-US" sz="3600"/>
            </a:br>
            <a:r>
              <a:rPr lang="en-US" sz="4000"/>
              <a:t/>
            </a:r>
            <a:br>
              <a:rPr lang="en-US" sz="4000"/>
            </a:br>
            <a:endParaRPr lang="en-US" sz="4000"/>
          </a:p>
        </p:txBody>
      </p:sp>
      <p:sp>
        <p:nvSpPr>
          <p:cNvPr id="91140"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91141"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11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6" y="1327151"/>
            <a:ext cx="74707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3999B41-FD07-433D-A4EA-ED8C7CE31CAA}"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15</a:t>
            </a:fld>
            <a:endParaRPr lang="en-US"/>
          </a:p>
        </p:txBody>
      </p:sp>
    </p:spTree>
    <p:extLst>
      <p:ext uri="{BB962C8B-B14F-4D97-AF65-F5344CB8AC3E}">
        <p14:creationId xmlns:p14="http://schemas.microsoft.com/office/powerpoint/2010/main" val="1610006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49907C1-B0B0-4199-8773-72117F3B1B44}" type="slidenum">
              <a:rPr lang="en-US" sz="1400"/>
              <a:pPr algn="r" eaLnBrk="1" hangingPunct="1"/>
              <a:t>16</a:t>
            </a:fld>
            <a:endParaRPr lang="en-US" sz="1400"/>
          </a:p>
        </p:txBody>
      </p:sp>
      <p:sp>
        <p:nvSpPr>
          <p:cNvPr id="94211" name="Rectangle 2"/>
          <p:cNvSpPr>
            <a:spLocks noGrp="1" noChangeArrowheads="1"/>
          </p:cNvSpPr>
          <p:nvPr>
            <p:ph type="title" idx="4294967295"/>
          </p:nvPr>
        </p:nvSpPr>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 </a:t>
            </a:r>
            <a:r>
              <a:rPr lang="en-US" smtClean="0">
                <a:solidFill>
                  <a:schemeClr val="accent2"/>
                </a:solidFill>
              </a:rPr>
              <a:t>Histogram Equalization</a:t>
            </a:r>
            <a:r>
              <a:rPr lang="en-US" sz="4000">
                <a:solidFill>
                  <a:schemeClr val="accent2"/>
                </a:solidFill>
              </a:rPr>
              <a:t> </a:t>
            </a:r>
            <a:br>
              <a:rPr lang="en-US" sz="4000">
                <a:solidFill>
                  <a:schemeClr val="accent2"/>
                </a:solidFill>
              </a:rPr>
            </a:br>
            <a:r>
              <a:rPr lang="en-US" sz="4000"/>
              <a:t/>
            </a:r>
            <a:br>
              <a:rPr lang="en-US" sz="4000"/>
            </a:br>
            <a:r>
              <a:rPr lang="en-US" smtClean="0"/>
              <a:t/>
            </a:r>
            <a:br>
              <a:rPr lang="en-US" smtClean="0"/>
            </a:br>
            <a:endParaRPr lang="en-US" smtClean="0"/>
          </a:p>
        </p:txBody>
      </p:sp>
      <p:sp>
        <p:nvSpPr>
          <p:cNvPr id="94212"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94213"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42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6" y="1327151"/>
            <a:ext cx="74707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19200"/>
            <a:ext cx="77724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F37DFB5-7079-4E96-84A5-427F7684C605}"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16</a:t>
            </a:fld>
            <a:endParaRPr lang="en-US"/>
          </a:p>
        </p:txBody>
      </p:sp>
    </p:spTree>
    <p:extLst>
      <p:ext uri="{BB962C8B-B14F-4D97-AF65-F5344CB8AC3E}">
        <p14:creationId xmlns:p14="http://schemas.microsoft.com/office/powerpoint/2010/main" val="183576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68638AD-82B1-476A-A24F-C6BDB5AD1590}" type="slidenum">
              <a:rPr lang="en-US" sz="1400"/>
              <a:pPr algn="r" eaLnBrk="1" hangingPunct="1"/>
              <a:t>17</a:t>
            </a:fld>
            <a:endParaRPr lang="en-US" sz="1400"/>
          </a:p>
        </p:txBody>
      </p:sp>
      <p:sp>
        <p:nvSpPr>
          <p:cNvPr id="96259" name="Rectangle 2"/>
          <p:cNvSpPr>
            <a:spLocks noGrp="1" noChangeArrowheads="1"/>
          </p:cNvSpPr>
          <p:nvPr>
            <p:ph type="title" idx="4294967295"/>
          </p:nvPr>
        </p:nvSpPr>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 </a:t>
            </a:r>
            <a:r>
              <a:rPr lang="en-US" smtClean="0">
                <a:solidFill>
                  <a:schemeClr val="accent2"/>
                </a:solidFill>
              </a:rPr>
              <a:t>Histogram Equalization</a:t>
            </a:r>
            <a:r>
              <a:rPr lang="en-US" sz="4000">
                <a:solidFill>
                  <a:schemeClr val="accent2"/>
                </a:solidFill>
              </a:rPr>
              <a:t> </a:t>
            </a:r>
            <a:br>
              <a:rPr lang="en-US" sz="4000">
                <a:solidFill>
                  <a:schemeClr val="accent2"/>
                </a:solidFill>
              </a:rPr>
            </a:br>
            <a:r>
              <a:rPr lang="en-US" sz="4000"/>
              <a:t/>
            </a:r>
            <a:br>
              <a:rPr lang="en-US" sz="4000"/>
            </a:br>
            <a:r>
              <a:rPr lang="en-US" smtClean="0"/>
              <a:t/>
            </a:r>
            <a:br>
              <a:rPr lang="en-US" smtClean="0"/>
            </a:br>
            <a:endParaRPr lang="en-US" smtClean="0"/>
          </a:p>
        </p:txBody>
      </p:sp>
      <p:sp>
        <p:nvSpPr>
          <p:cNvPr id="96260"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96261"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5" name="Rectangle 3"/>
          <p:cNvSpPr>
            <a:spLocks noChangeArrowheads="1"/>
          </p:cNvSpPr>
          <p:nvPr/>
        </p:nvSpPr>
        <p:spPr bwMode="auto">
          <a:xfrm>
            <a:off x="1981200" y="1333500"/>
            <a:ext cx="82296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tabLst>
                <a:tab pos="1257300" algn="l"/>
              </a:tabLst>
              <a:defRPr sz="2800">
                <a:solidFill>
                  <a:schemeClr val="tx1"/>
                </a:solidFill>
                <a:latin typeface="Times New Roman" panose="02020603050405020304" pitchFamily="18" charset="0"/>
              </a:defRPr>
            </a:lvl1pPr>
            <a:lvl2pPr marL="827088" indent="-285750" eaLnBrk="0" hangingPunct="0">
              <a:spcBef>
                <a:spcPct val="20000"/>
              </a:spcBef>
              <a:buChar char="–"/>
              <a:tabLst>
                <a:tab pos="1257300" algn="l"/>
              </a:tabLst>
              <a:defRPr sz="2400">
                <a:solidFill>
                  <a:schemeClr val="tx1"/>
                </a:solidFill>
                <a:latin typeface="Times New Roman" panose="02020603050405020304" pitchFamily="18" charset="0"/>
              </a:defRPr>
            </a:lvl2pPr>
            <a:lvl3pPr marL="1143000" indent="-228600" eaLnBrk="0" hangingPunct="0">
              <a:spcBef>
                <a:spcPct val="20000"/>
              </a:spcBef>
              <a:buChar char="•"/>
              <a:tabLst>
                <a:tab pos="1257300" algn="l"/>
              </a:tabLst>
              <a:defRPr sz="2000">
                <a:solidFill>
                  <a:schemeClr val="tx1"/>
                </a:solidFill>
                <a:latin typeface="Times New Roman" panose="02020603050405020304" pitchFamily="18" charset="0"/>
              </a:defRPr>
            </a:lvl3pPr>
            <a:lvl4pPr marL="1600200" indent="-228600" eaLnBrk="0" hangingPunct="0">
              <a:spcBef>
                <a:spcPct val="20000"/>
              </a:spcBef>
              <a:buChar char="–"/>
              <a:tabLst>
                <a:tab pos="1257300" algn="l"/>
              </a:tabLst>
              <a:defRPr>
                <a:solidFill>
                  <a:schemeClr val="tx1"/>
                </a:solidFill>
                <a:latin typeface="Times New Roman" panose="02020603050405020304" pitchFamily="18" charset="0"/>
              </a:defRPr>
            </a:lvl4pPr>
            <a:lvl5pPr marL="2057400" indent="-228600" eaLnBrk="0" hangingPunct="0">
              <a:spcBef>
                <a:spcPct val="20000"/>
              </a:spcBef>
              <a:buChar char="»"/>
              <a:tabLst>
                <a:tab pos="1257300" algn="l"/>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257300" algn="l"/>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257300" algn="l"/>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257300" algn="l"/>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257300" algn="l"/>
              </a:tabLst>
              <a:defRPr>
                <a:solidFill>
                  <a:schemeClr val="tx1"/>
                </a:solidFill>
                <a:latin typeface="Times New Roman" panose="02020603050405020304" pitchFamily="18" charset="0"/>
              </a:defRPr>
            </a:lvl9pPr>
          </a:lstStyle>
          <a:p>
            <a:pPr eaLnBrk="1" hangingPunct="1">
              <a:lnSpc>
                <a:spcPct val="90000"/>
              </a:lnSpc>
            </a:pPr>
            <a:r>
              <a:rPr lang="en-IE" sz="3200"/>
              <a:t>Spreading out the frequencies in an image (or equalising the image) is a simple way to improve dark or washed out images</a:t>
            </a:r>
          </a:p>
          <a:p>
            <a:pPr eaLnBrk="1" hangingPunct="1">
              <a:lnSpc>
                <a:spcPct val="90000"/>
              </a:lnSpc>
            </a:pPr>
            <a:r>
              <a:rPr lang="en-IE" sz="3200"/>
              <a:t>The formula for histogram </a:t>
            </a:r>
            <a:br>
              <a:rPr lang="en-IE" sz="3200"/>
            </a:br>
            <a:r>
              <a:rPr lang="en-IE" sz="3200"/>
              <a:t>equalisation is given where</a:t>
            </a:r>
          </a:p>
          <a:p>
            <a:pPr lvl="1" eaLnBrk="1" hangingPunct="1">
              <a:lnSpc>
                <a:spcPct val="90000"/>
              </a:lnSpc>
            </a:pPr>
            <a:r>
              <a:rPr lang="en-IE" sz="2800" i="1"/>
              <a:t>r</a:t>
            </a:r>
            <a:r>
              <a:rPr lang="en-IE" sz="2800" i="1" baseline="-25000"/>
              <a:t>k</a:t>
            </a:r>
            <a:r>
              <a:rPr lang="en-IE" sz="2800"/>
              <a:t>:	input intensity</a:t>
            </a:r>
          </a:p>
          <a:p>
            <a:pPr lvl="1" eaLnBrk="1" hangingPunct="1">
              <a:lnSpc>
                <a:spcPct val="90000"/>
              </a:lnSpc>
            </a:pPr>
            <a:r>
              <a:rPr lang="en-IE" sz="2800" i="1"/>
              <a:t>s</a:t>
            </a:r>
            <a:r>
              <a:rPr lang="en-IE" sz="2800" i="1" baseline="-25000"/>
              <a:t>k</a:t>
            </a:r>
            <a:r>
              <a:rPr lang="en-IE" sz="2800"/>
              <a:t>:	processed intensity</a:t>
            </a:r>
          </a:p>
          <a:p>
            <a:pPr lvl="1" eaLnBrk="1" hangingPunct="1">
              <a:lnSpc>
                <a:spcPct val="90000"/>
              </a:lnSpc>
            </a:pPr>
            <a:r>
              <a:rPr lang="en-IE" sz="2800" i="1"/>
              <a:t>k</a:t>
            </a:r>
            <a:r>
              <a:rPr lang="en-IE" sz="2800"/>
              <a:t>: 	the intensity range </a:t>
            </a:r>
            <a:br>
              <a:rPr lang="en-IE" sz="2800"/>
            </a:br>
            <a:r>
              <a:rPr lang="en-IE" sz="2800"/>
              <a:t>	(e.g 0.0 – 1.0)</a:t>
            </a:r>
          </a:p>
          <a:p>
            <a:pPr lvl="1" eaLnBrk="1" hangingPunct="1">
              <a:lnSpc>
                <a:spcPct val="90000"/>
              </a:lnSpc>
            </a:pPr>
            <a:r>
              <a:rPr lang="en-IE" sz="2800" i="1"/>
              <a:t>n</a:t>
            </a:r>
            <a:r>
              <a:rPr lang="en-IE" sz="2800" i="1" baseline="-25000"/>
              <a:t>j</a:t>
            </a:r>
            <a:r>
              <a:rPr lang="en-IE" sz="2800"/>
              <a:t>:	the frequency of intensity </a:t>
            </a:r>
            <a:r>
              <a:rPr lang="en-IE" sz="2800" i="1"/>
              <a:t>j</a:t>
            </a:r>
          </a:p>
          <a:p>
            <a:pPr lvl="1" eaLnBrk="1" hangingPunct="1">
              <a:lnSpc>
                <a:spcPct val="90000"/>
              </a:lnSpc>
            </a:pPr>
            <a:r>
              <a:rPr lang="en-IE" sz="2800" i="1"/>
              <a:t>n</a:t>
            </a:r>
            <a:r>
              <a:rPr lang="en-IE" sz="2800"/>
              <a:t>:	the sum of all frequencies</a:t>
            </a:r>
          </a:p>
          <a:p>
            <a:pPr lvl="1" eaLnBrk="1" hangingPunct="1">
              <a:lnSpc>
                <a:spcPct val="90000"/>
              </a:lnSpc>
            </a:pPr>
            <a:endParaRPr lang="en-US" sz="2800"/>
          </a:p>
        </p:txBody>
      </p:sp>
      <p:grpSp>
        <p:nvGrpSpPr>
          <p:cNvPr id="96266" name="Group 4"/>
          <p:cNvGrpSpPr>
            <a:grpSpLocks/>
          </p:cNvGrpSpPr>
          <p:nvPr/>
        </p:nvGrpSpPr>
        <p:grpSpPr bwMode="auto">
          <a:xfrm>
            <a:off x="7621588" y="2957513"/>
            <a:ext cx="2825750" cy="3446462"/>
            <a:chOff x="3641" y="1923"/>
            <a:chExt cx="1780" cy="2171"/>
          </a:xfrm>
        </p:grpSpPr>
        <p:sp>
          <p:nvSpPr>
            <p:cNvPr id="96267" name="Rectangle 5"/>
            <p:cNvSpPr>
              <a:spLocks noChangeArrowheads="1"/>
            </p:cNvSpPr>
            <p:nvPr/>
          </p:nvSpPr>
          <p:spPr bwMode="auto">
            <a:xfrm>
              <a:off x="3641" y="1923"/>
              <a:ext cx="1780" cy="2171"/>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sz="1800">
                <a:latin typeface="Arial" panose="020B0604020202020204" pitchFamily="34" charset="0"/>
              </a:endParaRPr>
            </a:p>
          </p:txBody>
        </p:sp>
        <p:grpSp>
          <p:nvGrpSpPr>
            <p:cNvPr id="96268" name="Group 6"/>
            <p:cNvGrpSpPr>
              <a:grpSpLocks/>
            </p:cNvGrpSpPr>
            <p:nvPr/>
          </p:nvGrpSpPr>
          <p:grpSpPr bwMode="auto">
            <a:xfrm>
              <a:off x="3691" y="1936"/>
              <a:ext cx="1693" cy="2137"/>
              <a:chOff x="3720" y="1935"/>
              <a:chExt cx="1693" cy="2137"/>
            </a:xfrm>
          </p:grpSpPr>
          <p:graphicFrame>
            <p:nvGraphicFramePr>
              <p:cNvPr id="96269" name="Object 7"/>
              <p:cNvGraphicFramePr>
                <a:graphicFrameLocks noChangeAspect="1"/>
              </p:cNvGraphicFramePr>
              <p:nvPr/>
            </p:nvGraphicFramePr>
            <p:xfrm>
              <a:off x="3720" y="1935"/>
              <a:ext cx="1340" cy="473"/>
            </p:xfrm>
            <a:graphic>
              <a:graphicData uri="http://schemas.openxmlformats.org/presentationml/2006/ole">
                <mc:AlternateContent xmlns:mc="http://schemas.openxmlformats.org/markup-compatibility/2006">
                  <mc:Choice xmlns:v="urn:schemas-microsoft-com:vml" Requires="v">
                    <p:oleObj spid="_x0000_s1092"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 y="1935"/>
                            <a:ext cx="1340"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0" name="Object 8"/>
              <p:cNvGraphicFramePr>
                <a:graphicFrameLocks noChangeAspect="1"/>
              </p:cNvGraphicFramePr>
              <p:nvPr/>
            </p:nvGraphicFramePr>
            <p:xfrm>
              <a:off x="4058" y="2350"/>
              <a:ext cx="1355" cy="832"/>
            </p:xfrm>
            <a:graphic>
              <a:graphicData uri="http://schemas.openxmlformats.org/presentationml/2006/ole">
                <mc:AlternateContent xmlns:mc="http://schemas.openxmlformats.org/markup-compatibility/2006">
                  <mc:Choice xmlns:v="urn:schemas-microsoft-com:vml" Requires="v">
                    <p:oleObj spid="_x0000_s1093" name="Equation" r:id="rId5" imgW="723600" imgH="444240" progId="Equation.3">
                      <p:embed/>
                    </p:oleObj>
                  </mc:Choice>
                  <mc:Fallback>
                    <p:oleObj name="Equation" r:id="rId5" imgW="7236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8" y="2350"/>
                            <a:ext cx="1355" cy="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1" name="Object 9"/>
              <p:cNvGraphicFramePr>
                <a:graphicFrameLocks noChangeAspect="1"/>
              </p:cNvGraphicFramePr>
              <p:nvPr/>
            </p:nvGraphicFramePr>
            <p:xfrm>
              <a:off x="4068" y="3192"/>
              <a:ext cx="977" cy="880"/>
            </p:xfrm>
            <a:graphic>
              <a:graphicData uri="http://schemas.openxmlformats.org/presentationml/2006/ole">
                <mc:AlternateContent xmlns:mc="http://schemas.openxmlformats.org/markup-compatibility/2006">
                  <mc:Choice xmlns:v="urn:schemas-microsoft-com:vml" Requires="v">
                    <p:oleObj spid="_x0000_s1094" name="Equation" r:id="rId7" imgW="507960" imgH="457200" progId="Equation.3">
                      <p:embed/>
                    </p:oleObj>
                  </mc:Choice>
                  <mc:Fallback>
                    <p:oleObj name="Equation" r:id="rId7" imgW="50796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8" y="3192"/>
                            <a:ext cx="977" cy="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 name="Date Placeholder 1"/>
          <p:cNvSpPr>
            <a:spLocks noGrp="1"/>
          </p:cNvSpPr>
          <p:nvPr>
            <p:ph type="dt" sz="half" idx="10"/>
          </p:nvPr>
        </p:nvSpPr>
        <p:spPr/>
        <p:txBody>
          <a:bodyPr/>
          <a:lstStyle/>
          <a:p>
            <a:fld id="{9F6D032F-496F-424A-BC66-A87AE6E55152}"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17</a:t>
            </a:fld>
            <a:endParaRPr lang="en-US"/>
          </a:p>
        </p:txBody>
      </p:sp>
    </p:spTree>
    <p:extLst>
      <p:ext uri="{BB962C8B-B14F-4D97-AF65-F5344CB8AC3E}">
        <p14:creationId xmlns:p14="http://schemas.microsoft.com/office/powerpoint/2010/main" val="2850790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1D12C17D-2B9E-4E65-AD6A-3ADCAF1BEF60}" type="slidenum">
              <a:rPr lang="en-US" sz="1400"/>
              <a:pPr algn="r" eaLnBrk="1" hangingPunct="1"/>
              <a:t>18</a:t>
            </a:fld>
            <a:endParaRPr lang="en-US" sz="1400"/>
          </a:p>
        </p:txBody>
      </p:sp>
      <p:sp>
        <p:nvSpPr>
          <p:cNvPr id="97283" name="Rectangle 2"/>
          <p:cNvSpPr>
            <a:spLocks noGrp="1" noChangeArrowheads="1"/>
          </p:cNvSpPr>
          <p:nvPr>
            <p:ph type="title" idx="4294967295"/>
          </p:nvPr>
        </p:nvSpPr>
        <p:spPr>
          <a:xfrm>
            <a:off x="2209800" y="228600"/>
            <a:ext cx="7772400" cy="1143000"/>
          </a:xfrm>
        </p:spPr>
        <p:txBody>
          <a:bodyPr>
            <a:normAutofit fontScale="90000"/>
          </a:bodyPr>
          <a:lstStyle/>
          <a:p>
            <a:pPr eaLnBrk="1" hangingPunct="1"/>
            <a:r>
              <a:rPr lang="en-US" smtClean="0">
                <a:solidFill>
                  <a:schemeClr val="accent2"/>
                </a:solidFill>
              </a:rPr>
              <a:t/>
            </a:r>
            <a:br>
              <a:rPr lang="en-US" smtClean="0">
                <a:solidFill>
                  <a:schemeClr val="accent2"/>
                </a:solidFill>
              </a:rPr>
            </a:br>
            <a:r>
              <a:rPr lang="en-US" smtClean="0">
                <a:solidFill>
                  <a:schemeClr val="accent2"/>
                </a:solidFill>
              </a:rPr>
              <a:t/>
            </a:r>
            <a:br>
              <a:rPr lang="en-US" smtClean="0">
                <a:solidFill>
                  <a:schemeClr val="accent2"/>
                </a:solidFill>
              </a:rPr>
            </a:br>
            <a:r>
              <a:rPr lang="en-US" sz="4000">
                <a:solidFill>
                  <a:schemeClr val="accent2"/>
                </a:solidFill>
              </a:rPr>
              <a:t>Histogram Equalization: Example </a:t>
            </a:r>
            <a:br>
              <a:rPr lang="en-US" sz="4000">
                <a:solidFill>
                  <a:schemeClr val="accent2"/>
                </a:solidFill>
              </a:rPr>
            </a:br>
            <a:r>
              <a:rPr lang="en-US" sz="4000"/>
              <a:t/>
            </a:r>
            <a:br>
              <a:rPr lang="en-US" sz="4000"/>
            </a:br>
            <a:r>
              <a:rPr lang="en-US" smtClean="0"/>
              <a:t/>
            </a:r>
            <a:br>
              <a:rPr lang="en-US" smtClean="0"/>
            </a:br>
            <a:endParaRPr lang="en-US" smtClean="0"/>
          </a:p>
        </p:txBody>
      </p:sp>
      <p:sp>
        <p:nvSpPr>
          <p:cNvPr id="97284"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97285"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00188"/>
            <a:ext cx="829945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22AE893-F917-4984-8D3D-BE2BF1BF1CAF}"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18</a:t>
            </a:fld>
            <a:endParaRPr lang="en-US"/>
          </a:p>
        </p:txBody>
      </p:sp>
    </p:spTree>
    <p:extLst>
      <p:ext uri="{BB962C8B-B14F-4D97-AF65-F5344CB8AC3E}">
        <p14:creationId xmlns:p14="http://schemas.microsoft.com/office/powerpoint/2010/main" val="433093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38D91835-C439-4B19-ACF1-17E9F02381A1}" type="slidenum">
              <a:rPr lang="en-US" sz="1400"/>
              <a:pPr algn="r" eaLnBrk="1" hangingPunct="1"/>
              <a:t>19</a:t>
            </a:fld>
            <a:endParaRPr lang="en-US" sz="1400"/>
          </a:p>
        </p:txBody>
      </p:sp>
      <p:sp>
        <p:nvSpPr>
          <p:cNvPr id="98308"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98309"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8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174876"/>
            <a:ext cx="47625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1" y="2155825"/>
            <a:ext cx="38322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0" name="Rectangle 7"/>
          <p:cNvSpPr>
            <a:spLocks noChangeArrowheads="1"/>
          </p:cNvSpPr>
          <p:nvPr/>
        </p:nvSpPr>
        <p:spPr bwMode="auto">
          <a:xfrm>
            <a:off x="1524000" y="6491288"/>
            <a:ext cx="893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a:latin typeface="Arial" panose="020B0604020202020204" pitchFamily="34" charset="0"/>
              </a:rPr>
              <a:t>Notice that the minimum value (52) is now 0 and the maximum value (154) is now 255.</a:t>
            </a:r>
          </a:p>
        </p:txBody>
      </p:sp>
      <p:sp>
        <p:nvSpPr>
          <p:cNvPr id="98321" name="Rectangle 8"/>
          <p:cNvSpPr>
            <a:spLocks noChangeArrowheads="1"/>
          </p:cNvSpPr>
          <p:nvPr/>
        </p:nvSpPr>
        <p:spPr bwMode="auto">
          <a:xfrm>
            <a:off x="2768600" y="5573713"/>
            <a:ext cx="150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latin typeface="Arial" panose="020B0604020202020204" pitchFamily="34" charset="0"/>
              </a:rPr>
              <a:t>Initial Image</a:t>
            </a:r>
          </a:p>
        </p:txBody>
      </p:sp>
      <p:sp>
        <p:nvSpPr>
          <p:cNvPr id="98322" name="Rectangle 9"/>
          <p:cNvSpPr>
            <a:spLocks noChangeArrowheads="1"/>
          </p:cNvSpPr>
          <p:nvPr/>
        </p:nvSpPr>
        <p:spPr bwMode="auto">
          <a:xfrm>
            <a:off x="7043738" y="5484813"/>
            <a:ext cx="285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b="1">
                <a:latin typeface="Arial" panose="020B0604020202020204" pitchFamily="34" charset="0"/>
              </a:rPr>
              <a:t>Image After Equalization</a:t>
            </a:r>
          </a:p>
        </p:txBody>
      </p:sp>
      <p:sp>
        <p:nvSpPr>
          <p:cNvPr id="98323" name="Rectangle 19"/>
          <p:cNvSpPr>
            <a:spLocks noChangeArrowheads="1"/>
          </p:cNvSpPr>
          <p:nvPr/>
        </p:nvSpPr>
        <p:spPr bwMode="auto">
          <a:xfrm>
            <a:off x="2503488" y="107951"/>
            <a:ext cx="7097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accent2"/>
                </a:solidFill>
              </a:rPr>
              <a:t>Histogram Equalization: Example</a:t>
            </a:r>
          </a:p>
        </p:txBody>
      </p:sp>
      <p:sp>
        <p:nvSpPr>
          <p:cNvPr id="2" name="Date Placeholder 1"/>
          <p:cNvSpPr>
            <a:spLocks noGrp="1"/>
          </p:cNvSpPr>
          <p:nvPr>
            <p:ph type="dt" sz="half" idx="10"/>
          </p:nvPr>
        </p:nvSpPr>
        <p:spPr/>
        <p:txBody>
          <a:bodyPr/>
          <a:lstStyle/>
          <a:p>
            <a:fld id="{663976A3-02C1-4640-86DE-81EFD85AEAED}"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19</a:t>
            </a:fld>
            <a:endParaRPr lang="en-US"/>
          </a:p>
        </p:txBody>
      </p:sp>
    </p:spTree>
    <p:extLst>
      <p:ext uri="{BB962C8B-B14F-4D97-AF65-F5344CB8AC3E}">
        <p14:creationId xmlns:p14="http://schemas.microsoft.com/office/powerpoint/2010/main" val="3455821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r>
              <a:rPr lang="en-US" dirty="0" smtClean="0"/>
              <a:t>Histogram  Specification </a:t>
            </a:r>
            <a:endParaRPr lang="en-US" dirty="0"/>
          </a:p>
          <a:p>
            <a:r>
              <a:rPr lang="en-US" dirty="0" smtClean="0"/>
              <a:t>Problems </a:t>
            </a:r>
            <a:endParaRPr lang="en-US" dirty="0"/>
          </a:p>
        </p:txBody>
      </p:sp>
      <p:sp>
        <p:nvSpPr>
          <p:cNvPr id="4" name="Date Placeholder 3"/>
          <p:cNvSpPr>
            <a:spLocks noGrp="1"/>
          </p:cNvSpPr>
          <p:nvPr>
            <p:ph type="dt" sz="half" idx="10"/>
          </p:nvPr>
        </p:nvSpPr>
        <p:spPr/>
        <p:txBody>
          <a:bodyPr/>
          <a:lstStyle/>
          <a:p>
            <a:fld id="{A205BBD8-93E4-4B2C-A4BC-C67ED5D4D47A}" type="datetime1">
              <a:rPr lang="en-US" smtClean="0"/>
              <a:t>7/28/2020</a:t>
            </a:fld>
            <a:endParaRPr lang="en-US"/>
          </a:p>
        </p:txBody>
      </p:sp>
      <p:sp>
        <p:nvSpPr>
          <p:cNvPr id="5" name="Footer Placeholder 4"/>
          <p:cNvSpPr>
            <a:spLocks noGrp="1"/>
          </p:cNvSpPr>
          <p:nvPr>
            <p:ph type="ftr" sz="quarter" idx="11"/>
          </p:nvPr>
        </p:nvSpPr>
        <p:spPr/>
        <p:txBody>
          <a:bodyPr/>
          <a:lstStyle/>
          <a:p>
            <a:r>
              <a:rPr lang="en-US" smtClean="0"/>
              <a:t>Dr. B. S. Daga , Fr.CRCE , Mumbai</a:t>
            </a:r>
            <a:endParaRPr lang="en-US"/>
          </a:p>
        </p:txBody>
      </p:sp>
      <p:sp>
        <p:nvSpPr>
          <p:cNvPr id="6" name="Slide Number Placeholder 5"/>
          <p:cNvSpPr>
            <a:spLocks noGrp="1"/>
          </p:cNvSpPr>
          <p:nvPr>
            <p:ph type="sldNum" sz="quarter" idx="12"/>
          </p:nvPr>
        </p:nvSpPr>
        <p:spPr/>
        <p:txBody>
          <a:bodyPr/>
          <a:lstStyle/>
          <a:p>
            <a:fld id="{BC6B8439-0443-459B-8B47-5A0F51A72725}" type="slidenum">
              <a:rPr lang="en-US" smtClean="0"/>
              <a:t>2</a:t>
            </a:fld>
            <a:endParaRPr lang="en-US"/>
          </a:p>
        </p:txBody>
      </p:sp>
    </p:spTree>
    <p:extLst>
      <p:ext uri="{BB962C8B-B14F-4D97-AF65-F5344CB8AC3E}">
        <p14:creationId xmlns:p14="http://schemas.microsoft.com/office/powerpoint/2010/main" val="131652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0F938967-D49A-47E2-ABE1-F3F1970D0B48}" type="slidenum">
              <a:rPr lang="en-US" sz="1400"/>
              <a:pPr algn="r" eaLnBrk="1" hangingPunct="1"/>
              <a:t>20</a:t>
            </a:fld>
            <a:endParaRPr lang="en-US" sz="1400"/>
          </a:p>
        </p:txBody>
      </p:sp>
      <p:sp>
        <p:nvSpPr>
          <p:cNvPr id="100355"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100356"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Rectangle 10"/>
          <p:cNvSpPr>
            <a:spLocks noChangeArrowheads="1"/>
          </p:cNvSpPr>
          <p:nvPr/>
        </p:nvSpPr>
        <p:spPr bwMode="auto">
          <a:xfrm>
            <a:off x="2503488" y="107951"/>
            <a:ext cx="7097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accent2"/>
                </a:solidFill>
              </a:rPr>
              <a:t>Histogram Equalization: Example</a:t>
            </a:r>
          </a:p>
        </p:txBody>
      </p:sp>
      <p:pic>
        <p:nvPicPr>
          <p:cNvPr id="100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468439"/>
            <a:ext cx="71913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3C259B21-5AC7-46B8-A2C6-260CFBFDF29E}"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20</a:t>
            </a:fld>
            <a:endParaRPr lang="en-US"/>
          </a:p>
        </p:txBody>
      </p:sp>
    </p:spTree>
    <p:extLst>
      <p:ext uri="{BB962C8B-B14F-4D97-AF65-F5344CB8AC3E}">
        <p14:creationId xmlns:p14="http://schemas.microsoft.com/office/powerpoint/2010/main" val="1090585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84C1C25-C022-4776-B948-0895ED487B0F}" type="slidenum">
              <a:rPr lang="en-US" sz="1400"/>
              <a:pPr algn="r" eaLnBrk="1" hangingPunct="1"/>
              <a:t>21</a:t>
            </a:fld>
            <a:endParaRPr lang="en-US" sz="1400"/>
          </a:p>
        </p:txBody>
      </p:sp>
      <p:sp>
        <p:nvSpPr>
          <p:cNvPr id="106499"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106500"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1" name="Rectangle 5"/>
          <p:cNvSpPr>
            <a:spLocks noChangeArrowheads="1"/>
          </p:cNvSpPr>
          <p:nvPr/>
        </p:nvSpPr>
        <p:spPr bwMode="auto">
          <a:xfrm>
            <a:off x="2503488" y="107951"/>
            <a:ext cx="7097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accent2"/>
                </a:solidFill>
              </a:rPr>
              <a:t>Histogram Equalization: Example</a:t>
            </a:r>
          </a:p>
        </p:txBody>
      </p:sp>
      <p:graphicFrame>
        <p:nvGraphicFramePr>
          <p:cNvPr id="106504" name="Group 8"/>
          <p:cNvGraphicFramePr>
            <a:graphicFrameLocks noGrp="1"/>
          </p:cNvGraphicFramePr>
          <p:nvPr/>
        </p:nvGraphicFramePr>
        <p:xfrm>
          <a:off x="2286000" y="2286000"/>
          <a:ext cx="3124200" cy="2565400"/>
        </p:xfrm>
        <a:graphic>
          <a:graphicData uri="http://schemas.openxmlformats.org/drawingml/2006/table">
            <a:tbl>
              <a:tblPr/>
              <a:tblGrid>
                <a:gridCol w="781050"/>
                <a:gridCol w="781050"/>
                <a:gridCol w="781050"/>
                <a:gridCol w="781050"/>
              </a:tblGrid>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6531" name="Group 35"/>
          <p:cNvGraphicFramePr>
            <a:graphicFrameLocks noGrp="1"/>
          </p:cNvGraphicFramePr>
          <p:nvPr/>
        </p:nvGraphicFramePr>
        <p:xfrm>
          <a:off x="6248400" y="2209801"/>
          <a:ext cx="3200400" cy="3140075"/>
        </p:xfrm>
        <a:graphic>
          <a:graphicData uri="http://schemas.openxmlformats.org/drawingml/2006/table">
            <a:tbl>
              <a:tblPr/>
              <a:tblGrid>
                <a:gridCol w="355600"/>
                <a:gridCol w="355600"/>
                <a:gridCol w="355600"/>
                <a:gridCol w="355600"/>
                <a:gridCol w="355600"/>
                <a:gridCol w="355600"/>
                <a:gridCol w="355600"/>
                <a:gridCol w="355600"/>
                <a:gridCol w="355600"/>
              </a:tblGrid>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cap="flat">
                      <a:noFill/>
                    </a:lnT>
                    <a:lnB>
                      <a:noFill/>
                    </a:lnB>
                    <a:lnTlToBr>
                      <a:noFill/>
                    </a:lnTlToBr>
                    <a:lnBlToTr>
                      <a:noFill/>
                    </a:lnBlToTr>
                    <a:noFill/>
                  </a:tcPr>
                </a:tc>
              </a:tr>
              <a:tr h="54927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08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cap="flat">
                      <a:noFill/>
                    </a:lnB>
                    <a:lnTlToBr>
                      <a:noFill/>
                    </a:lnTlToBr>
                    <a:lnBlToTr>
                      <a:noFill/>
                    </a:lnBlToTr>
                    <a:noFill/>
                  </a:tcPr>
                </a:tc>
              </a:tr>
            </a:tbl>
          </a:graphicData>
        </a:graphic>
      </p:graphicFrame>
      <p:grpSp>
        <p:nvGrpSpPr>
          <p:cNvPr id="106616" name="Group 120"/>
          <p:cNvGrpSpPr>
            <a:grpSpLocks/>
          </p:cNvGrpSpPr>
          <p:nvPr/>
        </p:nvGrpSpPr>
        <p:grpSpPr bwMode="auto">
          <a:xfrm>
            <a:off x="2309814" y="1524000"/>
            <a:ext cx="8029575" cy="4789488"/>
            <a:chOff x="495" y="960"/>
            <a:chExt cx="5058" cy="3017"/>
          </a:xfrm>
        </p:grpSpPr>
        <p:sp>
          <p:nvSpPr>
            <p:cNvPr id="106617" name="Text Box 121"/>
            <p:cNvSpPr txBox="1">
              <a:spLocks noChangeArrowheads="1"/>
            </p:cNvSpPr>
            <p:nvPr/>
          </p:nvSpPr>
          <p:spPr bwMode="auto">
            <a:xfrm>
              <a:off x="801" y="3237"/>
              <a:ext cx="8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4x4 image </a:t>
              </a:r>
              <a:endParaRPr lang="th-TH">
                <a:latin typeface="Tahoma" panose="020B0604030504040204" pitchFamily="34" charset="0"/>
                <a:cs typeface="Tahoma" panose="020B0604030504040204" pitchFamily="34" charset="0"/>
              </a:endParaRPr>
            </a:p>
          </p:txBody>
        </p:sp>
        <p:sp>
          <p:nvSpPr>
            <p:cNvPr id="106618" name="Text Box 122"/>
            <p:cNvSpPr txBox="1">
              <a:spLocks noChangeArrowheads="1"/>
            </p:cNvSpPr>
            <p:nvPr/>
          </p:nvSpPr>
          <p:spPr bwMode="auto">
            <a:xfrm>
              <a:off x="495" y="3552"/>
              <a:ext cx="12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Gray scale = [0,9]</a:t>
              </a:r>
              <a:endParaRPr lang="th-TH">
                <a:latin typeface="Tahoma" panose="020B0604030504040204" pitchFamily="34" charset="0"/>
                <a:cs typeface="Tahoma" panose="020B0604030504040204" pitchFamily="34" charset="0"/>
              </a:endParaRPr>
            </a:p>
          </p:txBody>
        </p:sp>
        <p:sp>
          <p:nvSpPr>
            <p:cNvPr id="106619" name="Text Box 123"/>
            <p:cNvSpPr txBox="1">
              <a:spLocks noChangeArrowheads="1"/>
            </p:cNvSpPr>
            <p:nvPr/>
          </p:nvSpPr>
          <p:spPr bwMode="auto">
            <a:xfrm>
              <a:off x="3792" y="3744"/>
              <a:ext cx="7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histogram</a:t>
              </a:r>
              <a:endParaRPr lang="th-TH">
                <a:latin typeface="Tahoma" panose="020B0604030504040204" pitchFamily="34" charset="0"/>
                <a:cs typeface="Tahoma" panose="020B0604030504040204" pitchFamily="34" charset="0"/>
              </a:endParaRPr>
            </a:p>
          </p:txBody>
        </p:sp>
        <p:sp>
          <p:nvSpPr>
            <p:cNvPr id="106620" name="Line 124"/>
            <p:cNvSpPr>
              <a:spLocks noChangeShapeType="1"/>
            </p:cNvSpPr>
            <p:nvPr/>
          </p:nvSpPr>
          <p:spPr bwMode="auto">
            <a:xfrm>
              <a:off x="3120" y="3349"/>
              <a:ext cx="230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1" name="Line 125"/>
            <p:cNvSpPr>
              <a:spLocks noChangeShapeType="1"/>
            </p:cNvSpPr>
            <p:nvPr/>
          </p:nvSpPr>
          <p:spPr bwMode="auto">
            <a:xfrm flipV="1">
              <a:off x="3135" y="1200"/>
              <a:ext cx="0" cy="216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2" name="Line 126"/>
            <p:cNvSpPr>
              <a:spLocks noChangeShapeType="1"/>
            </p:cNvSpPr>
            <p:nvPr/>
          </p:nvSpPr>
          <p:spPr bwMode="auto">
            <a:xfrm>
              <a:off x="3363"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3" name="Line 127"/>
            <p:cNvSpPr>
              <a:spLocks noChangeShapeType="1"/>
            </p:cNvSpPr>
            <p:nvPr/>
          </p:nvSpPr>
          <p:spPr bwMode="auto">
            <a:xfrm>
              <a:off x="358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4" name="Line 128"/>
            <p:cNvSpPr>
              <a:spLocks noChangeShapeType="1"/>
            </p:cNvSpPr>
            <p:nvPr/>
          </p:nvSpPr>
          <p:spPr bwMode="auto">
            <a:xfrm>
              <a:off x="380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5" name="Line 129"/>
            <p:cNvSpPr>
              <a:spLocks noChangeShapeType="1"/>
            </p:cNvSpPr>
            <p:nvPr/>
          </p:nvSpPr>
          <p:spPr bwMode="auto">
            <a:xfrm>
              <a:off x="403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6" name="Line 130"/>
            <p:cNvSpPr>
              <a:spLocks noChangeShapeType="1"/>
            </p:cNvSpPr>
            <p:nvPr/>
          </p:nvSpPr>
          <p:spPr bwMode="auto">
            <a:xfrm>
              <a:off x="425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7" name="Line 131"/>
            <p:cNvSpPr>
              <a:spLocks noChangeShapeType="1"/>
            </p:cNvSpPr>
            <p:nvPr/>
          </p:nvSpPr>
          <p:spPr bwMode="auto">
            <a:xfrm>
              <a:off x="448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8" name="Line 132"/>
            <p:cNvSpPr>
              <a:spLocks noChangeShapeType="1"/>
            </p:cNvSpPr>
            <p:nvPr/>
          </p:nvSpPr>
          <p:spPr bwMode="auto">
            <a:xfrm>
              <a:off x="470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29" name="Line 133"/>
            <p:cNvSpPr>
              <a:spLocks noChangeShapeType="1"/>
            </p:cNvSpPr>
            <p:nvPr/>
          </p:nvSpPr>
          <p:spPr bwMode="auto">
            <a:xfrm>
              <a:off x="493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0" name="Line 134"/>
            <p:cNvSpPr>
              <a:spLocks noChangeShapeType="1"/>
            </p:cNvSpPr>
            <p:nvPr/>
          </p:nvSpPr>
          <p:spPr bwMode="auto">
            <a:xfrm>
              <a:off x="5151"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1" name="Line 135"/>
            <p:cNvSpPr>
              <a:spLocks noChangeShapeType="1"/>
            </p:cNvSpPr>
            <p:nvPr/>
          </p:nvSpPr>
          <p:spPr bwMode="auto">
            <a:xfrm rot="-16200000" flipH="1" flipV="1">
              <a:off x="3137" y="133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2" name="Line 136"/>
            <p:cNvSpPr>
              <a:spLocks noChangeShapeType="1"/>
            </p:cNvSpPr>
            <p:nvPr/>
          </p:nvSpPr>
          <p:spPr bwMode="auto">
            <a:xfrm rot="-16200000" flipH="1" flipV="1">
              <a:off x="3137" y="164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3" name="Line 137"/>
            <p:cNvSpPr>
              <a:spLocks noChangeShapeType="1"/>
            </p:cNvSpPr>
            <p:nvPr/>
          </p:nvSpPr>
          <p:spPr bwMode="auto">
            <a:xfrm rot="-16200000" flipH="1" flipV="1">
              <a:off x="3137" y="1977"/>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4" name="Line 138"/>
            <p:cNvSpPr>
              <a:spLocks noChangeShapeType="1"/>
            </p:cNvSpPr>
            <p:nvPr/>
          </p:nvSpPr>
          <p:spPr bwMode="auto">
            <a:xfrm rot="-16200000" flipH="1" flipV="1">
              <a:off x="3137" y="229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5" name="Line 139"/>
            <p:cNvSpPr>
              <a:spLocks noChangeShapeType="1"/>
            </p:cNvSpPr>
            <p:nvPr/>
          </p:nvSpPr>
          <p:spPr bwMode="auto">
            <a:xfrm rot="-16200000" flipH="1" flipV="1">
              <a:off x="3137" y="2623"/>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6" name="Line 140"/>
            <p:cNvSpPr>
              <a:spLocks noChangeShapeType="1"/>
            </p:cNvSpPr>
            <p:nvPr/>
          </p:nvSpPr>
          <p:spPr bwMode="auto">
            <a:xfrm rot="-16200000" flipH="1" flipV="1">
              <a:off x="3137" y="294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7" name="Line 141"/>
            <p:cNvSpPr>
              <a:spLocks noChangeShapeType="1"/>
            </p:cNvSpPr>
            <p:nvPr/>
          </p:nvSpPr>
          <p:spPr bwMode="auto">
            <a:xfrm flipV="1">
              <a:off x="3589" y="1344"/>
              <a:ext cx="0" cy="201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38" name="Text Box 142"/>
            <p:cNvSpPr txBox="1">
              <a:spLocks noChangeArrowheads="1"/>
            </p:cNvSpPr>
            <p:nvPr/>
          </p:nvSpPr>
          <p:spPr bwMode="auto">
            <a:xfrm>
              <a:off x="2943"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0</a:t>
              </a:r>
              <a:endParaRPr lang="th-TH" sz="2000" b="1">
                <a:latin typeface="Tahoma" panose="020B0604030504040204" pitchFamily="34" charset="0"/>
                <a:cs typeface="Tahoma" panose="020B0604030504040204" pitchFamily="34" charset="0"/>
              </a:endParaRPr>
            </a:p>
          </p:txBody>
        </p:sp>
        <p:sp>
          <p:nvSpPr>
            <p:cNvPr id="106639" name="Text Box 143"/>
            <p:cNvSpPr txBox="1">
              <a:spLocks noChangeArrowheads="1"/>
            </p:cNvSpPr>
            <p:nvPr/>
          </p:nvSpPr>
          <p:spPr bwMode="auto">
            <a:xfrm>
              <a:off x="3177"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1</a:t>
              </a:r>
              <a:endParaRPr lang="th-TH" sz="2000" b="1">
                <a:latin typeface="Tahoma" panose="020B0604030504040204" pitchFamily="34" charset="0"/>
                <a:cs typeface="Tahoma" panose="020B0604030504040204" pitchFamily="34" charset="0"/>
              </a:endParaRPr>
            </a:p>
          </p:txBody>
        </p:sp>
        <p:sp>
          <p:nvSpPr>
            <p:cNvPr id="106640" name="Text Box 144"/>
            <p:cNvSpPr txBox="1">
              <a:spLocks noChangeArrowheads="1"/>
            </p:cNvSpPr>
            <p:nvPr/>
          </p:nvSpPr>
          <p:spPr bwMode="auto">
            <a:xfrm>
              <a:off x="2821" y="291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1</a:t>
              </a:r>
              <a:endParaRPr lang="th-TH" sz="2000" b="1">
                <a:latin typeface="Tahoma" panose="020B0604030504040204" pitchFamily="34" charset="0"/>
                <a:cs typeface="Tahoma" panose="020B0604030504040204" pitchFamily="34" charset="0"/>
              </a:endParaRPr>
            </a:p>
          </p:txBody>
        </p:sp>
        <p:sp>
          <p:nvSpPr>
            <p:cNvPr id="106641" name="Text Box 145"/>
            <p:cNvSpPr txBox="1">
              <a:spLocks noChangeArrowheads="1"/>
            </p:cNvSpPr>
            <p:nvPr/>
          </p:nvSpPr>
          <p:spPr bwMode="auto">
            <a:xfrm>
              <a:off x="3412"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2</a:t>
              </a:r>
              <a:endParaRPr lang="th-TH" sz="2000" b="1">
                <a:latin typeface="Tahoma" panose="020B0604030504040204" pitchFamily="34" charset="0"/>
                <a:cs typeface="Tahoma" panose="020B0604030504040204" pitchFamily="34" charset="0"/>
              </a:endParaRPr>
            </a:p>
          </p:txBody>
        </p:sp>
        <p:sp>
          <p:nvSpPr>
            <p:cNvPr id="106642" name="Text Box 146"/>
            <p:cNvSpPr txBox="1">
              <a:spLocks noChangeArrowheads="1"/>
            </p:cNvSpPr>
            <p:nvPr/>
          </p:nvSpPr>
          <p:spPr bwMode="auto">
            <a:xfrm>
              <a:off x="2821" y="259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2</a:t>
              </a:r>
              <a:endParaRPr lang="th-TH" sz="2000" b="1">
                <a:latin typeface="Tahoma" panose="020B0604030504040204" pitchFamily="34" charset="0"/>
                <a:cs typeface="Tahoma" panose="020B0604030504040204" pitchFamily="34" charset="0"/>
              </a:endParaRPr>
            </a:p>
          </p:txBody>
        </p:sp>
        <p:sp>
          <p:nvSpPr>
            <p:cNvPr id="106643" name="Text Box 147"/>
            <p:cNvSpPr txBox="1">
              <a:spLocks noChangeArrowheads="1"/>
            </p:cNvSpPr>
            <p:nvPr/>
          </p:nvSpPr>
          <p:spPr bwMode="auto">
            <a:xfrm>
              <a:off x="3647"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3</a:t>
              </a:r>
              <a:endParaRPr lang="th-TH" sz="2000" b="1">
                <a:latin typeface="Tahoma" panose="020B0604030504040204" pitchFamily="34" charset="0"/>
                <a:cs typeface="Tahoma" panose="020B0604030504040204" pitchFamily="34" charset="0"/>
              </a:endParaRPr>
            </a:p>
          </p:txBody>
        </p:sp>
        <p:sp>
          <p:nvSpPr>
            <p:cNvPr id="106644" name="Text Box 148"/>
            <p:cNvSpPr txBox="1">
              <a:spLocks noChangeArrowheads="1"/>
            </p:cNvSpPr>
            <p:nvPr/>
          </p:nvSpPr>
          <p:spPr bwMode="auto">
            <a:xfrm>
              <a:off x="2821" y="2268"/>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3</a:t>
              </a:r>
              <a:endParaRPr lang="th-TH" sz="2000" b="1">
                <a:latin typeface="Tahoma" panose="020B0604030504040204" pitchFamily="34" charset="0"/>
                <a:cs typeface="Tahoma" panose="020B0604030504040204" pitchFamily="34" charset="0"/>
              </a:endParaRPr>
            </a:p>
          </p:txBody>
        </p:sp>
        <p:sp>
          <p:nvSpPr>
            <p:cNvPr id="106645" name="Text Box 149"/>
            <p:cNvSpPr txBox="1">
              <a:spLocks noChangeArrowheads="1"/>
            </p:cNvSpPr>
            <p:nvPr/>
          </p:nvSpPr>
          <p:spPr bwMode="auto">
            <a:xfrm>
              <a:off x="3881"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4</a:t>
              </a:r>
              <a:endParaRPr lang="th-TH" sz="2000" b="1">
                <a:latin typeface="Tahoma" panose="020B0604030504040204" pitchFamily="34" charset="0"/>
                <a:cs typeface="Tahoma" panose="020B0604030504040204" pitchFamily="34" charset="0"/>
              </a:endParaRPr>
            </a:p>
          </p:txBody>
        </p:sp>
        <p:sp>
          <p:nvSpPr>
            <p:cNvPr id="106646" name="Text Box 150"/>
            <p:cNvSpPr txBox="1">
              <a:spLocks noChangeArrowheads="1"/>
            </p:cNvSpPr>
            <p:nvPr/>
          </p:nvSpPr>
          <p:spPr bwMode="auto">
            <a:xfrm>
              <a:off x="2821" y="1944"/>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4</a:t>
              </a:r>
              <a:endParaRPr lang="th-TH" sz="2000" b="1">
                <a:latin typeface="Tahoma" panose="020B0604030504040204" pitchFamily="34" charset="0"/>
                <a:cs typeface="Tahoma" panose="020B0604030504040204" pitchFamily="34" charset="0"/>
              </a:endParaRPr>
            </a:p>
          </p:txBody>
        </p:sp>
        <p:sp>
          <p:nvSpPr>
            <p:cNvPr id="106647" name="Text Box 151"/>
            <p:cNvSpPr txBox="1">
              <a:spLocks noChangeArrowheads="1"/>
            </p:cNvSpPr>
            <p:nvPr/>
          </p:nvSpPr>
          <p:spPr bwMode="auto">
            <a:xfrm>
              <a:off x="4116"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5</a:t>
              </a:r>
              <a:endParaRPr lang="th-TH" sz="2000" b="1">
                <a:latin typeface="Tahoma" panose="020B0604030504040204" pitchFamily="34" charset="0"/>
                <a:cs typeface="Tahoma" panose="020B0604030504040204" pitchFamily="34" charset="0"/>
              </a:endParaRPr>
            </a:p>
          </p:txBody>
        </p:sp>
        <p:sp>
          <p:nvSpPr>
            <p:cNvPr id="106648" name="Text Box 152"/>
            <p:cNvSpPr txBox="1">
              <a:spLocks noChangeArrowheads="1"/>
            </p:cNvSpPr>
            <p:nvPr/>
          </p:nvSpPr>
          <p:spPr bwMode="auto">
            <a:xfrm>
              <a:off x="2821" y="1620"/>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5</a:t>
              </a:r>
              <a:endParaRPr lang="th-TH" sz="2000" b="1">
                <a:latin typeface="Tahoma" panose="020B0604030504040204" pitchFamily="34" charset="0"/>
                <a:cs typeface="Tahoma" panose="020B0604030504040204" pitchFamily="34" charset="0"/>
              </a:endParaRPr>
            </a:p>
          </p:txBody>
        </p:sp>
        <p:sp>
          <p:nvSpPr>
            <p:cNvPr id="106649" name="Text Box 153"/>
            <p:cNvSpPr txBox="1">
              <a:spLocks noChangeArrowheads="1"/>
            </p:cNvSpPr>
            <p:nvPr/>
          </p:nvSpPr>
          <p:spPr bwMode="auto">
            <a:xfrm>
              <a:off x="4351"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6</a:t>
              </a:r>
              <a:endParaRPr lang="th-TH" sz="2000" b="1">
                <a:latin typeface="Tahoma" panose="020B0604030504040204" pitchFamily="34" charset="0"/>
                <a:cs typeface="Tahoma" panose="020B0604030504040204" pitchFamily="34" charset="0"/>
              </a:endParaRPr>
            </a:p>
          </p:txBody>
        </p:sp>
        <p:sp>
          <p:nvSpPr>
            <p:cNvPr id="106650" name="Text Box 154"/>
            <p:cNvSpPr txBox="1">
              <a:spLocks noChangeArrowheads="1"/>
            </p:cNvSpPr>
            <p:nvPr/>
          </p:nvSpPr>
          <p:spPr bwMode="auto">
            <a:xfrm>
              <a:off x="2821" y="129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6</a:t>
              </a:r>
              <a:endParaRPr lang="th-TH" sz="2000" b="1">
                <a:latin typeface="Tahoma" panose="020B0604030504040204" pitchFamily="34" charset="0"/>
                <a:cs typeface="Tahoma" panose="020B0604030504040204" pitchFamily="34" charset="0"/>
              </a:endParaRPr>
            </a:p>
          </p:txBody>
        </p:sp>
        <p:sp>
          <p:nvSpPr>
            <p:cNvPr id="106651" name="Text Box 155"/>
            <p:cNvSpPr txBox="1">
              <a:spLocks noChangeArrowheads="1"/>
            </p:cNvSpPr>
            <p:nvPr/>
          </p:nvSpPr>
          <p:spPr bwMode="auto">
            <a:xfrm>
              <a:off x="4585"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7</a:t>
              </a:r>
              <a:endParaRPr lang="th-TH" sz="2000" b="1">
                <a:latin typeface="Tahoma" panose="020B0604030504040204" pitchFamily="34" charset="0"/>
                <a:cs typeface="Tahoma" panose="020B0604030504040204" pitchFamily="34" charset="0"/>
              </a:endParaRPr>
            </a:p>
          </p:txBody>
        </p:sp>
        <p:sp>
          <p:nvSpPr>
            <p:cNvPr id="106652" name="Text Box 156"/>
            <p:cNvSpPr txBox="1">
              <a:spLocks noChangeArrowheads="1"/>
            </p:cNvSpPr>
            <p:nvPr/>
          </p:nvSpPr>
          <p:spPr bwMode="auto">
            <a:xfrm>
              <a:off x="4820"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8</a:t>
              </a:r>
              <a:endParaRPr lang="th-TH" sz="2000" b="1">
                <a:latin typeface="Tahoma" panose="020B0604030504040204" pitchFamily="34" charset="0"/>
                <a:cs typeface="Tahoma" panose="020B0604030504040204" pitchFamily="34" charset="0"/>
              </a:endParaRPr>
            </a:p>
          </p:txBody>
        </p:sp>
        <p:sp>
          <p:nvSpPr>
            <p:cNvPr id="106653" name="Text Box 157"/>
            <p:cNvSpPr txBox="1">
              <a:spLocks noChangeArrowheads="1"/>
            </p:cNvSpPr>
            <p:nvPr/>
          </p:nvSpPr>
          <p:spPr bwMode="auto">
            <a:xfrm>
              <a:off x="5055"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9</a:t>
              </a:r>
              <a:endParaRPr lang="th-TH" sz="2000" b="1">
                <a:latin typeface="Tahoma" panose="020B0604030504040204" pitchFamily="34" charset="0"/>
                <a:cs typeface="Tahoma" panose="020B0604030504040204" pitchFamily="34" charset="0"/>
              </a:endParaRPr>
            </a:p>
          </p:txBody>
        </p:sp>
        <p:sp>
          <p:nvSpPr>
            <p:cNvPr id="106654" name="Line 158"/>
            <p:cNvSpPr>
              <a:spLocks noChangeShapeType="1"/>
            </p:cNvSpPr>
            <p:nvPr/>
          </p:nvSpPr>
          <p:spPr bwMode="auto">
            <a:xfrm flipV="1">
              <a:off x="3807" y="1728"/>
              <a:ext cx="0" cy="16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55" name="Line 159"/>
            <p:cNvSpPr>
              <a:spLocks noChangeShapeType="1"/>
            </p:cNvSpPr>
            <p:nvPr/>
          </p:nvSpPr>
          <p:spPr bwMode="auto">
            <a:xfrm flipV="1">
              <a:off x="4032" y="2049"/>
              <a:ext cx="0" cy="12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56" name="Line 160"/>
            <p:cNvSpPr>
              <a:spLocks noChangeShapeType="1"/>
            </p:cNvSpPr>
            <p:nvPr/>
          </p:nvSpPr>
          <p:spPr bwMode="auto">
            <a:xfrm flipV="1">
              <a:off x="4250" y="3024"/>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6657" name="Text Box 161"/>
            <p:cNvSpPr txBox="1">
              <a:spLocks noChangeArrowheads="1"/>
            </p:cNvSpPr>
            <p:nvPr/>
          </p:nvSpPr>
          <p:spPr bwMode="auto">
            <a:xfrm>
              <a:off x="2640" y="960"/>
              <a:ext cx="9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No. of pixels</a:t>
              </a:r>
              <a:endParaRPr lang="th-TH">
                <a:latin typeface="Tahoma" panose="020B0604030504040204" pitchFamily="34" charset="0"/>
                <a:cs typeface="Tahoma" panose="020B0604030504040204" pitchFamily="34" charset="0"/>
              </a:endParaRPr>
            </a:p>
          </p:txBody>
        </p:sp>
        <p:sp>
          <p:nvSpPr>
            <p:cNvPr id="106658" name="Text Box 162"/>
            <p:cNvSpPr txBox="1">
              <a:spLocks noChangeArrowheads="1"/>
            </p:cNvSpPr>
            <p:nvPr/>
          </p:nvSpPr>
          <p:spPr bwMode="auto">
            <a:xfrm>
              <a:off x="4804" y="3024"/>
              <a:ext cx="7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Gray level</a:t>
              </a:r>
              <a:endParaRPr lang="th-TH">
                <a:latin typeface="Tahoma" panose="020B0604030504040204" pitchFamily="34" charset="0"/>
                <a:cs typeface="Tahoma" panose="020B0604030504040204" pitchFamily="34" charset="0"/>
              </a:endParaRPr>
            </a:p>
          </p:txBody>
        </p:sp>
      </p:grpSp>
      <p:sp>
        <p:nvSpPr>
          <p:cNvPr id="2" name="Date Placeholder 1"/>
          <p:cNvSpPr>
            <a:spLocks noGrp="1"/>
          </p:cNvSpPr>
          <p:nvPr>
            <p:ph type="dt" sz="half" idx="10"/>
          </p:nvPr>
        </p:nvSpPr>
        <p:spPr/>
        <p:txBody>
          <a:bodyPr/>
          <a:lstStyle/>
          <a:p>
            <a:fld id="{F27E5E6E-84AD-4738-A37E-AEBC276B8AD2}"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21</a:t>
            </a:fld>
            <a:endParaRPr lang="en-US"/>
          </a:p>
        </p:txBody>
      </p:sp>
    </p:spTree>
    <p:extLst>
      <p:ext uri="{BB962C8B-B14F-4D97-AF65-F5344CB8AC3E}">
        <p14:creationId xmlns:p14="http://schemas.microsoft.com/office/powerpoint/2010/main" val="1324528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653DC80A-A1F5-4C64-8B23-3CFCD13E67F5}" type="slidenum">
              <a:rPr lang="en-US" sz="1400"/>
              <a:pPr algn="r" eaLnBrk="1" hangingPunct="1"/>
              <a:t>22</a:t>
            </a:fld>
            <a:endParaRPr lang="en-US" sz="1400"/>
          </a:p>
        </p:txBody>
      </p:sp>
      <p:sp>
        <p:nvSpPr>
          <p:cNvPr id="107523"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107524"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5" name="Rectangle 5"/>
          <p:cNvSpPr>
            <a:spLocks noChangeArrowheads="1"/>
          </p:cNvSpPr>
          <p:nvPr/>
        </p:nvSpPr>
        <p:spPr bwMode="auto">
          <a:xfrm>
            <a:off x="2503488" y="107951"/>
            <a:ext cx="7097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accent2"/>
                </a:solidFill>
              </a:rPr>
              <a:t>Histogram Equalization: Example</a:t>
            </a:r>
          </a:p>
        </p:txBody>
      </p:sp>
      <p:graphicFrame>
        <p:nvGraphicFramePr>
          <p:cNvPr id="107527" name="Group 7"/>
          <p:cNvGraphicFramePr>
            <a:graphicFrameLocks noGrp="1"/>
          </p:cNvGraphicFramePr>
          <p:nvPr/>
        </p:nvGraphicFramePr>
        <p:xfrm>
          <a:off x="1752600" y="1092201"/>
          <a:ext cx="8915400" cy="5291011"/>
        </p:xfrm>
        <a:graphic>
          <a:graphicData uri="http://schemas.openxmlformats.org/drawingml/2006/table">
            <a:tbl>
              <a:tblPr/>
              <a:tblGrid>
                <a:gridCol w="1485900"/>
                <a:gridCol w="690563"/>
                <a:gridCol w="795337"/>
                <a:gridCol w="742950"/>
                <a:gridCol w="742950"/>
                <a:gridCol w="742950"/>
                <a:gridCol w="742950"/>
                <a:gridCol w="742950"/>
                <a:gridCol w="742950"/>
                <a:gridCol w="742950"/>
                <a:gridCol w="742950"/>
              </a:tblGrid>
              <a:tr h="9747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Gray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Level(j)</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0</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976313">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No. of pixels</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5</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4</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47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11</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15</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6313">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11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15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16</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747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 </a:t>
                      </a:r>
                      <a:r>
                        <a:rPr kumimoji="0" lang="en-US" sz="2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x</a:t>
                      </a:r>
                      <a:r>
                        <a:rPr kumimoji="0" lang="en-US" sz="28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9</a:t>
                      </a:r>
                      <a:endParaRPr kumimoji="0" lang="th-TH" sz="2800" b="1"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0</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3.3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3</a:t>
                      </a:r>
                      <a:endParaRPr kumimoji="0" lang="th-TH" sz="24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6.1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6</a:t>
                      </a:r>
                      <a:endParaRPr kumimoji="0" lang="th-TH" sz="24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8.4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r>
                        <a:rPr kumimoji="0" lang="en-US" sz="2400" b="0" i="0" u="none" strike="noStrike" cap="none" normalizeH="0" baseline="0" smtClean="0">
                          <a:ln>
                            <a:noFill/>
                          </a:ln>
                          <a:solidFill>
                            <a:schemeClr val="tx1"/>
                          </a:solidFill>
                          <a:effectLst/>
                          <a:latin typeface="Times New Roman" panose="02020603050405020304" pitchFamily="18" charset="0"/>
                        </a:rPr>
                        <a:t>8</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9</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9</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9</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9</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rPr>
                        <a:t>9</a:t>
                      </a:r>
                      <a:endParaRPr kumimoji="0" lang="th-TH" sz="24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graphicFrame>
        <p:nvGraphicFramePr>
          <p:cNvPr id="107627" name="Object 107"/>
          <p:cNvGraphicFramePr>
            <a:graphicFrameLocks noChangeAspect="1"/>
          </p:cNvGraphicFramePr>
          <p:nvPr/>
        </p:nvGraphicFramePr>
        <p:xfrm>
          <a:off x="2074863" y="3065463"/>
          <a:ext cx="831850" cy="984250"/>
        </p:xfrm>
        <a:graphic>
          <a:graphicData uri="http://schemas.openxmlformats.org/presentationml/2006/ole">
            <mc:AlternateContent xmlns:mc="http://schemas.openxmlformats.org/markup-compatibility/2006">
              <mc:Choice xmlns:v="urn:schemas-microsoft-com:vml" Requires="v">
                <p:oleObj spid="_x0000_s2094" name="Equation" r:id="rId3" imgW="380880" imgH="444240" progId="Equation.3">
                  <p:embed/>
                </p:oleObj>
              </mc:Choice>
              <mc:Fallback>
                <p:oleObj name="Equation" r:id="rId3" imgW="3808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63" y="3065463"/>
                        <a:ext cx="8318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628" name="Object 108"/>
          <p:cNvGraphicFramePr>
            <a:graphicFrameLocks noChangeAspect="1"/>
          </p:cNvGraphicFramePr>
          <p:nvPr/>
        </p:nvGraphicFramePr>
        <p:xfrm>
          <a:off x="1868488" y="4191000"/>
          <a:ext cx="1236662" cy="920750"/>
        </p:xfrm>
        <a:graphic>
          <a:graphicData uri="http://schemas.openxmlformats.org/presentationml/2006/ole">
            <mc:AlternateContent xmlns:mc="http://schemas.openxmlformats.org/markup-compatibility/2006">
              <mc:Choice xmlns:v="urn:schemas-microsoft-com:vml" Requires="v">
                <p:oleObj spid="_x0000_s2095" name="Equation" r:id="rId5" imgW="622080" imgH="457200" progId="Equation.3">
                  <p:embed/>
                </p:oleObj>
              </mc:Choice>
              <mc:Fallback>
                <p:oleObj name="Equation" r:id="rId5" imgW="6220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488" y="4191000"/>
                        <a:ext cx="1236662"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fld id="{1A780A33-2E1F-48F1-846D-7074F1EFDF1E}"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22</a:t>
            </a:fld>
            <a:endParaRPr lang="en-US"/>
          </a:p>
        </p:txBody>
      </p:sp>
    </p:spTree>
    <p:extLst>
      <p:ext uri="{BB962C8B-B14F-4D97-AF65-F5344CB8AC3E}">
        <p14:creationId xmlns:p14="http://schemas.microsoft.com/office/powerpoint/2010/main" val="1246920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6"/>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095FC145-639B-41B1-8204-1C98DF5A60A5}" type="slidenum">
              <a:rPr lang="en-US" sz="1400"/>
              <a:pPr algn="r" eaLnBrk="1" hangingPunct="1"/>
              <a:t>23</a:t>
            </a:fld>
            <a:endParaRPr lang="en-US" sz="1400"/>
          </a:p>
        </p:txBody>
      </p:sp>
      <p:sp>
        <p:nvSpPr>
          <p:cNvPr id="108547" name="Rectangle 3"/>
          <p:cNvSpPr>
            <a:spLocks noGrp="1" noChangeArrowheads="1"/>
          </p:cNvSpPr>
          <p:nvPr>
            <p:ph type="body" sz="half" idx="4294967295"/>
          </p:nvPr>
        </p:nvSpPr>
        <p:spPr>
          <a:xfrm>
            <a:off x="2057400" y="1219200"/>
            <a:ext cx="7620000" cy="1828800"/>
          </a:xfrm>
        </p:spPr>
        <p:txBody>
          <a:bodyPr/>
          <a:lstStyle/>
          <a:p>
            <a:pPr eaLnBrk="1" hangingPunct="1">
              <a:buFontTx/>
              <a:buNone/>
            </a:pPr>
            <a:r>
              <a:rPr lang="en-US" sz="2400"/>
              <a:t>   </a:t>
            </a:r>
          </a:p>
        </p:txBody>
      </p:sp>
      <p:sp>
        <p:nvSpPr>
          <p:cNvPr id="108548"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49" name="Rectangle 5"/>
          <p:cNvSpPr>
            <a:spLocks noChangeArrowheads="1"/>
          </p:cNvSpPr>
          <p:nvPr/>
        </p:nvSpPr>
        <p:spPr bwMode="auto">
          <a:xfrm>
            <a:off x="2503488" y="107951"/>
            <a:ext cx="7097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accent2"/>
                </a:solidFill>
              </a:rPr>
              <a:t>Histogram Equalization: Example</a:t>
            </a:r>
          </a:p>
        </p:txBody>
      </p:sp>
      <p:graphicFrame>
        <p:nvGraphicFramePr>
          <p:cNvPr id="108552" name="Group 8"/>
          <p:cNvGraphicFramePr>
            <a:graphicFrameLocks noGrp="1"/>
          </p:cNvGraphicFramePr>
          <p:nvPr/>
        </p:nvGraphicFramePr>
        <p:xfrm>
          <a:off x="2286000" y="2286000"/>
          <a:ext cx="3124200" cy="2565400"/>
        </p:xfrm>
        <a:graphic>
          <a:graphicData uri="http://schemas.openxmlformats.org/drawingml/2006/table">
            <a:tbl>
              <a:tblPr/>
              <a:tblGrid>
                <a:gridCol w="781050"/>
                <a:gridCol w="781050"/>
                <a:gridCol w="781050"/>
                <a:gridCol w="781050"/>
              </a:tblGrid>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8579" name="Group 35"/>
          <p:cNvGraphicFramePr>
            <a:graphicFrameLocks noGrp="1"/>
          </p:cNvGraphicFramePr>
          <p:nvPr/>
        </p:nvGraphicFramePr>
        <p:xfrm>
          <a:off x="6248400" y="2209801"/>
          <a:ext cx="3200400" cy="3140075"/>
        </p:xfrm>
        <a:graphic>
          <a:graphicData uri="http://schemas.openxmlformats.org/drawingml/2006/table">
            <a:tbl>
              <a:tblPr/>
              <a:tblGrid>
                <a:gridCol w="355600"/>
                <a:gridCol w="355600"/>
                <a:gridCol w="355600"/>
                <a:gridCol w="355600"/>
                <a:gridCol w="355600"/>
                <a:gridCol w="355600"/>
                <a:gridCol w="355600"/>
                <a:gridCol w="355600"/>
                <a:gridCol w="355600"/>
              </a:tblGrid>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cap="flat">
                      <a:noFill/>
                    </a:lnT>
                    <a:lnB>
                      <a:noFill/>
                    </a:lnB>
                    <a:lnTlToBr>
                      <a:noFill/>
                    </a:lnTlToBr>
                    <a:lnBlToTr>
                      <a:noFill/>
                    </a:lnBlToTr>
                    <a:noFill/>
                  </a:tcPr>
                </a:tc>
              </a:tr>
              <a:tr h="54927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0850">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54025">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cap="flat">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defRPr>
                      </a:lvl1pPr>
                      <a:lvl2pPr eaLnBrk="0" hangingPunct="0">
                        <a:spcBef>
                          <a:spcPct val="20000"/>
                        </a:spcBef>
                        <a:defRPr sz="2400">
                          <a:solidFill>
                            <a:schemeClr val="tx1"/>
                          </a:solidFill>
                          <a:latin typeface="Times New Roman" panose="02020603050405020304" pitchFamily="18" charset="0"/>
                        </a:defRPr>
                      </a:lvl2pPr>
                      <a:lvl3pPr eaLnBrk="0" hangingPunct="0">
                        <a:spcBef>
                          <a:spcPct val="20000"/>
                        </a:spcBef>
                        <a:defRPr sz="2000">
                          <a:solidFill>
                            <a:schemeClr val="tx1"/>
                          </a:solidFill>
                          <a:latin typeface="Times New Roman" panose="02020603050405020304" pitchFamily="18" charset="0"/>
                        </a:defRPr>
                      </a:lvl3pPr>
                      <a:lvl4pPr eaLnBrk="0" hangingPunct="0">
                        <a:spcBef>
                          <a:spcPct val="20000"/>
                        </a:spcBef>
                        <a:defRPr>
                          <a:solidFill>
                            <a:schemeClr val="tx1"/>
                          </a:solidFill>
                          <a:latin typeface="Times New Roman" panose="02020603050405020304" pitchFamily="18" charset="0"/>
                        </a:defRPr>
                      </a:lvl4pPr>
                      <a:lvl5pPr eaLnBrk="0" hangingPunct="0">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h-TH" sz="2800" b="0" i="0" u="none" strike="noStrike" cap="none" normalizeH="0" baseline="0" smtClean="0">
                        <a:ln>
                          <a:noFill/>
                        </a:ln>
                        <a:solidFill>
                          <a:schemeClr val="tx1"/>
                        </a:solidFill>
                        <a:effectLst/>
                        <a:latin typeface="Times New Roman" panose="02020603050405020304" pitchFamily="18" charset="0"/>
                      </a:endParaRPr>
                    </a:p>
                  </a:txBody>
                  <a:tcPr horzOverflow="overflow">
                    <a:lnL>
                      <a:noFill/>
                    </a:lnL>
                    <a:lnR cap="flat">
                      <a:noFill/>
                    </a:lnR>
                    <a:lnT>
                      <a:noFill/>
                    </a:lnT>
                    <a:lnB cap="flat">
                      <a:noFill/>
                    </a:lnB>
                    <a:lnTlToBr>
                      <a:noFill/>
                    </a:lnTlToBr>
                    <a:lnBlToTr>
                      <a:noFill/>
                    </a:lnBlToTr>
                    <a:noFill/>
                  </a:tcPr>
                </a:tc>
              </a:tr>
            </a:tbl>
          </a:graphicData>
        </a:graphic>
      </p:graphicFrame>
      <p:grpSp>
        <p:nvGrpSpPr>
          <p:cNvPr id="108664" name="Group 120"/>
          <p:cNvGrpSpPr>
            <a:grpSpLocks/>
          </p:cNvGrpSpPr>
          <p:nvPr/>
        </p:nvGrpSpPr>
        <p:grpSpPr bwMode="auto">
          <a:xfrm>
            <a:off x="2309814" y="1524000"/>
            <a:ext cx="8029575" cy="4941888"/>
            <a:chOff x="495" y="960"/>
            <a:chExt cx="5058" cy="3113"/>
          </a:xfrm>
        </p:grpSpPr>
        <p:grpSp>
          <p:nvGrpSpPr>
            <p:cNvPr id="108665" name="Group 121"/>
            <p:cNvGrpSpPr>
              <a:grpSpLocks/>
            </p:cNvGrpSpPr>
            <p:nvPr/>
          </p:nvGrpSpPr>
          <p:grpSpPr bwMode="auto">
            <a:xfrm>
              <a:off x="495" y="3237"/>
              <a:ext cx="1345" cy="548"/>
              <a:chOff x="336" y="3237"/>
              <a:chExt cx="1345" cy="548"/>
            </a:xfrm>
          </p:grpSpPr>
          <p:sp>
            <p:nvSpPr>
              <p:cNvPr id="108666" name="Text Box 122"/>
              <p:cNvSpPr txBox="1">
                <a:spLocks noChangeArrowheads="1"/>
              </p:cNvSpPr>
              <p:nvPr/>
            </p:nvSpPr>
            <p:spPr bwMode="auto">
              <a:xfrm>
                <a:off x="642" y="3237"/>
                <a:ext cx="10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Output image </a:t>
                </a:r>
                <a:endParaRPr lang="th-TH">
                  <a:latin typeface="Tahoma" panose="020B0604030504040204" pitchFamily="34" charset="0"/>
                  <a:cs typeface="Tahoma" panose="020B0604030504040204" pitchFamily="34" charset="0"/>
                </a:endParaRPr>
              </a:p>
            </p:txBody>
          </p:sp>
          <p:sp>
            <p:nvSpPr>
              <p:cNvPr id="108667" name="Text Box 123"/>
              <p:cNvSpPr txBox="1">
                <a:spLocks noChangeArrowheads="1"/>
              </p:cNvSpPr>
              <p:nvPr/>
            </p:nvSpPr>
            <p:spPr bwMode="auto">
              <a:xfrm>
                <a:off x="336" y="3552"/>
                <a:ext cx="12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Gray scale = [0,9]</a:t>
                </a:r>
                <a:endParaRPr lang="th-TH">
                  <a:latin typeface="Tahoma" panose="020B0604030504040204" pitchFamily="34" charset="0"/>
                  <a:cs typeface="Tahoma" panose="020B0604030504040204" pitchFamily="34" charset="0"/>
                </a:endParaRPr>
              </a:p>
            </p:txBody>
          </p:sp>
        </p:grpSp>
        <p:grpSp>
          <p:nvGrpSpPr>
            <p:cNvPr id="108668" name="Group 124"/>
            <p:cNvGrpSpPr>
              <a:grpSpLocks/>
            </p:cNvGrpSpPr>
            <p:nvPr/>
          </p:nvGrpSpPr>
          <p:grpSpPr bwMode="auto">
            <a:xfrm>
              <a:off x="2640" y="960"/>
              <a:ext cx="2913" cy="3113"/>
              <a:chOff x="2640" y="960"/>
              <a:chExt cx="2913" cy="3113"/>
            </a:xfrm>
          </p:grpSpPr>
          <p:grpSp>
            <p:nvGrpSpPr>
              <p:cNvPr id="108669" name="Group 125"/>
              <p:cNvGrpSpPr>
                <a:grpSpLocks/>
              </p:cNvGrpSpPr>
              <p:nvPr/>
            </p:nvGrpSpPr>
            <p:grpSpPr bwMode="auto">
              <a:xfrm>
                <a:off x="2821" y="1200"/>
                <a:ext cx="2603" cy="2873"/>
                <a:chOff x="2821" y="1200"/>
                <a:chExt cx="2603" cy="2873"/>
              </a:xfrm>
            </p:grpSpPr>
            <p:sp>
              <p:nvSpPr>
                <p:cNvPr id="108670" name="Text Box 126"/>
                <p:cNvSpPr txBox="1">
                  <a:spLocks noChangeArrowheads="1"/>
                </p:cNvSpPr>
                <p:nvPr/>
              </p:nvSpPr>
              <p:spPr bwMode="auto">
                <a:xfrm>
                  <a:off x="3216" y="3840"/>
                  <a:ext cx="15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Histogram equalization</a:t>
                  </a:r>
                  <a:endParaRPr lang="th-TH">
                    <a:latin typeface="Tahoma" panose="020B0604030504040204" pitchFamily="34" charset="0"/>
                    <a:cs typeface="Tahoma" panose="020B0604030504040204" pitchFamily="34" charset="0"/>
                  </a:endParaRPr>
                </a:p>
              </p:txBody>
            </p:sp>
            <p:sp>
              <p:nvSpPr>
                <p:cNvPr id="108671" name="Line 127"/>
                <p:cNvSpPr>
                  <a:spLocks noChangeShapeType="1"/>
                </p:cNvSpPr>
                <p:nvPr/>
              </p:nvSpPr>
              <p:spPr bwMode="auto">
                <a:xfrm>
                  <a:off x="3120" y="3349"/>
                  <a:ext cx="230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2" name="Line 128"/>
                <p:cNvSpPr>
                  <a:spLocks noChangeShapeType="1"/>
                </p:cNvSpPr>
                <p:nvPr/>
              </p:nvSpPr>
              <p:spPr bwMode="auto">
                <a:xfrm flipV="1">
                  <a:off x="3135" y="1200"/>
                  <a:ext cx="0" cy="216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3" name="Line 129"/>
                <p:cNvSpPr>
                  <a:spLocks noChangeShapeType="1"/>
                </p:cNvSpPr>
                <p:nvPr/>
              </p:nvSpPr>
              <p:spPr bwMode="auto">
                <a:xfrm>
                  <a:off x="3363"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4" name="Line 130"/>
                <p:cNvSpPr>
                  <a:spLocks noChangeShapeType="1"/>
                </p:cNvSpPr>
                <p:nvPr/>
              </p:nvSpPr>
              <p:spPr bwMode="auto">
                <a:xfrm>
                  <a:off x="358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5" name="Line 131"/>
                <p:cNvSpPr>
                  <a:spLocks noChangeShapeType="1"/>
                </p:cNvSpPr>
                <p:nvPr/>
              </p:nvSpPr>
              <p:spPr bwMode="auto">
                <a:xfrm>
                  <a:off x="380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6" name="Line 132"/>
                <p:cNvSpPr>
                  <a:spLocks noChangeShapeType="1"/>
                </p:cNvSpPr>
                <p:nvPr/>
              </p:nvSpPr>
              <p:spPr bwMode="auto">
                <a:xfrm>
                  <a:off x="4032"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7" name="Line 133"/>
                <p:cNvSpPr>
                  <a:spLocks noChangeShapeType="1"/>
                </p:cNvSpPr>
                <p:nvPr/>
              </p:nvSpPr>
              <p:spPr bwMode="auto">
                <a:xfrm>
                  <a:off x="425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8" name="Line 134"/>
                <p:cNvSpPr>
                  <a:spLocks noChangeShapeType="1"/>
                </p:cNvSpPr>
                <p:nvPr/>
              </p:nvSpPr>
              <p:spPr bwMode="auto">
                <a:xfrm>
                  <a:off x="448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79" name="Line 135"/>
                <p:cNvSpPr>
                  <a:spLocks noChangeShapeType="1"/>
                </p:cNvSpPr>
                <p:nvPr/>
              </p:nvSpPr>
              <p:spPr bwMode="auto">
                <a:xfrm>
                  <a:off x="470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0" name="Line 136"/>
                <p:cNvSpPr>
                  <a:spLocks noChangeShapeType="1"/>
                </p:cNvSpPr>
                <p:nvPr/>
              </p:nvSpPr>
              <p:spPr bwMode="auto">
                <a:xfrm>
                  <a:off x="4930"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1" name="Line 137"/>
                <p:cNvSpPr>
                  <a:spLocks noChangeShapeType="1"/>
                </p:cNvSpPr>
                <p:nvPr/>
              </p:nvSpPr>
              <p:spPr bwMode="auto">
                <a:xfrm>
                  <a:off x="5151" y="3275"/>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2" name="Line 138"/>
                <p:cNvSpPr>
                  <a:spLocks noChangeShapeType="1"/>
                </p:cNvSpPr>
                <p:nvPr/>
              </p:nvSpPr>
              <p:spPr bwMode="auto">
                <a:xfrm rot="-16200000" flipH="1" flipV="1">
                  <a:off x="3137" y="133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3" name="Line 139"/>
                <p:cNvSpPr>
                  <a:spLocks noChangeShapeType="1"/>
                </p:cNvSpPr>
                <p:nvPr/>
              </p:nvSpPr>
              <p:spPr bwMode="auto">
                <a:xfrm rot="-16200000" flipH="1" flipV="1">
                  <a:off x="3137" y="164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4" name="Line 140"/>
                <p:cNvSpPr>
                  <a:spLocks noChangeShapeType="1"/>
                </p:cNvSpPr>
                <p:nvPr/>
              </p:nvSpPr>
              <p:spPr bwMode="auto">
                <a:xfrm rot="-16200000" flipH="1" flipV="1">
                  <a:off x="3137" y="1977"/>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5" name="Line 141"/>
                <p:cNvSpPr>
                  <a:spLocks noChangeShapeType="1"/>
                </p:cNvSpPr>
                <p:nvPr/>
              </p:nvSpPr>
              <p:spPr bwMode="auto">
                <a:xfrm rot="-16200000" flipH="1" flipV="1">
                  <a:off x="3137" y="2291"/>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6" name="Line 142"/>
                <p:cNvSpPr>
                  <a:spLocks noChangeShapeType="1"/>
                </p:cNvSpPr>
                <p:nvPr/>
              </p:nvSpPr>
              <p:spPr bwMode="auto">
                <a:xfrm rot="-16200000" flipH="1" flipV="1">
                  <a:off x="3137" y="2623"/>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7" name="Line 143"/>
                <p:cNvSpPr>
                  <a:spLocks noChangeShapeType="1"/>
                </p:cNvSpPr>
                <p:nvPr/>
              </p:nvSpPr>
              <p:spPr bwMode="auto">
                <a:xfrm rot="-16200000" flipH="1" flipV="1">
                  <a:off x="3137" y="294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8" name="Line 144"/>
                <p:cNvSpPr>
                  <a:spLocks noChangeShapeType="1"/>
                </p:cNvSpPr>
                <p:nvPr/>
              </p:nvSpPr>
              <p:spPr bwMode="auto">
                <a:xfrm flipV="1">
                  <a:off x="3796" y="1344"/>
                  <a:ext cx="0" cy="201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689" name="Text Box 145"/>
                <p:cNvSpPr txBox="1">
                  <a:spLocks noChangeArrowheads="1"/>
                </p:cNvSpPr>
                <p:nvPr/>
              </p:nvSpPr>
              <p:spPr bwMode="auto">
                <a:xfrm>
                  <a:off x="2943"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0</a:t>
                  </a:r>
                  <a:endParaRPr lang="th-TH" sz="2000" b="1">
                    <a:latin typeface="Tahoma" panose="020B0604030504040204" pitchFamily="34" charset="0"/>
                    <a:cs typeface="Tahoma" panose="020B0604030504040204" pitchFamily="34" charset="0"/>
                  </a:endParaRPr>
                </a:p>
              </p:txBody>
            </p:sp>
            <p:sp>
              <p:nvSpPr>
                <p:cNvPr id="108690" name="Text Box 146"/>
                <p:cNvSpPr txBox="1">
                  <a:spLocks noChangeArrowheads="1"/>
                </p:cNvSpPr>
                <p:nvPr/>
              </p:nvSpPr>
              <p:spPr bwMode="auto">
                <a:xfrm>
                  <a:off x="3177"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1</a:t>
                  </a:r>
                  <a:endParaRPr lang="th-TH" sz="2000" b="1">
                    <a:latin typeface="Tahoma" panose="020B0604030504040204" pitchFamily="34" charset="0"/>
                    <a:cs typeface="Tahoma" panose="020B0604030504040204" pitchFamily="34" charset="0"/>
                  </a:endParaRPr>
                </a:p>
              </p:txBody>
            </p:sp>
            <p:sp>
              <p:nvSpPr>
                <p:cNvPr id="108691" name="Text Box 147"/>
                <p:cNvSpPr txBox="1">
                  <a:spLocks noChangeArrowheads="1"/>
                </p:cNvSpPr>
                <p:nvPr/>
              </p:nvSpPr>
              <p:spPr bwMode="auto">
                <a:xfrm>
                  <a:off x="2821" y="2917"/>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1</a:t>
                  </a:r>
                  <a:endParaRPr lang="th-TH" sz="2000" b="1">
                    <a:latin typeface="Tahoma" panose="020B0604030504040204" pitchFamily="34" charset="0"/>
                    <a:cs typeface="Tahoma" panose="020B0604030504040204" pitchFamily="34" charset="0"/>
                  </a:endParaRPr>
                </a:p>
              </p:txBody>
            </p:sp>
            <p:sp>
              <p:nvSpPr>
                <p:cNvPr id="108692" name="Text Box 148"/>
                <p:cNvSpPr txBox="1">
                  <a:spLocks noChangeArrowheads="1"/>
                </p:cNvSpPr>
                <p:nvPr/>
              </p:nvSpPr>
              <p:spPr bwMode="auto">
                <a:xfrm>
                  <a:off x="3412"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2</a:t>
                  </a:r>
                  <a:endParaRPr lang="th-TH" sz="2000" b="1">
                    <a:latin typeface="Tahoma" panose="020B0604030504040204" pitchFamily="34" charset="0"/>
                    <a:cs typeface="Tahoma" panose="020B0604030504040204" pitchFamily="34" charset="0"/>
                  </a:endParaRPr>
                </a:p>
              </p:txBody>
            </p:sp>
            <p:sp>
              <p:nvSpPr>
                <p:cNvPr id="108693" name="Text Box 149"/>
                <p:cNvSpPr txBox="1">
                  <a:spLocks noChangeArrowheads="1"/>
                </p:cNvSpPr>
                <p:nvPr/>
              </p:nvSpPr>
              <p:spPr bwMode="auto">
                <a:xfrm>
                  <a:off x="2821" y="2592"/>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2</a:t>
                  </a:r>
                  <a:endParaRPr lang="th-TH" sz="2000" b="1">
                    <a:latin typeface="Tahoma" panose="020B0604030504040204" pitchFamily="34" charset="0"/>
                    <a:cs typeface="Tahoma" panose="020B0604030504040204" pitchFamily="34" charset="0"/>
                  </a:endParaRPr>
                </a:p>
              </p:txBody>
            </p:sp>
            <p:sp>
              <p:nvSpPr>
                <p:cNvPr id="108694" name="Text Box 150"/>
                <p:cNvSpPr txBox="1">
                  <a:spLocks noChangeArrowheads="1"/>
                </p:cNvSpPr>
                <p:nvPr/>
              </p:nvSpPr>
              <p:spPr bwMode="auto">
                <a:xfrm>
                  <a:off x="3647"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3</a:t>
                  </a:r>
                  <a:endParaRPr lang="th-TH" sz="2000" b="1">
                    <a:latin typeface="Tahoma" panose="020B0604030504040204" pitchFamily="34" charset="0"/>
                    <a:cs typeface="Tahoma" panose="020B0604030504040204" pitchFamily="34" charset="0"/>
                  </a:endParaRPr>
                </a:p>
              </p:txBody>
            </p:sp>
            <p:sp>
              <p:nvSpPr>
                <p:cNvPr id="108695" name="Text Box 151"/>
                <p:cNvSpPr txBox="1">
                  <a:spLocks noChangeArrowheads="1"/>
                </p:cNvSpPr>
                <p:nvPr/>
              </p:nvSpPr>
              <p:spPr bwMode="auto">
                <a:xfrm>
                  <a:off x="2821" y="2268"/>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3</a:t>
                  </a:r>
                  <a:endParaRPr lang="th-TH" sz="2000" b="1">
                    <a:latin typeface="Tahoma" panose="020B0604030504040204" pitchFamily="34" charset="0"/>
                    <a:cs typeface="Tahoma" panose="020B0604030504040204" pitchFamily="34" charset="0"/>
                  </a:endParaRPr>
                </a:p>
              </p:txBody>
            </p:sp>
            <p:sp>
              <p:nvSpPr>
                <p:cNvPr id="108696" name="Text Box 152"/>
                <p:cNvSpPr txBox="1">
                  <a:spLocks noChangeArrowheads="1"/>
                </p:cNvSpPr>
                <p:nvPr/>
              </p:nvSpPr>
              <p:spPr bwMode="auto">
                <a:xfrm>
                  <a:off x="3881"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4</a:t>
                  </a:r>
                  <a:endParaRPr lang="th-TH" sz="2000" b="1">
                    <a:latin typeface="Tahoma" panose="020B0604030504040204" pitchFamily="34" charset="0"/>
                    <a:cs typeface="Tahoma" panose="020B0604030504040204" pitchFamily="34" charset="0"/>
                  </a:endParaRPr>
                </a:p>
              </p:txBody>
            </p:sp>
            <p:sp>
              <p:nvSpPr>
                <p:cNvPr id="108697" name="Text Box 153"/>
                <p:cNvSpPr txBox="1">
                  <a:spLocks noChangeArrowheads="1"/>
                </p:cNvSpPr>
                <p:nvPr/>
              </p:nvSpPr>
              <p:spPr bwMode="auto">
                <a:xfrm>
                  <a:off x="2821" y="1944"/>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4</a:t>
                  </a:r>
                  <a:endParaRPr lang="th-TH" sz="2000" b="1">
                    <a:latin typeface="Tahoma" panose="020B0604030504040204" pitchFamily="34" charset="0"/>
                    <a:cs typeface="Tahoma" panose="020B0604030504040204" pitchFamily="34" charset="0"/>
                  </a:endParaRPr>
                </a:p>
              </p:txBody>
            </p:sp>
            <p:sp>
              <p:nvSpPr>
                <p:cNvPr id="108698" name="Text Box 154"/>
                <p:cNvSpPr txBox="1">
                  <a:spLocks noChangeArrowheads="1"/>
                </p:cNvSpPr>
                <p:nvPr/>
              </p:nvSpPr>
              <p:spPr bwMode="auto">
                <a:xfrm>
                  <a:off x="4116"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5</a:t>
                  </a:r>
                  <a:endParaRPr lang="th-TH" sz="2000" b="1">
                    <a:latin typeface="Tahoma" panose="020B0604030504040204" pitchFamily="34" charset="0"/>
                    <a:cs typeface="Tahoma" panose="020B0604030504040204" pitchFamily="34" charset="0"/>
                  </a:endParaRPr>
                </a:p>
              </p:txBody>
            </p:sp>
            <p:sp>
              <p:nvSpPr>
                <p:cNvPr id="108699" name="Text Box 155"/>
                <p:cNvSpPr txBox="1">
                  <a:spLocks noChangeArrowheads="1"/>
                </p:cNvSpPr>
                <p:nvPr/>
              </p:nvSpPr>
              <p:spPr bwMode="auto">
                <a:xfrm>
                  <a:off x="2821" y="1620"/>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5</a:t>
                  </a:r>
                  <a:endParaRPr lang="th-TH" sz="2000" b="1">
                    <a:latin typeface="Tahoma" panose="020B0604030504040204" pitchFamily="34" charset="0"/>
                    <a:cs typeface="Tahoma" panose="020B0604030504040204" pitchFamily="34" charset="0"/>
                  </a:endParaRPr>
                </a:p>
              </p:txBody>
            </p:sp>
            <p:sp>
              <p:nvSpPr>
                <p:cNvPr id="108700" name="Text Box 156"/>
                <p:cNvSpPr txBox="1">
                  <a:spLocks noChangeArrowheads="1"/>
                </p:cNvSpPr>
                <p:nvPr/>
              </p:nvSpPr>
              <p:spPr bwMode="auto">
                <a:xfrm>
                  <a:off x="4351"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6</a:t>
                  </a:r>
                  <a:endParaRPr lang="th-TH" sz="2000" b="1">
                    <a:latin typeface="Tahoma" panose="020B0604030504040204" pitchFamily="34" charset="0"/>
                    <a:cs typeface="Tahoma" panose="020B0604030504040204" pitchFamily="34" charset="0"/>
                  </a:endParaRPr>
                </a:p>
              </p:txBody>
            </p:sp>
            <p:sp>
              <p:nvSpPr>
                <p:cNvPr id="108701" name="Text Box 157"/>
                <p:cNvSpPr txBox="1">
                  <a:spLocks noChangeArrowheads="1"/>
                </p:cNvSpPr>
                <p:nvPr/>
              </p:nvSpPr>
              <p:spPr bwMode="auto">
                <a:xfrm>
                  <a:off x="2821" y="1296"/>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6</a:t>
                  </a:r>
                  <a:endParaRPr lang="th-TH" sz="2000" b="1">
                    <a:latin typeface="Tahoma" panose="020B0604030504040204" pitchFamily="34" charset="0"/>
                    <a:cs typeface="Tahoma" panose="020B0604030504040204" pitchFamily="34" charset="0"/>
                  </a:endParaRPr>
                </a:p>
              </p:txBody>
            </p:sp>
            <p:sp>
              <p:nvSpPr>
                <p:cNvPr id="108702" name="Text Box 158"/>
                <p:cNvSpPr txBox="1">
                  <a:spLocks noChangeArrowheads="1"/>
                </p:cNvSpPr>
                <p:nvPr/>
              </p:nvSpPr>
              <p:spPr bwMode="auto">
                <a:xfrm>
                  <a:off x="4585"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7</a:t>
                  </a:r>
                  <a:endParaRPr lang="th-TH" sz="2000" b="1">
                    <a:latin typeface="Tahoma" panose="020B0604030504040204" pitchFamily="34" charset="0"/>
                    <a:cs typeface="Tahoma" panose="020B0604030504040204" pitchFamily="34" charset="0"/>
                  </a:endParaRPr>
                </a:p>
              </p:txBody>
            </p:sp>
            <p:sp>
              <p:nvSpPr>
                <p:cNvPr id="108703" name="Text Box 159"/>
                <p:cNvSpPr txBox="1">
                  <a:spLocks noChangeArrowheads="1"/>
                </p:cNvSpPr>
                <p:nvPr/>
              </p:nvSpPr>
              <p:spPr bwMode="auto">
                <a:xfrm>
                  <a:off x="4820"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8</a:t>
                  </a:r>
                  <a:endParaRPr lang="th-TH" sz="2000" b="1">
                    <a:latin typeface="Tahoma" panose="020B0604030504040204" pitchFamily="34" charset="0"/>
                    <a:cs typeface="Tahoma" panose="020B0604030504040204" pitchFamily="34" charset="0"/>
                  </a:endParaRPr>
                </a:p>
              </p:txBody>
            </p:sp>
            <p:sp>
              <p:nvSpPr>
                <p:cNvPr id="108704" name="Text Box 160"/>
                <p:cNvSpPr txBox="1">
                  <a:spLocks noChangeArrowheads="1"/>
                </p:cNvSpPr>
                <p:nvPr/>
              </p:nvSpPr>
              <p:spPr bwMode="auto">
                <a:xfrm>
                  <a:off x="5055" y="3435"/>
                  <a:ext cx="2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Tahoma" panose="020B0604030504040204" pitchFamily="34" charset="0"/>
                      <a:cs typeface="Tahoma" panose="020B0604030504040204" pitchFamily="34" charset="0"/>
                    </a:rPr>
                    <a:t>9</a:t>
                  </a:r>
                  <a:endParaRPr lang="th-TH" sz="2000" b="1">
                    <a:latin typeface="Tahoma" panose="020B0604030504040204" pitchFamily="34" charset="0"/>
                    <a:cs typeface="Tahoma" panose="020B0604030504040204" pitchFamily="34" charset="0"/>
                  </a:endParaRPr>
                </a:p>
              </p:txBody>
            </p:sp>
            <p:sp>
              <p:nvSpPr>
                <p:cNvPr id="108705" name="Line 161"/>
                <p:cNvSpPr>
                  <a:spLocks noChangeShapeType="1"/>
                </p:cNvSpPr>
                <p:nvPr/>
              </p:nvSpPr>
              <p:spPr bwMode="auto">
                <a:xfrm flipV="1">
                  <a:off x="4490" y="1728"/>
                  <a:ext cx="0" cy="16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706" name="Line 162"/>
                <p:cNvSpPr>
                  <a:spLocks noChangeShapeType="1"/>
                </p:cNvSpPr>
                <p:nvPr/>
              </p:nvSpPr>
              <p:spPr bwMode="auto">
                <a:xfrm flipV="1">
                  <a:off x="4933" y="2049"/>
                  <a:ext cx="0" cy="129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8707" name="Line 163"/>
                <p:cNvSpPr>
                  <a:spLocks noChangeShapeType="1"/>
                </p:cNvSpPr>
                <p:nvPr/>
              </p:nvSpPr>
              <p:spPr bwMode="auto">
                <a:xfrm flipV="1">
                  <a:off x="5147" y="3024"/>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8708" name="Text Box 164"/>
              <p:cNvSpPr txBox="1">
                <a:spLocks noChangeArrowheads="1"/>
              </p:cNvSpPr>
              <p:nvPr/>
            </p:nvSpPr>
            <p:spPr bwMode="auto">
              <a:xfrm>
                <a:off x="2640" y="960"/>
                <a:ext cx="9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No. of pixels</a:t>
                </a:r>
                <a:endParaRPr lang="th-TH">
                  <a:latin typeface="Tahoma" panose="020B0604030504040204" pitchFamily="34" charset="0"/>
                  <a:cs typeface="Tahoma" panose="020B0604030504040204" pitchFamily="34" charset="0"/>
                </a:endParaRPr>
              </a:p>
            </p:txBody>
          </p:sp>
          <p:sp>
            <p:nvSpPr>
              <p:cNvPr id="108709" name="Text Box 165"/>
              <p:cNvSpPr txBox="1">
                <a:spLocks noChangeArrowheads="1"/>
              </p:cNvSpPr>
              <p:nvPr/>
            </p:nvSpPr>
            <p:spPr bwMode="auto">
              <a:xfrm>
                <a:off x="4804" y="3578"/>
                <a:ext cx="74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ahoma" panose="020B0604030504040204" pitchFamily="34" charset="0"/>
                    <a:cs typeface="Tahoma" panose="020B0604030504040204" pitchFamily="34" charset="0"/>
                  </a:rPr>
                  <a:t>Gray level</a:t>
                </a:r>
                <a:endParaRPr lang="th-TH">
                  <a:latin typeface="Tahoma" panose="020B0604030504040204" pitchFamily="34" charset="0"/>
                  <a:cs typeface="Tahoma" panose="020B0604030504040204" pitchFamily="34" charset="0"/>
                </a:endParaRPr>
              </a:p>
            </p:txBody>
          </p:sp>
        </p:grpSp>
      </p:grpSp>
      <p:sp>
        <p:nvSpPr>
          <p:cNvPr id="2" name="Date Placeholder 1"/>
          <p:cNvSpPr>
            <a:spLocks noGrp="1"/>
          </p:cNvSpPr>
          <p:nvPr>
            <p:ph type="dt" sz="half" idx="10"/>
          </p:nvPr>
        </p:nvSpPr>
        <p:spPr/>
        <p:txBody>
          <a:bodyPr/>
          <a:lstStyle/>
          <a:p>
            <a:fld id="{F31FAE0A-6311-4BAC-8093-96A8209451B4}"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23</a:t>
            </a:fld>
            <a:endParaRPr lang="en-US"/>
          </a:p>
        </p:txBody>
      </p:sp>
    </p:spTree>
    <p:extLst>
      <p:ext uri="{BB962C8B-B14F-4D97-AF65-F5344CB8AC3E}">
        <p14:creationId xmlns:p14="http://schemas.microsoft.com/office/powerpoint/2010/main" val="3898135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Rot="1" noChangeArrowheads="1"/>
          </p:cNvSpPr>
          <p:nvPr>
            <p:ph type="title"/>
          </p:nvPr>
        </p:nvSpPr>
        <p:spPr/>
        <p:txBody>
          <a:bodyPr/>
          <a:lstStyle/>
          <a:p>
            <a:pPr eaLnBrk="1" hangingPunct="1"/>
            <a:r>
              <a:rPr lang="en-US" smtClean="0"/>
              <a:t>Histogram Matching</a:t>
            </a:r>
          </a:p>
        </p:txBody>
      </p:sp>
      <p:sp>
        <p:nvSpPr>
          <p:cNvPr id="15364" name="Rectangle 3"/>
          <p:cNvSpPr>
            <a:spLocks noGrp="1" noRot="1" noChangeArrowheads="1"/>
          </p:cNvSpPr>
          <p:nvPr>
            <p:ph idx="1"/>
          </p:nvPr>
        </p:nvSpPr>
        <p:spPr>
          <a:xfrm>
            <a:off x="2032001" y="1538288"/>
            <a:ext cx="8334375" cy="4360862"/>
          </a:xfrm>
        </p:spPr>
        <p:txBody>
          <a:bodyPr/>
          <a:lstStyle/>
          <a:p>
            <a:pPr eaLnBrk="1" hangingPunct="1">
              <a:buFont typeface="Arial" panose="020B0604020202020204" pitchFamily="34" charset="0"/>
              <a:buNone/>
            </a:pPr>
            <a:r>
              <a:rPr lang="en-US" sz="2400"/>
              <a:t>Histogram matching (histogram specification) </a:t>
            </a:r>
          </a:p>
          <a:p>
            <a:pPr eaLnBrk="1" hangingPunct="1">
              <a:buFont typeface="Arial" panose="020B0604020202020204" pitchFamily="34" charset="0"/>
              <a:buNone/>
            </a:pPr>
            <a:r>
              <a:rPr lang="en-US" sz="2300">
                <a:cs typeface="Tahoma" panose="020B0604030504040204" pitchFamily="34" charset="0"/>
              </a:rPr>
              <a:t>—A</a:t>
            </a:r>
            <a:r>
              <a:rPr lang="en-US" sz="2300"/>
              <a:t> processed image has a specified histogram</a:t>
            </a:r>
            <a:endParaRPr lang="en-US" sz="2300">
              <a:solidFill>
                <a:srgbClr val="FF0000"/>
              </a:solidFill>
            </a:endParaRPr>
          </a:p>
        </p:txBody>
      </p:sp>
      <p:sp>
        <p:nvSpPr>
          <p:cNvPr id="1536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AA95598-5F12-49A0-BCA6-E3B3DEE70D6F}" type="datetime1">
              <a:rPr lang="en-US" smtClean="0"/>
              <a:t>7/28/2020</a:t>
            </a:fld>
            <a:endParaRPr lang="en-US"/>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F80E3-4D53-42F7-8E97-78EA3C511E5C}" type="slidenum">
              <a:rPr lang="en-US"/>
              <a:pPr/>
              <a:t>24</a:t>
            </a:fld>
            <a:endParaRPr lang="en-US"/>
          </a:p>
        </p:txBody>
      </p:sp>
      <p:sp>
        <p:nvSpPr>
          <p:cNvPr id="15367" name="Rectangle 4"/>
          <p:cNvSpPr>
            <a:spLocks noRot="1" noChangeArrowheads="1"/>
          </p:cNvSpPr>
          <p:nvPr/>
        </p:nvSpPr>
        <p:spPr bwMode="auto">
          <a:xfrm>
            <a:off x="1792288" y="2752725"/>
            <a:ext cx="854075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endParaRPr lang="en-US" sz="2400"/>
          </a:p>
        </p:txBody>
      </p:sp>
      <p:graphicFrame>
        <p:nvGraphicFramePr>
          <p:cNvPr id="288773" name="Object 5"/>
          <p:cNvGraphicFramePr>
            <a:graphicFrameLocks noChangeAspect="1"/>
          </p:cNvGraphicFramePr>
          <p:nvPr/>
        </p:nvGraphicFramePr>
        <p:xfrm>
          <a:off x="2341563" y="2595564"/>
          <a:ext cx="7150100" cy="3489325"/>
        </p:xfrm>
        <a:graphic>
          <a:graphicData uri="http://schemas.openxmlformats.org/presentationml/2006/ole">
            <mc:AlternateContent xmlns:mc="http://schemas.openxmlformats.org/markup-compatibility/2006">
              <mc:Choice xmlns:v="urn:schemas-microsoft-com:vml" Requires="v">
                <p:oleObj spid="_x0000_s3089" name="Equation" r:id="rId3" imgW="3416040" imgH="1815840" progId="Equation.DSMT4">
                  <p:embed/>
                </p:oleObj>
              </mc:Choice>
              <mc:Fallback>
                <p:oleObj name="Equation" r:id="rId3" imgW="3416040" imgH="1815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2595564"/>
                        <a:ext cx="7150100" cy="348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344282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circle(in)">
                                      <p:cBhvr>
                                        <p:cTn id="7" dur="2000"/>
                                        <p:tgtEl>
                                          <p:spTgt spid="28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rrowheads="1"/>
          </p:cNvSpPr>
          <p:nvPr>
            <p:ph type="title"/>
          </p:nvPr>
        </p:nvSpPr>
        <p:spPr/>
        <p:txBody>
          <a:bodyPr/>
          <a:lstStyle/>
          <a:p>
            <a:pPr eaLnBrk="1" hangingPunct="1"/>
            <a:r>
              <a:rPr lang="en-US" smtClean="0"/>
              <a:t>Histogram Matching</a:t>
            </a:r>
          </a:p>
        </p:txBody>
      </p:sp>
      <p:sp>
        <p:nvSpPr>
          <p:cNvPr id="1638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251D81F-68C8-4CEA-8B35-A0B645F582AF}" type="datetime1">
              <a:rPr lang="en-US" smtClean="0"/>
              <a:t>7/28/2020</a:t>
            </a:fld>
            <a:endParaRPr lang="en-US"/>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F27B6CD-7023-4133-B5E8-0FA9D6BAAA75}" type="slidenum">
              <a:rPr lang="en-US"/>
              <a:pPr/>
              <a:t>25</a:t>
            </a:fld>
            <a:endParaRPr lang="en-US"/>
          </a:p>
        </p:txBody>
      </p:sp>
      <p:sp>
        <p:nvSpPr>
          <p:cNvPr id="16391" name="Rectangle 4"/>
          <p:cNvSpPr>
            <a:spLocks noRot="1" noChangeArrowheads="1"/>
          </p:cNvSpPr>
          <p:nvPr/>
        </p:nvSpPr>
        <p:spPr bwMode="auto">
          <a:xfrm>
            <a:off x="1792288" y="2752725"/>
            <a:ext cx="854075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endParaRPr lang="en-US" sz="2400"/>
          </a:p>
        </p:txBody>
      </p:sp>
      <p:graphicFrame>
        <p:nvGraphicFramePr>
          <p:cNvPr id="16386" name="Object 5"/>
          <p:cNvGraphicFramePr>
            <a:graphicFrameLocks noChangeAspect="1"/>
          </p:cNvGraphicFramePr>
          <p:nvPr/>
        </p:nvGraphicFramePr>
        <p:xfrm>
          <a:off x="3008313" y="1609725"/>
          <a:ext cx="5842000" cy="2641600"/>
        </p:xfrm>
        <a:graphic>
          <a:graphicData uri="http://schemas.openxmlformats.org/presentationml/2006/ole">
            <mc:AlternateContent xmlns:mc="http://schemas.openxmlformats.org/markup-compatibility/2006">
              <mc:Choice xmlns:v="urn:schemas-microsoft-com:vml" Requires="v">
                <p:oleObj spid="_x0000_s4128" name="Equation" r:id="rId3" imgW="1752480" imgH="863280" progId="Equation.DSMT4">
                  <p:embed/>
                </p:oleObj>
              </mc:Choice>
              <mc:Fallback>
                <p:oleObj name="Equation" r:id="rId3" imgW="1752480" imgH="863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313" y="1609725"/>
                        <a:ext cx="58420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9" name="Object 7"/>
          <p:cNvGraphicFramePr>
            <a:graphicFrameLocks noChangeAspect="1"/>
          </p:cNvGraphicFramePr>
          <p:nvPr/>
        </p:nvGraphicFramePr>
        <p:xfrm>
          <a:off x="3059114" y="4184651"/>
          <a:ext cx="5254625" cy="938213"/>
        </p:xfrm>
        <a:graphic>
          <a:graphicData uri="http://schemas.openxmlformats.org/presentationml/2006/ole">
            <mc:AlternateContent xmlns:mc="http://schemas.openxmlformats.org/markup-compatibility/2006">
              <mc:Choice xmlns:v="urn:schemas-microsoft-com:vml" Requires="v">
                <p:oleObj spid="_x0000_s4129" name="Equation" r:id="rId5" imgW="1422360" imgH="253800" progId="Equation.DSMT4">
                  <p:embed/>
                </p:oleObj>
              </mc:Choice>
              <mc:Fallback>
                <p:oleObj name="Equation" r:id="rId5" imgW="14223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4" y="4184651"/>
                        <a:ext cx="5254625"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3671290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circle(in)">
                                      <p:cBhvr>
                                        <p:cTn id="7" dur="2000"/>
                                        <p:tgtEl>
                                          <p:spTgt spid="289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Rot="1" noChangeArrowheads="1"/>
          </p:cNvSpPr>
          <p:nvPr>
            <p:ph type="title"/>
          </p:nvPr>
        </p:nvSpPr>
        <p:spPr/>
        <p:txBody>
          <a:bodyPr/>
          <a:lstStyle/>
          <a:p>
            <a:pPr eaLnBrk="1" hangingPunct="1"/>
            <a:r>
              <a:rPr lang="en-US" sz="3200"/>
              <a:t>Histogram Matching: Procedure</a:t>
            </a:r>
          </a:p>
        </p:txBody>
      </p:sp>
      <p:sp>
        <p:nvSpPr>
          <p:cNvPr id="290820" name="Rectangle 4"/>
          <p:cNvSpPr>
            <a:spLocks noGrp="1" noRot="1" noChangeArrowheads="1"/>
          </p:cNvSpPr>
          <p:nvPr>
            <p:ph type="body" sz="half" idx="1"/>
          </p:nvPr>
        </p:nvSpPr>
        <p:spPr>
          <a:xfrm>
            <a:off x="1825626" y="1600201"/>
            <a:ext cx="7953375" cy="4803775"/>
          </a:xfrm>
          <a:noFill/>
        </p:spPr>
        <p:txBody>
          <a:bodyPr/>
          <a:lstStyle/>
          <a:p>
            <a:pPr eaLnBrk="1" hangingPunct="1"/>
            <a:r>
              <a:rPr lang="en-US" sz="2000"/>
              <a:t>Obtain p</a:t>
            </a:r>
            <a:r>
              <a:rPr lang="en-US" sz="2000" baseline="-25000"/>
              <a:t>r</a:t>
            </a:r>
            <a:r>
              <a:rPr lang="en-US" sz="2000"/>
              <a:t>(r) from the input image and then obtain the values of s </a:t>
            </a:r>
          </a:p>
          <a:p>
            <a:pPr eaLnBrk="1" hangingPunct="1"/>
            <a:endParaRPr lang="en-US" sz="2000"/>
          </a:p>
          <a:p>
            <a:pPr eaLnBrk="1" hangingPunct="1"/>
            <a:endParaRPr lang="en-US" sz="2000"/>
          </a:p>
          <a:p>
            <a:pPr eaLnBrk="1" hangingPunct="1"/>
            <a:r>
              <a:rPr lang="en-US" sz="2000"/>
              <a:t>Use the specified PDF and obtain the transformation function G(z)</a:t>
            </a:r>
          </a:p>
          <a:p>
            <a:pPr eaLnBrk="1" hangingPunct="1"/>
            <a:endParaRPr lang="en-US" sz="2000"/>
          </a:p>
          <a:p>
            <a:pPr eaLnBrk="1" hangingPunct="1"/>
            <a:endParaRPr lang="en-US" sz="2000"/>
          </a:p>
          <a:p>
            <a:pPr eaLnBrk="1" hangingPunct="1"/>
            <a:endParaRPr lang="en-US" sz="2000"/>
          </a:p>
          <a:p>
            <a:pPr eaLnBrk="1" hangingPunct="1"/>
            <a:r>
              <a:rPr lang="en-US" sz="2000"/>
              <a:t>Mapping from s to z</a:t>
            </a:r>
          </a:p>
        </p:txBody>
      </p:sp>
      <p:graphicFrame>
        <p:nvGraphicFramePr>
          <p:cNvPr id="290821" name="Object 5"/>
          <p:cNvGraphicFramePr>
            <a:graphicFrameLocks noGrp="1" noChangeAspect="1"/>
          </p:cNvGraphicFramePr>
          <p:nvPr>
            <p:ph sz="quarter" idx="2"/>
          </p:nvPr>
        </p:nvGraphicFramePr>
        <p:xfrm>
          <a:off x="3709989" y="2097088"/>
          <a:ext cx="2897187" cy="717550"/>
        </p:xfrm>
        <a:graphic>
          <a:graphicData uri="http://schemas.openxmlformats.org/presentationml/2006/ole">
            <mc:AlternateContent xmlns:mc="http://schemas.openxmlformats.org/markup-compatibility/2006">
              <mc:Choice xmlns:v="urn:schemas-microsoft-com:vml" Requires="v">
                <p:oleObj spid="_x0000_s5167" name="Equation" r:id="rId3" imgW="1333440" imgH="330120" progId="Equation.DSMT4">
                  <p:embed/>
                </p:oleObj>
              </mc:Choice>
              <mc:Fallback>
                <p:oleObj name="Equation" r:id="rId3" imgW="133344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989" y="2097088"/>
                        <a:ext cx="2897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0823" name="Object 7"/>
          <p:cNvGraphicFramePr>
            <a:graphicFrameLocks noGrp="1" noChangeAspect="1"/>
          </p:cNvGraphicFramePr>
          <p:nvPr>
            <p:ph sz="quarter" idx="3"/>
          </p:nvPr>
        </p:nvGraphicFramePr>
        <p:xfrm>
          <a:off x="3711575" y="3822701"/>
          <a:ext cx="3441700" cy="677863"/>
        </p:xfrm>
        <a:graphic>
          <a:graphicData uri="http://schemas.openxmlformats.org/presentationml/2006/ole">
            <mc:AlternateContent xmlns:mc="http://schemas.openxmlformats.org/markup-compatibility/2006">
              <mc:Choice xmlns:v="urn:schemas-microsoft-com:vml" Requires="v">
                <p:oleObj spid="_x0000_s5168" name="Equation" r:id="rId5" imgW="1676160" imgH="330120" progId="Equation.DSMT4">
                  <p:embed/>
                </p:oleObj>
              </mc:Choice>
              <mc:Fallback>
                <p:oleObj name="Equation" r:id="rId5" imgW="1676160" imgH="330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575" y="3822701"/>
                        <a:ext cx="34417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E8FD9E5-A2BC-4070-B44B-3B78A9305AE0}" type="datetime1">
              <a:rPr lang="en-US" smtClean="0"/>
              <a:t>7/28/2020</a:t>
            </a:fld>
            <a:endParaRPr lang="en-US"/>
          </a:p>
        </p:txBody>
      </p:sp>
      <p:sp>
        <p:nvSpPr>
          <p:cNvPr id="1741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014521-A29B-4C52-9675-18D11DA2A2AC}" type="slidenum">
              <a:rPr lang="en-US"/>
              <a:pPr/>
              <a:t>26</a:t>
            </a:fld>
            <a:endParaRPr lang="en-US"/>
          </a:p>
        </p:txBody>
      </p:sp>
      <p:graphicFrame>
        <p:nvGraphicFramePr>
          <p:cNvPr id="290825" name="Object 9"/>
          <p:cNvGraphicFramePr>
            <a:graphicFrameLocks noChangeAspect="1"/>
          </p:cNvGraphicFramePr>
          <p:nvPr/>
        </p:nvGraphicFramePr>
        <p:xfrm>
          <a:off x="3851276" y="5251450"/>
          <a:ext cx="1649413" cy="571500"/>
        </p:xfrm>
        <a:graphic>
          <a:graphicData uri="http://schemas.openxmlformats.org/presentationml/2006/ole">
            <mc:AlternateContent xmlns:mc="http://schemas.openxmlformats.org/markup-compatibility/2006">
              <mc:Choice xmlns:v="urn:schemas-microsoft-com:vml" Requires="v">
                <p:oleObj spid="_x0000_s5169" name="Equation" r:id="rId7" imgW="660240" imgH="228600" progId="Equation.DSMT4">
                  <p:embed/>
                </p:oleObj>
              </mc:Choice>
              <mc:Fallback>
                <p:oleObj name="Equation" r:id="rId7" imgW="6602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6" y="5251450"/>
                        <a:ext cx="16494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273265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0820">
                                            <p:txEl>
                                              <p:pRg st="0" end="0"/>
                                            </p:txEl>
                                          </p:spTgt>
                                        </p:tgtEl>
                                        <p:attrNameLst>
                                          <p:attrName>style.visibility</p:attrName>
                                        </p:attrNameLst>
                                      </p:cBhvr>
                                      <p:to>
                                        <p:strVal val="visible"/>
                                      </p:to>
                                    </p:set>
                                    <p:animEffect transition="in" filter="diamond(in)">
                                      <p:cBhvr>
                                        <p:cTn id="7" dur="2000"/>
                                        <p:tgtEl>
                                          <p:spTgt spid="290820">
                                            <p:txEl>
                                              <p:pRg st="0" end="0"/>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290821"/>
                                        </p:tgtEl>
                                        <p:attrNameLst>
                                          <p:attrName>style.visibility</p:attrName>
                                        </p:attrNameLst>
                                      </p:cBhvr>
                                      <p:to>
                                        <p:strVal val="visible"/>
                                      </p:to>
                                    </p:set>
                                    <p:animEffect transition="in" filter="diamond(in)">
                                      <p:cBhvr>
                                        <p:cTn id="11" dur="2000"/>
                                        <p:tgtEl>
                                          <p:spTgt spid="2908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290820">
                                            <p:txEl>
                                              <p:pRg st="3" end="3"/>
                                            </p:txEl>
                                          </p:spTgt>
                                        </p:tgtEl>
                                        <p:attrNameLst>
                                          <p:attrName>style.visibility</p:attrName>
                                        </p:attrNameLst>
                                      </p:cBhvr>
                                      <p:to>
                                        <p:strVal val="visible"/>
                                      </p:to>
                                    </p:set>
                                    <p:animEffect transition="in" filter="diamond(in)">
                                      <p:cBhvr>
                                        <p:cTn id="16" dur="2000"/>
                                        <p:tgtEl>
                                          <p:spTgt spid="290820">
                                            <p:txEl>
                                              <p:pRg st="3" end="3"/>
                                            </p:txEl>
                                          </p:spTgt>
                                        </p:tgtEl>
                                      </p:cBhvr>
                                    </p:animEffect>
                                  </p:childTnLst>
                                </p:cTn>
                              </p:par>
                            </p:childTnLst>
                          </p:cTn>
                        </p:par>
                        <p:par>
                          <p:cTn id="17" fill="hold" nodeType="afterGroup">
                            <p:stCondLst>
                              <p:cond delay="2000"/>
                            </p:stCondLst>
                            <p:childTnLst>
                              <p:par>
                                <p:cTn id="18" presetID="8" presetClass="entr" presetSubtype="16" fill="hold" nodeType="afterEffect">
                                  <p:stCondLst>
                                    <p:cond delay="0"/>
                                  </p:stCondLst>
                                  <p:childTnLst>
                                    <p:set>
                                      <p:cBhvr>
                                        <p:cTn id="19" dur="1" fill="hold">
                                          <p:stCondLst>
                                            <p:cond delay="0"/>
                                          </p:stCondLst>
                                        </p:cTn>
                                        <p:tgtEl>
                                          <p:spTgt spid="290823"/>
                                        </p:tgtEl>
                                        <p:attrNameLst>
                                          <p:attrName>style.visibility</p:attrName>
                                        </p:attrNameLst>
                                      </p:cBhvr>
                                      <p:to>
                                        <p:strVal val="visible"/>
                                      </p:to>
                                    </p:set>
                                    <p:animEffect transition="in" filter="diamond(in)">
                                      <p:cBhvr>
                                        <p:cTn id="20" dur="2000"/>
                                        <p:tgtEl>
                                          <p:spTgt spid="2908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290820">
                                            <p:txEl>
                                              <p:pRg st="7" end="7"/>
                                            </p:txEl>
                                          </p:spTgt>
                                        </p:tgtEl>
                                        <p:attrNameLst>
                                          <p:attrName>style.visibility</p:attrName>
                                        </p:attrNameLst>
                                      </p:cBhvr>
                                      <p:to>
                                        <p:strVal val="visible"/>
                                      </p:to>
                                    </p:set>
                                    <p:animEffect transition="in" filter="diamond(in)">
                                      <p:cBhvr>
                                        <p:cTn id="25" dur="2000"/>
                                        <p:tgtEl>
                                          <p:spTgt spid="290820">
                                            <p:txEl>
                                              <p:pRg st="7" end="7"/>
                                            </p:txEl>
                                          </p:spTgt>
                                        </p:tgtEl>
                                      </p:cBhvr>
                                    </p:animEffect>
                                  </p:childTnLst>
                                </p:cTn>
                              </p:par>
                            </p:childTnLst>
                          </p:cTn>
                        </p:par>
                        <p:par>
                          <p:cTn id="26" fill="hold" nodeType="afterGroup">
                            <p:stCondLst>
                              <p:cond delay="2000"/>
                            </p:stCondLst>
                            <p:childTnLst>
                              <p:par>
                                <p:cTn id="27" presetID="8" presetClass="entr" presetSubtype="16" fill="hold" nodeType="afterEffect">
                                  <p:stCondLst>
                                    <p:cond delay="0"/>
                                  </p:stCondLst>
                                  <p:childTnLst>
                                    <p:set>
                                      <p:cBhvr>
                                        <p:cTn id="28" dur="1" fill="hold">
                                          <p:stCondLst>
                                            <p:cond delay="0"/>
                                          </p:stCondLst>
                                        </p:cTn>
                                        <p:tgtEl>
                                          <p:spTgt spid="290825"/>
                                        </p:tgtEl>
                                        <p:attrNameLst>
                                          <p:attrName>style.visibility</p:attrName>
                                        </p:attrNameLst>
                                      </p:cBhvr>
                                      <p:to>
                                        <p:strVal val="visible"/>
                                      </p:to>
                                    </p:set>
                                    <p:animEffect transition="in" filter="diamond(in)">
                                      <p:cBhvr>
                                        <p:cTn id="29" dur="2000"/>
                                        <p:tgtEl>
                                          <p:spTgt spid="290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rrowheads="1"/>
          </p:cNvSpPr>
          <p:nvPr>
            <p:ph type="title"/>
          </p:nvPr>
        </p:nvSpPr>
        <p:spPr/>
        <p:txBody>
          <a:bodyPr/>
          <a:lstStyle/>
          <a:p>
            <a:pPr eaLnBrk="1" hangingPunct="1"/>
            <a:r>
              <a:rPr lang="en-US" sz="3200"/>
              <a:t>Histogram Matching: Example</a:t>
            </a:r>
          </a:p>
        </p:txBody>
      </p:sp>
      <p:sp>
        <p:nvSpPr>
          <p:cNvPr id="293891" name="Rectangle 3"/>
          <p:cNvSpPr>
            <a:spLocks noGrp="1" noRot="1" noChangeArrowheads="1"/>
          </p:cNvSpPr>
          <p:nvPr>
            <p:ph type="body" sz="half" idx="1"/>
          </p:nvPr>
        </p:nvSpPr>
        <p:spPr>
          <a:xfrm>
            <a:off x="1825626" y="1600201"/>
            <a:ext cx="7953375" cy="4803775"/>
          </a:xfrm>
          <a:noFill/>
        </p:spPr>
        <p:txBody>
          <a:bodyPr/>
          <a:lstStyle/>
          <a:p>
            <a:pPr eaLnBrk="1" hangingPunct="1">
              <a:buFont typeface="Arial" panose="020B0604020202020204" pitchFamily="34" charset="0"/>
              <a:buNone/>
            </a:pPr>
            <a:r>
              <a:rPr lang="en-US" sz="2000"/>
              <a:t>    Assuming continuous intensity values, suppose that an image has the intensity PDF </a:t>
            </a:r>
          </a:p>
          <a:p>
            <a:pPr eaLnBrk="1" hangingPunct="1"/>
            <a:endParaRPr lang="en-US" sz="2000"/>
          </a:p>
          <a:p>
            <a:pPr eaLnBrk="1" hangingPunct="1"/>
            <a:endParaRPr lang="en-US" sz="2000"/>
          </a:p>
          <a:p>
            <a:pPr eaLnBrk="1" hangingPunct="1"/>
            <a:endParaRPr lang="en-US" sz="2000"/>
          </a:p>
          <a:p>
            <a:pPr eaLnBrk="1" hangingPunct="1"/>
            <a:endParaRPr lang="en-US" sz="2000"/>
          </a:p>
          <a:p>
            <a:pPr eaLnBrk="1" hangingPunct="1">
              <a:buFont typeface="Arial" panose="020B0604020202020204" pitchFamily="34" charset="0"/>
              <a:buNone/>
            </a:pPr>
            <a:r>
              <a:rPr lang="en-US" sz="2000"/>
              <a:t>    Find the transformation function that will produce an image whose intensity PDF is </a:t>
            </a:r>
          </a:p>
          <a:p>
            <a:pPr eaLnBrk="1" hangingPunct="1"/>
            <a:endParaRPr lang="en-US" sz="2000"/>
          </a:p>
          <a:p>
            <a:pPr eaLnBrk="1" hangingPunct="1"/>
            <a:endParaRPr lang="en-US" sz="2000"/>
          </a:p>
          <a:p>
            <a:pPr eaLnBrk="1" hangingPunct="1">
              <a:buFont typeface="Arial" panose="020B0604020202020204" pitchFamily="34" charset="0"/>
              <a:buNone/>
            </a:pPr>
            <a:endParaRPr lang="en-US" sz="2000"/>
          </a:p>
        </p:txBody>
      </p:sp>
      <p:graphicFrame>
        <p:nvGraphicFramePr>
          <p:cNvPr id="293892" name="Object 4"/>
          <p:cNvGraphicFramePr>
            <a:graphicFrameLocks noGrp="1" noChangeAspect="1"/>
          </p:cNvGraphicFramePr>
          <p:nvPr>
            <p:ph sz="quarter" idx="2"/>
          </p:nvPr>
        </p:nvGraphicFramePr>
        <p:xfrm>
          <a:off x="3016250" y="2255838"/>
          <a:ext cx="4997450" cy="1516062"/>
        </p:xfrm>
        <a:graphic>
          <a:graphicData uri="http://schemas.openxmlformats.org/presentationml/2006/ole">
            <mc:AlternateContent xmlns:mc="http://schemas.openxmlformats.org/markup-compatibility/2006">
              <mc:Choice xmlns:v="urn:schemas-microsoft-com:vml" Requires="v">
                <p:oleObj spid="_x0000_s6176" name="Equation" r:id="rId3" imgW="2260440" imgH="685800" progId="Equation.DSMT4">
                  <p:embed/>
                </p:oleObj>
              </mc:Choice>
              <mc:Fallback>
                <p:oleObj name="Equation" r:id="rId3" imgW="226044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0" y="2255838"/>
                        <a:ext cx="4997450"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3051E01-49F1-4149-B03D-1F14B855724B}" type="datetime1">
              <a:rPr lang="en-US" smtClean="0"/>
              <a:t>7/28/2020</a:t>
            </a:fld>
            <a:endParaRPr lang="en-US"/>
          </a:p>
        </p:txBody>
      </p:sp>
      <p:sp>
        <p:nvSpPr>
          <p:cNvPr id="1843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0272C4D-D7D2-4F49-BA52-4765BF637A0B}" type="slidenum">
              <a:rPr lang="en-US"/>
              <a:pPr/>
              <a:t>27</a:t>
            </a:fld>
            <a:endParaRPr lang="en-US"/>
          </a:p>
        </p:txBody>
      </p:sp>
      <p:graphicFrame>
        <p:nvGraphicFramePr>
          <p:cNvPr id="293895" name="Object 7"/>
          <p:cNvGraphicFramePr>
            <a:graphicFrameLocks noChangeAspect="1"/>
          </p:cNvGraphicFramePr>
          <p:nvPr/>
        </p:nvGraphicFramePr>
        <p:xfrm>
          <a:off x="3001964" y="4398964"/>
          <a:ext cx="5032375" cy="1550987"/>
        </p:xfrm>
        <a:graphic>
          <a:graphicData uri="http://schemas.openxmlformats.org/presentationml/2006/ole">
            <mc:AlternateContent xmlns:mc="http://schemas.openxmlformats.org/markup-compatibility/2006">
              <mc:Choice xmlns:v="urn:schemas-microsoft-com:vml" Requires="v">
                <p:oleObj spid="_x0000_s6177" name="Equation" r:id="rId5" imgW="2311200" imgH="711000" progId="Equation.DSMT4">
                  <p:embed/>
                </p:oleObj>
              </mc:Choice>
              <mc:Fallback>
                <p:oleObj name="Equation" r:id="rId5" imgW="231120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964" y="4398964"/>
                        <a:ext cx="5032375" cy="155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127945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diamond(in)">
                                      <p:cBhvr>
                                        <p:cTn id="7" dur="2000"/>
                                        <p:tgtEl>
                                          <p:spTgt spid="293891">
                                            <p:txEl>
                                              <p:pRg st="0" end="0"/>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293892"/>
                                        </p:tgtEl>
                                        <p:attrNameLst>
                                          <p:attrName>style.visibility</p:attrName>
                                        </p:attrNameLst>
                                      </p:cBhvr>
                                      <p:to>
                                        <p:strVal val="visible"/>
                                      </p:to>
                                    </p:set>
                                    <p:animEffect transition="in" filter="diamond(in)">
                                      <p:cBhvr>
                                        <p:cTn id="11" dur="2000"/>
                                        <p:tgtEl>
                                          <p:spTgt spid="2938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nodeType="clickEffect">
                                  <p:stCondLst>
                                    <p:cond delay="0"/>
                                  </p:stCondLst>
                                  <p:childTnLst>
                                    <p:set>
                                      <p:cBhvr>
                                        <p:cTn id="15" dur="1" fill="hold">
                                          <p:stCondLst>
                                            <p:cond delay="0"/>
                                          </p:stCondLst>
                                        </p:cTn>
                                        <p:tgtEl>
                                          <p:spTgt spid="293891">
                                            <p:txEl>
                                              <p:pRg st="5" end="5"/>
                                            </p:txEl>
                                          </p:spTgt>
                                        </p:tgtEl>
                                        <p:attrNameLst>
                                          <p:attrName>style.visibility</p:attrName>
                                        </p:attrNameLst>
                                      </p:cBhvr>
                                      <p:to>
                                        <p:strVal val="visible"/>
                                      </p:to>
                                    </p:set>
                                    <p:animEffect transition="in" filter="circle(in)">
                                      <p:cBhvr>
                                        <p:cTn id="16" dur="2000"/>
                                        <p:tgtEl>
                                          <p:spTgt spid="293891">
                                            <p:txEl>
                                              <p:pRg st="5" end="5"/>
                                            </p:txEl>
                                          </p:spTgt>
                                        </p:tgtEl>
                                      </p:cBhvr>
                                    </p:animEffect>
                                  </p:childTnLst>
                                </p:cTn>
                              </p:par>
                            </p:childTnLst>
                          </p:cTn>
                        </p:par>
                        <p:par>
                          <p:cTn id="17" fill="hold" nodeType="afterGroup">
                            <p:stCondLst>
                              <p:cond delay="2000"/>
                            </p:stCondLst>
                            <p:childTnLst>
                              <p:par>
                                <p:cTn id="18" presetID="8" presetClass="entr" presetSubtype="16" fill="hold" nodeType="afterEffect">
                                  <p:stCondLst>
                                    <p:cond delay="0"/>
                                  </p:stCondLst>
                                  <p:childTnLst>
                                    <p:set>
                                      <p:cBhvr>
                                        <p:cTn id="19" dur="1" fill="hold">
                                          <p:stCondLst>
                                            <p:cond delay="0"/>
                                          </p:stCondLst>
                                        </p:cTn>
                                        <p:tgtEl>
                                          <p:spTgt spid="293895"/>
                                        </p:tgtEl>
                                        <p:attrNameLst>
                                          <p:attrName>style.visibility</p:attrName>
                                        </p:attrNameLst>
                                      </p:cBhvr>
                                      <p:to>
                                        <p:strVal val="visible"/>
                                      </p:to>
                                    </p:set>
                                    <p:animEffect transition="in" filter="diamond(in)">
                                      <p:cBhvr>
                                        <p:cTn id="20" dur="2000"/>
                                        <p:tgtEl>
                                          <p:spTgt spid="293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Rot="1" noChangeArrowheads="1"/>
          </p:cNvSpPr>
          <p:nvPr>
            <p:ph type="title"/>
          </p:nvPr>
        </p:nvSpPr>
        <p:spPr/>
        <p:txBody>
          <a:bodyPr/>
          <a:lstStyle/>
          <a:p>
            <a:pPr eaLnBrk="1" hangingPunct="1"/>
            <a:r>
              <a:rPr lang="en-US" sz="3200"/>
              <a:t>Histogram Matching: Example</a:t>
            </a:r>
          </a:p>
        </p:txBody>
      </p:sp>
      <p:sp>
        <p:nvSpPr>
          <p:cNvPr id="294915" name="Rectangle 3"/>
          <p:cNvSpPr>
            <a:spLocks noGrp="1" noRot="1" noChangeArrowheads="1"/>
          </p:cNvSpPr>
          <p:nvPr>
            <p:ph type="body" sz="half" idx="1"/>
          </p:nvPr>
        </p:nvSpPr>
        <p:spPr>
          <a:xfrm>
            <a:off x="1825625" y="1600201"/>
            <a:ext cx="8591550" cy="4803775"/>
          </a:xfrm>
          <a:noFill/>
        </p:spPr>
        <p:txBody>
          <a:bodyPr/>
          <a:lstStyle/>
          <a:p>
            <a:pPr eaLnBrk="1" hangingPunct="1">
              <a:buFont typeface="Arial" panose="020B0604020202020204" pitchFamily="34" charset="0"/>
              <a:buNone/>
            </a:pPr>
            <a:r>
              <a:rPr lang="en-US" sz="2000"/>
              <a:t>Find the histogram equalization transformation for the input image</a:t>
            </a:r>
          </a:p>
          <a:p>
            <a:pPr eaLnBrk="1" hangingPunct="1"/>
            <a:endParaRPr lang="en-US" sz="2000"/>
          </a:p>
          <a:p>
            <a:pPr eaLnBrk="1" hangingPunct="1"/>
            <a:endParaRPr lang="en-US" sz="2000"/>
          </a:p>
          <a:p>
            <a:pPr eaLnBrk="1" hangingPunct="1">
              <a:buFont typeface="Arial" panose="020B0604020202020204" pitchFamily="34" charset="0"/>
              <a:buNone/>
            </a:pPr>
            <a:r>
              <a:rPr lang="en-US" sz="2000"/>
              <a:t>Find the histogram equalization transformation for the specified histogram</a:t>
            </a:r>
          </a:p>
          <a:p>
            <a:pPr eaLnBrk="1" hangingPunct="1">
              <a:buFont typeface="Arial" panose="020B0604020202020204" pitchFamily="34" charset="0"/>
              <a:buNone/>
            </a:pPr>
            <a:endParaRPr lang="en-US" sz="2000"/>
          </a:p>
          <a:p>
            <a:pPr eaLnBrk="1" hangingPunct="1"/>
            <a:endParaRPr lang="en-US" sz="2000"/>
          </a:p>
          <a:p>
            <a:pPr eaLnBrk="1" hangingPunct="1">
              <a:buFont typeface="Arial" panose="020B0604020202020204" pitchFamily="34" charset="0"/>
              <a:buNone/>
            </a:pPr>
            <a:r>
              <a:rPr lang="en-US" sz="2000"/>
              <a:t>The transformation function</a:t>
            </a:r>
          </a:p>
        </p:txBody>
      </p:sp>
      <p:graphicFrame>
        <p:nvGraphicFramePr>
          <p:cNvPr id="294916" name="Object 4"/>
          <p:cNvGraphicFramePr>
            <a:graphicFrameLocks noGrp="1" noChangeAspect="1"/>
          </p:cNvGraphicFramePr>
          <p:nvPr>
            <p:ph sz="quarter" idx="2"/>
          </p:nvPr>
        </p:nvGraphicFramePr>
        <p:xfrm>
          <a:off x="2290763" y="2238375"/>
          <a:ext cx="6064250" cy="820738"/>
        </p:xfrm>
        <a:graphic>
          <a:graphicData uri="http://schemas.openxmlformats.org/presentationml/2006/ole">
            <mc:AlternateContent xmlns:mc="http://schemas.openxmlformats.org/markup-compatibility/2006">
              <mc:Choice xmlns:v="urn:schemas-microsoft-com:vml" Requires="v">
                <p:oleObj spid="_x0000_s7230" name="Equation" r:id="rId3" imgW="3098520" imgH="419040" progId="Equation.DSMT4">
                  <p:embed/>
                </p:oleObj>
              </mc:Choice>
              <mc:Fallback>
                <p:oleObj name="Equation" r:id="rId3" imgW="30985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763" y="2238375"/>
                        <a:ext cx="6064250"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48B92CC-F585-4540-AF70-F3005BAD6E0A}" type="datetime1">
              <a:rPr lang="en-US" smtClean="0"/>
              <a:t>7/28/2020</a:t>
            </a:fld>
            <a:endParaRPr lang="en-US"/>
          </a:p>
        </p:txBody>
      </p:sp>
      <p:sp>
        <p:nvSpPr>
          <p:cNvPr id="1946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89624BD-AA16-429D-9C18-3DE0BB53A5F0}" type="slidenum">
              <a:rPr lang="en-US"/>
              <a:pPr/>
              <a:t>28</a:t>
            </a:fld>
            <a:endParaRPr lang="en-US"/>
          </a:p>
        </p:txBody>
      </p:sp>
      <p:graphicFrame>
        <p:nvGraphicFramePr>
          <p:cNvPr id="294918" name="Object 6"/>
          <p:cNvGraphicFramePr>
            <a:graphicFrameLocks noChangeAspect="1"/>
          </p:cNvGraphicFramePr>
          <p:nvPr/>
        </p:nvGraphicFramePr>
        <p:xfrm>
          <a:off x="2378076" y="3590925"/>
          <a:ext cx="7307263" cy="908050"/>
        </p:xfrm>
        <a:graphic>
          <a:graphicData uri="http://schemas.openxmlformats.org/presentationml/2006/ole">
            <mc:AlternateContent xmlns:mc="http://schemas.openxmlformats.org/markup-compatibility/2006">
              <mc:Choice xmlns:v="urn:schemas-microsoft-com:vml" Requires="v">
                <p:oleObj spid="_x0000_s7231" name="Equation" r:id="rId5" imgW="3581280" imgH="444240" progId="Equation.DSMT4">
                  <p:embed/>
                </p:oleObj>
              </mc:Choice>
              <mc:Fallback>
                <p:oleObj name="Equation" r:id="rId5" imgW="35812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8076" y="3590925"/>
                        <a:ext cx="730726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19" name="Object 7"/>
          <p:cNvGraphicFramePr>
            <a:graphicFrameLocks noChangeAspect="1"/>
          </p:cNvGraphicFramePr>
          <p:nvPr/>
        </p:nvGraphicFramePr>
        <p:xfrm>
          <a:off x="8375650" y="2119314"/>
          <a:ext cx="1036638" cy="923925"/>
        </p:xfrm>
        <a:graphic>
          <a:graphicData uri="http://schemas.openxmlformats.org/presentationml/2006/ole">
            <mc:AlternateContent xmlns:mc="http://schemas.openxmlformats.org/markup-compatibility/2006">
              <mc:Choice xmlns:v="urn:schemas-microsoft-com:vml" Requires="v">
                <p:oleObj spid="_x0000_s7232" name="Equation" r:id="rId7" imgW="469800" imgH="419040" progId="Equation.DSMT4">
                  <p:embed/>
                </p:oleObj>
              </mc:Choice>
              <mc:Fallback>
                <p:oleObj name="Equation" r:id="rId7" imgW="46980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5650" y="2119314"/>
                        <a:ext cx="1036638"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4920" name="Object 8"/>
          <p:cNvGraphicFramePr>
            <a:graphicFrameLocks noChangeAspect="1"/>
          </p:cNvGraphicFramePr>
          <p:nvPr/>
        </p:nvGraphicFramePr>
        <p:xfrm>
          <a:off x="2532064" y="4916489"/>
          <a:ext cx="6637337" cy="1074737"/>
        </p:xfrm>
        <a:graphic>
          <a:graphicData uri="http://schemas.openxmlformats.org/presentationml/2006/ole">
            <mc:AlternateContent xmlns:mc="http://schemas.openxmlformats.org/markup-compatibility/2006">
              <mc:Choice xmlns:v="urn:schemas-microsoft-com:vml" Requires="v">
                <p:oleObj spid="_x0000_s7233" name="Equation" r:id="rId9" imgW="3136680" imgH="507960" progId="Equation.DSMT4">
                  <p:embed/>
                </p:oleObj>
              </mc:Choice>
              <mc:Fallback>
                <p:oleObj name="Equation" r:id="rId9" imgW="3136680" imgH="507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2064" y="4916489"/>
                        <a:ext cx="6637337"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952269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diamond(in)">
                                      <p:cBhvr>
                                        <p:cTn id="7" dur="2000"/>
                                        <p:tgtEl>
                                          <p:spTgt spid="294915">
                                            <p:txEl>
                                              <p:pRg st="0" end="0"/>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294916"/>
                                        </p:tgtEl>
                                        <p:attrNameLst>
                                          <p:attrName>style.visibility</p:attrName>
                                        </p:attrNameLst>
                                      </p:cBhvr>
                                      <p:to>
                                        <p:strVal val="visible"/>
                                      </p:to>
                                    </p:set>
                                    <p:animEffect transition="in" filter="diamond(in)">
                                      <p:cBhvr>
                                        <p:cTn id="11" dur="2000"/>
                                        <p:tgtEl>
                                          <p:spTgt spid="2949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294919"/>
                                        </p:tgtEl>
                                        <p:attrNameLst>
                                          <p:attrName>style.visibility</p:attrName>
                                        </p:attrNameLst>
                                      </p:cBhvr>
                                      <p:to>
                                        <p:strVal val="visible"/>
                                      </p:to>
                                    </p:set>
                                    <p:animEffect transition="in" filter="diamond(in)">
                                      <p:cBhvr>
                                        <p:cTn id="16" dur="2000"/>
                                        <p:tgtEl>
                                          <p:spTgt spid="2949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nodeType="clickEffect">
                                  <p:stCondLst>
                                    <p:cond delay="0"/>
                                  </p:stCondLst>
                                  <p:childTnLst>
                                    <p:set>
                                      <p:cBhvr>
                                        <p:cTn id="20" dur="1" fill="hold">
                                          <p:stCondLst>
                                            <p:cond delay="0"/>
                                          </p:stCondLst>
                                        </p:cTn>
                                        <p:tgtEl>
                                          <p:spTgt spid="294915">
                                            <p:txEl>
                                              <p:pRg st="3" end="3"/>
                                            </p:txEl>
                                          </p:spTgt>
                                        </p:tgtEl>
                                        <p:attrNameLst>
                                          <p:attrName>style.visibility</p:attrName>
                                        </p:attrNameLst>
                                      </p:cBhvr>
                                      <p:to>
                                        <p:strVal val="visible"/>
                                      </p:to>
                                    </p:set>
                                    <p:animEffect transition="in" filter="circle(in)">
                                      <p:cBhvr>
                                        <p:cTn id="21" dur="2000"/>
                                        <p:tgtEl>
                                          <p:spTgt spid="294915">
                                            <p:txEl>
                                              <p:pRg st="3" end="3"/>
                                            </p:txEl>
                                          </p:spTgt>
                                        </p:tgtEl>
                                      </p:cBhvr>
                                    </p:animEffect>
                                  </p:childTnLst>
                                </p:cTn>
                              </p:par>
                            </p:childTnLst>
                          </p:cTn>
                        </p:par>
                        <p:par>
                          <p:cTn id="22" fill="hold" nodeType="afterGroup">
                            <p:stCondLst>
                              <p:cond delay="2000"/>
                            </p:stCondLst>
                            <p:childTnLst>
                              <p:par>
                                <p:cTn id="23" presetID="8" presetClass="entr" presetSubtype="16" fill="hold" nodeType="afterEffect">
                                  <p:stCondLst>
                                    <p:cond delay="0"/>
                                  </p:stCondLst>
                                  <p:childTnLst>
                                    <p:set>
                                      <p:cBhvr>
                                        <p:cTn id="24" dur="1" fill="hold">
                                          <p:stCondLst>
                                            <p:cond delay="0"/>
                                          </p:stCondLst>
                                        </p:cTn>
                                        <p:tgtEl>
                                          <p:spTgt spid="294918"/>
                                        </p:tgtEl>
                                        <p:attrNameLst>
                                          <p:attrName>style.visibility</p:attrName>
                                        </p:attrNameLst>
                                      </p:cBhvr>
                                      <p:to>
                                        <p:strVal val="visible"/>
                                      </p:to>
                                    </p:set>
                                    <p:animEffect transition="in" filter="diamond(in)">
                                      <p:cBhvr>
                                        <p:cTn id="25" dur="2000"/>
                                        <p:tgtEl>
                                          <p:spTgt spid="2949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nodeType="clickEffect">
                                  <p:stCondLst>
                                    <p:cond delay="0"/>
                                  </p:stCondLst>
                                  <p:childTnLst>
                                    <p:set>
                                      <p:cBhvr>
                                        <p:cTn id="29" dur="1" fill="hold">
                                          <p:stCondLst>
                                            <p:cond delay="0"/>
                                          </p:stCondLst>
                                        </p:cTn>
                                        <p:tgtEl>
                                          <p:spTgt spid="294915">
                                            <p:txEl>
                                              <p:pRg st="6" end="6"/>
                                            </p:txEl>
                                          </p:spTgt>
                                        </p:tgtEl>
                                        <p:attrNameLst>
                                          <p:attrName>style.visibility</p:attrName>
                                        </p:attrNameLst>
                                      </p:cBhvr>
                                      <p:to>
                                        <p:strVal val="visible"/>
                                      </p:to>
                                    </p:set>
                                    <p:animEffect transition="in" filter="circle(in)">
                                      <p:cBhvr>
                                        <p:cTn id="30" dur="2000"/>
                                        <p:tgtEl>
                                          <p:spTgt spid="294915">
                                            <p:txEl>
                                              <p:pRg st="6" end="6"/>
                                            </p:txEl>
                                          </p:spTgt>
                                        </p:tgtEl>
                                      </p:cBhvr>
                                    </p:animEffect>
                                  </p:childTnLst>
                                </p:cTn>
                              </p:par>
                            </p:childTnLst>
                          </p:cTn>
                        </p:par>
                        <p:par>
                          <p:cTn id="31" fill="hold" nodeType="afterGroup">
                            <p:stCondLst>
                              <p:cond delay="2000"/>
                            </p:stCondLst>
                            <p:childTnLst>
                              <p:par>
                                <p:cTn id="32" presetID="20" presetClass="entr" presetSubtype="0" fill="hold" nodeType="afterEffect">
                                  <p:stCondLst>
                                    <p:cond delay="0"/>
                                  </p:stCondLst>
                                  <p:childTnLst>
                                    <p:set>
                                      <p:cBhvr>
                                        <p:cTn id="33" dur="1" fill="hold">
                                          <p:stCondLst>
                                            <p:cond delay="0"/>
                                          </p:stCondLst>
                                        </p:cTn>
                                        <p:tgtEl>
                                          <p:spTgt spid="294920"/>
                                        </p:tgtEl>
                                        <p:attrNameLst>
                                          <p:attrName>style.visibility</p:attrName>
                                        </p:attrNameLst>
                                      </p:cBhvr>
                                      <p:to>
                                        <p:strVal val="visible"/>
                                      </p:to>
                                    </p:set>
                                    <p:animEffect transition="in" filter="wedge">
                                      <p:cBhvr>
                                        <p:cTn id="34" dur="20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Rot="1" noChangeArrowheads="1"/>
          </p:cNvSpPr>
          <p:nvPr>
            <p:ph type="title"/>
          </p:nvPr>
        </p:nvSpPr>
        <p:spPr/>
        <p:txBody>
          <a:bodyPr/>
          <a:lstStyle/>
          <a:p>
            <a:pPr eaLnBrk="1" hangingPunct="1"/>
            <a:r>
              <a:rPr lang="en-US" sz="3200"/>
              <a:t>Histogram Matching: Discrete Cases</a:t>
            </a:r>
          </a:p>
        </p:txBody>
      </p:sp>
      <p:sp>
        <p:nvSpPr>
          <p:cNvPr id="296963" name="Rectangle 3"/>
          <p:cNvSpPr>
            <a:spLocks noGrp="1" noRot="1" noChangeArrowheads="1"/>
          </p:cNvSpPr>
          <p:nvPr>
            <p:ph type="body" sz="half" idx="1"/>
          </p:nvPr>
        </p:nvSpPr>
        <p:spPr>
          <a:xfrm>
            <a:off x="1825626" y="1600201"/>
            <a:ext cx="7953375" cy="4803775"/>
          </a:xfrm>
          <a:noFill/>
        </p:spPr>
        <p:txBody>
          <a:bodyPr/>
          <a:lstStyle/>
          <a:p>
            <a:pPr eaLnBrk="1" hangingPunct="1"/>
            <a:r>
              <a:rPr lang="en-US" sz="2000"/>
              <a:t>Obtain p</a:t>
            </a:r>
            <a:r>
              <a:rPr lang="en-US" sz="2000" baseline="-25000"/>
              <a:t>r</a:t>
            </a:r>
            <a:r>
              <a:rPr lang="en-US" sz="2000"/>
              <a:t>(r</a:t>
            </a:r>
            <a:r>
              <a:rPr lang="en-US" sz="2000" baseline="-25000"/>
              <a:t>j</a:t>
            </a:r>
            <a:r>
              <a:rPr lang="en-US" sz="2000"/>
              <a:t>) from the input image and then obtain the values of s</a:t>
            </a:r>
            <a:r>
              <a:rPr lang="en-US" sz="2000" baseline="-25000"/>
              <a:t>k</a:t>
            </a:r>
            <a:r>
              <a:rPr lang="en-US" sz="2000"/>
              <a:t>, round the value to the integer range [0, L-1].</a:t>
            </a:r>
          </a:p>
          <a:p>
            <a:pPr eaLnBrk="1" hangingPunct="1"/>
            <a:endParaRPr lang="en-US" sz="2000"/>
          </a:p>
          <a:p>
            <a:pPr eaLnBrk="1" hangingPunct="1"/>
            <a:endParaRPr lang="en-US" sz="2000"/>
          </a:p>
          <a:p>
            <a:pPr eaLnBrk="1" hangingPunct="1"/>
            <a:r>
              <a:rPr lang="en-US" sz="2000"/>
              <a:t>Use the specified PDF and obtain the transformation function G(z</a:t>
            </a:r>
            <a:r>
              <a:rPr lang="en-US" sz="2000" baseline="-25000"/>
              <a:t>q</a:t>
            </a:r>
            <a:r>
              <a:rPr lang="en-US" sz="2000"/>
              <a:t>), round the value to the integer range [0, L-1].</a:t>
            </a:r>
          </a:p>
          <a:p>
            <a:pPr eaLnBrk="1" hangingPunct="1"/>
            <a:endParaRPr lang="en-US" sz="2000"/>
          </a:p>
          <a:p>
            <a:pPr eaLnBrk="1" hangingPunct="1"/>
            <a:endParaRPr lang="en-US" sz="2000"/>
          </a:p>
          <a:p>
            <a:pPr eaLnBrk="1" hangingPunct="1"/>
            <a:r>
              <a:rPr lang="en-US" sz="2000"/>
              <a:t>Mapping from s</a:t>
            </a:r>
            <a:r>
              <a:rPr lang="en-US" sz="2000" baseline="-25000"/>
              <a:t>k</a:t>
            </a:r>
            <a:r>
              <a:rPr lang="en-US" sz="2000"/>
              <a:t> to z</a:t>
            </a:r>
            <a:r>
              <a:rPr lang="en-US" sz="2000" baseline="-25000"/>
              <a:t>q</a:t>
            </a:r>
          </a:p>
        </p:txBody>
      </p:sp>
      <p:graphicFrame>
        <p:nvGraphicFramePr>
          <p:cNvPr id="296964" name="Object 4"/>
          <p:cNvGraphicFramePr>
            <a:graphicFrameLocks noGrp="1" noChangeAspect="1"/>
          </p:cNvGraphicFramePr>
          <p:nvPr>
            <p:ph sz="quarter" idx="2"/>
          </p:nvPr>
        </p:nvGraphicFramePr>
        <p:xfrm>
          <a:off x="2922589" y="2327275"/>
          <a:ext cx="5456237" cy="927100"/>
        </p:xfrm>
        <a:graphic>
          <a:graphicData uri="http://schemas.openxmlformats.org/presentationml/2006/ole">
            <mc:AlternateContent xmlns:mc="http://schemas.openxmlformats.org/markup-compatibility/2006">
              <mc:Choice xmlns:v="urn:schemas-microsoft-com:vml" Requires="v">
                <p:oleObj spid="_x0000_s8239" name="Equation" r:id="rId3" imgW="2616120" imgH="444240" progId="Equation.DSMT4">
                  <p:embed/>
                </p:oleObj>
              </mc:Choice>
              <mc:Fallback>
                <p:oleObj name="Equation" r:id="rId3" imgW="261612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589" y="2327275"/>
                        <a:ext cx="545623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66" name="Object 6"/>
          <p:cNvGraphicFramePr>
            <a:graphicFrameLocks noGrp="1" noChangeAspect="1"/>
          </p:cNvGraphicFramePr>
          <p:nvPr>
            <p:ph sz="quarter" idx="3"/>
          </p:nvPr>
        </p:nvGraphicFramePr>
        <p:xfrm>
          <a:off x="3343276" y="4094163"/>
          <a:ext cx="3960813" cy="976312"/>
        </p:xfrm>
        <a:graphic>
          <a:graphicData uri="http://schemas.openxmlformats.org/presentationml/2006/ole">
            <mc:AlternateContent xmlns:mc="http://schemas.openxmlformats.org/markup-compatibility/2006">
              <mc:Choice xmlns:v="urn:schemas-microsoft-com:vml" Requires="v">
                <p:oleObj spid="_x0000_s8240" name="Equation" r:id="rId5" imgW="1752480" imgH="431640" progId="Equation.DSMT4">
                  <p:embed/>
                </p:oleObj>
              </mc:Choice>
              <mc:Fallback>
                <p:oleObj name="Equation" r:id="rId5" imgW="17524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6" y="4094163"/>
                        <a:ext cx="3960813"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072ED91-D5BB-45DF-AA7A-C5DA0E9FA674}" type="datetime1">
              <a:rPr lang="en-US" smtClean="0"/>
              <a:t>7/28/2020</a:t>
            </a:fld>
            <a:endParaRPr lang="en-US"/>
          </a:p>
        </p:txBody>
      </p:sp>
      <p:sp>
        <p:nvSpPr>
          <p:cNvPr id="2048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4E118A8-94DB-4C2B-9BC3-B7CA17FFB9E8}" type="slidenum">
              <a:rPr lang="en-US"/>
              <a:pPr/>
              <a:t>29</a:t>
            </a:fld>
            <a:endParaRPr lang="en-US"/>
          </a:p>
        </p:txBody>
      </p:sp>
      <p:graphicFrame>
        <p:nvGraphicFramePr>
          <p:cNvPr id="296967" name="Object 7"/>
          <p:cNvGraphicFramePr>
            <a:graphicFrameLocks noChangeAspect="1"/>
          </p:cNvGraphicFramePr>
          <p:nvPr/>
        </p:nvGraphicFramePr>
        <p:xfrm>
          <a:off x="3425826" y="5446713"/>
          <a:ext cx="1966913" cy="635000"/>
        </p:xfrm>
        <a:graphic>
          <a:graphicData uri="http://schemas.openxmlformats.org/presentationml/2006/ole">
            <mc:AlternateContent xmlns:mc="http://schemas.openxmlformats.org/markup-compatibility/2006">
              <mc:Choice xmlns:v="urn:schemas-microsoft-com:vml" Requires="v">
                <p:oleObj spid="_x0000_s8241" name="Equation" r:id="rId7" imgW="787320" imgH="253800" progId="Equation.DSMT4">
                  <p:embed/>
                </p:oleObj>
              </mc:Choice>
              <mc:Fallback>
                <p:oleObj name="Equation" r:id="rId7" imgW="7873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5826" y="5446713"/>
                        <a:ext cx="19669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109037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diamond(in)">
                                      <p:cBhvr>
                                        <p:cTn id="7" dur="2000"/>
                                        <p:tgtEl>
                                          <p:spTgt spid="296963">
                                            <p:txEl>
                                              <p:pRg st="0" end="0"/>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296964"/>
                                        </p:tgtEl>
                                        <p:attrNameLst>
                                          <p:attrName>style.visibility</p:attrName>
                                        </p:attrNameLst>
                                      </p:cBhvr>
                                      <p:to>
                                        <p:strVal val="visible"/>
                                      </p:to>
                                    </p:set>
                                    <p:animEffect transition="in" filter="diamond(in)">
                                      <p:cBhvr>
                                        <p:cTn id="11" dur="2000"/>
                                        <p:tgtEl>
                                          <p:spTgt spid="2969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296963">
                                            <p:txEl>
                                              <p:pRg st="3" end="3"/>
                                            </p:txEl>
                                          </p:spTgt>
                                        </p:tgtEl>
                                        <p:attrNameLst>
                                          <p:attrName>style.visibility</p:attrName>
                                        </p:attrNameLst>
                                      </p:cBhvr>
                                      <p:to>
                                        <p:strVal val="visible"/>
                                      </p:to>
                                    </p:set>
                                    <p:animEffect transition="in" filter="diamond(in)">
                                      <p:cBhvr>
                                        <p:cTn id="16" dur="2000"/>
                                        <p:tgtEl>
                                          <p:spTgt spid="296963">
                                            <p:txEl>
                                              <p:pRg st="3" end="3"/>
                                            </p:txEl>
                                          </p:spTgt>
                                        </p:tgtEl>
                                      </p:cBhvr>
                                    </p:animEffect>
                                  </p:childTnLst>
                                </p:cTn>
                              </p:par>
                            </p:childTnLst>
                          </p:cTn>
                        </p:par>
                        <p:par>
                          <p:cTn id="17" fill="hold" nodeType="afterGroup">
                            <p:stCondLst>
                              <p:cond delay="2000"/>
                            </p:stCondLst>
                            <p:childTnLst>
                              <p:par>
                                <p:cTn id="18" presetID="8" presetClass="entr" presetSubtype="16" fill="hold" nodeType="afterEffect">
                                  <p:stCondLst>
                                    <p:cond delay="0"/>
                                  </p:stCondLst>
                                  <p:childTnLst>
                                    <p:set>
                                      <p:cBhvr>
                                        <p:cTn id="19" dur="1" fill="hold">
                                          <p:stCondLst>
                                            <p:cond delay="0"/>
                                          </p:stCondLst>
                                        </p:cTn>
                                        <p:tgtEl>
                                          <p:spTgt spid="296966"/>
                                        </p:tgtEl>
                                        <p:attrNameLst>
                                          <p:attrName>style.visibility</p:attrName>
                                        </p:attrNameLst>
                                      </p:cBhvr>
                                      <p:to>
                                        <p:strVal val="visible"/>
                                      </p:to>
                                    </p:set>
                                    <p:animEffect transition="in" filter="diamond(in)">
                                      <p:cBhvr>
                                        <p:cTn id="20" dur="2000"/>
                                        <p:tgtEl>
                                          <p:spTgt spid="2969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296963">
                                            <p:txEl>
                                              <p:pRg st="6" end="6"/>
                                            </p:txEl>
                                          </p:spTgt>
                                        </p:tgtEl>
                                        <p:attrNameLst>
                                          <p:attrName>style.visibility</p:attrName>
                                        </p:attrNameLst>
                                      </p:cBhvr>
                                      <p:to>
                                        <p:strVal val="visible"/>
                                      </p:to>
                                    </p:set>
                                    <p:animEffect transition="in" filter="diamond(in)">
                                      <p:cBhvr>
                                        <p:cTn id="25" dur="2000"/>
                                        <p:tgtEl>
                                          <p:spTgt spid="296963">
                                            <p:txEl>
                                              <p:pRg st="6" end="6"/>
                                            </p:txEl>
                                          </p:spTgt>
                                        </p:tgtEl>
                                      </p:cBhvr>
                                    </p:animEffect>
                                  </p:childTnLst>
                                </p:cTn>
                              </p:par>
                            </p:childTnLst>
                          </p:cTn>
                        </p:par>
                        <p:par>
                          <p:cTn id="26" fill="hold" nodeType="afterGroup">
                            <p:stCondLst>
                              <p:cond delay="2000"/>
                            </p:stCondLst>
                            <p:childTnLst>
                              <p:par>
                                <p:cTn id="27" presetID="8" presetClass="entr" presetSubtype="16" fill="hold" nodeType="afterEffect">
                                  <p:stCondLst>
                                    <p:cond delay="0"/>
                                  </p:stCondLst>
                                  <p:childTnLst>
                                    <p:set>
                                      <p:cBhvr>
                                        <p:cTn id="28" dur="1" fill="hold">
                                          <p:stCondLst>
                                            <p:cond delay="0"/>
                                          </p:stCondLst>
                                        </p:cTn>
                                        <p:tgtEl>
                                          <p:spTgt spid="296967"/>
                                        </p:tgtEl>
                                        <p:attrNameLst>
                                          <p:attrName>style.visibility</p:attrName>
                                        </p:attrNameLst>
                                      </p:cBhvr>
                                      <p:to>
                                        <p:strVal val="visible"/>
                                      </p:to>
                                    </p:set>
                                    <p:animEffect transition="in" filter="diamond(in)">
                                      <p:cBhvr>
                                        <p:cTn id="29" dur="2000"/>
                                        <p:tgtEl>
                                          <p:spTgt spid="296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28675"/>
          </a:xfrm>
        </p:spPr>
        <p:txBody>
          <a:bodyPr/>
          <a:lstStyle/>
          <a:p>
            <a:pPr>
              <a:defRPr/>
            </a:pPr>
            <a:r>
              <a:rPr lang="en-US" dirty="0" smtClean="0"/>
              <a:t>Image Statistics</a:t>
            </a:r>
            <a:endParaRPr lang="en-US" dirty="0"/>
          </a:p>
        </p:txBody>
      </p:sp>
      <p:sp>
        <p:nvSpPr>
          <p:cNvPr id="5127" name="Content Placeholder 31"/>
          <p:cNvSpPr>
            <a:spLocks noGrp="1"/>
          </p:cNvSpPr>
          <p:nvPr>
            <p:ph idx="1"/>
          </p:nvPr>
        </p:nvSpPr>
        <p:spPr>
          <a:xfrm>
            <a:off x="1981200" y="1560513"/>
            <a:ext cx="8229600" cy="4565650"/>
          </a:xfrm>
        </p:spPr>
        <p:txBody>
          <a:bodyPr/>
          <a:lstStyle/>
          <a:p>
            <a:r>
              <a:rPr lang="en-US" sz="2400"/>
              <a:t>The image mean:</a:t>
            </a:r>
          </a:p>
          <a:p>
            <a:endParaRPr lang="en-US" sz="2400"/>
          </a:p>
          <a:p>
            <a:r>
              <a:rPr lang="en-US" sz="2400"/>
              <a:t>Generally: </a:t>
            </a:r>
          </a:p>
          <a:p>
            <a:endParaRPr lang="en-US" sz="2400"/>
          </a:p>
          <a:p>
            <a:endParaRPr lang="en-US" sz="2400"/>
          </a:p>
          <a:p>
            <a:r>
              <a:rPr lang="en-US" sz="2400"/>
              <a:t>The image s.t.d. :</a:t>
            </a:r>
          </a:p>
          <a:p>
            <a:endParaRPr lang="en-US" sz="2400"/>
          </a:p>
        </p:txBody>
      </p:sp>
      <p:cxnSp>
        <p:nvCxnSpPr>
          <p:cNvPr id="17" name="Straight Connector 16"/>
          <p:cNvCxnSpPr/>
          <p:nvPr/>
        </p:nvCxnSpPr>
        <p:spPr bwMode="auto">
          <a:xfrm>
            <a:off x="2027238" y="1038226"/>
            <a:ext cx="6038850" cy="3175"/>
          </a:xfrm>
          <a:prstGeom prst="line">
            <a:avLst/>
          </a:prstGeom>
          <a:ln>
            <a:solidFill>
              <a:srgbClr val="3333CC"/>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aphicFrame>
        <p:nvGraphicFramePr>
          <p:cNvPr id="5122" name="Object 2"/>
          <p:cNvGraphicFramePr>
            <a:graphicFrameLocks noChangeAspect="1"/>
          </p:cNvGraphicFramePr>
          <p:nvPr/>
        </p:nvGraphicFramePr>
        <p:xfrm>
          <a:off x="4973638" y="1476376"/>
          <a:ext cx="5067300" cy="777875"/>
        </p:xfrm>
        <a:graphic>
          <a:graphicData uri="http://schemas.openxmlformats.org/presentationml/2006/ole">
            <mc:AlternateContent xmlns:mc="http://schemas.openxmlformats.org/markup-compatibility/2006">
              <mc:Choice xmlns:v="urn:schemas-microsoft-com:vml" Requires="v">
                <p:oleObj spid="_x0000_s13322" name="משוואה" r:id="rId3" imgW="2806560" imgH="431640" progId="Equation.3">
                  <p:embed/>
                </p:oleObj>
              </mc:Choice>
              <mc:Fallback>
                <p:oleObj name="משוואה" r:id="rId3" imgW="2806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638" y="1476376"/>
                        <a:ext cx="50673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5416551" y="3732213"/>
          <a:ext cx="4475163" cy="527050"/>
        </p:xfrm>
        <a:graphic>
          <a:graphicData uri="http://schemas.openxmlformats.org/presentationml/2006/ole">
            <mc:AlternateContent xmlns:mc="http://schemas.openxmlformats.org/markup-compatibility/2006">
              <mc:Choice xmlns:v="urn:schemas-microsoft-com:vml" Requires="v">
                <p:oleObj spid="_x0000_s13323" name="משוואה" r:id="rId5" imgW="2476440" imgH="291960" progId="Equation.3">
                  <p:embed/>
                </p:oleObj>
              </mc:Choice>
              <mc:Fallback>
                <p:oleObj name="משוואה" r:id="rId5" imgW="247644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551" y="3732213"/>
                        <a:ext cx="44751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4003676" y="2443164"/>
          <a:ext cx="2955925" cy="720725"/>
        </p:xfrm>
        <a:graphic>
          <a:graphicData uri="http://schemas.openxmlformats.org/presentationml/2006/ole">
            <mc:AlternateContent xmlns:mc="http://schemas.openxmlformats.org/markup-compatibility/2006">
              <mc:Choice xmlns:v="urn:schemas-microsoft-com:vml" Requires="v">
                <p:oleObj spid="_x0000_s13324" name="משוואה" r:id="rId7" imgW="1409400" imgH="342720" progId="Equation.3">
                  <p:embed/>
                </p:oleObj>
              </mc:Choice>
              <mc:Fallback>
                <p:oleObj name="משוואה" r:id="rId7" imgW="140940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3676" y="2443164"/>
                        <a:ext cx="29559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6645276" y="4475164"/>
          <a:ext cx="2913063" cy="617537"/>
        </p:xfrm>
        <a:graphic>
          <a:graphicData uri="http://schemas.openxmlformats.org/presentationml/2006/ole">
            <mc:AlternateContent xmlns:mc="http://schemas.openxmlformats.org/markup-compatibility/2006">
              <mc:Choice xmlns:v="urn:schemas-microsoft-com:vml" Requires="v">
                <p:oleObj spid="_x0000_s13325" name="משוואה" r:id="rId9" imgW="1612800" imgH="342720" progId="Equation.3">
                  <p:embed/>
                </p:oleObj>
              </mc:Choice>
              <mc:Fallback>
                <p:oleObj name="משוואה" r:id="rId9" imgW="1612800" imgH="342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5276" y="4475164"/>
                        <a:ext cx="2913063"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9" name="Group 92"/>
          <p:cNvGrpSpPr>
            <a:grpSpLocks/>
          </p:cNvGrpSpPr>
          <p:nvPr/>
        </p:nvGrpSpPr>
        <p:grpSpPr bwMode="auto">
          <a:xfrm>
            <a:off x="1920876" y="4435476"/>
            <a:ext cx="4283075" cy="2256711"/>
            <a:chOff x="396875" y="4467225"/>
            <a:chExt cx="4283076" cy="2256711"/>
          </a:xfrm>
        </p:grpSpPr>
        <p:sp>
          <p:nvSpPr>
            <p:cNvPr id="5131" name="Rectangle 10"/>
            <p:cNvSpPr>
              <a:spLocks noChangeArrowheads="1"/>
            </p:cNvSpPr>
            <p:nvPr/>
          </p:nvSpPr>
          <p:spPr bwMode="auto">
            <a:xfrm>
              <a:off x="671513" y="4530725"/>
              <a:ext cx="4008438" cy="2039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32" name="Rectangle 11"/>
            <p:cNvSpPr>
              <a:spLocks noChangeArrowheads="1"/>
            </p:cNvSpPr>
            <p:nvPr/>
          </p:nvSpPr>
          <p:spPr bwMode="auto">
            <a:xfrm>
              <a:off x="671513" y="4530725"/>
              <a:ext cx="4008438" cy="2039938"/>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33" name="Line 12"/>
            <p:cNvSpPr>
              <a:spLocks noChangeShapeType="1"/>
            </p:cNvSpPr>
            <p:nvPr/>
          </p:nvSpPr>
          <p:spPr bwMode="auto">
            <a:xfrm>
              <a:off x="671513" y="4530725"/>
              <a:ext cx="40084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Freeform 13"/>
            <p:cNvSpPr>
              <a:spLocks/>
            </p:cNvSpPr>
            <p:nvPr/>
          </p:nvSpPr>
          <p:spPr bwMode="auto">
            <a:xfrm>
              <a:off x="671513" y="4530725"/>
              <a:ext cx="4008438" cy="2039938"/>
            </a:xfrm>
            <a:custGeom>
              <a:avLst/>
              <a:gdLst>
                <a:gd name="T0" fmla="*/ 0 w 424"/>
                <a:gd name="T1" fmla="*/ 262 h 262"/>
                <a:gd name="T2" fmla="*/ 424 w 424"/>
                <a:gd name="T3" fmla="*/ 262 h 262"/>
                <a:gd name="T4" fmla="*/ 424 w 424"/>
                <a:gd name="T5" fmla="*/ 0 h 262"/>
                <a:gd name="T6" fmla="*/ 0 60000 65536"/>
                <a:gd name="T7" fmla="*/ 0 60000 65536"/>
                <a:gd name="T8" fmla="*/ 0 60000 65536"/>
                <a:gd name="T9" fmla="*/ 0 w 424"/>
                <a:gd name="T10" fmla="*/ 0 h 262"/>
                <a:gd name="T11" fmla="*/ 424 w 424"/>
                <a:gd name="T12" fmla="*/ 262 h 262"/>
              </a:gdLst>
              <a:ahLst/>
              <a:cxnLst>
                <a:cxn ang="T6">
                  <a:pos x="T0" y="T1"/>
                </a:cxn>
                <a:cxn ang="T7">
                  <a:pos x="T2" y="T3"/>
                </a:cxn>
                <a:cxn ang="T8">
                  <a:pos x="T4" y="T5"/>
                </a:cxn>
              </a:cxnLst>
              <a:rect l="T9" t="T10" r="T11" b="T12"/>
              <a:pathLst>
                <a:path w="424" h="262">
                  <a:moveTo>
                    <a:pt x="0" y="262"/>
                  </a:moveTo>
                  <a:lnTo>
                    <a:pt x="424" y="262"/>
                  </a:lnTo>
                  <a:lnTo>
                    <a:pt x="42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35" name="Line 14"/>
            <p:cNvSpPr>
              <a:spLocks noChangeShapeType="1"/>
            </p:cNvSpPr>
            <p:nvPr/>
          </p:nvSpPr>
          <p:spPr bwMode="auto">
            <a:xfrm flipV="1">
              <a:off x="671513" y="4530725"/>
              <a:ext cx="1588" cy="2039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Line 15"/>
            <p:cNvSpPr>
              <a:spLocks noChangeShapeType="1"/>
            </p:cNvSpPr>
            <p:nvPr/>
          </p:nvSpPr>
          <p:spPr bwMode="auto">
            <a:xfrm>
              <a:off x="671513" y="6570663"/>
              <a:ext cx="40084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Line 16"/>
            <p:cNvSpPr>
              <a:spLocks noChangeShapeType="1"/>
            </p:cNvSpPr>
            <p:nvPr/>
          </p:nvSpPr>
          <p:spPr bwMode="auto">
            <a:xfrm flipV="1">
              <a:off x="671513" y="4530725"/>
              <a:ext cx="1588" cy="2039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Line 17"/>
            <p:cNvSpPr>
              <a:spLocks noChangeShapeType="1"/>
            </p:cNvSpPr>
            <p:nvPr/>
          </p:nvSpPr>
          <p:spPr bwMode="auto">
            <a:xfrm flipV="1">
              <a:off x="1001713"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Line 18"/>
            <p:cNvSpPr>
              <a:spLocks noChangeShapeType="1"/>
            </p:cNvSpPr>
            <p:nvPr/>
          </p:nvSpPr>
          <p:spPr bwMode="auto">
            <a:xfrm>
              <a:off x="1001713"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Rectangle 19"/>
            <p:cNvSpPr>
              <a:spLocks noChangeArrowheads="1"/>
            </p:cNvSpPr>
            <p:nvPr/>
          </p:nvSpPr>
          <p:spPr bwMode="auto">
            <a:xfrm>
              <a:off x="973138"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1</a:t>
              </a:r>
              <a:endParaRPr lang="en-US" sz="1800"/>
            </a:p>
          </p:txBody>
        </p:sp>
        <p:sp>
          <p:nvSpPr>
            <p:cNvPr id="5141" name="Line 20"/>
            <p:cNvSpPr>
              <a:spLocks noChangeShapeType="1"/>
            </p:cNvSpPr>
            <p:nvPr/>
          </p:nvSpPr>
          <p:spPr bwMode="auto">
            <a:xfrm flipV="1">
              <a:off x="1343025"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Line 21"/>
            <p:cNvSpPr>
              <a:spLocks noChangeShapeType="1"/>
            </p:cNvSpPr>
            <p:nvPr/>
          </p:nvSpPr>
          <p:spPr bwMode="auto">
            <a:xfrm>
              <a:off x="1343025"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Rectangle 22"/>
            <p:cNvSpPr>
              <a:spLocks noChangeArrowheads="1"/>
            </p:cNvSpPr>
            <p:nvPr/>
          </p:nvSpPr>
          <p:spPr bwMode="auto">
            <a:xfrm>
              <a:off x="1314450"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2</a:t>
              </a:r>
              <a:endParaRPr lang="en-US" sz="1800"/>
            </a:p>
          </p:txBody>
        </p:sp>
        <p:sp>
          <p:nvSpPr>
            <p:cNvPr id="5144" name="Line 23"/>
            <p:cNvSpPr>
              <a:spLocks noChangeShapeType="1"/>
            </p:cNvSpPr>
            <p:nvPr/>
          </p:nvSpPr>
          <p:spPr bwMode="auto">
            <a:xfrm flipV="1">
              <a:off x="1673225"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Line 24"/>
            <p:cNvSpPr>
              <a:spLocks noChangeShapeType="1"/>
            </p:cNvSpPr>
            <p:nvPr/>
          </p:nvSpPr>
          <p:spPr bwMode="auto">
            <a:xfrm>
              <a:off x="1673225"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Rectangle 25"/>
            <p:cNvSpPr>
              <a:spLocks noChangeArrowheads="1"/>
            </p:cNvSpPr>
            <p:nvPr/>
          </p:nvSpPr>
          <p:spPr bwMode="auto">
            <a:xfrm>
              <a:off x="1644650"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3</a:t>
              </a:r>
              <a:endParaRPr lang="en-US" sz="1800"/>
            </a:p>
          </p:txBody>
        </p:sp>
        <p:sp>
          <p:nvSpPr>
            <p:cNvPr id="5147" name="Line 26"/>
            <p:cNvSpPr>
              <a:spLocks noChangeShapeType="1"/>
            </p:cNvSpPr>
            <p:nvPr/>
          </p:nvSpPr>
          <p:spPr bwMode="auto">
            <a:xfrm flipV="1">
              <a:off x="2005013"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Line 27"/>
            <p:cNvSpPr>
              <a:spLocks noChangeShapeType="1"/>
            </p:cNvSpPr>
            <p:nvPr/>
          </p:nvSpPr>
          <p:spPr bwMode="auto">
            <a:xfrm>
              <a:off x="2005013"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Rectangle 28"/>
            <p:cNvSpPr>
              <a:spLocks noChangeArrowheads="1"/>
            </p:cNvSpPr>
            <p:nvPr/>
          </p:nvSpPr>
          <p:spPr bwMode="auto">
            <a:xfrm>
              <a:off x="1976438"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4</a:t>
              </a:r>
              <a:endParaRPr lang="en-US" sz="1800"/>
            </a:p>
          </p:txBody>
        </p:sp>
        <p:sp>
          <p:nvSpPr>
            <p:cNvPr id="5150" name="Line 29"/>
            <p:cNvSpPr>
              <a:spLocks noChangeShapeType="1"/>
            </p:cNvSpPr>
            <p:nvPr/>
          </p:nvSpPr>
          <p:spPr bwMode="auto">
            <a:xfrm flipV="1">
              <a:off x="2344738"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Line 30"/>
            <p:cNvSpPr>
              <a:spLocks noChangeShapeType="1"/>
            </p:cNvSpPr>
            <p:nvPr/>
          </p:nvSpPr>
          <p:spPr bwMode="auto">
            <a:xfrm>
              <a:off x="2344738"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Rectangle 31"/>
            <p:cNvSpPr>
              <a:spLocks noChangeArrowheads="1"/>
            </p:cNvSpPr>
            <p:nvPr/>
          </p:nvSpPr>
          <p:spPr bwMode="auto">
            <a:xfrm>
              <a:off x="2316163"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5</a:t>
              </a:r>
              <a:endParaRPr lang="en-US" sz="1800"/>
            </a:p>
          </p:txBody>
        </p:sp>
        <p:sp>
          <p:nvSpPr>
            <p:cNvPr id="5153" name="Line 32"/>
            <p:cNvSpPr>
              <a:spLocks noChangeShapeType="1"/>
            </p:cNvSpPr>
            <p:nvPr/>
          </p:nvSpPr>
          <p:spPr bwMode="auto">
            <a:xfrm flipV="1">
              <a:off x="2676525"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Line 33"/>
            <p:cNvSpPr>
              <a:spLocks noChangeShapeType="1"/>
            </p:cNvSpPr>
            <p:nvPr/>
          </p:nvSpPr>
          <p:spPr bwMode="auto">
            <a:xfrm>
              <a:off x="2676525"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Rectangle 34"/>
            <p:cNvSpPr>
              <a:spLocks noChangeArrowheads="1"/>
            </p:cNvSpPr>
            <p:nvPr/>
          </p:nvSpPr>
          <p:spPr bwMode="auto">
            <a:xfrm>
              <a:off x="2647950"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6</a:t>
              </a:r>
              <a:endParaRPr lang="en-US" sz="1800"/>
            </a:p>
          </p:txBody>
        </p:sp>
        <p:sp>
          <p:nvSpPr>
            <p:cNvPr id="5156" name="Line 35"/>
            <p:cNvSpPr>
              <a:spLocks noChangeShapeType="1"/>
            </p:cNvSpPr>
            <p:nvPr/>
          </p:nvSpPr>
          <p:spPr bwMode="auto">
            <a:xfrm flipV="1">
              <a:off x="3006725"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Line 36"/>
            <p:cNvSpPr>
              <a:spLocks noChangeShapeType="1"/>
            </p:cNvSpPr>
            <p:nvPr/>
          </p:nvSpPr>
          <p:spPr bwMode="auto">
            <a:xfrm>
              <a:off x="3006725"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Rectangle 37"/>
            <p:cNvSpPr>
              <a:spLocks noChangeArrowheads="1"/>
            </p:cNvSpPr>
            <p:nvPr/>
          </p:nvSpPr>
          <p:spPr bwMode="auto">
            <a:xfrm>
              <a:off x="2978150"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7</a:t>
              </a:r>
              <a:endParaRPr lang="en-US" sz="1800"/>
            </a:p>
          </p:txBody>
        </p:sp>
        <p:sp>
          <p:nvSpPr>
            <p:cNvPr id="5159" name="Line 38"/>
            <p:cNvSpPr>
              <a:spLocks noChangeShapeType="1"/>
            </p:cNvSpPr>
            <p:nvPr/>
          </p:nvSpPr>
          <p:spPr bwMode="auto">
            <a:xfrm flipV="1">
              <a:off x="3346450"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Line 39"/>
            <p:cNvSpPr>
              <a:spLocks noChangeShapeType="1"/>
            </p:cNvSpPr>
            <p:nvPr/>
          </p:nvSpPr>
          <p:spPr bwMode="auto">
            <a:xfrm>
              <a:off x="3346450"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Rectangle 40"/>
            <p:cNvSpPr>
              <a:spLocks noChangeArrowheads="1"/>
            </p:cNvSpPr>
            <p:nvPr/>
          </p:nvSpPr>
          <p:spPr bwMode="auto">
            <a:xfrm>
              <a:off x="3319463"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8</a:t>
              </a:r>
              <a:endParaRPr lang="en-US" sz="1800"/>
            </a:p>
          </p:txBody>
        </p:sp>
        <p:sp>
          <p:nvSpPr>
            <p:cNvPr id="5162" name="Line 41"/>
            <p:cNvSpPr>
              <a:spLocks noChangeShapeType="1"/>
            </p:cNvSpPr>
            <p:nvPr/>
          </p:nvSpPr>
          <p:spPr bwMode="auto">
            <a:xfrm flipV="1">
              <a:off x="3678238"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Line 42"/>
            <p:cNvSpPr>
              <a:spLocks noChangeShapeType="1"/>
            </p:cNvSpPr>
            <p:nvPr/>
          </p:nvSpPr>
          <p:spPr bwMode="auto">
            <a:xfrm>
              <a:off x="3678238"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Rectangle 43"/>
            <p:cNvSpPr>
              <a:spLocks noChangeArrowheads="1"/>
            </p:cNvSpPr>
            <p:nvPr/>
          </p:nvSpPr>
          <p:spPr bwMode="auto">
            <a:xfrm>
              <a:off x="3649663" y="6600825"/>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9</a:t>
              </a:r>
              <a:endParaRPr lang="en-US" sz="1800"/>
            </a:p>
          </p:txBody>
        </p:sp>
        <p:sp>
          <p:nvSpPr>
            <p:cNvPr id="5165" name="Line 44"/>
            <p:cNvSpPr>
              <a:spLocks noChangeShapeType="1"/>
            </p:cNvSpPr>
            <p:nvPr/>
          </p:nvSpPr>
          <p:spPr bwMode="auto">
            <a:xfrm flipV="1">
              <a:off x="4008438" y="6538913"/>
              <a:ext cx="1588" cy="317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Line 45"/>
            <p:cNvSpPr>
              <a:spLocks noChangeShapeType="1"/>
            </p:cNvSpPr>
            <p:nvPr/>
          </p:nvSpPr>
          <p:spPr bwMode="auto">
            <a:xfrm>
              <a:off x="4008438" y="45307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Rectangle 46"/>
            <p:cNvSpPr>
              <a:spLocks noChangeArrowheads="1"/>
            </p:cNvSpPr>
            <p:nvPr/>
          </p:nvSpPr>
          <p:spPr bwMode="auto">
            <a:xfrm>
              <a:off x="3943350" y="6600825"/>
              <a:ext cx="11541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10</a:t>
              </a:r>
              <a:endParaRPr lang="en-US" sz="1800"/>
            </a:p>
          </p:txBody>
        </p:sp>
        <p:sp>
          <p:nvSpPr>
            <p:cNvPr id="5168" name="Line 47"/>
            <p:cNvSpPr>
              <a:spLocks noChangeShapeType="1"/>
            </p:cNvSpPr>
            <p:nvPr/>
          </p:nvSpPr>
          <p:spPr bwMode="auto">
            <a:xfrm>
              <a:off x="671513" y="6570663"/>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Line 48"/>
            <p:cNvSpPr>
              <a:spLocks noChangeShapeType="1"/>
            </p:cNvSpPr>
            <p:nvPr/>
          </p:nvSpPr>
          <p:spPr bwMode="auto">
            <a:xfrm flipH="1">
              <a:off x="4641850" y="6570663"/>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Rectangle 49"/>
            <p:cNvSpPr>
              <a:spLocks noChangeArrowheads="1"/>
            </p:cNvSpPr>
            <p:nvPr/>
          </p:nvSpPr>
          <p:spPr bwMode="auto">
            <a:xfrm>
              <a:off x="566738" y="6507163"/>
              <a:ext cx="577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a:t>
              </a:r>
              <a:endParaRPr lang="en-US" sz="1800"/>
            </a:p>
          </p:txBody>
        </p:sp>
        <p:sp>
          <p:nvSpPr>
            <p:cNvPr id="5171" name="Line 50"/>
            <p:cNvSpPr>
              <a:spLocks noChangeShapeType="1"/>
            </p:cNvSpPr>
            <p:nvPr/>
          </p:nvSpPr>
          <p:spPr bwMode="auto">
            <a:xfrm>
              <a:off x="671513" y="6165850"/>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Line 51"/>
            <p:cNvSpPr>
              <a:spLocks noChangeShapeType="1"/>
            </p:cNvSpPr>
            <p:nvPr/>
          </p:nvSpPr>
          <p:spPr bwMode="auto">
            <a:xfrm flipH="1">
              <a:off x="4641850" y="6165850"/>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Rectangle 52"/>
            <p:cNvSpPr>
              <a:spLocks noChangeArrowheads="1"/>
            </p:cNvSpPr>
            <p:nvPr/>
          </p:nvSpPr>
          <p:spPr bwMode="auto">
            <a:xfrm>
              <a:off x="396875" y="6102350"/>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0.05</a:t>
              </a:r>
              <a:endParaRPr lang="en-US" sz="1800"/>
            </a:p>
          </p:txBody>
        </p:sp>
        <p:sp>
          <p:nvSpPr>
            <p:cNvPr id="5174" name="Line 53"/>
            <p:cNvSpPr>
              <a:spLocks noChangeShapeType="1"/>
            </p:cNvSpPr>
            <p:nvPr/>
          </p:nvSpPr>
          <p:spPr bwMode="auto">
            <a:xfrm>
              <a:off x="671513" y="5753100"/>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Line 54"/>
            <p:cNvSpPr>
              <a:spLocks noChangeShapeType="1"/>
            </p:cNvSpPr>
            <p:nvPr/>
          </p:nvSpPr>
          <p:spPr bwMode="auto">
            <a:xfrm flipH="1">
              <a:off x="4641850" y="5753100"/>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Rectangle 55"/>
            <p:cNvSpPr>
              <a:spLocks noChangeArrowheads="1"/>
            </p:cNvSpPr>
            <p:nvPr/>
          </p:nvSpPr>
          <p:spPr bwMode="auto">
            <a:xfrm>
              <a:off x="463550" y="5689600"/>
              <a:ext cx="14427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0.1</a:t>
              </a:r>
              <a:endParaRPr lang="en-US" sz="1800"/>
            </a:p>
          </p:txBody>
        </p:sp>
        <p:sp>
          <p:nvSpPr>
            <p:cNvPr id="5177" name="Line 56"/>
            <p:cNvSpPr>
              <a:spLocks noChangeShapeType="1"/>
            </p:cNvSpPr>
            <p:nvPr/>
          </p:nvSpPr>
          <p:spPr bwMode="auto">
            <a:xfrm>
              <a:off x="671513" y="5348288"/>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Line 57"/>
            <p:cNvSpPr>
              <a:spLocks noChangeShapeType="1"/>
            </p:cNvSpPr>
            <p:nvPr/>
          </p:nvSpPr>
          <p:spPr bwMode="auto">
            <a:xfrm flipH="1">
              <a:off x="4641850" y="5348288"/>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Rectangle 58"/>
            <p:cNvSpPr>
              <a:spLocks noChangeArrowheads="1"/>
            </p:cNvSpPr>
            <p:nvPr/>
          </p:nvSpPr>
          <p:spPr bwMode="auto">
            <a:xfrm>
              <a:off x="396875" y="5284788"/>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0.15</a:t>
              </a:r>
              <a:endParaRPr lang="en-US" sz="1800"/>
            </a:p>
          </p:txBody>
        </p:sp>
        <p:sp>
          <p:nvSpPr>
            <p:cNvPr id="5180" name="Line 59"/>
            <p:cNvSpPr>
              <a:spLocks noChangeShapeType="1"/>
            </p:cNvSpPr>
            <p:nvPr/>
          </p:nvSpPr>
          <p:spPr bwMode="auto">
            <a:xfrm>
              <a:off x="671513" y="4935538"/>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Line 60"/>
            <p:cNvSpPr>
              <a:spLocks noChangeShapeType="1"/>
            </p:cNvSpPr>
            <p:nvPr/>
          </p:nvSpPr>
          <p:spPr bwMode="auto">
            <a:xfrm flipH="1">
              <a:off x="4641850" y="4935538"/>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Rectangle 61"/>
            <p:cNvSpPr>
              <a:spLocks noChangeArrowheads="1"/>
            </p:cNvSpPr>
            <p:nvPr/>
          </p:nvSpPr>
          <p:spPr bwMode="auto">
            <a:xfrm>
              <a:off x="463550" y="4872038"/>
              <a:ext cx="14427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0.2</a:t>
              </a:r>
              <a:endParaRPr lang="en-US" sz="1800"/>
            </a:p>
          </p:txBody>
        </p:sp>
        <p:sp>
          <p:nvSpPr>
            <p:cNvPr id="5183" name="Line 62"/>
            <p:cNvSpPr>
              <a:spLocks noChangeShapeType="1"/>
            </p:cNvSpPr>
            <p:nvPr/>
          </p:nvSpPr>
          <p:spPr bwMode="auto">
            <a:xfrm>
              <a:off x="671513" y="4530725"/>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Line 63"/>
            <p:cNvSpPr>
              <a:spLocks noChangeShapeType="1"/>
            </p:cNvSpPr>
            <p:nvPr/>
          </p:nvSpPr>
          <p:spPr bwMode="auto">
            <a:xfrm flipH="1">
              <a:off x="4641850" y="4530725"/>
              <a:ext cx="3810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Rectangle 64"/>
            <p:cNvSpPr>
              <a:spLocks noChangeArrowheads="1"/>
            </p:cNvSpPr>
            <p:nvPr/>
          </p:nvSpPr>
          <p:spPr bwMode="auto">
            <a:xfrm>
              <a:off x="396875" y="4467225"/>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0.25</a:t>
              </a:r>
              <a:endParaRPr lang="en-US" sz="1800"/>
            </a:p>
          </p:txBody>
        </p:sp>
        <p:sp>
          <p:nvSpPr>
            <p:cNvPr id="5186" name="Line 65"/>
            <p:cNvSpPr>
              <a:spLocks noChangeShapeType="1"/>
            </p:cNvSpPr>
            <p:nvPr/>
          </p:nvSpPr>
          <p:spPr bwMode="auto">
            <a:xfrm>
              <a:off x="671513" y="4530725"/>
              <a:ext cx="40084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Freeform 66"/>
            <p:cNvSpPr>
              <a:spLocks/>
            </p:cNvSpPr>
            <p:nvPr/>
          </p:nvSpPr>
          <p:spPr bwMode="auto">
            <a:xfrm>
              <a:off x="671513" y="4530725"/>
              <a:ext cx="4008438" cy="2039938"/>
            </a:xfrm>
            <a:custGeom>
              <a:avLst/>
              <a:gdLst>
                <a:gd name="T0" fmla="*/ 0 w 424"/>
                <a:gd name="T1" fmla="*/ 262 h 262"/>
                <a:gd name="T2" fmla="*/ 424 w 424"/>
                <a:gd name="T3" fmla="*/ 262 h 262"/>
                <a:gd name="T4" fmla="*/ 424 w 424"/>
                <a:gd name="T5" fmla="*/ 0 h 262"/>
                <a:gd name="T6" fmla="*/ 0 60000 65536"/>
                <a:gd name="T7" fmla="*/ 0 60000 65536"/>
                <a:gd name="T8" fmla="*/ 0 60000 65536"/>
                <a:gd name="T9" fmla="*/ 0 w 424"/>
                <a:gd name="T10" fmla="*/ 0 h 262"/>
                <a:gd name="T11" fmla="*/ 424 w 424"/>
                <a:gd name="T12" fmla="*/ 262 h 262"/>
              </a:gdLst>
              <a:ahLst/>
              <a:cxnLst>
                <a:cxn ang="T6">
                  <a:pos x="T0" y="T1"/>
                </a:cxn>
                <a:cxn ang="T7">
                  <a:pos x="T2" y="T3"/>
                </a:cxn>
                <a:cxn ang="T8">
                  <a:pos x="T4" y="T5"/>
                </a:cxn>
              </a:cxnLst>
              <a:rect l="T9" t="T10" r="T11" b="T12"/>
              <a:pathLst>
                <a:path w="424" h="262">
                  <a:moveTo>
                    <a:pt x="0" y="262"/>
                  </a:moveTo>
                  <a:lnTo>
                    <a:pt x="424" y="262"/>
                  </a:lnTo>
                  <a:lnTo>
                    <a:pt x="424"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88" name="Line 67"/>
            <p:cNvSpPr>
              <a:spLocks noChangeShapeType="1"/>
            </p:cNvSpPr>
            <p:nvPr/>
          </p:nvSpPr>
          <p:spPr bwMode="auto">
            <a:xfrm flipV="1">
              <a:off x="671513" y="4530725"/>
              <a:ext cx="1588" cy="20399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Rectangle 68"/>
            <p:cNvSpPr>
              <a:spLocks noChangeArrowheads="1"/>
            </p:cNvSpPr>
            <p:nvPr/>
          </p:nvSpPr>
          <p:spPr bwMode="auto">
            <a:xfrm>
              <a:off x="869950" y="6172200"/>
              <a:ext cx="265113" cy="398463"/>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0" name="Rectangle 69"/>
            <p:cNvSpPr>
              <a:spLocks noChangeArrowheads="1"/>
            </p:cNvSpPr>
            <p:nvPr/>
          </p:nvSpPr>
          <p:spPr bwMode="auto">
            <a:xfrm>
              <a:off x="869950" y="6172200"/>
              <a:ext cx="265113" cy="39846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1" name="Rectangle 70"/>
            <p:cNvSpPr>
              <a:spLocks noChangeArrowheads="1"/>
            </p:cNvSpPr>
            <p:nvPr/>
          </p:nvSpPr>
          <p:spPr bwMode="auto">
            <a:xfrm>
              <a:off x="1209675" y="5581650"/>
              <a:ext cx="265113" cy="989013"/>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2" name="Rectangle 71"/>
            <p:cNvSpPr>
              <a:spLocks noChangeArrowheads="1"/>
            </p:cNvSpPr>
            <p:nvPr/>
          </p:nvSpPr>
          <p:spPr bwMode="auto">
            <a:xfrm>
              <a:off x="1209675" y="5581650"/>
              <a:ext cx="265113" cy="98901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3" name="Rectangle 72"/>
            <p:cNvSpPr>
              <a:spLocks noChangeArrowheads="1"/>
            </p:cNvSpPr>
            <p:nvPr/>
          </p:nvSpPr>
          <p:spPr bwMode="auto">
            <a:xfrm>
              <a:off x="1541463" y="6048375"/>
              <a:ext cx="265113" cy="522288"/>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4" name="Rectangle 73"/>
            <p:cNvSpPr>
              <a:spLocks noChangeArrowheads="1"/>
            </p:cNvSpPr>
            <p:nvPr/>
          </p:nvSpPr>
          <p:spPr bwMode="auto">
            <a:xfrm>
              <a:off x="1541463" y="6048375"/>
              <a:ext cx="265113" cy="52228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5" name="Rectangle 74"/>
            <p:cNvSpPr>
              <a:spLocks noChangeArrowheads="1"/>
            </p:cNvSpPr>
            <p:nvPr/>
          </p:nvSpPr>
          <p:spPr bwMode="auto">
            <a:xfrm>
              <a:off x="1871663" y="5603875"/>
              <a:ext cx="265113" cy="966788"/>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6" name="Rectangle 75"/>
            <p:cNvSpPr>
              <a:spLocks noChangeArrowheads="1"/>
            </p:cNvSpPr>
            <p:nvPr/>
          </p:nvSpPr>
          <p:spPr bwMode="auto">
            <a:xfrm>
              <a:off x="1871663" y="5603875"/>
              <a:ext cx="265113" cy="96678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7" name="Rectangle 76"/>
            <p:cNvSpPr>
              <a:spLocks noChangeArrowheads="1"/>
            </p:cNvSpPr>
            <p:nvPr/>
          </p:nvSpPr>
          <p:spPr bwMode="auto">
            <a:xfrm>
              <a:off x="2212975" y="5511800"/>
              <a:ext cx="265113" cy="1058863"/>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8" name="Rectangle 77"/>
            <p:cNvSpPr>
              <a:spLocks noChangeArrowheads="1"/>
            </p:cNvSpPr>
            <p:nvPr/>
          </p:nvSpPr>
          <p:spPr bwMode="auto">
            <a:xfrm>
              <a:off x="2212975" y="5511800"/>
              <a:ext cx="265113" cy="105886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199" name="Rectangle 78"/>
            <p:cNvSpPr>
              <a:spLocks noChangeArrowheads="1"/>
            </p:cNvSpPr>
            <p:nvPr/>
          </p:nvSpPr>
          <p:spPr bwMode="auto">
            <a:xfrm>
              <a:off x="2543175" y="4810125"/>
              <a:ext cx="265113" cy="1760538"/>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0" name="Rectangle 79"/>
            <p:cNvSpPr>
              <a:spLocks noChangeArrowheads="1"/>
            </p:cNvSpPr>
            <p:nvPr/>
          </p:nvSpPr>
          <p:spPr bwMode="auto">
            <a:xfrm>
              <a:off x="2543175" y="4810125"/>
              <a:ext cx="265113" cy="176053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1" name="Rectangle 80"/>
            <p:cNvSpPr>
              <a:spLocks noChangeArrowheads="1"/>
            </p:cNvSpPr>
            <p:nvPr/>
          </p:nvSpPr>
          <p:spPr bwMode="auto">
            <a:xfrm>
              <a:off x="2874963" y="5262563"/>
              <a:ext cx="263525" cy="1308100"/>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2" name="Rectangle 81"/>
            <p:cNvSpPr>
              <a:spLocks noChangeArrowheads="1"/>
            </p:cNvSpPr>
            <p:nvPr/>
          </p:nvSpPr>
          <p:spPr bwMode="auto">
            <a:xfrm>
              <a:off x="2874963" y="5262563"/>
              <a:ext cx="263525" cy="13081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3" name="Rectangle 82"/>
            <p:cNvSpPr>
              <a:spLocks noChangeArrowheads="1"/>
            </p:cNvSpPr>
            <p:nvPr/>
          </p:nvSpPr>
          <p:spPr bwMode="auto">
            <a:xfrm>
              <a:off x="3214688" y="5986463"/>
              <a:ext cx="265113" cy="584200"/>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4" name="Rectangle 83"/>
            <p:cNvSpPr>
              <a:spLocks noChangeArrowheads="1"/>
            </p:cNvSpPr>
            <p:nvPr/>
          </p:nvSpPr>
          <p:spPr bwMode="auto">
            <a:xfrm>
              <a:off x="3214688" y="5986463"/>
              <a:ext cx="265113" cy="58420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5" name="Rectangle 84"/>
            <p:cNvSpPr>
              <a:spLocks noChangeArrowheads="1"/>
            </p:cNvSpPr>
            <p:nvPr/>
          </p:nvSpPr>
          <p:spPr bwMode="auto">
            <a:xfrm>
              <a:off x="3546475" y="6032500"/>
              <a:ext cx="263525" cy="538163"/>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6" name="Rectangle 85"/>
            <p:cNvSpPr>
              <a:spLocks noChangeArrowheads="1"/>
            </p:cNvSpPr>
            <p:nvPr/>
          </p:nvSpPr>
          <p:spPr bwMode="auto">
            <a:xfrm>
              <a:off x="3546475" y="6032500"/>
              <a:ext cx="263525" cy="53816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7" name="Rectangle 86"/>
            <p:cNvSpPr>
              <a:spLocks noChangeArrowheads="1"/>
            </p:cNvSpPr>
            <p:nvPr/>
          </p:nvSpPr>
          <p:spPr bwMode="auto">
            <a:xfrm>
              <a:off x="3876675" y="6530975"/>
              <a:ext cx="265113" cy="39688"/>
            </a:xfrm>
            <a:prstGeom prst="rect">
              <a:avLst/>
            </a:prstGeom>
            <a:solidFill>
              <a:srgbClr val="0000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sp>
          <p:nvSpPr>
            <p:cNvPr id="5208" name="Rectangle 87"/>
            <p:cNvSpPr>
              <a:spLocks noChangeArrowheads="1"/>
            </p:cNvSpPr>
            <p:nvPr/>
          </p:nvSpPr>
          <p:spPr bwMode="auto">
            <a:xfrm>
              <a:off x="3876675" y="6530975"/>
              <a:ext cx="265113" cy="3968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endParaRPr lang="en-US"/>
            </a:p>
          </p:txBody>
        </p:sp>
      </p:grpSp>
      <p:sp>
        <p:nvSpPr>
          <p:cNvPr id="5130" name="Rectangle 88"/>
          <p:cNvSpPr>
            <a:spLocks noChangeArrowheads="1"/>
          </p:cNvSpPr>
          <p:nvPr/>
        </p:nvSpPr>
        <p:spPr bwMode="auto">
          <a:xfrm>
            <a:off x="3935413" y="6734176"/>
            <a:ext cx="4408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eaLnBrk="1" hangingPunct="1"/>
            <a:r>
              <a:rPr lang="en-US" sz="800">
                <a:solidFill>
                  <a:srgbClr val="000000"/>
                </a:solidFill>
                <a:latin typeface="Helvetica" panose="020B0604020202020204" pitchFamily="34" charset="0"/>
              </a:rPr>
              <a:t>gray level</a:t>
            </a:r>
            <a:endParaRPr lang="en-US" sz="1800"/>
          </a:p>
        </p:txBody>
      </p:sp>
    </p:spTree>
    <p:extLst>
      <p:ext uri="{BB962C8B-B14F-4D97-AF65-F5344CB8AC3E}">
        <p14:creationId xmlns:p14="http://schemas.microsoft.com/office/powerpoint/2010/main" val="1960605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sz="3200"/>
              <a:t>Example: Histogram Matching</a:t>
            </a:r>
          </a:p>
        </p:txBody>
      </p:sp>
      <p:sp>
        <p:nvSpPr>
          <p:cNvPr id="6553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5D7DBDD-DD69-44E2-AA28-C5B3CF47469B}" type="datetime1">
              <a:rPr lang="en-US" smtClean="0"/>
              <a:t>7/28/2020</a:t>
            </a:fld>
            <a:endParaRPr lang="en-US"/>
          </a:p>
        </p:txBody>
      </p:sp>
      <p:sp>
        <p:nvSpPr>
          <p:cNvPr id="6554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19ECE73-AD3F-47A5-807E-D93174C7644C}" type="slidenum">
              <a:rPr lang="en-US"/>
              <a:pPr/>
              <a:t>30</a:t>
            </a:fld>
            <a:endParaRPr lang="en-US"/>
          </a:p>
        </p:txBody>
      </p:sp>
      <p:sp>
        <p:nvSpPr>
          <p:cNvPr id="65542" name="Text Box 4"/>
          <p:cNvSpPr txBox="1">
            <a:spLocks noChangeArrowheads="1"/>
          </p:cNvSpPr>
          <p:nvPr/>
        </p:nvSpPr>
        <p:spPr bwMode="auto">
          <a:xfrm>
            <a:off x="2071688" y="1457326"/>
            <a:ext cx="79867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a:t>Suppose that a 3-bit image (L=8) of size 64 × 64 pixels (MN = 4096) has the intensity distribution shown in the following table (on the left). Get the histogram transformation function and make the output image with the specified histogram, listed in the table on the right.</a:t>
            </a:r>
          </a:p>
        </p:txBody>
      </p:sp>
      <p:pic>
        <p:nvPicPr>
          <p:cNvPr id="655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720976"/>
            <a:ext cx="4548188"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1" y="2698751"/>
            <a:ext cx="377507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5" name="Rectangle 7"/>
          <p:cNvSpPr>
            <a:spLocks noChangeArrowheads="1"/>
          </p:cNvSpPr>
          <p:nvPr/>
        </p:nvSpPr>
        <p:spPr bwMode="auto">
          <a:xfrm>
            <a:off x="9593264" y="2887664"/>
            <a:ext cx="727075" cy="52387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65546" name="Rectangle 8"/>
          <p:cNvSpPr>
            <a:spLocks noChangeArrowheads="1"/>
          </p:cNvSpPr>
          <p:nvPr/>
        </p:nvSpPr>
        <p:spPr bwMode="auto">
          <a:xfrm>
            <a:off x="9609139" y="3556000"/>
            <a:ext cx="681037" cy="2147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2450573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2"/>
          <p:cNvSpPr>
            <a:spLocks noGrp="1" noRot="1" noChangeArrowheads="1"/>
          </p:cNvSpPr>
          <p:nvPr>
            <p:ph type="title"/>
          </p:nvPr>
        </p:nvSpPr>
        <p:spPr/>
        <p:txBody>
          <a:bodyPr/>
          <a:lstStyle/>
          <a:p>
            <a:pPr eaLnBrk="1" hangingPunct="1"/>
            <a:r>
              <a:rPr lang="en-US" sz="3200"/>
              <a:t>Example: Histogram Matching</a:t>
            </a:r>
          </a:p>
        </p:txBody>
      </p:sp>
      <p:sp>
        <p:nvSpPr>
          <p:cNvPr id="2151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8CF0BC1-8F6B-4968-89C3-4AA5DFBD57E6}" type="datetime1">
              <a:rPr lang="en-US" smtClean="0"/>
              <a:t>7/28/2020</a:t>
            </a:fld>
            <a:endParaRPr lang="en-US"/>
          </a:p>
        </p:txBody>
      </p:sp>
      <p:sp>
        <p:nvSpPr>
          <p:cNvPr id="2151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249FEA-9DC8-417F-AF42-79D43108A362}" type="slidenum">
              <a:rPr lang="en-US"/>
              <a:pPr/>
              <a:t>31</a:t>
            </a:fld>
            <a:endParaRPr lang="en-US"/>
          </a:p>
        </p:txBody>
      </p:sp>
      <p:pic>
        <p:nvPicPr>
          <p:cNvPr id="299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2787"/>
            <a:ext cx="2560638"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7" name="Rectangle 9"/>
          <p:cNvSpPr>
            <a:spLocks noRot="1" noChangeArrowheads="1"/>
          </p:cNvSpPr>
          <p:nvPr/>
        </p:nvSpPr>
        <p:spPr bwMode="auto">
          <a:xfrm>
            <a:off x="2182814" y="1600201"/>
            <a:ext cx="795337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r>
              <a:rPr lang="en-US" sz="2000"/>
              <a:t>    Obtain the scaled histogram-equalized values,</a:t>
            </a:r>
          </a:p>
          <a:p>
            <a:pPr eaLnBrk="1" hangingPunct="1">
              <a:spcBef>
                <a:spcPct val="20000"/>
              </a:spcBef>
              <a:buClr>
                <a:schemeClr val="hlink"/>
              </a:buClr>
              <a:buSzPct val="80000"/>
              <a:buFont typeface="Arial" panose="020B0604020202020204" pitchFamily="34" charset="0"/>
              <a:buNone/>
            </a:pPr>
            <a:endParaRPr lang="en-US" sz="2000"/>
          </a:p>
          <a:p>
            <a:pPr eaLnBrk="1" hangingPunct="1">
              <a:spcBef>
                <a:spcPct val="20000"/>
              </a:spcBef>
              <a:buClr>
                <a:schemeClr val="hlink"/>
              </a:buClr>
              <a:buSzPct val="80000"/>
              <a:buFont typeface="Arial" panose="020B0604020202020204" pitchFamily="34" charset="0"/>
              <a:buChar char="►"/>
            </a:pPr>
            <a:endParaRPr lang="en-US" sz="2000"/>
          </a:p>
          <a:p>
            <a:pPr eaLnBrk="1" hangingPunct="1">
              <a:spcBef>
                <a:spcPct val="20000"/>
              </a:spcBef>
              <a:buClr>
                <a:schemeClr val="hlink"/>
              </a:buClr>
              <a:buSzPct val="80000"/>
              <a:buFont typeface="Arial" panose="020B0604020202020204" pitchFamily="34" charset="0"/>
              <a:buChar char="►"/>
            </a:pPr>
            <a:endParaRPr lang="en-US" sz="2000"/>
          </a:p>
          <a:p>
            <a:pPr eaLnBrk="1" hangingPunct="1">
              <a:spcBef>
                <a:spcPct val="20000"/>
              </a:spcBef>
              <a:buClr>
                <a:schemeClr val="hlink"/>
              </a:buClr>
              <a:buSzPct val="80000"/>
              <a:buFont typeface="Arial" panose="020B0604020202020204" pitchFamily="34" charset="0"/>
              <a:buNone/>
            </a:pPr>
            <a:r>
              <a:rPr lang="en-US" sz="2000"/>
              <a:t>    Compute all the values of the transformation function G,</a:t>
            </a:r>
          </a:p>
          <a:p>
            <a:pPr eaLnBrk="1" hangingPunct="1">
              <a:spcBef>
                <a:spcPct val="20000"/>
              </a:spcBef>
              <a:buClr>
                <a:schemeClr val="hlink"/>
              </a:buClr>
              <a:buSzPct val="80000"/>
              <a:buFont typeface="Arial" panose="020B0604020202020204" pitchFamily="34" charset="0"/>
              <a:buNone/>
            </a:pPr>
            <a:endParaRPr lang="en-US" sz="2000"/>
          </a:p>
        </p:txBody>
      </p:sp>
      <p:pic>
        <p:nvPicPr>
          <p:cNvPr id="215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4825" y="4652963"/>
            <a:ext cx="25273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4" name="Rectangle 12"/>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21525" name="Rectangle 13"/>
          <p:cNvSpPr>
            <a:spLocks noChangeArrowheads="1"/>
          </p:cNvSpPr>
          <p:nvPr/>
        </p:nvSpPr>
        <p:spPr bwMode="auto">
          <a:xfrm>
            <a:off x="9945688" y="5229226"/>
            <a:ext cx="588962" cy="1490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graphicFrame>
        <p:nvGraphicFramePr>
          <p:cNvPr id="299022" name="Object 14"/>
          <p:cNvGraphicFramePr>
            <a:graphicFrameLocks noChangeAspect="1"/>
          </p:cNvGraphicFramePr>
          <p:nvPr/>
        </p:nvGraphicFramePr>
        <p:xfrm>
          <a:off x="3625851" y="2135189"/>
          <a:ext cx="4022725" cy="922337"/>
        </p:xfrm>
        <a:graphic>
          <a:graphicData uri="http://schemas.openxmlformats.org/presentationml/2006/ole">
            <mc:AlternateContent xmlns:mc="http://schemas.openxmlformats.org/markup-compatibility/2006">
              <mc:Choice xmlns:v="urn:schemas-microsoft-com:vml" Requires="v">
                <p:oleObj spid="_x0000_s9383" name="Equation" r:id="rId5" imgW="1993680" imgH="457200" progId="Equation.DSMT4">
                  <p:embed/>
                </p:oleObj>
              </mc:Choice>
              <mc:Fallback>
                <p:oleObj name="Equation" r:id="rId5" imgW="199368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851" y="2135189"/>
                        <a:ext cx="40227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3" name="Object 15"/>
          <p:cNvGraphicFramePr>
            <a:graphicFrameLocks noChangeAspect="1"/>
          </p:cNvGraphicFramePr>
          <p:nvPr/>
        </p:nvGraphicFramePr>
        <p:xfrm>
          <a:off x="2706688" y="3424238"/>
          <a:ext cx="2717800" cy="749300"/>
        </p:xfrm>
        <a:graphic>
          <a:graphicData uri="http://schemas.openxmlformats.org/presentationml/2006/ole">
            <mc:AlternateContent xmlns:mc="http://schemas.openxmlformats.org/markup-compatibility/2006">
              <mc:Choice xmlns:v="urn:schemas-microsoft-com:vml" Requires="v">
                <p:oleObj spid="_x0000_s9384" name="Equation" r:id="rId7" imgW="1612800" imgH="444240" progId="Equation.DSMT4">
                  <p:embed/>
                </p:oleObj>
              </mc:Choice>
              <mc:Fallback>
                <p:oleObj name="Equation" r:id="rId7" imgW="161280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6688" y="3424238"/>
                        <a:ext cx="2717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4" name="Object 16"/>
          <p:cNvGraphicFramePr>
            <a:graphicFrameLocks noChangeAspect="1"/>
          </p:cNvGraphicFramePr>
          <p:nvPr/>
        </p:nvGraphicFramePr>
        <p:xfrm>
          <a:off x="2654300" y="4318001"/>
          <a:ext cx="5075238" cy="1609725"/>
        </p:xfrm>
        <a:graphic>
          <a:graphicData uri="http://schemas.openxmlformats.org/presentationml/2006/ole">
            <mc:AlternateContent xmlns:mc="http://schemas.openxmlformats.org/markup-compatibility/2006">
              <mc:Choice xmlns:v="urn:schemas-microsoft-com:vml" Requires="v">
                <p:oleObj spid="_x0000_s9385" name="Equation" r:id="rId9" imgW="2882880" imgH="914400" progId="Equation.DSMT4">
                  <p:embed/>
                </p:oleObj>
              </mc:Choice>
              <mc:Fallback>
                <p:oleObj name="Equation" r:id="rId9" imgW="2882880" imgH="914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300" y="4318001"/>
                        <a:ext cx="5075238"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5" name="Object 17"/>
          <p:cNvGraphicFramePr>
            <a:graphicFrameLocks noChangeAspect="1"/>
          </p:cNvGraphicFramePr>
          <p:nvPr/>
        </p:nvGraphicFramePr>
        <p:xfrm>
          <a:off x="5484814" y="3587751"/>
          <a:ext cx="619125" cy="360363"/>
        </p:xfrm>
        <a:graphic>
          <a:graphicData uri="http://schemas.openxmlformats.org/presentationml/2006/ole">
            <mc:AlternateContent xmlns:mc="http://schemas.openxmlformats.org/markup-compatibility/2006">
              <mc:Choice xmlns:v="urn:schemas-microsoft-com:vml" Requires="v">
                <p:oleObj spid="_x0000_s9386" name="Equation" r:id="rId11" imgW="304560" imgH="177480" progId="Equation.DSMT4">
                  <p:embed/>
                </p:oleObj>
              </mc:Choice>
              <mc:Fallback>
                <p:oleObj name="Equation" r:id="rId11" imgW="30456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4814" y="3587751"/>
                        <a:ext cx="6191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6" name="Object 18"/>
          <p:cNvGraphicFramePr>
            <a:graphicFrameLocks noChangeAspect="1"/>
          </p:cNvGraphicFramePr>
          <p:nvPr/>
        </p:nvGraphicFramePr>
        <p:xfrm>
          <a:off x="4303713" y="4341813"/>
          <a:ext cx="576262" cy="336550"/>
        </p:xfrm>
        <a:graphic>
          <a:graphicData uri="http://schemas.openxmlformats.org/presentationml/2006/ole">
            <mc:AlternateContent xmlns:mc="http://schemas.openxmlformats.org/markup-compatibility/2006">
              <mc:Choice xmlns:v="urn:schemas-microsoft-com:vml" Requires="v">
                <p:oleObj spid="_x0000_s9387" name="Equation" r:id="rId13" imgW="304560" imgH="177480" progId="Equation.DSMT4">
                  <p:embed/>
                </p:oleObj>
              </mc:Choice>
              <mc:Fallback>
                <p:oleObj name="Equation" r:id="rId13" imgW="30456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3713" y="4341813"/>
                        <a:ext cx="5762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7" name="Object 19"/>
          <p:cNvGraphicFramePr>
            <a:graphicFrameLocks noChangeAspect="1"/>
          </p:cNvGraphicFramePr>
          <p:nvPr/>
        </p:nvGraphicFramePr>
        <p:xfrm>
          <a:off x="7099300" y="4287838"/>
          <a:ext cx="628650" cy="366712"/>
        </p:xfrm>
        <a:graphic>
          <a:graphicData uri="http://schemas.openxmlformats.org/presentationml/2006/ole">
            <mc:AlternateContent xmlns:mc="http://schemas.openxmlformats.org/markup-compatibility/2006">
              <mc:Choice xmlns:v="urn:schemas-microsoft-com:vml" Requires="v">
                <p:oleObj spid="_x0000_s9388" name="Equation" r:id="rId15" imgW="304560" imgH="177480" progId="Equation.DSMT4">
                  <p:embed/>
                </p:oleObj>
              </mc:Choice>
              <mc:Fallback>
                <p:oleObj name="Equation" r:id="rId15" imgW="30456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99300" y="4287838"/>
                        <a:ext cx="628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8" name="Object 20"/>
          <p:cNvGraphicFramePr>
            <a:graphicFrameLocks noChangeAspect="1"/>
          </p:cNvGraphicFramePr>
          <p:nvPr/>
        </p:nvGraphicFramePr>
        <p:xfrm>
          <a:off x="4249738" y="4689475"/>
          <a:ext cx="569912" cy="361950"/>
        </p:xfrm>
        <a:graphic>
          <a:graphicData uri="http://schemas.openxmlformats.org/presentationml/2006/ole">
            <mc:AlternateContent xmlns:mc="http://schemas.openxmlformats.org/markup-compatibility/2006">
              <mc:Choice xmlns:v="urn:schemas-microsoft-com:vml" Requires="v">
                <p:oleObj spid="_x0000_s9389" name="Equation" r:id="rId17" imgW="279360" imgH="177480" progId="Equation.DSMT4">
                  <p:embed/>
                </p:oleObj>
              </mc:Choice>
              <mc:Fallback>
                <p:oleObj name="Equation" r:id="rId17" imgW="27936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9738" y="4689475"/>
                        <a:ext cx="5699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9" name="Object 21"/>
          <p:cNvGraphicFramePr>
            <a:graphicFrameLocks noChangeAspect="1"/>
          </p:cNvGraphicFramePr>
          <p:nvPr/>
        </p:nvGraphicFramePr>
        <p:xfrm>
          <a:off x="7127876" y="4702175"/>
          <a:ext cx="601663" cy="350838"/>
        </p:xfrm>
        <a:graphic>
          <a:graphicData uri="http://schemas.openxmlformats.org/presentationml/2006/ole">
            <mc:AlternateContent xmlns:mc="http://schemas.openxmlformats.org/markup-compatibility/2006">
              <mc:Choice xmlns:v="urn:schemas-microsoft-com:vml" Requires="v">
                <p:oleObj spid="_x0000_s9390" name="Equation" r:id="rId19" imgW="304560" imgH="177480" progId="Equation.DSMT4">
                  <p:embed/>
                </p:oleObj>
              </mc:Choice>
              <mc:Fallback>
                <p:oleObj name="Equation" r:id="rId19" imgW="304560" imgH="1774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27876" y="4702175"/>
                        <a:ext cx="601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0" name="Object 22"/>
          <p:cNvGraphicFramePr>
            <a:graphicFrameLocks noChangeAspect="1"/>
          </p:cNvGraphicFramePr>
          <p:nvPr/>
        </p:nvGraphicFramePr>
        <p:xfrm>
          <a:off x="7170739" y="5102225"/>
          <a:ext cx="579437" cy="338138"/>
        </p:xfrm>
        <a:graphic>
          <a:graphicData uri="http://schemas.openxmlformats.org/presentationml/2006/ole">
            <mc:AlternateContent xmlns:mc="http://schemas.openxmlformats.org/markup-compatibility/2006">
              <mc:Choice xmlns:v="urn:schemas-microsoft-com:vml" Requires="v">
                <p:oleObj spid="_x0000_s9391" name="Equation" r:id="rId21" imgW="304560" imgH="177480" progId="Equation.DSMT4">
                  <p:embed/>
                </p:oleObj>
              </mc:Choice>
              <mc:Fallback>
                <p:oleObj name="Equation" r:id="rId21" imgW="304560" imgH="1774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70739" y="5102225"/>
                        <a:ext cx="5794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1" name="Object 23"/>
          <p:cNvGraphicFramePr>
            <a:graphicFrameLocks noChangeAspect="1"/>
          </p:cNvGraphicFramePr>
          <p:nvPr/>
        </p:nvGraphicFramePr>
        <p:xfrm>
          <a:off x="4262438" y="5087938"/>
          <a:ext cx="552450" cy="336550"/>
        </p:xfrm>
        <a:graphic>
          <a:graphicData uri="http://schemas.openxmlformats.org/presentationml/2006/ole">
            <mc:AlternateContent xmlns:mc="http://schemas.openxmlformats.org/markup-compatibility/2006">
              <mc:Choice xmlns:v="urn:schemas-microsoft-com:vml" Requires="v">
                <p:oleObj spid="_x0000_s9392" name="Equation" r:id="rId23" imgW="291960" imgH="177480" progId="Equation.DSMT4">
                  <p:embed/>
                </p:oleObj>
              </mc:Choice>
              <mc:Fallback>
                <p:oleObj name="Equation" r:id="rId23" imgW="291960" imgH="1774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62438" y="5087938"/>
                        <a:ext cx="552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2" name="Object 24"/>
          <p:cNvGraphicFramePr>
            <a:graphicFrameLocks noChangeAspect="1"/>
          </p:cNvGraphicFramePr>
          <p:nvPr/>
        </p:nvGraphicFramePr>
        <p:xfrm>
          <a:off x="4270375" y="5502276"/>
          <a:ext cx="604838" cy="352425"/>
        </p:xfrm>
        <a:graphic>
          <a:graphicData uri="http://schemas.openxmlformats.org/presentationml/2006/ole">
            <mc:AlternateContent xmlns:mc="http://schemas.openxmlformats.org/markup-compatibility/2006">
              <mc:Choice xmlns:v="urn:schemas-microsoft-com:vml" Requires="v">
                <p:oleObj spid="_x0000_s9393" name="Equation" r:id="rId25" imgW="304560" imgH="177480" progId="Equation.DSMT4">
                  <p:embed/>
                </p:oleObj>
              </mc:Choice>
              <mc:Fallback>
                <p:oleObj name="Equation" r:id="rId25" imgW="304560" imgH="17748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70375" y="5502276"/>
                        <a:ext cx="6048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81926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9017">
                                            <p:txEl>
                                              <p:pRg st="0" end="0"/>
                                            </p:txEl>
                                          </p:spTgt>
                                        </p:tgtEl>
                                        <p:attrNameLst>
                                          <p:attrName>style.visibility</p:attrName>
                                        </p:attrNameLst>
                                      </p:cBhvr>
                                      <p:to>
                                        <p:strVal val="visible"/>
                                      </p:to>
                                    </p:set>
                                    <p:animEffect transition="in" filter="diamond(in)">
                                      <p:cBhvr>
                                        <p:cTn id="7" dur="2000"/>
                                        <p:tgtEl>
                                          <p:spTgt spid="299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99022"/>
                                        </p:tgtEl>
                                        <p:attrNameLst>
                                          <p:attrName>style.visibility</p:attrName>
                                        </p:attrNameLst>
                                      </p:cBhvr>
                                      <p:to>
                                        <p:strVal val="visible"/>
                                      </p:to>
                                    </p:set>
                                    <p:animEffect transition="in" filter="circle(in)">
                                      <p:cBhvr>
                                        <p:cTn id="12" dur="2000"/>
                                        <p:tgtEl>
                                          <p:spTgt spid="2990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99017">
                                            <p:txEl>
                                              <p:pRg st="4" end="4"/>
                                            </p:txEl>
                                          </p:spTgt>
                                        </p:tgtEl>
                                        <p:attrNameLst>
                                          <p:attrName>style.visibility</p:attrName>
                                        </p:attrNameLst>
                                      </p:cBhvr>
                                      <p:to>
                                        <p:strVal val="visible"/>
                                      </p:to>
                                    </p:set>
                                    <p:animEffect transition="in" filter="circle(in)">
                                      <p:cBhvr>
                                        <p:cTn id="17" dur="2000"/>
                                        <p:tgtEl>
                                          <p:spTgt spid="29901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9023"/>
                                        </p:tgtEl>
                                        <p:attrNameLst>
                                          <p:attrName>style.visibility</p:attrName>
                                        </p:attrNameLst>
                                      </p:cBhvr>
                                      <p:to>
                                        <p:strVal val="visible"/>
                                      </p:to>
                                    </p:set>
                                    <p:animEffect transition="in" filter="blinds(horizontal)">
                                      <p:cBhvr>
                                        <p:cTn id="22" dur="500"/>
                                        <p:tgtEl>
                                          <p:spTgt spid="299023"/>
                                        </p:tgtEl>
                                      </p:cBhvr>
                                    </p:animEffect>
                                  </p:childTnLst>
                                </p:cTn>
                              </p:par>
                            </p:childTnLst>
                          </p:cTn>
                        </p:par>
                        <p:par>
                          <p:cTn id="23" fill="hold" nodeType="afterGroup">
                            <p:stCondLst>
                              <p:cond delay="500"/>
                            </p:stCondLst>
                            <p:childTnLst>
                              <p:par>
                                <p:cTn id="24" presetID="3" presetClass="exit" presetSubtype="10" fill="hold" nodeType="afterEffect">
                                  <p:stCondLst>
                                    <p:cond delay="0"/>
                                  </p:stCondLst>
                                  <p:childTnLst>
                                    <p:animEffect transition="out" filter="blinds(horizontal)">
                                      <p:cBhvr>
                                        <p:cTn id="25" dur="500"/>
                                        <p:tgtEl>
                                          <p:spTgt spid="299013"/>
                                        </p:tgtEl>
                                      </p:cBhvr>
                                    </p:animEffect>
                                    <p:set>
                                      <p:cBhvr>
                                        <p:cTn id="26" dur="1" fill="hold">
                                          <p:stCondLst>
                                            <p:cond delay="499"/>
                                          </p:stCondLst>
                                        </p:cTn>
                                        <p:tgtEl>
                                          <p:spTgt spid="2990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299024"/>
                                        </p:tgtEl>
                                        <p:attrNameLst>
                                          <p:attrName>style.visibility</p:attrName>
                                        </p:attrNameLst>
                                      </p:cBhvr>
                                      <p:to>
                                        <p:strVal val="visible"/>
                                      </p:to>
                                    </p:set>
                                    <p:animEffect transition="in" filter="diamond(in)">
                                      <p:cBhvr>
                                        <p:cTn id="31" dur="2000"/>
                                        <p:tgtEl>
                                          <p:spTgt spid="2990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99025"/>
                                        </p:tgtEl>
                                        <p:attrNameLst>
                                          <p:attrName>style.visibility</p:attrName>
                                        </p:attrNameLst>
                                      </p:cBhvr>
                                      <p:to>
                                        <p:strVal val="visible"/>
                                      </p:to>
                                    </p:set>
                                    <p:animEffect transition="in" filter="blinds(horizontal)">
                                      <p:cBhvr>
                                        <p:cTn id="36" dur="500"/>
                                        <p:tgtEl>
                                          <p:spTgt spid="299025"/>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99026"/>
                                        </p:tgtEl>
                                        <p:attrNameLst>
                                          <p:attrName>style.visibility</p:attrName>
                                        </p:attrNameLst>
                                      </p:cBhvr>
                                      <p:to>
                                        <p:strVal val="visible"/>
                                      </p:to>
                                    </p:set>
                                    <p:animEffect transition="in" filter="blinds(horizontal)">
                                      <p:cBhvr>
                                        <p:cTn id="40" dur="500"/>
                                        <p:tgtEl>
                                          <p:spTgt spid="299026"/>
                                        </p:tgtEl>
                                      </p:cBhvr>
                                    </p:animEffect>
                                  </p:childTnLst>
                                </p:cTn>
                              </p:par>
                            </p:childTnLst>
                          </p:cTn>
                        </p:par>
                        <p:par>
                          <p:cTn id="41" fill="hold" nodeType="afterGroup">
                            <p:stCondLst>
                              <p:cond delay="1000"/>
                            </p:stCondLst>
                            <p:childTnLst>
                              <p:par>
                                <p:cTn id="42" presetID="3" presetClass="entr" presetSubtype="10" fill="hold" nodeType="afterEffect">
                                  <p:stCondLst>
                                    <p:cond delay="0"/>
                                  </p:stCondLst>
                                  <p:childTnLst>
                                    <p:set>
                                      <p:cBhvr>
                                        <p:cTn id="43" dur="1" fill="hold">
                                          <p:stCondLst>
                                            <p:cond delay="0"/>
                                          </p:stCondLst>
                                        </p:cTn>
                                        <p:tgtEl>
                                          <p:spTgt spid="299028"/>
                                        </p:tgtEl>
                                        <p:attrNameLst>
                                          <p:attrName>style.visibility</p:attrName>
                                        </p:attrNameLst>
                                      </p:cBhvr>
                                      <p:to>
                                        <p:strVal val="visible"/>
                                      </p:to>
                                    </p:set>
                                    <p:animEffect transition="in" filter="blinds(horizontal)">
                                      <p:cBhvr>
                                        <p:cTn id="44" dur="500"/>
                                        <p:tgtEl>
                                          <p:spTgt spid="299028"/>
                                        </p:tgtEl>
                                      </p:cBhvr>
                                    </p:animEffect>
                                  </p:childTnLst>
                                </p:cTn>
                              </p:par>
                            </p:childTnLst>
                          </p:cTn>
                        </p:par>
                        <p:par>
                          <p:cTn id="45" fill="hold" nodeType="afterGroup">
                            <p:stCondLst>
                              <p:cond delay="1500"/>
                            </p:stCondLst>
                            <p:childTnLst>
                              <p:par>
                                <p:cTn id="46" presetID="3" presetClass="entr" presetSubtype="10" fill="hold" nodeType="afterEffect">
                                  <p:stCondLst>
                                    <p:cond delay="0"/>
                                  </p:stCondLst>
                                  <p:childTnLst>
                                    <p:set>
                                      <p:cBhvr>
                                        <p:cTn id="47" dur="1" fill="hold">
                                          <p:stCondLst>
                                            <p:cond delay="0"/>
                                          </p:stCondLst>
                                        </p:cTn>
                                        <p:tgtEl>
                                          <p:spTgt spid="299031"/>
                                        </p:tgtEl>
                                        <p:attrNameLst>
                                          <p:attrName>style.visibility</p:attrName>
                                        </p:attrNameLst>
                                      </p:cBhvr>
                                      <p:to>
                                        <p:strVal val="visible"/>
                                      </p:to>
                                    </p:set>
                                    <p:animEffect transition="in" filter="blinds(horizontal)">
                                      <p:cBhvr>
                                        <p:cTn id="48" dur="500"/>
                                        <p:tgtEl>
                                          <p:spTgt spid="299031"/>
                                        </p:tgtEl>
                                      </p:cBhvr>
                                    </p:animEffect>
                                  </p:childTnLst>
                                </p:cTn>
                              </p:par>
                            </p:childTnLst>
                          </p:cTn>
                        </p:par>
                        <p:par>
                          <p:cTn id="49" fill="hold" nodeType="afterGroup">
                            <p:stCondLst>
                              <p:cond delay="2000"/>
                            </p:stCondLst>
                            <p:childTnLst>
                              <p:par>
                                <p:cTn id="50" presetID="3" presetClass="entr" presetSubtype="10" fill="hold" nodeType="afterEffect">
                                  <p:stCondLst>
                                    <p:cond delay="0"/>
                                  </p:stCondLst>
                                  <p:childTnLst>
                                    <p:set>
                                      <p:cBhvr>
                                        <p:cTn id="51" dur="1" fill="hold">
                                          <p:stCondLst>
                                            <p:cond delay="0"/>
                                          </p:stCondLst>
                                        </p:cTn>
                                        <p:tgtEl>
                                          <p:spTgt spid="299032"/>
                                        </p:tgtEl>
                                        <p:attrNameLst>
                                          <p:attrName>style.visibility</p:attrName>
                                        </p:attrNameLst>
                                      </p:cBhvr>
                                      <p:to>
                                        <p:strVal val="visible"/>
                                      </p:to>
                                    </p:set>
                                    <p:animEffect transition="in" filter="blinds(horizontal)">
                                      <p:cBhvr>
                                        <p:cTn id="52" dur="500"/>
                                        <p:tgtEl>
                                          <p:spTgt spid="299032"/>
                                        </p:tgtEl>
                                      </p:cBhvr>
                                    </p:animEffect>
                                  </p:childTnLst>
                                </p:cTn>
                              </p:par>
                            </p:childTnLst>
                          </p:cTn>
                        </p:par>
                        <p:par>
                          <p:cTn id="53" fill="hold" nodeType="afterGroup">
                            <p:stCondLst>
                              <p:cond delay="2500"/>
                            </p:stCondLst>
                            <p:childTnLst>
                              <p:par>
                                <p:cTn id="54" presetID="3" presetClass="entr" presetSubtype="10" fill="hold" nodeType="afterEffect">
                                  <p:stCondLst>
                                    <p:cond delay="0"/>
                                  </p:stCondLst>
                                  <p:childTnLst>
                                    <p:set>
                                      <p:cBhvr>
                                        <p:cTn id="55" dur="1" fill="hold">
                                          <p:stCondLst>
                                            <p:cond delay="0"/>
                                          </p:stCondLst>
                                        </p:cTn>
                                        <p:tgtEl>
                                          <p:spTgt spid="299027"/>
                                        </p:tgtEl>
                                        <p:attrNameLst>
                                          <p:attrName>style.visibility</p:attrName>
                                        </p:attrNameLst>
                                      </p:cBhvr>
                                      <p:to>
                                        <p:strVal val="visible"/>
                                      </p:to>
                                    </p:set>
                                    <p:animEffect transition="in" filter="blinds(horizontal)">
                                      <p:cBhvr>
                                        <p:cTn id="56" dur="500"/>
                                        <p:tgtEl>
                                          <p:spTgt spid="299027"/>
                                        </p:tgtEl>
                                      </p:cBhvr>
                                    </p:animEffect>
                                  </p:childTnLst>
                                </p:cTn>
                              </p:par>
                            </p:childTnLst>
                          </p:cTn>
                        </p:par>
                        <p:par>
                          <p:cTn id="57" fill="hold" nodeType="afterGroup">
                            <p:stCondLst>
                              <p:cond delay="3000"/>
                            </p:stCondLst>
                            <p:childTnLst>
                              <p:par>
                                <p:cTn id="58" presetID="3" presetClass="entr" presetSubtype="10" fill="hold" nodeType="afterEffect">
                                  <p:stCondLst>
                                    <p:cond delay="0"/>
                                  </p:stCondLst>
                                  <p:childTnLst>
                                    <p:set>
                                      <p:cBhvr>
                                        <p:cTn id="59" dur="1" fill="hold">
                                          <p:stCondLst>
                                            <p:cond delay="0"/>
                                          </p:stCondLst>
                                        </p:cTn>
                                        <p:tgtEl>
                                          <p:spTgt spid="299029"/>
                                        </p:tgtEl>
                                        <p:attrNameLst>
                                          <p:attrName>style.visibility</p:attrName>
                                        </p:attrNameLst>
                                      </p:cBhvr>
                                      <p:to>
                                        <p:strVal val="visible"/>
                                      </p:to>
                                    </p:set>
                                    <p:animEffect transition="in" filter="blinds(horizontal)">
                                      <p:cBhvr>
                                        <p:cTn id="60" dur="500"/>
                                        <p:tgtEl>
                                          <p:spTgt spid="299029"/>
                                        </p:tgtEl>
                                      </p:cBhvr>
                                    </p:animEffect>
                                  </p:childTnLst>
                                </p:cTn>
                              </p:par>
                            </p:childTnLst>
                          </p:cTn>
                        </p:par>
                        <p:par>
                          <p:cTn id="61" fill="hold" nodeType="afterGroup">
                            <p:stCondLst>
                              <p:cond delay="3500"/>
                            </p:stCondLst>
                            <p:childTnLst>
                              <p:par>
                                <p:cTn id="62" presetID="3" presetClass="entr" presetSubtype="10" fill="hold" nodeType="afterEffect">
                                  <p:stCondLst>
                                    <p:cond delay="0"/>
                                  </p:stCondLst>
                                  <p:childTnLst>
                                    <p:set>
                                      <p:cBhvr>
                                        <p:cTn id="63" dur="1" fill="hold">
                                          <p:stCondLst>
                                            <p:cond delay="0"/>
                                          </p:stCondLst>
                                        </p:cTn>
                                        <p:tgtEl>
                                          <p:spTgt spid="299030"/>
                                        </p:tgtEl>
                                        <p:attrNameLst>
                                          <p:attrName>style.visibility</p:attrName>
                                        </p:attrNameLst>
                                      </p:cBhvr>
                                      <p:to>
                                        <p:strVal val="visible"/>
                                      </p:to>
                                    </p:set>
                                    <p:animEffect transition="in" filter="blinds(horizontal)">
                                      <p:cBhvr>
                                        <p:cTn id="64" dur="500"/>
                                        <p:tgtEl>
                                          <p:spTgt spid="29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eaLnBrk="1" hangingPunct="1"/>
            <a:r>
              <a:rPr lang="en-US" sz="3200"/>
              <a:t>Example: Histogram Matching</a:t>
            </a:r>
          </a:p>
        </p:txBody>
      </p:sp>
      <p:sp>
        <p:nvSpPr>
          <p:cNvPr id="66563"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118285B-A231-4F07-87BE-292E6193FED9}" type="datetime1">
              <a:rPr lang="en-US" smtClean="0"/>
              <a:t>7/28/2020</a:t>
            </a:fld>
            <a:endParaRPr lang="en-US"/>
          </a:p>
        </p:txBody>
      </p:sp>
      <p:sp>
        <p:nvSpPr>
          <p:cNvPr id="6656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64B7DB5-78F8-4D5B-A5EE-FE1728314DF2}" type="slidenum">
              <a:rPr lang="en-US"/>
              <a:pPr/>
              <a:t>32</a:t>
            </a:fld>
            <a:endParaRPr lang="en-US"/>
          </a:p>
        </p:txBody>
      </p:sp>
      <p:sp>
        <p:nvSpPr>
          <p:cNvPr id="66566" name="Rectangle 7"/>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pic>
        <p:nvPicPr>
          <p:cNvPr id="66567"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0" y="1511301"/>
            <a:ext cx="5348288"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838" y="1636713"/>
            <a:ext cx="2043112"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446925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Rectangle 2"/>
          <p:cNvSpPr>
            <a:spLocks noGrp="1" noRot="1" noChangeArrowheads="1"/>
          </p:cNvSpPr>
          <p:nvPr>
            <p:ph type="title"/>
          </p:nvPr>
        </p:nvSpPr>
        <p:spPr/>
        <p:txBody>
          <a:bodyPr/>
          <a:lstStyle/>
          <a:p>
            <a:pPr eaLnBrk="1" hangingPunct="1"/>
            <a:r>
              <a:rPr lang="en-US" sz="3200"/>
              <a:t>Example: Histogram Matching</a:t>
            </a:r>
          </a:p>
        </p:txBody>
      </p:sp>
      <p:sp>
        <p:nvSpPr>
          <p:cNvPr id="2254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4FACF34-60AF-497E-8CF7-339B136FBEB4}" type="datetime1">
              <a:rPr lang="en-US" smtClean="0"/>
              <a:t>7/28/2020</a:t>
            </a:fld>
            <a:endParaRPr lang="en-US"/>
          </a:p>
        </p:txBody>
      </p:sp>
      <p:sp>
        <p:nvSpPr>
          <p:cNvPr id="2254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BD038EF-C4BA-44DA-841E-C97D18606462}" type="slidenum">
              <a:rPr lang="en-US"/>
              <a:pPr/>
              <a:t>33</a:t>
            </a:fld>
            <a:endParaRPr lang="en-US"/>
          </a:p>
        </p:txBody>
      </p:sp>
      <p:sp>
        <p:nvSpPr>
          <p:cNvPr id="22545" name="Rectangle 5"/>
          <p:cNvSpPr>
            <a:spLocks noRot="1" noChangeArrowheads="1"/>
          </p:cNvSpPr>
          <p:nvPr/>
        </p:nvSpPr>
        <p:spPr bwMode="auto">
          <a:xfrm>
            <a:off x="2182814" y="1600201"/>
            <a:ext cx="795337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r>
              <a:rPr lang="en-US" sz="2000"/>
              <a:t>    Obtain the scaled histogram-equalized values,</a:t>
            </a:r>
          </a:p>
          <a:p>
            <a:pPr eaLnBrk="1" hangingPunct="1">
              <a:spcBef>
                <a:spcPct val="20000"/>
              </a:spcBef>
              <a:buClr>
                <a:schemeClr val="hlink"/>
              </a:buClr>
              <a:buSzPct val="80000"/>
              <a:buFont typeface="Arial" panose="020B0604020202020204" pitchFamily="34" charset="0"/>
              <a:buNone/>
            </a:pPr>
            <a:endParaRPr lang="en-US" sz="2000"/>
          </a:p>
          <a:p>
            <a:pPr eaLnBrk="1" hangingPunct="1">
              <a:spcBef>
                <a:spcPct val="20000"/>
              </a:spcBef>
              <a:buClr>
                <a:schemeClr val="hlink"/>
              </a:buClr>
              <a:buSzPct val="80000"/>
              <a:buFont typeface="Arial" panose="020B0604020202020204" pitchFamily="34" charset="0"/>
              <a:buChar char="►"/>
            </a:pPr>
            <a:endParaRPr lang="en-US" sz="2000"/>
          </a:p>
          <a:p>
            <a:pPr eaLnBrk="1" hangingPunct="1">
              <a:spcBef>
                <a:spcPct val="20000"/>
              </a:spcBef>
              <a:buClr>
                <a:schemeClr val="hlink"/>
              </a:buClr>
              <a:buSzPct val="80000"/>
              <a:buFont typeface="Arial" panose="020B0604020202020204" pitchFamily="34" charset="0"/>
              <a:buChar char="►"/>
            </a:pPr>
            <a:endParaRPr lang="en-US" sz="2000"/>
          </a:p>
          <a:p>
            <a:pPr eaLnBrk="1" hangingPunct="1">
              <a:spcBef>
                <a:spcPct val="20000"/>
              </a:spcBef>
              <a:buClr>
                <a:schemeClr val="hlink"/>
              </a:buClr>
              <a:buSzPct val="80000"/>
              <a:buFont typeface="Arial" panose="020B0604020202020204" pitchFamily="34" charset="0"/>
              <a:buNone/>
            </a:pPr>
            <a:r>
              <a:rPr lang="en-US" sz="2000"/>
              <a:t>    Compute all the values of the transformation function G,</a:t>
            </a:r>
          </a:p>
          <a:p>
            <a:pPr eaLnBrk="1" hangingPunct="1">
              <a:spcBef>
                <a:spcPct val="20000"/>
              </a:spcBef>
              <a:buClr>
                <a:schemeClr val="hlink"/>
              </a:buClr>
              <a:buSzPct val="80000"/>
              <a:buFont typeface="Arial" panose="020B0604020202020204" pitchFamily="34" charset="0"/>
              <a:buNone/>
            </a:pPr>
            <a:endParaRPr lang="en-US" sz="2000"/>
          </a:p>
        </p:txBody>
      </p:sp>
      <p:sp>
        <p:nvSpPr>
          <p:cNvPr id="22546" name="Rectangle 7"/>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graphicFrame>
        <p:nvGraphicFramePr>
          <p:cNvPr id="22530" name="Object 9"/>
          <p:cNvGraphicFramePr>
            <a:graphicFrameLocks noChangeAspect="1"/>
          </p:cNvGraphicFramePr>
          <p:nvPr/>
        </p:nvGraphicFramePr>
        <p:xfrm>
          <a:off x="3625851" y="2135189"/>
          <a:ext cx="4022725" cy="922337"/>
        </p:xfrm>
        <a:graphic>
          <a:graphicData uri="http://schemas.openxmlformats.org/presentationml/2006/ole">
            <mc:AlternateContent xmlns:mc="http://schemas.openxmlformats.org/markup-compatibility/2006">
              <mc:Choice xmlns:v="urn:schemas-microsoft-com:vml" Requires="v">
                <p:oleObj spid="_x0000_s10407" name="Equation" r:id="rId3" imgW="1993680" imgH="457200" progId="Equation.DSMT4">
                  <p:embed/>
                </p:oleObj>
              </mc:Choice>
              <mc:Fallback>
                <p:oleObj name="Equation" r:id="rId3" imgW="199368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851" y="2135189"/>
                        <a:ext cx="40227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10"/>
          <p:cNvGraphicFramePr>
            <a:graphicFrameLocks noChangeAspect="1"/>
          </p:cNvGraphicFramePr>
          <p:nvPr/>
        </p:nvGraphicFramePr>
        <p:xfrm>
          <a:off x="2706688" y="3424238"/>
          <a:ext cx="2717800" cy="749300"/>
        </p:xfrm>
        <a:graphic>
          <a:graphicData uri="http://schemas.openxmlformats.org/presentationml/2006/ole">
            <mc:AlternateContent xmlns:mc="http://schemas.openxmlformats.org/markup-compatibility/2006">
              <mc:Choice xmlns:v="urn:schemas-microsoft-com:vml" Requires="v">
                <p:oleObj spid="_x0000_s10408" name="Equation" r:id="rId5" imgW="1612800" imgH="444240" progId="Equation.DSMT4">
                  <p:embed/>
                </p:oleObj>
              </mc:Choice>
              <mc:Fallback>
                <p:oleObj name="Equation" r:id="rId5" imgW="161280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688" y="3424238"/>
                        <a:ext cx="2717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11"/>
          <p:cNvGraphicFramePr>
            <a:graphicFrameLocks noChangeAspect="1"/>
          </p:cNvGraphicFramePr>
          <p:nvPr/>
        </p:nvGraphicFramePr>
        <p:xfrm>
          <a:off x="2654300" y="4318001"/>
          <a:ext cx="5075238" cy="1609725"/>
        </p:xfrm>
        <a:graphic>
          <a:graphicData uri="http://schemas.openxmlformats.org/presentationml/2006/ole">
            <mc:AlternateContent xmlns:mc="http://schemas.openxmlformats.org/markup-compatibility/2006">
              <mc:Choice xmlns:v="urn:schemas-microsoft-com:vml" Requires="v">
                <p:oleObj spid="_x0000_s10409" name="Equation" r:id="rId7" imgW="2882880" imgH="914400" progId="Equation.DSMT4">
                  <p:embed/>
                </p:oleObj>
              </mc:Choice>
              <mc:Fallback>
                <p:oleObj name="Equation" r:id="rId7" imgW="288288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300" y="4318001"/>
                        <a:ext cx="5075238"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12"/>
          <p:cNvGraphicFramePr>
            <a:graphicFrameLocks noChangeAspect="1"/>
          </p:cNvGraphicFramePr>
          <p:nvPr/>
        </p:nvGraphicFramePr>
        <p:xfrm>
          <a:off x="5484814" y="3587751"/>
          <a:ext cx="619125" cy="360363"/>
        </p:xfrm>
        <a:graphic>
          <a:graphicData uri="http://schemas.openxmlformats.org/presentationml/2006/ole">
            <mc:AlternateContent xmlns:mc="http://schemas.openxmlformats.org/markup-compatibility/2006">
              <mc:Choice xmlns:v="urn:schemas-microsoft-com:vml" Requires="v">
                <p:oleObj spid="_x0000_s10410" name="Equation" r:id="rId9" imgW="304560" imgH="177480" progId="Equation.DSMT4">
                  <p:embed/>
                </p:oleObj>
              </mc:Choice>
              <mc:Fallback>
                <p:oleObj name="Equation" r:id="rId9" imgW="30456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4814" y="3587751"/>
                        <a:ext cx="6191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13"/>
          <p:cNvGraphicFramePr>
            <a:graphicFrameLocks noChangeAspect="1"/>
          </p:cNvGraphicFramePr>
          <p:nvPr/>
        </p:nvGraphicFramePr>
        <p:xfrm>
          <a:off x="4303713" y="4341813"/>
          <a:ext cx="576262" cy="336550"/>
        </p:xfrm>
        <a:graphic>
          <a:graphicData uri="http://schemas.openxmlformats.org/presentationml/2006/ole">
            <mc:AlternateContent xmlns:mc="http://schemas.openxmlformats.org/markup-compatibility/2006">
              <mc:Choice xmlns:v="urn:schemas-microsoft-com:vml" Requires="v">
                <p:oleObj spid="_x0000_s10411" name="Equation" r:id="rId11" imgW="304560" imgH="177480" progId="Equation.DSMT4">
                  <p:embed/>
                </p:oleObj>
              </mc:Choice>
              <mc:Fallback>
                <p:oleObj name="Equation" r:id="rId11" imgW="30456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03713" y="4341813"/>
                        <a:ext cx="5762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4"/>
          <p:cNvGraphicFramePr>
            <a:graphicFrameLocks noChangeAspect="1"/>
          </p:cNvGraphicFramePr>
          <p:nvPr/>
        </p:nvGraphicFramePr>
        <p:xfrm>
          <a:off x="7099300" y="4287838"/>
          <a:ext cx="628650" cy="366712"/>
        </p:xfrm>
        <a:graphic>
          <a:graphicData uri="http://schemas.openxmlformats.org/presentationml/2006/ole">
            <mc:AlternateContent xmlns:mc="http://schemas.openxmlformats.org/markup-compatibility/2006">
              <mc:Choice xmlns:v="urn:schemas-microsoft-com:vml" Requires="v">
                <p:oleObj spid="_x0000_s10412" name="Equation" r:id="rId13" imgW="304560" imgH="177480" progId="Equation.DSMT4">
                  <p:embed/>
                </p:oleObj>
              </mc:Choice>
              <mc:Fallback>
                <p:oleObj name="Equation" r:id="rId13" imgW="30456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9300" y="4287838"/>
                        <a:ext cx="628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15"/>
          <p:cNvGraphicFramePr>
            <a:graphicFrameLocks noChangeAspect="1"/>
          </p:cNvGraphicFramePr>
          <p:nvPr/>
        </p:nvGraphicFramePr>
        <p:xfrm>
          <a:off x="4249738" y="4689475"/>
          <a:ext cx="569912" cy="361950"/>
        </p:xfrm>
        <a:graphic>
          <a:graphicData uri="http://schemas.openxmlformats.org/presentationml/2006/ole">
            <mc:AlternateContent xmlns:mc="http://schemas.openxmlformats.org/markup-compatibility/2006">
              <mc:Choice xmlns:v="urn:schemas-microsoft-com:vml" Requires="v">
                <p:oleObj spid="_x0000_s10413" name="Equation" r:id="rId15" imgW="279360" imgH="177480" progId="Equation.DSMT4">
                  <p:embed/>
                </p:oleObj>
              </mc:Choice>
              <mc:Fallback>
                <p:oleObj name="Equation" r:id="rId15" imgW="27936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9738" y="4689475"/>
                        <a:ext cx="5699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16"/>
          <p:cNvGraphicFramePr>
            <a:graphicFrameLocks noChangeAspect="1"/>
          </p:cNvGraphicFramePr>
          <p:nvPr/>
        </p:nvGraphicFramePr>
        <p:xfrm>
          <a:off x="7127876" y="4702175"/>
          <a:ext cx="601663" cy="350838"/>
        </p:xfrm>
        <a:graphic>
          <a:graphicData uri="http://schemas.openxmlformats.org/presentationml/2006/ole">
            <mc:AlternateContent xmlns:mc="http://schemas.openxmlformats.org/markup-compatibility/2006">
              <mc:Choice xmlns:v="urn:schemas-microsoft-com:vml" Requires="v">
                <p:oleObj spid="_x0000_s10414" name="Equation" r:id="rId17" imgW="304560" imgH="177480" progId="Equation.DSMT4">
                  <p:embed/>
                </p:oleObj>
              </mc:Choice>
              <mc:Fallback>
                <p:oleObj name="Equation" r:id="rId17" imgW="304560" imgH="177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27876" y="4702175"/>
                        <a:ext cx="601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17"/>
          <p:cNvGraphicFramePr>
            <a:graphicFrameLocks noChangeAspect="1"/>
          </p:cNvGraphicFramePr>
          <p:nvPr/>
        </p:nvGraphicFramePr>
        <p:xfrm>
          <a:off x="7170739" y="5102225"/>
          <a:ext cx="579437" cy="338138"/>
        </p:xfrm>
        <a:graphic>
          <a:graphicData uri="http://schemas.openxmlformats.org/presentationml/2006/ole">
            <mc:AlternateContent xmlns:mc="http://schemas.openxmlformats.org/markup-compatibility/2006">
              <mc:Choice xmlns:v="urn:schemas-microsoft-com:vml" Requires="v">
                <p:oleObj spid="_x0000_s10415" name="Equation" r:id="rId19" imgW="304560" imgH="177480" progId="Equation.DSMT4">
                  <p:embed/>
                </p:oleObj>
              </mc:Choice>
              <mc:Fallback>
                <p:oleObj name="Equation" r:id="rId19" imgW="304560" imgH="1774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0739" y="5102225"/>
                        <a:ext cx="5794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9" name="Object 18"/>
          <p:cNvGraphicFramePr>
            <a:graphicFrameLocks noChangeAspect="1"/>
          </p:cNvGraphicFramePr>
          <p:nvPr/>
        </p:nvGraphicFramePr>
        <p:xfrm>
          <a:off x="4262438" y="5087938"/>
          <a:ext cx="552450" cy="336550"/>
        </p:xfrm>
        <a:graphic>
          <a:graphicData uri="http://schemas.openxmlformats.org/presentationml/2006/ole">
            <mc:AlternateContent xmlns:mc="http://schemas.openxmlformats.org/markup-compatibility/2006">
              <mc:Choice xmlns:v="urn:schemas-microsoft-com:vml" Requires="v">
                <p:oleObj spid="_x0000_s10416" name="Equation" r:id="rId21" imgW="291960" imgH="177480" progId="Equation.DSMT4">
                  <p:embed/>
                </p:oleObj>
              </mc:Choice>
              <mc:Fallback>
                <p:oleObj name="Equation" r:id="rId21" imgW="291960" imgH="1774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62438" y="5087938"/>
                        <a:ext cx="552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19"/>
          <p:cNvGraphicFramePr>
            <a:graphicFrameLocks noChangeAspect="1"/>
          </p:cNvGraphicFramePr>
          <p:nvPr/>
        </p:nvGraphicFramePr>
        <p:xfrm>
          <a:off x="4270375" y="5502276"/>
          <a:ext cx="604838" cy="352425"/>
        </p:xfrm>
        <a:graphic>
          <a:graphicData uri="http://schemas.openxmlformats.org/presentationml/2006/ole">
            <mc:AlternateContent xmlns:mc="http://schemas.openxmlformats.org/markup-compatibility/2006">
              <mc:Choice xmlns:v="urn:schemas-microsoft-com:vml" Requires="v">
                <p:oleObj spid="_x0000_s10417" name="Equation" r:id="rId23" imgW="304560" imgH="177480" progId="Equation.DSMT4">
                  <p:embed/>
                </p:oleObj>
              </mc:Choice>
              <mc:Fallback>
                <p:oleObj name="Equation" r:id="rId23" imgW="304560" imgH="17748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0375" y="5502276"/>
                        <a:ext cx="6048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76" name="Text Box 20"/>
          <p:cNvSpPr txBox="1">
            <a:spLocks noChangeArrowheads="1"/>
          </p:cNvSpPr>
          <p:nvPr/>
        </p:nvSpPr>
        <p:spPr bwMode="auto">
          <a:xfrm>
            <a:off x="4987926" y="4673601"/>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0</a:t>
            </a:r>
          </a:p>
        </p:txBody>
      </p:sp>
      <p:sp>
        <p:nvSpPr>
          <p:cNvPr id="301077" name="Text Box 21"/>
          <p:cNvSpPr txBox="1">
            <a:spLocks noChangeArrowheads="1"/>
          </p:cNvSpPr>
          <p:nvPr/>
        </p:nvSpPr>
        <p:spPr bwMode="auto">
          <a:xfrm>
            <a:off x="4968876" y="5040314"/>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2</a:t>
            </a:r>
          </a:p>
        </p:txBody>
      </p:sp>
      <p:sp>
        <p:nvSpPr>
          <p:cNvPr id="301078" name="Text Box 22"/>
          <p:cNvSpPr txBox="1">
            <a:spLocks noChangeArrowheads="1"/>
          </p:cNvSpPr>
          <p:nvPr/>
        </p:nvSpPr>
        <p:spPr bwMode="auto">
          <a:xfrm>
            <a:off x="7826376" y="5068889"/>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3</a:t>
            </a:r>
          </a:p>
        </p:txBody>
      </p:sp>
      <p:sp>
        <p:nvSpPr>
          <p:cNvPr id="301079" name="Text Box 23"/>
          <p:cNvSpPr txBox="1">
            <a:spLocks noChangeArrowheads="1"/>
          </p:cNvSpPr>
          <p:nvPr/>
        </p:nvSpPr>
        <p:spPr bwMode="auto">
          <a:xfrm>
            <a:off x="5597526" y="5440364"/>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5</a:t>
            </a:r>
          </a:p>
        </p:txBody>
      </p:sp>
      <p:sp>
        <p:nvSpPr>
          <p:cNvPr id="301080" name="Text Box 24"/>
          <p:cNvSpPr txBox="1">
            <a:spLocks noChangeArrowheads="1"/>
          </p:cNvSpPr>
          <p:nvPr/>
        </p:nvSpPr>
        <p:spPr bwMode="auto">
          <a:xfrm>
            <a:off x="6026151" y="5440364"/>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6</a:t>
            </a:r>
          </a:p>
        </p:txBody>
      </p:sp>
      <p:sp>
        <p:nvSpPr>
          <p:cNvPr id="301081" name="Text Box 25"/>
          <p:cNvSpPr txBox="1">
            <a:spLocks noChangeArrowheads="1"/>
          </p:cNvSpPr>
          <p:nvPr/>
        </p:nvSpPr>
        <p:spPr bwMode="auto">
          <a:xfrm>
            <a:off x="6497638" y="544036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7</a:t>
            </a:r>
          </a:p>
        </p:txBody>
      </p:sp>
      <p:sp>
        <p:nvSpPr>
          <p:cNvPr id="301082" name="Text Box 26"/>
          <p:cNvSpPr txBox="1">
            <a:spLocks noChangeArrowheads="1"/>
          </p:cNvSpPr>
          <p:nvPr/>
        </p:nvSpPr>
        <p:spPr bwMode="auto">
          <a:xfrm>
            <a:off x="7812088" y="4640264"/>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1</a:t>
            </a:r>
          </a:p>
        </p:txBody>
      </p:sp>
      <p:sp>
        <p:nvSpPr>
          <p:cNvPr id="301083" name="Text Box 27"/>
          <p:cNvSpPr txBox="1">
            <a:spLocks noChangeArrowheads="1"/>
          </p:cNvSpPr>
          <p:nvPr/>
        </p:nvSpPr>
        <p:spPr bwMode="auto">
          <a:xfrm>
            <a:off x="5168901" y="5468939"/>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000" b="1">
                <a:solidFill>
                  <a:srgbClr val="000066"/>
                </a:solidFill>
              </a:rPr>
              <a:t>s</a:t>
            </a:r>
            <a:r>
              <a:rPr lang="en-US" sz="2000" b="1" baseline="-25000">
                <a:solidFill>
                  <a:srgbClr val="000066"/>
                </a:solidFill>
              </a:rPr>
              <a:t>4</a:t>
            </a:r>
          </a:p>
        </p:txBody>
      </p:sp>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360051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1076"/>
                                        </p:tgtEl>
                                        <p:attrNameLst>
                                          <p:attrName>style.visibility</p:attrName>
                                        </p:attrNameLst>
                                      </p:cBhvr>
                                      <p:to>
                                        <p:strVal val="visible"/>
                                      </p:to>
                                    </p:set>
                                    <p:animEffect transition="in" filter="diamond(in)">
                                      <p:cBhvr>
                                        <p:cTn id="7" dur="2000"/>
                                        <p:tgtEl>
                                          <p:spTgt spid="30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01077"/>
                                        </p:tgtEl>
                                        <p:attrNameLst>
                                          <p:attrName>style.visibility</p:attrName>
                                        </p:attrNameLst>
                                      </p:cBhvr>
                                      <p:to>
                                        <p:strVal val="visible"/>
                                      </p:to>
                                    </p:set>
                                    <p:animEffect transition="in" filter="diamond(in)">
                                      <p:cBhvr>
                                        <p:cTn id="12" dur="2000"/>
                                        <p:tgtEl>
                                          <p:spTgt spid="301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diamond(in)">
                                      <p:cBhvr>
                                        <p:cTn id="17" dur="2000"/>
                                        <p:tgtEl>
                                          <p:spTgt spid="301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01083"/>
                                        </p:tgtEl>
                                        <p:attrNameLst>
                                          <p:attrName>style.visibility</p:attrName>
                                        </p:attrNameLst>
                                      </p:cBhvr>
                                      <p:to>
                                        <p:strVal val="visible"/>
                                      </p:to>
                                    </p:set>
                                    <p:animEffect transition="in" filter="diamond(in)">
                                      <p:cBhvr>
                                        <p:cTn id="22" dur="2000"/>
                                        <p:tgtEl>
                                          <p:spTgt spid="301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01079"/>
                                        </p:tgtEl>
                                        <p:attrNameLst>
                                          <p:attrName>style.visibility</p:attrName>
                                        </p:attrNameLst>
                                      </p:cBhvr>
                                      <p:to>
                                        <p:strVal val="visible"/>
                                      </p:to>
                                    </p:set>
                                    <p:animEffect transition="in" filter="diamond(in)">
                                      <p:cBhvr>
                                        <p:cTn id="27" dur="2000"/>
                                        <p:tgtEl>
                                          <p:spTgt spid="3010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01080"/>
                                        </p:tgtEl>
                                        <p:attrNameLst>
                                          <p:attrName>style.visibility</p:attrName>
                                        </p:attrNameLst>
                                      </p:cBhvr>
                                      <p:to>
                                        <p:strVal val="visible"/>
                                      </p:to>
                                    </p:set>
                                    <p:animEffect transition="in" filter="diamond(in)">
                                      <p:cBhvr>
                                        <p:cTn id="32" dur="2000"/>
                                        <p:tgtEl>
                                          <p:spTgt spid="3010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01081"/>
                                        </p:tgtEl>
                                        <p:attrNameLst>
                                          <p:attrName>style.visibility</p:attrName>
                                        </p:attrNameLst>
                                      </p:cBhvr>
                                      <p:to>
                                        <p:strVal val="visible"/>
                                      </p:to>
                                    </p:set>
                                    <p:animEffect transition="in" filter="diamond(in)">
                                      <p:cBhvr>
                                        <p:cTn id="37" dur="2000"/>
                                        <p:tgtEl>
                                          <p:spTgt spid="3010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01082"/>
                                        </p:tgtEl>
                                        <p:attrNameLst>
                                          <p:attrName>style.visibility</p:attrName>
                                        </p:attrNameLst>
                                      </p:cBhvr>
                                      <p:to>
                                        <p:strVal val="visible"/>
                                      </p:to>
                                    </p:set>
                                    <p:animEffect transition="in" filter="diamond(in)">
                                      <p:cBhvr>
                                        <p:cTn id="42" dur="20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6" grpId="0"/>
      <p:bldP spid="301077" grpId="0"/>
      <p:bldP spid="301078" grpId="0"/>
      <p:bldP spid="301079" grpId="0"/>
      <p:bldP spid="301080" grpId="0"/>
      <p:bldP spid="301081" grpId="0"/>
      <p:bldP spid="301082" grpId="0"/>
      <p:bldP spid="30108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rrowheads="1"/>
          </p:cNvSpPr>
          <p:nvPr>
            <p:ph type="title"/>
          </p:nvPr>
        </p:nvSpPr>
        <p:spPr/>
        <p:txBody>
          <a:bodyPr/>
          <a:lstStyle/>
          <a:p>
            <a:pPr eaLnBrk="1" hangingPunct="1"/>
            <a:r>
              <a:rPr lang="en-US" sz="3200"/>
              <a:t>Example: Histogram Matching</a:t>
            </a:r>
          </a:p>
        </p:txBody>
      </p:sp>
      <p:graphicFrame>
        <p:nvGraphicFramePr>
          <p:cNvPr id="23554" name="Object 27"/>
          <p:cNvGraphicFramePr>
            <a:graphicFrameLocks noGrp="1" noChangeAspect="1"/>
          </p:cNvGraphicFramePr>
          <p:nvPr>
            <p:ph idx="1"/>
          </p:nvPr>
        </p:nvGraphicFramePr>
        <p:xfrm>
          <a:off x="3676651" y="1530350"/>
          <a:ext cx="4271963" cy="979488"/>
        </p:xfrm>
        <a:graphic>
          <a:graphicData uri="http://schemas.openxmlformats.org/presentationml/2006/ole">
            <mc:AlternateContent xmlns:mc="http://schemas.openxmlformats.org/markup-compatibility/2006">
              <mc:Choice xmlns:v="urn:schemas-microsoft-com:vml" Requires="v">
                <p:oleObj spid="_x0000_s11296" name="Equation" r:id="rId3" imgW="1993680" imgH="457200" progId="Equation.DSMT4">
                  <p:embed/>
                </p:oleObj>
              </mc:Choice>
              <mc:Fallback>
                <p:oleObj name="Equation" r:id="rId3" imgW="199368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1" y="1530350"/>
                        <a:ext cx="42719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6E146E0-5EEC-44FA-BF97-ED82531161C9}" type="datetime1">
              <a:rPr lang="en-US" smtClean="0"/>
              <a:t>7/28/2020</a:t>
            </a:fld>
            <a:endParaRPr lang="en-US"/>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57ECA3E-D0AF-4582-9CC6-1F07690DA8E8}" type="slidenum">
              <a:rPr lang="en-US"/>
              <a:pPr/>
              <a:t>34</a:t>
            </a:fld>
            <a:endParaRPr lang="en-US"/>
          </a:p>
        </p:txBody>
      </p:sp>
      <p:sp>
        <p:nvSpPr>
          <p:cNvPr id="23560" name="Rectangle 5"/>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pic>
        <p:nvPicPr>
          <p:cNvPr id="23561"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875" y="3025775"/>
            <a:ext cx="29019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2109" name="Object 29"/>
          <p:cNvGraphicFramePr>
            <a:graphicFrameLocks noChangeAspect="1"/>
          </p:cNvGraphicFramePr>
          <p:nvPr/>
        </p:nvGraphicFramePr>
        <p:xfrm>
          <a:off x="3471864" y="3265489"/>
          <a:ext cx="249237" cy="3603625"/>
        </p:xfrm>
        <a:graphic>
          <a:graphicData uri="http://schemas.openxmlformats.org/presentationml/2006/ole">
            <mc:AlternateContent xmlns:mc="http://schemas.openxmlformats.org/markup-compatibility/2006">
              <mc:Choice xmlns:v="urn:schemas-microsoft-com:vml" Requires="v">
                <p:oleObj spid="_x0000_s11297" name="Equation" r:id="rId6" imgW="139680" imgH="2019240" progId="Equation.DSMT4">
                  <p:embed/>
                </p:oleObj>
              </mc:Choice>
              <mc:Fallback>
                <p:oleObj name="Equation" r:id="rId6" imgW="139680" imgH="2019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864" y="3265489"/>
                        <a:ext cx="249237" cy="360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112" name="Line 32"/>
          <p:cNvSpPr>
            <a:spLocks noChangeShapeType="1"/>
          </p:cNvSpPr>
          <p:nvPr/>
        </p:nvSpPr>
        <p:spPr bwMode="auto">
          <a:xfrm>
            <a:off x="3802064" y="3903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3" name="Line 33"/>
          <p:cNvSpPr>
            <a:spLocks noChangeShapeType="1"/>
          </p:cNvSpPr>
          <p:nvPr/>
        </p:nvSpPr>
        <p:spPr bwMode="auto">
          <a:xfrm>
            <a:off x="3768726" y="4284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4" name="Line 34"/>
          <p:cNvSpPr>
            <a:spLocks noChangeShapeType="1"/>
          </p:cNvSpPr>
          <p:nvPr/>
        </p:nvSpPr>
        <p:spPr bwMode="auto">
          <a:xfrm>
            <a:off x="3783014" y="4641850"/>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5" name="Line 35"/>
          <p:cNvSpPr>
            <a:spLocks noChangeShapeType="1"/>
          </p:cNvSpPr>
          <p:nvPr/>
        </p:nvSpPr>
        <p:spPr bwMode="auto">
          <a:xfrm>
            <a:off x="3797301" y="502761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6" name="Line 36"/>
          <p:cNvSpPr>
            <a:spLocks noChangeShapeType="1"/>
          </p:cNvSpPr>
          <p:nvPr/>
        </p:nvSpPr>
        <p:spPr bwMode="auto">
          <a:xfrm>
            <a:off x="3797301" y="5427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7" name="Line 37"/>
          <p:cNvSpPr>
            <a:spLocks noChangeShapeType="1"/>
          </p:cNvSpPr>
          <p:nvPr/>
        </p:nvSpPr>
        <p:spPr bwMode="auto">
          <a:xfrm flipV="1">
            <a:off x="3744914" y="5573714"/>
            <a:ext cx="1190625"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8" name="Line 38"/>
          <p:cNvSpPr>
            <a:spLocks noChangeShapeType="1"/>
          </p:cNvSpPr>
          <p:nvPr/>
        </p:nvSpPr>
        <p:spPr bwMode="auto">
          <a:xfrm flipV="1">
            <a:off x="3730625" y="5661026"/>
            <a:ext cx="11747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2119" name="Line 39"/>
          <p:cNvSpPr>
            <a:spLocks noChangeShapeType="1"/>
          </p:cNvSpPr>
          <p:nvPr/>
        </p:nvSpPr>
        <p:spPr bwMode="auto">
          <a:xfrm flipV="1">
            <a:off x="3643313" y="5762625"/>
            <a:ext cx="1262062"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841154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109"/>
                                        </p:tgtEl>
                                        <p:attrNameLst>
                                          <p:attrName>style.visibility</p:attrName>
                                        </p:attrNameLst>
                                      </p:cBhvr>
                                      <p:to>
                                        <p:strVal val="visible"/>
                                      </p:to>
                                    </p:set>
                                    <p:animEffect transition="in" filter="blinds(horizontal)">
                                      <p:cBhvr>
                                        <p:cTn id="7" dur="500"/>
                                        <p:tgtEl>
                                          <p:spTgt spid="302109"/>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02112"/>
                                        </p:tgtEl>
                                        <p:attrNameLst>
                                          <p:attrName>style.visibility</p:attrName>
                                        </p:attrNameLst>
                                      </p:cBhvr>
                                      <p:to>
                                        <p:strVal val="visible"/>
                                      </p:to>
                                    </p:set>
                                    <p:animEffect transition="in" filter="checkerboard(across)">
                                      <p:cBhvr>
                                        <p:cTn id="11" dur="500"/>
                                        <p:tgtEl>
                                          <p:spTgt spid="302112"/>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302113"/>
                                        </p:tgtEl>
                                        <p:attrNameLst>
                                          <p:attrName>style.visibility</p:attrName>
                                        </p:attrNameLst>
                                      </p:cBhvr>
                                      <p:to>
                                        <p:strVal val="visible"/>
                                      </p:to>
                                    </p:set>
                                    <p:animEffect transition="in" filter="checkerboard(across)">
                                      <p:cBhvr>
                                        <p:cTn id="14" dur="500"/>
                                        <p:tgtEl>
                                          <p:spTgt spid="302113"/>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302114"/>
                                        </p:tgtEl>
                                        <p:attrNameLst>
                                          <p:attrName>style.visibility</p:attrName>
                                        </p:attrNameLst>
                                      </p:cBhvr>
                                      <p:to>
                                        <p:strVal val="visible"/>
                                      </p:to>
                                    </p:set>
                                    <p:animEffect transition="in" filter="checkerboard(across)">
                                      <p:cBhvr>
                                        <p:cTn id="17" dur="500"/>
                                        <p:tgtEl>
                                          <p:spTgt spid="302114"/>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02115"/>
                                        </p:tgtEl>
                                        <p:attrNameLst>
                                          <p:attrName>style.visibility</p:attrName>
                                        </p:attrNameLst>
                                      </p:cBhvr>
                                      <p:to>
                                        <p:strVal val="visible"/>
                                      </p:to>
                                    </p:set>
                                    <p:animEffect transition="in" filter="checkerboard(across)">
                                      <p:cBhvr>
                                        <p:cTn id="20" dur="500"/>
                                        <p:tgtEl>
                                          <p:spTgt spid="30211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02116"/>
                                        </p:tgtEl>
                                        <p:attrNameLst>
                                          <p:attrName>style.visibility</p:attrName>
                                        </p:attrNameLst>
                                      </p:cBhvr>
                                      <p:to>
                                        <p:strVal val="visible"/>
                                      </p:to>
                                    </p:set>
                                    <p:animEffect transition="in" filter="checkerboard(across)">
                                      <p:cBhvr>
                                        <p:cTn id="23" dur="500"/>
                                        <p:tgtEl>
                                          <p:spTgt spid="302116"/>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02117"/>
                                        </p:tgtEl>
                                        <p:attrNameLst>
                                          <p:attrName>style.visibility</p:attrName>
                                        </p:attrNameLst>
                                      </p:cBhvr>
                                      <p:to>
                                        <p:strVal val="visible"/>
                                      </p:to>
                                    </p:set>
                                    <p:animEffect transition="in" filter="checkerboard(across)">
                                      <p:cBhvr>
                                        <p:cTn id="26" dur="500"/>
                                        <p:tgtEl>
                                          <p:spTgt spid="30211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02118"/>
                                        </p:tgtEl>
                                        <p:attrNameLst>
                                          <p:attrName>style.visibility</p:attrName>
                                        </p:attrNameLst>
                                      </p:cBhvr>
                                      <p:to>
                                        <p:strVal val="visible"/>
                                      </p:to>
                                    </p:set>
                                    <p:animEffect transition="in" filter="checkerboard(across)">
                                      <p:cBhvr>
                                        <p:cTn id="29" dur="500"/>
                                        <p:tgtEl>
                                          <p:spTgt spid="302118"/>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302119"/>
                                        </p:tgtEl>
                                        <p:attrNameLst>
                                          <p:attrName>style.visibility</p:attrName>
                                        </p:attrNameLst>
                                      </p:cBhvr>
                                      <p:to>
                                        <p:strVal val="visible"/>
                                      </p:to>
                                    </p:set>
                                    <p:animEffect transition="in" filter="checkerboard(across)">
                                      <p:cBhvr>
                                        <p:cTn id="32" dur="500"/>
                                        <p:tgtEl>
                                          <p:spTgt spid="30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12" grpId="0" animBg="1"/>
      <p:bldP spid="302113" grpId="0" animBg="1"/>
      <p:bldP spid="302114" grpId="0" animBg="1"/>
      <p:bldP spid="302115" grpId="0" animBg="1"/>
      <p:bldP spid="302116" grpId="0" animBg="1"/>
      <p:bldP spid="302117" grpId="0" animBg="1"/>
      <p:bldP spid="302118" grpId="0" animBg="1"/>
      <p:bldP spid="3021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p:txBody>
          <a:bodyPr/>
          <a:lstStyle/>
          <a:p>
            <a:pPr eaLnBrk="1" hangingPunct="1"/>
            <a:r>
              <a:rPr lang="en-US" sz="3200"/>
              <a:t>Example: Histogram Matching</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BF793D-2F54-482A-ACB5-2511EA2CA943}" type="datetime1">
              <a:rPr lang="en-US" smtClean="0"/>
              <a:t>7/28/2020</a:t>
            </a:fld>
            <a:endParaRPr lang="en-US"/>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68217A6-6287-4666-8CAC-1B340CF31C20}" type="slidenum">
              <a:rPr lang="en-US"/>
              <a:pPr/>
              <a:t>35</a:t>
            </a:fld>
            <a:endParaRPr lang="en-US"/>
          </a:p>
        </p:txBody>
      </p:sp>
      <p:sp>
        <p:nvSpPr>
          <p:cNvPr id="24583" name="Rectangle 4"/>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graphicFrame>
        <p:nvGraphicFramePr>
          <p:cNvPr id="24578" name="Object 17"/>
          <p:cNvGraphicFramePr>
            <a:graphicFrameLocks noChangeAspect="1"/>
          </p:cNvGraphicFramePr>
          <p:nvPr/>
        </p:nvGraphicFramePr>
        <p:xfrm>
          <a:off x="5492751" y="1349376"/>
          <a:ext cx="1154113" cy="4740275"/>
        </p:xfrm>
        <a:graphic>
          <a:graphicData uri="http://schemas.openxmlformats.org/presentationml/2006/ole">
            <mc:AlternateContent xmlns:mc="http://schemas.openxmlformats.org/markup-compatibility/2006">
              <mc:Choice xmlns:v="urn:schemas-microsoft-com:vml" Requires="v">
                <p:oleObj spid="_x0000_s12305" name="Equation" r:id="rId3" imgW="495000" imgH="2031840" progId="Equation.DSMT4">
                  <p:embed/>
                </p:oleObj>
              </mc:Choice>
              <mc:Fallback>
                <p:oleObj name="Equation" r:id="rId3" imgW="495000" imgH="2031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1" y="1349376"/>
                        <a:ext cx="1154113" cy="474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1319188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en-US" sz="3200"/>
              <a:t>Example: Histogram Matching</a:t>
            </a:r>
          </a:p>
        </p:txBody>
      </p:sp>
      <p:sp>
        <p:nvSpPr>
          <p:cNvPr id="6758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02AC9B-A1A0-4534-A4F5-35F820BDAFBB}" type="datetime1">
              <a:rPr lang="en-US" smtClean="0"/>
              <a:t>7/28/2020</a:t>
            </a:fld>
            <a:endParaRPr lang="en-US"/>
          </a:p>
        </p:txBody>
      </p:sp>
      <p:sp>
        <p:nvSpPr>
          <p:cNvPr id="675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AED3D1A-06B3-4040-9D16-3EB5AB7EC3D4}" type="slidenum">
              <a:rPr lang="en-US"/>
              <a:pPr/>
              <a:t>36</a:t>
            </a:fld>
            <a:endParaRPr lang="en-US"/>
          </a:p>
        </p:txBody>
      </p:sp>
      <p:sp>
        <p:nvSpPr>
          <p:cNvPr id="67590" name="Rectangle 4"/>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pic>
        <p:nvPicPr>
          <p:cNvPr id="675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425" y="1817688"/>
            <a:ext cx="6726238"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808163"/>
            <a:ext cx="193675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3377798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r>
              <a:rPr lang="en-US" sz="3200"/>
              <a:t>Example: Histogram Matching</a:t>
            </a:r>
          </a:p>
        </p:txBody>
      </p:sp>
      <p:sp>
        <p:nvSpPr>
          <p:cNvPr id="6861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D59D55-16F1-4EE8-B35C-F63DB5933CA0}" type="datetime1">
              <a:rPr lang="en-US" smtClean="0"/>
              <a:t>7/28/2020</a:t>
            </a:fld>
            <a:endParaRPr lang="en-US"/>
          </a:p>
        </p:txBody>
      </p:sp>
      <p:sp>
        <p:nvSpPr>
          <p:cNvPr id="686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99FAC20-618A-4F07-A04E-E8F729611B60}" type="slidenum">
              <a:rPr lang="en-US"/>
              <a:pPr/>
              <a:t>37</a:t>
            </a:fld>
            <a:endParaRPr lang="en-US"/>
          </a:p>
        </p:txBody>
      </p:sp>
      <p:sp>
        <p:nvSpPr>
          <p:cNvPr id="68613" name="Rectangle 4"/>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pic>
        <p:nvPicPr>
          <p:cNvPr id="686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76" y="1538288"/>
            <a:ext cx="5218113"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100" y="1624014"/>
            <a:ext cx="1887538"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2236058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498878-A1F8-4E6B-B8EB-013A3CA7252F}" type="datetime1">
              <a:rPr lang="en-US" smtClean="0"/>
              <a:t>7/28/2020</a:t>
            </a:fld>
            <a:endParaRPr lang="en-US"/>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DC57AB-AD18-4D94-87B8-B2143DC5A2C0}" type="slidenum">
              <a:rPr lang="en-US"/>
              <a:pPr/>
              <a:t>38</a:t>
            </a:fld>
            <a:endParaRPr lang="en-US"/>
          </a:p>
        </p:txBody>
      </p:sp>
      <p:pic>
        <p:nvPicPr>
          <p:cNvPr id="69636" name="Picture 3" descr="nmt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088" y="6115050"/>
            <a:ext cx="23812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4"/>
          <p:cNvSpPr>
            <a:spLocks noChangeArrowheads="1"/>
          </p:cNvSpPr>
          <p:nvPr/>
        </p:nvSpPr>
        <p:spPr bwMode="auto">
          <a:xfrm>
            <a:off x="10033000" y="4759326"/>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pic>
        <p:nvPicPr>
          <p:cNvPr id="6963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0"/>
            <a:ext cx="5081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1" y="311150"/>
            <a:ext cx="2868613"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Dr. B. S. Daga , Fr.CRCE , Mumbai</a:t>
            </a:r>
            <a:endParaRPr lang="en-US"/>
          </a:p>
        </p:txBody>
      </p:sp>
    </p:spTree>
    <p:extLst>
      <p:ext uri="{BB962C8B-B14F-4D97-AF65-F5344CB8AC3E}">
        <p14:creationId xmlns:p14="http://schemas.microsoft.com/office/powerpoint/2010/main" val="3791871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28675"/>
          </a:xfrm>
        </p:spPr>
        <p:txBody>
          <a:bodyPr/>
          <a:lstStyle/>
          <a:p>
            <a:pPr>
              <a:defRPr/>
            </a:pPr>
            <a:r>
              <a:rPr lang="en-US" dirty="0" smtClean="0"/>
              <a:t>Image Entropy</a:t>
            </a:r>
            <a:endParaRPr lang="en-US" dirty="0"/>
          </a:p>
        </p:txBody>
      </p:sp>
      <p:sp>
        <p:nvSpPr>
          <p:cNvPr id="6148" name="Content Placeholder 31"/>
          <p:cNvSpPr>
            <a:spLocks noGrp="1"/>
          </p:cNvSpPr>
          <p:nvPr>
            <p:ph idx="1"/>
          </p:nvPr>
        </p:nvSpPr>
        <p:spPr>
          <a:xfrm>
            <a:off x="1981200" y="2270125"/>
            <a:ext cx="8134350" cy="3856038"/>
          </a:xfrm>
        </p:spPr>
        <p:txBody>
          <a:bodyPr/>
          <a:lstStyle/>
          <a:p>
            <a:r>
              <a:rPr lang="en-US" altLang="he-IL" sz="2400"/>
              <a:t>The image entropy specifies the uncertainty in the image values.</a:t>
            </a:r>
          </a:p>
          <a:p>
            <a:r>
              <a:rPr lang="en-US" altLang="he-IL" sz="2400"/>
              <a:t>Measures the averaged amount of information required to encode the image values.</a:t>
            </a:r>
          </a:p>
          <a:p>
            <a:endParaRPr lang="en-US" sz="2400"/>
          </a:p>
          <a:p>
            <a:endParaRPr lang="en-US" sz="2400"/>
          </a:p>
        </p:txBody>
      </p:sp>
      <p:cxnSp>
        <p:nvCxnSpPr>
          <p:cNvPr id="17" name="Straight Connector 16"/>
          <p:cNvCxnSpPr/>
          <p:nvPr/>
        </p:nvCxnSpPr>
        <p:spPr bwMode="auto">
          <a:xfrm>
            <a:off x="2027238" y="1038225"/>
            <a:ext cx="5645150" cy="1588"/>
          </a:xfrm>
          <a:prstGeom prst="line">
            <a:avLst/>
          </a:prstGeom>
          <a:ln>
            <a:solidFill>
              <a:srgbClr val="3333CC"/>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pic>
        <p:nvPicPr>
          <p:cNvPr id="61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3846514"/>
            <a:ext cx="4824413"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6" name="Object 2"/>
          <p:cNvGraphicFramePr>
            <a:graphicFrameLocks noChangeAspect="1"/>
          </p:cNvGraphicFramePr>
          <p:nvPr/>
        </p:nvGraphicFramePr>
        <p:xfrm>
          <a:off x="3546475" y="1441450"/>
          <a:ext cx="4394200" cy="768350"/>
        </p:xfrm>
        <a:graphic>
          <a:graphicData uri="http://schemas.openxmlformats.org/presentationml/2006/ole">
            <mc:AlternateContent xmlns:mc="http://schemas.openxmlformats.org/markup-compatibility/2006">
              <mc:Choice xmlns:v="urn:schemas-microsoft-com:vml" Requires="v">
                <p:oleObj spid="_x0000_s14340" name="משוואה" r:id="rId4" imgW="1917360" imgH="342720" progId="Equation.3">
                  <p:embed/>
                </p:oleObj>
              </mc:Choice>
              <mc:Fallback>
                <p:oleObj name="משוואה" r:id="rId4" imgW="191736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475" y="1441450"/>
                        <a:ext cx="43942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Text Box 14"/>
          <p:cNvSpPr txBox="1">
            <a:spLocks noChangeArrowheads="1"/>
          </p:cNvSpPr>
          <p:nvPr/>
        </p:nvSpPr>
        <p:spPr bwMode="auto">
          <a:xfrm>
            <a:off x="2665158" y="6365875"/>
            <a:ext cx="3631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r>
              <a:rPr lang="en-US" sz="2000"/>
              <a:t>Entropy of  a 2 values variable</a:t>
            </a:r>
          </a:p>
        </p:txBody>
      </p:sp>
    </p:spTree>
    <p:extLst>
      <p:ext uri="{BB962C8B-B14F-4D97-AF65-F5344CB8AC3E}">
        <p14:creationId xmlns:p14="http://schemas.microsoft.com/office/powerpoint/2010/main" val="240152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pPr>
              <a:defRPr/>
            </a:pPr>
            <a:r>
              <a:rPr lang="en-US" dirty="0" smtClean="0"/>
              <a:t>Image Mean</a:t>
            </a:r>
            <a:endParaRPr lang="en-US" dirty="0"/>
          </a:p>
        </p:txBody>
      </p:sp>
      <p:graphicFrame>
        <p:nvGraphicFramePr>
          <p:cNvPr id="1026" name="Object 4"/>
          <p:cNvGraphicFramePr>
            <a:graphicFrameLocks noChangeAspect="1"/>
          </p:cNvGraphicFramePr>
          <p:nvPr/>
        </p:nvGraphicFramePr>
        <p:xfrm>
          <a:off x="2249489" y="3159125"/>
          <a:ext cx="2586037" cy="1733550"/>
        </p:xfrm>
        <a:graphic>
          <a:graphicData uri="http://schemas.openxmlformats.org/presentationml/2006/ole">
            <mc:AlternateContent xmlns:mc="http://schemas.openxmlformats.org/markup-compatibility/2006">
              <mc:Choice xmlns:v="urn:schemas-microsoft-com:vml" Requires="v">
                <p:oleObj spid="_x0000_s15364" name="Equation" r:id="rId3" imgW="1041120" imgH="698400" progId="Equation.3">
                  <p:embed/>
                </p:oleObj>
              </mc:Choice>
              <mc:Fallback>
                <p:oleObj name="Equation" r:id="rId3" imgW="104112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489" y="3159125"/>
                        <a:ext cx="2586037"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Freeform 5"/>
          <p:cNvSpPr>
            <a:spLocks/>
          </p:cNvSpPr>
          <p:nvPr/>
        </p:nvSpPr>
        <p:spPr bwMode="auto">
          <a:xfrm>
            <a:off x="6173788" y="2641601"/>
            <a:ext cx="2762250" cy="1127125"/>
          </a:xfrm>
          <a:custGeom>
            <a:avLst/>
            <a:gdLst>
              <a:gd name="T0" fmla="*/ 0 w 2110"/>
              <a:gd name="T1" fmla="*/ 677862 h 710"/>
              <a:gd name="T2" fmla="*/ 523649 w 2110"/>
              <a:gd name="T3" fmla="*/ 201612 h 710"/>
              <a:gd name="T4" fmla="*/ 903295 w 2110"/>
              <a:gd name="T5" fmla="*/ 836613 h 710"/>
              <a:gd name="T6" fmla="*/ 1440036 w 2110"/>
              <a:gd name="T7" fmla="*/ 550863 h 710"/>
              <a:gd name="T8" fmla="*/ 1793499 w 2110"/>
              <a:gd name="T9" fmla="*/ 677862 h 710"/>
              <a:gd name="T10" fmla="*/ 2055323 w 2110"/>
              <a:gd name="T11" fmla="*/ 1027113 h 710"/>
              <a:gd name="T12" fmla="*/ 2160053 w 2110"/>
              <a:gd name="T13" fmla="*/ 74612 h 710"/>
              <a:gd name="T14" fmla="*/ 2395695 w 2110"/>
              <a:gd name="T15" fmla="*/ 582612 h 710"/>
              <a:gd name="T16" fmla="*/ 2762250 w 2110"/>
              <a:gd name="T17" fmla="*/ 503238 h 7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0"/>
              <a:gd name="T28" fmla="*/ 0 h 710"/>
              <a:gd name="T29" fmla="*/ 2110 w 2110"/>
              <a:gd name="T30" fmla="*/ 710 h 7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0" h="710">
                <a:moveTo>
                  <a:pt x="0" y="427"/>
                </a:moveTo>
                <a:cubicBezTo>
                  <a:pt x="142" y="268"/>
                  <a:pt x="285" y="110"/>
                  <a:pt x="400" y="127"/>
                </a:cubicBezTo>
                <a:cubicBezTo>
                  <a:pt x="515" y="144"/>
                  <a:pt x="573" y="490"/>
                  <a:pt x="690" y="527"/>
                </a:cubicBezTo>
                <a:cubicBezTo>
                  <a:pt x="807" y="564"/>
                  <a:pt x="987" y="364"/>
                  <a:pt x="1100" y="347"/>
                </a:cubicBezTo>
                <a:cubicBezTo>
                  <a:pt x="1213" y="330"/>
                  <a:pt x="1292" y="377"/>
                  <a:pt x="1370" y="427"/>
                </a:cubicBezTo>
                <a:cubicBezTo>
                  <a:pt x="1448" y="477"/>
                  <a:pt x="1523" y="710"/>
                  <a:pt x="1570" y="647"/>
                </a:cubicBezTo>
                <a:cubicBezTo>
                  <a:pt x="1617" y="584"/>
                  <a:pt x="1607" y="94"/>
                  <a:pt x="1650" y="47"/>
                </a:cubicBezTo>
                <a:cubicBezTo>
                  <a:pt x="1693" y="0"/>
                  <a:pt x="1753" y="322"/>
                  <a:pt x="1830" y="367"/>
                </a:cubicBezTo>
                <a:cubicBezTo>
                  <a:pt x="1907" y="412"/>
                  <a:pt x="2008" y="364"/>
                  <a:pt x="2110" y="317"/>
                </a:cubicBezTo>
              </a:path>
            </a:pathLst>
          </a:cu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endParaRPr lang="en-US" sz="1600">
              <a:solidFill>
                <a:srgbClr val="000000"/>
              </a:solidFill>
            </a:endParaRPr>
          </a:p>
        </p:txBody>
      </p:sp>
      <p:sp>
        <p:nvSpPr>
          <p:cNvPr id="1029" name="Line 6"/>
          <p:cNvSpPr>
            <a:spLocks noChangeShapeType="1"/>
          </p:cNvSpPr>
          <p:nvPr/>
        </p:nvSpPr>
        <p:spPr bwMode="auto">
          <a:xfrm flipH="1" flipV="1">
            <a:off x="5681663" y="2874963"/>
            <a:ext cx="0" cy="14462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0" name="Line 7"/>
          <p:cNvSpPr>
            <a:spLocks noChangeShapeType="1"/>
          </p:cNvSpPr>
          <p:nvPr/>
        </p:nvSpPr>
        <p:spPr bwMode="auto">
          <a:xfrm rot="5400000" flipH="1" flipV="1">
            <a:off x="7564438" y="2408238"/>
            <a:ext cx="0" cy="37941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1" name="Text Box 8"/>
          <p:cNvSpPr txBox="1">
            <a:spLocks noChangeArrowheads="1"/>
          </p:cNvSpPr>
          <p:nvPr/>
        </p:nvSpPr>
        <p:spPr bwMode="auto">
          <a:xfrm>
            <a:off x="5557839" y="2441576"/>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sz="2000">
                <a:solidFill>
                  <a:srgbClr val="000000"/>
                </a:solidFill>
                <a:latin typeface="Times New Roman" panose="02020603050405020304" pitchFamily="18" charset="0"/>
              </a:rPr>
              <a:t>I</a:t>
            </a:r>
          </a:p>
        </p:txBody>
      </p:sp>
      <p:sp>
        <p:nvSpPr>
          <p:cNvPr id="1032" name="Text Box 9"/>
          <p:cNvSpPr txBox="1">
            <a:spLocks noChangeArrowheads="1"/>
          </p:cNvSpPr>
          <p:nvPr/>
        </p:nvSpPr>
        <p:spPr bwMode="auto">
          <a:xfrm>
            <a:off x="9504363" y="4125914"/>
            <a:ext cx="325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a:solidFill>
                  <a:srgbClr val="000000"/>
                </a:solidFill>
                <a:latin typeface="Times New Roman" panose="02020603050405020304" pitchFamily="18" charset="0"/>
              </a:rPr>
              <a:t>x</a:t>
            </a:r>
          </a:p>
        </p:txBody>
      </p:sp>
      <p:sp>
        <p:nvSpPr>
          <p:cNvPr id="1033" name="Freeform 10"/>
          <p:cNvSpPr>
            <a:spLocks/>
          </p:cNvSpPr>
          <p:nvPr/>
        </p:nvSpPr>
        <p:spPr bwMode="auto">
          <a:xfrm>
            <a:off x="6024563" y="5199064"/>
            <a:ext cx="2762250" cy="1127125"/>
          </a:xfrm>
          <a:custGeom>
            <a:avLst/>
            <a:gdLst>
              <a:gd name="T0" fmla="*/ 0 w 2110"/>
              <a:gd name="T1" fmla="*/ 677862 h 710"/>
              <a:gd name="T2" fmla="*/ 523649 w 2110"/>
              <a:gd name="T3" fmla="*/ 201612 h 710"/>
              <a:gd name="T4" fmla="*/ 903295 w 2110"/>
              <a:gd name="T5" fmla="*/ 836613 h 710"/>
              <a:gd name="T6" fmla="*/ 1440036 w 2110"/>
              <a:gd name="T7" fmla="*/ 550863 h 710"/>
              <a:gd name="T8" fmla="*/ 1793499 w 2110"/>
              <a:gd name="T9" fmla="*/ 677862 h 710"/>
              <a:gd name="T10" fmla="*/ 2055323 w 2110"/>
              <a:gd name="T11" fmla="*/ 1027113 h 710"/>
              <a:gd name="T12" fmla="*/ 2160053 w 2110"/>
              <a:gd name="T13" fmla="*/ 74612 h 710"/>
              <a:gd name="T14" fmla="*/ 2395695 w 2110"/>
              <a:gd name="T15" fmla="*/ 582612 h 710"/>
              <a:gd name="T16" fmla="*/ 2762250 w 2110"/>
              <a:gd name="T17" fmla="*/ 503238 h 7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0"/>
              <a:gd name="T28" fmla="*/ 0 h 710"/>
              <a:gd name="T29" fmla="*/ 2110 w 2110"/>
              <a:gd name="T30" fmla="*/ 710 h 7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0" h="710">
                <a:moveTo>
                  <a:pt x="0" y="427"/>
                </a:moveTo>
                <a:cubicBezTo>
                  <a:pt x="142" y="268"/>
                  <a:pt x="285" y="110"/>
                  <a:pt x="400" y="127"/>
                </a:cubicBezTo>
                <a:cubicBezTo>
                  <a:pt x="515" y="144"/>
                  <a:pt x="573" y="490"/>
                  <a:pt x="690" y="527"/>
                </a:cubicBezTo>
                <a:cubicBezTo>
                  <a:pt x="807" y="564"/>
                  <a:pt x="987" y="364"/>
                  <a:pt x="1100" y="347"/>
                </a:cubicBezTo>
                <a:cubicBezTo>
                  <a:pt x="1213" y="330"/>
                  <a:pt x="1292" y="377"/>
                  <a:pt x="1370" y="427"/>
                </a:cubicBezTo>
                <a:cubicBezTo>
                  <a:pt x="1448" y="477"/>
                  <a:pt x="1523" y="710"/>
                  <a:pt x="1570" y="647"/>
                </a:cubicBezTo>
                <a:cubicBezTo>
                  <a:pt x="1617" y="584"/>
                  <a:pt x="1607" y="94"/>
                  <a:pt x="1650" y="47"/>
                </a:cubicBezTo>
                <a:cubicBezTo>
                  <a:pt x="1693" y="0"/>
                  <a:pt x="1753" y="322"/>
                  <a:pt x="1830" y="367"/>
                </a:cubicBezTo>
                <a:cubicBezTo>
                  <a:pt x="1907" y="412"/>
                  <a:pt x="2008" y="364"/>
                  <a:pt x="2110" y="317"/>
                </a:cubicBezTo>
              </a:path>
            </a:pathLst>
          </a:cu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endParaRPr lang="en-US" sz="1600">
              <a:solidFill>
                <a:srgbClr val="000000"/>
              </a:solidFill>
            </a:endParaRPr>
          </a:p>
        </p:txBody>
      </p:sp>
      <p:sp>
        <p:nvSpPr>
          <p:cNvPr id="1034" name="Line 11"/>
          <p:cNvSpPr>
            <a:spLocks noChangeShapeType="1"/>
          </p:cNvSpPr>
          <p:nvPr/>
        </p:nvSpPr>
        <p:spPr bwMode="auto">
          <a:xfrm flipH="1" flipV="1">
            <a:off x="5691188" y="4956176"/>
            <a:ext cx="0" cy="144621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2"/>
          <p:cNvSpPr>
            <a:spLocks noChangeShapeType="1"/>
          </p:cNvSpPr>
          <p:nvPr/>
        </p:nvSpPr>
        <p:spPr bwMode="auto">
          <a:xfrm rot="5400000" flipH="1" flipV="1">
            <a:off x="7573963" y="4489451"/>
            <a:ext cx="0" cy="37941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6" name="Text Box 13"/>
          <p:cNvSpPr txBox="1">
            <a:spLocks noChangeArrowheads="1"/>
          </p:cNvSpPr>
          <p:nvPr/>
        </p:nvSpPr>
        <p:spPr bwMode="auto">
          <a:xfrm>
            <a:off x="6424613" y="4727575"/>
            <a:ext cx="2443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sz="2400">
                <a:solidFill>
                  <a:srgbClr val="000000"/>
                </a:solidFill>
                <a:latin typeface="Times New Roman" panose="02020603050405020304" pitchFamily="18" charset="0"/>
              </a:rPr>
              <a:t>I</a:t>
            </a:r>
            <a:r>
              <a:rPr lang="en-US" sz="2400" baseline="-25000">
                <a:solidFill>
                  <a:srgbClr val="000000"/>
                </a:solidFill>
                <a:latin typeface="Times New Roman" panose="02020603050405020304" pitchFamily="18" charset="0"/>
              </a:rPr>
              <a:t>NEW</a:t>
            </a:r>
            <a:r>
              <a:rPr lang="en-US" sz="2400">
                <a:solidFill>
                  <a:srgbClr val="000000"/>
                </a:solidFill>
                <a:latin typeface="Times New Roman" panose="02020603050405020304" pitchFamily="18" charset="0"/>
              </a:rPr>
              <a:t>(x,y)=I(x,y)-b</a:t>
            </a:r>
          </a:p>
        </p:txBody>
      </p:sp>
      <p:sp>
        <p:nvSpPr>
          <p:cNvPr id="1037" name="Text Box 14"/>
          <p:cNvSpPr txBox="1">
            <a:spLocks noChangeArrowheads="1"/>
          </p:cNvSpPr>
          <p:nvPr/>
        </p:nvSpPr>
        <p:spPr bwMode="auto">
          <a:xfrm>
            <a:off x="9513888" y="6207126"/>
            <a:ext cx="325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a:solidFill>
                  <a:srgbClr val="000000"/>
                </a:solidFill>
                <a:latin typeface="Times New Roman" panose="02020603050405020304" pitchFamily="18" charset="0"/>
              </a:rPr>
              <a:t>x</a:t>
            </a:r>
          </a:p>
        </p:txBody>
      </p:sp>
      <p:sp>
        <p:nvSpPr>
          <p:cNvPr id="1038" name="Line 15"/>
          <p:cNvSpPr>
            <a:spLocks noChangeShapeType="1"/>
          </p:cNvSpPr>
          <p:nvPr/>
        </p:nvSpPr>
        <p:spPr bwMode="auto">
          <a:xfrm>
            <a:off x="5681664" y="3255963"/>
            <a:ext cx="3603625"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6"/>
          <p:cNvSpPr>
            <a:spLocks noChangeShapeType="1"/>
          </p:cNvSpPr>
          <p:nvPr/>
        </p:nvSpPr>
        <p:spPr bwMode="auto">
          <a:xfrm>
            <a:off x="5691189" y="5813425"/>
            <a:ext cx="3635375"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Text Box 17"/>
          <p:cNvSpPr txBox="1">
            <a:spLocks noChangeArrowheads="1"/>
          </p:cNvSpPr>
          <p:nvPr/>
        </p:nvSpPr>
        <p:spPr bwMode="auto">
          <a:xfrm>
            <a:off x="5535614" y="4538664"/>
            <a:ext cx="268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sz="2000">
                <a:solidFill>
                  <a:srgbClr val="000000"/>
                </a:solidFill>
                <a:latin typeface="Times New Roman" panose="02020603050405020304" pitchFamily="18" charset="0"/>
              </a:rPr>
              <a:t>I</a:t>
            </a:r>
          </a:p>
        </p:txBody>
      </p:sp>
      <p:cxnSp>
        <p:nvCxnSpPr>
          <p:cNvPr id="32" name="Straight Connector 31"/>
          <p:cNvCxnSpPr/>
          <p:nvPr/>
        </p:nvCxnSpPr>
        <p:spPr bwMode="auto">
          <a:xfrm>
            <a:off x="2027238" y="1038225"/>
            <a:ext cx="5645150" cy="1588"/>
          </a:xfrm>
          <a:prstGeom prst="line">
            <a:avLst/>
          </a:prstGeom>
          <a:ln>
            <a:solidFill>
              <a:srgbClr val="3333CC"/>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01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4692651" y="1671639"/>
          <a:ext cx="2886075" cy="2886075"/>
        </p:xfrm>
        <a:graphic>
          <a:graphicData uri="http://schemas.openxmlformats.org/presentationml/2006/ole">
            <mc:AlternateContent xmlns:mc="http://schemas.openxmlformats.org/markup-compatibility/2006">
              <mc:Choice xmlns:v="urn:schemas-microsoft-com:vml" Requires="v">
                <p:oleObj spid="_x0000_s16392" name="Image" r:id="rId3" imgW="3253089" imgH="3253089" progId="">
                  <p:embed/>
                </p:oleObj>
              </mc:Choice>
              <mc:Fallback>
                <p:oleObj name="Image" r:id="rId3" imgW="3253089" imgH="325308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651" y="1671639"/>
                        <a:ext cx="28860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7686676" y="1652588"/>
          <a:ext cx="2855913" cy="2855912"/>
        </p:xfrm>
        <a:graphic>
          <a:graphicData uri="http://schemas.openxmlformats.org/presentationml/2006/ole">
            <mc:AlternateContent xmlns:mc="http://schemas.openxmlformats.org/markup-compatibility/2006">
              <mc:Choice xmlns:v="urn:schemas-microsoft-com:vml" Requires="v">
                <p:oleObj spid="_x0000_s16393" name="Image" r:id="rId5" imgW="3253089" imgH="3253089" progId="">
                  <p:embed/>
                </p:oleObj>
              </mc:Choice>
              <mc:Fallback>
                <p:oleObj name="Image" r:id="rId5" imgW="3253089" imgH="325308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676" y="1652588"/>
                        <a:ext cx="2855913"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1649413" y="1665288"/>
          <a:ext cx="2855912" cy="2855912"/>
        </p:xfrm>
        <a:graphic>
          <a:graphicData uri="http://schemas.openxmlformats.org/presentationml/2006/ole">
            <mc:AlternateContent xmlns:mc="http://schemas.openxmlformats.org/markup-compatibility/2006">
              <mc:Choice xmlns:v="urn:schemas-microsoft-com:vml" Requires="v">
                <p:oleObj spid="_x0000_s16394" name="Image" r:id="rId7" imgW="3253089" imgH="3253089" progId="">
                  <p:embed/>
                </p:oleObj>
              </mc:Choice>
              <mc:Fallback>
                <p:oleObj name="Image" r:id="rId7" imgW="3253089" imgH="325308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413" y="1665288"/>
                        <a:ext cx="2855912"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Box 4"/>
          <p:cNvSpPr txBox="1">
            <a:spLocks noChangeArrowheads="1"/>
          </p:cNvSpPr>
          <p:nvPr/>
        </p:nvSpPr>
        <p:spPr bwMode="auto">
          <a:xfrm>
            <a:off x="3448051" y="5391151"/>
            <a:ext cx="560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r>
              <a:rPr lang="en-US" sz="2800">
                <a:solidFill>
                  <a:srgbClr val="0033CC"/>
                </a:solidFill>
              </a:rPr>
              <a:t>Changing the image mean</a:t>
            </a:r>
          </a:p>
        </p:txBody>
      </p:sp>
    </p:spTree>
    <p:extLst>
      <p:ext uri="{BB962C8B-B14F-4D97-AF65-F5344CB8AC3E}">
        <p14:creationId xmlns:p14="http://schemas.microsoft.com/office/powerpoint/2010/main" val="358960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28675"/>
          </a:xfrm>
        </p:spPr>
        <p:txBody>
          <a:bodyPr/>
          <a:lstStyle/>
          <a:p>
            <a:pPr eaLnBrk="1" hangingPunct="1">
              <a:defRPr/>
            </a:pPr>
            <a:r>
              <a:rPr lang="en-US" dirty="0" smtClean="0"/>
              <a:t>Histogram Usage</a:t>
            </a:r>
            <a:endParaRPr lang="en-US" dirty="0"/>
          </a:p>
        </p:txBody>
      </p:sp>
      <p:sp>
        <p:nvSpPr>
          <p:cNvPr id="32" name="Content Placeholder 31"/>
          <p:cNvSpPr>
            <a:spLocks noGrp="1"/>
          </p:cNvSpPr>
          <p:nvPr>
            <p:ph idx="1"/>
          </p:nvPr>
        </p:nvSpPr>
        <p:spPr>
          <a:xfrm>
            <a:off x="1981200" y="1230314"/>
            <a:ext cx="8134350" cy="5311775"/>
          </a:xfrm>
        </p:spPr>
        <p:txBody>
          <a:bodyPr>
            <a:normAutofit fontScale="77500" lnSpcReduction="20000"/>
          </a:bodyPr>
          <a:lstStyle/>
          <a:p>
            <a:pPr eaLnBrk="1" hangingPunct="1">
              <a:lnSpc>
                <a:spcPct val="120000"/>
              </a:lnSpc>
              <a:defRPr/>
            </a:pPr>
            <a:r>
              <a:rPr lang="en-US" altLang="he-IL" dirty="0" smtClean="0"/>
              <a:t>Digitizing parameters</a:t>
            </a:r>
          </a:p>
          <a:p>
            <a:pPr eaLnBrk="1" hangingPunct="1">
              <a:lnSpc>
                <a:spcPct val="120000"/>
              </a:lnSpc>
              <a:defRPr/>
            </a:pPr>
            <a:r>
              <a:rPr lang="en-US" altLang="he-IL" dirty="0" smtClean="0"/>
              <a:t>Measuring image properties:</a:t>
            </a:r>
          </a:p>
          <a:p>
            <a:pPr lvl="1" eaLnBrk="1" hangingPunct="1">
              <a:lnSpc>
                <a:spcPct val="120000"/>
              </a:lnSpc>
              <a:defRPr/>
            </a:pPr>
            <a:r>
              <a:rPr lang="en-US" altLang="he-IL" dirty="0" smtClean="0"/>
              <a:t>Average</a:t>
            </a:r>
          </a:p>
          <a:p>
            <a:pPr lvl="1" eaLnBrk="1" hangingPunct="1">
              <a:lnSpc>
                <a:spcPct val="120000"/>
              </a:lnSpc>
              <a:defRPr/>
            </a:pPr>
            <a:r>
              <a:rPr lang="en-US" altLang="he-IL" dirty="0" smtClean="0"/>
              <a:t>Variance</a:t>
            </a:r>
          </a:p>
          <a:p>
            <a:pPr lvl="1" eaLnBrk="1" hangingPunct="1">
              <a:lnSpc>
                <a:spcPct val="120000"/>
              </a:lnSpc>
              <a:defRPr/>
            </a:pPr>
            <a:r>
              <a:rPr lang="en-US" altLang="he-IL" dirty="0" smtClean="0"/>
              <a:t>Entropy</a:t>
            </a:r>
          </a:p>
          <a:p>
            <a:pPr lvl="1" eaLnBrk="1" hangingPunct="1">
              <a:lnSpc>
                <a:spcPct val="120000"/>
              </a:lnSpc>
              <a:defRPr/>
            </a:pPr>
            <a:r>
              <a:rPr lang="en-US" altLang="he-IL" dirty="0" smtClean="0"/>
              <a:t>Contrast</a:t>
            </a:r>
          </a:p>
          <a:p>
            <a:pPr lvl="1" eaLnBrk="1" hangingPunct="1">
              <a:lnSpc>
                <a:spcPct val="120000"/>
              </a:lnSpc>
              <a:defRPr/>
            </a:pPr>
            <a:r>
              <a:rPr lang="en-US" altLang="he-IL" dirty="0" smtClean="0"/>
              <a:t>Area (for a given gray-level range)</a:t>
            </a:r>
          </a:p>
          <a:p>
            <a:pPr eaLnBrk="1" hangingPunct="1">
              <a:lnSpc>
                <a:spcPct val="120000"/>
              </a:lnSpc>
              <a:defRPr/>
            </a:pPr>
            <a:r>
              <a:rPr lang="en-US" altLang="he-IL" dirty="0" smtClean="0"/>
              <a:t>Threshold selection</a:t>
            </a:r>
          </a:p>
          <a:p>
            <a:pPr eaLnBrk="1" hangingPunct="1">
              <a:lnSpc>
                <a:spcPct val="120000"/>
              </a:lnSpc>
              <a:defRPr/>
            </a:pPr>
            <a:r>
              <a:rPr lang="en-US" altLang="he-IL" dirty="0" smtClean="0"/>
              <a:t>Image distance</a:t>
            </a:r>
          </a:p>
          <a:p>
            <a:pPr eaLnBrk="1" hangingPunct="1">
              <a:lnSpc>
                <a:spcPct val="120000"/>
              </a:lnSpc>
              <a:defRPr/>
            </a:pPr>
            <a:r>
              <a:rPr lang="en-US" altLang="he-IL" dirty="0" smtClean="0"/>
              <a:t>Image Enhancement</a:t>
            </a:r>
          </a:p>
          <a:p>
            <a:pPr lvl="1" eaLnBrk="1" hangingPunct="1">
              <a:lnSpc>
                <a:spcPct val="120000"/>
              </a:lnSpc>
              <a:defRPr/>
            </a:pPr>
            <a:r>
              <a:rPr lang="en-US" altLang="he-IL" dirty="0" smtClean="0"/>
              <a:t>Histogram equalization</a:t>
            </a:r>
          </a:p>
          <a:p>
            <a:pPr lvl="1" eaLnBrk="1" hangingPunct="1">
              <a:lnSpc>
                <a:spcPct val="120000"/>
              </a:lnSpc>
              <a:defRPr/>
            </a:pPr>
            <a:r>
              <a:rPr lang="en-US" altLang="he-IL" dirty="0" smtClean="0"/>
              <a:t>Histogram stretching</a:t>
            </a:r>
          </a:p>
          <a:p>
            <a:pPr lvl="1" eaLnBrk="1" hangingPunct="1">
              <a:lnSpc>
                <a:spcPct val="120000"/>
              </a:lnSpc>
              <a:defRPr/>
            </a:pPr>
            <a:r>
              <a:rPr lang="en-US" altLang="he-IL" dirty="0" smtClean="0"/>
              <a:t>Histogram matching</a:t>
            </a:r>
          </a:p>
          <a:p>
            <a:pPr eaLnBrk="1" hangingPunct="1">
              <a:defRPr/>
            </a:pPr>
            <a:endParaRPr lang="en-US" sz="2400" dirty="0"/>
          </a:p>
          <a:p>
            <a:pPr eaLnBrk="1" hangingPunct="1">
              <a:defRPr/>
            </a:pPr>
            <a:endParaRPr lang="en-US" sz="2400" dirty="0"/>
          </a:p>
        </p:txBody>
      </p:sp>
      <p:cxnSp>
        <p:nvCxnSpPr>
          <p:cNvPr id="17" name="Straight Connector 16"/>
          <p:cNvCxnSpPr/>
          <p:nvPr/>
        </p:nvCxnSpPr>
        <p:spPr bwMode="auto">
          <a:xfrm>
            <a:off x="2027238" y="1038225"/>
            <a:ext cx="5645150" cy="1588"/>
          </a:xfrm>
          <a:prstGeom prst="line">
            <a:avLst/>
          </a:prstGeom>
          <a:ln>
            <a:solidFill>
              <a:srgbClr val="3333CC"/>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953759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eaLnBrk="1" hangingPunct="1"/>
            <a:r>
              <a:rPr lang="en-US" sz="4000">
                <a:solidFill>
                  <a:schemeClr val="accent2"/>
                </a:solidFill>
              </a:rPr>
              <a:t/>
            </a:r>
            <a:br>
              <a:rPr lang="en-US" sz="4000">
                <a:solidFill>
                  <a:schemeClr val="accent2"/>
                </a:solidFill>
              </a:rPr>
            </a:br>
            <a:r>
              <a:rPr lang="en-US" sz="4000">
                <a:solidFill>
                  <a:schemeClr val="accent2"/>
                </a:solidFill>
              </a:rPr>
              <a:t/>
            </a:r>
            <a:br>
              <a:rPr lang="en-US" sz="4000">
                <a:solidFill>
                  <a:schemeClr val="accent2"/>
                </a:solidFill>
              </a:rPr>
            </a:br>
            <a:r>
              <a:rPr lang="en-US" sz="4000">
                <a:solidFill>
                  <a:schemeClr val="accent2"/>
                </a:solidFill>
              </a:rPr>
              <a:t>Histograms</a:t>
            </a:r>
            <a:br>
              <a:rPr lang="en-US" sz="4000">
                <a:solidFill>
                  <a:schemeClr val="accent2"/>
                </a:solidFill>
              </a:rPr>
            </a:br>
            <a:r>
              <a:rPr lang="en-US" sz="4000"/>
              <a:t/>
            </a:r>
            <a:br>
              <a:rPr lang="en-US" sz="4000"/>
            </a:br>
            <a:r>
              <a:rPr lang="en-US" sz="4000"/>
              <a:t/>
            </a:r>
            <a:br>
              <a:rPr lang="en-US" sz="4000"/>
            </a:br>
            <a:r>
              <a:rPr lang="en-US" sz="4000"/>
              <a:t/>
            </a:r>
            <a:br>
              <a:rPr lang="en-US" sz="4000"/>
            </a:br>
            <a:endParaRPr lang="en-US" sz="4000"/>
          </a:p>
        </p:txBody>
      </p:sp>
      <p:sp>
        <p:nvSpPr>
          <p:cNvPr id="25604" name="Line 4"/>
          <p:cNvSpPr>
            <a:spLocks noChangeShapeType="1"/>
          </p:cNvSpPr>
          <p:nvPr/>
        </p:nvSpPr>
        <p:spPr bwMode="auto">
          <a:xfrm>
            <a:off x="2057400" y="914400"/>
            <a:ext cx="8229600" cy="0"/>
          </a:xfrm>
          <a:prstGeom prst="line">
            <a:avLst/>
          </a:prstGeom>
          <a:noFill/>
          <a:ln w="76200">
            <a:solidFill>
              <a:srgbClr val="00808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8153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CCFDF7E-C2B7-46A9-87E2-F5B1BDAAFE65}" type="datetime1">
              <a:rPr lang="en-US" smtClean="0"/>
              <a:t>7/28/2020</a:t>
            </a:fld>
            <a:endParaRPr lang="en-US"/>
          </a:p>
        </p:txBody>
      </p:sp>
      <p:sp>
        <p:nvSpPr>
          <p:cNvPr id="3" name="Footer Placeholder 2"/>
          <p:cNvSpPr>
            <a:spLocks noGrp="1"/>
          </p:cNvSpPr>
          <p:nvPr>
            <p:ph type="ftr" sz="quarter" idx="11"/>
          </p:nvPr>
        </p:nvSpPr>
        <p:spPr/>
        <p:txBody>
          <a:bodyPr/>
          <a:lstStyle/>
          <a:p>
            <a:r>
              <a:rPr lang="en-US" smtClean="0"/>
              <a:t>Dr. B. S. Daga , Fr.CRCE , Mumbai</a:t>
            </a:r>
            <a:endParaRPr lang="en-US"/>
          </a:p>
        </p:txBody>
      </p:sp>
      <p:sp>
        <p:nvSpPr>
          <p:cNvPr id="4" name="Slide Number Placeholder 3"/>
          <p:cNvSpPr>
            <a:spLocks noGrp="1"/>
          </p:cNvSpPr>
          <p:nvPr>
            <p:ph type="sldNum" sz="quarter" idx="12"/>
          </p:nvPr>
        </p:nvSpPr>
        <p:spPr/>
        <p:txBody>
          <a:bodyPr/>
          <a:lstStyle/>
          <a:p>
            <a:fld id="{BC6B8439-0443-459B-8B47-5A0F51A72725}" type="slidenum">
              <a:rPr lang="en-US" smtClean="0"/>
              <a:t>8</a:t>
            </a:fld>
            <a:endParaRPr lang="en-US"/>
          </a:p>
        </p:txBody>
      </p:sp>
    </p:spTree>
    <p:extLst>
      <p:ext uri="{BB962C8B-B14F-4D97-AF65-F5344CB8AC3E}">
        <p14:creationId xmlns:p14="http://schemas.microsoft.com/office/powerpoint/2010/main" val="1648476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4" y="4733926"/>
            <a:ext cx="465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96850"/>
            <a:ext cx="4572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2427289"/>
            <a:ext cx="45958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24"/>
          <p:cNvSpPr txBox="1">
            <a:spLocks noChangeArrowheads="1"/>
          </p:cNvSpPr>
          <p:nvPr/>
        </p:nvSpPr>
        <p:spPr bwMode="auto">
          <a:xfrm>
            <a:off x="6257926" y="1138238"/>
            <a:ext cx="14716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rtl="1"/>
            <a:r>
              <a:rPr lang="en-US" altLang="he-IL">
                <a:solidFill>
                  <a:srgbClr val="CC0000"/>
                </a:solidFill>
              </a:rPr>
              <a:t>Histogram</a:t>
            </a:r>
          </a:p>
        </p:txBody>
      </p:sp>
      <p:sp>
        <p:nvSpPr>
          <p:cNvPr id="17414" name="Text Box 25"/>
          <p:cNvSpPr txBox="1">
            <a:spLocks noChangeArrowheads="1"/>
          </p:cNvSpPr>
          <p:nvPr/>
        </p:nvSpPr>
        <p:spPr bwMode="auto">
          <a:xfrm>
            <a:off x="6257926" y="3240088"/>
            <a:ext cx="30575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altLang="he-IL">
                <a:solidFill>
                  <a:srgbClr val="CC0000"/>
                </a:solidFill>
              </a:rPr>
              <a:t>Normalized  Histogram</a:t>
            </a:r>
          </a:p>
        </p:txBody>
      </p:sp>
      <p:sp>
        <p:nvSpPr>
          <p:cNvPr id="17415" name="Text Box 26"/>
          <p:cNvSpPr txBox="1">
            <a:spLocks noChangeArrowheads="1"/>
          </p:cNvSpPr>
          <p:nvPr/>
        </p:nvSpPr>
        <p:spPr bwMode="auto">
          <a:xfrm>
            <a:off x="6257925" y="5462588"/>
            <a:ext cx="4114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sz="2200">
                <a:solidFill>
                  <a:schemeClr val="tx1"/>
                </a:solidFill>
                <a:latin typeface="Arial" panose="020B0604020202020204" pitchFamily="34" charset="0"/>
                <a:cs typeface="Arial" panose="020B0604020202020204" pitchFamily="34" charset="0"/>
              </a:defRPr>
            </a:lvl1pPr>
            <a:lvl2pPr marL="742950" indent="-285750" algn="ctr" eaLnBrk="0" hangingPunct="0">
              <a:defRPr sz="2200">
                <a:solidFill>
                  <a:schemeClr val="tx1"/>
                </a:solidFill>
                <a:latin typeface="Arial" panose="020B0604020202020204" pitchFamily="34" charset="0"/>
                <a:cs typeface="Arial" panose="020B0604020202020204" pitchFamily="34" charset="0"/>
              </a:defRPr>
            </a:lvl2pPr>
            <a:lvl3pPr marL="1143000" indent="-228600" algn="ctr" eaLnBrk="0" hangingPunct="0">
              <a:defRPr sz="2200">
                <a:solidFill>
                  <a:schemeClr val="tx1"/>
                </a:solidFill>
                <a:latin typeface="Arial" panose="020B0604020202020204" pitchFamily="34" charset="0"/>
                <a:cs typeface="Arial" panose="020B0604020202020204" pitchFamily="34" charset="0"/>
              </a:defRPr>
            </a:lvl3pPr>
            <a:lvl4pPr marL="1600200" indent="-228600" algn="ctr" eaLnBrk="0" hangingPunct="0">
              <a:defRPr sz="2200">
                <a:solidFill>
                  <a:schemeClr val="tx1"/>
                </a:solidFill>
                <a:latin typeface="Arial" panose="020B0604020202020204" pitchFamily="34" charset="0"/>
                <a:cs typeface="Arial" panose="020B0604020202020204" pitchFamily="34" charset="0"/>
              </a:defRPr>
            </a:lvl4pPr>
            <a:lvl5pPr marL="2057400" indent="-228600" algn="ctr" eaLnBrk="0" hangingPunct="0">
              <a:defRPr sz="22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200">
                <a:solidFill>
                  <a:schemeClr val="tx1"/>
                </a:solidFill>
                <a:latin typeface="Arial" panose="020B0604020202020204" pitchFamily="34" charset="0"/>
                <a:cs typeface="Arial" panose="020B0604020202020204" pitchFamily="34" charset="0"/>
              </a:defRPr>
            </a:lvl9pPr>
          </a:lstStyle>
          <a:p>
            <a:pPr algn="l"/>
            <a:r>
              <a:rPr lang="en-US" altLang="he-IL">
                <a:solidFill>
                  <a:srgbClr val="CC0000"/>
                </a:solidFill>
              </a:rPr>
              <a:t>Accumulated  Histogram</a:t>
            </a:r>
          </a:p>
        </p:txBody>
      </p:sp>
    </p:spTree>
    <p:extLst>
      <p:ext uri="{BB962C8B-B14F-4D97-AF65-F5344CB8AC3E}">
        <p14:creationId xmlns:p14="http://schemas.microsoft.com/office/powerpoint/2010/main" val="98685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1147</Words>
  <Application>Microsoft Office PowerPoint</Application>
  <PresentationFormat>Widescreen</PresentationFormat>
  <Paragraphs>410</Paragraphs>
  <Slides>38</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51" baseType="lpstr">
      <vt:lpstr>MS PGothic</vt:lpstr>
      <vt:lpstr>Arial</vt:lpstr>
      <vt:lpstr>Calibri</vt:lpstr>
      <vt:lpstr>Calibri Light</vt:lpstr>
      <vt:lpstr>Cordia New</vt:lpstr>
      <vt:lpstr>Helvetica</vt:lpstr>
      <vt:lpstr>Symbol</vt:lpstr>
      <vt:lpstr>Tahoma</vt:lpstr>
      <vt:lpstr>Times New Roman</vt:lpstr>
      <vt:lpstr>Office Theme</vt:lpstr>
      <vt:lpstr>Equation</vt:lpstr>
      <vt:lpstr>משוואה</vt:lpstr>
      <vt:lpstr>Image</vt:lpstr>
      <vt:lpstr>DSIP – Lecturer 10 Image Enhancement in the Spatial Domain</vt:lpstr>
      <vt:lpstr>Topics </vt:lpstr>
      <vt:lpstr>Image Statistics</vt:lpstr>
      <vt:lpstr>Image Entropy</vt:lpstr>
      <vt:lpstr>Image Mean</vt:lpstr>
      <vt:lpstr>PowerPoint Presentation</vt:lpstr>
      <vt:lpstr>Histogram Usage</vt:lpstr>
      <vt:lpstr>  Histograms    </vt:lpstr>
      <vt:lpstr>PowerPoint Presentation</vt:lpstr>
      <vt:lpstr>  Example Histogram    </vt:lpstr>
      <vt:lpstr> Example Histogram   </vt:lpstr>
      <vt:lpstr> Histogram Examples   </vt:lpstr>
      <vt:lpstr> Contrast Stretching through Histogram    </vt:lpstr>
      <vt:lpstr> Histogram Equalization </vt:lpstr>
      <vt:lpstr>  Histogram Equalization    </vt:lpstr>
      <vt:lpstr>  Histogram Equalization    </vt:lpstr>
      <vt:lpstr>  Histogram Equalization    </vt:lpstr>
      <vt:lpstr>  Histogram Equalization: Example    </vt:lpstr>
      <vt:lpstr>PowerPoint Presentation</vt:lpstr>
      <vt:lpstr>PowerPoint Presentation</vt:lpstr>
      <vt:lpstr>PowerPoint Presentation</vt:lpstr>
      <vt:lpstr>PowerPoint Presentation</vt:lpstr>
      <vt:lpstr>PowerPoint Presentation</vt:lpstr>
      <vt:lpstr>Histogram Matching</vt:lpstr>
      <vt:lpstr>Histogram Matching</vt:lpstr>
      <vt:lpstr>Histogram Matching: Procedure</vt:lpstr>
      <vt:lpstr>Histogram Matching: Example</vt:lpstr>
      <vt:lpstr>Histogram Matching: Example</vt:lpstr>
      <vt:lpstr>Histogram Matching: Discrete Cases</vt:lpstr>
      <vt:lpstr>Example: Histogram Matching</vt:lpstr>
      <vt:lpstr>Example: Histogram Matching</vt:lpstr>
      <vt:lpstr>Example: Histogram Matching</vt:lpstr>
      <vt:lpstr>Example: Histogram Matching</vt:lpstr>
      <vt:lpstr>Example: Histogram Matching</vt:lpstr>
      <vt:lpstr>Example: Histogram Matching</vt:lpstr>
      <vt:lpstr>Example: Histogram Matching</vt:lpstr>
      <vt:lpstr>Example: Histogram Matching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DSIP – Lecturer 03</dc:title>
  <dc:creator>DAGA</dc:creator>
  <cp:lastModifiedBy>DAGA</cp:lastModifiedBy>
  <cp:revision>38</cp:revision>
  <dcterms:created xsi:type="dcterms:W3CDTF">2020-07-15T03:08:25Z</dcterms:created>
  <dcterms:modified xsi:type="dcterms:W3CDTF">2020-07-28T03:22:57Z</dcterms:modified>
</cp:coreProperties>
</file>