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B550-82E9-4B23-A405-FBB9EF4F12D9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9C6A-1BFA-4AC3-89B0-E0D29B5E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98CEB0-6022-4FEF-89CC-039F18842CC6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2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A4DB7-C29C-4C45-88E0-568C6846B6F7}" type="slidenum">
              <a:rPr lang="en-US"/>
              <a:pPr algn="r">
                <a:spcBef>
                  <a:spcPct val="0"/>
                </a:spcBef>
              </a:pPr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304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E2C2B-3910-4BA4-9329-98DA3A056C0D}" type="slidenum">
              <a:rPr lang="en-US"/>
              <a:pPr algn="r"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49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FECE1FC-990B-4C5B-B03D-F6E73E56C457}" type="slidenum">
              <a:rPr lang="en-US"/>
              <a:pPr algn="r"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101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A6DF9BF-E60C-4321-8BFE-58DBECC35511}" type="slidenum">
              <a:rPr lang="en-US"/>
              <a:pPr algn="r"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089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69C527-FFED-48EA-B630-BF42D049FD5D}" type="slidenum">
              <a:rPr lang="en-US"/>
              <a:pPr algn="r">
                <a:spcBef>
                  <a:spcPct val="0"/>
                </a:spcBef>
              </a:pPr>
              <a:t>39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5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6A6C759-05E0-4220-8CBF-07A4FBA06B5C}" type="slidenum">
              <a:rPr lang="en-US"/>
              <a:pPr algn="r">
                <a:spcBef>
                  <a:spcPct val="0"/>
                </a:spcBef>
              </a:pPr>
              <a:t>40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636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244027-2B52-448C-BE12-A6750605C4EE}" type="slidenum">
              <a:rPr lang="en-US"/>
              <a:pPr algn="r">
                <a:spcBef>
                  <a:spcPct val="0"/>
                </a:spcBef>
              </a:pPr>
              <a:t>50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206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F9ED77-B957-4B55-829E-55E3ABCD8192}" type="slidenum">
              <a:rPr lang="en-US"/>
              <a:pPr algn="r">
                <a:spcBef>
                  <a:spcPct val="0"/>
                </a:spcBef>
              </a:pPr>
              <a:t>51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0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AD83DC-CA78-4868-A3E1-1907D2E3621D}" type="slidenum">
              <a:rPr lang="en-US"/>
              <a:pPr algn="r">
                <a:spcBef>
                  <a:spcPct val="0"/>
                </a:spcBef>
              </a:pPr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70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F2951F-8B7A-495E-9EAA-E95AE0116072}" type="slidenum">
              <a:rPr lang="en-US"/>
              <a:pPr algn="r"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51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B9C6A-1BFA-4AC3-89B0-E0D29B5E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35FC8-73BA-4EFC-ABED-3892FC3FC80C}" type="slidenum">
              <a:rPr lang="en-US"/>
              <a:pPr algn="r"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876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740723-46E6-49D2-A09D-D9EE202C4E3A}" type="slidenum">
              <a:rPr lang="en-US"/>
              <a:pPr algn="r"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0082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F4089A-B1AE-4CDB-8576-D199DEB3BDED}" type="slidenum">
              <a:rPr lang="en-US"/>
              <a:pPr algn="r"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2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8E0582D-A398-4215-AC2A-B7892E785421}" type="slidenum">
              <a:rPr lang="en-US"/>
              <a:pPr algn="r"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420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FE9DBE-F53C-412B-B9AE-2AF6FCA0024C}" type="slidenum">
              <a:rPr lang="en-US"/>
              <a:pPr algn="r"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757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1BF7C1A-2366-4485-BCEC-385AB0E30E6C}" type="slidenum">
              <a:rPr lang="en-US"/>
              <a:pPr algn="r"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45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798-4EC5-4CAB-9877-A8E00553A9E2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30C-4B66-4255-BED6-21C1A6C8BCA7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775-9014-466B-B61B-C14759993B03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9E1-4B85-48BB-9E53-8387A06D8D30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ED2-D700-4D76-B7CE-143C06A35D7C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2EC-F1D2-45D8-8ECF-A9E438097C55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106B-8D66-4CD7-93A2-B8F1A957880D}" type="datetime1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044-F646-47DC-867A-90BB4BDC1E98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3BE-4D83-428C-8BA7-0EA37DEDC53D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2EE-55BF-4E8D-8D0C-DC0A6943C553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5C8-6921-454E-8F75-252F0F5DF5A3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6835" y="1122362"/>
            <a:ext cx="8808335" cy="4873323"/>
          </a:xfrm>
        </p:spPr>
        <p:txBody>
          <a:bodyPr>
            <a:normAutofit fontScale="90000"/>
          </a:bodyPr>
          <a:lstStyle/>
          <a:p>
            <a:r>
              <a:rPr lang="en-IE" dirty="0" smtClean="0">
                <a:latin typeface="Arial" panose="020B0604020202020204" pitchFamily="34" charset="0"/>
              </a:rPr>
              <a:t/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IE" dirty="0">
                <a:latin typeface="Arial" panose="020B0604020202020204" pitchFamily="34" charset="0"/>
              </a:rPr>
              <a:t/>
            </a:r>
            <a:br>
              <a:rPr lang="en-IE" dirty="0">
                <a:latin typeface="Arial" panose="020B0604020202020204" pitchFamily="34" charset="0"/>
              </a:rPr>
            </a:br>
            <a:r>
              <a:rPr lang="en-IE" dirty="0" smtClean="0">
                <a:latin typeface="Arial" panose="020B0604020202020204" pitchFamily="34" charset="0"/>
              </a:rPr>
              <a:t>DSIP – Lecturer </a:t>
            </a:r>
            <a:r>
              <a:rPr lang="en-IE" dirty="0" smtClean="0">
                <a:latin typeface="Arial" panose="020B0604020202020204" pitchFamily="34" charset="0"/>
              </a:rPr>
              <a:t>17</a:t>
            </a:r>
            <a:r>
              <a:rPr lang="en-IE" dirty="0" smtClean="0">
                <a:latin typeface="Arial" panose="020B0604020202020204" pitchFamily="34" charset="0"/>
              </a:rPr>
              <a:t/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US" dirty="0"/>
              <a:t>Image Enhancement in the Spatial </a:t>
            </a:r>
            <a:r>
              <a:rPr lang="en-US" dirty="0" smtClean="0"/>
              <a:t>Domain </a:t>
            </a:r>
            <a:r>
              <a:rPr lang="en-US" smtClean="0"/>
              <a:t/>
            </a:r>
            <a:br>
              <a:rPr lang="en-US" smtClean="0"/>
            </a:br>
            <a:r>
              <a:rPr lang="en-US">
                <a:solidFill>
                  <a:schemeClr val="accent2"/>
                </a:solidFill>
              </a:rPr>
              <a:t>Gradient Operators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DF7E1C-5914-4F64-99B4-B7330D08268D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8A3DC5-F939-4781-AD6E-B3EDD8B0A9F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47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537D0-359E-450F-97FD-6536A2CF985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Operation Near the Image Border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19600"/>
          </a:xfrm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0AF6-97E0-481E-86CC-DDD69FF80C0B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4126D6-016B-4585-8EE5-16161D320F9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57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CEDE43-6B33-405D-A575-A3E3F38AFA6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For blurring/noise reduction;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Blurring is usually used in preprocessing steps,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e.g., to remove small details from an image prior to object extraction, or to bridge small gaps in lines or curves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Equivalent to Low-pass spatial filtering in frequency domain </a:t>
            </a:r>
            <a:r>
              <a:rPr lang="en-US" sz="2400"/>
              <a:t>because smaller (high frequency) details are removed based 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lang="en-US" sz="2400">
                <a:solidFill>
                  <a:schemeClr val="accent2"/>
                </a:solidFill>
              </a:rPr>
              <a:t>neighborhood averaging</a:t>
            </a:r>
            <a:r>
              <a:rPr lang="en-US" sz="2400"/>
              <a:t> (averaging filters)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Implementation:</a:t>
            </a:r>
            <a:r>
              <a:rPr lang="en-US" sz="2400"/>
              <a:t> The simplest form of the spatial</a:t>
            </a:r>
            <a:br>
              <a:rPr lang="en-US" sz="2400"/>
            </a:br>
            <a:r>
              <a:rPr lang="en-US" sz="2400"/>
              <a:t>                            filter for averaging is a square </a:t>
            </a:r>
            <a:br>
              <a:rPr lang="en-US" sz="2400"/>
            </a:br>
            <a:r>
              <a:rPr lang="en-US" sz="2400"/>
              <a:t>                            mask (assume </a:t>
            </a:r>
            <a:r>
              <a:rPr lang="en-US" sz="2400" i="1"/>
              <a:t>m</a:t>
            </a:r>
            <a:r>
              <a:rPr lang="en-US" sz="2400"/>
              <a:t>×</a:t>
            </a:r>
            <a:r>
              <a:rPr lang="en-US" sz="2400" i="1"/>
              <a:t>m </a:t>
            </a:r>
            <a:r>
              <a:rPr lang="en-US" sz="2400"/>
              <a:t>mask) with</a:t>
            </a:r>
            <a:br>
              <a:rPr lang="en-US" sz="2400"/>
            </a:br>
            <a:r>
              <a:rPr lang="en-US" sz="2400"/>
              <a:t>                            the same coefficients 1/m2 to</a:t>
            </a:r>
            <a:br>
              <a:rPr lang="en-US" sz="2400"/>
            </a:br>
            <a:r>
              <a:rPr lang="en-US" sz="2400"/>
              <a:t>                            preserve the gray levels</a:t>
            </a:r>
            <a:br>
              <a:rPr lang="en-US" sz="2400"/>
            </a:br>
            <a:r>
              <a:rPr lang="en-US" sz="2400"/>
              <a:t>                            </a:t>
            </a:r>
            <a:r>
              <a:rPr lang="en-US" sz="2400">
                <a:solidFill>
                  <a:schemeClr val="accent2"/>
                </a:solidFill>
              </a:rPr>
              <a:t>(averaging).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   Reduce noise; smooth false contours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Side effect:</a:t>
            </a:r>
            <a:r>
              <a:rPr lang="en-US" sz="2400"/>
              <a:t>         Edge blurring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75782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53EB-2EFC-4638-AB19-F357400D98C4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C7A371-0643-4FE1-A9AC-A4E041717EE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4A94DC-2B8E-4FE4-ACA8-9715950AD4D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Smoothing Filters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680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077200" cy="4419600"/>
          </a:xfrm>
        </p:spPr>
      </p:pic>
      <p:sp>
        <p:nvSpPr>
          <p:cNvPr id="76806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EE8E-E7B6-49A3-B7A5-892EDD3B041B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6A25F-B673-4FFA-B22B-53D98D2241C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1DF22D-3B06-477F-B297-FDBBD976007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One of the simplest </a:t>
            </a:r>
            <a:r>
              <a:rPr lang="en-IE">
                <a:solidFill>
                  <a:schemeClr val="accent2"/>
                </a:solidFill>
              </a:rPr>
              <a:t>spatial filtering</a:t>
            </a:r>
            <a:r>
              <a:rPr lang="en-IE"/>
              <a:t> operations we can perform is a smoothing operation</a:t>
            </a:r>
          </a:p>
          <a:p>
            <a:pPr lvl="1" eaLnBrk="1" hangingPunct="1"/>
            <a:r>
              <a:rPr lang="en-IE">
                <a:solidFill>
                  <a:schemeClr val="accent2"/>
                </a:solidFill>
              </a:rPr>
              <a:t>Simply average</a:t>
            </a:r>
            <a:r>
              <a:rPr lang="en-IE"/>
              <a:t> all of the pixels in a neighbourhood around a central value</a:t>
            </a:r>
          </a:p>
          <a:p>
            <a:pPr lvl="1" eaLnBrk="1" hangingPunct="1"/>
            <a:r>
              <a:rPr lang="en-IE"/>
              <a:t>Especially useful </a:t>
            </a:r>
            <a:br>
              <a:rPr lang="en-IE"/>
            </a:br>
            <a:r>
              <a:rPr lang="en-IE"/>
              <a:t>in removing noise </a:t>
            </a:r>
            <a:br>
              <a:rPr lang="en-IE"/>
            </a:br>
            <a:r>
              <a:rPr lang="en-IE"/>
              <a:t>from images</a:t>
            </a:r>
          </a:p>
          <a:p>
            <a:pPr lvl="1" eaLnBrk="1" hangingPunct="1"/>
            <a:r>
              <a:rPr lang="en-IE"/>
              <a:t>Also useful for </a:t>
            </a:r>
            <a:br>
              <a:rPr lang="en-IE"/>
            </a:br>
            <a:r>
              <a:rPr lang="en-IE"/>
              <a:t>highlighting gross </a:t>
            </a:r>
            <a:br>
              <a:rPr lang="en-IE"/>
            </a:br>
            <a:r>
              <a:rPr lang="en-IE"/>
              <a:t>detail</a:t>
            </a:r>
            <a:endParaRPr lang="en-US"/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02338" y="3937001"/>
          <a:ext cx="2563812" cy="26003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8" name="Rectangle 22"/>
          <p:cNvSpPr>
            <a:spLocks noChangeArrowheads="1"/>
          </p:cNvSpPr>
          <p:nvPr/>
        </p:nvSpPr>
        <p:spPr bwMode="auto">
          <a:xfrm>
            <a:off x="6096000" y="6019801"/>
            <a:ext cx="3048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sz="2000">
                <a:solidFill>
                  <a:schemeClr val="accent2"/>
                </a:solidFill>
              </a:rPr>
              <a:t>Simple Averaging Filter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7849" name="Line 23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EC49-2B4A-44FE-A97B-19E498B748E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16A37-EF3D-4F40-BDEA-363D5781807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CEA73C-B52C-444D-B100-49113DC911B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Filtering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80166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7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8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9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0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l-GR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1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2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3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4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79926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7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8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9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0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1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2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3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4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5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6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7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8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9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0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1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2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3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4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5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6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7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8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9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0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1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2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3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4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5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6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7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8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9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0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1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2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3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4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5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6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7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8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9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0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1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2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3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4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5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6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7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8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9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0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1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2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3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4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5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6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7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8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9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0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1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2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3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4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5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6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7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8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9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0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1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2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3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4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5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6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7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8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9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0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1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2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3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4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5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6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7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8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9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0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1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2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3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4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5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6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7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8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9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0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1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2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3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4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5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6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7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8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9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0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1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2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3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4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5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6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7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8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9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0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1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2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3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4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5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6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7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8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9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0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1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2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3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4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5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6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7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8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9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0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1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2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3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4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5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6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7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8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9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0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1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2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3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4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5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6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7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8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9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0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1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2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3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4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5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6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7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8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9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0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1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2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3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4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5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6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7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8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9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0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1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2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3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4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5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6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7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8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9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0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1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2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3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4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5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6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7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8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9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0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1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2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3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4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5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6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7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8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9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0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1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2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3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4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5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6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7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8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9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0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1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2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3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4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5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6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7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8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9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0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1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2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3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4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5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7604" name="AutoShape 260"/>
          <p:cNvCxnSpPr>
            <a:cxnSpLocks noChangeShapeType="1"/>
            <a:stCxn id="57608" idx="6"/>
            <a:endCxn id="79903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05" name="Text Box 261"/>
          <p:cNvSpPr txBox="1">
            <a:spLocks noChangeArrowheads="1"/>
          </p:cNvSpPr>
          <p:nvPr/>
        </p:nvSpPr>
        <p:spPr bwMode="auto">
          <a:xfrm>
            <a:off x="5837239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81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1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1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e = 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*106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*104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*99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*95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   =	98.3333</a:t>
            </a:r>
            <a:endParaRPr lang="en-US" sz="2600"/>
          </a:p>
        </p:txBody>
      </p:sp>
      <p:sp>
        <p:nvSpPr>
          <p:cNvPr id="57606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07" name="Text Box 263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latin typeface="Arial" panose="020B0604020202020204" pitchFamily="34" charset="0"/>
              </a:rPr>
              <a:t>Simple 3*3</a:t>
            </a:r>
            <a:br>
              <a:rPr lang="en-IE" sz="1600" i="1">
                <a:latin typeface="Arial" panose="020B0604020202020204" pitchFamily="34" charset="0"/>
              </a:rPr>
            </a:br>
            <a:r>
              <a:rPr lang="en-IE" sz="1600" i="1">
                <a:latin typeface="Arial" panose="020B0604020202020204" pitchFamily="34" charset="0"/>
              </a:rPr>
              <a:t>Neighbourhood</a:t>
            </a:r>
            <a:endParaRPr lang="en-US" sz="1600" i="1">
              <a:latin typeface="Arial" panose="020B0604020202020204" pitchFamily="34" charset="0"/>
            </a:endParaRPr>
          </a:p>
        </p:txBody>
      </p:sp>
      <p:sp>
        <p:nvSpPr>
          <p:cNvPr id="57608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7609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800" i="1"/>
              <a:t>106</a:t>
            </a:r>
            <a:endParaRPr lang="en-US" sz="8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79918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104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19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99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0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95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1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2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3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4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5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85</a:t>
              </a:r>
              <a:endParaRPr 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79909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0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1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2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3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r>
                <a:rPr lang="en-IE" sz="1000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  <a:endParaRPr lang="en-US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914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5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6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7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7629" name="Text Box 285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3*3 Smoothing</a:t>
            </a:r>
            <a:b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Filter</a:t>
            </a:r>
            <a:endParaRPr lang="en-US" sz="16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cxnSp>
        <p:nvCxnSpPr>
          <p:cNvPr id="57630" name="AutoShape 286"/>
          <p:cNvCxnSpPr>
            <a:cxnSpLocks noChangeShapeType="1"/>
            <a:stCxn id="57631" idx="6"/>
            <a:endCxn id="80169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31" name="Oval 287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79900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104</a:t>
              </a:r>
              <a:endParaRPr lang="en-US" sz="2000" i="1"/>
            </a:p>
          </p:txBody>
        </p:sp>
        <p:sp>
          <p:nvSpPr>
            <p:cNvPr id="79901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100</a:t>
              </a:r>
              <a:endParaRPr lang="en-US" sz="2000" i="1"/>
            </a:p>
          </p:txBody>
        </p:sp>
        <p:sp>
          <p:nvSpPr>
            <p:cNvPr id="79902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108</a:t>
              </a:r>
              <a:endParaRPr lang="en-US" sz="2000" i="1"/>
            </a:p>
          </p:txBody>
        </p:sp>
        <p:sp>
          <p:nvSpPr>
            <p:cNvPr id="79903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99</a:t>
              </a:r>
              <a:endParaRPr lang="en-US" sz="2000" i="1"/>
            </a:p>
          </p:txBody>
        </p:sp>
        <p:sp>
          <p:nvSpPr>
            <p:cNvPr id="79904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106</a:t>
              </a:r>
              <a:endParaRPr lang="en-US" sz="2000" i="1"/>
            </a:p>
          </p:txBody>
        </p:sp>
        <p:sp>
          <p:nvSpPr>
            <p:cNvPr id="79905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98</a:t>
              </a:r>
              <a:endParaRPr lang="en-US" sz="2000" i="1"/>
            </a:p>
          </p:txBody>
        </p:sp>
        <p:sp>
          <p:nvSpPr>
            <p:cNvPr id="79906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95</a:t>
              </a:r>
              <a:endParaRPr lang="en-US" sz="2000" i="1"/>
            </a:p>
          </p:txBody>
        </p:sp>
        <p:sp>
          <p:nvSpPr>
            <p:cNvPr id="79907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90</a:t>
              </a:r>
              <a:endParaRPr lang="en-US" sz="2000" i="1"/>
            </a:p>
          </p:txBody>
        </p:sp>
        <p:sp>
          <p:nvSpPr>
            <p:cNvPr id="79908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85</a:t>
              </a:r>
              <a:endParaRPr lang="en-US" sz="2000" i="1"/>
            </a:p>
          </p:txBody>
        </p:sp>
      </p:grpSp>
      <p:sp>
        <p:nvSpPr>
          <p:cNvPr id="57642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43" name="Text Box 299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7644" name="Rectangle 300"/>
          <p:cNvSpPr>
            <a:spLocks noChangeArrowheads="1"/>
          </p:cNvSpPr>
          <p:nvPr/>
        </p:nvSpPr>
        <p:spPr bwMode="auto">
          <a:xfrm>
            <a:off x="1600200" y="5649914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/>
              <a:t>The above is repeated for every pixel in the original image to generate the smoothed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28F8-1C3D-495B-91AC-5DA556244A40}" type="datetime1">
              <a:rPr lang="en-US" smtClean="0"/>
              <a:t>8/7/2020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05" grpId="0"/>
      <p:bldP spid="57606" grpId="0"/>
      <p:bldP spid="57607" grpId="0" animBg="1"/>
      <p:bldP spid="57608" grpId="0" animBg="1"/>
      <p:bldP spid="57608" grpId="1" animBg="1"/>
      <p:bldP spid="57609" grpId="0" animBg="1"/>
      <p:bldP spid="57629" grpId="0" animBg="1"/>
      <p:bldP spid="57631" grpId="0" animBg="1"/>
      <p:bldP spid="57631" grpId="1" animBg="1"/>
      <p:bldP spid="57642" grpId="0"/>
      <p:bldP spid="57643" grpId="0"/>
      <p:bldP spid="576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EDA5A-E1E3-44BA-962A-8353C47846B8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2CD0B1-933D-427B-A9C7-DC332A2A9A8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19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7772400" cy="4495800"/>
          </a:xfrm>
        </p:spPr>
      </p:pic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9050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0D1C-06ED-43E6-B15F-2D355F4833BC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A85E-0A2C-4E01-B87B-B053227C005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829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99216E-49FD-40B5-86AD-CBA540C39E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29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95800"/>
          </a:xfrm>
        </p:spPr>
      </p:pic>
      <p:sp>
        <p:nvSpPr>
          <p:cNvPr id="8295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41E-E2C8-4231-8695-ED8EE4D65AE8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997E33-C56A-4B91-B7D7-0441DBBDE66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DBAE09-6DDE-46FB-8C7B-36CBA8CB81B9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Weighted Smoothing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More effective smoothing filters can be generated by allowing different pixels in the </a:t>
            </a:r>
            <a:r>
              <a:rPr lang="en-IE" smtClean="0">
                <a:solidFill>
                  <a:schemeClr val="accent2"/>
                </a:solidFill>
              </a:rPr>
              <a:t>neighbourhood</a:t>
            </a:r>
            <a:r>
              <a:rPr lang="en-IE" smtClean="0"/>
              <a:t> different </a:t>
            </a:r>
            <a:r>
              <a:rPr lang="en-IE" smtClean="0">
                <a:solidFill>
                  <a:schemeClr val="accent2"/>
                </a:solidFill>
              </a:rPr>
              <a:t>weights</a:t>
            </a:r>
            <a:r>
              <a:rPr lang="en-IE" smtClean="0"/>
              <a:t> in the averaging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Pixels </a:t>
            </a:r>
            <a:r>
              <a:rPr lang="en-IE" smtClean="0">
                <a:solidFill>
                  <a:schemeClr val="accent2"/>
                </a:solidFill>
              </a:rPr>
              <a:t>closer</a:t>
            </a:r>
            <a:r>
              <a:rPr lang="en-IE" smtClean="0"/>
              <a:t> to the </a:t>
            </a:r>
            <a:br>
              <a:rPr lang="en-IE" smtClean="0"/>
            </a:br>
            <a:r>
              <a:rPr lang="en-IE" smtClean="0"/>
              <a:t>central pixel are more </a:t>
            </a:r>
            <a:br>
              <a:rPr lang="en-IE" smtClean="0"/>
            </a:br>
            <a:r>
              <a:rPr lang="en-IE" smtClean="0"/>
              <a:t>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Often referred to as a </a:t>
            </a:r>
            <a:br>
              <a:rPr lang="en-IE" smtClean="0"/>
            </a:br>
            <a:r>
              <a:rPr lang="en-IE" i="1" smtClean="0">
                <a:solidFill>
                  <a:schemeClr val="accent2"/>
                </a:solidFill>
              </a:rPr>
              <a:t>weighted averaging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053263" y="3308351"/>
          <a:ext cx="2563812" cy="25749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2" name="Rectangle 22"/>
          <p:cNvSpPr>
            <a:spLocks noChangeArrowheads="1"/>
          </p:cNvSpPr>
          <p:nvPr/>
        </p:nvSpPr>
        <p:spPr bwMode="auto">
          <a:xfrm rot="10800000" flipV="1">
            <a:off x="6979534" y="5943600"/>
            <a:ext cx="3191580" cy="6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E" sz="2000" dirty="0">
                <a:solidFill>
                  <a:schemeClr val="accent2"/>
                </a:solidFill>
              </a:rPr>
              <a:t>Weighted  Averaging Filter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>
            <a:off x="19812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EE20-3138-4E0D-841E-96C0C11ADBAD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A17B9-145D-4366-9BA2-A624E7EC2DD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8601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3D2557-5C4B-498C-8DE0-429FAD7C48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Order-Statistics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524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Nonlinear spatial filters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Output is based on order of gray levels in the masked area (sub-image)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Examples: Median filtering, Max &amp; Min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Median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Assigns the mid value of all the gray levels in the mask to the center of mask;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Particularly effective when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the noise pattern consists of strong, spiky components (impulse</a:t>
            </a:r>
            <a:br>
              <a:rPr lang="en-US" sz="2000" i="1"/>
            </a:br>
            <a:r>
              <a:rPr lang="en-US" sz="2000" i="1"/>
              <a:t>noise, salt-and-pepper)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edges are to be preserved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Force points with distinct gray levels to be more like their neighbors</a:t>
            </a:r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86-99D9-4003-B0C4-4F0A97C969A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327CED-429C-4865-AB3D-885D5427CAF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8704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E905-D2C7-49B7-9A2B-CFBFA7106BE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704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7772400" cy="4419600"/>
          </a:xfrm>
        </p:spPr>
      </p:pic>
      <p:sp>
        <p:nvSpPr>
          <p:cNvPr id="87046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91F-E3AB-46E8-9214-92E9118F476F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9D85E-72C2-4174-BB60-93124922BC9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4D827A-5B8F-4C35-BB2F-0A47CA2F4B12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IE" sz="3600" dirty="0">
                <a:solidFill>
                  <a:schemeClr val="accent2"/>
                </a:solidFill>
              </a:rPr>
              <a:t>Neighbourhood Operations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 operations</a:t>
            </a:r>
            <a:r>
              <a:rPr lang="en-IE" smtClean="0"/>
              <a:t> simply operate on a larger neighbourhood of pixels than point operations</a:t>
            </a:r>
          </a:p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Neighbourhoods</a:t>
            </a:r>
            <a:r>
              <a:rPr lang="en-IE" smtClean="0"/>
              <a:t> are </a:t>
            </a:r>
            <a:br>
              <a:rPr lang="en-IE" smtClean="0"/>
            </a:br>
            <a:r>
              <a:rPr lang="en-IE" smtClean="0"/>
              <a:t>mostly a rectangle </a:t>
            </a:r>
            <a:br>
              <a:rPr lang="en-IE" smtClean="0"/>
            </a:br>
            <a:r>
              <a:rPr lang="en-IE" smtClean="0"/>
              <a:t>around a central pixel</a:t>
            </a:r>
          </a:p>
          <a:p>
            <a:pPr eaLnBrk="1" hangingPunct="1"/>
            <a:r>
              <a:rPr lang="en-IE" smtClean="0"/>
              <a:t>Any </a:t>
            </a:r>
            <a:r>
              <a:rPr lang="en-IE" smtClean="0">
                <a:solidFill>
                  <a:schemeClr val="accent2"/>
                </a:solidFill>
              </a:rPr>
              <a:t>size</a:t>
            </a:r>
            <a:r>
              <a:rPr lang="en-IE" smtClean="0"/>
              <a:t> rectangle </a:t>
            </a:r>
            <a:br>
              <a:rPr lang="en-IE" smtClean="0"/>
            </a:br>
            <a:r>
              <a:rPr lang="en-IE" smtClean="0"/>
              <a:t>and any </a:t>
            </a:r>
            <a:r>
              <a:rPr lang="en-IE" smtClean="0">
                <a:solidFill>
                  <a:schemeClr val="accent2"/>
                </a:solidFill>
              </a:rPr>
              <a:t>shape</a:t>
            </a:r>
            <a:r>
              <a:rPr lang="en-IE" smtClean="0"/>
              <a:t> filter </a:t>
            </a:r>
            <a:br>
              <a:rPr lang="en-IE" smtClean="0"/>
            </a:br>
            <a:r>
              <a:rPr lang="en-IE" smtClean="0"/>
              <a:t>are possible</a:t>
            </a:r>
            <a:endParaRPr lang="en-US" smtClean="0"/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5845175" y="2517775"/>
            <a:ext cx="4743450" cy="4108450"/>
            <a:chOff x="2712" y="1586"/>
            <a:chExt cx="2988" cy="2588"/>
          </a:xfrm>
        </p:grpSpPr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62492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4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5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6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7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8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9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0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1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2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3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4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5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6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7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8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9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0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1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2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3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5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7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9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1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2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3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4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5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6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7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8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9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0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1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2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3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4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5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6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7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8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9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0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1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2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3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4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5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6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7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8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9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0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1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2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3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4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5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6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7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9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1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3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5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6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7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8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9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0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1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2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3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4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5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6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7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8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9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0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1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2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3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4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5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6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7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8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9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1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3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5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7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8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9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0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1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2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3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4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5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6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7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8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9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0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1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2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3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4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5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6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7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8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9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0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1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2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4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5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6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7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8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9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0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1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2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3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4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5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6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7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8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9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0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1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2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3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4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5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6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7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9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0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1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2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3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4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5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6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7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8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9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0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1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2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3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4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5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6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7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8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9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0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1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2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3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4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6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7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8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9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0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1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2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3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4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5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6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7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8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9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0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1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2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3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4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5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6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7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8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9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0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1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2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3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4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5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6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7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8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9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0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1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2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3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4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5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6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7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8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9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0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1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2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3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4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5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6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7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8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9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0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1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73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Origin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6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x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7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y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8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Image f 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grpSp>
          <p:nvGrpSpPr>
            <p:cNvPr id="62479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62483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4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5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6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7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8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9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0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1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80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cxnSp>
          <p:nvCxnSpPr>
            <p:cNvPr id="62481" name="AutoShape 263"/>
            <p:cNvCxnSpPr>
              <a:cxnSpLocks noChangeShapeType="1"/>
              <a:stCxn id="62480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2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Neighbourhood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</p:grpSp>
      <p:sp>
        <p:nvSpPr>
          <p:cNvPr id="62471" name="Line 265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F61C-BFFD-4888-99F4-DBE93F5F1E5E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EDD0F-0FD7-45EC-AE99-74D97AB8023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F7C1C1-C0E5-4E24-801B-9DC727CC4A8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806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19600"/>
          </a:xfrm>
        </p:spPr>
      </p:pic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6A6-656E-4AA0-A348-678B90901C69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11A44B-1249-4B71-AC4D-E07AE47D671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8909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0B7C80-11D8-4E43-869A-F1DFF70FE49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O</a:t>
            </a:r>
            <a:r>
              <a:rPr lang="en-IE" sz="4000" dirty="0" smtClean="0">
                <a:solidFill>
                  <a:schemeClr val="accent2"/>
                </a:solidFill>
              </a:rPr>
              <a:t>vercoming </a:t>
            </a:r>
            <a:r>
              <a:rPr lang="en-IE" sz="4000" dirty="0">
                <a:solidFill>
                  <a:schemeClr val="accent2"/>
                </a:solidFill>
              </a:rPr>
              <a:t>t</a:t>
            </a:r>
            <a:r>
              <a:rPr lang="en-IE" sz="4000" dirty="0" smtClean="0">
                <a:solidFill>
                  <a:schemeClr val="accent2"/>
                </a:solidFill>
              </a:rPr>
              <a:t>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89093" name="Group 3"/>
          <p:cNvGrpSpPr>
            <a:grpSpLocks/>
          </p:cNvGrpSpPr>
          <p:nvPr/>
        </p:nvGrpSpPr>
        <p:grpSpPr bwMode="auto">
          <a:xfrm>
            <a:off x="4232275" y="2927350"/>
            <a:ext cx="3625850" cy="3384550"/>
            <a:chOff x="330" y="1023"/>
            <a:chExt cx="2284" cy="2132"/>
          </a:xfrm>
        </p:grpSpPr>
        <p:sp>
          <p:nvSpPr>
            <p:cNvPr id="8919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89094" name="Line 244"/>
          <p:cNvSpPr>
            <a:spLocks noChangeShapeType="1"/>
          </p:cNvSpPr>
          <p:nvPr/>
        </p:nvSpPr>
        <p:spPr bwMode="auto">
          <a:xfrm>
            <a:off x="4232276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5" name="Line 245"/>
          <p:cNvSpPr>
            <a:spLocks noChangeShapeType="1"/>
          </p:cNvSpPr>
          <p:nvPr/>
        </p:nvSpPr>
        <p:spPr bwMode="auto">
          <a:xfrm rot="5400000">
            <a:off x="2451894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734" name="Text Box 246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7" name="Text Box 247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8" name="Text Box 248"/>
          <p:cNvSpPr txBox="1">
            <a:spLocks noChangeArrowheads="1"/>
          </p:cNvSpPr>
          <p:nvPr/>
        </p:nvSpPr>
        <p:spPr bwMode="auto">
          <a:xfrm>
            <a:off x="3948113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9" name="Text Box 249"/>
          <p:cNvSpPr txBox="1">
            <a:spLocks noChangeArrowheads="1"/>
          </p:cNvSpPr>
          <p:nvPr/>
        </p:nvSpPr>
        <p:spPr bwMode="auto">
          <a:xfrm>
            <a:off x="6505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3738" name="Rectangle 250"/>
          <p:cNvSpPr>
            <a:spLocks noChangeArrowheads="1"/>
          </p:cNvSpPr>
          <p:nvPr/>
        </p:nvSpPr>
        <p:spPr bwMode="auto">
          <a:xfrm>
            <a:off x="4225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89185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6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7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8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9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0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1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2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>
            <a:off x="7407276" y="4510088"/>
            <a:ext cx="677863" cy="685800"/>
            <a:chOff x="2564" y="2228"/>
            <a:chExt cx="427" cy="432"/>
          </a:xfrm>
        </p:grpSpPr>
        <p:sp>
          <p:nvSpPr>
            <p:cNvPr id="89175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76" name="Group 262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89177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8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9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0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1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2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3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4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71"/>
          <p:cNvGrpSpPr>
            <a:grpSpLocks/>
          </p:cNvGrpSpPr>
          <p:nvPr/>
        </p:nvGrpSpPr>
        <p:grpSpPr bwMode="auto">
          <a:xfrm>
            <a:off x="5367338" y="5864225"/>
            <a:ext cx="677862" cy="685800"/>
            <a:chOff x="698" y="3091"/>
            <a:chExt cx="427" cy="432"/>
          </a:xfrm>
        </p:grpSpPr>
        <p:sp>
          <p:nvSpPr>
            <p:cNvPr id="89165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66" name="Group 273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89167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8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9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0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1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2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3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4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282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89155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56" name="Group 284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89157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8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9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0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1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2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3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4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105" name="Rectangle 293"/>
          <p:cNvSpPr>
            <a:spLocks noChangeArrowheads="1"/>
          </p:cNvSpPr>
          <p:nvPr/>
        </p:nvSpPr>
        <p:spPr bwMode="auto">
          <a:xfrm>
            <a:off x="1981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At the edges of an image we are missing pixels to form a neighbourhood</a:t>
            </a:r>
            <a:endParaRPr lang="en-US"/>
          </a:p>
        </p:txBody>
      </p: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4000500" y="5851526"/>
            <a:ext cx="685800" cy="677863"/>
            <a:chOff x="1560" y="3686"/>
            <a:chExt cx="432" cy="427"/>
          </a:xfrm>
        </p:grpSpPr>
        <p:grpSp>
          <p:nvGrpSpPr>
            <p:cNvPr id="89145" name="Group 295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89147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8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9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0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1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2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3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4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46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2" name="Group 305"/>
          <p:cNvGrpSpPr>
            <a:grpSpLocks/>
          </p:cNvGrpSpPr>
          <p:nvPr/>
        </p:nvGrpSpPr>
        <p:grpSpPr bwMode="auto">
          <a:xfrm>
            <a:off x="7400926" y="5849938"/>
            <a:ext cx="677863" cy="685800"/>
            <a:chOff x="3702" y="3685"/>
            <a:chExt cx="427" cy="432"/>
          </a:xfrm>
        </p:grpSpPr>
        <p:grpSp>
          <p:nvGrpSpPr>
            <p:cNvPr id="89135" name="Group 306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89137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8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9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0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1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2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3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4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6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4" name="Group 316"/>
          <p:cNvGrpSpPr>
            <a:grpSpLocks/>
          </p:cNvGrpSpPr>
          <p:nvPr/>
        </p:nvGrpSpPr>
        <p:grpSpPr bwMode="auto">
          <a:xfrm>
            <a:off x="4002088" y="3805238"/>
            <a:ext cx="1136650" cy="1149350"/>
            <a:chOff x="1561" y="2397"/>
            <a:chExt cx="716" cy="724"/>
          </a:xfrm>
        </p:grpSpPr>
        <p:sp>
          <p:nvSpPr>
            <p:cNvPr id="89110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sp>
          <p:nvSpPr>
            <p:cNvPr id="89111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2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3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4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5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6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7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8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9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0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1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2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3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4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5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6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7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8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9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0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1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2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3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4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sp>
        <p:nvSpPr>
          <p:cNvPr id="89109" name="Line 4"/>
          <p:cNvSpPr>
            <a:spLocks noChangeShapeType="1"/>
          </p:cNvSpPr>
          <p:nvPr/>
        </p:nvSpPr>
        <p:spPr bwMode="auto">
          <a:xfrm>
            <a:off x="19050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47F-B0E6-4D63-A897-DE6048C026BE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/>
      <p:bldP spid="637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89E727-2AAD-452A-8004-28D469152F3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242F1D-2505-4BD0-B9D8-A773730C46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/>
          <a:lstStyle/>
          <a:p>
            <a:r>
              <a:rPr lang="en-IE" sz="4000" dirty="0">
                <a:solidFill>
                  <a:schemeClr val="accent2"/>
                </a:solidFill>
              </a:rPr>
              <a:t>Overcoming the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IE" smtClean="0"/>
              <a:t>There are a few approaches to dealing with missing edge pixels:</a:t>
            </a:r>
          </a:p>
          <a:p>
            <a:pPr lvl="1" eaLnBrk="1" hangingPunct="1"/>
            <a:r>
              <a:rPr lang="en-IE" smtClean="0"/>
              <a:t>Pad the image </a:t>
            </a:r>
          </a:p>
          <a:p>
            <a:pPr lvl="2" eaLnBrk="1" hangingPunct="1"/>
            <a:r>
              <a:rPr lang="en-IE" smtClean="0"/>
              <a:t>Typically with either all white or all black pixels</a:t>
            </a:r>
          </a:p>
          <a:p>
            <a:pPr lvl="2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Replicate border pixels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Truncate the image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21336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0C9-48F9-42C9-8008-1B1966C5A87E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5B7C-CDBF-4E5A-8218-2FF845298B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931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9D6522-9F9A-44FF-BE90-7BD235EFEA4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Simple Neighbourhood Operations Example</a:t>
            </a:r>
            <a:endParaRPr lang="en-GB" sz="4000">
              <a:solidFill>
                <a:schemeClr val="accent2"/>
              </a:solidFill>
            </a:endParaRPr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935414" y="1981200"/>
            <a:ext cx="4530725" cy="4078288"/>
            <a:chOff x="1419" y="1218"/>
            <a:chExt cx="2854" cy="2569"/>
          </a:xfrm>
        </p:grpSpPr>
        <p:sp>
          <p:nvSpPr>
            <p:cNvPr id="93191" name="Rectangle 4"/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3" name="Rectangle 6"/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4" name="Rectangle 7"/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5" name="Rectangle 8"/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6" name="Rectangle 9"/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7" name="Rectangle 10"/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8" name="Rectangle 11"/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9" name="Rectangle 12"/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0" name="Rectangle 13"/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1" name="Rectangle 14"/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2" name="Rectangle 15"/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3" name="Rectangle 16"/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4" name="Rectangle 17"/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5" name="Rectangle 18"/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6" name="Rectangle 19"/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7" name="Rectangle 20"/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8" name="Rectangle 21"/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9" name="Rectangle 22"/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0" name="Rectangle 23"/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1" name="Rectangle 24"/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2" name="Rectangle 25"/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3" name="Rectangle 26"/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4" name="Rectangle 27"/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5" name="Rectangle 28"/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6" name="Rectangle 29"/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7" name="Rectangle 30"/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8" name="Rectangle 31"/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9" name="Rectangle 32"/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0" name="Rectangle 33"/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1" name="Line 34"/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2" name="Line 35"/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3" name="Text Box 36"/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93224" name="Text Box 37"/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grpSp>
          <p:nvGrpSpPr>
            <p:cNvPr id="93225" name="Group 38"/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93230" name="Oval 39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1" name="Oval 40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2" name="Oval 41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  <p:grpSp>
          <p:nvGrpSpPr>
            <p:cNvPr id="93226" name="Group 42"/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8" name="Oval 44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9" name="Oval 45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</p:grp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21336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838D-D421-476E-8085-4C177CEABB38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FA094A-041F-4480-A92F-C56ADB36FF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75B1AFE-32C3-4189-8C14-41C3BDA6422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Correlation &amp; Convolution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1"/>
            <a:ext cx="8229600" cy="5737225"/>
          </a:xfrm>
        </p:spPr>
        <p:txBody>
          <a:bodyPr/>
          <a:lstStyle/>
          <a:p>
            <a:pPr eaLnBrk="1" hangingPunct="1"/>
            <a:r>
              <a:rPr lang="en-IE" dirty="0" smtClean="0"/>
              <a:t>The filtering we have been talking about so far is referred to as </a:t>
            </a:r>
            <a:r>
              <a:rPr lang="en-IE" i="1" dirty="0" smtClean="0"/>
              <a:t>correlation </a:t>
            </a:r>
            <a:r>
              <a:rPr lang="en-IE" dirty="0" smtClean="0"/>
              <a:t>with the filter itself referred to as the </a:t>
            </a:r>
            <a:r>
              <a:rPr lang="en-IE" i="1" dirty="0" smtClean="0"/>
              <a:t>correlation kernel</a:t>
            </a:r>
            <a:endParaRPr lang="en-IE" dirty="0" smtClean="0"/>
          </a:p>
          <a:p>
            <a:pPr eaLnBrk="1" hangingPunct="1"/>
            <a:r>
              <a:rPr lang="en-IE" i="1" dirty="0" smtClean="0"/>
              <a:t>Convolution</a:t>
            </a:r>
            <a:r>
              <a:rPr lang="en-IE" dirty="0" smtClean="0"/>
              <a:t> is a similar operation, with just one subtle difference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For symmetric filters it makes no difference</a:t>
            </a:r>
            <a:endParaRPr lang="en-US" i="1" dirty="0" smtClean="0"/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430963" y="4049714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z</a:t>
            </a:r>
            <a:r>
              <a:rPr lang="en-IE" sz="2600" i="1"/>
              <a:t>*a + y*b + x*c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w</a:t>
            </a:r>
            <a:r>
              <a:rPr lang="en-IE" sz="2600" i="1"/>
              <a:t>*d + </a:t>
            </a:r>
            <a:r>
              <a:rPr lang="en-IE" sz="2400" i="1"/>
              <a:t>u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t</a:t>
            </a:r>
            <a:r>
              <a:rPr lang="en-IE" sz="2600" i="1"/>
              <a:t>*f + </a:t>
            </a:r>
            <a:r>
              <a:rPr lang="en-IE" sz="2400" i="1"/>
              <a:t>s</a:t>
            </a:r>
            <a:r>
              <a:rPr lang="en-IE" sz="2600" i="1"/>
              <a:t>*g + </a:t>
            </a:r>
            <a:r>
              <a:rPr lang="en-IE" sz="2400" i="1"/>
              <a:t>r</a:t>
            </a:r>
            <a:r>
              <a:rPr lang="en-IE" sz="2600" i="1"/>
              <a:t>*h</a:t>
            </a: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4521201" y="3530278"/>
            <a:ext cx="1820863" cy="2499047"/>
            <a:chOff x="1818" y="2371"/>
            <a:chExt cx="1147" cy="1247"/>
          </a:xfrm>
        </p:grpSpPr>
        <p:grpSp>
          <p:nvGrpSpPr>
            <p:cNvPr id="95254" name="Group 6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95256" name="Rectangle 7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r</a:t>
                </a:r>
                <a:endParaRPr lang="en-US" sz="2400" i="1"/>
              </a:p>
            </p:txBody>
          </p:sp>
          <p:sp>
            <p:nvSpPr>
              <p:cNvPr id="95257" name="Rectangle 8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s</a:t>
                </a:r>
                <a:endParaRPr lang="en-US" sz="2400" i="1"/>
              </a:p>
            </p:txBody>
          </p:sp>
          <p:sp>
            <p:nvSpPr>
              <p:cNvPr id="95258" name="Rectangle 9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t</a:t>
                </a:r>
                <a:endParaRPr lang="en-US" sz="2400" i="1"/>
              </a:p>
            </p:txBody>
          </p:sp>
          <p:sp>
            <p:nvSpPr>
              <p:cNvPr id="95259" name="Rectangle 10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u</a:t>
                </a:r>
                <a:endParaRPr lang="en-US" sz="2400" i="1"/>
              </a:p>
            </p:txBody>
          </p:sp>
          <p:sp>
            <p:nvSpPr>
              <p:cNvPr id="95260" name="Rectangle 11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v</a:t>
                </a:r>
                <a:endParaRPr lang="el-GR" sz="2400" i="1"/>
              </a:p>
            </p:txBody>
          </p:sp>
          <p:sp>
            <p:nvSpPr>
              <p:cNvPr id="95261" name="Rectangle 12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w</a:t>
                </a:r>
                <a:endParaRPr lang="en-US" sz="2400" i="1"/>
              </a:p>
            </p:txBody>
          </p:sp>
          <p:sp>
            <p:nvSpPr>
              <p:cNvPr id="95262" name="Rectangle 13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x</a:t>
                </a:r>
                <a:endParaRPr lang="en-US" sz="2400" i="1"/>
              </a:p>
            </p:txBody>
          </p:sp>
          <p:sp>
            <p:nvSpPr>
              <p:cNvPr id="95263" name="Rectangle 14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y</a:t>
                </a:r>
                <a:endParaRPr lang="en-US" sz="2400" i="1"/>
              </a:p>
            </p:txBody>
          </p:sp>
          <p:sp>
            <p:nvSpPr>
              <p:cNvPr id="95264" name="Rectangle 15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z</a:t>
                </a:r>
                <a:endParaRPr lang="en-US" sz="2400" i="1"/>
              </a:p>
            </p:txBody>
          </p:sp>
        </p:grpSp>
        <p:sp>
          <p:nvSpPr>
            <p:cNvPr id="95255" name="Text Box 16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Filter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5240" name="Group 17"/>
          <p:cNvGrpSpPr>
            <a:grpSpLocks/>
          </p:cNvGrpSpPr>
          <p:nvPr/>
        </p:nvGrpSpPr>
        <p:grpSpPr bwMode="auto">
          <a:xfrm>
            <a:off x="2347913" y="3530278"/>
            <a:ext cx="1820862" cy="3175322"/>
            <a:chOff x="449" y="2371"/>
            <a:chExt cx="1147" cy="1407"/>
          </a:xfrm>
        </p:grpSpPr>
        <p:grpSp>
          <p:nvGrpSpPr>
            <p:cNvPr id="95243" name="Group 18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95245" name="Rectangle 19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a</a:t>
                </a:r>
                <a:endParaRPr lang="en-US" sz="2400" i="1"/>
              </a:p>
            </p:txBody>
          </p:sp>
          <p:sp>
            <p:nvSpPr>
              <p:cNvPr id="95246" name="Rectangle 20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b</a:t>
                </a:r>
                <a:endParaRPr lang="en-US" sz="2400" i="1"/>
              </a:p>
            </p:txBody>
          </p:sp>
          <p:sp>
            <p:nvSpPr>
              <p:cNvPr id="95247" name="Rectangle 21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c</a:t>
                </a:r>
                <a:endParaRPr lang="en-US" sz="2400" i="1"/>
              </a:p>
            </p:txBody>
          </p:sp>
          <p:sp>
            <p:nvSpPr>
              <p:cNvPr id="95248" name="Rectangle 22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d</a:t>
                </a:r>
                <a:endParaRPr lang="en-US" sz="2400" i="1"/>
              </a:p>
            </p:txBody>
          </p:sp>
          <p:sp>
            <p:nvSpPr>
              <p:cNvPr id="95249" name="Rectangle 23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1" name="Rectangle 25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f</a:t>
                </a:r>
                <a:endParaRPr lang="en-US" sz="2400" i="1"/>
              </a:p>
            </p:txBody>
          </p:sp>
          <p:sp>
            <p:nvSpPr>
              <p:cNvPr id="95252" name="Rectangle 26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g</a:t>
                </a:r>
                <a:endParaRPr lang="en-US" sz="2400" i="1"/>
              </a:p>
            </p:txBody>
          </p:sp>
          <p:sp>
            <p:nvSpPr>
              <p:cNvPr id="95253" name="Rectangle 27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h</a:t>
                </a:r>
                <a:endParaRPr lang="en-US" sz="2400" i="1"/>
              </a:p>
            </p:txBody>
          </p:sp>
        </p:grpSp>
        <p:sp>
          <p:nvSpPr>
            <p:cNvPr id="95244" name="Text Box 28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 dirty="0">
                  <a:latin typeface="Arial" panose="020B0604020202020204" pitchFamily="34" charset="0"/>
                </a:rPr>
                <a:t>Original Image Pixels</a:t>
              </a:r>
              <a:endParaRPr 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95241" name="Text Box 29"/>
          <p:cNvSpPr txBox="1">
            <a:spLocks noChangeArrowheads="1"/>
          </p:cNvSpPr>
          <p:nvPr/>
        </p:nvSpPr>
        <p:spPr bwMode="auto">
          <a:xfrm>
            <a:off x="4011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9524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F905-7C60-4EAE-84CA-40062DFCF90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AF7FA-55CF-4680-903A-B60843CD4C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972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B8BE15-8CD3-46B8-8C5B-E954BA44036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Background:  </a:t>
            </a:r>
            <a:r>
              <a:rPr lang="en-US" sz="2400"/>
              <a:t> to highlight fine detail in an image or to </a:t>
            </a:r>
            <a:br>
              <a:rPr lang="en-US" sz="2400"/>
            </a:br>
            <a:r>
              <a:rPr lang="en-US" sz="2400"/>
              <a:t>                   enhance blurred detail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electronic printing, medical imaging, industrial  </a:t>
            </a:r>
            <a:br>
              <a:rPr lang="en-US" sz="2400"/>
            </a:br>
            <a:r>
              <a:rPr lang="en-US" sz="2400"/>
              <a:t>                   inspection, autonomous target detection (smart </a:t>
            </a:r>
            <a:br>
              <a:rPr lang="en-US" sz="2400"/>
            </a:br>
            <a:r>
              <a:rPr lang="en-US" sz="2400"/>
              <a:t>                   weapons)......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Foundation (Blurring vs Sharpening):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Blurring/smoothing</a:t>
            </a:r>
            <a:r>
              <a:rPr lang="en-US" sz="2400"/>
              <a:t> is performed by spatial averaging 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</a:rPr>
              <a:t>(equivalent to integration)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Sharpening</a:t>
            </a:r>
            <a:r>
              <a:rPr lang="en-US" sz="2400"/>
              <a:t> is performed by noting only </a:t>
            </a:r>
            <a:r>
              <a:rPr lang="en-US" sz="2400">
                <a:solidFill>
                  <a:schemeClr val="accent2"/>
                </a:solidFill>
              </a:rPr>
              <a:t>the gray level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changes</a:t>
            </a:r>
            <a:r>
              <a:rPr lang="en-US" sz="2400"/>
              <a:t> in the image that is the </a:t>
            </a:r>
            <a:r>
              <a:rPr lang="en-US" sz="2400">
                <a:solidFill>
                  <a:schemeClr val="accent2"/>
                </a:solidFill>
              </a:rPr>
              <a:t>differentiation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634F-58DA-4F4E-AFFD-C9AB889B929F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A8869C-73BD-4F20-B7E0-4429D6865E3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9830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90745D-C2D4-4ADE-8E0B-3C48B2259F2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Operation of Image Differentiation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Enhance edges and discontinuities (magnitude of    </a:t>
            </a:r>
            <a:br>
              <a:rPr lang="en-US" sz="2400" dirty="0"/>
            </a:br>
            <a:r>
              <a:rPr lang="en-US" sz="2400" dirty="0"/>
              <a:t>  output gray level &gt;&gt;0)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De-emphasize areas with slowly varying gray-level </a:t>
            </a:r>
            <a:br>
              <a:rPr lang="en-US" sz="2400" dirty="0"/>
            </a:br>
            <a:r>
              <a:rPr lang="en-US" sz="2400" dirty="0"/>
              <a:t>  values (output gray level: 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First-order and second-order derivatives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Gradients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Implementation by mask filtering</a:t>
            </a:r>
          </a:p>
        </p:txBody>
      </p:sp>
      <p:sp>
        <p:nvSpPr>
          <p:cNvPr id="9831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530-5DBA-49FF-9099-3E2984FD8732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6A9539-A6F1-4C5A-A7E5-A0914992C61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1DAAB-98A5-49EA-B297-9F38BFBBF9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0"/>
            <a:ext cx="7315200" cy="5257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 basic definition of the first-order derivative of a one-dimensional function f(x) is the difference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Second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Similarly,the</a:t>
            </a:r>
            <a:r>
              <a:rPr lang="en-US" sz="2400" dirty="0" smtClean="0"/>
              <a:t> </a:t>
            </a:r>
            <a:r>
              <a:rPr lang="en-US" sz="2400" dirty="0"/>
              <a:t>second-order derivative of a one-dimensional function f(x) is the difference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Tx/>
              <a:buNone/>
            </a:pPr>
            <a:endParaRPr lang="th-TH" sz="2400" dirty="0"/>
          </a:p>
        </p:txBody>
      </p:sp>
      <p:sp>
        <p:nvSpPr>
          <p:cNvPr id="99334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733800" y="2743200"/>
          <a:ext cx="446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Microsoft Equation 3.0" r:id="rId3" imgW="1282700" imgH="393700" progId="Equation.3">
                  <p:embed/>
                </p:oleObj>
              </mc:Choice>
              <mc:Fallback>
                <p:oleObj name="Microsoft Equation 3.0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4464050" cy="685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1" y="5410200"/>
          <a:ext cx="715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Microsoft Equation 3.0" r:id="rId5" imgW="2057400" imgH="419100" progId="Equation.3">
                  <p:embed/>
                </p:oleObj>
              </mc:Choice>
              <mc:Fallback>
                <p:oleObj name="Microsoft Equation 3.0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410200"/>
                        <a:ext cx="715962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74E-C767-4377-B426-9E8109661AB8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5E7EDE-9E34-4E0F-801E-C349C78D669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03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9F5F6B-422B-4B24-8E3F-FDE82600F55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First and Second Order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03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495800"/>
          </a:xfrm>
        </p:spPr>
      </p:pic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63DA-BC96-4C80-B6A5-899F79580587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17D23-2195-4DA5-9A57-E061632F080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13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756253-B7B0-4053-A5B1-2BE96272267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Example for Discrete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138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71600"/>
            <a:ext cx="7772400" cy="4572000"/>
          </a:xfrm>
        </p:spPr>
      </p:pic>
      <p:sp>
        <p:nvSpPr>
          <p:cNvPr id="10138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855-514E-44DC-9631-F4EEB45B0CFD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07651-C37E-4ED1-8C6B-3368662FFE0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AF9C4-93B6-44B8-A73E-ADDDF6F0F7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47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output intensity value at (</a:t>
            </a:r>
            <a:r>
              <a:rPr lang="en-US" sz="2600" dirty="0" err="1"/>
              <a:t>x,y</a:t>
            </a:r>
            <a:r>
              <a:rPr lang="en-US" sz="2600" dirty="0"/>
              <a:t>) depends not only on the input intensity value at (</a:t>
            </a:r>
            <a:r>
              <a:rPr lang="en-US" sz="2600" dirty="0" err="1"/>
              <a:t>x,y</a:t>
            </a:r>
            <a:r>
              <a:rPr lang="en-US" sz="2600" dirty="0"/>
              <a:t>) but also on the specified  number of neighboring intensity values around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accent2"/>
                </a:solidFill>
              </a:rPr>
              <a:t>Spatial masks</a:t>
            </a:r>
            <a:r>
              <a:rPr lang="en-US" sz="2600"/>
              <a:t> (also called window, filter, kernel,</a:t>
            </a:r>
            <a:br>
              <a:rPr lang="en-US" sz="2600"/>
            </a:br>
            <a:r>
              <a:rPr lang="en-US" sz="2600"/>
              <a:t>template) are used and </a:t>
            </a:r>
            <a:r>
              <a:rPr lang="en-US" sz="2600">
                <a:solidFill>
                  <a:schemeClr val="accent2"/>
                </a:solidFill>
              </a:rPr>
              <a:t>convolved over the entire image for local enhancement</a:t>
            </a:r>
            <a:r>
              <a:rPr lang="en-US" sz="2600"/>
              <a:t> (spatial filtering)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size of the mask determines the number of </a:t>
            </a:r>
            <a:br>
              <a:rPr lang="en-US" sz="2600" dirty="0"/>
            </a:br>
            <a:r>
              <a:rPr lang="en-US" sz="2600" dirty="0"/>
              <a:t> neighboring pixels which influence the output</a:t>
            </a:r>
            <a:br>
              <a:rPr lang="en-US" sz="2600" dirty="0"/>
            </a:br>
            <a:r>
              <a:rPr lang="en-US" sz="2600" dirty="0"/>
              <a:t> value at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values (coefficients) of the mask determine the</a:t>
            </a:r>
            <a:br>
              <a:rPr lang="en-US" sz="2600" dirty="0"/>
            </a:br>
            <a:r>
              <a:rPr lang="en-US" sz="2600" dirty="0"/>
              <a:t> nature and properties of enhancing technique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64518" name="Line 4"/>
          <p:cNvSpPr>
            <a:spLocks noChangeShapeType="1"/>
          </p:cNvSpPr>
          <p:nvPr/>
        </p:nvSpPr>
        <p:spPr bwMode="auto">
          <a:xfrm>
            <a:off x="22098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2D-6680-46B2-B6E9-9C0730812EA4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21C4-7011-402B-B175-C6D593B30BF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24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9A3EE-F8FF-4773-BE1B-51A92758621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Comparison between </a:t>
            </a:r>
            <a:r>
              <a:rPr lang="en-US" sz="4000" b="1" i="1">
                <a:solidFill>
                  <a:schemeClr val="accent2"/>
                </a:solidFill>
              </a:rPr>
              <a:t>f"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b="1" i="1">
                <a:solidFill>
                  <a:schemeClr val="accent2"/>
                </a:solidFill>
              </a:rPr>
              <a:t>f´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produces thicker edges in an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has a stronger response to fine detail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has a stronger response to a gray-level step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produces a double response at step changes in gray level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For image enhancement,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is generally better suited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     than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Major application of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is for edge extraction;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used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together with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results in impressive enhancement effect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06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CEF-EDD6-4D07-A64E-9C2F1C52E9CB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42E08-3152-47E1-BA6B-33D391C358D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34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75C388-B580-4767-89C7-C7CD55D1CF7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800600"/>
          </a:xfrm>
        </p:spPr>
      </p:pic>
      <p:sp>
        <p:nvSpPr>
          <p:cNvPr id="10343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52D-BCFA-4603-AE4F-20F0B184D66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BBABF-A236-4826-81EA-F48E9465C1E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445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80771DF-C8F0-43C5-B323-9D80AFE74FE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445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93E5-B2CE-49D8-96EA-A311CAD94431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465CC-7D1C-4A8D-B6DF-C59E6AAE2AC6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54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615D5-62F1-4E44-8D56-3B997DF9BCF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547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05478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9FD9-EB75-4201-B211-CF038BA1E724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44E24-C4E8-46BE-AEBA-E62918F4A35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649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6B2ED1-AB2C-4631-B993-14818FB7E92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sz="14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650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800600"/>
          </a:xfrm>
        </p:spPr>
      </p:pic>
      <p:sp>
        <p:nvSpPr>
          <p:cNvPr id="106502" name="Line 4"/>
          <p:cNvSpPr>
            <a:spLocks noChangeShapeType="1"/>
          </p:cNvSpPr>
          <p:nvPr/>
        </p:nvSpPr>
        <p:spPr bwMode="auto">
          <a:xfrm>
            <a:off x="19050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416-BEBB-4AB0-AE89-286F43D9F73C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103FC-893B-44F6-935A-533F155684E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85884-6303-48CC-994A-059AAA07D75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Laplacian for Image Enhancement (Example)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1075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3000"/>
            <a:ext cx="7772400" cy="4800600"/>
          </a:xfrm>
        </p:spPr>
      </p:pic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0574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5060-600F-460F-A17A-A552C18A9920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A304F-488D-4BD6-B03C-09D5305351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85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9EE5-F5AB-4A4F-ADE0-33ED16BBC8D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sz="14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/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Image Sharpening Based on Unsharp Masking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85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419600"/>
          </a:xfrm>
        </p:spPr>
      </p:pic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670C-54F5-4821-9185-CF1608FCA6D5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AD3E75-004A-4EB9-A85B-E1CCABE103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0957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F92D106-4B38-486C-856E-1746CABAD0E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High Boost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4038600"/>
            <a:ext cx="8077200" cy="1676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Principal application: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Boost filtering is used when input image is darker than desired,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high-boost filter makes the image lighter and more natural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109574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7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696200" cy="2590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8FF3-F927-4B95-822C-E39118FB3C40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1B48-8077-49AE-9DBA-D33B2065639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1059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9251A2-A699-4B03-8FD7-13E834A2B2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sz="140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 Masks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05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419600"/>
          </a:xfrm>
        </p:spPr>
      </p:pic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8A-E72E-43D0-8053-B6F444DCAD28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489950" cy="5524500"/>
          </a:xfrm>
        </p:spPr>
        <p:txBody>
          <a:bodyPr/>
          <a:lstStyle/>
          <a:p>
            <a:pPr eaLnBrk="1" hangingPunct="1"/>
            <a:r>
              <a:rPr lang="en-IE" sz="2400" dirty="0"/>
              <a:t>Implementing 1st derivative filters is difficult in practice</a:t>
            </a:r>
          </a:p>
          <a:p>
            <a:pPr eaLnBrk="1" hangingPunct="1">
              <a:buFontTx/>
              <a:buNone/>
            </a:pPr>
            <a:endParaRPr lang="en-IE" sz="2400" dirty="0"/>
          </a:p>
          <a:p>
            <a:pPr eaLnBrk="1" hangingPunct="1"/>
            <a:r>
              <a:rPr lang="en-IE" sz="2400" dirty="0"/>
              <a:t>For a function </a:t>
            </a:r>
            <a:r>
              <a:rPr lang="en-IE" sz="2400" dirty="0">
                <a:solidFill>
                  <a:schemeClr val="accent2"/>
                </a:solidFill>
              </a:rPr>
              <a:t>f (x, y)</a:t>
            </a:r>
            <a:r>
              <a:rPr lang="en-IE" sz="2400" dirty="0"/>
              <a:t> the gradient of f at coordinates </a:t>
            </a:r>
            <a:r>
              <a:rPr lang="en-IE" sz="2400" dirty="0">
                <a:solidFill>
                  <a:schemeClr val="accent2"/>
                </a:solidFill>
              </a:rPr>
              <a:t>(x, y)</a:t>
            </a:r>
            <a:r>
              <a:rPr lang="en-IE" sz="2400" dirty="0"/>
              <a:t> is given as the column vector:</a:t>
            </a:r>
            <a:endParaRPr lang="en-US" sz="2400" dirty="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48201" y="3657600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4" imgW="1143000" imgH="812800" progId="Equation.3">
                  <p:embed/>
                </p:oleObj>
              </mc:Choice>
              <mc:Fallback>
                <p:oleObj name="Equation" r:id="rId4" imgW="1143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657600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19812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45A-BB2B-499D-8D73-5BFBB892BDBB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42FC9-43A2-4BC1-B4CC-315AA2F24E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6A4ED31-21E1-4AD1-9977-7F916F8B24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Some simple neighbourhood operations include: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Min:</a:t>
            </a:r>
            <a:r>
              <a:rPr lang="en-IE"/>
              <a:t> Set the pixel value to the minimum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Max:</a:t>
            </a:r>
            <a:r>
              <a:rPr lang="en-IE"/>
              <a:t> Set the pixel value to the maximum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Median:</a:t>
            </a:r>
            <a:r>
              <a:rPr lang="en-IE"/>
              <a:t> The median value of a set of numbers is the midpoint value in that set (e.g. from the set [1, 7, 15, 18, 24] 15 is the median). Sometimes the median works better than the average</a:t>
            </a:r>
            <a:endParaRPr lang="en-US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22098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F6A-8ED2-4258-9E0C-1FFC18AB4457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686800" cy="5524500"/>
          </a:xfrm>
        </p:spPr>
        <p:txBody>
          <a:bodyPr/>
          <a:lstStyle/>
          <a:p>
            <a:pPr eaLnBrk="1" hangingPunct="1"/>
            <a:r>
              <a:rPr lang="en-IE" sz="2400"/>
              <a:t>The magnitude of this vector is given by:</a:t>
            </a:r>
          </a:p>
          <a:p>
            <a:pPr eaLnBrk="1" hangingPunct="1"/>
            <a:endParaRPr lang="en-IE" sz="240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z="2400"/>
              <a:t>For </a:t>
            </a:r>
            <a:r>
              <a:rPr lang="en-IE" sz="2400">
                <a:solidFill>
                  <a:schemeClr val="accent2"/>
                </a:solidFill>
              </a:rPr>
              <a:t>practical reasons</a:t>
            </a:r>
            <a:r>
              <a:rPr lang="en-IE" sz="2400"/>
              <a:t> this can be simplified as:</a:t>
            </a:r>
          </a:p>
          <a:p>
            <a:pPr eaLnBrk="1" hangingPunct="1"/>
            <a:endParaRPr lang="en-US" sz="240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146550" y="1985964"/>
            <a:ext cx="3765550" cy="2708275"/>
            <a:chOff x="776" y="1251"/>
            <a:chExt cx="2372" cy="1706"/>
          </a:xfrm>
        </p:grpSpPr>
        <p:graphicFrame>
          <p:nvGraphicFramePr>
            <p:cNvPr id="113671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4" name="Equation" r:id="rId4" imgW="939392" imgH="203112" progId="Equation.3">
                    <p:embed/>
                  </p:oleObj>
                </mc:Choice>
                <mc:Fallback>
                  <p:oleObj name="Equation" r:id="rId4" imgW="93939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5" name="Equation" r:id="rId6" imgW="837836" imgH="304668" progId="Equation.3">
                    <p:embed/>
                  </p:oleObj>
                </mc:Choice>
                <mc:Fallback>
                  <p:oleObj name="Equation" r:id="rId6" imgW="8378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6" name="Equation" r:id="rId8" imgW="1320227" imgH="609336" progId="Equation.3">
                    <p:embed/>
                  </p:oleObj>
                </mc:Choice>
                <mc:Fallback>
                  <p:oleObj name="Equation" r:id="rId8" imgW="1320227" imgH="6093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69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9"/>
          <p:cNvSpPr>
            <a:spLocks noChangeShapeType="1"/>
          </p:cNvSpPr>
          <p:nvPr/>
        </p:nvSpPr>
        <p:spPr bwMode="auto">
          <a:xfrm>
            <a:off x="19050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678-3FC5-4013-B254-83B3F53489E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Now we want to define </a:t>
            </a:r>
            <a:r>
              <a:rPr lang="en-US" sz="2400">
                <a:solidFill>
                  <a:schemeClr val="accent2"/>
                </a:solidFill>
              </a:rPr>
              <a:t>digital approximations</a:t>
            </a:r>
            <a:r>
              <a:rPr lang="en-US" sz="2400"/>
              <a:t> and their Filter Masks</a:t>
            </a:r>
          </a:p>
          <a:p>
            <a:pPr eaLnBrk="1" hangingPunct="1"/>
            <a:r>
              <a:rPr lang="en-US" sz="2400"/>
              <a:t>For simplicity we use a 3x3 region</a:t>
            </a:r>
          </a:p>
          <a:p>
            <a:pPr eaLnBrk="1" hangingPunct="1"/>
            <a:r>
              <a:rPr lang="en-US" sz="2400"/>
              <a:t>For example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denotes f(x,y),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/>
              <a:t> denotes f(x-1,y-1)</a:t>
            </a:r>
          </a:p>
          <a:p>
            <a:pPr eaLnBrk="1" hangingPunct="1"/>
            <a:r>
              <a:rPr lang="en-US" sz="2400"/>
              <a:t> A simple approximation for First Derivative is</a:t>
            </a:r>
          </a:p>
          <a:p>
            <a:pPr eaLnBrk="1" hangingPunct="1"/>
            <a:endParaRPr lang="en-US" sz="2400"/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57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Line 15"/>
          <p:cNvSpPr>
            <a:spLocks noChangeShapeType="1"/>
          </p:cNvSpPr>
          <p:nvPr/>
        </p:nvSpPr>
        <p:spPr bwMode="auto">
          <a:xfrm>
            <a:off x="19050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F92D-201A-469B-9C3F-8785E3CF5CED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r>
              <a:rPr lang="en-US" sz="2400"/>
              <a:t>A simple approximation for </a:t>
            </a:r>
            <a:r>
              <a:rPr lang="en-US" sz="2400">
                <a:solidFill>
                  <a:schemeClr val="accent2"/>
                </a:solidFill>
              </a:rPr>
              <a:t>First Derivative</a:t>
            </a:r>
            <a:r>
              <a:rPr lang="en-US" sz="2400"/>
              <a:t> is</a:t>
            </a:r>
          </a:p>
          <a:p>
            <a:pPr eaLnBrk="1" hangingPunct="1"/>
            <a:endParaRPr lang="en-US" sz="2400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6748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49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0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1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2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3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4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5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6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67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15"/>
          <p:cNvSpPr>
            <a:spLocks noChangeArrowheads="1"/>
          </p:cNvSpPr>
          <p:nvPr/>
        </p:nvSpPr>
        <p:spPr bwMode="auto">
          <a:xfrm>
            <a:off x="1828801" y="3048000"/>
            <a:ext cx="801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Two other definitions proposed by </a:t>
            </a:r>
            <a:r>
              <a:rPr lang="en-US" sz="2400">
                <a:solidFill>
                  <a:schemeClr val="accent2"/>
                </a:solidFill>
              </a:rPr>
              <a:t>Roberts</a:t>
            </a:r>
            <a:r>
              <a:rPr lang="en-US" sz="2400"/>
              <a:t> use cross- difference</a:t>
            </a:r>
          </a:p>
        </p:txBody>
      </p:sp>
      <p:pic>
        <p:nvPicPr>
          <p:cNvPr id="1167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7"/>
          <p:cNvSpPr>
            <a:spLocks noChangeArrowheads="1"/>
          </p:cNvSpPr>
          <p:nvPr/>
        </p:nvSpPr>
        <p:spPr bwMode="auto">
          <a:xfrm>
            <a:off x="1887538" y="44196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</a:p>
        </p:txBody>
      </p:sp>
      <p:pic>
        <p:nvPicPr>
          <p:cNvPr id="1167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62600"/>
            <a:ext cx="373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Line 23"/>
          <p:cNvSpPr>
            <a:spLocks noChangeShapeType="1"/>
          </p:cNvSpPr>
          <p:nvPr/>
        </p:nvSpPr>
        <p:spPr bwMode="auto">
          <a:xfrm>
            <a:off x="1905000" y="1524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75A-F549-45DE-A008-7CF50AF1229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endParaRPr lang="en-US" sz="240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229600" y="2078038"/>
            <a:ext cx="1893888" cy="1884362"/>
            <a:chOff x="3689" y="895"/>
            <a:chExt cx="988" cy="983"/>
          </a:xfrm>
        </p:grpSpPr>
        <p:sp>
          <p:nvSpPr>
            <p:cNvPr id="117772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3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4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5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6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7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8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9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80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7765" name="Rectangle 17"/>
          <p:cNvSpPr>
            <a:spLocks noChangeArrowheads="1"/>
          </p:cNvSpPr>
          <p:nvPr/>
        </p:nvSpPr>
        <p:spPr bwMode="auto">
          <a:xfrm>
            <a:off x="2133601" y="1905000"/>
            <a:ext cx="392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  <a:r>
              <a:rPr lang="en-US" sz="2400">
                <a:solidFill>
                  <a:schemeClr val="accent2"/>
                </a:solidFill>
              </a:rPr>
              <a:t>absolute values</a:t>
            </a:r>
            <a:r>
              <a:rPr lang="en-US" sz="2400"/>
              <a:t> then </a:t>
            </a:r>
          </a:p>
        </p:txBody>
      </p:sp>
      <p:pic>
        <p:nvPicPr>
          <p:cNvPr id="1177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8" name="Rectangle 22"/>
          <p:cNvSpPr>
            <a:spLocks noChangeArrowheads="1"/>
          </p:cNvSpPr>
          <p:nvPr/>
        </p:nvSpPr>
        <p:spPr bwMode="auto">
          <a:xfrm>
            <a:off x="19812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Masks</a:t>
            </a:r>
            <a:r>
              <a:rPr lang="en-US" sz="2400"/>
              <a:t> corresponding to these </a:t>
            </a:r>
            <a:r>
              <a:rPr lang="en-US" sz="2400">
                <a:solidFill>
                  <a:schemeClr val="accent2"/>
                </a:solidFill>
              </a:rPr>
              <a:t>equations</a:t>
            </a:r>
            <a:r>
              <a:rPr lang="en-US" sz="2400"/>
              <a:t> are: </a:t>
            </a:r>
          </a:p>
        </p:txBody>
      </p:sp>
      <p:pic>
        <p:nvPicPr>
          <p:cNvPr id="11776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0" name="Rectangle 25"/>
          <p:cNvSpPr>
            <a:spLocks noChangeArrowheads="1"/>
          </p:cNvSpPr>
          <p:nvPr/>
        </p:nvSpPr>
        <p:spPr bwMode="auto">
          <a:xfrm>
            <a:off x="4191000" y="6172201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Roberts Cross-Gradient Operators</a:t>
            </a:r>
          </a:p>
        </p:txBody>
      </p:sp>
      <p:sp>
        <p:nvSpPr>
          <p:cNvPr id="117771" name="Line 26"/>
          <p:cNvSpPr>
            <a:spLocks noChangeShapeType="1"/>
          </p:cNvSpPr>
          <p:nvPr/>
        </p:nvSpPr>
        <p:spPr bwMode="auto">
          <a:xfrm>
            <a:off x="19050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2E6-72D2-4BFC-90DF-92315F5F433E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F4100-AE1D-4947-BBCC-9A4B686D137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53DA1B-C721-484F-8646-CD0A57D6F6A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sz="140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87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B76D-BE5C-447C-BEC0-FFF617F9E945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4964A-A0FC-4C5A-9B97-7F2DFC2C4C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1981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717C34-F4B5-4334-8424-2D41095D8BB3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sz="140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Gradient Operators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371600"/>
            <a:ext cx="769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Normally the smallest mask used is of size 3 x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Based on the concept of approximating the gradient several</a:t>
            </a:r>
            <a:br>
              <a:rPr lang="en-US" sz="2400"/>
            </a:br>
            <a:r>
              <a:rPr lang="en-US" sz="2400"/>
              <a:t>spatial masks have been proposed: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19814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81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90800"/>
            <a:ext cx="7086600" cy="3124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5BE-A7DE-481A-B3E7-681E3D960529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556FE-05D2-43B3-94FE-79CF7489DBC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779000-9B77-41FE-BC59-E23BDF093F9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083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724400"/>
          </a:xfrm>
        </p:spPr>
      </p:pic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E55-552A-4BB1-BF75-58D802259D95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0D67E-C453-493F-88BB-0BDAD1162D9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2148-B9BA-4F62-A7DF-C94540213B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sz="140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Processing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186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95400"/>
            <a:ext cx="8077200" cy="4648200"/>
          </a:xfrm>
        </p:spPr>
      </p:pic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EE4-50BE-4050-9A24-EBB044C02756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691E1F-F65F-4CF3-A6AD-58F96163560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1228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C6E00F-1E15-40B4-939E-A5B69AA1947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sz="140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NOTE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2133600" y="2209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/>
              <a:t> </a:t>
            </a:r>
            <a:r>
              <a:rPr lang="en-US"/>
              <a:t>The summation of coefficients in all masks equals 0, indicating that they would give a response of 0 in an area of constant gray level.</a:t>
            </a:r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61A-378F-4CEC-9823-2E68A122402A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used to estimate the Gradient</a:t>
            </a:r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3357" r="9074" b="28038"/>
          <a:stretch>
            <a:fillRect/>
          </a:stretch>
        </p:blipFill>
        <p:spPr>
          <a:xfrm>
            <a:off x="1524000" y="1920876"/>
            <a:ext cx="9144000" cy="4251325"/>
          </a:xfrm>
          <a:noFill/>
        </p:spPr>
      </p:pic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0574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9045-4637-4E7F-80FF-11A73A45D7FB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C85917-1600-4B1D-9CA3-F091524281A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675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81A7EF-0758-43BD-823F-DD76E87AA54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 Example</a:t>
            </a:r>
            <a:endParaRPr lang="en-GB" sz="3600">
              <a:solidFill>
                <a:schemeClr val="accent2"/>
              </a:solidFill>
            </a:endParaRPr>
          </a:p>
        </p:txBody>
      </p:sp>
      <p:grpSp>
        <p:nvGrpSpPr>
          <p:cNvPr id="67589" name="Group 3"/>
          <p:cNvGrpSpPr>
            <a:grpSpLocks/>
          </p:cNvGrpSpPr>
          <p:nvPr/>
        </p:nvGrpSpPr>
        <p:grpSpPr bwMode="auto">
          <a:xfrm>
            <a:off x="1492250" y="1862138"/>
            <a:ext cx="4510088" cy="4113212"/>
            <a:chOff x="30" y="1173"/>
            <a:chExt cx="2841" cy="2591"/>
          </a:xfrm>
        </p:grpSpPr>
        <p:sp>
          <p:nvSpPr>
            <p:cNvPr id="67643" name="Rectangle 4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5" name="Rectangle 6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8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9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10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12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5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6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8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21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22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4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7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8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9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30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31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32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3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3" name="Line 34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4" name="Line 35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5" name="Text Box 36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Original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76" name="Text Box 37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77" name="Text Box 38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0" name="Group 39"/>
          <p:cNvGrpSpPr>
            <a:grpSpLocks/>
          </p:cNvGrpSpPr>
          <p:nvPr/>
        </p:nvGrpSpPr>
        <p:grpSpPr bwMode="auto">
          <a:xfrm>
            <a:off x="6108701" y="1862138"/>
            <a:ext cx="4443413" cy="4102100"/>
            <a:chOff x="2938" y="1173"/>
            <a:chExt cx="2799" cy="2584"/>
          </a:xfrm>
        </p:grpSpPr>
        <p:sp>
          <p:nvSpPr>
            <p:cNvPr id="67608" name="Rectangle 40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43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44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45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46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47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48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49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50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51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52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53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54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55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56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57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58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59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60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61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62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63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64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65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66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67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68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69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8" name="Line 70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Line 71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Text Box 72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Enhanced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41" name="Text Box 73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1" name="Group 75"/>
          <p:cNvGrpSpPr>
            <a:grpSpLocks/>
          </p:cNvGrpSpPr>
          <p:nvPr/>
        </p:nvGrpSpPr>
        <p:grpSpPr bwMode="auto">
          <a:xfrm>
            <a:off x="5456239" y="3798889"/>
            <a:ext cx="573087" cy="141287"/>
            <a:chOff x="4032" y="2383"/>
            <a:chExt cx="361" cy="89"/>
          </a:xfrm>
        </p:grpSpPr>
        <p:sp>
          <p:nvSpPr>
            <p:cNvPr id="67605" name="Oval 76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6" name="Oval 77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7" name="Oval 78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2" name="Group 79"/>
          <p:cNvGrpSpPr>
            <a:grpSpLocks/>
          </p:cNvGrpSpPr>
          <p:nvPr/>
        </p:nvGrpSpPr>
        <p:grpSpPr bwMode="auto">
          <a:xfrm rot="5400000">
            <a:off x="3314700" y="5638800"/>
            <a:ext cx="573088" cy="141288"/>
            <a:chOff x="4032" y="2383"/>
            <a:chExt cx="361" cy="89"/>
          </a:xfrm>
        </p:grpSpPr>
        <p:sp>
          <p:nvSpPr>
            <p:cNvPr id="67602" name="Oval 80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3" name="Oval 81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4" name="Oval 82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3" name="Group 83"/>
          <p:cNvGrpSpPr>
            <a:grpSpLocks/>
          </p:cNvGrpSpPr>
          <p:nvPr/>
        </p:nvGrpSpPr>
        <p:grpSpPr bwMode="auto">
          <a:xfrm>
            <a:off x="10063164" y="3794125"/>
            <a:ext cx="573087" cy="141288"/>
            <a:chOff x="4032" y="2383"/>
            <a:chExt cx="361" cy="89"/>
          </a:xfrm>
        </p:grpSpPr>
        <p:sp>
          <p:nvSpPr>
            <p:cNvPr id="67599" name="Oval 84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0" name="Oval 85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1" name="Oval 86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4" name="Group 87"/>
          <p:cNvGrpSpPr>
            <a:grpSpLocks/>
          </p:cNvGrpSpPr>
          <p:nvPr/>
        </p:nvGrpSpPr>
        <p:grpSpPr bwMode="auto">
          <a:xfrm rot="5400000">
            <a:off x="7921626" y="5634038"/>
            <a:ext cx="573087" cy="141288"/>
            <a:chOff x="4032" y="2383"/>
            <a:chExt cx="361" cy="89"/>
          </a:xfrm>
        </p:grpSpPr>
        <p:sp>
          <p:nvSpPr>
            <p:cNvPr id="67596" name="Oval 88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7" name="Oval 89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8" name="Oval 90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67595" name="Line 91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742-C083-4E36-8AAF-BFCBD18E7694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8583614" y="3787776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970214" y="3827464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54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195889" y="468788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078288" y="5148264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300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Sobel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54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757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973888" y="5511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178925" y="63277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9586914" y="6321426"/>
            <a:ext cx="1081087" cy="441325"/>
          </a:xfrm>
          <a:prstGeom prst="rightArrow">
            <a:avLst>
              <a:gd name="adj1" fmla="val 50000"/>
              <a:gd name="adj2" fmla="val 6124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7383464" y="551973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0574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268-B035-4915-BE57-6AA92B7606EC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/>
      <p:bldP spid="72713" grpId="0" animBg="1"/>
      <p:bldP spid="72714" grpId="0"/>
      <p:bldP spid="72715" grpId="0"/>
      <p:bldP spid="72717" grpId="0"/>
      <p:bldP spid="72718" grpId="0"/>
      <p:bldP spid="72719" grpId="0"/>
      <p:bldP spid="72720" grpId="0" animBg="1"/>
      <p:bldP spid="727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577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394450" y="255905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178301" y="301625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1963739" y="371475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971801" y="3343276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90714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The product of (c) and (e) which will be used as a mask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5132389" y="2641601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94175" y="177641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image which is sum of (a) and (f)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402388" y="125571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Result of applying a power-law trans. to (g)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554288" y="3352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57738" y="26701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973888" y="22129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9178925" y="12509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615951" y="5848351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1905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7397750" y="2179639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74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60FF-FFF7-41C4-8380-97E0CBCDBC2D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/>
      <p:bldP spid="74761" grpId="0" animBg="1"/>
      <p:bldP spid="74762" grpId="0"/>
      <p:bldP spid="74763" grpId="0"/>
      <p:bldP spid="74765" grpId="0"/>
      <p:bldP spid="74766" grpId="0"/>
      <p:bldP spid="74767" grpId="0"/>
      <p:bldP spid="747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/>
          <a:lstStyle/>
          <a:p>
            <a:pPr algn="l" eaLnBrk="1" hangingPunct="1"/>
            <a:r>
              <a:rPr lang="en-IE" sz="3200">
                <a:solidFill>
                  <a:schemeClr val="accent2"/>
                </a:solidFill>
              </a:rPr>
              <a:t>Combining Spatial Enhancement Methods (cont…)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 sz="2400"/>
              <a:t>Compare the Original and Final Images</a:t>
            </a:r>
            <a:endParaRPr lang="en-US" sz="24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1981200" y="1143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F2EA-2CFD-4626-810A-5A45B543C45F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474-5F98-4287-80FD-6D5CB3CDE118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4987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DBEEC-640A-48CA-A174-4D9AC5F9910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696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C95390-5E8C-4F65-81DE-A326F36FC1C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The Spatial Filtering Process</a:t>
            </a:r>
            <a:endParaRPr lang="en-US" sz="36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69927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r</a:t>
              </a:r>
              <a:endParaRPr lang="en-US" sz="2400" i="1"/>
            </a:p>
          </p:txBody>
        </p:sp>
        <p:sp>
          <p:nvSpPr>
            <p:cNvPr id="69928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s</a:t>
              </a:r>
              <a:endParaRPr lang="en-US" sz="2400" i="1"/>
            </a:p>
          </p:txBody>
        </p:sp>
        <p:sp>
          <p:nvSpPr>
            <p:cNvPr id="69929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t</a:t>
              </a:r>
              <a:endParaRPr lang="en-US" sz="2400" i="1"/>
            </a:p>
          </p:txBody>
        </p:sp>
        <p:sp>
          <p:nvSpPr>
            <p:cNvPr id="69930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u</a:t>
              </a:r>
              <a:endParaRPr lang="en-US" sz="2400" i="1"/>
            </a:p>
          </p:txBody>
        </p:sp>
        <p:sp>
          <p:nvSpPr>
            <p:cNvPr id="69931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v</a:t>
              </a:r>
              <a:endParaRPr lang="el-GR" sz="2400" i="1"/>
            </a:p>
          </p:txBody>
        </p:sp>
        <p:sp>
          <p:nvSpPr>
            <p:cNvPr id="69932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w</a:t>
              </a:r>
              <a:endParaRPr lang="en-US" sz="2400" i="1"/>
            </a:p>
          </p:txBody>
        </p:sp>
        <p:sp>
          <p:nvSpPr>
            <p:cNvPr id="69933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x</a:t>
              </a:r>
              <a:endParaRPr lang="en-US" sz="2400" i="1"/>
            </a:p>
          </p:txBody>
        </p:sp>
        <p:sp>
          <p:nvSpPr>
            <p:cNvPr id="69934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y</a:t>
              </a:r>
              <a:endParaRPr lang="en-US" sz="2400" i="1"/>
            </a:p>
          </p:txBody>
        </p:sp>
        <p:sp>
          <p:nvSpPr>
            <p:cNvPr id="69935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z</a:t>
              </a:r>
              <a:endParaRPr lang="en-US" sz="2400" i="1"/>
            </a:p>
          </p:txBody>
        </p:sp>
      </p:grp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69687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8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9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0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1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2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3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4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5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6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7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8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9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0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1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2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3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4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5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6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7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8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9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0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1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2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3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4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5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6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7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8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9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0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1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2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3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4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5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6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7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8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9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0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1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2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3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4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5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6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7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8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9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0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1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2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3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4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5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6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7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8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9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0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1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2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3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4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5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6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7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8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9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0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1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2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3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4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5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6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7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8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9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0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1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2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3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4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5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6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7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8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9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0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1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2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3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4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5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6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7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8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9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0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1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2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3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4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5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6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7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8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9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0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1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2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3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4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5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6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7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8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9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0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1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2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3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4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5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6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7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8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9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0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1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2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3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4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5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6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7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8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9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0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1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2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3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4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5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6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7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8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9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0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1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2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3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4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5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6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7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8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9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0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1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2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3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4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5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6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7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8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9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0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1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2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3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4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5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6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7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8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9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0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1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2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3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4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5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6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7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8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9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0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1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2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3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4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5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6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7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8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9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0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1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2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3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4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5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6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7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8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9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0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1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2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3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4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5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6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7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8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9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0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1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2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3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4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5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6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7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8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9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0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1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2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3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4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5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6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3508" name="AutoShape 260"/>
          <p:cNvCxnSpPr>
            <a:cxnSpLocks noChangeShapeType="1"/>
            <a:stCxn id="53512" idx="6"/>
            <a:endCxn id="69664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09" name="Text Box 261"/>
          <p:cNvSpPr txBox="1">
            <a:spLocks noChangeArrowheads="1"/>
          </p:cNvSpPr>
          <p:nvPr/>
        </p:nvSpPr>
        <p:spPr bwMode="auto">
          <a:xfrm>
            <a:off x="6218238" y="3754439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r</a:t>
            </a:r>
            <a:r>
              <a:rPr lang="en-IE" sz="2600" i="1"/>
              <a:t>*a + </a:t>
            </a:r>
            <a:r>
              <a:rPr lang="en-IE" sz="2400" i="1"/>
              <a:t>s</a:t>
            </a:r>
            <a:r>
              <a:rPr lang="en-IE" sz="2600" i="1"/>
              <a:t>*b + </a:t>
            </a:r>
            <a:r>
              <a:rPr lang="en-IE" sz="2400" i="1"/>
              <a:t>t</a:t>
            </a:r>
            <a:r>
              <a:rPr lang="en-IE" sz="2600" i="1"/>
              <a:t>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u</a:t>
            </a:r>
            <a:r>
              <a:rPr lang="en-IE" sz="2600" i="1"/>
              <a:t>*d + </a:t>
            </a:r>
            <a:r>
              <a:rPr lang="en-IE" sz="2400" i="1"/>
              <a:t>w</a:t>
            </a:r>
            <a:r>
              <a:rPr lang="en-IE" sz="2600" i="1"/>
              <a:t>*f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x</a:t>
            </a:r>
            <a:r>
              <a:rPr lang="en-IE" sz="2600" i="1"/>
              <a:t>*g + </a:t>
            </a:r>
            <a:r>
              <a:rPr lang="en-IE" sz="2400" i="1"/>
              <a:t>y</a:t>
            </a:r>
            <a:r>
              <a:rPr lang="en-IE" sz="2600" i="1"/>
              <a:t>*h + </a:t>
            </a:r>
            <a:r>
              <a:rPr lang="en-IE" sz="2400" i="1"/>
              <a:t>z</a:t>
            </a:r>
            <a:r>
              <a:rPr lang="en-IE" sz="2600" i="1"/>
              <a:t>*i</a:t>
            </a:r>
          </a:p>
        </p:txBody>
      </p:sp>
      <p:sp>
        <p:nvSpPr>
          <p:cNvPr id="53510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11" name="Text Box 263"/>
          <p:cNvSpPr txBox="1">
            <a:spLocks noChangeArrowheads="1"/>
          </p:cNvSpPr>
          <p:nvPr/>
        </p:nvSpPr>
        <p:spPr bwMode="auto">
          <a:xfrm>
            <a:off x="293687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  <a:endParaRPr lang="en-US" sz="1600" i="1"/>
          </a:p>
        </p:txBody>
      </p:sp>
      <p:sp>
        <p:nvSpPr>
          <p:cNvPr id="53512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69679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0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1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2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3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4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5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6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308475" y="3203576"/>
            <a:ext cx="685800" cy="682625"/>
            <a:chOff x="3168" y="2244"/>
            <a:chExt cx="432" cy="430"/>
          </a:xfrm>
        </p:grpSpPr>
        <p:sp>
          <p:nvSpPr>
            <p:cNvPr id="69670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1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2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3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4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75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6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7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8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05627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Filter</a:t>
            </a:r>
            <a:endParaRPr lang="en-US" sz="1600" i="1">
              <a:solidFill>
                <a:srgbClr val="0033CC"/>
              </a:solidFill>
            </a:endParaRPr>
          </a:p>
        </p:txBody>
      </p:sp>
      <p:cxnSp>
        <p:nvCxnSpPr>
          <p:cNvPr id="53534" name="AutoShape 286"/>
          <p:cNvCxnSpPr>
            <a:cxnSpLocks noChangeShapeType="1"/>
            <a:stCxn id="53535" idx="6"/>
            <a:endCxn id="69930" idx="1"/>
          </p:cNvCxnSpPr>
          <p:nvPr/>
        </p:nvCxnSpPr>
        <p:spPr bwMode="auto">
          <a:xfrm flipV="1">
            <a:off x="522128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35" name="Oval 287"/>
          <p:cNvSpPr>
            <a:spLocks noChangeArrowheads="1"/>
          </p:cNvSpPr>
          <p:nvPr/>
        </p:nvSpPr>
        <p:spPr bwMode="auto">
          <a:xfrm>
            <a:off x="411956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69661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a</a:t>
              </a:r>
              <a:endParaRPr lang="en-US" sz="2400" i="1"/>
            </a:p>
          </p:txBody>
        </p:sp>
        <p:sp>
          <p:nvSpPr>
            <p:cNvPr id="69662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b</a:t>
              </a:r>
              <a:endParaRPr lang="en-US" sz="2400" i="1"/>
            </a:p>
          </p:txBody>
        </p:sp>
        <p:sp>
          <p:nvSpPr>
            <p:cNvPr id="69663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c</a:t>
              </a:r>
              <a:endParaRPr lang="en-US" sz="2400" i="1"/>
            </a:p>
          </p:txBody>
        </p:sp>
        <p:sp>
          <p:nvSpPr>
            <p:cNvPr id="69664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d</a:t>
              </a:r>
              <a:endParaRPr lang="en-US" sz="2400" i="1"/>
            </a:p>
          </p:txBody>
        </p:sp>
        <p:sp>
          <p:nvSpPr>
            <p:cNvPr id="69665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e</a:t>
              </a:r>
              <a:endParaRPr lang="en-US" sz="2400" i="1"/>
            </a:p>
          </p:txBody>
        </p:sp>
        <p:sp>
          <p:nvSpPr>
            <p:cNvPr id="69666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f</a:t>
              </a:r>
              <a:endParaRPr lang="en-US" sz="2400" i="1"/>
            </a:p>
          </p:txBody>
        </p:sp>
        <p:sp>
          <p:nvSpPr>
            <p:cNvPr id="69667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g</a:t>
              </a:r>
              <a:endParaRPr lang="en-US" sz="2400" i="1"/>
            </a:p>
          </p:txBody>
        </p:sp>
        <p:sp>
          <p:nvSpPr>
            <p:cNvPr id="69668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h</a:t>
              </a:r>
              <a:endParaRPr lang="en-US" sz="2400" i="1"/>
            </a:p>
          </p:txBody>
        </p:sp>
        <p:sp>
          <p:nvSpPr>
            <p:cNvPr id="69669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i</a:t>
              </a:r>
              <a:endParaRPr lang="en-US" sz="2400" i="1"/>
            </a:p>
          </p:txBody>
        </p:sp>
      </p:grpSp>
      <p:sp>
        <p:nvSpPr>
          <p:cNvPr id="53546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47" name="Text Box 299"/>
          <p:cNvSpPr txBox="1">
            <a:spLocks noChangeArrowheads="1"/>
          </p:cNvSpPr>
          <p:nvPr/>
        </p:nvSpPr>
        <p:spPr bwMode="auto">
          <a:xfrm>
            <a:off x="8027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3548" name="Rectangle 300"/>
          <p:cNvSpPr>
            <a:spLocks noChangeArrowheads="1"/>
          </p:cNvSpPr>
          <p:nvPr/>
        </p:nvSpPr>
        <p:spPr bwMode="auto">
          <a:xfrm>
            <a:off x="1752600" y="5716589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The above is repeated for every pixel in the original image to generate the smoothed image</a:t>
            </a:r>
          </a:p>
        </p:txBody>
      </p:sp>
      <p:sp>
        <p:nvSpPr>
          <p:cNvPr id="69660" name="Line 301"/>
          <p:cNvSpPr>
            <a:spLocks noChangeShapeType="1"/>
          </p:cNvSpPr>
          <p:nvPr/>
        </p:nvSpPr>
        <p:spPr bwMode="auto">
          <a:xfrm>
            <a:off x="22098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B533-C5EC-432F-A75C-11931380898E}" type="datetime1">
              <a:rPr lang="en-US" smtClean="0"/>
              <a:t>8/7/2020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09" grpId="0"/>
      <p:bldP spid="53510" grpId="0"/>
      <p:bldP spid="53511" grpId="0" animBg="1"/>
      <p:bldP spid="53512" grpId="0" animBg="1"/>
      <p:bldP spid="53512" grpId="1" animBg="1"/>
      <p:bldP spid="53513" grpId="0" animBg="1"/>
      <p:bldP spid="53533" grpId="0" animBg="1"/>
      <p:bldP spid="53535" grpId="0" animBg="1"/>
      <p:bldP spid="53535" grpId="1" animBg="1"/>
      <p:bldP spid="53546" grpId="0"/>
      <p:bldP spid="53547" grpId="0"/>
      <p:bldP spid="535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1E188E-52FA-47A7-907D-27072F9E849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451844-4710-4362-A6EC-E762B6F42B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7168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19812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F76-44A6-42CB-B330-4D138B7A7213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325F0-42FF-473F-BCED-944C1394E7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A5A28B-8CA9-46DE-BEAC-6B971129F8B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Basics of Spatial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Given the 3×3 mask with coefficients: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w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The mask covers the pixels with gray levels: </a:t>
            </a:r>
            <a:r>
              <a:rPr lang="en-US" sz="2400" i="1"/>
              <a:t>z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z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pic>
        <p:nvPicPr>
          <p:cNvPr id="727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90800"/>
            <a:ext cx="6324600" cy="2133600"/>
          </a:xfrm>
          <a:noFill/>
        </p:spPr>
      </p:pic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133600" y="487680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i="1"/>
              <a:t>   z </a:t>
            </a:r>
            <a:r>
              <a:rPr lang="en-US" sz="2400"/>
              <a:t>gives the output intensity value for the processed image</a:t>
            </a:r>
            <a:br>
              <a:rPr lang="en-US" sz="2400"/>
            </a:br>
            <a:r>
              <a:rPr lang="en-US" sz="2400"/>
              <a:t>    (to be stored in a new array) at the location of </a:t>
            </a:r>
            <a:r>
              <a:rPr lang="en-US" sz="2400" i="1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/>
              <a:t> in the </a:t>
            </a:r>
            <a:br>
              <a:rPr lang="en-US" sz="2400"/>
            </a:br>
            <a:r>
              <a:rPr lang="en-US" sz="2400"/>
              <a:t>     input image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50B-1243-4D29-97B6-53709B468397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4BCCF-BA0A-4809-88D6-A9E37B772A5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8/7/2020</a:t>
            </a:fld>
            <a:endParaRPr lang="en-US" sz="1400"/>
          </a:p>
        </p:txBody>
      </p:sp>
      <p:sp>
        <p:nvSpPr>
          <p:cNvPr id="737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EA7A71-17B1-4D65-8528-B706A98DE76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-1524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7848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Mask operation near the image 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Problem arises when part of the mask is located outside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image plane; to handle the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1.</a:t>
            </a:r>
            <a:r>
              <a:rPr lang="en-US" sz="2400"/>
              <a:t> Discard the problem pixels (e.g. 512x512input 510x510output, if mask size is 3x3)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2.</a:t>
            </a:r>
            <a:r>
              <a:rPr lang="en-US" sz="2400"/>
              <a:t> Zero padding: expand the input image by padding zeros</a:t>
            </a:r>
            <a:br>
              <a:rPr lang="en-US" sz="2400"/>
            </a:br>
            <a:r>
              <a:rPr lang="en-US" sz="2400"/>
              <a:t>(512x512input 514x514output)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– </a:t>
            </a:r>
            <a:r>
              <a:rPr lang="en-US" sz="2000" i="1"/>
              <a:t>Zero padding is not good; creates artificial lines or edges on the </a:t>
            </a:r>
            <a:br>
              <a:rPr lang="en-US" sz="2000" i="1"/>
            </a:br>
            <a:r>
              <a:rPr lang="en-US" sz="2000" i="1"/>
              <a:t>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3.</a:t>
            </a:r>
            <a:r>
              <a:rPr lang="en-US" sz="2400"/>
              <a:t> We normally use the gray levels of border pixels to fill up the expanded region (for 3x3 mask). For larger masks a border region equal to half of the mask size is mirrored on the expanded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EEBA-FF66-43C7-ACBD-C25B4EA86E98}" type="datetime1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2199</Words>
  <Application>Microsoft Office PowerPoint</Application>
  <PresentationFormat>Widescreen</PresentationFormat>
  <Paragraphs>622</Paragraphs>
  <Slides>53</Slides>
  <Notes>18</Notes>
  <HiddenSlides>30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Microsoft Equation 3.0</vt:lpstr>
      <vt:lpstr>Equation</vt:lpstr>
      <vt:lpstr>  DSIP – Lecturer 17 Image Enhancement in the Spatial Domain  Gradient Operators </vt:lpstr>
      <vt:lpstr>Neighbourhood Operations</vt:lpstr>
      <vt:lpstr>Local Enhancement through Spatial Filtering </vt:lpstr>
      <vt:lpstr>Simple Neighbourhood Operations</vt:lpstr>
      <vt:lpstr>Simple Neighbourhood Operations Example</vt:lpstr>
      <vt:lpstr>The Spatial Filtering Process</vt:lpstr>
      <vt:lpstr>Local Enhancement through Spatial Filtering </vt:lpstr>
      <vt:lpstr>Basics of Spatial Filtering </vt:lpstr>
      <vt:lpstr>Basics of Spatial Filtering</vt:lpstr>
      <vt:lpstr>Mask Operation Near the Image Border </vt:lpstr>
      <vt:lpstr>Spatial Filtering for Smoothing </vt:lpstr>
      <vt:lpstr>Smoothing Filters </vt:lpstr>
      <vt:lpstr>Smoothing Spatial Filters</vt:lpstr>
      <vt:lpstr>Smoothing Spatial Filtering</vt:lpstr>
      <vt:lpstr>Spatial Filtering for Smoothing (Example) </vt:lpstr>
      <vt:lpstr>Spatial Filtering for Smoothing (Example) </vt:lpstr>
      <vt:lpstr>Weighted Smoothing Filters</vt:lpstr>
      <vt:lpstr>Order-Statistics Filtering </vt:lpstr>
      <vt:lpstr>Median Filtering </vt:lpstr>
      <vt:lpstr>Median Filtering (Example) </vt:lpstr>
      <vt:lpstr>Overcoming the Edges Problems</vt:lpstr>
      <vt:lpstr>Overcoming the Edges Problems</vt:lpstr>
      <vt:lpstr>Simple Neighbourhood Operations Example</vt:lpstr>
      <vt:lpstr>Correlation &amp; Convolution</vt:lpstr>
      <vt:lpstr>Spatial Filtering for Image Sharpening </vt:lpstr>
      <vt:lpstr>Spatial Filtering for Image Sharpening </vt:lpstr>
      <vt:lpstr>Derivatives </vt:lpstr>
      <vt:lpstr>First and Second Order Derivatives </vt:lpstr>
      <vt:lpstr>Example for Discrete Derivatives </vt:lpstr>
      <vt:lpstr>Comparison between f" and f´ </vt:lpstr>
      <vt:lpstr>Laplacian for Image Enhancement </vt:lpstr>
      <vt:lpstr>Laplacian for Image Enhancement </vt:lpstr>
      <vt:lpstr>Laplacian for Image Enhancement </vt:lpstr>
      <vt:lpstr>Laplacian for Image Enhancement (Example) </vt:lpstr>
      <vt:lpstr>Laplacian for Image Enhancement (Example) </vt:lpstr>
      <vt:lpstr> Image Sharpening Based on Unsharp Masking </vt:lpstr>
      <vt:lpstr>High Boost Filtering </vt:lpstr>
      <vt:lpstr>High Boost Filtering Masks 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Gradient Operators </vt:lpstr>
      <vt:lpstr>Gradient Operators </vt:lpstr>
      <vt:lpstr>Gradient Operators </vt:lpstr>
      <vt:lpstr>Gradient Processing (Example) </vt:lpstr>
      <vt:lpstr>NOTE </vt:lpstr>
      <vt:lpstr>Mask used to estimate the Gradient</vt:lpstr>
      <vt:lpstr>Combining Spatial Enhancement Methods (cont…)</vt:lpstr>
      <vt:lpstr>Combining Spatial Enhancement Methods (cont…)</vt:lpstr>
      <vt:lpstr>Combining Spatial Enhancement Methods (cont…)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DSIP – Lecturer 03</dc:title>
  <dc:creator>DAGA</dc:creator>
  <cp:lastModifiedBy>DAGA</cp:lastModifiedBy>
  <cp:revision>51</cp:revision>
  <dcterms:created xsi:type="dcterms:W3CDTF">2020-07-15T03:08:25Z</dcterms:created>
  <dcterms:modified xsi:type="dcterms:W3CDTF">2020-08-07T05:57:01Z</dcterms:modified>
</cp:coreProperties>
</file>