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2" r:id="rId54"/>
    <p:sldId id="308" r:id="rId55"/>
    <p:sldId id="309" r:id="rId56"/>
    <p:sldId id="310" r:id="rId57"/>
    <p:sldId id="311" r:id="rId5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0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9048-891F-40F2-8491-FE920A8EFFA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69F8B-070B-48F4-8BD4-7637D0F2F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9F8B-070B-48F4-8BD4-7637D0F2F7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6E51-E9B9-43AC-B337-24D1217B01BF}" type="datetime2">
              <a:rPr lang="en-US" smtClean="0"/>
              <a:pPr/>
              <a:t>Thursday, August 13,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DF3D-AC43-44E5-9B6F-977A93F6010F}" type="datetime2">
              <a:rPr lang="en-US" smtClean="0"/>
              <a:pPr/>
              <a:t>Thursday, August 13,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2D4FA-E469-4FC4-86A3-AD87D114AD7D}" type="datetime2">
              <a:rPr lang="en-US" smtClean="0"/>
              <a:pPr/>
              <a:t>Thursday, August 13, 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6963-49E2-44CB-982E-FA6823633ED4}" type="datetime2">
              <a:rPr lang="en-US" smtClean="0"/>
              <a:pPr/>
              <a:t>Thursday, August 13, 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56E0-5380-432B-994D-1DAF66FA3355}" type="datetime2">
              <a:rPr lang="en-US" smtClean="0"/>
              <a:pPr/>
              <a:t>Thursday, August 13, 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0356" y="1448668"/>
            <a:ext cx="288290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702" y="1730755"/>
            <a:ext cx="7492365" cy="445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DB7-658E-46C5-8B3F-D8BF87F61A1C}" type="datetime2">
              <a:rPr lang="en-US" smtClean="0"/>
              <a:pPr/>
              <a:t>Thursday, August 13,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-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20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268265"/>
            <a:ext cx="7880984" cy="2531745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895350" lvl="1" indent="-882650">
              <a:lnSpc>
                <a:spcPct val="100000"/>
              </a:lnSpc>
              <a:spcBef>
                <a:spcPts val="2175"/>
              </a:spcBef>
              <a:buAutoNum type="arabicPeriod" startAt="2"/>
              <a:tabLst>
                <a:tab pos="895350" algn="l"/>
                <a:tab pos="895985" algn="l"/>
              </a:tabLst>
            </a:pP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Sampling</a:t>
            </a:r>
            <a:endParaRPr sz="3200">
              <a:latin typeface="Tahoma"/>
              <a:cs typeface="Tahoma"/>
            </a:endParaRPr>
          </a:p>
          <a:p>
            <a:pPr marL="660400" marR="5080" lvl="2" indent="-342900">
              <a:lnSpc>
                <a:spcPct val="119900"/>
              </a:lnSpc>
              <a:spcBef>
                <a:spcPts val="11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6604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 is often formed by  </a:t>
            </a:r>
            <a:r>
              <a:rPr sz="2800" dirty="0">
                <a:latin typeface="Tahoma"/>
                <a:cs typeface="Tahoma"/>
              </a:rPr>
              <a:t>sampling a </a:t>
            </a:r>
            <a:r>
              <a:rPr sz="2800" spc="-5" dirty="0">
                <a:latin typeface="Tahoma"/>
                <a:cs typeface="Tahoma"/>
              </a:rPr>
              <a:t>continuous </a:t>
            </a:r>
            <a:r>
              <a:rPr sz="2800" dirty="0">
                <a:latin typeface="Tahoma"/>
                <a:cs typeface="Tahoma"/>
              </a:rPr>
              <a:t>-time signal </a:t>
            </a:r>
            <a:r>
              <a:rPr sz="3200" i="1" spc="-5" dirty="0">
                <a:latin typeface="Times New Roman"/>
                <a:cs typeface="Times New Roman"/>
              </a:rPr>
              <a:t>x(t)</a:t>
            </a:r>
            <a:r>
              <a:rPr sz="2800" spc="-5" dirty="0">
                <a:latin typeface="Tahoma"/>
                <a:cs typeface="Tahoma"/>
              </a:rPr>
              <a:t>. If the  </a:t>
            </a:r>
            <a:r>
              <a:rPr sz="2800" dirty="0">
                <a:latin typeface="Tahoma"/>
                <a:cs typeface="Tahoma"/>
              </a:rPr>
              <a:t>samples are equidistant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499" y="4737816"/>
            <a:ext cx="6858634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Square brackets [ ]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Discrete time signals  </a:t>
            </a:r>
            <a:r>
              <a:rPr sz="2800" dirty="0">
                <a:latin typeface="Tahoma"/>
                <a:cs typeface="Tahoma"/>
              </a:rPr>
              <a:t>Round Brackets ( )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Continuous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5905" y="3429000"/>
            <a:ext cx="5041900" cy="659130"/>
          </a:xfrm>
          <a:custGeom>
            <a:avLst/>
            <a:gdLst/>
            <a:ahLst/>
            <a:cxnLst/>
            <a:rect l="l" t="t" r="r" b="b"/>
            <a:pathLst>
              <a:path w="5041900" h="659129">
                <a:moveTo>
                  <a:pt x="0" y="0"/>
                </a:moveTo>
                <a:lnTo>
                  <a:pt x="0" y="659130"/>
                </a:lnTo>
                <a:lnTo>
                  <a:pt x="5041392" y="659129"/>
                </a:lnTo>
                <a:lnTo>
                  <a:pt x="5041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9540" y="352196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2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85635" y="3449066"/>
            <a:ext cx="78359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5" dirty="0">
                <a:latin typeface="Times New Roman"/>
                <a:cs typeface="Times New Roman"/>
              </a:rPr>
              <a:t>(1.1)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258" y="3322389"/>
            <a:ext cx="127254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x</a:t>
            </a:r>
            <a:r>
              <a:rPr sz="4100" spc="-80" dirty="0">
                <a:latin typeface="Symbol"/>
                <a:cs typeface="Symbol"/>
              </a:rPr>
              <a:t></a:t>
            </a:r>
            <a:r>
              <a:rPr sz="3100" i="1" spc="-80" dirty="0">
                <a:latin typeface="Times New Roman"/>
                <a:cs typeface="Times New Roman"/>
              </a:rPr>
              <a:t>nT</a:t>
            </a:r>
            <a:r>
              <a:rPr sz="3100" i="1" spc="-265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651" y="3303851"/>
            <a:ext cx="2107565" cy="76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395"/>
              </a:lnSpc>
              <a:spcBef>
                <a:spcPts val="105"/>
              </a:spcBef>
            </a:pPr>
            <a:r>
              <a:rPr sz="3100" i="1" spc="-100" dirty="0">
                <a:latin typeface="Times New Roman"/>
                <a:cs typeface="Times New Roman"/>
              </a:rPr>
              <a:t>x</a:t>
            </a:r>
            <a:r>
              <a:rPr sz="4250" spc="-100" dirty="0">
                <a:latin typeface="Symbol"/>
                <a:cs typeface="Symbol"/>
              </a:rPr>
              <a:t></a:t>
            </a:r>
            <a:r>
              <a:rPr sz="3100" i="1" spc="-100" dirty="0">
                <a:latin typeface="Times New Roman"/>
                <a:cs typeface="Times New Roman"/>
              </a:rPr>
              <a:t>n</a:t>
            </a:r>
            <a:r>
              <a:rPr sz="4250" spc="-100" dirty="0">
                <a:latin typeface="Symbol"/>
                <a:cs typeface="Symbol"/>
              </a:rPr>
              <a:t></a:t>
            </a:r>
            <a:r>
              <a:rPr sz="3100" spc="-100" dirty="0">
                <a:latin typeface="Symbol"/>
                <a:cs typeface="Symbol"/>
              </a:rPr>
              <a:t></a:t>
            </a:r>
            <a:r>
              <a:rPr sz="3100" spc="-10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x</a:t>
            </a:r>
            <a:r>
              <a:rPr sz="4100" spc="-140" dirty="0">
                <a:latin typeface="Symbol"/>
                <a:cs typeface="Symbol"/>
              </a:rPr>
              <a:t></a:t>
            </a:r>
            <a:r>
              <a:rPr sz="3100" i="1" spc="-140" dirty="0">
                <a:latin typeface="Times New Roman"/>
                <a:cs typeface="Times New Roman"/>
              </a:rPr>
              <a:t>t</a:t>
            </a:r>
            <a:r>
              <a:rPr sz="3100" i="1" spc="-300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  <a:p>
            <a:pPr marR="5080" algn="r">
              <a:lnSpc>
                <a:spcPts val="1455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3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</a:t>
            </a:r>
            <a:r>
              <a:rPr sz="1800" i="1" spc="40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1333" y="3424428"/>
            <a:ext cx="5050790" cy="668655"/>
          </a:xfrm>
          <a:custGeom>
            <a:avLst/>
            <a:gdLst/>
            <a:ahLst/>
            <a:cxnLst/>
            <a:rect l="l" t="t" r="r" b="b"/>
            <a:pathLst>
              <a:path w="5050790" h="668654">
                <a:moveTo>
                  <a:pt x="0" y="668274"/>
                </a:moveTo>
                <a:lnTo>
                  <a:pt x="0" y="0"/>
                </a:lnTo>
                <a:lnTo>
                  <a:pt x="5050536" y="0"/>
                </a:lnTo>
                <a:lnTo>
                  <a:pt x="5050536" y="668274"/>
                </a:lnTo>
                <a:lnTo>
                  <a:pt x="0" y="66827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199" y="1846559"/>
            <a:ext cx="1779905" cy="656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spc="-135" dirty="0">
                <a:latin typeface="Times New Roman"/>
                <a:cs typeface="Times New Roman"/>
              </a:rPr>
              <a:t>x</a:t>
            </a:r>
            <a:r>
              <a:rPr sz="4000" spc="-135" dirty="0">
                <a:latin typeface="Symbol"/>
                <a:cs typeface="Symbol"/>
              </a:rPr>
              <a:t></a:t>
            </a:r>
            <a:r>
              <a:rPr sz="3000" i="1" spc="-135" dirty="0">
                <a:latin typeface="Times New Roman"/>
                <a:cs typeface="Times New Roman"/>
              </a:rPr>
              <a:t>nT</a:t>
            </a:r>
            <a:r>
              <a:rPr sz="4000" spc="-135" dirty="0">
                <a:latin typeface="Symbol"/>
                <a:cs typeface="Symbol"/>
              </a:rPr>
              <a:t></a:t>
            </a:r>
            <a:r>
              <a:rPr sz="4000" spc="-135" dirty="0"/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-505" dirty="0"/>
              <a:t> </a:t>
            </a:r>
            <a:r>
              <a:rPr sz="3000" i="1" spc="-300" dirty="0">
                <a:latin typeface="Times New Roman"/>
                <a:cs typeface="Times New Roman"/>
              </a:rPr>
              <a:t>x</a:t>
            </a:r>
            <a:r>
              <a:rPr sz="4150" spc="-300" dirty="0">
                <a:latin typeface="Symbol"/>
                <a:cs typeface="Symbol"/>
              </a:rPr>
              <a:t></a:t>
            </a:r>
            <a:r>
              <a:rPr sz="3000" i="1" spc="-300" dirty="0">
                <a:latin typeface="Times New Roman"/>
                <a:cs typeface="Times New Roman"/>
              </a:rPr>
              <a:t>n</a:t>
            </a:r>
            <a:r>
              <a:rPr sz="4150" spc="-300" dirty="0">
                <a:latin typeface="Symbol"/>
                <a:cs typeface="Symbol"/>
              </a:rPr>
              <a:t>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1229" y="1811273"/>
            <a:ext cx="1622425" cy="76200"/>
          </a:xfrm>
          <a:custGeom>
            <a:avLst/>
            <a:gdLst/>
            <a:ahLst/>
            <a:cxnLst/>
            <a:rect l="l" t="t" r="r" b="b"/>
            <a:pathLst>
              <a:path w="1622425" h="76200">
                <a:moveTo>
                  <a:pt x="1563624" y="38100"/>
                </a:moveTo>
                <a:lnTo>
                  <a:pt x="1562100" y="34290"/>
                </a:lnTo>
                <a:lnTo>
                  <a:pt x="1558290" y="33528"/>
                </a:lnTo>
                <a:lnTo>
                  <a:pt x="4572" y="30480"/>
                </a:lnTo>
                <a:lnTo>
                  <a:pt x="762" y="31242"/>
                </a:lnTo>
                <a:lnTo>
                  <a:pt x="0" y="35052"/>
                </a:lnTo>
                <a:lnTo>
                  <a:pt x="762" y="38100"/>
                </a:lnTo>
                <a:lnTo>
                  <a:pt x="4572" y="39624"/>
                </a:lnTo>
                <a:lnTo>
                  <a:pt x="1558290" y="42672"/>
                </a:lnTo>
                <a:lnTo>
                  <a:pt x="1562100" y="41148"/>
                </a:lnTo>
                <a:lnTo>
                  <a:pt x="1563624" y="38100"/>
                </a:lnTo>
                <a:close/>
              </a:path>
              <a:path w="1622425" h="76200">
                <a:moveTo>
                  <a:pt x="1622298" y="38100"/>
                </a:moveTo>
                <a:lnTo>
                  <a:pt x="1546098" y="0"/>
                </a:lnTo>
                <a:lnTo>
                  <a:pt x="1546098" y="33504"/>
                </a:lnTo>
                <a:lnTo>
                  <a:pt x="1558290" y="33528"/>
                </a:lnTo>
                <a:lnTo>
                  <a:pt x="1562100" y="34290"/>
                </a:lnTo>
                <a:lnTo>
                  <a:pt x="1563624" y="38100"/>
                </a:lnTo>
                <a:lnTo>
                  <a:pt x="1563624" y="67437"/>
                </a:lnTo>
                <a:lnTo>
                  <a:pt x="1622298" y="38100"/>
                </a:lnTo>
                <a:close/>
              </a:path>
              <a:path w="1622425" h="76200">
                <a:moveTo>
                  <a:pt x="1563624" y="67437"/>
                </a:moveTo>
                <a:lnTo>
                  <a:pt x="1563624" y="38100"/>
                </a:lnTo>
                <a:lnTo>
                  <a:pt x="1562100" y="41148"/>
                </a:lnTo>
                <a:lnTo>
                  <a:pt x="1558290" y="42672"/>
                </a:lnTo>
                <a:lnTo>
                  <a:pt x="1546098" y="42648"/>
                </a:lnTo>
                <a:lnTo>
                  <a:pt x="1546098" y="76200"/>
                </a:lnTo>
                <a:lnTo>
                  <a:pt x="15636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3528" y="1862327"/>
            <a:ext cx="753745" cy="1905"/>
          </a:xfrm>
          <a:custGeom>
            <a:avLst/>
            <a:gdLst/>
            <a:ahLst/>
            <a:cxnLst/>
            <a:rect l="l" t="t" r="r" b="b"/>
            <a:pathLst>
              <a:path w="753745" h="1905">
                <a:moveTo>
                  <a:pt x="0" y="0"/>
                </a:moveTo>
                <a:lnTo>
                  <a:pt x="753618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2735" y="1382839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757" y="1790509"/>
            <a:ext cx="167259" cy="174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2573" y="1387602"/>
            <a:ext cx="555625" cy="506095"/>
          </a:xfrm>
          <a:custGeom>
            <a:avLst/>
            <a:gdLst/>
            <a:ahLst/>
            <a:cxnLst/>
            <a:rect l="l" t="t" r="r" b="b"/>
            <a:pathLst>
              <a:path w="555625" h="506094">
                <a:moveTo>
                  <a:pt x="502904" y="54824"/>
                </a:moveTo>
                <a:lnTo>
                  <a:pt x="496030" y="47232"/>
                </a:lnTo>
                <a:lnTo>
                  <a:pt x="1524" y="498348"/>
                </a:lnTo>
                <a:lnTo>
                  <a:pt x="0" y="501396"/>
                </a:lnTo>
                <a:lnTo>
                  <a:pt x="1524" y="504444"/>
                </a:lnTo>
                <a:lnTo>
                  <a:pt x="4572" y="505968"/>
                </a:lnTo>
                <a:lnTo>
                  <a:pt x="8382" y="505206"/>
                </a:lnTo>
                <a:lnTo>
                  <a:pt x="502904" y="54824"/>
                </a:lnTo>
                <a:close/>
              </a:path>
              <a:path w="555625" h="506094">
                <a:moveTo>
                  <a:pt x="555498" y="0"/>
                </a:moveTo>
                <a:lnTo>
                  <a:pt x="473964" y="22860"/>
                </a:lnTo>
                <a:lnTo>
                  <a:pt x="496030" y="47232"/>
                </a:lnTo>
                <a:lnTo>
                  <a:pt x="505206" y="38862"/>
                </a:lnTo>
                <a:lnTo>
                  <a:pt x="509016" y="38100"/>
                </a:lnTo>
                <a:lnTo>
                  <a:pt x="512064" y="39624"/>
                </a:lnTo>
                <a:lnTo>
                  <a:pt x="513588" y="42672"/>
                </a:lnTo>
                <a:lnTo>
                  <a:pt x="513588" y="66623"/>
                </a:lnTo>
                <a:lnTo>
                  <a:pt x="525018" y="79248"/>
                </a:lnTo>
                <a:lnTo>
                  <a:pt x="555498" y="0"/>
                </a:lnTo>
                <a:close/>
              </a:path>
              <a:path w="555625" h="506094">
                <a:moveTo>
                  <a:pt x="513588" y="42672"/>
                </a:moveTo>
                <a:lnTo>
                  <a:pt x="512064" y="39624"/>
                </a:lnTo>
                <a:lnTo>
                  <a:pt x="509016" y="38100"/>
                </a:lnTo>
                <a:lnTo>
                  <a:pt x="505206" y="38862"/>
                </a:lnTo>
                <a:lnTo>
                  <a:pt x="496030" y="47232"/>
                </a:lnTo>
                <a:lnTo>
                  <a:pt x="502904" y="54824"/>
                </a:lnTo>
                <a:lnTo>
                  <a:pt x="512064" y="46482"/>
                </a:lnTo>
                <a:lnTo>
                  <a:pt x="513588" y="42672"/>
                </a:lnTo>
                <a:close/>
              </a:path>
              <a:path w="555625" h="506094">
                <a:moveTo>
                  <a:pt x="513588" y="66623"/>
                </a:moveTo>
                <a:lnTo>
                  <a:pt x="513588" y="42672"/>
                </a:lnTo>
                <a:lnTo>
                  <a:pt x="512064" y="46482"/>
                </a:lnTo>
                <a:lnTo>
                  <a:pt x="502904" y="54824"/>
                </a:lnTo>
                <a:lnTo>
                  <a:pt x="513588" y="66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920" y="1811273"/>
            <a:ext cx="2175510" cy="76200"/>
          </a:xfrm>
          <a:custGeom>
            <a:avLst/>
            <a:gdLst/>
            <a:ahLst/>
            <a:cxnLst/>
            <a:rect l="l" t="t" r="r" b="b"/>
            <a:pathLst>
              <a:path w="2175509" h="76200">
                <a:moveTo>
                  <a:pt x="2116074" y="38100"/>
                </a:moveTo>
                <a:lnTo>
                  <a:pt x="2115312" y="35052"/>
                </a:lnTo>
                <a:lnTo>
                  <a:pt x="2111502" y="33528"/>
                </a:lnTo>
                <a:lnTo>
                  <a:pt x="5334" y="30480"/>
                </a:lnTo>
                <a:lnTo>
                  <a:pt x="1524" y="31242"/>
                </a:lnTo>
                <a:lnTo>
                  <a:pt x="0" y="35052"/>
                </a:lnTo>
                <a:lnTo>
                  <a:pt x="1524" y="38100"/>
                </a:lnTo>
                <a:lnTo>
                  <a:pt x="5334" y="39624"/>
                </a:lnTo>
                <a:lnTo>
                  <a:pt x="2111502" y="42672"/>
                </a:lnTo>
                <a:lnTo>
                  <a:pt x="2115312" y="41148"/>
                </a:lnTo>
                <a:lnTo>
                  <a:pt x="2116074" y="38100"/>
                </a:lnTo>
                <a:close/>
              </a:path>
              <a:path w="2175509" h="76200">
                <a:moveTo>
                  <a:pt x="2175510" y="38100"/>
                </a:moveTo>
                <a:lnTo>
                  <a:pt x="2099310" y="0"/>
                </a:lnTo>
                <a:lnTo>
                  <a:pt x="2099310" y="33510"/>
                </a:lnTo>
                <a:lnTo>
                  <a:pt x="2111502" y="33528"/>
                </a:lnTo>
                <a:lnTo>
                  <a:pt x="2115312" y="35052"/>
                </a:lnTo>
                <a:lnTo>
                  <a:pt x="2116074" y="38100"/>
                </a:lnTo>
                <a:lnTo>
                  <a:pt x="2116074" y="67818"/>
                </a:lnTo>
                <a:lnTo>
                  <a:pt x="2175510" y="38100"/>
                </a:lnTo>
                <a:close/>
              </a:path>
              <a:path w="2175509" h="76200">
                <a:moveTo>
                  <a:pt x="2116074" y="67818"/>
                </a:moveTo>
                <a:lnTo>
                  <a:pt x="2116074" y="38100"/>
                </a:lnTo>
                <a:lnTo>
                  <a:pt x="2115312" y="41148"/>
                </a:lnTo>
                <a:lnTo>
                  <a:pt x="2111502" y="42672"/>
                </a:lnTo>
                <a:lnTo>
                  <a:pt x="2099310" y="42654"/>
                </a:lnTo>
                <a:lnTo>
                  <a:pt x="2099310" y="76200"/>
                </a:lnTo>
                <a:lnTo>
                  <a:pt x="21160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0778" y="1514094"/>
            <a:ext cx="468630" cy="471805"/>
          </a:xfrm>
          <a:custGeom>
            <a:avLst/>
            <a:gdLst/>
            <a:ahLst/>
            <a:cxnLst/>
            <a:rect l="l" t="t" r="r" b="b"/>
            <a:pathLst>
              <a:path w="468629" h="471805">
                <a:moveTo>
                  <a:pt x="434390" y="395588"/>
                </a:moveTo>
                <a:lnTo>
                  <a:pt x="427482" y="354329"/>
                </a:lnTo>
                <a:lnTo>
                  <a:pt x="414528" y="309371"/>
                </a:lnTo>
                <a:lnTo>
                  <a:pt x="388620" y="246887"/>
                </a:lnTo>
                <a:lnTo>
                  <a:pt x="367134" y="209082"/>
                </a:lnTo>
                <a:lnTo>
                  <a:pt x="341761" y="172502"/>
                </a:lnTo>
                <a:lnTo>
                  <a:pt x="313148" y="138444"/>
                </a:lnTo>
                <a:lnTo>
                  <a:pt x="281940" y="108203"/>
                </a:lnTo>
                <a:lnTo>
                  <a:pt x="242056" y="76058"/>
                </a:lnTo>
                <a:lnTo>
                  <a:pt x="199009" y="49414"/>
                </a:lnTo>
                <a:lnTo>
                  <a:pt x="153266" y="28379"/>
                </a:lnTo>
                <a:lnTo>
                  <a:pt x="105299" y="13061"/>
                </a:lnTo>
                <a:lnTo>
                  <a:pt x="55578" y="3565"/>
                </a:lnTo>
                <a:lnTo>
                  <a:pt x="4572" y="0"/>
                </a:lnTo>
                <a:lnTo>
                  <a:pt x="1524" y="1524"/>
                </a:lnTo>
                <a:lnTo>
                  <a:pt x="0" y="5334"/>
                </a:lnTo>
                <a:lnTo>
                  <a:pt x="762" y="8382"/>
                </a:lnTo>
                <a:lnTo>
                  <a:pt x="8974" y="9877"/>
                </a:lnTo>
                <a:lnTo>
                  <a:pt x="23017" y="10610"/>
                </a:lnTo>
                <a:lnTo>
                  <a:pt x="37743" y="11182"/>
                </a:lnTo>
                <a:lnTo>
                  <a:pt x="48006" y="12191"/>
                </a:lnTo>
                <a:lnTo>
                  <a:pt x="90678" y="19049"/>
                </a:lnTo>
                <a:lnTo>
                  <a:pt x="155364" y="39597"/>
                </a:lnTo>
                <a:lnTo>
                  <a:pt x="198681" y="60383"/>
                </a:lnTo>
                <a:lnTo>
                  <a:pt x="239432" y="85839"/>
                </a:lnTo>
                <a:lnTo>
                  <a:pt x="275844" y="115061"/>
                </a:lnTo>
                <a:lnTo>
                  <a:pt x="309693" y="148562"/>
                </a:lnTo>
                <a:lnTo>
                  <a:pt x="340823" y="187161"/>
                </a:lnTo>
                <a:lnTo>
                  <a:pt x="367848" y="228763"/>
                </a:lnTo>
                <a:lnTo>
                  <a:pt x="389382" y="271271"/>
                </a:lnTo>
                <a:lnTo>
                  <a:pt x="405384" y="313181"/>
                </a:lnTo>
                <a:lnTo>
                  <a:pt x="418338" y="356615"/>
                </a:lnTo>
                <a:lnTo>
                  <a:pt x="425100" y="396239"/>
                </a:lnTo>
                <a:lnTo>
                  <a:pt x="434390" y="395588"/>
                </a:lnTo>
                <a:close/>
              </a:path>
              <a:path w="468629" h="471805">
                <a:moveTo>
                  <a:pt x="435864" y="471678"/>
                </a:moveTo>
                <a:lnTo>
                  <a:pt x="435864" y="407670"/>
                </a:lnTo>
                <a:lnTo>
                  <a:pt x="435102" y="411480"/>
                </a:lnTo>
                <a:lnTo>
                  <a:pt x="432054" y="413004"/>
                </a:lnTo>
                <a:lnTo>
                  <a:pt x="428244" y="412242"/>
                </a:lnTo>
                <a:lnTo>
                  <a:pt x="426720" y="409194"/>
                </a:lnTo>
                <a:lnTo>
                  <a:pt x="425100" y="396239"/>
                </a:lnTo>
                <a:lnTo>
                  <a:pt x="392430" y="398525"/>
                </a:lnTo>
                <a:lnTo>
                  <a:pt x="435864" y="471678"/>
                </a:lnTo>
                <a:close/>
              </a:path>
              <a:path w="468629" h="471805">
                <a:moveTo>
                  <a:pt x="435864" y="407670"/>
                </a:moveTo>
                <a:lnTo>
                  <a:pt x="434390" y="395588"/>
                </a:lnTo>
                <a:lnTo>
                  <a:pt x="425100" y="396239"/>
                </a:lnTo>
                <a:lnTo>
                  <a:pt x="426720" y="409194"/>
                </a:lnTo>
                <a:lnTo>
                  <a:pt x="428244" y="412242"/>
                </a:lnTo>
                <a:lnTo>
                  <a:pt x="432054" y="413004"/>
                </a:lnTo>
                <a:lnTo>
                  <a:pt x="435102" y="411480"/>
                </a:lnTo>
                <a:lnTo>
                  <a:pt x="435864" y="407670"/>
                </a:lnTo>
                <a:close/>
              </a:path>
              <a:path w="468629" h="471805">
                <a:moveTo>
                  <a:pt x="468630" y="393191"/>
                </a:moveTo>
                <a:lnTo>
                  <a:pt x="434390" y="395588"/>
                </a:lnTo>
                <a:lnTo>
                  <a:pt x="435864" y="407670"/>
                </a:lnTo>
                <a:lnTo>
                  <a:pt x="435864" y="471678"/>
                </a:lnTo>
                <a:lnTo>
                  <a:pt x="468630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7302" y="1163827"/>
            <a:ext cx="2633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Analogue Signal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x(t)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8426" y="1166876"/>
            <a:ext cx="1675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884" y="2404512"/>
            <a:ext cx="10731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5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4162" y="2165082"/>
            <a:ext cx="814069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9405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f	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4200" spc="60" baseline="35714" dirty="0">
                <a:latin typeface="Times New Roman"/>
                <a:cs typeface="Times New Roman"/>
              </a:rPr>
              <a:t> </a:t>
            </a:r>
            <a:r>
              <a:rPr sz="4200" u="heavy" spc="15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4200" baseline="3571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102" y="2445441"/>
            <a:ext cx="7614920" cy="1366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3580" algn="ctr">
              <a:lnSpc>
                <a:spcPct val="100000"/>
              </a:lnSpc>
              <a:spcBef>
                <a:spcPts val="125"/>
              </a:spcBef>
            </a:pPr>
            <a:r>
              <a:rPr sz="2800" i="1" spc="1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The constant </a:t>
            </a:r>
            <a:r>
              <a:rPr sz="2800" i="1" dirty="0">
                <a:latin typeface="Times New Roman"/>
                <a:cs typeface="Times New Roman"/>
              </a:rPr>
              <a:t>T </a:t>
            </a:r>
            <a:r>
              <a:rPr sz="2800" i="1" spc="-5" dirty="0">
                <a:latin typeface="Times New Roman"/>
                <a:cs typeface="Times New Roman"/>
              </a:rPr>
              <a:t>is the sampling interval or period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5117" y="4504182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3742" y="4503598"/>
            <a:ext cx="2355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1209" y="4460043"/>
            <a:ext cx="11176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1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0102" y="4191203"/>
            <a:ext cx="5064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62375" algn="l"/>
                <a:tab pos="453580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 samplin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00" i="1" spc="-5" dirty="0">
                <a:latin typeface="Times New Roman"/>
                <a:cs typeface="Times New Roman"/>
              </a:rPr>
              <a:t> frequenc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4425" i="1" spc="7" baseline="-2824" dirty="0">
                <a:latin typeface="Times New Roman"/>
                <a:cs typeface="Times New Roman"/>
              </a:rPr>
              <a:t>f</a:t>
            </a:r>
            <a:r>
              <a:rPr sz="4425" i="1" baseline="-2824" dirty="0">
                <a:latin typeface="Times New Roman"/>
                <a:cs typeface="Times New Roman"/>
              </a:rPr>
              <a:t>	</a:t>
            </a:r>
            <a:r>
              <a:rPr sz="4425" spc="15" baseline="-2824" dirty="0">
                <a:latin typeface="Symbol"/>
                <a:cs typeface="Symbol"/>
              </a:rPr>
              <a:t></a:t>
            </a:r>
            <a:r>
              <a:rPr sz="4425" spc="525" baseline="-2824" dirty="0">
                <a:latin typeface="Times New Roman"/>
                <a:cs typeface="Times New Roman"/>
              </a:rPr>
              <a:t> </a:t>
            </a:r>
            <a:r>
              <a:rPr sz="4425" spc="15" baseline="32956" dirty="0">
                <a:latin typeface="Times New Roman"/>
                <a:cs typeface="Times New Roman"/>
              </a:rPr>
              <a:t>1</a:t>
            </a:r>
            <a:r>
              <a:rPr sz="4425" baseline="32956" dirty="0">
                <a:latin typeface="Times New Roman"/>
                <a:cs typeface="Times New Roman"/>
              </a:rPr>
              <a:t>	</a:t>
            </a:r>
            <a:r>
              <a:rPr sz="4425" i="1" spc="15" baseline="-2824" dirty="0">
                <a:latin typeface="Times New Roman"/>
                <a:cs typeface="Times New Roman"/>
              </a:rPr>
              <a:t>H</a:t>
            </a:r>
            <a:r>
              <a:rPr sz="4425" i="1" spc="7" baseline="-2824" dirty="0">
                <a:latin typeface="Times New Roman"/>
                <a:cs typeface="Times New Roman"/>
              </a:rPr>
              <a:t>z</a:t>
            </a:r>
            <a:r>
              <a:rPr sz="4425" spc="7" baseline="-2824" dirty="0">
                <a:latin typeface="Times New Roman"/>
                <a:cs typeface="Times New Roman"/>
              </a:rPr>
              <a:t>.</a:t>
            </a:r>
            <a:endParaRPr sz="4425" baseline="-2824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2423" y="6705600"/>
            <a:ext cx="140970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6596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494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1344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855" y="5273802"/>
            <a:ext cx="7848600" cy="822325"/>
          </a:xfrm>
          <a:custGeom>
            <a:avLst/>
            <a:gdLst/>
            <a:ahLst/>
            <a:cxnLst/>
            <a:rect l="l" t="t" r="r" b="b"/>
            <a:pathLst>
              <a:path w="7848600" h="822325">
                <a:moveTo>
                  <a:pt x="0" y="0"/>
                </a:moveTo>
                <a:lnTo>
                  <a:pt x="0" y="822198"/>
                </a:lnTo>
                <a:lnTo>
                  <a:pt x="7848600" y="822198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2596" y="5295392"/>
            <a:ext cx="7461884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1.4: </a:t>
            </a:r>
            <a:r>
              <a:rPr sz="2400" i="1" dirty="0">
                <a:latin typeface="Times New Roman"/>
                <a:cs typeface="Times New Roman"/>
              </a:rPr>
              <a:t>An example </a:t>
            </a:r>
            <a:r>
              <a:rPr sz="2400" i="1" spc="-5" dirty="0">
                <a:latin typeface="Times New Roman"/>
                <a:cs typeface="Times New Roman"/>
              </a:rPr>
              <a:t>of acquiring discrete-time signals by  sampling </a:t>
            </a:r>
            <a:r>
              <a:rPr sz="2400" i="1" dirty="0">
                <a:latin typeface="Times New Roman"/>
                <a:cs typeface="Times New Roman"/>
              </a:rPr>
              <a:t>continuous-time</a:t>
            </a:r>
            <a:r>
              <a:rPr sz="2400" i="1" spc="-5" dirty="0">
                <a:latin typeface="Times New Roman"/>
                <a:cs typeface="Times New Roman"/>
              </a:rPr>
              <a:t> signals.</a:t>
            </a:r>
            <a:endParaRPr sz="2400">
              <a:latin typeface="Times New Roman"/>
              <a:cs typeface="Times New Roman"/>
            </a:endParaRPr>
          </a:p>
          <a:p>
            <a:pPr marL="1279525">
              <a:lnSpc>
                <a:spcPct val="100000"/>
              </a:lnSpc>
              <a:spcBef>
                <a:spcPts val="2230"/>
              </a:spcBef>
              <a:tabLst>
                <a:tab pos="2777490" algn="l"/>
                <a:tab pos="3158490" algn="l"/>
                <a:tab pos="3857625" algn="l"/>
                <a:tab pos="4302125" algn="l"/>
                <a:tab pos="4937760" algn="l"/>
                <a:tab pos="538226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] 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3.5,	4,	3.25,	2,	2.5,	3.0	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913889">
              <a:lnSpc>
                <a:spcPct val="100000"/>
              </a:lnSpc>
              <a:tabLst>
                <a:tab pos="2649220" algn="l"/>
                <a:tab pos="3744595" algn="l"/>
                <a:tab pos="4903470" algn="l"/>
              </a:tabLst>
            </a:pP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=-1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=0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	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=4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0182" y="659891"/>
            <a:ext cx="3801110" cy="1793875"/>
          </a:xfrm>
          <a:custGeom>
            <a:avLst/>
            <a:gdLst/>
            <a:ahLst/>
            <a:cxnLst/>
            <a:rect l="l" t="t" r="r" b="b"/>
            <a:pathLst>
              <a:path w="3801109" h="1793875">
                <a:moveTo>
                  <a:pt x="0" y="0"/>
                </a:moveTo>
                <a:lnTo>
                  <a:pt x="0" y="1793748"/>
                </a:lnTo>
                <a:lnTo>
                  <a:pt x="3800855" y="1793748"/>
                </a:lnTo>
                <a:lnTo>
                  <a:pt x="380085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3894" y="659891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5032" y="621030"/>
            <a:ext cx="76962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6467" y="1046225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0"/>
                </a:moveTo>
                <a:lnTo>
                  <a:pt x="0" y="140741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7605" y="1008125"/>
            <a:ext cx="76962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7611" y="152476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5">
                <a:moveTo>
                  <a:pt x="0" y="0"/>
                </a:moveTo>
                <a:lnTo>
                  <a:pt x="0" y="92887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8750" y="1486661"/>
            <a:ext cx="76962" cy="76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561" y="1271777"/>
            <a:ext cx="0" cy="1182370"/>
          </a:xfrm>
          <a:custGeom>
            <a:avLst/>
            <a:gdLst/>
            <a:ahLst/>
            <a:cxnLst/>
            <a:rect l="l" t="t" r="r" b="b"/>
            <a:pathLst>
              <a:path h="1182370">
                <a:moveTo>
                  <a:pt x="0" y="0"/>
                </a:moveTo>
                <a:lnTo>
                  <a:pt x="0" y="1181862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2461" y="1232916"/>
            <a:ext cx="76962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1038" y="1159002"/>
            <a:ext cx="0" cy="1294765"/>
          </a:xfrm>
          <a:custGeom>
            <a:avLst/>
            <a:gdLst/>
            <a:ahLst/>
            <a:cxnLst/>
            <a:rect l="l" t="t" r="r" b="b"/>
            <a:pathLst>
              <a:path h="1294764">
                <a:moveTo>
                  <a:pt x="0" y="0"/>
                </a:moveTo>
                <a:lnTo>
                  <a:pt x="0" y="129463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2176" y="1120902"/>
            <a:ext cx="76961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0182" y="906017"/>
            <a:ext cx="0" cy="1548130"/>
          </a:xfrm>
          <a:custGeom>
            <a:avLst/>
            <a:gdLst/>
            <a:ahLst/>
            <a:cxnLst/>
            <a:rect l="l" t="t" r="r" b="b"/>
            <a:pathLst>
              <a:path h="1548130">
                <a:moveTo>
                  <a:pt x="0" y="0"/>
                </a:moveTo>
                <a:lnTo>
                  <a:pt x="0" y="1547622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2082" y="867155"/>
            <a:ext cx="76962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3304" y="668273"/>
            <a:ext cx="58674" cy="18013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3126" y="1146047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7029" y="15621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7029" y="199034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6935" y="2621279"/>
            <a:ext cx="30479" cy="99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5798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2078" y="2570988"/>
            <a:ext cx="54864" cy="876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7032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34940" y="2570988"/>
            <a:ext cx="54864" cy="861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9709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73317" y="2570988"/>
            <a:ext cx="54864" cy="876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6564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3981" y="2572511"/>
            <a:ext cx="54864" cy="845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1038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3071" y="2532126"/>
            <a:ext cx="42671" cy="126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6378" y="824483"/>
            <a:ext cx="250697" cy="1668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0182" y="2969514"/>
            <a:ext cx="3801110" cy="1794510"/>
          </a:xfrm>
          <a:custGeom>
            <a:avLst/>
            <a:gdLst/>
            <a:ahLst/>
            <a:cxnLst/>
            <a:rect l="l" t="t" r="r" b="b"/>
            <a:pathLst>
              <a:path w="3801109" h="1794510">
                <a:moveTo>
                  <a:pt x="0" y="0"/>
                </a:moveTo>
                <a:lnTo>
                  <a:pt x="0" y="1794510"/>
                </a:lnTo>
                <a:lnTo>
                  <a:pt x="3800855" y="1794510"/>
                </a:lnTo>
                <a:lnTo>
                  <a:pt x="380085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3894" y="2969514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5032" y="2931414"/>
            <a:ext cx="76962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6467" y="3356609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0"/>
                </a:moveTo>
                <a:lnTo>
                  <a:pt x="0" y="140741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7605" y="3317747"/>
            <a:ext cx="76962" cy="769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7611" y="3835146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87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8750" y="3796284"/>
            <a:ext cx="76962" cy="769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20561" y="3581400"/>
            <a:ext cx="0" cy="1183005"/>
          </a:xfrm>
          <a:custGeom>
            <a:avLst/>
            <a:gdLst/>
            <a:ahLst/>
            <a:cxnLst/>
            <a:rect l="l" t="t" r="r" b="b"/>
            <a:pathLst>
              <a:path h="1183004">
                <a:moveTo>
                  <a:pt x="0" y="0"/>
                </a:moveTo>
                <a:lnTo>
                  <a:pt x="0" y="118262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2461" y="3543300"/>
            <a:ext cx="76962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1038" y="3469385"/>
            <a:ext cx="0" cy="1294765"/>
          </a:xfrm>
          <a:custGeom>
            <a:avLst/>
            <a:gdLst/>
            <a:ahLst/>
            <a:cxnLst/>
            <a:rect l="l" t="t" r="r" b="b"/>
            <a:pathLst>
              <a:path h="1294764">
                <a:moveTo>
                  <a:pt x="0" y="0"/>
                </a:moveTo>
                <a:lnTo>
                  <a:pt x="0" y="129463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2176" y="3430523"/>
            <a:ext cx="76961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0182" y="3215639"/>
            <a:ext cx="0" cy="1548765"/>
          </a:xfrm>
          <a:custGeom>
            <a:avLst/>
            <a:gdLst/>
            <a:ahLst/>
            <a:cxnLst/>
            <a:rect l="l" t="t" r="r" b="b"/>
            <a:pathLst>
              <a:path h="1548764">
                <a:moveTo>
                  <a:pt x="0" y="0"/>
                </a:moveTo>
                <a:lnTo>
                  <a:pt x="0" y="154838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2082" y="3177539"/>
            <a:ext cx="76962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3126" y="34556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7029" y="387248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7029" y="429996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28366" y="4877561"/>
            <a:ext cx="80009" cy="5166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84270" y="4877561"/>
            <a:ext cx="54864" cy="5257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129" y="4877561"/>
            <a:ext cx="30479" cy="5166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6370" y="4877561"/>
            <a:ext cx="54864" cy="5166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4747" y="4877561"/>
            <a:ext cx="54864" cy="5257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25411" y="4879085"/>
            <a:ext cx="54864" cy="5074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1256" y="4868417"/>
            <a:ext cx="73151" cy="571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1138" y="3137154"/>
            <a:ext cx="131063" cy="163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21252" y="3137154"/>
            <a:ext cx="121919" cy="1630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21685" y="2991611"/>
            <a:ext cx="58674" cy="18006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0077" y="302590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0077" y="7109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219200"/>
            <a:ext cx="7772400" cy="4114800"/>
          </a:xfrm>
          <a:custGeom>
            <a:avLst/>
            <a:gdLst/>
            <a:ahLst/>
            <a:cxnLst/>
            <a:rect l="l" t="t" r="r" b="b"/>
            <a:pathLst>
              <a:path w="7772400" h="4114800">
                <a:moveTo>
                  <a:pt x="0" y="0"/>
                </a:moveTo>
                <a:lnTo>
                  <a:pt x="0" y="4114800"/>
                </a:lnTo>
                <a:lnTo>
                  <a:pt x="7772400" y="4114799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502" y="1127206"/>
            <a:ext cx="7613015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It is important to recognize that </a:t>
            </a: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is  only defined for integer values of 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 </a:t>
            </a:r>
            <a:r>
              <a:rPr sz="3200" spc="-5" dirty="0">
                <a:latin typeface="Tahoma"/>
                <a:cs typeface="Tahoma"/>
              </a:rPr>
              <a:t>It is  not correct to think of 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[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as being  zero for </a:t>
            </a:r>
            <a:r>
              <a:rPr sz="3350" i="1" spc="-90" dirty="0">
                <a:latin typeface="Tahoma"/>
                <a:cs typeface="Tahoma"/>
              </a:rPr>
              <a:t>n </a:t>
            </a:r>
            <a:r>
              <a:rPr sz="3200" spc="-5" dirty="0">
                <a:latin typeface="Tahoma"/>
                <a:cs typeface="Tahoma"/>
              </a:rPr>
              <a:t>not an integer, say 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=1.5</a:t>
            </a:r>
            <a:r>
              <a:rPr sz="3200" spc="-5" dirty="0">
                <a:latin typeface="Tahoma"/>
                <a:cs typeface="Tahoma"/>
              </a:rPr>
              <a:t>.  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[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is simply undefined for non-integer  values of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989330"/>
            <a:ext cx="4000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Sampling</a:t>
            </a:r>
            <a:r>
              <a:rPr sz="3200" b="1" spc="-3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Theorem: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14480"/>
            <a:ext cx="7256145" cy="27209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6096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the highest frequency contained in an  analogue 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and the signal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354965" marR="5080">
              <a:lnSpc>
                <a:spcPct val="119400"/>
              </a:lnSpc>
              <a:spcBef>
                <a:spcPts val="70"/>
              </a:spcBef>
            </a:pPr>
            <a:r>
              <a:rPr sz="2800" dirty="0">
                <a:latin typeface="Tahoma"/>
                <a:cs typeface="Tahoma"/>
              </a:rPr>
              <a:t>sampled at a rate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2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can  </a:t>
            </a:r>
            <a:r>
              <a:rPr sz="2800" dirty="0">
                <a:latin typeface="Tahoma"/>
                <a:cs typeface="Tahoma"/>
              </a:rPr>
              <a:t>be exactly recovered from its sample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values  using an interpolation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807211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674834"/>
            <a:ext cx="7480300" cy="332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Audio CDs use a sampling rate,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of </a:t>
            </a:r>
            <a:r>
              <a:rPr sz="3200" spc="-5" dirty="0">
                <a:latin typeface="Times New Roman"/>
                <a:cs typeface="Times New Roman"/>
              </a:rPr>
              <a:t>44.1  kHz </a:t>
            </a:r>
            <a:r>
              <a:rPr sz="2800" dirty="0">
                <a:latin typeface="Tahoma"/>
                <a:cs typeface="Tahoma"/>
              </a:rPr>
              <a:t>for storage of the digital audio signal.  This sampling frequency is slightly more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than 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Symbol"/>
                <a:cs typeface="Symbol"/>
              </a:rPr>
              <a:t>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[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150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dirty="0">
                <a:latin typeface="Times New Roman"/>
                <a:cs typeface="Times New Roman"/>
              </a:rPr>
              <a:t>20kHz</a:t>
            </a:r>
            <a:r>
              <a:rPr sz="2800" dirty="0">
                <a:latin typeface="Tahoma"/>
                <a:cs typeface="Tahoma"/>
              </a:rPr>
              <a:t>], which is generally  accepted upper limit of human hearing and  perception of music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sounds.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699769"/>
            <a:ext cx="760907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4000" b="1" spc="-5" dirty="0" smtClean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r>
              <a:rPr lang="en-US" sz="4000" spc="-5" dirty="0">
                <a:latin typeface="Tahoma"/>
                <a:cs typeface="Tahoma"/>
              </a:rPr>
              <a:t> continuous-time unit step </a:t>
            </a:r>
            <a:r>
              <a:rPr lang="en-US" sz="4000" spc="-5" dirty="0" smtClean="0">
                <a:latin typeface="Tahoma"/>
                <a:cs typeface="Tahoma"/>
              </a:rPr>
              <a:t>function </a:t>
            </a:r>
            <a:r>
              <a:rPr lang="en-US" sz="4000" i="1" dirty="0"/>
              <a:t>u</a:t>
            </a:r>
            <a:r>
              <a:rPr lang="en-US" sz="4000" dirty="0"/>
              <a:t>(</a:t>
            </a:r>
            <a:r>
              <a:rPr lang="en-US" sz="4000" i="1" dirty="0"/>
              <a:t>t</a:t>
            </a:r>
            <a:r>
              <a:rPr lang="en-US" sz="4000" dirty="0"/>
              <a:t>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3781220"/>
            <a:ext cx="7680325" cy="62966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It </a:t>
            </a:r>
            <a:r>
              <a:rPr sz="3200" spc="-5" dirty="0" smtClean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defined by [Fig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1.5].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4800600" cy="1464310"/>
          </a:xfrm>
          <a:custGeom>
            <a:avLst/>
            <a:gdLst/>
            <a:ahLst/>
            <a:cxnLst/>
            <a:rect l="l" t="t" r="r" b="b"/>
            <a:pathLst>
              <a:path w="4800600" h="1464310">
                <a:moveTo>
                  <a:pt x="0" y="0"/>
                </a:moveTo>
                <a:lnTo>
                  <a:pt x="0" y="1463802"/>
                </a:lnTo>
                <a:lnTo>
                  <a:pt x="4800600" y="1463801"/>
                </a:lnTo>
                <a:lnTo>
                  <a:pt x="480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5719" y="2334769"/>
            <a:ext cx="90678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spc="-325" dirty="0">
                <a:latin typeface="Times New Roman"/>
                <a:cs typeface="Times New Roman"/>
              </a:rPr>
              <a:t>(</a:t>
            </a:r>
            <a:r>
              <a:rPr sz="3850" spc="-5" dirty="0">
                <a:latin typeface="Times New Roman"/>
                <a:cs typeface="Times New Roman"/>
              </a:rPr>
              <a:t>1.</a:t>
            </a:r>
            <a:r>
              <a:rPr sz="3850" spc="-15" dirty="0">
                <a:latin typeface="Times New Roman"/>
                <a:cs typeface="Times New Roman"/>
              </a:rPr>
              <a:t>2</a:t>
            </a:r>
            <a:r>
              <a:rPr sz="3850" spc="-5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913" y="2418693"/>
            <a:ext cx="25400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spc="-690" dirty="0">
                <a:latin typeface="Symbol"/>
                <a:cs typeface="Symbol"/>
              </a:rPr>
              <a:t>⎨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913" y="1828782"/>
            <a:ext cx="1809114" cy="14903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245"/>
              </a:spcBef>
            </a:pPr>
            <a:r>
              <a:rPr sz="3850" i="1" spc="-5" dirty="0">
                <a:latin typeface="Times New Roman"/>
                <a:cs typeface="Times New Roman"/>
              </a:rPr>
              <a:t>t </a:t>
            </a:r>
            <a:r>
              <a:rPr sz="3850" spc="-5" dirty="0">
                <a:latin typeface="Symbol"/>
                <a:cs typeface="Symbol"/>
              </a:rPr>
              <a:t>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tabLst>
                <a:tab pos="921385" algn="l"/>
              </a:tabLst>
            </a:pPr>
            <a:r>
              <a:rPr sz="5775" spc="-555" baseline="-12987" dirty="0">
                <a:latin typeface="Symbol"/>
                <a:cs typeface="Symbol"/>
              </a:rPr>
              <a:t>⎩</a:t>
            </a:r>
            <a:r>
              <a:rPr sz="3850" spc="-370" dirty="0">
                <a:latin typeface="Times New Roman"/>
                <a:cs typeface="Times New Roman"/>
              </a:rPr>
              <a:t>0	</a:t>
            </a:r>
            <a:r>
              <a:rPr sz="3850" i="1" spc="-5" dirty="0">
                <a:latin typeface="Times New Roman"/>
                <a:cs typeface="Times New Roman"/>
              </a:rPr>
              <a:t>t </a:t>
            </a:r>
            <a:r>
              <a:rPr sz="3850" spc="-5" dirty="0">
                <a:latin typeface="Symbol"/>
                <a:cs typeface="Symbol"/>
              </a:rPr>
              <a:t>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9612" y="2334769"/>
            <a:ext cx="1729739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i="1" spc="100" dirty="0">
                <a:latin typeface="Times New Roman"/>
                <a:cs typeface="Times New Roman"/>
              </a:rPr>
              <a:t>u</a:t>
            </a:r>
            <a:r>
              <a:rPr sz="3850" spc="100" dirty="0">
                <a:latin typeface="Times New Roman"/>
                <a:cs typeface="Times New Roman"/>
              </a:rPr>
              <a:t>(</a:t>
            </a:r>
            <a:r>
              <a:rPr sz="3850" i="1" spc="100" dirty="0">
                <a:latin typeface="Times New Roman"/>
                <a:cs typeface="Times New Roman"/>
              </a:rPr>
              <a:t>t</a:t>
            </a:r>
            <a:r>
              <a:rPr sz="3850" spc="100" dirty="0">
                <a:latin typeface="Times New Roman"/>
                <a:cs typeface="Times New Roman"/>
              </a:rPr>
              <a:t>)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415" dirty="0">
                <a:latin typeface="Times New Roman"/>
                <a:cs typeface="Times New Roman"/>
              </a:rPr>
              <a:t> </a:t>
            </a:r>
            <a:r>
              <a:rPr sz="5775" spc="-1485" baseline="36796" dirty="0">
                <a:latin typeface="Symbol"/>
                <a:cs typeface="Symbol"/>
              </a:rPr>
              <a:t>⎧</a:t>
            </a:r>
            <a:r>
              <a:rPr sz="5775" spc="-1485" baseline="41125" dirty="0">
                <a:latin typeface="Times New Roman"/>
                <a:cs typeface="Times New Roman"/>
              </a:rPr>
              <a:t>1</a:t>
            </a:r>
            <a:endParaRPr sz="5775" baseline="4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1976627"/>
            <a:ext cx="4810125" cy="1473200"/>
          </a:xfrm>
          <a:custGeom>
            <a:avLst/>
            <a:gdLst/>
            <a:ahLst/>
            <a:cxnLst/>
            <a:rect l="l" t="t" r="r" b="b"/>
            <a:pathLst>
              <a:path w="4810125" h="1473200">
                <a:moveTo>
                  <a:pt x="0" y="1472946"/>
                </a:moveTo>
                <a:lnTo>
                  <a:pt x="0" y="0"/>
                </a:lnTo>
                <a:lnTo>
                  <a:pt x="4809744" y="0"/>
                </a:lnTo>
                <a:lnTo>
                  <a:pt x="4809744" y="1472945"/>
                </a:lnTo>
                <a:lnTo>
                  <a:pt x="0" y="14729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934275"/>
            <a:ext cx="7429500" cy="2427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Its </a:t>
            </a:r>
            <a:r>
              <a:rPr lang="en-US" sz="3200" spc="-5" dirty="0">
                <a:latin typeface="Tahoma"/>
                <a:cs typeface="Tahoma"/>
              </a:rPr>
              <a:t>discrete-time signal</a:t>
            </a:r>
            <a:r>
              <a:rPr lang="en-US" sz="3200" spc="-5" dirty="0" smtClean="0">
                <a:latin typeface="Tahoma"/>
                <a:cs typeface="Tahoma"/>
              </a:rPr>
              <a:t> </a:t>
            </a: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 discontinuous  at </a:t>
            </a:r>
            <a:r>
              <a:rPr sz="3600" i="1" dirty="0">
                <a:latin typeface="Times New Roman"/>
                <a:cs typeface="Times New Roman"/>
              </a:rPr>
              <a:t>t </a:t>
            </a:r>
            <a:r>
              <a:rPr sz="3600" dirty="0">
                <a:latin typeface="Times New Roman"/>
                <a:cs typeface="Times New Roman"/>
              </a:rPr>
              <a:t>= </a:t>
            </a:r>
            <a:r>
              <a:rPr sz="3600" spc="-5" dirty="0">
                <a:latin typeface="Times New Roman"/>
                <a:cs typeface="Times New Roman"/>
              </a:rPr>
              <a:t>0</a:t>
            </a:r>
            <a:r>
              <a:rPr sz="3200" spc="-5" dirty="0" smtClean="0">
                <a:latin typeface="Tahoma"/>
                <a:cs typeface="Tahoma"/>
              </a:rPr>
              <a:t>.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Its samples </a:t>
            </a:r>
            <a:r>
              <a:rPr sz="3600" i="1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] = </a:t>
            </a:r>
            <a:r>
              <a:rPr sz="3600" i="1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)|</a:t>
            </a:r>
            <a:r>
              <a:rPr sz="3600" i="1" baseline="-20833" dirty="0">
                <a:latin typeface="Times New Roman"/>
                <a:cs typeface="Times New Roman"/>
              </a:rPr>
              <a:t>t=nT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form the discrete-time signal and  </a:t>
            </a:r>
            <a:r>
              <a:rPr sz="3200" dirty="0">
                <a:latin typeface="Tahoma"/>
                <a:cs typeface="Tahoma"/>
              </a:rPr>
              <a:t>defined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by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3886200"/>
            <a:ext cx="5029200" cy="1484630"/>
          </a:xfrm>
          <a:custGeom>
            <a:avLst/>
            <a:gdLst/>
            <a:ahLst/>
            <a:cxnLst/>
            <a:rect l="l" t="t" r="r" b="b"/>
            <a:pathLst>
              <a:path w="5029200" h="1484629">
                <a:moveTo>
                  <a:pt x="0" y="0"/>
                </a:moveTo>
                <a:lnTo>
                  <a:pt x="0" y="1484376"/>
                </a:lnTo>
                <a:lnTo>
                  <a:pt x="5029200" y="1484376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4730" y="4244341"/>
            <a:ext cx="9055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spc="-330" dirty="0">
                <a:latin typeface="Times New Roman"/>
                <a:cs typeface="Times New Roman"/>
              </a:rPr>
              <a:t>(</a:t>
            </a:r>
            <a:r>
              <a:rPr sz="3900" spc="-5" dirty="0">
                <a:latin typeface="Times New Roman"/>
                <a:cs typeface="Times New Roman"/>
              </a:rPr>
              <a:t>1.</a:t>
            </a:r>
            <a:r>
              <a:rPr sz="3900" spc="-125" dirty="0">
                <a:latin typeface="Times New Roman"/>
                <a:cs typeface="Times New Roman"/>
              </a:rPr>
              <a:t>3</a:t>
            </a:r>
            <a:r>
              <a:rPr sz="3900" spc="-5" dirty="0">
                <a:latin typeface="Times New Roman"/>
                <a:cs typeface="Times New Roman"/>
              </a:rPr>
              <a:t>)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303" y="4329940"/>
            <a:ext cx="2578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spc="-695" dirty="0">
                <a:latin typeface="Symbol"/>
                <a:cs typeface="Symbol"/>
              </a:rPr>
              <a:t>⎨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303" y="3733717"/>
            <a:ext cx="1950085" cy="15100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950594">
              <a:lnSpc>
                <a:spcPct val="100000"/>
              </a:lnSpc>
              <a:spcBef>
                <a:spcPts val="1265"/>
              </a:spcBef>
            </a:pPr>
            <a:r>
              <a:rPr sz="3900" i="1" spc="-5" dirty="0">
                <a:latin typeface="Times New Roman"/>
                <a:cs typeface="Times New Roman"/>
              </a:rPr>
              <a:t>n </a:t>
            </a:r>
            <a:r>
              <a:rPr sz="3900" spc="-5" dirty="0">
                <a:latin typeface="Symbol"/>
                <a:cs typeface="Symbol"/>
              </a:rPr>
              <a:t></a:t>
            </a:r>
            <a:r>
              <a:rPr sz="3900" spc="-315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tabLst>
                <a:tab pos="950594" algn="l"/>
              </a:tabLst>
            </a:pPr>
            <a:r>
              <a:rPr sz="5850" spc="-555" baseline="-13532" dirty="0">
                <a:latin typeface="Symbol"/>
                <a:cs typeface="Symbol"/>
              </a:rPr>
              <a:t>⎩</a:t>
            </a:r>
            <a:r>
              <a:rPr sz="3900" spc="-370" dirty="0">
                <a:latin typeface="Times New Roman"/>
                <a:cs typeface="Times New Roman"/>
              </a:rPr>
              <a:t>0	</a:t>
            </a:r>
            <a:r>
              <a:rPr sz="3900" i="1" spc="-5" dirty="0">
                <a:latin typeface="Times New Roman"/>
                <a:cs typeface="Times New Roman"/>
              </a:rPr>
              <a:t>n </a:t>
            </a:r>
            <a:r>
              <a:rPr sz="3900" spc="-5" dirty="0">
                <a:latin typeface="Symbol"/>
                <a:cs typeface="Symbol"/>
              </a:rPr>
              <a:t></a:t>
            </a:r>
            <a:r>
              <a:rPr sz="3900" spc="-315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191" y="4244836"/>
            <a:ext cx="18148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i="1" spc="15" dirty="0">
                <a:latin typeface="Times New Roman"/>
                <a:cs typeface="Times New Roman"/>
              </a:rPr>
              <a:t>u</a:t>
            </a:r>
            <a:r>
              <a:rPr sz="3900" spc="15" dirty="0">
                <a:latin typeface="Times New Roman"/>
                <a:cs typeface="Times New Roman"/>
              </a:rPr>
              <a:t>[</a:t>
            </a:r>
            <a:r>
              <a:rPr sz="3900" i="1" spc="15" dirty="0">
                <a:latin typeface="Times New Roman"/>
                <a:cs typeface="Times New Roman"/>
              </a:rPr>
              <a:t>n</a:t>
            </a:r>
            <a:r>
              <a:rPr sz="3900" spc="15" dirty="0">
                <a:latin typeface="Times New Roman"/>
                <a:cs typeface="Times New Roman"/>
              </a:rPr>
              <a:t>] </a:t>
            </a:r>
            <a:r>
              <a:rPr sz="3900" spc="-5" dirty="0">
                <a:latin typeface="Symbol"/>
                <a:cs typeface="Symbol"/>
              </a:rPr>
              <a:t>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5850" spc="-1492" baseline="37037" dirty="0">
                <a:latin typeface="Symbol"/>
                <a:cs typeface="Symbol"/>
              </a:rPr>
              <a:t>⎧</a:t>
            </a:r>
            <a:r>
              <a:rPr sz="5850" spc="-1492" baseline="40598" dirty="0">
                <a:latin typeface="Times New Roman"/>
                <a:cs typeface="Times New Roman"/>
              </a:rPr>
              <a:t>1</a:t>
            </a:r>
            <a:endParaRPr sz="5850" baseline="4059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4827" y="3881628"/>
            <a:ext cx="5038725" cy="1493520"/>
          </a:xfrm>
          <a:custGeom>
            <a:avLst/>
            <a:gdLst/>
            <a:ahLst/>
            <a:cxnLst/>
            <a:rect l="l" t="t" r="r" b="b"/>
            <a:pathLst>
              <a:path w="5038725" h="1493520">
                <a:moveTo>
                  <a:pt x="0" y="1493520"/>
                </a:moveTo>
                <a:lnTo>
                  <a:pt x="0" y="0"/>
                </a:lnTo>
                <a:lnTo>
                  <a:pt x="5038344" y="0"/>
                </a:lnTo>
                <a:lnTo>
                  <a:pt x="5038344" y="1493520"/>
                </a:lnTo>
                <a:lnTo>
                  <a:pt x="0" y="14935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8751" y="605055"/>
            <a:ext cx="7372594" cy="543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7750" y="6356603"/>
            <a:ext cx="8071484" cy="77597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498475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1.5: Top: Continuous-time unit step </a:t>
            </a:r>
            <a:r>
              <a:rPr sz="2400" i="1" dirty="0">
                <a:latin typeface="Times New Roman"/>
                <a:cs typeface="Times New Roman"/>
              </a:rPr>
              <a:t>function. Bottom:  </a:t>
            </a:r>
            <a:r>
              <a:rPr sz="2400" i="1" spc="-5" dirty="0">
                <a:latin typeface="Times New Roman"/>
                <a:cs typeface="Times New Roman"/>
              </a:rPr>
              <a:t>Discrete-time unit step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670813"/>
            <a:ext cx="187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Exercise: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0" y="1362455"/>
            <a:ext cx="3253104" cy="561975"/>
          </a:xfrm>
          <a:custGeom>
            <a:avLst/>
            <a:gdLst/>
            <a:ahLst/>
            <a:cxnLst/>
            <a:rect l="l" t="t" r="r" b="b"/>
            <a:pathLst>
              <a:path w="3253104" h="561975">
                <a:moveTo>
                  <a:pt x="0" y="0"/>
                </a:moveTo>
                <a:lnTo>
                  <a:pt x="0" y="561594"/>
                </a:lnTo>
                <a:lnTo>
                  <a:pt x="3252978" y="561594"/>
                </a:lnTo>
                <a:lnTo>
                  <a:pt x="3252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1190301"/>
            <a:ext cx="7271384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131945" algn="l"/>
              </a:tabLst>
            </a:pPr>
            <a:r>
              <a:rPr sz="2800" dirty="0">
                <a:latin typeface="Tahoma"/>
                <a:cs typeface="Tahoma"/>
              </a:rPr>
              <a:t>Sketch 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wave form:	</a:t>
            </a:r>
            <a:r>
              <a:rPr sz="4650" i="1" spc="-315" baseline="-1792" dirty="0">
                <a:latin typeface="Times New Roman"/>
                <a:cs typeface="Times New Roman"/>
              </a:rPr>
              <a:t>y</a:t>
            </a:r>
            <a:r>
              <a:rPr sz="6375" spc="-315" baseline="-1307" dirty="0">
                <a:latin typeface="Symbol"/>
                <a:cs typeface="Symbol"/>
              </a:rPr>
              <a:t></a:t>
            </a:r>
            <a:r>
              <a:rPr sz="4650" i="1" spc="-315" baseline="-1792" dirty="0">
                <a:latin typeface="Times New Roman"/>
                <a:cs typeface="Times New Roman"/>
              </a:rPr>
              <a:t>n</a:t>
            </a:r>
            <a:r>
              <a:rPr sz="6375" spc="-315" baseline="-1307" dirty="0">
                <a:latin typeface="Symbol"/>
                <a:cs typeface="Symbol"/>
              </a:rPr>
              <a:t></a:t>
            </a:r>
            <a:r>
              <a:rPr sz="6375" spc="-914" baseline="-1307" dirty="0">
                <a:latin typeface="Times New Roman"/>
                <a:cs typeface="Times New Roman"/>
              </a:rPr>
              <a:t> </a:t>
            </a:r>
            <a:r>
              <a:rPr sz="4650" spc="15" baseline="-1792" dirty="0">
                <a:latin typeface="Symbol"/>
                <a:cs typeface="Symbol"/>
              </a:rPr>
              <a:t></a:t>
            </a:r>
            <a:r>
              <a:rPr sz="4650" spc="-120" baseline="-1792" dirty="0">
                <a:latin typeface="Times New Roman"/>
                <a:cs typeface="Times New Roman"/>
              </a:rPr>
              <a:t> </a:t>
            </a:r>
            <a:r>
              <a:rPr sz="4650" i="1" spc="-150" baseline="-1792" dirty="0">
                <a:latin typeface="Times New Roman"/>
                <a:cs typeface="Times New Roman"/>
              </a:rPr>
              <a:t>u</a:t>
            </a:r>
            <a:r>
              <a:rPr sz="6375" spc="-150" baseline="-1307" dirty="0">
                <a:latin typeface="Symbol"/>
                <a:cs typeface="Symbol"/>
              </a:rPr>
              <a:t></a:t>
            </a:r>
            <a:r>
              <a:rPr sz="4650" i="1" spc="-150" baseline="-1792" dirty="0">
                <a:latin typeface="Times New Roman"/>
                <a:cs typeface="Times New Roman"/>
              </a:rPr>
              <a:t>n</a:t>
            </a:r>
            <a:r>
              <a:rPr sz="6375" spc="-150" baseline="-1307" dirty="0">
                <a:latin typeface="Symbol"/>
                <a:cs typeface="Symbol"/>
              </a:rPr>
              <a:t></a:t>
            </a:r>
            <a:r>
              <a:rPr sz="4650" spc="-150" baseline="-1792" dirty="0">
                <a:latin typeface="Symbol"/>
                <a:cs typeface="Symbol"/>
              </a:rPr>
              <a:t></a:t>
            </a:r>
            <a:r>
              <a:rPr sz="4650" spc="-352" baseline="-1792" dirty="0">
                <a:latin typeface="Times New Roman"/>
                <a:cs typeface="Times New Roman"/>
              </a:rPr>
              <a:t> </a:t>
            </a:r>
            <a:r>
              <a:rPr sz="4650" i="1" spc="-240" baseline="-1792" dirty="0">
                <a:latin typeface="Times New Roman"/>
                <a:cs typeface="Times New Roman"/>
              </a:rPr>
              <a:t>u</a:t>
            </a:r>
            <a:r>
              <a:rPr sz="6375" spc="-240" baseline="-1307" dirty="0">
                <a:latin typeface="Symbol"/>
                <a:cs typeface="Symbol"/>
              </a:rPr>
              <a:t></a:t>
            </a:r>
            <a:r>
              <a:rPr sz="4650" i="1" spc="-240" baseline="-1792" dirty="0">
                <a:latin typeface="Times New Roman"/>
                <a:cs typeface="Times New Roman"/>
              </a:rPr>
              <a:t>n</a:t>
            </a:r>
            <a:r>
              <a:rPr sz="4650" i="1" spc="-217" baseline="-1792" dirty="0">
                <a:latin typeface="Times New Roman"/>
                <a:cs typeface="Times New Roman"/>
              </a:rPr>
              <a:t> </a:t>
            </a:r>
            <a:r>
              <a:rPr sz="4650" spc="15" baseline="-1792" dirty="0">
                <a:latin typeface="Symbol"/>
                <a:cs typeface="Symbol"/>
              </a:rPr>
              <a:t></a:t>
            </a:r>
            <a:r>
              <a:rPr sz="4650" spc="-719" baseline="-1792" dirty="0">
                <a:latin typeface="Times New Roman"/>
                <a:cs typeface="Times New Roman"/>
              </a:rPr>
              <a:t> </a:t>
            </a:r>
            <a:r>
              <a:rPr sz="4650" spc="-457" baseline="-1792" dirty="0">
                <a:latin typeface="Times New Roman"/>
                <a:cs typeface="Times New Roman"/>
              </a:rPr>
              <a:t>1</a:t>
            </a:r>
            <a:r>
              <a:rPr sz="6375" spc="-457" baseline="-1307" dirty="0">
                <a:latin typeface="Symbol"/>
                <a:cs typeface="Symbol"/>
              </a:rPr>
              <a:t></a:t>
            </a:r>
            <a:endParaRPr sz="6375" baseline="-1307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8028" y="1357883"/>
            <a:ext cx="3262629" cy="570865"/>
          </a:xfrm>
          <a:custGeom>
            <a:avLst/>
            <a:gdLst/>
            <a:ahLst/>
            <a:cxnLst/>
            <a:rect l="l" t="t" r="r" b="b"/>
            <a:pathLst>
              <a:path w="3262629" h="570864">
                <a:moveTo>
                  <a:pt x="0" y="570738"/>
                </a:moveTo>
                <a:lnTo>
                  <a:pt x="0" y="0"/>
                </a:lnTo>
                <a:lnTo>
                  <a:pt x="3262122" y="0"/>
                </a:lnTo>
                <a:lnTo>
                  <a:pt x="3262122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8956" y="2182241"/>
            <a:ext cx="6412865" cy="49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7322" y="1554733"/>
            <a:ext cx="2165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10" dirty="0" smtClean="0">
                <a:solidFill>
                  <a:srgbClr val="33339A"/>
                </a:solidFill>
                <a:latin typeface="Tahoma"/>
                <a:cs typeface="Tahoma"/>
              </a:rPr>
              <a:t>Module</a:t>
            </a:r>
            <a:r>
              <a:rPr sz="3200" b="1" spc="-65" dirty="0" smtClean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1: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221" y="2444750"/>
            <a:ext cx="6717030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lvl="1" indent="-533400">
              <a:lnSpc>
                <a:spcPts val="2875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Tahoma"/>
                <a:cs typeface="Tahoma"/>
              </a:rPr>
              <a:t>Real Exponential</a:t>
            </a:r>
            <a:r>
              <a:rPr lang="en-US"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Tahoma"/>
                <a:cs typeface="Tahoma"/>
              </a:rPr>
              <a:t>The Unit</a:t>
            </a:r>
            <a:r>
              <a:rPr lang="en-US"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400" b="1" spc="-5" dirty="0" smtClean="0">
                <a:solidFill>
                  <a:srgbClr val="FF0000"/>
                </a:solidFill>
                <a:latin typeface="Tahoma"/>
                <a:cs typeface="Tahoma"/>
              </a:rPr>
              <a:t>Impulse 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Tahoma"/>
                <a:cs typeface="Tahoma"/>
              </a:rPr>
              <a:t>Simple Manipulations of Discrete-  Time</a:t>
            </a:r>
            <a:r>
              <a:rPr lang="en-US"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400" b="1" spc="-5" dirty="0" smtClean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36930"/>
            <a:ext cx="187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Exercise: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2" y="1554734"/>
            <a:ext cx="3678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Sketch the waveform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8105" y="1504950"/>
            <a:ext cx="4091940" cy="474980"/>
          </a:xfrm>
          <a:custGeom>
            <a:avLst/>
            <a:gdLst/>
            <a:ahLst/>
            <a:cxnLst/>
            <a:rect l="l" t="t" r="r" b="b"/>
            <a:pathLst>
              <a:path w="4091940" h="474980">
                <a:moveTo>
                  <a:pt x="0" y="0"/>
                </a:moveTo>
                <a:lnTo>
                  <a:pt x="0" y="474726"/>
                </a:lnTo>
                <a:lnTo>
                  <a:pt x="4091940" y="474726"/>
                </a:lnTo>
                <a:lnTo>
                  <a:pt x="4091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7943" y="1385093"/>
            <a:ext cx="4001135" cy="556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450" spc="-90" dirty="0">
                <a:latin typeface="Symbol"/>
                <a:cs typeface="Symbol"/>
              </a:rPr>
              <a:t></a:t>
            </a:r>
            <a:r>
              <a:rPr sz="2600" i="1" spc="-90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3450" spc="-275" dirty="0">
                <a:latin typeface="Symbol"/>
                <a:cs typeface="Symbol"/>
              </a:rPr>
              <a:t></a:t>
            </a:r>
            <a:r>
              <a:rPr sz="3450" spc="-39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Times New Roman"/>
                <a:cs typeface="Times New Roman"/>
              </a:rPr>
              <a:t>u</a:t>
            </a:r>
            <a:r>
              <a:rPr sz="3450" spc="-85" dirty="0">
                <a:latin typeface="Symbol"/>
                <a:cs typeface="Symbol"/>
              </a:rPr>
              <a:t></a:t>
            </a:r>
            <a:r>
              <a:rPr sz="2600" i="1" spc="-85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450" spc="-185" dirty="0">
                <a:latin typeface="Symbol"/>
                <a:cs typeface="Symbol"/>
              </a:rPr>
              <a:t>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2</a:t>
            </a:r>
            <a:r>
              <a:rPr sz="2600" i="1" spc="-65" dirty="0">
                <a:latin typeface="Times New Roman"/>
                <a:cs typeface="Times New Roman"/>
              </a:rPr>
              <a:t>u</a:t>
            </a:r>
            <a:r>
              <a:rPr sz="3450" spc="-65" dirty="0">
                <a:latin typeface="Symbol"/>
                <a:cs typeface="Symbol"/>
              </a:rPr>
              <a:t></a:t>
            </a:r>
            <a:r>
              <a:rPr sz="2600" i="1" spc="-65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3450" spc="-275" dirty="0">
                <a:latin typeface="Symbol"/>
                <a:cs typeface="Symbol"/>
              </a:rPr>
              <a:t></a:t>
            </a:r>
            <a:r>
              <a:rPr sz="3450" spc="-5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Times New Roman"/>
                <a:cs typeface="Times New Roman"/>
              </a:rPr>
              <a:t>u</a:t>
            </a:r>
            <a:r>
              <a:rPr sz="3450" spc="-80" dirty="0">
                <a:latin typeface="Symbol"/>
                <a:cs typeface="Symbol"/>
              </a:rPr>
              <a:t></a:t>
            </a:r>
            <a:r>
              <a:rPr sz="2600" i="1" spc="-80" dirty="0">
                <a:latin typeface="Times New Roman"/>
                <a:cs typeface="Times New Roman"/>
              </a:rPr>
              <a:t>t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450" spc="-18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3534" y="1500377"/>
            <a:ext cx="4101465" cy="483870"/>
          </a:xfrm>
          <a:custGeom>
            <a:avLst/>
            <a:gdLst/>
            <a:ahLst/>
            <a:cxnLst/>
            <a:rect l="l" t="t" r="r" b="b"/>
            <a:pathLst>
              <a:path w="4101465" h="483869">
                <a:moveTo>
                  <a:pt x="0" y="483869"/>
                </a:moveTo>
                <a:lnTo>
                  <a:pt x="0" y="0"/>
                </a:lnTo>
                <a:lnTo>
                  <a:pt x="4101084" y="0"/>
                </a:lnTo>
                <a:lnTo>
                  <a:pt x="4101084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667" y="2238100"/>
            <a:ext cx="5607710" cy="467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760730"/>
            <a:ext cx="2646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1.3	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536750"/>
            <a:ext cx="7533640" cy="1498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continuous-time system is one </a:t>
            </a:r>
            <a:r>
              <a:rPr sz="2400" spc="-5" dirty="0">
                <a:latin typeface="Tahoma"/>
                <a:cs typeface="Tahoma"/>
              </a:rPr>
              <a:t>whose input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ahoma"/>
                <a:cs typeface="Tahoma"/>
              </a:rPr>
              <a:t>and output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are continuous time functions related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 rule as </a:t>
            </a:r>
            <a:r>
              <a:rPr sz="2400" spc="-5" dirty="0">
                <a:latin typeface="Tahoma"/>
                <a:cs typeface="Tahoma"/>
              </a:rPr>
              <a:t>shown in Fig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1.6(a).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462778"/>
            <a:ext cx="8153400" cy="48133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 </a:t>
            </a:r>
            <a:r>
              <a:rPr sz="2400" i="1" spc="-5" dirty="0">
                <a:latin typeface="Times New Roman"/>
                <a:cs typeface="Times New Roman"/>
              </a:rPr>
              <a:t>1.6 (a): General representation of </a:t>
            </a:r>
            <a:r>
              <a:rPr sz="2400" i="1" dirty="0">
                <a:latin typeface="Times New Roman"/>
                <a:cs typeface="Times New Roman"/>
              </a:rPr>
              <a:t>continuous-time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5978" y="3697223"/>
            <a:ext cx="1610995" cy="10261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515"/>
              </a:lnSpc>
            </a:pPr>
            <a:r>
              <a:rPr sz="2400" spc="-5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  <a:p>
            <a:pPr marL="356235" marR="347980" indent="-1270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Time  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9500" y="417195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03326" y="38099"/>
                </a:moveTo>
                <a:lnTo>
                  <a:pt x="701802" y="35051"/>
                </a:lnTo>
                <a:lnTo>
                  <a:pt x="698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98754" y="42671"/>
                </a:lnTo>
                <a:lnTo>
                  <a:pt x="701802" y="41147"/>
                </a:lnTo>
                <a:lnTo>
                  <a:pt x="703326" y="38099"/>
                </a:lnTo>
                <a:close/>
              </a:path>
              <a:path w="762000" h="76200">
                <a:moveTo>
                  <a:pt x="762000" y="38099"/>
                </a:moveTo>
                <a:lnTo>
                  <a:pt x="685800" y="0"/>
                </a:lnTo>
                <a:lnTo>
                  <a:pt x="685800" y="33527"/>
                </a:lnTo>
                <a:lnTo>
                  <a:pt x="698754" y="33527"/>
                </a:lnTo>
                <a:lnTo>
                  <a:pt x="701802" y="35051"/>
                </a:lnTo>
                <a:lnTo>
                  <a:pt x="703326" y="38099"/>
                </a:lnTo>
                <a:lnTo>
                  <a:pt x="703326" y="67436"/>
                </a:lnTo>
                <a:lnTo>
                  <a:pt x="762000" y="38099"/>
                </a:lnTo>
                <a:close/>
              </a:path>
              <a:path w="762000" h="76200">
                <a:moveTo>
                  <a:pt x="703326" y="67436"/>
                </a:moveTo>
                <a:lnTo>
                  <a:pt x="703326" y="38099"/>
                </a:lnTo>
                <a:lnTo>
                  <a:pt x="701802" y="41147"/>
                </a:lnTo>
                <a:lnTo>
                  <a:pt x="698754" y="42671"/>
                </a:lnTo>
                <a:lnTo>
                  <a:pt x="685800" y="42671"/>
                </a:lnTo>
                <a:lnTo>
                  <a:pt x="685800" y="76199"/>
                </a:lnTo>
                <a:lnTo>
                  <a:pt x="703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3797" y="41719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4726" y="38099"/>
                </a:moveTo>
                <a:lnTo>
                  <a:pt x="473202" y="35051"/>
                </a:lnTo>
                <a:lnTo>
                  <a:pt x="4701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70154" y="42671"/>
                </a:lnTo>
                <a:lnTo>
                  <a:pt x="473202" y="41147"/>
                </a:lnTo>
                <a:lnTo>
                  <a:pt x="474726" y="38099"/>
                </a:lnTo>
                <a:close/>
              </a:path>
              <a:path w="533400" h="76200">
                <a:moveTo>
                  <a:pt x="533400" y="38099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4" y="33527"/>
                </a:lnTo>
                <a:lnTo>
                  <a:pt x="473202" y="35051"/>
                </a:lnTo>
                <a:lnTo>
                  <a:pt x="474726" y="38099"/>
                </a:lnTo>
                <a:lnTo>
                  <a:pt x="474726" y="67436"/>
                </a:lnTo>
                <a:lnTo>
                  <a:pt x="533400" y="38099"/>
                </a:lnTo>
                <a:close/>
              </a:path>
              <a:path w="533400" h="76200">
                <a:moveTo>
                  <a:pt x="474726" y="67436"/>
                </a:moveTo>
                <a:lnTo>
                  <a:pt x="474726" y="38099"/>
                </a:lnTo>
                <a:lnTo>
                  <a:pt x="473202" y="41147"/>
                </a:lnTo>
                <a:lnTo>
                  <a:pt x="470154" y="42671"/>
                </a:lnTo>
                <a:lnTo>
                  <a:pt x="457200" y="42671"/>
                </a:lnTo>
                <a:lnTo>
                  <a:pt x="457200" y="76199"/>
                </a:lnTo>
                <a:lnTo>
                  <a:pt x="4747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8826" y="4427220"/>
            <a:ext cx="2270125" cy="76200"/>
          </a:xfrm>
          <a:custGeom>
            <a:avLst/>
            <a:gdLst/>
            <a:ahLst/>
            <a:cxnLst/>
            <a:rect l="l" t="t" r="r" b="b"/>
            <a:pathLst>
              <a:path w="2270125" h="76200">
                <a:moveTo>
                  <a:pt x="2211324" y="38099"/>
                </a:moveTo>
                <a:lnTo>
                  <a:pt x="2209800" y="35051"/>
                </a:lnTo>
                <a:lnTo>
                  <a:pt x="2206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06752" y="43433"/>
                </a:lnTo>
                <a:lnTo>
                  <a:pt x="2209800" y="41909"/>
                </a:lnTo>
                <a:lnTo>
                  <a:pt x="2211324" y="38099"/>
                </a:lnTo>
                <a:close/>
              </a:path>
              <a:path w="2270125" h="76200">
                <a:moveTo>
                  <a:pt x="2269998" y="38099"/>
                </a:moveTo>
                <a:lnTo>
                  <a:pt x="2193798" y="0"/>
                </a:lnTo>
                <a:lnTo>
                  <a:pt x="2193798" y="33527"/>
                </a:lnTo>
                <a:lnTo>
                  <a:pt x="2206752" y="33527"/>
                </a:lnTo>
                <a:lnTo>
                  <a:pt x="2209800" y="35051"/>
                </a:lnTo>
                <a:lnTo>
                  <a:pt x="2211324" y="38099"/>
                </a:lnTo>
                <a:lnTo>
                  <a:pt x="2211324" y="67436"/>
                </a:lnTo>
                <a:lnTo>
                  <a:pt x="2269998" y="38099"/>
                </a:lnTo>
                <a:close/>
              </a:path>
              <a:path w="2270125" h="76200">
                <a:moveTo>
                  <a:pt x="2211324" y="67436"/>
                </a:moveTo>
                <a:lnTo>
                  <a:pt x="2211324" y="38099"/>
                </a:lnTo>
                <a:lnTo>
                  <a:pt x="2209800" y="41909"/>
                </a:lnTo>
                <a:lnTo>
                  <a:pt x="2206752" y="43433"/>
                </a:lnTo>
                <a:lnTo>
                  <a:pt x="2193798" y="43433"/>
                </a:lnTo>
                <a:lnTo>
                  <a:pt x="2193798" y="76199"/>
                </a:lnTo>
                <a:lnTo>
                  <a:pt x="2211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9154" y="3355847"/>
            <a:ext cx="76200" cy="1457960"/>
          </a:xfrm>
          <a:custGeom>
            <a:avLst/>
            <a:gdLst/>
            <a:ahLst/>
            <a:cxnLst/>
            <a:rect l="l" t="t" r="r" b="b"/>
            <a:pathLst>
              <a:path w="76200" h="14579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45796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457960">
                <a:moveTo>
                  <a:pt x="42672" y="1452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452372"/>
                </a:lnTo>
                <a:lnTo>
                  <a:pt x="34290" y="1456182"/>
                </a:lnTo>
                <a:lnTo>
                  <a:pt x="38100" y="1457706"/>
                </a:lnTo>
                <a:lnTo>
                  <a:pt x="41148" y="1456182"/>
                </a:lnTo>
                <a:lnTo>
                  <a:pt x="42672" y="145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2226" y="4210050"/>
            <a:ext cx="1587500" cy="341630"/>
          </a:xfrm>
          <a:custGeom>
            <a:avLst/>
            <a:gdLst/>
            <a:ahLst/>
            <a:cxnLst/>
            <a:rect l="l" t="t" r="r" b="b"/>
            <a:pathLst>
              <a:path w="1587500" h="341629">
                <a:moveTo>
                  <a:pt x="0" y="256032"/>
                </a:moveTo>
                <a:lnTo>
                  <a:pt x="51932" y="271950"/>
                </a:lnTo>
                <a:lnTo>
                  <a:pt x="103417" y="287369"/>
                </a:lnTo>
                <a:lnTo>
                  <a:pt x="154010" y="301787"/>
                </a:lnTo>
                <a:lnTo>
                  <a:pt x="203263" y="314706"/>
                </a:lnTo>
                <a:lnTo>
                  <a:pt x="250730" y="325624"/>
                </a:lnTo>
                <a:lnTo>
                  <a:pt x="295965" y="334041"/>
                </a:lnTo>
                <a:lnTo>
                  <a:pt x="338521" y="339459"/>
                </a:lnTo>
                <a:lnTo>
                  <a:pt x="377952" y="341376"/>
                </a:lnTo>
                <a:lnTo>
                  <a:pt x="430462" y="337986"/>
                </a:lnTo>
                <a:lnTo>
                  <a:pt x="472147" y="327794"/>
                </a:lnTo>
                <a:lnTo>
                  <a:pt x="510283" y="310761"/>
                </a:lnTo>
                <a:lnTo>
                  <a:pt x="552151" y="286853"/>
                </a:lnTo>
                <a:lnTo>
                  <a:pt x="605028" y="256032"/>
                </a:lnTo>
                <a:lnTo>
                  <a:pt x="636987" y="234975"/>
                </a:lnTo>
                <a:lnTo>
                  <a:pt x="672059" y="207459"/>
                </a:lnTo>
                <a:lnTo>
                  <a:pt x="709564" y="175525"/>
                </a:lnTo>
                <a:lnTo>
                  <a:pt x="748820" y="141219"/>
                </a:lnTo>
                <a:lnTo>
                  <a:pt x="789146" y="106584"/>
                </a:lnTo>
                <a:lnTo>
                  <a:pt x="829860" y="73664"/>
                </a:lnTo>
                <a:lnTo>
                  <a:pt x="870282" y="44501"/>
                </a:lnTo>
                <a:lnTo>
                  <a:pt x="909730" y="21140"/>
                </a:lnTo>
                <a:lnTo>
                  <a:pt x="947523" y="5625"/>
                </a:lnTo>
                <a:lnTo>
                  <a:pt x="982980" y="0"/>
                </a:lnTo>
                <a:lnTo>
                  <a:pt x="1020145" y="6898"/>
                </a:lnTo>
                <a:lnTo>
                  <a:pt x="1056445" y="25726"/>
                </a:lnTo>
                <a:lnTo>
                  <a:pt x="1091861" y="53678"/>
                </a:lnTo>
                <a:lnTo>
                  <a:pt x="1126373" y="87952"/>
                </a:lnTo>
                <a:lnTo>
                  <a:pt x="1159964" y="125745"/>
                </a:lnTo>
                <a:lnTo>
                  <a:pt x="1192614" y="164253"/>
                </a:lnTo>
                <a:lnTo>
                  <a:pt x="1224305" y="200672"/>
                </a:lnTo>
                <a:lnTo>
                  <a:pt x="1255017" y="232199"/>
                </a:lnTo>
                <a:lnTo>
                  <a:pt x="1337462" y="286853"/>
                </a:lnTo>
                <a:lnTo>
                  <a:pt x="1388364" y="310761"/>
                </a:lnTo>
                <a:lnTo>
                  <a:pt x="1435608" y="327794"/>
                </a:lnTo>
                <a:lnTo>
                  <a:pt x="1477365" y="337986"/>
                </a:lnTo>
                <a:lnTo>
                  <a:pt x="1511808" y="341376"/>
                </a:lnTo>
                <a:lnTo>
                  <a:pt x="1543097" y="334041"/>
                </a:lnTo>
                <a:lnTo>
                  <a:pt x="1563814" y="314706"/>
                </a:lnTo>
                <a:lnTo>
                  <a:pt x="1577387" y="287369"/>
                </a:lnTo>
                <a:lnTo>
                  <a:pt x="1587246" y="2560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48070" y="3735578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0754" y="3222599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0497" y="448751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627" y="4427220"/>
            <a:ext cx="1666875" cy="76200"/>
          </a:xfrm>
          <a:custGeom>
            <a:avLst/>
            <a:gdLst/>
            <a:ahLst/>
            <a:cxnLst/>
            <a:rect l="l" t="t" r="r" b="b"/>
            <a:pathLst>
              <a:path w="1666875" h="76200">
                <a:moveTo>
                  <a:pt x="1607820" y="38099"/>
                </a:moveTo>
                <a:lnTo>
                  <a:pt x="1606296" y="35051"/>
                </a:lnTo>
                <a:lnTo>
                  <a:pt x="1603248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603248" y="43433"/>
                </a:lnTo>
                <a:lnTo>
                  <a:pt x="1606296" y="41909"/>
                </a:lnTo>
                <a:lnTo>
                  <a:pt x="1607820" y="38099"/>
                </a:lnTo>
                <a:close/>
              </a:path>
              <a:path w="1666875" h="76200">
                <a:moveTo>
                  <a:pt x="1666494" y="38099"/>
                </a:moveTo>
                <a:lnTo>
                  <a:pt x="1590293" y="0"/>
                </a:lnTo>
                <a:lnTo>
                  <a:pt x="1590293" y="33527"/>
                </a:lnTo>
                <a:lnTo>
                  <a:pt x="1603248" y="33527"/>
                </a:lnTo>
                <a:lnTo>
                  <a:pt x="1606296" y="35051"/>
                </a:lnTo>
                <a:lnTo>
                  <a:pt x="1607820" y="38099"/>
                </a:lnTo>
                <a:lnTo>
                  <a:pt x="1607820" y="67436"/>
                </a:lnTo>
                <a:lnTo>
                  <a:pt x="1666494" y="38099"/>
                </a:lnTo>
                <a:close/>
              </a:path>
              <a:path w="1666875" h="76200">
                <a:moveTo>
                  <a:pt x="1607820" y="67436"/>
                </a:moveTo>
                <a:lnTo>
                  <a:pt x="1607820" y="38099"/>
                </a:lnTo>
                <a:lnTo>
                  <a:pt x="1606296" y="41909"/>
                </a:lnTo>
                <a:lnTo>
                  <a:pt x="1603248" y="43433"/>
                </a:lnTo>
                <a:lnTo>
                  <a:pt x="1590293" y="43433"/>
                </a:lnTo>
                <a:lnTo>
                  <a:pt x="1590293" y="76199"/>
                </a:lnTo>
                <a:lnTo>
                  <a:pt x="1607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8004" y="3355847"/>
            <a:ext cx="76200" cy="1628139"/>
          </a:xfrm>
          <a:custGeom>
            <a:avLst/>
            <a:gdLst/>
            <a:ahLst/>
            <a:cxnLst/>
            <a:rect l="l" t="t" r="r" b="b"/>
            <a:pathLst>
              <a:path w="76200" h="16281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62813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628139">
                <a:moveTo>
                  <a:pt x="42672" y="162229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622298"/>
                </a:lnTo>
                <a:lnTo>
                  <a:pt x="34290" y="1626108"/>
                </a:lnTo>
                <a:lnTo>
                  <a:pt x="38100" y="1627632"/>
                </a:lnTo>
                <a:lnTo>
                  <a:pt x="41148" y="1626108"/>
                </a:lnTo>
                <a:lnTo>
                  <a:pt x="42672" y="162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1076" y="3782567"/>
            <a:ext cx="1360170" cy="939165"/>
          </a:xfrm>
          <a:custGeom>
            <a:avLst/>
            <a:gdLst/>
            <a:ahLst/>
            <a:cxnLst/>
            <a:rect l="l" t="t" r="r" b="b"/>
            <a:pathLst>
              <a:path w="1360170" h="939164">
                <a:moveTo>
                  <a:pt x="0" y="682751"/>
                </a:moveTo>
                <a:lnTo>
                  <a:pt x="36802" y="630094"/>
                </a:lnTo>
                <a:lnTo>
                  <a:pt x="73522" y="577704"/>
                </a:lnTo>
                <a:lnTo>
                  <a:pt x="110074" y="525862"/>
                </a:lnTo>
                <a:lnTo>
                  <a:pt x="146377" y="474850"/>
                </a:lnTo>
                <a:lnTo>
                  <a:pt x="182347" y="424948"/>
                </a:lnTo>
                <a:lnTo>
                  <a:pt x="217900" y="376436"/>
                </a:lnTo>
                <a:lnTo>
                  <a:pt x="252953" y="329595"/>
                </a:lnTo>
                <a:lnTo>
                  <a:pt x="287422" y="284706"/>
                </a:lnTo>
                <a:lnTo>
                  <a:pt x="321226" y="242050"/>
                </a:lnTo>
                <a:lnTo>
                  <a:pt x="354279" y="201906"/>
                </a:lnTo>
                <a:lnTo>
                  <a:pt x="386499" y="164556"/>
                </a:lnTo>
                <a:lnTo>
                  <a:pt x="417803" y="130280"/>
                </a:lnTo>
                <a:lnTo>
                  <a:pt x="448106" y="99359"/>
                </a:lnTo>
                <a:lnTo>
                  <a:pt x="477327" y="72073"/>
                </a:lnTo>
                <a:lnTo>
                  <a:pt x="532185" y="29531"/>
                </a:lnTo>
                <a:lnTo>
                  <a:pt x="581711" y="4898"/>
                </a:lnTo>
                <a:lnTo>
                  <a:pt x="604266" y="0"/>
                </a:lnTo>
                <a:lnTo>
                  <a:pt x="630533" y="3277"/>
                </a:lnTo>
                <a:lnTo>
                  <a:pt x="675064" y="41867"/>
                </a:lnTo>
                <a:lnTo>
                  <a:pt x="710720" y="114074"/>
                </a:lnTo>
                <a:lnTo>
                  <a:pt x="725893" y="159373"/>
                </a:lnTo>
                <a:lnTo>
                  <a:pt x="739656" y="208985"/>
                </a:lnTo>
                <a:lnTo>
                  <a:pt x="752278" y="261544"/>
                </a:lnTo>
                <a:lnTo>
                  <a:pt x="764029" y="315687"/>
                </a:lnTo>
                <a:lnTo>
                  <a:pt x="775179" y="370049"/>
                </a:lnTo>
                <a:lnTo>
                  <a:pt x="785997" y="423267"/>
                </a:lnTo>
                <a:lnTo>
                  <a:pt x="796753" y="473976"/>
                </a:lnTo>
                <a:lnTo>
                  <a:pt x="807716" y="520811"/>
                </a:lnTo>
                <a:lnTo>
                  <a:pt x="819155" y="562410"/>
                </a:lnTo>
                <a:lnTo>
                  <a:pt x="831341" y="597407"/>
                </a:lnTo>
                <a:lnTo>
                  <a:pt x="851116" y="650733"/>
                </a:lnTo>
                <a:lnTo>
                  <a:pt x="868689" y="705156"/>
                </a:lnTo>
                <a:lnTo>
                  <a:pt x="884682" y="758556"/>
                </a:lnTo>
                <a:lnTo>
                  <a:pt x="899715" y="808815"/>
                </a:lnTo>
                <a:lnTo>
                  <a:pt x="914409" y="853812"/>
                </a:lnTo>
                <a:lnTo>
                  <a:pt x="929385" y="891427"/>
                </a:lnTo>
                <a:lnTo>
                  <a:pt x="945265" y="919540"/>
                </a:lnTo>
                <a:lnTo>
                  <a:pt x="962669" y="936032"/>
                </a:lnTo>
                <a:lnTo>
                  <a:pt x="982218" y="938783"/>
                </a:lnTo>
                <a:lnTo>
                  <a:pt x="1002237" y="924469"/>
                </a:lnTo>
                <a:lnTo>
                  <a:pt x="1024048" y="892942"/>
                </a:lnTo>
                <a:lnTo>
                  <a:pt x="1047204" y="848292"/>
                </a:lnTo>
                <a:lnTo>
                  <a:pt x="1071256" y="794613"/>
                </a:lnTo>
                <a:lnTo>
                  <a:pt x="1095755" y="735996"/>
                </a:lnTo>
                <a:lnTo>
                  <a:pt x="1120255" y="676534"/>
                </a:lnTo>
                <a:lnTo>
                  <a:pt x="1144307" y="620317"/>
                </a:lnTo>
                <a:lnTo>
                  <a:pt x="1167463" y="571439"/>
                </a:lnTo>
                <a:lnTo>
                  <a:pt x="1189274" y="533990"/>
                </a:lnTo>
                <a:lnTo>
                  <a:pt x="1209294" y="512063"/>
                </a:lnTo>
                <a:lnTo>
                  <a:pt x="1239361" y="502482"/>
                </a:lnTo>
                <a:lnTo>
                  <a:pt x="1266698" y="513644"/>
                </a:lnTo>
                <a:lnTo>
                  <a:pt x="1291875" y="541400"/>
                </a:lnTo>
                <a:lnTo>
                  <a:pt x="1315466" y="581603"/>
                </a:lnTo>
                <a:lnTo>
                  <a:pt x="1338040" y="630103"/>
                </a:lnTo>
                <a:lnTo>
                  <a:pt x="136017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096" y="3819397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0326" y="441893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1958" y="3384143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74751"/>
            <a:ext cx="7588250" cy="1498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965" marR="5080" indent="-342265">
              <a:lnSpc>
                <a:spcPct val="119600"/>
              </a:lnSpc>
              <a:spcBef>
                <a:spcPts val="1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system is one </a:t>
            </a:r>
            <a:r>
              <a:rPr sz="2400" spc="-5" dirty="0">
                <a:latin typeface="Tahoma"/>
                <a:cs typeface="Tahoma"/>
              </a:rPr>
              <a:t>whose input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output 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are discrete time function related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 rule as  </a:t>
            </a:r>
            <a:r>
              <a:rPr sz="2400" spc="-5" dirty="0">
                <a:latin typeface="Tahoma"/>
                <a:cs typeface="Tahoma"/>
              </a:rPr>
              <a:t>shown in Fig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1.6(b).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1752" y="3317747"/>
            <a:ext cx="1839595" cy="14992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11760" marR="104775" indent="29908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Discrete 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553" y="4019550"/>
            <a:ext cx="812800" cy="76200"/>
          </a:xfrm>
          <a:custGeom>
            <a:avLst/>
            <a:gdLst/>
            <a:ahLst/>
            <a:cxnLst/>
            <a:rect l="l" t="t" r="r" b="b"/>
            <a:pathLst>
              <a:path w="812800" h="76200">
                <a:moveTo>
                  <a:pt x="753618" y="38099"/>
                </a:moveTo>
                <a:lnTo>
                  <a:pt x="752094" y="35051"/>
                </a:lnTo>
                <a:lnTo>
                  <a:pt x="74904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749046" y="42671"/>
                </a:lnTo>
                <a:lnTo>
                  <a:pt x="752094" y="41147"/>
                </a:lnTo>
                <a:lnTo>
                  <a:pt x="753618" y="38099"/>
                </a:lnTo>
                <a:close/>
              </a:path>
              <a:path w="812800" h="76200">
                <a:moveTo>
                  <a:pt x="812292" y="38099"/>
                </a:moveTo>
                <a:lnTo>
                  <a:pt x="736092" y="0"/>
                </a:lnTo>
                <a:lnTo>
                  <a:pt x="736092" y="33527"/>
                </a:lnTo>
                <a:lnTo>
                  <a:pt x="749046" y="33527"/>
                </a:lnTo>
                <a:lnTo>
                  <a:pt x="752094" y="35051"/>
                </a:lnTo>
                <a:lnTo>
                  <a:pt x="753618" y="38099"/>
                </a:lnTo>
                <a:lnTo>
                  <a:pt x="753618" y="67436"/>
                </a:lnTo>
                <a:lnTo>
                  <a:pt x="812292" y="38099"/>
                </a:lnTo>
                <a:close/>
              </a:path>
              <a:path w="812800" h="76200">
                <a:moveTo>
                  <a:pt x="753618" y="67436"/>
                </a:moveTo>
                <a:lnTo>
                  <a:pt x="753618" y="38099"/>
                </a:lnTo>
                <a:lnTo>
                  <a:pt x="752094" y="41147"/>
                </a:lnTo>
                <a:lnTo>
                  <a:pt x="749046" y="42671"/>
                </a:lnTo>
                <a:lnTo>
                  <a:pt x="736092" y="42671"/>
                </a:lnTo>
                <a:lnTo>
                  <a:pt x="736092" y="76199"/>
                </a:lnTo>
                <a:lnTo>
                  <a:pt x="7536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8671" y="4019550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4632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79298" y="42671"/>
                </a:lnTo>
                <a:lnTo>
                  <a:pt x="483108" y="41147"/>
                </a:lnTo>
                <a:lnTo>
                  <a:pt x="484632" y="38099"/>
                </a:lnTo>
                <a:close/>
              </a:path>
              <a:path w="543559" h="76200">
                <a:moveTo>
                  <a:pt x="543306" y="38099"/>
                </a:moveTo>
                <a:lnTo>
                  <a:pt x="467106" y="0"/>
                </a:lnTo>
                <a:lnTo>
                  <a:pt x="467106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4632" y="38099"/>
                </a:lnTo>
                <a:lnTo>
                  <a:pt x="484632" y="67436"/>
                </a:lnTo>
                <a:lnTo>
                  <a:pt x="543306" y="38099"/>
                </a:lnTo>
                <a:close/>
              </a:path>
              <a:path w="543559" h="76200">
                <a:moveTo>
                  <a:pt x="484632" y="67436"/>
                </a:moveTo>
                <a:lnTo>
                  <a:pt x="484632" y="38099"/>
                </a:lnTo>
                <a:lnTo>
                  <a:pt x="483108" y="41147"/>
                </a:lnTo>
                <a:lnTo>
                  <a:pt x="479298" y="42671"/>
                </a:lnTo>
                <a:lnTo>
                  <a:pt x="467106" y="42671"/>
                </a:lnTo>
                <a:lnTo>
                  <a:pt x="467106" y="76199"/>
                </a:lnTo>
                <a:lnTo>
                  <a:pt x="4846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146" y="4136897"/>
            <a:ext cx="1553210" cy="76200"/>
          </a:xfrm>
          <a:custGeom>
            <a:avLst/>
            <a:gdLst/>
            <a:ahLst/>
            <a:cxnLst/>
            <a:rect l="l" t="t" r="r" b="b"/>
            <a:pathLst>
              <a:path w="1553210" h="76200">
                <a:moveTo>
                  <a:pt x="1494282" y="38099"/>
                </a:moveTo>
                <a:lnTo>
                  <a:pt x="1492758" y="35051"/>
                </a:lnTo>
                <a:lnTo>
                  <a:pt x="148894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488948" y="42671"/>
                </a:lnTo>
                <a:lnTo>
                  <a:pt x="1492758" y="41909"/>
                </a:lnTo>
                <a:lnTo>
                  <a:pt x="1494282" y="38099"/>
                </a:lnTo>
                <a:close/>
              </a:path>
              <a:path w="1553210" h="76200">
                <a:moveTo>
                  <a:pt x="1552956" y="38099"/>
                </a:moveTo>
                <a:lnTo>
                  <a:pt x="1476756" y="0"/>
                </a:lnTo>
                <a:lnTo>
                  <a:pt x="1476756" y="33527"/>
                </a:lnTo>
                <a:lnTo>
                  <a:pt x="1488948" y="33527"/>
                </a:lnTo>
                <a:lnTo>
                  <a:pt x="1492758" y="35051"/>
                </a:lnTo>
                <a:lnTo>
                  <a:pt x="1494282" y="38099"/>
                </a:lnTo>
                <a:lnTo>
                  <a:pt x="1494282" y="67436"/>
                </a:lnTo>
                <a:lnTo>
                  <a:pt x="1552956" y="38099"/>
                </a:lnTo>
                <a:close/>
              </a:path>
              <a:path w="1553210" h="76200">
                <a:moveTo>
                  <a:pt x="1494282" y="67436"/>
                </a:moveTo>
                <a:lnTo>
                  <a:pt x="1494282" y="38099"/>
                </a:lnTo>
                <a:lnTo>
                  <a:pt x="1492758" y="41909"/>
                </a:lnTo>
                <a:lnTo>
                  <a:pt x="1488948" y="42671"/>
                </a:lnTo>
                <a:lnTo>
                  <a:pt x="1476756" y="42671"/>
                </a:lnTo>
                <a:lnTo>
                  <a:pt x="1476756" y="76199"/>
                </a:lnTo>
                <a:lnTo>
                  <a:pt x="14942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5520" y="3348228"/>
            <a:ext cx="76200" cy="1245870"/>
          </a:xfrm>
          <a:custGeom>
            <a:avLst/>
            <a:gdLst/>
            <a:ahLst/>
            <a:cxnLst/>
            <a:rect l="l" t="t" r="r" b="b"/>
            <a:pathLst>
              <a:path w="76200" h="12458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1245870">
                <a:moveTo>
                  <a:pt x="43434" y="76200"/>
                </a:moveTo>
                <a:lnTo>
                  <a:pt x="43434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1245870">
                <a:moveTo>
                  <a:pt x="43434" y="124129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1241298"/>
                </a:lnTo>
                <a:lnTo>
                  <a:pt x="35052" y="1244346"/>
                </a:lnTo>
                <a:lnTo>
                  <a:pt x="38100" y="1245870"/>
                </a:lnTo>
                <a:lnTo>
                  <a:pt x="41910" y="1244346"/>
                </a:lnTo>
                <a:lnTo>
                  <a:pt x="43434" y="124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0" y="3938778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23622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7073" y="3821429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479" y="4174997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698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8648" y="417499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2451" y="417499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9405" y="3379723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1847" y="350012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2099" y="42051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93052" y="4076700"/>
            <a:ext cx="1754505" cy="76200"/>
          </a:xfrm>
          <a:custGeom>
            <a:avLst/>
            <a:gdLst/>
            <a:ahLst/>
            <a:cxnLst/>
            <a:rect l="l" t="t" r="r" b="b"/>
            <a:pathLst>
              <a:path w="1754504" h="76200">
                <a:moveTo>
                  <a:pt x="1695450" y="38100"/>
                </a:moveTo>
                <a:lnTo>
                  <a:pt x="1693926" y="35052"/>
                </a:lnTo>
                <a:lnTo>
                  <a:pt x="169087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690878" y="42672"/>
                </a:lnTo>
                <a:lnTo>
                  <a:pt x="1693926" y="41148"/>
                </a:lnTo>
                <a:lnTo>
                  <a:pt x="1695450" y="38100"/>
                </a:lnTo>
                <a:close/>
              </a:path>
              <a:path w="1754504" h="76200">
                <a:moveTo>
                  <a:pt x="1754124" y="38100"/>
                </a:moveTo>
                <a:lnTo>
                  <a:pt x="1677923" y="0"/>
                </a:lnTo>
                <a:lnTo>
                  <a:pt x="1677923" y="33528"/>
                </a:lnTo>
                <a:lnTo>
                  <a:pt x="1690878" y="33528"/>
                </a:lnTo>
                <a:lnTo>
                  <a:pt x="1693926" y="35052"/>
                </a:lnTo>
                <a:lnTo>
                  <a:pt x="1695450" y="38100"/>
                </a:lnTo>
                <a:lnTo>
                  <a:pt x="1695450" y="67437"/>
                </a:lnTo>
                <a:lnTo>
                  <a:pt x="1754124" y="38100"/>
                </a:lnTo>
                <a:close/>
              </a:path>
              <a:path w="1754504" h="76200">
                <a:moveTo>
                  <a:pt x="1695450" y="67437"/>
                </a:moveTo>
                <a:lnTo>
                  <a:pt x="1695450" y="38100"/>
                </a:lnTo>
                <a:lnTo>
                  <a:pt x="1693926" y="41148"/>
                </a:lnTo>
                <a:lnTo>
                  <a:pt x="1690878" y="42672"/>
                </a:lnTo>
                <a:lnTo>
                  <a:pt x="1677923" y="42672"/>
                </a:lnTo>
                <a:lnTo>
                  <a:pt x="1677923" y="76200"/>
                </a:lnTo>
                <a:lnTo>
                  <a:pt x="16954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6076" y="3406902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068704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068704">
                <a:moveTo>
                  <a:pt x="42671" y="1063752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063752"/>
                </a:lnTo>
                <a:lnTo>
                  <a:pt x="34289" y="1066799"/>
                </a:lnTo>
                <a:lnTo>
                  <a:pt x="38099" y="1068323"/>
                </a:lnTo>
                <a:lnTo>
                  <a:pt x="41147" y="1066799"/>
                </a:lnTo>
                <a:lnTo>
                  <a:pt x="42671" y="1063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4176" y="3701796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41300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5343" y="3997452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7273" y="41148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9204" y="3821429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29337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0721" y="41148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67676" y="3379723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77478" y="42051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2982" y="350012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7800" y="5337047"/>
            <a:ext cx="7772400" cy="454659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Fig </a:t>
            </a:r>
            <a:r>
              <a:rPr sz="2400" i="1" spc="-5" dirty="0">
                <a:latin typeface="Times New Roman"/>
                <a:cs typeface="Times New Roman"/>
              </a:rPr>
              <a:t>1.6 (b): General representation of discrete-time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152864"/>
            <a:ext cx="7091045" cy="5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An important mathematical  distinction between continuous-time  and discrete-time systems is the fact  that the former are characterized </a:t>
            </a:r>
            <a:r>
              <a:rPr sz="3200" spc="-5" dirty="0" smtClean="0">
                <a:latin typeface="Tahoma"/>
                <a:cs typeface="Tahoma"/>
              </a:rPr>
              <a:t>by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 smtClean="0">
                <a:latin typeface="Tahoma"/>
                <a:cs typeface="Tahoma"/>
              </a:rPr>
              <a:t>  </a:t>
            </a:r>
            <a:r>
              <a:rPr lang="en-US" sz="3200" b="1" spc="-5" dirty="0">
                <a:latin typeface="Tahoma"/>
                <a:cs typeface="Tahoma"/>
              </a:rPr>
              <a:t>D</a:t>
            </a:r>
            <a:r>
              <a:rPr sz="3200" b="1" spc="-5" dirty="0" smtClean="0">
                <a:latin typeface="Tahoma"/>
                <a:cs typeface="Tahoma"/>
              </a:rPr>
              <a:t>ifferen</a:t>
            </a:r>
            <a:r>
              <a:rPr sz="3200" b="1" spc="-5" dirty="0" smtClean="0">
                <a:solidFill>
                  <a:srgbClr val="FF0000"/>
                </a:solidFill>
                <a:latin typeface="Tahoma"/>
                <a:cs typeface="Tahoma"/>
              </a:rPr>
              <a:t>tial </a:t>
            </a:r>
            <a:r>
              <a:rPr sz="3200" b="1" spc="-5" dirty="0">
                <a:latin typeface="Tahoma"/>
                <a:cs typeface="Tahoma"/>
              </a:rPr>
              <a:t>equations </a:t>
            </a:r>
            <a:r>
              <a:rPr sz="3200" spc="-5" dirty="0">
                <a:latin typeface="Tahoma"/>
                <a:cs typeface="Tahoma"/>
              </a:rPr>
              <a:t>whereas 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  </a:t>
            </a:r>
            <a:r>
              <a:rPr lang="en-US" sz="3200" spc="-5" dirty="0">
                <a:latin typeface="Tahoma"/>
                <a:cs typeface="Tahoma"/>
              </a:rPr>
              <a:t>T</a:t>
            </a:r>
            <a:r>
              <a:rPr sz="3200" spc="-5" dirty="0" smtClean="0">
                <a:latin typeface="Tahoma"/>
                <a:cs typeface="Tahoma"/>
              </a:rPr>
              <a:t>he  </a:t>
            </a:r>
            <a:r>
              <a:rPr sz="3200" spc="-5" dirty="0">
                <a:latin typeface="Tahoma"/>
                <a:cs typeface="Tahoma"/>
              </a:rPr>
              <a:t>latter are characterized </a:t>
            </a:r>
            <a:r>
              <a:rPr sz="3200" spc="-5" dirty="0" smtClean="0">
                <a:latin typeface="Tahoma"/>
                <a:cs typeface="Tahoma"/>
              </a:rPr>
              <a:t>by  </a:t>
            </a:r>
            <a:r>
              <a:rPr lang="en-US" sz="3200" b="1" spc="-5" dirty="0">
                <a:latin typeface="Tahoma"/>
                <a:cs typeface="Tahoma"/>
              </a:rPr>
              <a:t>D</a:t>
            </a:r>
            <a:r>
              <a:rPr sz="3200" b="1" spc="-5" dirty="0" smtClean="0">
                <a:latin typeface="Tahoma"/>
                <a:cs typeface="Tahoma"/>
              </a:rPr>
              <a:t>ifferen</a:t>
            </a:r>
            <a:r>
              <a:rPr sz="3200" b="1" spc="-5" dirty="0" smtClean="0">
                <a:solidFill>
                  <a:srgbClr val="FF0000"/>
                </a:solidFill>
                <a:latin typeface="Tahoma"/>
                <a:cs typeface="Tahoma"/>
              </a:rPr>
              <a:t>ce </a:t>
            </a:r>
            <a:r>
              <a:rPr sz="3200" b="1" spc="-10" dirty="0">
                <a:latin typeface="Tahoma"/>
                <a:cs typeface="Tahoma"/>
              </a:rPr>
              <a:t>equations</a:t>
            </a:r>
            <a:r>
              <a:rPr sz="3200" spc="-10" dirty="0"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143000"/>
            <a:ext cx="6324600" cy="984885"/>
          </a:xfrm>
        </p:spPr>
        <p:txBody>
          <a:bodyPr/>
          <a:lstStyle/>
          <a:p>
            <a:r>
              <a:rPr lang="en-US" sz="3200" dirty="0" smtClean="0">
                <a:latin typeface="Tahoma"/>
                <a:cs typeface="Tahoma"/>
              </a:rPr>
              <a:t>The </a:t>
            </a:r>
            <a:r>
              <a:rPr lang="en-US" sz="3200" dirty="0">
                <a:latin typeface="Tahoma"/>
                <a:cs typeface="Tahoma"/>
              </a:rPr>
              <a:t>discrete -time system </a:t>
            </a:r>
            <a:r>
              <a:rPr lang="en-US" sz="3200" dirty="0" smtClean="0">
                <a:latin typeface="Tahoma"/>
                <a:cs typeface="Tahoma"/>
              </a:rPr>
              <a:t>development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684530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0194" y="303809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0194" y="3038094"/>
            <a:ext cx="205104" cy="432434"/>
          </a:xfrm>
          <a:custGeom>
            <a:avLst/>
            <a:gdLst/>
            <a:ahLst/>
            <a:cxnLst/>
            <a:rect l="l" t="t" r="r" b="b"/>
            <a:pathLst>
              <a:path w="205104" h="432435">
                <a:moveTo>
                  <a:pt x="0" y="0"/>
                </a:moveTo>
                <a:lnTo>
                  <a:pt x="204978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5171" y="30380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5171" y="3038094"/>
            <a:ext cx="203835" cy="432434"/>
          </a:xfrm>
          <a:custGeom>
            <a:avLst/>
            <a:gdLst/>
            <a:ahLst/>
            <a:cxnLst/>
            <a:rect l="l" t="t" r="r" b="b"/>
            <a:pathLst>
              <a:path w="203835" h="432435">
                <a:moveTo>
                  <a:pt x="0" y="0"/>
                </a:moveTo>
                <a:lnTo>
                  <a:pt x="203454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8626" y="30380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8626" y="3038094"/>
            <a:ext cx="205104" cy="432434"/>
          </a:xfrm>
          <a:custGeom>
            <a:avLst/>
            <a:gdLst/>
            <a:ahLst/>
            <a:cxnLst/>
            <a:rect l="l" t="t" r="r" b="b"/>
            <a:pathLst>
              <a:path w="205104" h="432435">
                <a:moveTo>
                  <a:pt x="0" y="0"/>
                </a:moveTo>
                <a:lnTo>
                  <a:pt x="204978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3603" y="325450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3603" y="325450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2753" y="3254502"/>
            <a:ext cx="0" cy="646430"/>
          </a:xfrm>
          <a:custGeom>
            <a:avLst/>
            <a:gdLst/>
            <a:ahLst/>
            <a:cxnLst/>
            <a:rect l="l" t="t" r="r" b="b"/>
            <a:pathLst>
              <a:path h="646429">
                <a:moveTo>
                  <a:pt x="0" y="0"/>
                </a:moveTo>
                <a:lnTo>
                  <a:pt x="0" y="646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3900678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7776" y="4116323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753" y="4116323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7546" y="4978146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5">
                <a:moveTo>
                  <a:pt x="204520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7546" y="3254502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6126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2783" y="3232213"/>
            <a:ext cx="91059" cy="9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2783" y="4938331"/>
            <a:ext cx="91059" cy="9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6428" y="3216401"/>
            <a:ext cx="20955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2323" y="3685794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9436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46429">
                <a:moveTo>
                  <a:pt x="76200" y="569976"/>
                </a:moveTo>
                <a:lnTo>
                  <a:pt x="0" y="569976"/>
                </a:lnTo>
                <a:lnTo>
                  <a:pt x="33528" y="637032"/>
                </a:lnTo>
                <a:lnTo>
                  <a:pt x="33528" y="582930"/>
                </a:lnTo>
                <a:lnTo>
                  <a:pt x="35052" y="586740"/>
                </a:lnTo>
                <a:lnTo>
                  <a:pt x="38100" y="587502"/>
                </a:lnTo>
                <a:lnTo>
                  <a:pt x="41910" y="586740"/>
                </a:lnTo>
                <a:lnTo>
                  <a:pt x="42672" y="582930"/>
                </a:lnTo>
                <a:lnTo>
                  <a:pt x="42672" y="637032"/>
                </a:lnTo>
                <a:lnTo>
                  <a:pt x="76200" y="569976"/>
                </a:lnTo>
                <a:close/>
              </a:path>
              <a:path w="76200" h="646429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9436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46429">
                <a:moveTo>
                  <a:pt x="42672" y="5699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69976"/>
                </a:lnTo>
                <a:lnTo>
                  <a:pt x="42672" y="569976"/>
                </a:lnTo>
                <a:close/>
              </a:path>
              <a:path w="76200" h="646429">
                <a:moveTo>
                  <a:pt x="42672" y="637032"/>
                </a:moveTo>
                <a:lnTo>
                  <a:pt x="42672" y="582930"/>
                </a:lnTo>
                <a:lnTo>
                  <a:pt x="41910" y="586740"/>
                </a:lnTo>
                <a:lnTo>
                  <a:pt x="38100" y="587502"/>
                </a:lnTo>
                <a:lnTo>
                  <a:pt x="35052" y="586740"/>
                </a:lnTo>
                <a:lnTo>
                  <a:pt x="33528" y="582930"/>
                </a:lnTo>
                <a:lnTo>
                  <a:pt x="33528" y="637032"/>
                </a:lnTo>
                <a:lnTo>
                  <a:pt x="38100" y="646176"/>
                </a:lnTo>
                <a:lnTo>
                  <a:pt x="42672" y="637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7047" y="327609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5954" y="34031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7474" y="37079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0078" y="3492195"/>
            <a:ext cx="60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9926" y="422234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41953" y="4978146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54559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1953" y="4422647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1953" y="3273552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1953" y="3254502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5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1998" y="3614928"/>
            <a:ext cx="817880" cy="862330"/>
          </a:xfrm>
          <a:custGeom>
            <a:avLst/>
            <a:gdLst/>
            <a:ahLst/>
            <a:cxnLst/>
            <a:rect l="l" t="t" r="r" b="b"/>
            <a:pathLst>
              <a:path w="817879" h="862329">
                <a:moveTo>
                  <a:pt x="817626" y="430530"/>
                </a:moveTo>
                <a:lnTo>
                  <a:pt x="814877" y="380326"/>
                </a:lnTo>
                <a:lnTo>
                  <a:pt x="806838" y="331823"/>
                </a:lnTo>
                <a:lnTo>
                  <a:pt x="793812" y="285342"/>
                </a:lnTo>
                <a:lnTo>
                  <a:pt x="776109" y="241207"/>
                </a:lnTo>
                <a:lnTo>
                  <a:pt x="754033" y="199741"/>
                </a:lnTo>
                <a:lnTo>
                  <a:pt x="727892" y="161268"/>
                </a:lnTo>
                <a:lnTo>
                  <a:pt x="697991" y="126111"/>
                </a:lnTo>
                <a:lnTo>
                  <a:pt x="664639" y="94592"/>
                </a:lnTo>
                <a:lnTo>
                  <a:pt x="628141" y="67036"/>
                </a:lnTo>
                <a:lnTo>
                  <a:pt x="588803" y="43765"/>
                </a:lnTo>
                <a:lnTo>
                  <a:pt x="546933" y="25102"/>
                </a:lnTo>
                <a:lnTo>
                  <a:pt x="502837" y="11372"/>
                </a:lnTo>
                <a:lnTo>
                  <a:pt x="456822" y="2896"/>
                </a:lnTo>
                <a:lnTo>
                  <a:pt x="409194" y="0"/>
                </a:lnTo>
                <a:lnTo>
                  <a:pt x="361413" y="2896"/>
                </a:lnTo>
                <a:lnTo>
                  <a:pt x="315268" y="11372"/>
                </a:lnTo>
                <a:lnTo>
                  <a:pt x="271061" y="25102"/>
                </a:lnTo>
                <a:lnTo>
                  <a:pt x="229099" y="43765"/>
                </a:lnTo>
                <a:lnTo>
                  <a:pt x="189687" y="67036"/>
                </a:lnTo>
                <a:lnTo>
                  <a:pt x="153128" y="94592"/>
                </a:lnTo>
                <a:lnTo>
                  <a:pt x="119729" y="126111"/>
                </a:lnTo>
                <a:lnTo>
                  <a:pt x="89793" y="161268"/>
                </a:lnTo>
                <a:lnTo>
                  <a:pt x="63627" y="199741"/>
                </a:lnTo>
                <a:lnTo>
                  <a:pt x="41534" y="241207"/>
                </a:lnTo>
                <a:lnTo>
                  <a:pt x="23820" y="285342"/>
                </a:lnTo>
                <a:lnTo>
                  <a:pt x="10790" y="331823"/>
                </a:lnTo>
                <a:lnTo>
                  <a:pt x="2748" y="380326"/>
                </a:lnTo>
                <a:lnTo>
                  <a:pt x="0" y="430530"/>
                </a:lnTo>
                <a:lnTo>
                  <a:pt x="2748" y="480885"/>
                </a:lnTo>
                <a:lnTo>
                  <a:pt x="10790" y="529518"/>
                </a:lnTo>
                <a:lnTo>
                  <a:pt x="23820" y="576110"/>
                </a:lnTo>
                <a:lnTo>
                  <a:pt x="41534" y="620336"/>
                </a:lnTo>
                <a:lnTo>
                  <a:pt x="63627" y="661877"/>
                </a:lnTo>
                <a:lnTo>
                  <a:pt x="89793" y="700411"/>
                </a:lnTo>
                <a:lnTo>
                  <a:pt x="119729" y="735615"/>
                </a:lnTo>
                <a:lnTo>
                  <a:pt x="153128" y="767169"/>
                </a:lnTo>
                <a:lnTo>
                  <a:pt x="189687" y="794751"/>
                </a:lnTo>
                <a:lnTo>
                  <a:pt x="229099" y="818039"/>
                </a:lnTo>
                <a:lnTo>
                  <a:pt x="271061" y="836711"/>
                </a:lnTo>
                <a:lnTo>
                  <a:pt x="315268" y="850447"/>
                </a:lnTo>
                <a:lnTo>
                  <a:pt x="361413" y="858924"/>
                </a:lnTo>
                <a:lnTo>
                  <a:pt x="409194" y="861822"/>
                </a:lnTo>
                <a:lnTo>
                  <a:pt x="456822" y="858924"/>
                </a:lnTo>
                <a:lnTo>
                  <a:pt x="502837" y="850447"/>
                </a:lnTo>
                <a:lnTo>
                  <a:pt x="546933" y="836711"/>
                </a:lnTo>
                <a:lnTo>
                  <a:pt x="588803" y="818039"/>
                </a:lnTo>
                <a:lnTo>
                  <a:pt x="628141" y="794751"/>
                </a:lnTo>
                <a:lnTo>
                  <a:pt x="664639" y="767169"/>
                </a:lnTo>
                <a:lnTo>
                  <a:pt x="697991" y="735615"/>
                </a:lnTo>
                <a:lnTo>
                  <a:pt x="727892" y="700411"/>
                </a:lnTo>
                <a:lnTo>
                  <a:pt x="754033" y="661877"/>
                </a:lnTo>
                <a:lnTo>
                  <a:pt x="776109" y="620336"/>
                </a:lnTo>
                <a:lnTo>
                  <a:pt x="793812" y="576110"/>
                </a:lnTo>
                <a:lnTo>
                  <a:pt x="806838" y="529518"/>
                </a:lnTo>
                <a:lnTo>
                  <a:pt x="814877" y="480885"/>
                </a:lnTo>
                <a:lnTo>
                  <a:pt x="817626" y="43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1998" y="3614928"/>
            <a:ext cx="817880" cy="862330"/>
          </a:xfrm>
          <a:custGeom>
            <a:avLst/>
            <a:gdLst/>
            <a:ahLst/>
            <a:cxnLst/>
            <a:rect l="l" t="t" r="r" b="b"/>
            <a:pathLst>
              <a:path w="817879" h="862329">
                <a:moveTo>
                  <a:pt x="409194" y="0"/>
                </a:moveTo>
                <a:lnTo>
                  <a:pt x="361413" y="2896"/>
                </a:lnTo>
                <a:lnTo>
                  <a:pt x="315268" y="11372"/>
                </a:lnTo>
                <a:lnTo>
                  <a:pt x="271061" y="25102"/>
                </a:lnTo>
                <a:lnTo>
                  <a:pt x="229099" y="43765"/>
                </a:lnTo>
                <a:lnTo>
                  <a:pt x="189687" y="67036"/>
                </a:lnTo>
                <a:lnTo>
                  <a:pt x="153128" y="94592"/>
                </a:lnTo>
                <a:lnTo>
                  <a:pt x="119729" y="126111"/>
                </a:lnTo>
                <a:lnTo>
                  <a:pt x="89793" y="161268"/>
                </a:lnTo>
                <a:lnTo>
                  <a:pt x="63627" y="199741"/>
                </a:lnTo>
                <a:lnTo>
                  <a:pt x="41534" y="241207"/>
                </a:lnTo>
                <a:lnTo>
                  <a:pt x="23820" y="285342"/>
                </a:lnTo>
                <a:lnTo>
                  <a:pt x="10790" y="331823"/>
                </a:lnTo>
                <a:lnTo>
                  <a:pt x="2748" y="380326"/>
                </a:lnTo>
                <a:lnTo>
                  <a:pt x="0" y="430530"/>
                </a:lnTo>
                <a:lnTo>
                  <a:pt x="2748" y="480885"/>
                </a:lnTo>
                <a:lnTo>
                  <a:pt x="10790" y="529518"/>
                </a:lnTo>
                <a:lnTo>
                  <a:pt x="23820" y="576110"/>
                </a:lnTo>
                <a:lnTo>
                  <a:pt x="41534" y="620336"/>
                </a:lnTo>
                <a:lnTo>
                  <a:pt x="63627" y="661877"/>
                </a:lnTo>
                <a:lnTo>
                  <a:pt x="89793" y="700411"/>
                </a:lnTo>
                <a:lnTo>
                  <a:pt x="119729" y="735615"/>
                </a:lnTo>
                <a:lnTo>
                  <a:pt x="153128" y="767169"/>
                </a:lnTo>
                <a:lnTo>
                  <a:pt x="189687" y="794751"/>
                </a:lnTo>
                <a:lnTo>
                  <a:pt x="229099" y="818039"/>
                </a:lnTo>
                <a:lnTo>
                  <a:pt x="271061" y="836711"/>
                </a:lnTo>
                <a:lnTo>
                  <a:pt x="315268" y="850447"/>
                </a:lnTo>
                <a:lnTo>
                  <a:pt x="361413" y="858924"/>
                </a:lnTo>
                <a:lnTo>
                  <a:pt x="409194" y="861822"/>
                </a:lnTo>
                <a:lnTo>
                  <a:pt x="456822" y="858924"/>
                </a:lnTo>
                <a:lnTo>
                  <a:pt x="502837" y="850447"/>
                </a:lnTo>
                <a:lnTo>
                  <a:pt x="546933" y="836711"/>
                </a:lnTo>
                <a:lnTo>
                  <a:pt x="588803" y="818039"/>
                </a:lnTo>
                <a:lnTo>
                  <a:pt x="628141" y="794751"/>
                </a:lnTo>
                <a:lnTo>
                  <a:pt x="664639" y="767169"/>
                </a:lnTo>
                <a:lnTo>
                  <a:pt x="697991" y="735615"/>
                </a:lnTo>
                <a:lnTo>
                  <a:pt x="727892" y="700411"/>
                </a:lnTo>
                <a:lnTo>
                  <a:pt x="754033" y="661877"/>
                </a:lnTo>
                <a:lnTo>
                  <a:pt x="776109" y="620336"/>
                </a:lnTo>
                <a:lnTo>
                  <a:pt x="793812" y="576110"/>
                </a:lnTo>
                <a:lnTo>
                  <a:pt x="806838" y="529518"/>
                </a:lnTo>
                <a:lnTo>
                  <a:pt x="814877" y="480885"/>
                </a:lnTo>
                <a:lnTo>
                  <a:pt x="817626" y="430530"/>
                </a:lnTo>
                <a:lnTo>
                  <a:pt x="814877" y="380326"/>
                </a:lnTo>
                <a:lnTo>
                  <a:pt x="806838" y="331823"/>
                </a:lnTo>
                <a:lnTo>
                  <a:pt x="793812" y="285342"/>
                </a:lnTo>
                <a:lnTo>
                  <a:pt x="776109" y="241207"/>
                </a:lnTo>
                <a:lnTo>
                  <a:pt x="754033" y="199741"/>
                </a:lnTo>
                <a:lnTo>
                  <a:pt x="727892" y="161268"/>
                </a:lnTo>
                <a:lnTo>
                  <a:pt x="697991" y="126111"/>
                </a:lnTo>
                <a:lnTo>
                  <a:pt x="664639" y="94592"/>
                </a:lnTo>
                <a:lnTo>
                  <a:pt x="628141" y="67036"/>
                </a:lnTo>
                <a:lnTo>
                  <a:pt x="588803" y="43765"/>
                </a:lnTo>
                <a:lnTo>
                  <a:pt x="546933" y="25102"/>
                </a:lnTo>
                <a:lnTo>
                  <a:pt x="502837" y="11372"/>
                </a:lnTo>
                <a:lnTo>
                  <a:pt x="456822" y="2896"/>
                </a:lnTo>
                <a:lnTo>
                  <a:pt x="4091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42385" y="37523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78047" y="411810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32753" y="3259073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2059" y="3217735"/>
            <a:ext cx="92582" cy="9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32753" y="4979670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059" y="4938331"/>
            <a:ext cx="92582" cy="9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1405" y="3753611"/>
            <a:ext cx="1238885" cy="866140"/>
          </a:xfrm>
          <a:custGeom>
            <a:avLst/>
            <a:gdLst/>
            <a:ahLst/>
            <a:cxnLst/>
            <a:rect l="l" t="t" r="r" b="b"/>
            <a:pathLst>
              <a:path w="1238885" h="866139">
                <a:moveTo>
                  <a:pt x="1238423" y="462996"/>
                </a:moveTo>
                <a:lnTo>
                  <a:pt x="1234215" y="422934"/>
                </a:lnTo>
                <a:lnTo>
                  <a:pt x="1217247" y="384682"/>
                </a:lnTo>
                <a:lnTo>
                  <a:pt x="1191332" y="348668"/>
                </a:lnTo>
                <a:lnTo>
                  <a:pt x="1160283" y="315319"/>
                </a:lnTo>
                <a:lnTo>
                  <a:pt x="1127915" y="285059"/>
                </a:lnTo>
                <a:lnTo>
                  <a:pt x="1098042" y="258317"/>
                </a:lnTo>
                <a:lnTo>
                  <a:pt x="1066858" y="233980"/>
                </a:lnTo>
                <a:lnTo>
                  <a:pt x="1031119" y="207950"/>
                </a:lnTo>
                <a:lnTo>
                  <a:pt x="991502" y="180893"/>
                </a:lnTo>
                <a:lnTo>
                  <a:pt x="948685" y="153473"/>
                </a:lnTo>
                <a:lnTo>
                  <a:pt x="903346" y="126355"/>
                </a:lnTo>
                <a:lnTo>
                  <a:pt x="856162" y="100202"/>
                </a:lnTo>
                <a:lnTo>
                  <a:pt x="807810" y="75681"/>
                </a:lnTo>
                <a:lnTo>
                  <a:pt x="758967" y="53454"/>
                </a:lnTo>
                <a:lnTo>
                  <a:pt x="710312" y="34186"/>
                </a:lnTo>
                <a:lnTo>
                  <a:pt x="662522" y="18542"/>
                </a:lnTo>
                <a:lnTo>
                  <a:pt x="616273" y="7187"/>
                </a:lnTo>
                <a:lnTo>
                  <a:pt x="572245" y="785"/>
                </a:lnTo>
                <a:lnTo>
                  <a:pt x="531114" y="0"/>
                </a:lnTo>
                <a:lnTo>
                  <a:pt x="488247" y="5542"/>
                </a:lnTo>
                <a:lnTo>
                  <a:pt x="446105" y="17322"/>
                </a:lnTo>
                <a:lnTo>
                  <a:pt x="404769" y="34667"/>
                </a:lnTo>
                <a:lnTo>
                  <a:pt x="364319" y="56905"/>
                </a:lnTo>
                <a:lnTo>
                  <a:pt x="324834" y="83362"/>
                </a:lnTo>
                <a:lnTo>
                  <a:pt x="286396" y="113367"/>
                </a:lnTo>
                <a:lnTo>
                  <a:pt x="249084" y="146246"/>
                </a:lnTo>
                <a:lnTo>
                  <a:pt x="212979" y="181327"/>
                </a:lnTo>
                <a:lnTo>
                  <a:pt x="178161" y="217938"/>
                </a:lnTo>
                <a:lnTo>
                  <a:pt x="144709" y="255405"/>
                </a:lnTo>
                <a:lnTo>
                  <a:pt x="112704" y="293057"/>
                </a:lnTo>
                <a:lnTo>
                  <a:pt x="82227" y="330220"/>
                </a:lnTo>
                <a:lnTo>
                  <a:pt x="762" y="432053"/>
                </a:lnTo>
                <a:lnTo>
                  <a:pt x="0" y="435863"/>
                </a:lnTo>
                <a:lnTo>
                  <a:pt x="1524" y="438911"/>
                </a:lnTo>
                <a:lnTo>
                  <a:pt x="4572" y="439673"/>
                </a:lnTo>
                <a:lnTo>
                  <a:pt x="8382" y="438149"/>
                </a:lnTo>
                <a:lnTo>
                  <a:pt x="72390" y="357377"/>
                </a:lnTo>
                <a:lnTo>
                  <a:pt x="104394" y="318515"/>
                </a:lnTo>
                <a:lnTo>
                  <a:pt x="136398" y="279653"/>
                </a:lnTo>
                <a:lnTo>
                  <a:pt x="168010" y="243947"/>
                </a:lnTo>
                <a:lnTo>
                  <a:pt x="200005" y="209249"/>
                </a:lnTo>
                <a:lnTo>
                  <a:pt x="232963" y="175464"/>
                </a:lnTo>
                <a:lnTo>
                  <a:pt x="267462" y="142493"/>
                </a:lnTo>
                <a:lnTo>
                  <a:pt x="303080" y="112073"/>
                </a:lnTo>
                <a:lnTo>
                  <a:pt x="340817" y="83560"/>
                </a:lnTo>
                <a:lnTo>
                  <a:pt x="380666" y="58097"/>
                </a:lnTo>
                <a:lnTo>
                  <a:pt x="422622" y="36827"/>
                </a:lnTo>
                <a:lnTo>
                  <a:pt x="466677" y="20890"/>
                </a:lnTo>
                <a:lnTo>
                  <a:pt x="512826" y="11429"/>
                </a:lnTo>
                <a:lnTo>
                  <a:pt x="552813" y="9142"/>
                </a:lnTo>
                <a:lnTo>
                  <a:pt x="596306" y="13221"/>
                </a:lnTo>
                <a:lnTo>
                  <a:pt x="642517" y="22892"/>
                </a:lnTo>
                <a:lnTo>
                  <a:pt x="690656" y="37382"/>
                </a:lnTo>
                <a:lnTo>
                  <a:pt x="739934" y="55915"/>
                </a:lnTo>
                <a:lnTo>
                  <a:pt x="789564" y="77717"/>
                </a:lnTo>
                <a:lnTo>
                  <a:pt x="838755" y="102013"/>
                </a:lnTo>
                <a:lnTo>
                  <a:pt x="886718" y="128028"/>
                </a:lnTo>
                <a:lnTo>
                  <a:pt x="932666" y="154989"/>
                </a:lnTo>
                <a:lnTo>
                  <a:pt x="975808" y="182121"/>
                </a:lnTo>
                <a:lnTo>
                  <a:pt x="1015356" y="208648"/>
                </a:lnTo>
                <a:lnTo>
                  <a:pt x="1050522" y="233797"/>
                </a:lnTo>
                <a:lnTo>
                  <a:pt x="1111148" y="283408"/>
                </a:lnTo>
                <a:lnTo>
                  <a:pt x="1145168" y="313872"/>
                </a:lnTo>
                <a:lnTo>
                  <a:pt x="1178247" y="347695"/>
                </a:lnTo>
                <a:lnTo>
                  <a:pt x="1206059" y="384384"/>
                </a:lnTo>
                <a:lnTo>
                  <a:pt x="1224278" y="423447"/>
                </a:lnTo>
                <a:lnTo>
                  <a:pt x="1228576" y="464393"/>
                </a:lnTo>
                <a:lnTo>
                  <a:pt x="1228576" y="496001"/>
                </a:lnTo>
                <a:lnTo>
                  <a:pt x="1238423" y="462996"/>
                </a:lnTo>
                <a:close/>
              </a:path>
              <a:path w="1238885" h="866139">
                <a:moveTo>
                  <a:pt x="752669" y="827158"/>
                </a:moveTo>
                <a:lnTo>
                  <a:pt x="737616" y="797051"/>
                </a:lnTo>
                <a:lnTo>
                  <a:pt x="686562" y="865631"/>
                </a:lnTo>
                <a:lnTo>
                  <a:pt x="739140" y="865631"/>
                </a:lnTo>
                <a:lnTo>
                  <a:pt x="739140" y="835913"/>
                </a:lnTo>
                <a:lnTo>
                  <a:pt x="741426" y="832865"/>
                </a:lnTo>
                <a:lnTo>
                  <a:pt x="752669" y="827158"/>
                </a:lnTo>
                <a:close/>
              </a:path>
              <a:path w="1238885" h="866139">
                <a:moveTo>
                  <a:pt x="756782" y="835385"/>
                </a:moveTo>
                <a:lnTo>
                  <a:pt x="752669" y="827158"/>
                </a:lnTo>
                <a:lnTo>
                  <a:pt x="741426" y="832865"/>
                </a:lnTo>
                <a:lnTo>
                  <a:pt x="739140" y="835913"/>
                </a:lnTo>
                <a:lnTo>
                  <a:pt x="739140" y="838961"/>
                </a:lnTo>
                <a:lnTo>
                  <a:pt x="742188" y="842009"/>
                </a:lnTo>
                <a:lnTo>
                  <a:pt x="745236" y="841247"/>
                </a:lnTo>
                <a:lnTo>
                  <a:pt x="756782" y="835385"/>
                </a:lnTo>
                <a:close/>
              </a:path>
              <a:path w="1238885" h="866139">
                <a:moveTo>
                  <a:pt x="771906" y="865631"/>
                </a:moveTo>
                <a:lnTo>
                  <a:pt x="756782" y="835385"/>
                </a:lnTo>
                <a:lnTo>
                  <a:pt x="745236" y="841247"/>
                </a:lnTo>
                <a:lnTo>
                  <a:pt x="742188" y="842009"/>
                </a:lnTo>
                <a:lnTo>
                  <a:pt x="739140" y="838961"/>
                </a:lnTo>
                <a:lnTo>
                  <a:pt x="739140" y="865631"/>
                </a:lnTo>
                <a:lnTo>
                  <a:pt x="771906" y="865631"/>
                </a:lnTo>
                <a:close/>
              </a:path>
              <a:path w="1238885" h="866139">
                <a:moveTo>
                  <a:pt x="1228576" y="496001"/>
                </a:moveTo>
                <a:lnTo>
                  <a:pt x="1228576" y="464393"/>
                </a:lnTo>
                <a:lnTo>
                  <a:pt x="1214628" y="506729"/>
                </a:lnTo>
                <a:lnTo>
                  <a:pt x="1186344" y="548347"/>
                </a:lnTo>
                <a:lnTo>
                  <a:pt x="1151391" y="584473"/>
                </a:lnTo>
                <a:lnTo>
                  <a:pt x="1112433" y="616779"/>
                </a:lnTo>
                <a:lnTo>
                  <a:pt x="1072134" y="646937"/>
                </a:lnTo>
                <a:lnTo>
                  <a:pt x="1028218" y="675670"/>
                </a:lnTo>
                <a:lnTo>
                  <a:pt x="983822" y="702725"/>
                </a:lnTo>
                <a:lnTo>
                  <a:pt x="938815" y="728748"/>
                </a:lnTo>
                <a:lnTo>
                  <a:pt x="893064" y="754379"/>
                </a:lnTo>
                <a:lnTo>
                  <a:pt x="867918" y="767333"/>
                </a:lnTo>
                <a:lnTo>
                  <a:pt x="842772" y="781049"/>
                </a:lnTo>
                <a:lnTo>
                  <a:pt x="816864" y="794003"/>
                </a:lnTo>
                <a:lnTo>
                  <a:pt x="790956" y="807719"/>
                </a:lnTo>
                <a:lnTo>
                  <a:pt x="752669" y="827158"/>
                </a:lnTo>
                <a:lnTo>
                  <a:pt x="756782" y="835385"/>
                </a:lnTo>
                <a:lnTo>
                  <a:pt x="794766" y="816101"/>
                </a:lnTo>
                <a:lnTo>
                  <a:pt x="820674" y="803147"/>
                </a:lnTo>
                <a:lnTo>
                  <a:pt x="872490" y="775715"/>
                </a:lnTo>
                <a:lnTo>
                  <a:pt x="897636" y="761999"/>
                </a:lnTo>
                <a:lnTo>
                  <a:pt x="922020" y="749045"/>
                </a:lnTo>
                <a:lnTo>
                  <a:pt x="989747" y="710243"/>
                </a:lnTo>
                <a:lnTo>
                  <a:pt x="1032557" y="684228"/>
                </a:lnTo>
                <a:lnTo>
                  <a:pt x="1074391" y="656713"/>
                </a:lnTo>
                <a:lnTo>
                  <a:pt x="1114806" y="627125"/>
                </a:lnTo>
                <a:lnTo>
                  <a:pt x="1146153" y="602075"/>
                </a:lnTo>
                <a:lnTo>
                  <a:pt x="1177704" y="572161"/>
                </a:lnTo>
                <a:lnTo>
                  <a:pt x="1205619" y="539059"/>
                </a:lnTo>
                <a:lnTo>
                  <a:pt x="1226058" y="504443"/>
                </a:lnTo>
                <a:lnTo>
                  <a:pt x="1228576" y="49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748276" y="406704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06802" y="3570833"/>
            <a:ext cx="65214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095">
              <a:lnSpc>
                <a:spcPct val="142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e(t) 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4902" y="1469735"/>
            <a:ext cx="6861175" cy="176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8945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RC circuit </a:t>
            </a:r>
            <a:r>
              <a:rPr sz="2800" dirty="0">
                <a:latin typeface="Tahoma"/>
                <a:cs typeface="Tahoma"/>
              </a:rPr>
              <a:t>shown </a:t>
            </a:r>
            <a:r>
              <a:rPr sz="2800" spc="-5" dirty="0">
                <a:latin typeface="Tahoma"/>
                <a:cs typeface="Tahoma"/>
              </a:rPr>
              <a:t>in Figure 1.7 is </a:t>
            </a:r>
            <a:r>
              <a:rPr sz="2800" dirty="0">
                <a:latin typeface="Tahoma"/>
                <a:cs typeface="Tahoma"/>
              </a:rPr>
              <a:t>a  continuous-time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735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50380" y="3217926"/>
            <a:ext cx="687705" cy="579120"/>
          </a:xfrm>
          <a:custGeom>
            <a:avLst/>
            <a:gdLst/>
            <a:ahLst/>
            <a:cxnLst/>
            <a:rect l="l" t="t" r="r" b="b"/>
            <a:pathLst>
              <a:path w="687704" h="579120">
                <a:moveTo>
                  <a:pt x="54787" y="526641"/>
                </a:moveTo>
                <a:lnTo>
                  <a:pt x="33527" y="501396"/>
                </a:lnTo>
                <a:lnTo>
                  <a:pt x="0" y="579120"/>
                </a:lnTo>
                <a:lnTo>
                  <a:pt x="43433" y="568663"/>
                </a:lnTo>
                <a:lnTo>
                  <a:pt x="43433" y="537972"/>
                </a:lnTo>
                <a:lnTo>
                  <a:pt x="44957" y="534924"/>
                </a:lnTo>
                <a:lnTo>
                  <a:pt x="54787" y="526641"/>
                </a:lnTo>
                <a:close/>
              </a:path>
              <a:path w="687704" h="579120">
                <a:moveTo>
                  <a:pt x="60701" y="533664"/>
                </a:moveTo>
                <a:lnTo>
                  <a:pt x="54787" y="526641"/>
                </a:lnTo>
                <a:lnTo>
                  <a:pt x="44957" y="534924"/>
                </a:lnTo>
                <a:lnTo>
                  <a:pt x="43433" y="537972"/>
                </a:lnTo>
                <a:lnTo>
                  <a:pt x="44957" y="541782"/>
                </a:lnTo>
                <a:lnTo>
                  <a:pt x="48005" y="543306"/>
                </a:lnTo>
                <a:lnTo>
                  <a:pt x="51053" y="541782"/>
                </a:lnTo>
                <a:lnTo>
                  <a:pt x="60701" y="533664"/>
                </a:lnTo>
                <a:close/>
              </a:path>
              <a:path w="687704" h="579120">
                <a:moveTo>
                  <a:pt x="82295" y="559308"/>
                </a:moveTo>
                <a:lnTo>
                  <a:pt x="60701" y="533664"/>
                </a:lnTo>
                <a:lnTo>
                  <a:pt x="51053" y="541782"/>
                </a:lnTo>
                <a:lnTo>
                  <a:pt x="48005" y="543306"/>
                </a:lnTo>
                <a:lnTo>
                  <a:pt x="44957" y="541782"/>
                </a:lnTo>
                <a:lnTo>
                  <a:pt x="43433" y="537972"/>
                </a:lnTo>
                <a:lnTo>
                  <a:pt x="43433" y="568663"/>
                </a:lnTo>
                <a:lnTo>
                  <a:pt x="82295" y="559308"/>
                </a:lnTo>
                <a:close/>
              </a:path>
              <a:path w="687704" h="579120">
                <a:moveTo>
                  <a:pt x="687323" y="5334"/>
                </a:moveTo>
                <a:lnTo>
                  <a:pt x="685799" y="1524"/>
                </a:lnTo>
                <a:lnTo>
                  <a:pt x="682751" y="0"/>
                </a:lnTo>
                <a:lnTo>
                  <a:pt x="678941" y="762"/>
                </a:lnTo>
                <a:lnTo>
                  <a:pt x="54787" y="526641"/>
                </a:lnTo>
                <a:lnTo>
                  <a:pt x="60701" y="533664"/>
                </a:lnTo>
                <a:lnTo>
                  <a:pt x="685037" y="8382"/>
                </a:lnTo>
                <a:lnTo>
                  <a:pt x="687323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52600" y="5426202"/>
            <a:ext cx="7010400" cy="82232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8445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Figure 1.7: A diagram of RC circuit </a:t>
            </a:r>
            <a:r>
              <a:rPr sz="2400" dirty="0">
                <a:latin typeface="Tahoma"/>
                <a:cs typeface="Tahoma"/>
              </a:rPr>
              <a:t>as an example  of continuous-time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701" y="3351225"/>
            <a:ext cx="6273165" cy="270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</a:t>
            </a:r>
            <a:r>
              <a:rPr lang="en-US" sz="2800" dirty="0" smtClean="0">
                <a:latin typeface="Tahoma"/>
                <a:cs typeface="Tahoma"/>
              </a:rPr>
              <a:t>consider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ahoma"/>
                <a:cs typeface="Tahoma"/>
              </a:rPr>
              <a:t>as the </a:t>
            </a:r>
            <a:r>
              <a:rPr sz="2800" b="1" dirty="0">
                <a:latin typeface="Tahoma"/>
                <a:cs typeface="Tahoma"/>
              </a:rPr>
              <a:t>input </a:t>
            </a:r>
            <a:r>
              <a:rPr sz="2800" b="1" spc="-5" dirty="0">
                <a:latin typeface="Tahoma"/>
                <a:cs typeface="Tahoma"/>
              </a:rPr>
              <a:t>signal 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150" i="1" spc="-7" baseline="-21164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ahoma"/>
                <a:cs typeface="Tahoma"/>
              </a:rPr>
              <a:t>as the </a:t>
            </a:r>
            <a:r>
              <a:rPr sz="2800" b="1" spc="-5" dirty="0">
                <a:latin typeface="Tahoma"/>
                <a:cs typeface="Tahoma"/>
              </a:rPr>
              <a:t>output signal</a:t>
            </a:r>
            <a:r>
              <a:rPr sz="2800" spc="-5" dirty="0">
                <a:latin typeface="Tahoma"/>
                <a:cs typeface="Tahoma"/>
              </a:rPr>
              <a:t>, we  obtain using </a:t>
            </a:r>
            <a:r>
              <a:rPr sz="2800" dirty="0">
                <a:latin typeface="Tahoma"/>
                <a:cs typeface="Tahoma"/>
              </a:rPr>
              <a:t>simple </a:t>
            </a:r>
            <a:r>
              <a:rPr sz="2800" spc="-5" dirty="0">
                <a:latin typeface="Tahoma"/>
                <a:cs typeface="Tahoma"/>
              </a:rPr>
              <a:t>circuit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 smtClean="0">
                <a:latin typeface="Tahoma"/>
                <a:cs typeface="Tahoma"/>
              </a:rPr>
              <a:t>analysis</a:t>
            </a:r>
            <a:endParaRPr lang="en-US" sz="28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4726" y="105689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726" y="1056894"/>
            <a:ext cx="214629" cy="432434"/>
          </a:xfrm>
          <a:custGeom>
            <a:avLst/>
            <a:gdLst/>
            <a:ahLst/>
            <a:cxnLst/>
            <a:rect l="l" t="t" r="r" b="b"/>
            <a:pathLst>
              <a:path w="214629" h="432434">
                <a:moveTo>
                  <a:pt x="0" y="0"/>
                </a:moveTo>
                <a:lnTo>
                  <a:pt x="214122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8847" y="10568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4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847" y="1056894"/>
            <a:ext cx="214629" cy="432434"/>
          </a:xfrm>
          <a:custGeom>
            <a:avLst/>
            <a:gdLst/>
            <a:ahLst/>
            <a:cxnLst/>
            <a:rect l="l" t="t" r="r" b="b"/>
            <a:pathLst>
              <a:path w="214629" h="432434">
                <a:moveTo>
                  <a:pt x="0" y="0"/>
                </a:moveTo>
                <a:lnTo>
                  <a:pt x="214121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2970" y="10568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4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2970" y="1056894"/>
            <a:ext cx="215265" cy="432434"/>
          </a:xfrm>
          <a:custGeom>
            <a:avLst/>
            <a:gdLst/>
            <a:ahLst/>
            <a:cxnLst/>
            <a:rect l="l" t="t" r="r" b="b"/>
            <a:pathLst>
              <a:path w="215264" h="432434">
                <a:moveTo>
                  <a:pt x="0" y="0"/>
                </a:moveTo>
                <a:lnTo>
                  <a:pt x="214883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7853" y="127330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7853" y="127330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579" y="1273302"/>
            <a:ext cx="0" cy="646430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8696" y="1919477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696" y="2135123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3579" y="2135123"/>
            <a:ext cx="0" cy="862330"/>
          </a:xfrm>
          <a:custGeom>
            <a:avLst/>
            <a:gdLst/>
            <a:ahLst/>
            <a:cxnLst/>
            <a:rect l="l" t="t" r="r" b="b"/>
            <a:pathLst>
              <a:path h="862330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3121" y="2996945"/>
            <a:ext cx="2140585" cy="0"/>
          </a:xfrm>
          <a:custGeom>
            <a:avLst/>
            <a:gdLst/>
            <a:ahLst/>
            <a:cxnLst/>
            <a:rect l="l" t="t" r="r" b="b"/>
            <a:pathLst>
              <a:path w="2140585">
                <a:moveTo>
                  <a:pt x="214045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3121" y="1273302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6416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8359" y="1251013"/>
            <a:ext cx="95631" cy="9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8359" y="2957131"/>
            <a:ext cx="95631" cy="95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1147" y="1235202"/>
            <a:ext cx="22098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3723" y="1704594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9436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46430">
                <a:moveTo>
                  <a:pt x="76200" y="569976"/>
                </a:moveTo>
                <a:lnTo>
                  <a:pt x="0" y="569976"/>
                </a:lnTo>
                <a:lnTo>
                  <a:pt x="33528" y="637032"/>
                </a:lnTo>
                <a:lnTo>
                  <a:pt x="33528" y="582930"/>
                </a:lnTo>
                <a:lnTo>
                  <a:pt x="35052" y="586740"/>
                </a:lnTo>
                <a:lnTo>
                  <a:pt x="38100" y="587502"/>
                </a:lnTo>
                <a:lnTo>
                  <a:pt x="41910" y="586740"/>
                </a:lnTo>
                <a:lnTo>
                  <a:pt x="42672" y="582930"/>
                </a:lnTo>
                <a:lnTo>
                  <a:pt x="42672" y="637032"/>
                </a:lnTo>
                <a:lnTo>
                  <a:pt x="76200" y="569976"/>
                </a:lnTo>
                <a:close/>
              </a:path>
              <a:path w="76200" h="64643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9436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46430">
                <a:moveTo>
                  <a:pt x="42672" y="5699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69976"/>
                </a:lnTo>
                <a:lnTo>
                  <a:pt x="42672" y="569976"/>
                </a:lnTo>
                <a:close/>
              </a:path>
              <a:path w="76200" h="646430">
                <a:moveTo>
                  <a:pt x="42672" y="637032"/>
                </a:moveTo>
                <a:lnTo>
                  <a:pt x="42672" y="582930"/>
                </a:lnTo>
                <a:lnTo>
                  <a:pt x="41910" y="586740"/>
                </a:lnTo>
                <a:lnTo>
                  <a:pt x="38100" y="587502"/>
                </a:lnTo>
                <a:lnTo>
                  <a:pt x="35052" y="586740"/>
                </a:lnTo>
                <a:lnTo>
                  <a:pt x="33528" y="582930"/>
                </a:lnTo>
                <a:lnTo>
                  <a:pt x="33528" y="637032"/>
                </a:lnTo>
                <a:lnTo>
                  <a:pt x="38100" y="646176"/>
                </a:lnTo>
                <a:lnTo>
                  <a:pt x="42672" y="637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2623" y="129489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058" y="14219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0106" y="17267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1478" y="1510995"/>
            <a:ext cx="60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1326" y="224114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622" y="2996945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1622" y="244144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1622" y="1292352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4297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1622" y="127330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4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3377" y="1633727"/>
            <a:ext cx="857250" cy="862330"/>
          </a:xfrm>
          <a:custGeom>
            <a:avLst/>
            <a:gdLst/>
            <a:ahLst/>
            <a:cxnLst/>
            <a:rect l="l" t="t" r="r" b="b"/>
            <a:pathLst>
              <a:path w="857250" h="862330">
                <a:moveTo>
                  <a:pt x="857250" y="430530"/>
                </a:moveTo>
                <a:lnTo>
                  <a:pt x="854733" y="383624"/>
                </a:lnTo>
                <a:lnTo>
                  <a:pt x="847357" y="338180"/>
                </a:lnTo>
                <a:lnTo>
                  <a:pt x="835383" y="294461"/>
                </a:lnTo>
                <a:lnTo>
                  <a:pt x="819073" y="252729"/>
                </a:lnTo>
                <a:lnTo>
                  <a:pt x="798688" y="213247"/>
                </a:lnTo>
                <a:lnTo>
                  <a:pt x="774490" y="176278"/>
                </a:lnTo>
                <a:lnTo>
                  <a:pt x="746740" y="142084"/>
                </a:lnTo>
                <a:lnTo>
                  <a:pt x="715699" y="110929"/>
                </a:lnTo>
                <a:lnTo>
                  <a:pt x="681630" y="83076"/>
                </a:lnTo>
                <a:lnTo>
                  <a:pt x="644793" y="58786"/>
                </a:lnTo>
                <a:lnTo>
                  <a:pt x="605449" y="38324"/>
                </a:lnTo>
                <a:lnTo>
                  <a:pt x="563861" y="21951"/>
                </a:lnTo>
                <a:lnTo>
                  <a:pt x="520290" y="9931"/>
                </a:lnTo>
                <a:lnTo>
                  <a:pt x="474997" y="2526"/>
                </a:lnTo>
                <a:lnTo>
                  <a:pt x="428244" y="0"/>
                </a:lnTo>
                <a:lnTo>
                  <a:pt x="381633" y="2526"/>
                </a:lnTo>
                <a:lnTo>
                  <a:pt x="336463" y="9931"/>
                </a:lnTo>
                <a:lnTo>
                  <a:pt x="292998" y="21951"/>
                </a:lnTo>
                <a:lnTo>
                  <a:pt x="251499" y="38324"/>
                </a:lnTo>
                <a:lnTo>
                  <a:pt x="212231" y="58786"/>
                </a:lnTo>
                <a:lnTo>
                  <a:pt x="175455" y="83076"/>
                </a:lnTo>
                <a:lnTo>
                  <a:pt x="141434" y="110929"/>
                </a:lnTo>
                <a:lnTo>
                  <a:pt x="110431" y="142084"/>
                </a:lnTo>
                <a:lnTo>
                  <a:pt x="82710" y="176278"/>
                </a:lnTo>
                <a:lnTo>
                  <a:pt x="58532" y="213247"/>
                </a:lnTo>
                <a:lnTo>
                  <a:pt x="38161" y="252729"/>
                </a:lnTo>
                <a:lnTo>
                  <a:pt x="21860" y="294461"/>
                </a:lnTo>
                <a:lnTo>
                  <a:pt x="9890" y="338180"/>
                </a:lnTo>
                <a:lnTo>
                  <a:pt x="2516" y="383624"/>
                </a:lnTo>
                <a:lnTo>
                  <a:pt x="0" y="430530"/>
                </a:lnTo>
                <a:lnTo>
                  <a:pt x="2516" y="477578"/>
                </a:lnTo>
                <a:lnTo>
                  <a:pt x="9890" y="523145"/>
                </a:lnTo>
                <a:lnTo>
                  <a:pt x="21860" y="566970"/>
                </a:lnTo>
                <a:lnTo>
                  <a:pt x="38161" y="608792"/>
                </a:lnTo>
                <a:lnTo>
                  <a:pt x="58532" y="648349"/>
                </a:lnTo>
                <a:lnTo>
                  <a:pt x="82710" y="685379"/>
                </a:lnTo>
                <a:lnTo>
                  <a:pt x="110431" y="719621"/>
                </a:lnTo>
                <a:lnTo>
                  <a:pt x="141434" y="750814"/>
                </a:lnTo>
                <a:lnTo>
                  <a:pt x="175455" y="778696"/>
                </a:lnTo>
                <a:lnTo>
                  <a:pt x="212231" y="803006"/>
                </a:lnTo>
                <a:lnTo>
                  <a:pt x="251499" y="823483"/>
                </a:lnTo>
                <a:lnTo>
                  <a:pt x="292998" y="839864"/>
                </a:lnTo>
                <a:lnTo>
                  <a:pt x="336463" y="851888"/>
                </a:lnTo>
                <a:lnTo>
                  <a:pt x="381633" y="859295"/>
                </a:lnTo>
                <a:lnTo>
                  <a:pt x="428244" y="861822"/>
                </a:lnTo>
                <a:lnTo>
                  <a:pt x="474997" y="859295"/>
                </a:lnTo>
                <a:lnTo>
                  <a:pt x="520290" y="851888"/>
                </a:lnTo>
                <a:lnTo>
                  <a:pt x="563861" y="839864"/>
                </a:lnTo>
                <a:lnTo>
                  <a:pt x="605449" y="823483"/>
                </a:lnTo>
                <a:lnTo>
                  <a:pt x="644793" y="803006"/>
                </a:lnTo>
                <a:lnTo>
                  <a:pt x="681630" y="778696"/>
                </a:lnTo>
                <a:lnTo>
                  <a:pt x="715699" y="750814"/>
                </a:lnTo>
                <a:lnTo>
                  <a:pt x="746740" y="719621"/>
                </a:lnTo>
                <a:lnTo>
                  <a:pt x="774490" y="685379"/>
                </a:lnTo>
                <a:lnTo>
                  <a:pt x="798688" y="648349"/>
                </a:lnTo>
                <a:lnTo>
                  <a:pt x="819073" y="608792"/>
                </a:lnTo>
                <a:lnTo>
                  <a:pt x="835383" y="566970"/>
                </a:lnTo>
                <a:lnTo>
                  <a:pt x="847357" y="523145"/>
                </a:lnTo>
                <a:lnTo>
                  <a:pt x="854733" y="477578"/>
                </a:lnTo>
                <a:lnTo>
                  <a:pt x="857250" y="43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3377" y="1633727"/>
            <a:ext cx="857250" cy="862330"/>
          </a:xfrm>
          <a:custGeom>
            <a:avLst/>
            <a:gdLst/>
            <a:ahLst/>
            <a:cxnLst/>
            <a:rect l="l" t="t" r="r" b="b"/>
            <a:pathLst>
              <a:path w="857250" h="862330">
                <a:moveTo>
                  <a:pt x="428244" y="0"/>
                </a:moveTo>
                <a:lnTo>
                  <a:pt x="381633" y="2526"/>
                </a:lnTo>
                <a:lnTo>
                  <a:pt x="336463" y="9931"/>
                </a:lnTo>
                <a:lnTo>
                  <a:pt x="292998" y="21951"/>
                </a:lnTo>
                <a:lnTo>
                  <a:pt x="251499" y="38324"/>
                </a:lnTo>
                <a:lnTo>
                  <a:pt x="212231" y="58786"/>
                </a:lnTo>
                <a:lnTo>
                  <a:pt x="175455" y="83076"/>
                </a:lnTo>
                <a:lnTo>
                  <a:pt x="141434" y="110929"/>
                </a:lnTo>
                <a:lnTo>
                  <a:pt x="110431" y="142084"/>
                </a:lnTo>
                <a:lnTo>
                  <a:pt x="82710" y="176278"/>
                </a:lnTo>
                <a:lnTo>
                  <a:pt x="58532" y="213247"/>
                </a:lnTo>
                <a:lnTo>
                  <a:pt x="38161" y="252729"/>
                </a:lnTo>
                <a:lnTo>
                  <a:pt x="21860" y="294461"/>
                </a:lnTo>
                <a:lnTo>
                  <a:pt x="9890" y="338180"/>
                </a:lnTo>
                <a:lnTo>
                  <a:pt x="2516" y="383624"/>
                </a:lnTo>
                <a:lnTo>
                  <a:pt x="0" y="430530"/>
                </a:lnTo>
                <a:lnTo>
                  <a:pt x="2516" y="477578"/>
                </a:lnTo>
                <a:lnTo>
                  <a:pt x="9890" y="523145"/>
                </a:lnTo>
                <a:lnTo>
                  <a:pt x="21860" y="566970"/>
                </a:lnTo>
                <a:lnTo>
                  <a:pt x="38161" y="608792"/>
                </a:lnTo>
                <a:lnTo>
                  <a:pt x="58532" y="648349"/>
                </a:lnTo>
                <a:lnTo>
                  <a:pt x="82710" y="685379"/>
                </a:lnTo>
                <a:lnTo>
                  <a:pt x="110431" y="719621"/>
                </a:lnTo>
                <a:lnTo>
                  <a:pt x="141434" y="750814"/>
                </a:lnTo>
                <a:lnTo>
                  <a:pt x="175455" y="778696"/>
                </a:lnTo>
                <a:lnTo>
                  <a:pt x="212231" y="803006"/>
                </a:lnTo>
                <a:lnTo>
                  <a:pt x="251499" y="823483"/>
                </a:lnTo>
                <a:lnTo>
                  <a:pt x="292998" y="839864"/>
                </a:lnTo>
                <a:lnTo>
                  <a:pt x="336463" y="851888"/>
                </a:lnTo>
                <a:lnTo>
                  <a:pt x="381633" y="859295"/>
                </a:lnTo>
                <a:lnTo>
                  <a:pt x="428244" y="861822"/>
                </a:lnTo>
                <a:lnTo>
                  <a:pt x="474997" y="859295"/>
                </a:lnTo>
                <a:lnTo>
                  <a:pt x="520290" y="851888"/>
                </a:lnTo>
                <a:lnTo>
                  <a:pt x="563861" y="839864"/>
                </a:lnTo>
                <a:lnTo>
                  <a:pt x="605449" y="823483"/>
                </a:lnTo>
                <a:lnTo>
                  <a:pt x="644793" y="803006"/>
                </a:lnTo>
                <a:lnTo>
                  <a:pt x="681630" y="778696"/>
                </a:lnTo>
                <a:lnTo>
                  <a:pt x="715699" y="750814"/>
                </a:lnTo>
                <a:lnTo>
                  <a:pt x="746740" y="719621"/>
                </a:lnTo>
                <a:lnTo>
                  <a:pt x="774490" y="685379"/>
                </a:lnTo>
                <a:lnTo>
                  <a:pt x="798688" y="648349"/>
                </a:lnTo>
                <a:lnTo>
                  <a:pt x="819073" y="608792"/>
                </a:lnTo>
                <a:lnTo>
                  <a:pt x="835383" y="566970"/>
                </a:lnTo>
                <a:lnTo>
                  <a:pt x="847357" y="523145"/>
                </a:lnTo>
                <a:lnTo>
                  <a:pt x="854733" y="477578"/>
                </a:lnTo>
                <a:lnTo>
                  <a:pt x="857250" y="430530"/>
                </a:lnTo>
                <a:lnTo>
                  <a:pt x="854733" y="383624"/>
                </a:lnTo>
                <a:lnTo>
                  <a:pt x="847357" y="338180"/>
                </a:lnTo>
                <a:lnTo>
                  <a:pt x="835383" y="294461"/>
                </a:lnTo>
                <a:lnTo>
                  <a:pt x="819073" y="252729"/>
                </a:lnTo>
                <a:lnTo>
                  <a:pt x="798688" y="213247"/>
                </a:lnTo>
                <a:lnTo>
                  <a:pt x="774490" y="176278"/>
                </a:lnTo>
                <a:lnTo>
                  <a:pt x="746740" y="142084"/>
                </a:lnTo>
                <a:lnTo>
                  <a:pt x="715699" y="110929"/>
                </a:lnTo>
                <a:lnTo>
                  <a:pt x="681630" y="83076"/>
                </a:lnTo>
                <a:lnTo>
                  <a:pt x="644793" y="58786"/>
                </a:lnTo>
                <a:lnTo>
                  <a:pt x="605449" y="38324"/>
                </a:lnTo>
                <a:lnTo>
                  <a:pt x="563861" y="21951"/>
                </a:lnTo>
                <a:lnTo>
                  <a:pt x="520290" y="9931"/>
                </a:lnTo>
                <a:lnTo>
                  <a:pt x="474997" y="2526"/>
                </a:lnTo>
                <a:lnTo>
                  <a:pt x="4282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72816" y="17711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8477" y="213690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83579" y="1277874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0317" y="1236535"/>
            <a:ext cx="94869" cy="9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3579" y="299847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0317" y="2957131"/>
            <a:ext cx="94869" cy="95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7555" y="1771650"/>
            <a:ext cx="1292860" cy="868044"/>
          </a:xfrm>
          <a:custGeom>
            <a:avLst/>
            <a:gdLst/>
            <a:ahLst/>
            <a:cxnLst/>
            <a:rect l="l" t="t" r="r" b="b"/>
            <a:pathLst>
              <a:path w="1292860" h="868044">
                <a:moveTo>
                  <a:pt x="1292643" y="475516"/>
                </a:moveTo>
                <a:lnTo>
                  <a:pt x="1292627" y="434537"/>
                </a:lnTo>
                <a:lnTo>
                  <a:pt x="1278606" y="396048"/>
                </a:lnTo>
                <a:lnTo>
                  <a:pt x="1254406" y="360110"/>
                </a:lnTo>
                <a:lnTo>
                  <a:pt x="1223854" y="326785"/>
                </a:lnTo>
                <a:lnTo>
                  <a:pt x="1190777" y="296136"/>
                </a:lnTo>
                <a:lnTo>
                  <a:pt x="1159002" y="268223"/>
                </a:lnTo>
                <a:lnTo>
                  <a:pt x="1125197" y="242298"/>
                </a:lnTo>
                <a:lnTo>
                  <a:pt x="1087098" y="215120"/>
                </a:lnTo>
                <a:lnTo>
                  <a:pt x="1045333" y="187272"/>
                </a:lnTo>
                <a:lnTo>
                  <a:pt x="1000533" y="159336"/>
                </a:lnTo>
                <a:lnTo>
                  <a:pt x="953327" y="131894"/>
                </a:lnTo>
                <a:lnTo>
                  <a:pt x="904346" y="105528"/>
                </a:lnTo>
                <a:lnTo>
                  <a:pt x="854218" y="80820"/>
                </a:lnTo>
                <a:lnTo>
                  <a:pt x="803573" y="58353"/>
                </a:lnTo>
                <a:lnTo>
                  <a:pt x="753042" y="38708"/>
                </a:lnTo>
                <a:lnTo>
                  <a:pt x="703253" y="22468"/>
                </a:lnTo>
                <a:lnTo>
                  <a:pt x="654837" y="10215"/>
                </a:lnTo>
                <a:lnTo>
                  <a:pt x="608423" y="2532"/>
                </a:lnTo>
                <a:lnTo>
                  <a:pt x="564642" y="0"/>
                </a:lnTo>
                <a:lnTo>
                  <a:pt x="519068" y="4603"/>
                </a:lnTo>
                <a:lnTo>
                  <a:pt x="474359" y="15554"/>
                </a:lnTo>
                <a:lnTo>
                  <a:pt x="430577" y="32185"/>
                </a:lnTo>
                <a:lnTo>
                  <a:pt x="387787" y="53833"/>
                </a:lnTo>
                <a:lnTo>
                  <a:pt x="346052" y="79832"/>
                </a:lnTo>
                <a:lnTo>
                  <a:pt x="305436" y="109517"/>
                </a:lnTo>
                <a:lnTo>
                  <a:pt x="266003" y="142222"/>
                </a:lnTo>
                <a:lnTo>
                  <a:pt x="227816" y="177284"/>
                </a:lnTo>
                <a:lnTo>
                  <a:pt x="190939" y="214037"/>
                </a:lnTo>
                <a:lnTo>
                  <a:pt x="155436" y="251815"/>
                </a:lnTo>
                <a:lnTo>
                  <a:pt x="121371" y="289954"/>
                </a:lnTo>
                <a:lnTo>
                  <a:pt x="88807" y="327789"/>
                </a:lnTo>
                <a:lnTo>
                  <a:pt x="762" y="432815"/>
                </a:lnTo>
                <a:lnTo>
                  <a:pt x="0" y="435863"/>
                </a:lnTo>
                <a:lnTo>
                  <a:pt x="1524" y="439673"/>
                </a:lnTo>
                <a:lnTo>
                  <a:pt x="4572" y="440435"/>
                </a:lnTo>
                <a:lnTo>
                  <a:pt x="8382" y="438911"/>
                </a:lnTo>
                <a:lnTo>
                  <a:pt x="41148" y="398525"/>
                </a:lnTo>
                <a:lnTo>
                  <a:pt x="74676" y="358139"/>
                </a:lnTo>
                <a:lnTo>
                  <a:pt x="108204" y="319277"/>
                </a:lnTo>
                <a:lnTo>
                  <a:pt x="142494" y="280415"/>
                </a:lnTo>
                <a:lnTo>
                  <a:pt x="176022" y="243839"/>
                </a:lnTo>
                <a:lnTo>
                  <a:pt x="208908" y="209731"/>
                </a:lnTo>
                <a:lnTo>
                  <a:pt x="242882" y="176369"/>
                </a:lnTo>
                <a:lnTo>
                  <a:pt x="278097" y="144357"/>
                </a:lnTo>
                <a:lnTo>
                  <a:pt x="314706" y="114299"/>
                </a:lnTo>
                <a:lnTo>
                  <a:pt x="357996" y="83003"/>
                </a:lnTo>
                <a:lnTo>
                  <a:pt x="403788" y="55699"/>
                </a:lnTo>
                <a:lnTo>
                  <a:pt x="452014" y="33604"/>
                </a:lnTo>
                <a:lnTo>
                  <a:pt x="502606" y="17934"/>
                </a:lnTo>
                <a:lnTo>
                  <a:pt x="555498" y="9905"/>
                </a:lnTo>
                <a:lnTo>
                  <a:pt x="598203" y="11077"/>
                </a:lnTo>
                <a:lnTo>
                  <a:pt x="643721" y="17621"/>
                </a:lnTo>
                <a:lnTo>
                  <a:pt x="691391" y="28915"/>
                </a:lnTo>
                <a:lnTo>
                  <a:pt x="740554" y="44339"/>
                </a:lnTo>
                <a:lnTo>
                  <a:pt x="790551" y="63274"/>
                </a:lnTo>
                <a:lnTo>
                  <a:pt x="840724" y="85100"/>
                </a:lnTo>
                <a:lnTo>
                  <a:pt x="890412" y="109195"/>
                </a:lnTo>
                <a:lnTo>
                  <a:pt x="938958" y="134939"/>
                </a:lnTo>
                <a:lnTo>
                  <a:pt x="985702" y="161714"/>
                </a:lnTo>
                <a:lnTo>
                  <a:pt x="1029984" y="188897"/>
                </a:lnTo>
                <a:lnTo>
                  <a:pt x="1071147" y="215869"/>
                </a:lnTo>
                <a:lnTo>
                  <a:pt x="1108530" y="242010"/>
                </a:lnTo>
                <a:lnTo>
                  <a:pt x="1141476" y="266699"/>
                </a:lnTo>
                <a:lnTo>
                  <a:pt x="1172765" y="293457"/>
                </a:lnTo>
                <a:lnTo>
                  <a:pt x="1206808" y="323515"/>
                </a:lnTo>
                <a:lnTo>
                  <a:pt x="1239264" y="356619"/>
                </a:lnTo>
                <a:lnTo>
                  <a:pt x="1265796" y="392510"/>
                </a:lnTo>
                <a:lnTo>
                  <a:pt x="1282062" y="430934"/>
                </a:lnTo>
                <a:lnTo>
                  <a:pt x="1283725" y="471632"/>
                </a:lnTo>
                <a:lnTo>
                  <a:pt x="1283725" y="497241"/>
                </a:lnTo>
                <a:lnTo>
                  <a:pt x="1292643" y="475516"/>
                </a:lnTo>
                <a:close/>
              </a:path>
              <a:path w="1292860" h="868044">
                <a:moveTo>
                  <a:pt x="784083" y="828923"/>
                </a:moveTo>
                <a:lnTo>
                  <a:pt x="769620" y="799337"/>
                </a:lnTo>
                <a:lnTo>
                  <a:pt x="717804" y="866393"/>
                </a:lnTo>
                <a:lnTo>
                  <a:pt x="770382" y="867332"/>
                </a:lnTo>
                <a:lnTo>
                  <a:pt x="770382" y="837437"/>
                </a:lnTo>
                <a:lnTo>
                  <a:pt x="772668" y="834389"/>
                </a:lnTo>
                <a:lnTo>
                  <a:pt x="784083" y="828923"/>
                </a:lnTo>
                <a:close/>
              </a:path>
              <a:path w="1292860" h="868044">
                <a:moveTo>
                  <a:pt x="788479" y="837914"/>
                </a:moveTo>
                <a:lnTo>
                  <a:pt x="784083" y="828923"/>
                </a:lnTo>
                <a:lnTo>
                  <a:pt x="772668" y="834389"/>
                </a:lnTo>
                <a:lnTo>
                  <a:pt x="770382" y="837437"/>
                </a:lnTo>
                <a:lnTo>
                  <a:pt x="770382" y="841247"/>
                </a:lnTo>
                <a:lnTo>
                  <a:pt x="773430" y="843533"/>
                </a:lnTo>
                <a:lnTo>
                  <a:pt x="777240" y="843533"/>
                </a:lnTo>
                <a:lnTo>
                  <a:pt x="788479" y="837914"/>
                </a:lnTo>
                <a:close/>
              </a:path>
              <a:path w="1292860" h="868044">
                <a:moveTo>
                  <a:pt x="803148" y="867917"/>
                </a:moveTo>
                <a:lnTo>
                  <a:pt x="788479" y="837914"/>
                </a:lnTo>
                <a:lnTo>
                  <a:pt x="777240" y="843533"/>
                </a:lnTo>
                <a:lnTo>
                  <a:pt x="773430" y="843533"/>
                </a:lnTo>
                <a:lnTo>
                  <a:pt x="770382" y="841247"/>
                </a:lnTo>
                <a:lnTo>
                  <a:pt x="770382" y="867332"/>
                </a:lnTo>
                <a:lnTo>
                  <a:pt x="803148" y="867917"/>
                </a:lnTo>
                <a:close/>
              </a:path>
              <a:path w="1292860" h="868044">
                <a:moveTo>
                  <a:pt x="1283725" y="497241"/>
                </a:moveTo>
                <a:lnTo>
                  <a:pt x="1283725" y="471632"/>
                </a:lnTo>
                <a:lnTo>
                  <a:pt x="1266444" y="514349"/>
                </a:lnTo>
                <a:lnTo>
                  <a:pt x="1239999" y="549271"/>
                </a:lnTo>
                <a:lnTo>
                  <a:pt x="1209517" y="580153"/>
                </a:lnTo>
                <a:lnTo>
                  <a:pt x="1176066" y="608042"/>
                </a:lnTo>
                <a:lnTo>
                  <a:pt x="1140714" y="633983"/>
                </a:lnTo>
                <a:lnTo>
                  <a:pt x="1096884" y="663025"/>
                </a:lnTo>
                <a:lnTo>
                  <a:pt x="1051640" y="690357"/>
                </a:lnTo>
                <a:lnTo>
                  <a:pt x="1005595" y="716363"/>
                </a:lnTo>
                <a:lnTo>
                  <a:pt x="959358" y="741425"/>
                </a:lnTo>
                <a:lnTo>
                  <a:pt x="933450" y="754379"/>
                </a:lnTo>
                <a:lnTo>
                  <a:pt x="907542" y="768095"/>
                </a:lnTo>
                <a:lnTo>
                  <a:pt x="880872" y="781811"/>
                </a:lnTo>
                <a:lnTo>
                  <a:pt x="853440" y="794765"/>
                </a:lnTo>
                <a:lnTo>
                  <a:pt x="826770" y="808481"/>
                </a:lnTo>
                <a:lnTo>
                  <a:pt x="784083" y="828923"/>
                </a:lnTo>
                <a:lnTo>
                  <a:pt x="788479" y="837914"/>
                </a:lnTo>
                <a:lnTo>
                  <a:pt x="830580" y="816863"/>
                </a:lnTo>
                <a:lnTo>
                  <a:pt x="858012" y="803909"/>
                </a:lnTo>
                <a:lnTo>
                  <a:pt x="911352" y="776477"/>
                </a:lnTo>
                <a:lnTo>
                  <a:pt x="938022" y="763523"/>
                </a:lnTo>
                <a:lnTo>
                  <a:pt x="963930" y="749807"/>
                </a:lnTo>
                <a:lnTo>
                  <a:pt x="1010404" y="724351"/>
                </a:lnTo>
                <a:lnTo>
                  <a:pt x="1056613" y="698387"/>
                </a:lnTo>
                <a:lnTo>
                  <a:pt x="1102009" y="671082"/>
                </a:lnTo>
                <a:lnTo>
                  <a:pt x="1146048" y="641603"/>
                </a:lnTo>
                <a:lnTo>
                  <a:pt x="1182255" y="615369"/>
                </a:lnTo>
                <a:lnTo>
                  <a:pt x="1216699" y="586635"/>
                </a:lnTo>
                <a:lnTo>
                  <a:pt x="1248012" y="554714"/>
                </a:lnTo>
                <a:lnTo>
                  <a:pt x="1274826" y="518921"/>
                </a:lnTo>
                <a:lnTo>
                  <a:pt x="1283725" y="49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35855" y="208584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4349" y="1589633"/>
            <a:ext cx="65214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1445">
              <a:lnSpc>
                <a:spcPct val="142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e(t) 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05015" y="937056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40830" y="1236725"/>
            <a:ext cx="718820" cy="579120"/>
          </a:xfrm>
          <a:custGeom>
            <a:avLst/>
            <a:gdLst/>
            <a:ahLst/>
            <a:cxnLst/>
            <a:rect l="l" t="t" r="r" b="b"/>
            <a:pathLst>
              <a:path w="718820" h="579119">
                <a:moveTo>
                  <a:pt x="55965" y="528051"/>
                </a:moveTo>
                <a:lnTo>
                  <a:pt x="35052" y="502157"/>
                </a:lnTo>
                <a:lnTo>
                  <a:pt x="0" y="579119"/>
                </a:lnTo>
                <a:lnTo>
                  <a:pt x="44196" y="569794"/>
                </a:lnTo>
                <a:lnTo>
                  <a:pt x="44196" y="538733"/>
                </a:lnTo>
                <a:lnTo>
                  <a:pt x="46482" y="535685"/>
                </a:lnTo>
                <a:lnTo>
                  <a:pt x="55965" y="528051"/>
                </a:lnTo>
                <a:close/>
              </a:path>
              <a:path w="718820" h="579119">
                <a:moveTo>
                  <a:pt x="61801" y="535276"/>
                </a:moveTo>
                <a:lnTo>
                  <a:pt x="55965" y="528051"/>
                </a:lnTo>
                <a:lnTo>
                  <a:pt x="46482" y="535685"/>
                </a:lnTo>
                <a:lnTo>
                  <a:pt x="44196" y="538733"/>
                </a:lnTo>
                <a:lnTo>
                  <a:pt x="45720" y="542543"/>
                </a:lnTo>
                <a:lnTo>
                  <a:pt x="48768" y="544067"/>
                </a:lnTo>
                <a:lnTo>
                  <a:pt x="51816" y="543305"/>
                </a:lnTo>
                <a:lnTo>
                  <a:pt x="61801" y="535276"/>
                </a:lnTo>
                <a:close/>
              </a:path>
              <a:path w="718820" h="579119">
                <a:moveTo>
                  <a:pt x="83058" y="561593"/>
                </a:moveTo>
                <a:lnTo>
                  <a:pt x="61801" y="535276"/>
                </a:lnTo>
                <a:lnTo>
                  <a:pt x="51816" y="543305"/>
                </a:lnTo>
                <a:lnTo>
                  <a:pt x="48768" y="544067"/>
                </a:lnTo>
                <a:lnTo>
                  <a:pt x="45720" y="542543"/>
                </a:lnTo>
                <a:lnTo>
                  <a:pt x="44196" y="538733"/>
                </a:lnTo>
                <a:lnTo>
                  <a:pt x="44196" y="569794"/>
                </a:lnTo>
                <a:lnTo>
                  <a:pt x="83058" y="561593"/>
                </a:lnTo>
                <a:close/>
              </a:path>
              <a:path w="718820" h="579119">
                <a:moveTo>
                  <a:pt x="718566" y="5333"/>
                </a:moveTo>
                <a:lnTo>
                  <a:pt x="717804" y="1523"/>
                </a:lnTo>
                <a:lnTo>
                  <a:pt x="714756" y="0"/>
                </a:lnTo>
                <a:lnTo>
                  <a:pt x="710946" y="761"/>
                </a:lnTo>
                <a:lnTo>
                  <a:pt x="55965" y="528051"/>
                </a:lnTo>
                <a:lnTo>
                  <a:pt x="61801" y="535276"/>
                </a:lnTo>
                <a:lnTo>
                  <a:pt x="717042" y="8381"/>
                </a:lnTo>
                <a:lnTo>
                  <a:pt x="718566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7400" y="5410200"/>
            <a:ext cx="5902960" cy="1022985"/>
          </a:xfrm>
          <a:custGeom>
            <a:avLst/>
            <a:gdLst/>
            <a:ahLst/>
            <a:cxnLst/>
            <a:rect l="l" t="t" r="r" b="b"/>
            <a:pathLst>
              <a:path w="5902959" h="1022985">
                <a:moveTo>
                  <a:pt x="0" y="0"/>
                </a:moveTo>
                <a:lnTo>
                  <a:pt x="0" y="1022604"/>
                </a:lnTo>
                <a:lnTo>
                  <a:pt x="5902452" y="1022603"/>
                </a:lnTo>
                <a:lnTo>
                  <a:pt x="5902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23694" y="5938265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6535" y="593826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8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2955" y="593826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66045" y="5937540"/>
            <a:ext cx="23558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3642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RC	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4923" y="5892014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1216" y="5628782"/>
            <a:ext cx="419925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2755" algn="l"/>
                <a:tab pos="837565" algn="l"/>
                <a:tab pos="1835150" algn="l"/>
                <a:tab pos="2288540" algn="l"/>
                <a:tab pos="3460115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30" dirty="0">
                <a:latin typeface="Times New Roman"/>
                <a:cs typeface="Times New Roman"/>
              </a:rPr>
              <a:t>e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54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4)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0112" y="5293898"/>
            <a:ext cx="1310005" cy="1144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3100" i="1" spc="-5" dirty="0">
                <a:latin typeface="Times New Roman"/>
                <a:cs typeface="Times New Roman"/>
              </a:rPr>
              <a:t>dv</a:t>
            </a:r>
            <a:r>
              <a:rPr sz="2700" i="1" spc="-7" baseline="-24691" dirty="0">
                <a:latin typeface="Times New Roman"/>
                <a:cs typeface="Times New Roman"/>
              </a:rPr>
              <a:t>C </a:t>
            </a:r>
            <a:r>
              <a:rPr sz="3100" spc="65" dirty="0">
                <a:latin typeface="Times New Roman"/>
                <a:cs typeface="Times New Roman"/>
              </a:rPr>
              <a:t>(</a:t>
            </a:r>
            <a:r>
              <a:rPr sz="3100" i="1" spc="65" dirty="0">
                <a:latin typeface="Times New Roman"/>
                <a:cs typeface="Times New Roman"/>
              </a:rPr>
              <a:t>t</a:t>
            </a:r>
            <a:r>
              <a:rPr sz="3100" spc="65" dirty="0">
                <a:latin typeface="Times New Roman"/>
                <a:cs typeface="Times New Roman"/>
              </a:rPr>
              <a:t>)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  <a:p>
            <a:pPr marL="325120">
              <a:lnSpc>
                <a:spcPct val="100000"/>
              </a:lnSpc>
              <a:spcBef>
                <a:spcPts val="685"/>
              </a:spcBef>
            </a:pPr>
            <a:r>
              <a:rPr sz="3100" i="1" spc="5" dirty="0">
                <a:latin typeface="Times New Roman"/>
                <a:cs typeface="Times New Roman"/>
              </a:rPr>
              <a:t>dt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52827" y="5405628"/>
            <a:ext cx="5911850" cy="1031875"/>
          </a:xfrm>
          <a:custGeom>
            <a:avLst/>
            <a:gdLst/>
            <a:ahLst/>
            <a:cxnLst/>
            <a:rect l="l" t="t" r="r" b="b"/>
            <a:pathLst>
              <a:path w="5911850" h="1031875">
                <a:moveTo>
                  <a:pt x="0" y="1031748"/>
                </a:moveTo>
                <a:lnTo>
                  <a:pt x="0" y="0"/>
                </a:lnTo>
                <a:lnTo>
                  <a:pt x="5911596" y="0"/>
                </a:lnTo>
                <a:lnTo>
                  <a:pt x="5911596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187196"/>
            <a:ext cx="5902960" cy="1022985"/>
          </a:xfrm>
          <a:custGeom>
            <a:avLst/>
            <a:gdLst/>
            <a:ahLst/>
            <a:cxnLst/>
            <a:rect l="l" t="t" r="r" b="b"/>
            <a:pathLst>
              <a:path w="5902959" h="1022985">
                <a:moveTo>
                  <a:pt x="0" y="0"/>
                </a:moveTo>
                <a:lnTo>
                  <a:pt x="0" y="1022603"/>
                </a:lnTo>
                <a:lnTo>
                  <a:pt x="5902452" y="1022603"/>
                </a:lnTo>
                <a:lnTo>
                  <a:pt x="5902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3694" y="1715261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6535" y="1715261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2955" y="1715261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1682" y="1405778"/>
            <a:ext cx="73850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254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4)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923" y="1669009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1216" y="1405778"/>
            <a:ext cx="287909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2755" algn="l"/>
                <a:tab pos="837565" algn="l"/>
                <a:tab pos="1835150" algn="l"/>
                <a:tab pos="2288540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30" dirty="0">
                <a:latin typeface="Times New Roman"/>
                <a:cs typeface="Times New Roman"/>
              </a:rPr>
              <a:t>e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0112" y="1070894"/>
            <a:ext cx="3771900" cy="1144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i="1" spc="-5" dirty="0">
                <a:latin typeface="Times New Roman"/>
                <a:cs typeface="Times New Roman"/>
              </a:rPr>
              <a:t>dv</a:t>
            </a:r>
            <a:r>
              <a:rPr sz="2700" i="1" spc="-7" baseline="-24691" dirty="0">
                <a:latin typeface="Times New Roman"/>
                <a:cs typeface="Times New Roman"/>
              </a:rPr>
              <a:t>C </a:t>
            </a:r>
            <a:r>
              <a:rPr sz="3100" spc="65" dirty="0"/>
              <a:t>(</a:t>
            </a:r>
            <a:r>
              <a:rPr sz="3100" i="1" spc="65" dirty="0">
                <a:latin typeface="Times New Roman"/>
                <a:cs typeface="Times New Roman"/>
              </a:rPr>
              <a:t>t</a:t>
            </a:r>
            <a:r>
              <a:rPr sz="3100" spc="65" dirty="0"/>
              <a:t>)</a:t>
            </a:r>
            <a:r>
              <a:rPr sz="3100" spc="-175" dirty="0"/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  <a:p>
            <a:pPr marL="325120">
              <a:lnSpc>
                <a:spcPct val="100000"/>
              </a:lnSpc>
              <a:spcBef>
                <a:spcPts val="685"/>
              </a:spcBef>
              <a:tabLst>
                <a:tab pos="1415415" algn="l"/>
                <a:tab pos="3252470" algn="l"/>
              </a:tabLst>
            </a:pPr>
            <a:r>
              <a:rPr i="1" spc="5" dirty="0">
                <a:latin typeface="Times New Roman"/>
                <a:cs typeface="Times New Roman"/>
              </a:rPr>
              <a:t>dt	</a:t>
            </a:r>
            <a:r>
              <a:rPr i="1" spc="10" dirty="0">
                <a:latin typeface="Times New Roman"/>
                <a:cs typeface="Times New Roman"/>
              </a:rPr>
              <a:t>RC	RC</a:t>
            </a:r>
          </a:p>
        </p:txBody>
      </p:sp>
      <p:sp>
        <p:nvSpPr>
          <p:cNvPr id="10" name="object 10"/>
          <p:cNvSpPr/>
          <p:nvPr/>
        </p:nvSpPr>
        <p:spPr>
          <a:xfrm>
            <a:off x="2052827" y="1182624"/>
            <a:ext cx="5911850" cy="1031875"/>
          </a:xfrm>
          <a:custGeom>
            <a:avLst/>
            <a:gdLst/>
            <a:ahLst/>
            <a:cxnLst/>
            <a:rect l="l" t="t" r="r" b="b"/>
            <a:pathLst>
              <a:path w="5911850" h="1031875">
                <a:moveTo>
                  <a:pt x="0" y="1031748"/>
                </a:moveTo>
                <a:lnTo>
                  <a:pt x="0" y="0"/>
                </a:lnTo>
                <a:lnTo>
                  <a:pt x="5911596" y="0"/>
                </a:lnTo>
                <a:lnTo>
                  <a:pt x="5911596" y="1031747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6302" y="2774695"/>
            <a:ext cx="78041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From equation (1.4), a discrete -time system can  be developed as follows: If the sampling period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  </a:t>
            </a:r>
            <a:r>
              <a:rPr sz="2800" spc="-5" dirty="0">
                <a:latin typeface="Tahoma"/>
                <a:cs typeface="Tahoma"/>
              </a:rPr>
              <a:t>is sufficiently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small,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4953000"/>
            <a:ext cx="6837680" cy="1187450"/>
          </a:xfrm>
          <a:custGeom>
            <a:avLst/>
            <a:gdLst/>
            <a:ahLst/>
            <a:cxnLst/>
            <a:rect l="l" t="t" r="r" b="b"/>
            <a:pathLst>
              <a:path w="6837680" h="1187450">
                <a:moveTo>
                  <a:pt x="0" y="0"/>
                </a:moveTo>
                <a:lnTo>
                  <a:pt x="0" y="1187196"/>
                </a:lnTo>
                <a:lnTo>
                  <a:pt x="6837426" y="1187196"/>
                </a:lnTo>
                <a:lnTo>
                  <a:pt x="68374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8894" y="5546597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89">
                <a:moveTo>
                  <a:pt x="0" y="0"/>
                </a:moveTo>
                <a:lnTo>
                  <a:pt x="103708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5051297"/>
            <a:ext cx="0" cy="991869"/>
          </a:xfrm>
          <a:custGeom>
            <a:avLst/>
            <a:gdLst/>
            <a:ahLst/>
            <a:cxnLst/>
            <a:rect l="l" t="t" r="r" b="b"/>
            <a:pathLst>
              <a:path h="991870">
                <a:moveTo>
                  <a:pt x="0" y="0"/>
                </a:moveTo>
                <a:lnTo>
                  <a:pt x="0" y="991362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3538" y="5546597"/>
            <a:ext cx="3261360" cy="0"/>
          </a:xfrm>
          <a:custGeom>
            <a:avLst/>
            <a:gdLst/>
            <a:ahLst/>
            <a:cxnLst/>
            <a:rect l="l" t="t" r="r" b="b"/>
            <a:pathLst>
              <a:path w="3261359">
                <a:moveTo>
                  <a:pt x="0" y="0"/>
                </a:moveTo>
                <a:lnTo>
                  <a:pt x="3261359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3211" y="5237227"/>
            <a:ext cx="7321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260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1.</a:t>
            </a:r>
            <a:r>
              <a:rPr sz="3100" spc="-45" dirty="0">
                <a:latin typeface="Times New Roman"/>
                <a:cs typeface="Times New Roman"/>
              </a:rPr>
              <a:t>5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5774" y="4883048"/>
            <a:ext cx="1005205" cy="1165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3100" i="1" spc="10" dirty="0">
                <a:latin typeface="Times New Roman"/>
                <a:cs typeface="Times New Roman"/>
              </a:rPr>
              <a:t>dv</a:t>
            </a:r>
            <a:r>
              <a:rPr sz="2700" i="1" spc="15" baseline="-24691" dirty="0">
                <a:latin typeface="Times New Roman"/>
                <a:cs typeface="Times New Roman"/>
              </a:rPr>
              <a:t>C</a:t>
            </a:r>
            <a:r>
              <a:rPr sz="2700" i="1" spc="-315" baseline="-24691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(</a:t>
            </a:r>
            <a:r>
              <a:rPr sz="3100" i="1" spc="60" dirty="0">
                <a:latin typeface="Times New Roman"/>
                <a:cs typeface="Times New Roman"/>
              </a:rPr>
              <a:t>t</a:t>
            </a:r>
            <a:r>
              <a:rPr sz="3100" spc="6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R="27305" algn="ctr">
              <a:lnSpc>
                <a:spcPct val="100000"/>
              </a:lnSpc>
              <a:spcBef>
                <a:spcPts val="770"/>
              </a:spcBef>
            </a:pPr>
            <a:r>
              <a:rPr sz="3100" i="1" spc="5" dirty="0">
                <a:latin typeface="Times New Roman"/>
                <a:cs typeface="Times New Roman"/>
              </a:rPr>
              <a:t>dt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3388" y="4883048"/>
            <a:ext cx="3576954" cy="1165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4650" spc="7" baseline="-36738" dirty="0">
                <a:latin typeface="Symbol"/>
                <a:cs typeface="Symbol"/>
              </a:rPr>
              <a:t></a:t>
            </a:r>
            <a:r>
              <a:rPr sz="4650" spc="270" baseline="-36738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C</a:t>
            </a:r>
            <a:r>
              <a:rPr sz="2700" i="1" spc="-225" baseline="-24691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nT</a:t>
            </a:r>
            <a:r>
              <a:rPr sz="3100" i="1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9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C</a:t>
            </a:r>
            <a:r>
              <a:rPr sz="2700" i="1" spc="-232" baseline="-24691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nT</a:t>
            </a:r>
            <a:r>
              <a:rPr sz="3100" i="1" spc="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44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T</a:t>
            </a:r>
            <a:r>
              <a:rPr sz="3100" i="1" spc="-37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259715" algn="ctr">
              <a:lnSpc>
                <a:spcPct val="100000"/>
              </a:lnSpc>
              <a:spcBef>
                <a:spcPts val="770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9060" y="5817353"/>
            <a:ext cx="495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2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i="1" spc="55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8027" y="4948428"/>
            <a:ext cx="6846570" cy="1196340"/>
          </a:xfrm>
          <a:custGeom>
            <a:avLst/>
            <a:gdLst/>
            <a:ahLst/>
            <a:cxnLst/>
            <a:rect l="l" t="t" r="r" b="b"/>
            <a:pathLst>
              <a:path w="6846570" h="1196339">
                <a:moveTo>
                  <a:pt x="0" y="1196340"/>
                </a:moveTo>
                <a:lnTo>
                  <a:pt x="0" y="0"/>
                </a:lnTo>
                <a:lnTo>
                  <a:pt x="6846570" y="0"/>
                </a:lnTo>
                <a:lnTo>
                  <a:pt x="6846570" y="1196339"/>
                </a:lnTo>
                <a:lnTo>
                  <a:pt x="0" y="119634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5521" y="1217675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49500">
                <a:moveTo>
                  <a:pt x="42671" y="76200"/>
                </a:moveTo>
                <a:lnTo>
                  <a:pt x="42671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49500">
                <a:moveTo>
                  <a:pt x="42671" y="234467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344674"/>
                </a:lnTo>
                <a:lnTo>
                  <a:pt x="35051" y="2347722"/>
                </a:lnTo>
                <a:lnTo>
                  <a:pt x="38099" y="2349246"/>
                </a:lnTo>
                <a:lnTo>
                  <a:pt x="41909" y="2347722"/>
                </a:lnTo>
                <a:lnTo>
                  <a:pt x="42671" y="234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3754" y="3351276"/>
            <a:ext cx="5763895" cy="76200"/>
          </a:xfrm>
          <a:custGeom>
            <a:avLst/>
            <a:gdLst/>
            <a:ahLst/>
            <a:cxnLst/>
            <a:rect l="l" t="t" r="r" b="b"/>
            <a:pathLst>
              <a:path w="5763895" h="76200">
                <a:moveTo>
                  <a:pt x="5705094" y="38100"/>
                </a:moveTo>
                <a:lnTo>
                  <a:pt x="5703570" y="34290"/>
                </a:lnTo>
                <a:lnTo>
                  <a:pt x="5700522" y="33528"/>
                </a:lnTo>
                <a:lnTo>
                  <a:pt x="4572" y="33528"/>
                </a:lnTo>
                <a:lnTo>
                  <a:pt x="762" y="34290"/>
                </a:lnTo>
                <a:lnTo>
                  <a:pt x="0" y="38100"/>
                </a:lnTo>
                <a:lnTo>
                  <a:pt x="762" y="41148"/>
                </a:lnTo>
                <a:lnTo>
                  <a:pt x="4572" y="42672"/>
                </a:lnTo>
                <a:lnTo>
                  <a:pt x="5700522" y="42672"/>
                </a:lnTo>
                <a:lnTo>
                  <a:pt x="5703570" y="41148"/>
                </a:lnTo>
                <a:lnTo>
                  <a:pt x="5705094" y="38100"/>
                </a:lnTo>
                <a:close/>
              </a:path>
              <a:path w="5763895" h="76200">
                <a:moveTo>
                  <a:pt x="5763768" y="38100"/>
                </a:moveTo>
                <a:lnTo>
                  <a:pt x="5687568" y="0"/>
                </a:lnTo>
                <a:lnTo>
                  <a:pt x="5687568" y="33528"/>
                </a:lnTo>
                <a:lnTo>
                  <a:pt x="5700522" y="33528"/>
                </a:lnTo>
                <a:lnTo>
                  <a:pt x="5703570" y="34290"/>
                </a:lnTo>
                <a:lnTo>
                  <a:pt x="5705094" y="38100"/>
                </a:lnTo>
                <a:lnTo>
                  <a:pt x="5705094" y="67437"/>
                </a:lnTo>
                <a:lnTo>
                  <a:pt x="5763768" y="38100"/>
                </a:lnTo>
                <a:close/>
              </a:path>
              <a:path w="5763895" h="76200">
                <a:moveTo>
                  <a:pt x="5705094" y="67437"/>
                </a:moveTo>
                <a:lnTo>
                  <a:pt x="5705094" y="38100"/>
                </a:lnTo>
                <a:lnTo>
                  <a:pt x="5703570" y="41148"/>
                </a:lnTo>
                <a:lnTo>
                  <a:pt x="5700522" y="42672"/>
                </a:lnTo>
                <a:lnTo>
                  <a:pt x="5687568" y="42672"/>
                </a:lnTo>
                <a:lnTo>
                  <a:pt x="5687568" y="76200"/>
                </a:lnTo>
                <a:lnTo>
                  <a:pt x="570509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9747" y="1549026"/>
            <a:ext cx="3430904" cy="1449705"/>
          </a:xfrm>
          <a:custGeom>
            <a:avLst/>
            <a:gdLst/>
            <a:ahLst/>
            <a:cxnLst/>
            <a:rect l="l" t="t" r="r" b="b"/>
            <a:pathLst>
              <a:path w="3430904" h="1449705">
                <a:moveTo>
                  <a:pt x="0" y="1449443"/>
                </a:moveTo>
                <a:lnTo>
                  <a:pt x="35358" y="1411138"/>
                </a:lnTo>
                <a:lnTo>
                  <a:pt x="70801" y="1373009"/>
                </a:lnTo>
                <a:lnTo>
                  <a:pt x="106409" y="1335235"/>
                </a:lnTo>
                <a:lnTo>
                  <a:pt x="142268" y="1297992"/>
                </a:lnTo>
                <a:lnTo>
                  <a:pt x="178459" y="1261455"/>
                </a:lnTo>
                <a:lnTo>
                  <a:pt x="215067" y="1225804"/>
                </a:lnTo>
                <a:lnTo>
                  <a:pt x="252174" y="1191213"/>
                </a:lnTo>
                <a:lnTo>
                  <a:pt x="289863" y="1157861"/>
                </a:lnTo>
                <a:lnTo>
                  <a:pt x="328219" y="1125924"/>
                </a:lnTo>
                <a:lnTo>
                  <a:pt x="367324" y="1095579"/>
                </a:lnTo>
                <a:lnTo>
                  <a:pt x="407261" y="1067003"/>
                </a:lnTo>
                <a:lnTo>
                  <a:pt x="448114" y="1040372"/>
                </a:lnTo>
                <a:lnTo>
                  <a:pt x="489966" y="1015865"/>
                </a:lnTo>
                <a:lnTo>
                  <a:pt x="529058" y="996870"/>
                </a:lnTo>
                <a:lnTo>
                  <a:pt x="567809" y="982688"/>
                </a:lnTo>
                <a:lnTo>
                  <a:pt x="606484" y="972367"/>
                </a:lnTo>
                <a:lnTo>
                  <a:pt x="645347" y="964959"/>
                </a:lnTo>
                <a:lnTo>
                  <a:pt x="684663" y="959514"/>
                </a:lnTo>
                <a:lnTo>
                  <a:pt x="724697" y="955082"/>
                </a:lnTo>
                <a:lnTo>
                  <a:pt x="765714" y="950714"/>
                </a:lnTo>
                <a:lnTo>
                  <a:pt x="807979" y="945458"/>
                </a:lnTo>
                <a:lnTo>
                  <a:pt x="851757" y="938367"/>
                </a:lnTo>
                <a:lnTo>
                  <a:pt x="897313" y="928490"/>
                </a:lnTo>
                <a:lnTo>
                  <a:pt x="944912" y="914877"/>
                </a:lnTo>
                <a:lnTo>
                  <a:pt x="994818" y="896579"/>
                </a:lnTo>
                <a:lnTo>
                  <a:pt x="1047297" y="872646"/>
                </a:lnTo>
                <a:lnTo>
                  <a:pt x="1102614" y="842129"/>
                </a:lnTo>
                <a:lnTo>
                  <a:pt x="1135286" y="821464"/>
                </a:lnTo>
                <a:lnTo>
                  <a:pt x="1169399" y="797869"/>
                </a:lnTo>
                <a:lnTo>
                  <a:pt x="1204837" y="771613"/>
                </a:lnTo>
                <a:lnTo>
                  <a:pt x="1241484" y="742960"/>
                </a:lnTo>
                <a:lnTo>
                  <a:pt x="1279221" y="712180"/>
                </a:lnTo>
                <a:lnTo>
                  <a:pt x="1317932" y="679539"/>
                </a:lnTo>
                <a:lnTo>
                  <a:pt x="1357502" y="645304"/>
                </a:lnTo>
                <a:lnTo>
                  <a:pt x="1397812" y="609742"/>
                </a:lnTo>
                <a:lnTo>
                  <a:pt x="1438746" y="573121"/>
                </a:lnTo>
                <a:lnTo>
                  <a:pt x="1480188" y="535707"/>
                </a:lnTo>
                <a:lnTo>
                  <a:pt x="1522020" y="497768"/>
                </a:lnTo>
                <a:lnTo>
                  <a:pt x="1564126" y="459571"/>
                </a:lnTo>
                <a:lnTo>
                  <a:pt x="1606389" y="421383"/>
                </a:lnTo>
                <a:lnTo>
                  <a:pt x="1648693" y="383471"/>
                </a:lnTo>
                <a:lnTo>
                  <a:pt x="1690920" y="346103"/>
                </a:lnTo>
                <a:lnTo>
                  <a:pt x="1732954" y="309545"/>
                </a:lnTo>
                <a:lnTo>
                  <a:pt x="1774679" y="274065"/>
                </a:lnTo>
                <a:lnTo>
                  <a:pt x="1815976" y="239930"/>
                </a:lnTo>
                <a:lnTo>
                  <a:pt x="1856731" y="207407"/>
                </a:lnTo>
                <a:lnTo>
                  <a:pt x="1896825" y="176762"/>
                </a:lnTo>
                <a:lnTo>
                  <a:pt x="1936142" y="148264"/>
                </a:lnTo>
                <a:lnTo>
                  <a:pt x="1974566" y="122180"/>
                </a:lnTo>
                <a:lnTo>
                  <a:pt x="2011979" y="98776"/>
                </a:lnTo>
                <a:lnTo>
                  <a:pt x="2048265" y="78320"/>
                </a:lnTo>
                <a:lnTo>
                  <a:pt x="2083308" y="61079"/>
                </a:lnTo>
                <a:lnTo>
                  <a:pt x="2136178" y="39446"/>
                </a:lnTo>
                <a:lnTo>
                  <a:pt x="2187693" y="23074"/>
                </a:lnTo>
                <a:lnTo>
                  <a:pt x="2237944" y="11452"/>
                </a:lnTo>
                <a:lnTo>
                  <a:pt x="2287023" y="4071"/>
                </a:lnTo>
                <a:lnTo>
                  <a:pt x="2335022" y="424"/>
                </a:lnTo>
                <a:lnTo>
                  <a:pt x="2382032" y="0"/>
                </a:lnTo>
                <a:lnTo>
                  <a:pt x="2428145" y="2290"/>
                </a:lnTo>
                <a:lnTo>
                  <a:pt x="2473451" y="6786"/>
                </a:lnTo>
                <a:lnTo>
                  <a:pt x="2518044" y="12979"/>
                </a:lnTo>
                <a:lnTo>
                  <a:pt x="2562013" y="20359"/>
                </a:lnTo>
                <a:lnTo>
                  <a:pt x="2605451" y="28418"/>
                </a:lnTo>
                <a:lnTo>
                  <a:pt x="2648450" y="36647"/>
                </a:lnTo>
                <a:lnTo>
                  <a:pt x="2691100" y="44536"/>
                </a:lnTo>
                <a:lnTo>
                  <a:pt x="2733493" y="51577"/>
                </a:lnTo>
                <a:lnTo>
                  <a:pt x="2775721" y="57261"/>
                </a:lnTo>
                <a:lnTo>
                  <a:pt x="2817876" y="61079"/>
                </a:lnTo>
                <a:lnTo>
                  <a:pt x="2873455" y="65130"/>
                </a:lnTo>
                <a:lnTo>
                  <a:pt x="2927868" y="69997"/>
                </a:lnTo>
                <a:lnTo>
                  <a:pt x="2981217" y="75604"/>
                </a:lnTo>
                <a:lnTo>
                  <a:pt x="3033606" y="81878"/>
                </a:lnTo>
                <a:lnTo>
                  <a:pt x="3085138" y="88745"/>
                </a:lnTo>
                <a:lnTo>
                  <a:pt x="3135915" y="96131"/>
                </a:lnTo>
                <a:lnTo>
                  <a:pt x="3186042" y="103960"/>
                </a:lnTo>
                <a:lnTo>
                  <a:pt x="3235621" y="112161"/>
                </a:lnTo>
                <a:lnTo>
                  <a:pt x="3284755" y="120657"/>
                </a:lnTo>
                <a:lnTo>
                  <a:pt x="3333548" y="129376"/>
                </a:lnTo>
                <a:lnTo>
                  <a:pt x="3382103" y="138243"/>
                </a:lnTo>
                <a:lnTo>
                  <a:pt x="3430524" y="14718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123" y="1153921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6997" y="2520695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247" y="1825751"/>
            <a:ext cx="0" cy="1564005"/>
          </a:xfrm>
          <a:custGeom>
            <a:avLst/>
            <a:gdLst/>
            <a:ahLst/>
            <a:cxnLst/>
            <a:rect l="l" t="t" r="r" b="b"/>
            <a:pathLst>
              <a:path h="1564004">
                <a:moveTo>
                  <a:pt x="0" y="0"/>
                </a:moveTo>
                <a:lnTo>
                  <a:pt x="0" y="15636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6997" y="2520695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7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6997" y="3090672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857250" h="76200">
                <a:moveTo>
                  <a:pt x="798576" y="38099"/>
                </a:moveTo>
                <a:lnTo>
                  <a:pt x="797052" y="35051"/>
                </a:lnTo>
                <a:lnTo>
                  <a:pt x="794004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099"/>
                </a:lnTo>
                <a:lnTo>
                  <a:pt x="60198" y="41909"/>
                </a:lnTo>
                <a:lnTo>
                  <a:pt x="63246" y="42671"/>
                </a:lnTo>
                <a:lnTo>
                  <a:pt x="794004" y="42671"/>
                </a:lnTo>
                <a:lnTo>
                  <a:pt x="797052" y="41909"/>
                </a:lnTo>
                <a:lnTo>
                  <a:pt x="798576" y="38099"/>
                </a:lnTo>
                <a:close/>
              </a:path>
              <a:path w="85725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909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857250" h="76200">
                <a:moveTo>
                  <a:pt x="857250" y="38099"/>
                </a:moveTo>
                <a:lnTo>
                  <a:pt x="781050" y="0"/>
                </a:lnTo>
                <a:lnTo>
                  <a:pt x="781050" y="33527"/>
                </a:lnTo>
                <a:lnTo>
                  <a:pt x="794004" y="33527"/>
                </a:lnTo>
                <a:lnTo>
                  <a:pt x="797052" y="35051"/>
                </a:lnTo>
                <a:lnTo>
                  <a:pt x="798576" y="38099"/>
                </a:lnTo>
                <a:lnTo>
                  <a:pt x="798576" y="67436"/>
                </a:lnTo>
                <a:lnTo>
                  <a:pt x="857250" y="38099"/>
                </a:lnTo>
                <a:close/>
              </a:path>
              <a:path w="857250" h="76200">
                <a:moveTo>
                  <a:pt x="798576" y="67436"/>
                </a:moveTo>
                <a:lnTo>
                  <a:pt x="798576" y="38099"/>
                </a:lnTo>
                <a:lnTo>
                  <a:pt x="797052" y="41909"/>
                </a:lnTo>
                <a:lnTo>
                  <a:pt x="794004" y="42671"/>
                </a:lnTo>
                <a:lnTo>
                  <a:pt x="781050" y="42671"/>
                </a:lnTo>
                <a:lnTo>
                  <a:pt x="781050" y="76199"/>
                </a:lnTo>
                <a:lnTo>
                  <a:pt x="7985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6900" y="1615541"/>
            <a:ext cx="2608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631825">
              <a:lnSpc>
                <a:spcPts val="2700"/>
              </a:lnSpc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i="1" spc="-5" dirty="0">
                <a:latin typeface="Times New Roman"/>
                <a:cs typeface="Times New Roman"/>
              </a:rPr>
              <a:t>-v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nT-T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0676" y="1051052"/>
            <a:ext cx="820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4247" y="1312925"/>
            <a:ext cx="495300" cy="525145"/>
          </a:xfrm>
          <a:custGeom>
            <a:avLst/>
            <a:gdLst/>
            <a:ahLst/>
            <a:cxnLst/>
            <a:rect l="l" t="t" r="r" b="b"/>
            <a:pathLst>
              <a:path w="495300" h="525144">
                <a:moveTo>
                  <a:pt x="49169" y="466911"/>
                </a:moveTo>
                <a:lnTo>
                  <a:pt x="24383" y="443484"/>
                </a:lnTo>
                <a:lnTo>
                  <a:pt x="0" y="525018"/>
                </a:lnTo>
                <a:lnTo>
                  <a:pt x="38861" y="510953"/>
                </a:lnTo>
                <a:lnTo>
                  <a:pt x="38861" y="479298"/>
                </a:lnTo>
                <a:lnTo>
                  <a:pt x="40385" y="476250"/>
                </a:lnTo>
                <a:lnTo>
                  <a:pt x="49169" y="466911"/>
                </a:lnTo>
                <a:close/>
              </a:path>
              <a:path w="495300" h="525144">
                <a:moveTo>
                  <a:pt x="55835" y="473212"/>
                </a:moveTo>
                <a:lnTo>
                  <a:pt x="49169" y="466911"/>
                </a:lnTo>
                <a:lnTo>
                  <a:pt x="40385" y="476250"/>
                </a:lnTo>
                <a:lnTo>
                  <a:pt x="38861" y="479298"/>
                </a:lnTo>
                <a:lnTo>
                  <a:pt x="40385" y="482346"/>
                </a:lnTo>
                <a:lnTo>
                  <a:pt x="44195" y="483870"/>
                </a:lnTo>
                <a:lnTo>
                  <a:pt x="47243" y="482346"/>
                </a:lnTo>
                <a:lnTo>
                  <a:pt x="55835" y="473212"/>
                </a:lnTo>
                <a:close/>
              </a:path>
              <a:path w="495300" h="525144">
                <a:moveTo>
                  <a:pt x="80009" y="496062"/>
                </a:moveTo>
                <a:lnTo>
                  <a:pt x="55835" y="473212"/>
                </a:lnTo>
                <a:lnTo>
                  <a:pt x="47243" y="482346"/>
                </a:lnTo>
                <a:lnTo>
                  <a:pt x="44195" y="483870"/>
                </a:lnTo>
                <a:lnTo>
                  <a:pt x="40385" y="482346"/>
                </a:lnTo>
                <a:lnTo>
                  <a:pt x="38861" y="479298"/>
                </a:lnTo>
                <a:lnTo>
                  <a:pt x="38861" y="510953"/>
                </a:lnTo>
                <a:lnTo>
                  <a:pt x="80009" y="496062"/>
                </a:lnTo>
                <a:close/>
              </a:path>
              <a:path w="495300" h="525144">
                <a:moveTo>
                  <a:pt x="495299" y="4572"/>
                </a:moveTo>
                <a:lnTo>
                  <a:pt x="493775" y="1524"/>
                </a:lnTo>
                <a:lnTo>
                  <a:pt x="490727" y="0"/>
                </a:lnTo>
                <a:lnTo>
                  <a:pt x="486917" y="1524"/>
                </a:lnTo>
                <a:lnTo>
                  <a:pt x="49169" y="466911"/>
                </a:lnTo>
                <a:lnTo>
                  <a:pt x="55835" y="473212"/>
                </a:lnTo>
                <a:lnTo>
                  <a:pt x="493775" y="7620"/>
                </a:lnTo>
                <a:lnTo>
                  <a:pt x="49529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75752" y="348107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2921" y="1912620"/>
            <a:ext cx="76200" cy="608330"/>
          </a:xfrm>
          <a:custGeom>
            <a:avLst/>
            <a:gdLst/>
            <a:ahLst/>
            <a:cxnLst/>
            <a:rect l="l" t="t" r="r" b="b"/>
            <a:pathLst>
              <a:path w="76200" h="6083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08330">
                <a:moveTo>
                  <a:pt x="76200" y="531876"/>
                </a:moveTo>
                <a:lnTo>
                  <a:pt x="0" y="531876"/>
                </a:lnTo>
                <a:lnTo>
                  <a:pt x="33528" y="598932"/>
                </a:lnTo>
                <a:lnTo>
                  <a:pt x="33528" y="544830"/>
                </a:lnTo>
                <a:lnTo>
                  <a:pt x="35052" y="547878"/>
                </a:lnTo>
                <a:lnTo>
                  <a:pt x="38100" y="549402"/>
                </a:lnTo>
                <a:lnTo>
                  <a:pt x="41910" y="547878"/>
                </a:lnTo>
                <a:lnTo>
                  <a:pt x="42672" y="544830"/>
                </a:lnTo>
                <a:lnTo>
                  <a:pt x="42672" y="598932"/>
                </a:lnTo>
                <a:lnTo>
                  <a:pt x="76200" y="531876"/>
                </a:lnTo>
                <a:close/>
              </a:path>
              <a:path w="76200" h="60833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08330">
                <a:moveTo>
                  <a:pt x="42672" y="5318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31876"/>
                </a:lnTo>
                <a:lnTo>
                  <a:pt x="42672" y="531876"/>
                </a:lnTo>
                <a:close/>
              </a:path>
              <a:path w="76200" h="608330">
                <a:moveTo>
                  <a:pt x="42672" y="598932"/>
                </a:moveTo>
                <a:lnTo>
                  <a:pt x="42672" y="544830"/>
                </a:lnTo>
                <a:lnTo>
                  <a:pt x="41910" y="547878"/>
                </a:lnTo>
                <a:lnTo>
                  <a:pt x="38100" y="549402"/>
                </a:lnTo>
                <a:lnTo>
                  <a:pt x="35052" y="547878"/>
                </a:lnTo>
                <a:lnTo>
                  <a:pt x="33528" y="544830"/>
                </a:lnTo>
                <a:lnTo>
                  <a:pt x="33528" y="598932"/>
                </a:lnTo>
                <a:lnTo>
                  <a:pt x="38100" y="608076"/>
                </a:lnTo>
                <a:lnTo>
                  <a:pt x="42672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129" y="3627120"/>
            <a:ext cx="555625" cy="586105"/>
          </a:xfrm>
          <a:custGeom>
            <a:avLst/>
            <a:gdLst/>
            <a:ahLst/>
            <a:cxnLst/>
            <a:rect l="l" t="t" r="r" b="b"/>
            <a:pathLst>
              <a:path w="555625" h="586104">
                <a:moveTo>
                  <a:pt x="506300" y="58818"/>
                </a:moveTo>
                <a:lnTo>
                  <a:pt x="499632" y="52521"/>
                </a:lnTo>
                <a:lnTo>
                  <a:pt x="762" y="578358"/>
                </a:lnTo>
                <a:lnTo>
                  <a:pt x="0" y="581406"/>
                </a:lnTo>
                <a:lnTo>
                  <a:pt x="1524" y="584454"/>
                </a:lnTo>
                <a:lnTo>
                  <a:pt x="4572" y="585978"/>
                </a:lnTo>
                <a:lnTo>
                  <a:pt x="7620" y="584454"/>
                </a:lnTo>
                <a:lnTo>
                  <a:pt x="506300" y="58818"/>
                </a:lnTo>
                <a:close/>
              </a:path>
              <a:path w="555625" h="586104">
                <a:moveTo>
                  <a:pt x="555498" y="0"/>
                </a:moveTo>
                <a:lnTo>
                  <a:pt x="475488" y="29718"/>
                </a:lnTo>
                <a:lnTo>
                  <a:pt x="499632" y="52521"/>
                </a:lnTo>
                <a:lnTo>
                  <a:pt x="508254" y="43434"/>
                </a:lnTo>
                <a:lnTo>
                  <a:pt x="511302" y="41910"/>
                </a:lnTo>
                <a:lnTo>
                  <a:pt x="515112" y="42672"/>
                </a:lnTo>
                <a:lnTo>
                  <a:pt x="516636" y="46482"/>
                </a:lnTo>
                <a:lnTo>
                  <a:pt x="516636" y="68580"/>
                </a:lnTo>
                <a:lnTo>
                  <a:pt x="530352" y="81534"/>
                </a:lnTo>
                <a:lnTo>
                  <a:pt x="555498" y="0"/>
                </a:lnTo>
                <a:close/>
              </a:path>
              <a:path w="555625" h="586104">
                <a:moveTo>
                  <a:pt x="516636" y="46482"/>
                </a:moveTo>
                <a:lnTo>
                  <a:pt x="515112" y="42672"/>
                </a:lnTo>
                <a:lnTo>
                  <a:pt x="511302" y="41910"/>
                </a:lnTo>
                <a:lnTo>
                  <a:pt x="508254" y="43434"/>
                </a:lnTo>
                <a:lnTo>
                  <a:pt x="499632" y="52521"/>
                </a:lnTo>
                <a:lnTo>
                  <a:pt x="506300" y="58818"/>
                </a:lnTo>
                <a:lnTo>
                  <a:pt x="515112" y="49530"/>
                </a:lnTo>
                <a:lnTo>
                  <a:pt x="516636" y="46482"/>
                </a:lnTo>
                <a:close/>
              </a:path>
              <a:path w="555625" h="586104">
                <a:moveTo>
                  <a:pt x="516636" y="68580"/>
                </a:moveTo>
                <a:lnTo>
                  <a:pt x="516636" y="46482"/>
                </a:lnTo>
                <a:lnTo>
                  <a:pt x="515112" y="49530"/>
                </a:lnTo>
                <a:lnTo>
                  <a:pt x="506300" y="58818"/>
                </a:lnTo>
                <a:lnTo>
                  <a:pt x="516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6901" y="2642870"/>
            <a:ext cx="420497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894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indent="2485390">
              <a:lnSpc>
                <a:spcPct val="100000"/>
              </a:lnSpc>
              <a:spcBef>
                <a:spcPts val="5"/>
              </a:spcBef>
              <a:tabLst>
                <a:tab pos="3477895" algn="l"/>
              </a:tabLst>
            </a:pPr>
            <a:r>
              <a:rPr sz="2400" i="1" dirty="0">
                <a:latin typeface="Times New Roman"/>
                <a:cs typeface="Times New Roman"/>
              </a:rPr>
              <a:t>nT-T	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Backward Euler approximation  [Assuming T is sufficiently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5502402"/>
            <a:ext cx="8093709" cy="82232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83820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1.8: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5" dirty="0">
                <a:latin typeface="Times New Roman"/>
                <a:cs typeface="Times New Roman"/>
              </a:rPr>
              <a:t>approximation of discrete-time systems </a:t>
            </a:r>
            <a:r>
              <a:rPr sz="2400" i="1" dirty="0">
                <a:latin typeface="Times New Roman"/>
                <a:cs typeface="Times New Roman"/>
              </a:rPr>
              <a:t>from the  continuous-time</a:t>
            </a:r>
            <a:r>
              <a:rPr sz="2400" i="1" spc="-5" dirty="0">
                <a:latin typeface="Times New Roman"/>
                <a:cs typeface="Times New Roman"/>
              </a:rPr>
              <a:t> 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642880"/>
            <a:ext cx="6631940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By substituting equation (1.5) into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(1.4)  and replacing </a:t>
            </a:r>
            <a:r>
              <a:rPr sz="3200" i="1" spc="-5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3200" i="1" spc="-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ahoma"/>
                <a:cs typeface="Tahoma"/>
              </a:rPr>
              <a:t>, we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7350" y="2035301"/>
            <a:ext cx="7359650" cy="1022985"/>
          </a:xfrm>
          <a:custGeom>
            <a:avLst/>
            <a:gdLst/>
            <a:ahLst/>
            <a:cxnLst/>
            <a:rect l="l" t="t" r="r" b="b"/>
            <a:pathLst>
              <a:path w="7359650" h="1022985">
                <a:moveTo>
                  <a:pt x="0" y="0"/>
                </a:moveTo>
                <a:lnTo>
                  <a:pt x="0" y="1022604"/>
                </a:lnTo>
                <a:lnTo>
                  <a:pt x="7359396" y="1022603"/>
                </a:lnTo>
                <a:lnTo>
                  <a:pt x="7359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3644" y="2563367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>
                <a:moveTo>
                  <a:pt x="0" y="0"/>
                </a:moveTo>
                <a:lnTo>
                  <a:pt x="3157728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36938" y="2127088"/>
            <a:ext cx="93980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90" dirty="0">
                <a:latin typeface="Times New Roman"/>
                <a:cs typeface="Times New Roman"/>
              </a:rPr>
              <a:t>e</a:t>
            </a:r>
            <a:r>
              <a:rPr sz="4100" spc="-90" dirty="0">
                <a:latin typeface="Symbol"/>
                <a:cs typeface="Symbol"/>
              </a:rPr>
              <a:t></a:t>
            </a:r>
            <a:r>
              <a:rPr sz="3100" i="1" spc="-90" dirty="0">
                <a:latin typeface="Times New Roman"/>
                <a:cs typeface="Times New Roman"/>
              </a:rPr>
              <a:t>nT</a:t>
            </a:r>
            <a:r>
              <a:rPr sz="3100" i="1" spc="-345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3778" y="2562667"/>
            <a:ext cx="5314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10" dirty="0">
                <a:latin typeface="Times New Roman"/>
                <a:cs typeface="Times New Roman"/>
              </a:rPr>
              <a:t>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228" y="2562667"/>
            <a:ext cx="24574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3488" y="2517115"/>
            <a:ext cx="1797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9368" y="1920331"/>
            <a:ext cx="610870" cy="1143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97535" algn="l"/>
              </a:tabLst>
            </a:pPr>
            <a:r>
              <a:rPr sz="3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1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675"/>
              </a:spcBef>
            </a:pPr>
            <a:r>
              <a:rPr sz="3100" i="1" spc="10" dirty="0">
                <a:latin typeface="Times New Roman"/>
                <a:cs typeface="Times New Roman"/>
              </a:rPr>
              <a:t>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868" y="2127254"/>
            <a:ext cx="142303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9687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4100" spc="-345" dirty="0">
                <a:latin typeface="Symbol"/>
                <a:cs typeface="Symbol"/>
              </a:rPr>
              <a:t></a:t>
            </a:r>
            <a:r>
              <a:rPr sz="4100" spc="-78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1424" y="1877152"/>
            <a:ext cx="412559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12260" algn="l"/>
              </a:tabLst>
            </a:pPr>
            <a:r>
              <a:rPr i="1" spc="-15" dirty="0">
                <a:latin typeface="Times New Roman"/>
                <a:cs typeface="Times New Roman"/>
              </a:rPr>
              <a:t>v</a:t>
            </a:r>
            <a:r>
              <a:rPr sz="2700" i="1" spc="-22" baseline="-23148" dirty="0">
                <a:latin typeface="Times New Roman"/>
                <a:cs typeface="Times New Roman"/>
              </a:rPr>
              <a:t>C 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4100" spc="-30" dirty="0">
                <a:latin typeface="Symbol"/>
                <a:cs typeface="Symbol"/>
              </a:rPr>
              <a:t>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/>
              <a:t> </a:t>
            </a:r>
            <a:r>
              <a:rPr sz="31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3148" dirty="0">
                <a:latin typeface="Times New Roman"/>
                <a:cs typeface="Times New Roman"/>
              </a:rPr>
              <a:t>C 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5" dirty="0"/>
              <a:t> </a:t>
            </a:r>
            <a:r>
              <a:rPr sz="3100" i="1" spc="5" dirty="0">
                <a:latin typeface="Times New Roman"/>
                <a:cs typeface="Times New Roman"/>
              </a:rPr>
              <a:t>T </a:t>
            </a:r>
            <a:r>
              <a:rPr sz="4100" spc="-345" dirty="0">
                <a:latin typeface="Symbol"/>
                <a:cs typeface="Symbol"/>
              </a:rPr>
              <a:t></a:t>
            </a:r>
            <a:r>
              <a:rPr sz="4100" spc="-345" dirty="0"/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r>
              <a:rPr sz="3100"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00" u="heavy" spc="5" dirty="0">
                <a:uFill>
                  <a:solidFill>
                    <a:srgbClr val="000000"/>
                  </a:solidFill>
                </a:uFill>
              </a:rPr>
              <a:t>1	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2777" y="2030729"/>
            <a:ext cx="7368540" cy="1031875"/>
          </a:xfrm>
          <a:custGeom>
            <a:avLst/>
            <a:gdLst/>
            <a:ahLst/>
            <a:cxnLst/>
            <a:rect l="l" t="t" r="r" b="b"/>
            <a:pathLst>
              <a:path w="7368540" h="1031875">
                <a:moveTo>
                  <a:pt x="0" y="1031748"/>
                </a:moveTo>
                <a:lnTo>
                  <a:pt x="0" y="0"/>
                </a:lnTo>
                <a:lnTo>
                  <a:pt x="7368540" y="0"/>
                </a:lnTo>
                <a:lnTo>
                  <a:pt x="7368540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7302" y="3308096"/>
            <a:ext cx="423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The difference </a:t>
            </a:r>
            <a:r>
              <a:rPr sz="2800" dirty="0">
                <a:latin typeface="Tahoma"/>
                <a:cs typeface="Tahoma"/>
              </a:rPr>
              <a:t>equation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3962400"/>
            <a:ext cx="6139180" cy="1022985"/>
          </a:xfrm>
          <a:custGeom>
            <a:avLst/>
            <a:gdLst/>
            <a:ahLst/>
            <a:cxnLst/>
            <a:rect l="l" t="t" r="r" b="b"/>
            <a:pathLst>
              <a:path w="6139180" h="1022985">
                <a:moveTo>
                  <a:pt x="0" y="0"/>
                </a:moveTo>
                <a:lnTo>
                  <a:pt x="0" y="1022604"/>
                </a:lnTo>
                <a:lnTo>
                  <a:pt x="6138672" y="1022603"/>
                </a:lnTo>
                <a:lnTo>
                  <a:pt x="6138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6494" y="4490465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12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2188" y="449046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9088" y="449046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0971" y="4488973"/>
            <a:ext cx="23856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6690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RC	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3775" y="4488973"/>
            <a:ext cx="23304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432" y="4444214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5701" y="4181095"/>
            <a:ext cx="296037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47675" algn="l"/>
                <a:tab pos="802005" algn="l"/>
                <a:tab pos="1866900" algn="l"/>
                <a:tab pos="2313940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85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-160" dirty="0">
                <a:latin typeface="Times New Roman"/>
                <a:cs typeface="Times New Roman"/>
              </a:rPr>
              <a:t>e</a:t>
            </a:r>
            <a:r>
              <a:rPr sz="3100" spc="85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6703" y="3932576"/>
            <a:ext cx="279463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3148" dirty="0">
                <a:latin typeface="Times New Roman"/>
                <a:cs typeface="Times New Roman"/>
              </a:rPr>
              <a:t>C</a:t>
            </a:r>
            <a:r>
              <a:rPr sz="3100" spc="45" dirty="0">
                <a:latin typeface="Times New Roman"/>
                <a:cs typeface="Times New Roman"/>
              </a:rPr>
              <a:t>[</a:t>
            </a:r>
            <a:r>
              <a:rPr sz="3100" i="1" spc="45" dirty="0">
                <a:latin typeface="Times New Roman"/>
                <a:cs typeface="Times New Roman"/>
              </a:rPr>
              <a:t>n</a:t>
            </a:r>
            <a:r>
              <a:rPr sz="3100" spc="45" dirty="0">
                <a:latin typeface="Times New Roman"/>
                <a:cs typeface="Times New Roman"/>
              </a:rPr>
              <a:t>]</a:t>
            </a:r>
            <a:r>
              <a:rPr sz="310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75" dirty="0">
                <a:latin typeface="Times New Roman"/>
                <a:cs typeface="Times New Roman"/>
              </a:rPr>
              <a:t> </a:t>
            </a:r>
            <a:r>
              <a:rPr sz="31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3148" dirty="0">
                <a:latin typeface="Times New Roman"/>
                <a:cs typeface="Times New Roman"/>
              </a:rPr>
              <a:t>C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i="1" spc="-22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</a:t>
            </a:r>
            <a:r>
              <a:rPr sz="3100" spc="-5" dirty="0">
                <a:latin typeface="Times New Roman"/>
                <a:cs typeface="Times New Roman"/>
              </a:rPr>
              <a:t>1]</a:t>
            </a:r>
            <a:r>
              <a:rPr sz="3100" spc="-114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95627" y="3957828"/>
            <a:ext cx="6148070" cy="1031875"/>
          </a:xfrm>
          <a:custGeom>
            <a:avLst/>
            <a:gdLst/>
            <a:ahLst/>
            <a:cxnLst/>
            <a:rect l="l" t="t" r="r" b="b"/>
            <a:pathLst>
              <a:path w="6148070" h="1031875">
                <a:moveTo>
                  <a:pt x="0" y="1031748"/>
                </a:moveTo>
                <a:lnTo>
                  <a:pt x="0" y="0"/>
                </a:lnTo>
                <a:lnTo>
                  <a:pt x="6147816" y="0"/>
                </a:lnTo>
                <a:lnTo>
                  <a:pt x="6147816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02600" y="5157470"/>
            <a:ext cx="125984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difference  equation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7350" y="5134355"/>
            <a:ext cx="6178550" cy="1060450"/>
          </a:xfrm>
          <a:custGeom>
            <a:avLst/>
            <a:gdLst/>
            <a:ahLst/>
            <a:cxnLst/>
            <a:rect l="l" t="t" r="r" b="b"/>
            <a:pathLst>
              <a:path w="6178550" h="1060450">
                <a:moveTo>
                  <a:pt x="0" y="0"/>
                </a:moveTo>
                <a:lnTo>
                  <a:pt x="0" y="1059942"/>
                </a:lnTo>
                <a:lnTo>
                  <a:pt x="6178296" y="1059941"/>
                </a:lnTo>
                <a:lnTo>
                  <a:pt x="6178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1932" y="5681471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9" y="0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7268" y="5681471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9" y="0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4717" y="5361344"/>
            <a:ext cx="1640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02030" algn="l"/>
              </a:tabLst>
            </a:pPr>
            <a:r>
              <a:rPr sz="3200" i="1" spc="-430" dirty="0">
                <a:latin typeface="Times New Roman"/>
                <a:cs typeface="Times New Roman"/>
              </a:rPr>
              <a:t>e</a:t>
            </a:r>
            <a:r>
              <a:rPr sz="3200" spc="-150" dirty="0">
                <a:latin typeface="Times New Roman"/>
                <a:cs typeface="Times New Roman"/>
              </a:rPr>
              <a:t>[</a:t>
            </a:r>
            <a:r>
              <a:rPr sz="3200" i="1" spc="-28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30" dirty="0">
                <a:latin typeface="Times New Roman"/>
                <a:cs typeface="Times New Roman"/>
              </a:rPr>
              <a:t>(</a:t>
            </a:r>
            <a:r>
              <a:rPr sz="3200" spc="-320" dirty="0">
                <a:latin typeface="Times New Roman"/>
                <a:cs typeface="Times New Roman"/>
              </a:rPr>
              <a:t>1</a:t>
            </a:r>
            <a:r>
              <a:rPr sz="3200" spc="-155" dirty="0">
                <a:latin typeface="Times New Roman"/>
                <a:cs typeface="Times New Roman"/>
              </a:rPr>
              <a:t>.</a:t>
            </a:r>
            <a:r>
              <a:rPr sz="3200" spc="-325" dirty="0">
                <a:latin typeface="Times New Roman"/>
                <a:cs typeface="Times New Roman"/>
              </a:rPr>
              <a:t>6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4548" y="5106959"/>
            <a:ext cx="254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7309" y="5634410"/>
            <a:ext cx="18542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6652" y="5634410"/>
            <a:ext cx="18542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6205" y="5677683"/>
            <a:ext cx="9817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R</a:t>
            </a:r>
            <a:r>
              <a:rPr sz="3200" i="1" spc="-185" dirty="0">
                <a:latin typeface="Times New Roman"/>
                <a:cs typeface="Times New Roman"/>
              </a:rPr>
              <a:t>C</a:t>
            </a:r>
            <a:r>
              <a:rPr sz="3200" spc="45" dirty="0">
                <a:latin typeface="Symbol"/>
                <a:cs typeface="Symbol"/>
              </a:rPr>
              <a:t></a:t>
            </a: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8346" y="5361344"/>
            <a:ext cx="21424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2635" algn="l"/>
              </a:tabLst>
            </a:pPr>
            <a:r>
              <a:rPr sz="4800" i="1" spc="22" baseline="34722" dirty="0">
                <a:latin typeface="Times New Roman"/>
                <a:cs typeface="Times New Roman"/>
              </a:rPr>
              <a:t>RC	</a:t>
            </a:r>
            <a:r>
              <a:rPr sz="3200" i="1" spc="10" dirty="0">
                <a:latin typeface="Times New Roman"/>
                <a:cs typeface="Times New Roman"/>
              </a:rPr>
              <a:t>v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[</a:t>
            </a:r>
            <a:r>
              <a:rPr sz="3200" i="1" spc="-65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Symbol"/>
                <a:cs typeface="Symbol"/>
              </a:rPr>
              <a:t></a:t>
            </a:r>
            <a:r>
              <a:rPr sz="3200" spc="-65" dirty="0">
                <a:latin typeface="Times New Roman"/>
                <a:cs typeface="Times New Roman"/>
              </a:rPr>
              <a:t>1]</a:t>
            </a:r>
            <a:r>
              <a:rPr sz="3200" spc="-65" dirty="0"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1499" y="5677683"/>
            <a:ext cx="9810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R</a:t>
            </a:r>
            <a:r>
              <a:rPr sz="3200" i="1" spc="-185" dirty="0">
                <a:latin typeface="Times New Roman"/>
                <a:cs typeface="Times New Roman"/>
              </a:rPr>
              <a:t>C</a:t>
            </a:r>
            <a:r>
              <a:rPr sz="3200" spc="35" dirty="0">
                <a:latin typeface="Symbol"/>
                <a:cs typeface="Symbol"/>
              </a:rPr>
              <a:t></a:t>
            </a: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88113" y="5361344"/>
            <a:ext cx="99821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0" dirty="0">
                <a:latin typeface="Times New Roman"/>
                <a:cs typeface="Times New Roman"/>
              </a:rPr>
              <a:t>v </a:t>
            </a:r>
            <a:r>
              <a:rPr sz="3200" spc="-140" dirty="0">
                <a:latin typeface="Times New Roman"/>
                <a:cs typeface="Times New Roman"/>
              </a:rPr>
              <a:t>[</a:t>
            </a:r>
            <a:r>
              <a:rPr sz="3200" i="1" spc="-140" dirty="0">
                <a:latin typeface="Times New Roman"/>
                <a:cs typeface="Times New Roman"/>
              </a:rPr>
              <a:t>n</a:t>
            </a:r>
            <a:r>
              <a:rPr sz="3200" spc="-140" dirty="0">
                <a:latin typeface="Times New Roman"/>
                <a:cs typeface="Times New Roman"/>
              </a:rPr>
              <a:t>]</a:t>
            </a:r>
            <a:r>
              <a:rPr sz="3200" spc="-57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52777" y="5129784"/>
            <a:ext cx="6187440" cy="1069340"/>
          </a:xfrm>
          <a:custGeom>
            <a:avLst/>
            <a:gdLst/>
            <a:ahLst/>
            <a:cxnLst/>
            <a:rect l="l" t="t" r="r" b="b"/>
            <a:pathLst>
              <a:path w="6187440" h="1069339">
                <a:moveTo>
                  <a:pt x="0" y="1069086"/>
                </a:moveTo>
                <a:lnTo>
                  <a:pt x="0" y="0"/>
                </a:lnTo>
                <a:lnTo>
                  <a:pt x="6187439" y="0"/>
                </a:lnTo>
                <a:lnTo>
                  <a:pt x="6187439" y="1069086"/>
                </a:lnTo>
                <a:lnTo>
                  <a:pt x="0" y="106908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74951" y="6788150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59328" y="678662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previous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2469" y="6783578"/>
            <a:ext cx="65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22348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782954">
                <a:moveTo>
                  <a:pt x="42672" y="76199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782954">
                <a:moveTo>
                  <a:pt x="42672" y="778001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778001"/>
                </a:lnTo>
                <a:lnTo>
                  <a:pt x="35052" y="781049"/>
                </a:lnTo>
                <a:lnTo>
                  <a:pt x="38100" y="782573"/>
                </a:lnTo>
                <a:lnTo>
                  <a:pt x="41910" y="781049"/>
                </a:lnTo>
                <a:lnTo>
                  <a:pt x="42672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52721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782954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782954">
                <a:moveTo>
                  <a:pt x="42671" y="77800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778001"/>
                </a:lnTo>
                <a:lnTo>
                  <a:pt x="35051" y="781049"/>
                </a:lnTo>
                <a:lnTo>
                  <a:pt x="38099" y="782573"/>
                </a:lnTo>
                <a:lnTo>
                  <a:pt x="41909" y="781049"/>
                </a:lnTo>
                <a:lnTo>
                  <a:pt x="42671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0394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782954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782954">
                <a:moveTo>
                  <a:pt x="43433" y="778001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778001"/>
                </a:lnTo>
                <a:lnTo>
                  <a:pt x="35051" y="781049"/>
                </a:lnTo>
                <a:lnTo>
                  <a:pt x="38099" y="782573"/>
                </a:lnTo>
                <a:lnTo>
                  <a:pt x="41909" y="781049"/>
                </a:lnTo>
                <a:lnTo>
                  <a:pt x="43433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608330"/>
            <a:ext cx="65760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0775" algn="l"/>
              </a:tabLst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Signals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sz="3200" b="1" spc="-2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1407667"/>
            <a:ext cx="7593965" cy="515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1.0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8039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terms signals and systems are given  various interpretations. For example, a  system is an electric network consisting of  resistors, capacitors, inductors and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energy  sources.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Signals are various voltages and currents in  the network. The signals are thus functions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time and they are related by a set of  </a:t>
            </a:r>
            <a:r>
              <a:rPr sz="2800" spc="-5" dirty="0">
                <a:latin typeface="Tahoma"/>
                <a:cs typeface="Tahoma"/>
              </a:rPr>
              <a:t>equations.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1094486"/>
            <a:ext cx="2643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9A"/>
                </a:solidFill>
                <a:latin typeface="Tahoma"/>
                <a:cs typeface="Tahoma"/>
              </a:rPr>
              <a:t>Summary: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496" y="6408673"/>
            <a:ext cx="3211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Discrete-Time</a:t>
            </a:r>
            <a:r>
              <a:rPr sz="2800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0970" y="2618994"/>
            <a:ext cx="2137410" cy="14243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685" rIns="0" bIns="0" rtlCol="0">
            <a:spAutoFit/>
          </a:bodyPr>
          <a:lstStyle/>
          <a:p>
            <a:pPr marL="358775" marR="233045" indent="-119380">
              <a:lnSpc>
                <a:spcPct val="100000"/>
              </a:lnSpc>
              <a:spcBef>
                <a:spcPts val="2155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Differential  Equations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804" y="1974559"/>
            <a:ext cx="366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Continuous-Time</a:t>
            </a:r>
            <a:r>
              <a:rPr sz="2800" spc="-7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8329" y="2910077"/>
            <a:ext cx="2060575" cy="76200"/>
          </a:xfrm>
          <a:custGeom>
            <a:avLst/>
            <a:gdLst/>
            <a:ahLst/>
            <a:cxnLst/>
            <a:rect l="l" t="t" r="r" b="b"/>
            <a:pathLst>
              <a:path w="2060575" h="76200">
                <a:moveTo>
                  <a:pt x="2001774" y="38099"/>
                </a:moveTo>
                <a:lnTo>
                  <a:pt x="2000250" y="34289"/>
                </a:lnTo>
                <a:lnTo>
                  <a:pt x="1996440" y="32765"/>
                </a:lnTo>
                <a:lnTo>
                  <a:pt x="4572" y="32765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1996440" y="42671"/>
                </a:lnTo>
                <a:lnTo>
                  <a:pt x="2000250" y="41147"/>
                </a:lnTo>
                <a:lnTo>
                  <a:pt x="2001774" y="38099"/>
                </a:lnTo>
                <a:close/>
              </a:path>
              <a:path w="2060575" h="76200">
                <a:moveTo>
                  <a:pt x="2060448" y="38099"/>
                </a:moveTo>
                <a:lnTo>
                  <a:pt x="1984248" y="0"/>
                </a:lnTo>
                <a:lnTo>
                  <a:pt x="1984248" y="32765"/>
                </a:lnTo>
                <a:lnTo>
                  <a:pt x="1996440" y="32765"/>
                </a:lnTo>
                <a:lnTo>
                  <a:pt x="2000250" y="34289"/>
                </a:lnTo>
                <a:lnTo>
                  <a:pt x="2001774" y="38099"/>
                </a:lnTo>
                <a:lnTo>
                  <a:pt x="2001774" y="67436"/>
                </a:lnTo>
                <a:lnTo>
                  <a:pt x="2060448" y="38099"/>
                </a:lnTo>
                <a:close/>
              </a:path>
              <a:path w="2060575" h="76200">
                <a:moveTo>
                  <a:pt x="2001774" y="67436"/>
                </a:moveTo>
                <a:lnTo>
                  <a:pt x="2001774" y="38099"/>
                </a:lnTo>
                <a:lnTo>
                  <a:pt x="2000250" y="41147"/>
                </a:lnTo>
                <a:lnTo>
                  <a:pt x="1996440" y="42671"/>
                </a:lnTo>
                <a:lnTo>
                  <a:pt x="1984248" y="42671"/>
                </a:lnTo>
                <a:lnTo>
                  <a:pt x="1984248" y="76199"/>
                </a:lnTo>
                <a:lnTo>
                  <a:pt x="200177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8423" y="3676650"/>
            <a:ext cx="2060575" cy="76200"/>
          </a:xfrm>
          <a:custGeom>
            <a:avLst/>
            <a:gdLst/>
            <a:ahLst/>
            <a:cxnLst/>
            <a:rect l="l" t="t" r="r" b="b"/>
            <a:pathLst>
              <a:path w="2060575" h="76200">
                <a:moveTo>
                  <a:pt x="2001774" y="38099"/>
                </a:moveTo>
                <a:lnTo>
                  <a:pt x="2000250" y="35051"/>
                </a:lnTo>
                <a:lnTo>
                  <a:pt x="199720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997202" y="42671"/>
                </a:lnTo>
                <a:lnTo>
                  <a:pt x="2000250" y="41147"/>
                </a:lnTo>
                <a:lnTo>
                  <a:pt x="2001774" y="38099"/>
                </a:lnTo>
                <a:close/>
              </a:path>
              <a:path w="2060575" h="76200">
                <a:moveTo>
                  <a:pt x="2060448" y="38099"/>
                </a:moveTo>
                <a:lnTo>
                  <a:pt x="1984248" y="0"/>
                </a:lnTo>
                <a:lnTo>
                  <a:pt x="1984248" y="33527"/>
                </a:lnTo>
                <a:lnTo>
                  <a:pt x="1997202" y="33527"/>
                </a:lnTo>
                <a:lnTo>
                  <a:pt x="2000250" y="35051"/>
                </a:lnTo>
                <a:lnTo>
                  <a:pt x="2001774" y="38099"/>
                </a:lnTo>
                <a:lnTo>
                  <a:pt x="2001774" y="67436"/>
                </a:lnTo>
                <a:lnTo>
                  <a:pt x="2060448" y="38099"/>
                </a:lnTo>
                <a:close/>
              </a:path>
              <a:path w="2060575" h="76200">
                <a:moveTo>
                  <a:pt x="2001774" y="67436"/>
                </a:moveTo>
                <a:lnTo>
                  <a:pt x="2001774" y="38099"/>
                </a:lnTo>
                <a:lnTo>
                  <a:pt x="2000250" y="41147"/>
                </a:lnTo>
                <a:lnTo>
                  <a:pt x="1997202" y="42671"/>
                </a:lnTo>
                <a:lnTo>
                  <a:pt x="1984248" y="42671"/>
                </a:lnTo>
                <a:lnTo>
                  <a:pt x="1984248" y="76199"/>
                </a:lnTo>
                <a:lnTo>
                  <a:pt x="200177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3902" y="2942844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>
                <a:moveTo>
                  <a:pt x="2003298" y="38099"/>
                </a:moveTo>
                <a:lnTo>
                  <a:pt x="2001774" y="35051"/>
                </a:lnTo>
                <a:lnTo>
                  <a:pt x="1998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998726" y="43433"/>
                </a:lnTo>
                <a:lnTo>
                  <a:pt x="2001774" y="41909"/>
                </a:lnTo>
                <a:lnTo>
                  <a:pt x="2003298" y="38099"/>
                </a:lnTo>
                <a:close/>
              </a:path>
              <a:path w="2062479" h="76200">
                <a:moveTo>
                  <a:pt x="2061972" y="38099"/>
                </a:moveTo>
                <a:lnTo>
                  <a:pt x="1985772" y="0"/>
                </a:lnTo>
                <a:lnTo>
                  <a:pt x="1985772" y="33527"/>
                </a:lnTo>
                <a:lnTo>
                  <a:pt x="1998726" y="33527"/>
                </a:lnTo>
                <a:lnTo>
                  <a:pt x="2001774" y="35051"/>
                </a:lnTo>
                <a:lnTo>
                  <a:pt x="2003298" y="38099"/>
                </a:lnTo>
                <a:lnTo>
                  <a:pt x="2003298" y="67436"/>
                </a:lnTo>
                <a:lnTo>
                  <a:pt x="2061972" y="38099"/>
                </a:lnTo>
                <a:close/>
              </a:path>
              <a:path w="2062479" h="76200">
                <a:moveTo>
                  <a:pt x="2003298" y="67436"/>
                </a:moveTo>
                <a:lnTo>
                  <a:pt x="2003298" y="38099"/>
                </a:lnTo>
                <a:lnTo>
                  <a:pt x="2001774" y="41909"/>
                </a:lnTo>
                <a:lnTo>
                  <a:pt x="1998726" y="43433"/>
                </a:lnTo>
                <a:lnTo>
                  <a:pt x="1985772" y="43433"/>
                </a:lnTo>
                <a:lnTo>
                  <a:pt x="1985772" y="76199"/>
                </a:lnTo>
                <a:lnTo>
                  <a:pt x="2003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046" y="3627120"/>
            <a:ext cx="2063114" cy="76200"/>
          </a:xfrm>
          <a:custGeom>
            <a:avLst/>
            <a:gdLst/>
            <a:ahLst/>
            <a:cxnLst/>
            <a:rect l="l" t="t" r="r" b="b"/>
            <a:pathLst>
              <a:path w="2063115" h="76200">
                <a:moveTo>
                  <a:pt x="2003298" y="38099"/>
                </a:moveTo>
                <a:lnTo>
                  <a:pt x="2002536" y="35051"/>
                </a:lnTo>
                <a:lnTo>
                  <a:pt x="199872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998726" y="43433"/>
                </a:lnTo>
                <a:lnTo>
                  <a:pt x="2002536" y="41909"/>
                </a:lnTo>
                <a:lnTo>
                  <a:pt x="2003298" y="38099"/>
                </a:lnTo>
                <a:close/>
              </a:path>
              <a:path w="2063115" h="76200">
                <a:moveTo>
                  <a:pt x="2062734" y="38099"/>
                </a:moveTo>
                <a:lnTo>
                  <a:pt x="1986534" y="0"/>
                </a:lnTo>
                <a:lnTo>
                  <a:pt x="1986534" y="33527"/>
                </a:lnTo>
                <a:lnTo>
                  <a:pt x="1998726" y="33527"/>
                </a:lnTo>
                <a:lnTo>
                  <a:pt x="2002536" y="35051"/>
                </a:lnTo>
                <a:lnTo>
                  <a:pt x="2003298" y="38099"/>
                </a:lnTo>
                <a:lnTo>
                  <a:pt x="2003298" y="67817"/>
                </a:lnTo>
                <a:lnTo>
                  <a:pt x="2062734" y="38099"/>
                </a:lnTo>
                <a:close/>
              </a:path>
              <a:path w="2063115" h="76200">
                <a:moveTo>
                  <a:pt x="2003298" y="67817"/>
                </a:moveTo>
                <a:lnTo>
                  <a:pt x="2003298" y="38099"/>
                </a:lnTo>
                <a:lnTo>
                  <a:pt x="2002536" y="41909"/>
                </a:lnTo>
                <a:lnTo>
                  <a:pt x="1998726" y="43433"/>
                </a:lnTo>
                <a:lnTo>
                  <a:pt x="1986534" y="43433"/>
                </a:lnTo>
                <a:lnTo>
                  <a:pt x="1986534" y="76199"/>
                </a:lnTo>
                <a:lnTo>
                  <a:pt x="20032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1601" y="3049777"/>
            <a:ext cx="2225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Analogue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6321" y="3023800"/>
            <a:ext cx="2404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Analogue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6502" y="4664202"/>
            <a:ext cx="2016760" cy="16490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97815" marR="240665" indent="-49530">
              <a:lnSpc>
                <a:spcPct val="100000"/>
              </a:lnSpc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Difference  Equations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12620" y="4979670"/>
            <a:ext cx="2082164" cy="76200"/>
          </a:xfrm>
          <a:custGeom>
            <a:avLst/>
            <a:gdLst/>
            <a:ahLst/>
            <a:cxnLst/>
            <a:rect l="l" t="t" r="r" b="b"/>
            <a:pathLst>
              <a:path w="2082164" h="76200">
                <a:moveTo>
                  <a:pt x="2023109" y="38099"/>
                </a:moveTo>
                <a:lnTo>
                  <a:pt x="2021585" y="35051"/>
                </a:lnTo>
                <a:lnTo>
                  <a:pt x="2017776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2017776" y="43433"/>
                </a:lnTo>
                <a:lnTo>
                  <a:pt x="2021585" y="41909"/>
                </a:lnTo>
                <a:lnTo>
                  <a:pt x="2023109" y="38099"/>
                </a:lnTo>
                <a:close/>
              </a:path>
              <a:path w="2082164" h="76200">
                <a:moveTo>
                  <a:pt x="2081783" y="38099"/>
                </a:moveTo>
                <a:lnTo>
                  <a:pt x="2005583" y="0"/>
                </a:lnTo>
                <a:lnTo>
                  <a:pt x="2005583" y="33527"/>
                </a:lnTo>
                <a:lnTo>
                  <a:pt x="2017776" y="33527"/>
                </a:lnTo>
                <a:lnTo>
                  <a:pt x="2021585" y="35051"/>
                </a:lnTo>
                <a:lnTo>
                  <a:pt x="2023109" y="38099"/>
                </a:lnTo>
                <a:lnTo>
                  <a:pt x="2023109" y="67436"/>
                </a:lnTo>
                <a:lnTo>
                  <a:pt x="2081783" y="38099"/>
                </a:lnTo>
                <a:close/>
              </a:path>
              <a:path w="2082164" h="76200">
                <a:moveTo>
                  <a:pt x="2023109" y="67436"/>
                </a:moveTo>
                <a:lnTo>
                  <a:pt x="2023109" y="38099"/>
                </a:lnTo>
                <a:lnTo>
                  <a:pt x="2021585" y="41909"/>
                </a:lnTo>
                <a:lnTo>
                  <a:pt x="2017776" y="43433"/>
                </a:lnTo>
                <a:lnTo>
                  <a:pt x="2005583" y="43433"/>
                </a:lnTo>
                <a:lnTo>
                  <a:pt x="2005583" y="76199"/>
                </a:lnTo>
                <a:lnTo>
                  <a:pt x="202310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2620" y="5913120"/>
            <a:ext cx="2082164" cy="76200"/>
          </a:xfrm>
          <a:custGeom>
            <a:avLst/>
            <a:gdLst/>
            <a:ahLst/>
            <a:cxnLst/>
            <a:rect l="l" t="t" r="r" b="b"/>
            <a:pathLst>
              <a:path w="2082164" h="76200">
                <a:moveTo>
                  <a:pt x="2023109" y="38099"/>
                </a:moveTo>
                <a:lnTo>
                  <a:pt x="2021585" y="35051"/>
                </a:lnTo>
                <a:lnTo>
                  <a:pt x="2017776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2017776" y="43433"/>
                </a:lnTo>
                <a:lnTo>
                  <a:pt x="2021585" y="41909"/>
                </a:lnTo>
                <a:lnTo>
                  <a:pt x="2023109" y="38099"/>
                </a:lnTo>
                <a:close/>
              </a:path>
              <a:path w="2082164" h="76200">
                <a:moveTo>
                  <a:pt x="2081783" y="38099"/>
                </a:moveTo>
                <a:lnTo>
                  <a:pt x="2005583" y="0"/>
                </a:lnTo>
                <a:lnTo>
                  <a:pt x="2005583" y="33527"/>
                </a:lnTo>
                <a:lnTo>
                  <a:pt x="2017776" y="33527"/>
                </a:lnTo>
                <a:lnTo>
                  <a:pt x="2021585" y="35051"/>
                </a:lnTo>
                <a:lnTo>
                  <a:pt x="2023109" y="38099"/>
                </a:lnTo>
                <a:lnTo>
                  <a:pt x="2023109" y="67436"/>
                </a:lnTo>
                <a:lnTo>
                  <a:pt x="2081783" y="38099"/>
                </a:lnTo>
                <a:close/>
              </a:path>
              <a:path w="2082164" h="76200">
                <a:moveTo>
                  <a:pt x="2023109" y="67436"/>
                </a:moveTo>
                <a:lnTo>
                  <a:pt x="2023109" y="38099"/>
                </a:lnTo>
                <a:lnTo>
                  <a:pt x="2021585" y="41909"/>
                </a:lnTo>
                <a:lnTo>
                  <a:pt x="2017776" y="43433"/>
                </a:lnTo>
                <a:lnTo>
                  <a:pt x="2005583" y="43433"/>
                </a:lnTo>
                <a:lnTo>
                  <a:pt x="2005583" y="76199"/>
                </a:lnTo>
                <a:lnTo>
                  <a:pt x="202310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276" y="4979670"/>
            <a:ext cx="2079625" cy="76200"/>
          </a:xfrm>
          <a:custGeom>
            <a:avLst/>
            <a:gdLst/>
            <a:ahLst/>
            <a:cxnLst/>
            <a:rect l="l" t="t" r="r" b="b"/>
            <a:pathLst>
              <a:path w="2079625" h="76200">
                <a:moveTo>
                  <a:pt x="2020824" y="38100"/>
                </a:moveTo>
                <a:lnTo>
                  <a:pt x="2019300" y="35052"/>
                </a:lnTo>
                <a:lnTo>
                  <a:pt x="201625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2016252" y="43434"/>
                </a:lnTo>
                <a:lnTo>
                  <a:pt x="2019300" y="41910"/>
                </a:lnTo>
                <a:lnTo>
                  <a:pt x="2020824" y="38100"/>
                </a:lnTo>
                <a:close/>
              </a:path>
              <a:path w="2079625" h="76200">
                <a:moveTo>
                  <a:pt x="2079498" y="38100"/>
                </a:moveTo>
                <a:lnTo>
                  <a:pt x="2003298" y="0"/>
                </a:lnTo>
                <a:lnTo>
                  <a:pt x="2003298" y="33528"/>
                </a:lnTo>
                <a:lnTo>
                  <a:pt x="2016252" y="33528"/>
                </a:lnTo>
                <a:lnTo>
                  <a:pt x="2019300" y="35052"/>
                </a:lnTo>
                <a:lnTo>
                  <a:pt x="2020824" y="38100"/>
                </a:lnTo>
                <a:lnTo>
                  <a:pt x="2020824" y="67437"/>
                </a:lnTo>
                <a:lnTo>
                  <a:pt x="2079498" y="38100"/>
                </a:lnTo>
                <a:close/>
              </a:path>
              <a:path w="2079625" h="76200">
                <a:moveTo>
                  <a:pt x="2020824" y="67437"/>
                </a:moveTo>
                <a:lnTo>
                  <a:pt x="2020824" y="38100"/>
                </a:lnTo>
                <a:lnTo>
                  <a:pt x="2019300" y="41910"/>
                </a:lnTo>
                <a:lnTo>
                  <a:pt x="2016252" y="43434"/>
                </a:lnTo>
                <a:lnTo>
                  <a:pt x="2003298" y="43434"/>
                </a:lnTo>
                <a:lnTo>
                  <a:pt x="2003298" y="76200"/>
                </a:lnTo>
                <a:lnTo>
                  <a:pt x="20208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2753" y="5913120"/>
            <a:ext cx="2079625" cy="76200"/>
          </a:xfrm>
          <a:custGeom>
            <a:avLst/>
            <a:gdLst/>
            <a:ahLst/>
            <a:cxnLst/>
            <a:rect l="l" t="t" r="r" b="b"/>
            <a:pathLst>
              <a:path w="2079625" h="76200">
                <a:moveTo>
                  <a:pt x="2020824" y="38100"/>
                </a:moveTo>
                <a:lnTo>
                  <a:pt x="2019300" y="35052"/>
                </a:lnTo>
                <a:lnTo>
                  <a:pt x="2015490" y="33528"/>
                </a:lnTo>
                <a:lnTo>
                  <a:pt x="4572" y="33528"/>
                </a:lnTo>
                <a:lnTo>
                  <a:pt x="762" y="35052"/>
                </a:lnTo>
                <a:lnTo>
                  <a:pt x="0" y="38100"/>
                </a:lnTo>
                <a:lnTo>
                  <a:pt x="762" y="41910"/>
                </a:lnTo>
                <a:lnTo>
                  <a:pt x="4572" y="43434"/>
                </a:lnTo>
                <a:lnTo>
                  <a:pt x="2015490" y="43434"/>
                </a:lnTo>
                <a:lnTo>
                  <a:pt x="2019300" y="41910"/>
                </a:lnTo>
                <a:lnTo>
                  <a:pt x="2020824" y="38100"/>
                </a:lnTo>
                <a:close/>
              </a:path>
              <a:path w="2079625" h="76200">
                <a:moveTo>
                  <a:pt x="2079498" y="38100"/>
                </a:moveTo>
                <a:lnTo>
                  <a:pt x="2003298" y="0"/>
                </a:lnTo>
                <a:lnTo>
                  <a:pt x="2003298" y="33528"/>
                </a:lnTo>
                <a:lnTo>
                  <a:pt x="2015490" y="33528"/>
                </a:lnTo>
                <a:lnTo>
                  <a:pt x="2019300" y="35052"/>
                </a:lnTo>
                <a:lnTo>
                  <a:pt x="2020824" y="38100"/>
                </a:lnTo>
                <a:lnTo>
                  <a:pt x="2020824" y="67437"/>
                </a:lnTo>
                <a:lnTo>
                  <a:pt x="2079498" y="38100"/>
                </a:lnTo>
                <a:close/>
              </a:path>
              <a:path w="2079625" h="76200">
                <a:moveTo>
                  <a:pt x="2020824" y="67437"/>
                </a:moveTo>
                <a:lnTo>
                  <a:pt x="2020824" y="38100"/>
                </a:lnTo>
                <a:lnTo>
                  <a:pt x="2019300" y="41910"/>
                </a:lnTo>
                <a:lnTo>
                  <a:pt x="2015490" y="43434"/>
                </a:lnTo>
                <a:lnTo>
                  <a:pt x="2003298" y="43434"/>
                </a:lnTo>
                <a:lnTo>
                  <a:pt x="2003298" y="76200"/>
                </a:lnTo>
                <a:lnTo>
                  <a:pt x="20208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8301" y="5197855"/>
            <a:ext cx="18313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Digital</a:t>
            </a:r>
            <a:r>
              <a:rPr sz="2800" spc="-8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752" y="5214581"/>
            <a:ext cx="2009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Digital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684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3502" y="1860295"/>
            <a:ext cx="1816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Analogue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0973" y="1860295"/>
            <a:ext cx="2239645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Discrete-time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173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anT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0553" y="2649473"/>
            <a:ext cx="1855470" cy="76200"/>
          </a:xfrm>
          <a:custGeom>
            <a:avLst/>
            <a:gdLst/>
            <a:ahLst/>
            <a:cxnLst/>
            <a:rect l="l" t="t" r="r" b="b"/>
            <a:pathLst>
              <a:path w="1855470" h="76200">
                <a:moveTo>
                  <a:pt x="1796796" y="38099"/>
                </a:moveTo>
                <a:lnTo>
                  <a:pt x="1795272" y="35051"/>
                </a:lnTo>
                <a:lnTo>
                  <a:pt x="179222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92224" y="42671"/>
                </a:lnTo>
                <a:lnTo>
                  <a:pt x="1795272" y="41909"/>
                </a:lnTo>
                <a:lnTo>
                  <a:pt x="1796796" y="38099"/>
                </a:lnTo>
                <a:close/>
              </a:path>
              <a:path w="1855470" h="76200">
                <a:moveTo>
                  <a:pt x="1855470" y="38099"/>
                </a:moveTo>
                <a:lnTo>
                  <a:pt x="1779270" y="0"/>
                </a:lnTo>
                <a:lnTo>
                  <a:pt x="1779270" y="33527"/>
                </a:lnTo>
                <a:lnTo>
                  <a:pt x="1792224" y="33527"/>
                </a:lnTo>
                <a:lnTo>
                  <a:pt x="1795272" y="35051"/>
                </a:lnTo>
                <a:lnTo>
                  <a:pt x="1796796" y="38099"/>
                </a:lnTo>
                <a:lnTo>
                  <a:pt x="1796796" y="67436"/>
                </a:lnTo>
                <a:lnTo>
                  <a:pt x="1855470" y="38099"/>
                </a:lnTo>
                <a:close/>
              </a:path>
              <a:path w="1855470" h="76200">
                <a:moveTo>
                  <a:pt x="1796796" y="67436"/>
                </a:moveTo>
                <a:lnTo>
                  <a:pt x="1796796" y="38099"/>
                </a:lnTo>
                <a:lnTo>
                  <a:pt x="1795272" y="41909"/>
                </a:lnTo>
                <a:lnTo>
                  <a:pt x="1792224" y="42671"/>
                </a:lnTo>
                <a:lnTo>
                  <a:pt x="1779270" y="42671"/>
                </a:lnTo>
                <a:lnTo>
                  <a:pt x="1779270" y="76199"/>
                </a:lnTo>
                <a:lnTo>
                  <a:pt x="17967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46473" y="270992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t=nT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7848" y="3572509"/>
            <a:ext cx="1612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  </a:t>
            </a:r>
            <a:r>
              <a:rPr sz="2000" i="1" spc="-10" dirty="0">
                <a:latin typeface="Times New Roman"/>
                <a:cs typeface="Times New Roman"/>
              </a:rPr>
              <a:t>[0,1,2,3,…]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47871" y="3057144"/>
            <a:ext cx="506730" cy="539115"/>
          </a:xfrm>
          <a:custGeom>
            <a:avLst/>
            <a:gdLst/>
            <a:ahLst/>
            <a:cxnLst/>
            <a:rect l="l" t="t" r="r" b="b"/>
            <a:pathLst>
              <a:path w="506729" h="539114">
                <a:moveTo>
                  <a:pt x="457567" y="58875"/>
                </a:moveTo>
                <a:lnTo>
                  <a:pt x="450894" y="52568"/>
                </a:lnTo>
                <a:lnTo>
                  <a:pt x="1524" y="530351"/>
                </a:lnTo>
                <a:lnTo>
                  <a:pt x="0" y="534161"/>
                </a:lnTo>
                <a:lnTo>
                  <a:pt x="1524" y="537209"/>
                </a:lnTo>
                <a:lnTo>
                  <a:pt x="5334" y="538733"/>
                </a:lnTo>
                <a:lnTo>
                  <a:pt x="8382" y="537209"/>
                </a:lnTo>
                <a:lnTo>
                  <a:pt x="457567" y="58875"/>
                </a:lnTo>
                <a:close/>
              </a:path>
              <a:path w="506729" h="539114">
                <a:moveTo>
                  <a:pt x="506730" y="0"/>
                </a:moveTo>
                <a:lnTo>
                  <a:pt x="426720" y="29717"/>
                </a:lnTo>
                <a:lnTo>
                  <a:pt x="450894" y="52568"/>
                </a:lnTo>
                <a:lnTo>
                  <a:pt x="459486" y="43433"/>
                </a:lnTo>
                <a:lnTo>
                  <a:pt x="463296" y="41909"/>
                </a:lnTo>
                <a:lnTo>
                  <a:pt x="466344" y="43433"/>
                </a:lnTo>
                <a:lnTo>
                  <a:pt x="467868" y="46481"/>
                </a:lnTo>
                <a:lnTo>
                  <a:pt x="467868" y="68611"/>
                </a:lnTo>
                <a:lnTo>
                  <a:pt x="482346" y="82295"/>
                </a:lnTo>
                <a:lnTo>
                  <a:pt x="506730" y="0"/>
                </a:lnTo>
                <a:close/>
              </a:path>
              <a:path w="506729" h="539114">
                <a:moveTo>
                  <a:pt x="467868" y="46481"/>
                </a:moveTo>
                <a:lnTo>
                  <a:pt x="466344" y="43433"/>
                </a:lnTo>
                <a:lnTo>
                  <a:pt x="463296" y="41909"/>
                </a:lnTo>
                <a:lnTo>
                  <a:pt x="459486" y="43433"/>
                </a:lnTo>
                <a:lnTo>
                  <a:pt x="450894" y="52568"/>
                </a:lnTo>
                <a:lnTo>
                  <a:pt x="457567" y="58875"/>
                </a:lnTo>
                <a:lnTo>
                  <a:pt x="466344" y="49529"/>
                </a:lnTo>
                <a:lnTo>
                  <a:pt x="467868" y="46481"/>
                </a:lnTo>
                <a:close/>
              </a:path>
              <a:path w="506729" h="539114">
                <a:moveTo>
                  <a:pt x="467868" y="68611"/>
                </a:moveTo>
                <a:lnTo>
                  <a:pt x="467868" y="46481"/>
                </a:lnTo>
                <a:lnTo>
                  <a:pt x="466344" y="49529"/>
                </a:lnTo>
                <a:lnTo>
                  <a:pt x="457567" y="58875"/>
                </a:lnTo>
                <a:lnTo>
                  <a:pt x="467868" y="68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6970" y="3475735"/>
            <a:ext cx="109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Sampling  Period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8294" y="3062477"/>
            <a:ext cx="559435" cy="469900"/>
          </a:xfrm>
          <a:custGeom>
            <a:avLst/>
            <a:gdLst/>
            <a:ahLst/>
            <a:cxnLst/>
            <a:rect l="l" t="t" r="r" b="b"/>
            <a:pathLst>
              <a:path w="559435" h="469900">
                <a:moveTo>
                  <a:pt x="83057" y="19811"/>
                </a:moveTo>
                <a:lnTo>
                  <a:pt x="0" y="0"/>
                </a:lnTo>
                <a:lnTo>
                  <a:pt x="34289" y="77723"/>
                </a:lnTo>
                <a:lnTo>
                  <a:pt x="44195" y="65960"/>
                </a:lnTo>
                <a:lnTo>
                  <a:pt x="44195" y="41147"/>
                </a:lnTo>
                <a:lnTo>
                  <a:pt x="45719" y="37337"/>
                </a:lnTo>
                <a:lnTo>
                  <a:pt x="48767" y="35813"/>
                </a:lnTo>
                <a:lnTo>
                  <a:pt x="51815" y="37337"/>
                </a:lnTo>
                <a:lnTo>
                  <a:pt x="61482" y="45432"/>
                </a:lnTo>
                <a:lnTo>
                  <a:pt x="83057" y="19811"/>
                </a:lnTo>
                <a:close/>
              </a:path>
              <a:path w="559435" h="469900">
                <a:moveTo>
                  <a:pt x="61482" y="45432"/>
                </a:moveTo>
                <a:lnTo>
                  <a:pt x="51815" y="37337"/>
                </a:lnTo>
                <a:lnTo>
                  <a:pt x="48767" y="35813"/>
                </a:lnTo>
                <a:lnTo>
                  <a:pt x="45719" y="37337"/>
                </a:lnTo>
                <a:lnTo>
                  <a:pt x="44195" y="41147"/>
                </a:lnTo>
                <a:lnTo>
                  <a:pt x="45719" y="44195"/>
                </a:lnTo>
                <a:lnTo>
                  <a:pt x="55567" y="52456"/>
                </a:lnTo>
                <a:lnTo>
                  <a:pt x="61482" y="45432"/>
                </a:lnTo>
                <a:close/>
              </a:path>
              <a:path w="559435" h="469900">
                <a:moveTo>
                  <a:pt x="55567" y="52456"/>
                </a:moveTo>
                <a:lnTo>
                  <a:pt x="45719" y="44195"/>
                </a:lnTo>
                <a:lnTo>
                  <a:pt x="44195" y="41147"/>
                </a:lnTo>
                <a:lnTo>
                  <a:pt x="44195" y="65960"/>
                </a:lnTo>
                <a:lnTo>
                  <a:pt x="55567" y="52456"/>
                </a:lnTo>
                <a:close/>
              </a:path>
              <a:path w="559435" h="469900">
                <a:moveTo>
                  <a:pt x="559308" y="464819"/>
                </a:moveTo>
                <a:lnTo>
                  <a:pt x="557783" y="461009"/>
                </a:lnTo>
                <a:lnTo>
                  <a:pt x="61482" y="45432"/>
                </a:lnTo>
                <a:lnTo>
                  <a:pt x="55567" y="52456"/>
                </a:lnTo>
                <a:lnTo>
                  <a:pt x="551688" y="468629"/>
                </a:lnTo>
                <a:lnTo>
                  <a:pt x="554736" y="469391"/>
                </a:lnTo>
                <a:lnTo>
                  <a:pt x="557783" y="467867"/>
                </a:lnTo>
                <a:lnTo>
                  <a:pt x="559308" y="464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0188" y="3469385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3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8219" y="3465487"/>
            <a:ext cx="17145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2033" y="3435376"/>
            <a:ext cx="850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2074" y="3260458"/>
            <a:ext cx="92646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4790" algn="l"/>
              </a:tabLst>
            </a:pPr>
            <a:r>
              <a:rPr sz="2050" i="1" dirty="0">
                <a:latin typeface="Times New Roman"/>
                <a:cs typeface="Times New Roman"/>
              </a:rPr>
              <a:t>f	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3075" spc="7" baseline="35230" dirty="0">
                <a:latin typeface="Times New Roman"/>
                <a:cs typeface="Times New Roman"/>
              </a:rPr>
              <a:t>1</a:t>
            </a:r>
            <a:r>
              <a:rPr sz="3075" spc="-240" baseline="3523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Hz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8478" y="3071875"/>
            <a:ext cx="1026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sampling  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91221" y="3395471"/>
            <a:ext cx="395605" cy="76200"/>
          </a:xfrm>
          <a:custGeom>
            <a:avLst/>
            <a:gdLst/>
            <a:ahLst/>
            <a:cxnLst/>
            <a:rect l="l" t="t" r="r" b="b"/>
            <a:pathLst>
              <a:path w="395604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95604" h="76200">
                <a:moveTo>
                  <a:pt x="395477" y="38100"/>
                </a:moveTo>
                <a:lnTo>
                  <a:pt x="393953" y="35052"/>
                </a:lnTo>
                <a:lnTo>
                  <a:pt x="390905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2672"/>
                </a:lnTo>
                <a:lnTo>
                  <a:pt x="390905" y="42672"/>
                </a:lnTo>
                <a:lnTo>
                  <a:pt x="393953" y="41910"/>
                </a:lnTo>
                <a:lnTo>
                  <a:pt x="395477" y="38100"/>
                </a:lnTo>
                <a:close/>
              </a:path>
              <a:path w="395604" h="76200">
                <a:moveTo>
                  <a:pt x="76199" y="76200"/>
                </a:moveTo>
                <a:lnTo>
                  <a:pt x="76199" y="42672"/>
                </a:lnTo>
                <a:lnTo>
                  <a:pt x="64007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2502" y="2435606"/>
            <a:ext cx="216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6901" y="2384552"/>
            <a:ext cx="110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 =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at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701" y="3224275"/>
            <a:ext cx="461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1794" y="2857500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33375">
                <a:moveTo>
                  <a:pt x="43434" y="76200"/>
                </a:moveTo>
                <a:lnTo>
                  <a:pt x="43434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33375">
                <a:moveTo>
                  <a:pt x="43434" y="328422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28422"/>
                </a:lnTo>
                <a:lnTo>
                  <a:pt x="35052" y="332232"/>
                </a:lnTo>
                <a:lnTo>
                  <a:pt x="38100" y="332994"/>
                </a:lnTo>
                <a:lnTo>
                  <a:pt x="41910" y="332232"/>
                </a:lnTo>
                <a:lnTo>
                  <a:pt x="43434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1646" y="4851145"/>
            <a:ext cx="290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" dirty="0">
                <a:latin typeface="Times New Roman"/>
                <a:cs typeface="Times New Roman"/>
              </a:rPr>
              <a:t>2.	</a:t>
            </a:r>
            <a:r>
              <a:rPr sz="2400" i="1" dirty="0">
                <a:latin typeface="Times New Roman"/>
                <a:cs typeface="Times New Roman"/>
              </a:rPr>
              <a:t>x(t) = </a:t>
            </a:r>
            <a:r>
              <a:rPr sz="2400" i="1" spc="-5" dirty="0">
                <a:latin typeface="Times New Roman"/>
                <a:cs typeface="Times New Roman"/>
              </a:rPr>
              <a:t>10e</a:t>
            </a:r>
            <a:r>
              <a:rPr sz="2400" i="1" spc="-7" baseline="24305" dirty="0">
                <a:latin typeface="Times New Roman"/>
                <a:cs typeface="Times New Roman"/>
              </a:rPr>
              <a:t>-t </a:t>
            </a:r>
            <a:r>
              <a:rPr sz="2400" i="1" dirty="0">
                <a:latin typeface="Times New Roman"/>
                <a:cs typeface="Times New Roman"/>
              </a:rPr>
              <a:t>– 5e</a:t>
            </a:r>
            <a:r>
              <a:rPr sz="2400" i="1" baseline="24305" dirty="0">
                <a:latin typeface="Times New Roman"/>
                <a:cs typeface="Times New Roman"/>
              </a:rPr>
              <a:t>- </a:t>
            </a:r>
            <a:r>
              <a:rPr sz="2400" i="1" spc="-7" baseline="24305" dirty="0">
                <a:latin typeface="Times New Roman"/>
                <a:cs typeface="Times New Roman"/>
              </a:rPr>
              <a:t>0.5</a:t>
            </a:r>
            <a:r>
              <a:rPr sz="2400" i="1" spc="-82" baseline="24305" dirty="0">
                <a:latin typeface="Times New Roman"/>
                <a:cs typeface="Times New Roman"/>
              </a:rPr>
              <a:t> </a:t>
            </a:r>
            <a:r>
              <a:rPr sz="2400" i="1" baseline="24305" dirty="0">
                <a:latin typeface="Times New Roman"/>
                <a:cs typeface="Times New Roman"/>
              </a:rPr>
              <a:t>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9278" y="5143500"/>
            <a:ext cx="1428750" cy="76200"/>
          </a:xfrm>
          <a:custGeom>
            <a:avLst/>
            <a:gdLst/>
            <a:ahLst/>
            <a:cxnLst/>
            <a:rect l="l" t="t" r="r" b="b"/>
            <a:pathLst>
              <a:path w="1428750" h="76200">
                <a:moveTo>
                  <a:pt x="1370076" y="38099"/>
                </a:moveTo>
                <a:lnTo>
                  <a:pt x="1368552" y="35051"/>
                </a:lnTo>
                <a:lnTo>
                  <a:pt x="136474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364742" y="42671"/>
                </a:lnTo>
                <a:lnTo>
                  <a:pt x="1368552" y="41147"/>
                </a:lnTo>
                <a:lnTo>
                  <a:pt x="1370076" y="38099"/>
                </a:lnTo>
                <a:close/>
              </a:path>
              <a:path w="1428750" h="76200">
                <a:moveTo>
                  <a:pt x="1428750" y="38099"/>
                </a:moveTo>
                <a:lnTo>
                  <a:pt x="1352550" y="0"/>
                </a:lnTo>
                <a:lnTo>
                  <a:pt x="1352550" y="33527"/>
                </a:lnTo>
                <a:lnTo>
                  <a:pt x="1364742" y="33527"/>
                </a:lnTo>
                <a:lnTo>
                  <a:pt x="1368552" y="35051"/>
                </a:lnTo>
                <a:lnTo>
                  <a:pt x="1370076" y="38099"/>
                </a:lnTo>
                <a:lnTo>
                  <a:pt x="1370076" y="67436"/>
                </a:lnTo>
                <a:lnTo>
                  <a:pt x="1428750" y="38099"/>
                </a:lnTo>
                <a:close/>
              </a:path>
              <a:path w="1428750" h="76200">
                <a:moveTo>
                  <a:pt x="1370076" y="67436"/>
                </a:moveTo>
                <a:lnTo>
                  <a:pt x="1370076" y="38099"/>
                </a:lnTo>
                <a:lnTo>
                  <a:pt x="1368552" y="41147"/>
                </a:lnTo>
                <a:lnTo>
                  <a:pt x="1364742" y="42671"/>
                </a:lnTo>
                <a:lnTo>
                  <a:pt x="1352550" y="42671"/>
                </a:lnTo>
                <a:lnTo>
                  <a:pt x="1352550" y="76199"/>
                </a:lnTo>
                <a:lnTo>
                  <a:pt x="13700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13579" y="5205476"/>
            <a:ext cx="535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t=nT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2246" y="4851145"/>
            <a:ext cx="2829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10e</a:t>
            </a:r>
            <a:r>
              <a:rPr sz="2400" i="1" spc="-7" baseline="24305" dirty="0">
                <a:latin typeface="Times New Roman"/>
                <a:cs typeface="Times New Roman"/>
              </a:rPr>
              <a:t>-nT </a:t>
            </a:r>
            <a:r>
              <a:rPr sz="2400" i="1" dirty="0">
                <a:latin typeface="Times New Roman"/>
                <a:cs typeface="Times New Roman"/>
              </a:rPr>
              <a:t>– 5e</a:t>
            </a:r>
            <a:r>
              <a:rPr sz="2400" i="1" baseline="24305" dirty="0">
                <a:latin typeface="Times New Roman"/>
                <a:cs typeface="Times New Roman"/>
              </a:rPr>
              <a:t>- 0.5</a:t>
            </a:r>
            <a:r>
              <a:rPr sz="2400" i="1" spc="-112" baseline="24305" dirty="0">
                <a:latin typeface="Times New Roman"/>
                <a:cs typeface="Times New Roman"/>
              </a:rPr>
              <a:t> </a:t>
            </a:r>
            <a:r>
              <a:rPr sz="2400" i="1" baseline="24305" dirty="0">
                <a:latin typeface="Times New Roman"/>
                <a:cs typeface="Times New Roman"/>
              </a:rPr>
              <a:t>nT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8302" y="5815076"/>
            <a:ext cx="1584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10300" y="5334000"/>
            <a:ext cx="76200" cy="506730"/>
          </a:xfrm>
          <a:custGeom>
            <a:avLst/>
            <a:gdLst/>
            <a:ahLst/>
            <a:cxnLst/>
            <a:rect l="l" t="t" r="r" b="b"/>
            <a:pathLst>
              <a:path w="76200" h="50672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506729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506729">
                <a:moveTo>
                  <a:pt x="42671" y="50139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501395"/>
                </a:lnTo>
                <a:lnTo>
                  <a:pt x="35051" y="505205"/>
                </a:lnTo>
                <a:lnTo>
                  <a:pt x="38099" y="506729"/>
                </a:lnTo>
                <a:lnTo>
                  <a:pt x="41147" y="505205"/>
                </a:lnTo>
                <a:lnTo>
                  <a:pt x="42671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1221" y="861822"/>
            <a:ext cx="1681480" cy="76200"/>
          </a:xfrm>
          <a:custGeom>
            <a:avLst/>
            <a:gdLst/>
            <a:ahLst/>
            <a:cxnLst/>
            <a:rect l="l" t="t" r="r" b="b"/>
            <a:pathLst>
              <a:path w="1681479" h="76200">
                <a:moveTo>
                  <a:pt x="1622298" y="38099"/>
                </a:moveTo>
                <a:lnTo>
                  <a:pt x="1621536" y="35051"/>
                </a:lnTo>
                <a:lnTo>
                  <a:pt x="1617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17726" y="42671"/>
                </a:lnTo>
                <a:lnTo>
                  <a:pt x="1621536" y="41909"/>
                </a:lnTo>
                <a:lnTo>
                  <a:pt x="1622298" y="38099"/>
                </a:lnTo>
                <a:close/>
              </a:path>
              <a:path w="1681479" h="76200">
                <a:moveTo>
                  <a:pt x="1680972" y="38099"/>
                </a:moveTo>
                <a:lnTo>
                  <a:pt x="1604772" y="0"/>
                </a:lnTo>
                <a:lnTo>
                  <a:pt x="1604772" y="33527"/>
                </a:lnTo>
                <a:lnTo>
                  <a:pt x="1617726" y="33527"/>
                </a:lnTo>
                <a:lnTo>
                  <a:pt x="1621536" y="35051"/>
                </a:lnTo>
                <a:lnTo>
                  <a:pt x="1622298" y="38099"/>
                </a:lnTo>
                <a:lnTo>
                  <a:pt x="1622298" y="67436"/>
                </a:lnTo>
                <a:lnTo>
                  <a:pt x="1680972" y="38099"/>
                </a:lnTo>
                <a:close/>
              </a:path>
              <a:path w="1681479" h="76200">
                <a:moveTo>
                  <a:pt x="1622298" y="67436"/>
                </a:moveTo>
                <a:lnTo>
                  <a:pt x="1622298" y="38099"/>
                </a:lnTo>
                <a:lnTo>
                  <a:pt x="1621536" y="41909"/>
                </a:lnTo>
                <a:lnTo>
                  <a:pt x="1617726" y="42671"/>
                </a:lnTo>
                <a:lnTo>
                  <a:pt x="1604772" y="42671"/>
                </a:lnTo>
                <a:lnTo>
                  <a:pt x="1604772" y="76199"/>
                </a:lnTo>
                <a:lnTo>
                  <a:pt x="1622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5769" y="635192"/>
            <a:ext cx="238125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 A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702" y="621476"/>
            <a:ext cx="25685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2930" algn="l"/>
              </a:tabLst>
            </a:pPr>
            <a:r>
              <a:rPr sz="2000" spc="-5" dirty="0"/>
              <a:t>3.	</a:t>
            </a:r>
            <a:r>
              <a:rPr sz="2400" i="1" dirty="0">
                <a:latin typeface="Times New Roman"/>
                <a:cs typeface="Times New Roman"/>
              </a:rPr>
              <a:t>x(t) =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Acos(</a:t>
            </a:r>
            <a:r>
              <a:rPr sz="2500" i="1" spc="-15" dirty="0">
                <a:latin typeface="Symbol"/>
                <a:cs typeface="Symbol"/>
              </a:rPr>
              <a:t></a:t>
            </a:r>
            <a:r>
              <a:rPr sz="2400" i="1" spc="-22" baseline="-20833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926845"/>
            <a:ext cx="348551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4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t=nT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2000" spc="-5" dirty="0">
                <a:latin typeface="Times New Roman"/>
                <a:cs typeface="Times New Roman"/>
              </a:rPr>
              <a:t>Analogue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radians </a:t>
            </a:r>
            <a:r>
              <a:rPr sz="2500" i="1" spc="-40" dirty="0">
                <a:latin typeface="Symbol"/>
                <a:cs typeface="Symbol"/>
              </a:rPr>
              <a:t></a:t>
            </a:r>
            <a:r>
              <a:rPr sz="2400" i="1" spc="-60" baseline="-20833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2</a:t>
            </a:r>
            <a:r>
              <a:rPr sz="2500" i="1" spc="-20" dirty="0">
                <a:latin typeface="Symbol"/>
                <a:cs typeface="Symbol"/>
              </a:rPr>
              <a:t></a:t>
            </a:r>
            <a:r>
              <a:rPr sz="2400" i="1" spc="-20" dirty="0">
                <a:latin typeface="Times New Roman"/>
                <a:cs typeface="Times New Roman"/>
              </a:rPr>
              <a:t>f</a:t>
            </a:r>
            <a:r>
              <a:rPr sz="2400" i="1" spc="-30" baseline="-20833" dirty="0">
                <a:latin typeface="Times New Roman"/>
                <a:cs typeface="Times New Roman"/>
              </a:rPr>
              <a:t>a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1843277"/>
            <a:ext cx="3732529" cy="1776730"/>
          </a:xfrm>
          <a:custGeom>
            <a:avLst/>
            <a:gdLst/>
            <a:ahLst/>
            <a:cxnLst/>
            <a:rect l="l" t="t" r="r" b="b"/>
            <a:pathLst>
              <a:path w="3732529" h="1776729">
                <a:moveTo>
                  <a:pt x="0" y="0"/>
                </a:moveTo>
                <a:lnTo>
                  <a:pt x="0" y="1776222"/>
                </a:lnTo>
                <a:lnTo>
                  <a:pt x="3732276" y="1776221"/>
                </a:lnTo>
                <a:lnTo>
                  <a:pt x="3732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9795" y="22631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0864" y="3156966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7280" y="2259787"/>
            <a:ext cx="977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188" y="2463000"/>
            <a:ext cx="819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4556" y="2224455"/>
            <a:ext cx="101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037" y="2898655"/>
            <a:ext cx="3653790" cy="64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485"/>
              </a:lnSpc>
              <a:spcBef>
                <a:spcPts val="130"/>
              </a:spcBef>
              <a:tabLst>
                <a:tab pos="1457960" algn="l"/>
              </a:tabLst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cos(2</a:t>
            </a:r>
            <a:r>
              <a:rPr sz="2500" i="1" spc="-30" dirty="0">
                <a:latin typeface="Symbol"/>
                <a:cs typeface="Symbol"/>
              </a:rPr>
              <a:t></a:t>
            </a:r>
            <a:r>
              <a:rPr sz="2500" spc="-30" dirty="0">
                <a:latin typeface="Times New Roman"/>
                <a:cs typeface="Times New Roman"/>
              </a:rPr>
              <a:t>	</a:t>
            </a:r>
            <a:r>
              <a:rPr sz="3600" i="1" spc="112" baseline="34722" dirty="0">
                <a:latin typeface="Times New Roman"/>
                <a:cs typeface="Times New Roman"/>
              </a:rPr>
              <a:t>f</a:t>
            </a:r>
            <a:r>
              <a:rPr sz="2100" i="1" spc="112" baseline="35714" dirty="0">
                <a:latin typeface="Times New Roman"/>
                <a:cs typeface="Times New Roman"/>
              </a:rPr>
              <a:t>a</a:t>
            </a:r>
            <a:r>
              <a:rPr sz="2100" i="1" spc="127" baseline="357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cos(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500" i="1" spc="-5" dirty="0">
                <a:latin typeface="Symbol"/>
                <a:cs typeface="Symbol"/>
              </a:rPr>
              <a:t></a:t>
            </a:r>
            <a:r>
              <a:rPr sz="2500" i="1" spc="-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537210" algn="ctr">
              <a:lnSpc>
                <a:spcPts val="2365"/>
              </a:lnSpc>
            </a:pPr>
            <a:r>
              <a:rPr sz="2400" i="1" spc="80" dirty="0">
                <a:latin typeface="Times New Roman"/>
                <a:cs typeface="Times New Roman"/>
              </a:rPr>
              <a:t>f</a:t>
            </a:r>
            <a:r>
              <a:rPr sz="2100" i="1" spc="120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037" y="2004052"/>
            <a:ext cx="2413635" cy="41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555750" algn="l"/>
              </a:tabLst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cos(2</a:t>
            </a:r>
            <a:r>
              <a:rPr sz="2500" i="1" spc="-25" dirty="0">
                <a:latin typeface="Symbol"/>
                <a:cs typeface="Symbol"/>
              </a:rPr>
              <a:t></a:t>
            </a:r>
            <a:r>
              <a:rPr sz="2400" i="1" spc="-25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3600" spc="-7" baseline="34722" dirty="0">
                <a:latin typeface="Times New Roman"/>
                <a:cs typeface="Times New Roman"/>
              </a:rPr>
              <a:t>1</a:t>
            </a:r>
            <a:r>
              <a:rPr sz="3600" spc="-322" baseline="347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9828" y="1838705"/>
            <a:ext cx="3741420" cy="1785620"/>
          </a:xfrm>
          <a:custGeom>
            <a:avLst/>
            <a:gdLst/>
            <a:ahLst/>
            <a:cxnLst/>
            <a:rect l="l" t="t" r="r" b="b"/>
            <a:pathLst>
              <a:path w="3741420" h="1785620">
                <a:moveTo>
                  <a:pt x="0" y="1785366"/>
                </a:moveTo>
                <a:lnTo>
                  <a:pt x="0" y="0"/>
                </a:lnTo>
                <a:lnTo>
                  <a:pt x="3741420" y="0"/>
                </a:lnTo>
                <a:lnTo>
                  <a:pt x="3741420" y="1785365"/>
                </a:lnTo>
                <a:lnTo>
                  <a:pt x="0" y="17853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6800" y="5196078"/>
            <a:ext cx="1447800" cy="528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500"/>
              </a:spcBef>
            </a:pPr>
            <a:r>
              <a:rPr sz="2500" i="1" spc="-25" dirty="0">
                <a:latin typeface="Symbol"/>
                <a:cs typeface="Symbol"/>
              </a:rPr>
              <a:t></a:t>
            </a:r>
            <a:r>
              <a:rPr sz="2400" i="1" spc="-25" dirty="0">
                <a:latin typeface="Times New Roman"/>
                <a:cs typeface="Times New Roman"/>
              </a:rPr>
              <a:t>=</a:t>
            </a:r>
            <a:r>
              <a:rPr sz="2500" i="1" spc="-25" dirty="0">
                <a:latin typeface="Symbol"/>
                <a:cs typeface="Symbol"/>
              </a:rPr>
              <a:t></a:t>
            </a:r>
            <a:r>
              <a:rPr sz="2400" i="1" spc="-37" baseline="-20833" dirty="0">
                <a:latin typeface="Times New Roman"/>
                <a:cs typeface="Times New Roman"/>
              </a:rPr>
              <a:t>a</a:t>
            </a:r>
            <a:r>
              <a:rPr sz="2400" i="1" spc="-2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9676" y="4687823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320" y="4685122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70" dirty="0">
                <a:latin typeface="Times New Roman"/>
                <a:cs typeface="Times New Roman"/>
              </a:rPr>
              <a:t>f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097" y="3759392"/>
            <a:ext cx="2617470" cy="1082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digital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  <a:tabLst>
                <a:tab pos="989965" algn="l"/>
              </a:tabLst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500" i="1" spc="-105" dirty="0">
                <a:latin typeface="Symbol"/>
                <a:cs typeface="Symbol"/>
              </a:rPr>
              <a:t></a:t>
            </a:r>
            <a:r>
              <a:rPr sz="2500" spc="-105" dirty="0">
                <a:latin typeface="Times New Roman"/>
                <a:cs typeface="Times New Roman"/>
              </a:rPr>
              <a:t>	</a:t>
            </a:r>
            <a:r>
              <a:rPr sz="3600" i="1" spc="104" baseline="34722" dirty="0">
                <a:latin typeface="Times New Roman"/>
                <a:cs typeface="Times New Roman"/>
              </a:rPr>
              <a:t>f</a:t>
            </a:r>
            <a:r>
              <a:rPr sz="2100" i="1" spc="104" baseline="35714" dirty="0">
                <a:latin typeface="Times New Roman"/>
                <a:cs typeface="Times New Roman"/>
              </a:rPr>
              <a:t>a</a:t>
            </a:r>
            <a:endParaRPr sz="2100" baseline="3571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902" y="5752553"/>
            <a:ext cx="3895090" cy="11182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Exercise </a:t>
            </a:r>
            <a:r>
              <a:rPr sz="2800" b="1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i="1" dirty="0">
                <a:latin typeface="Times New Roman"/>
                <a:cs typeface="Times New Roman"/>
              </a:rPr>
              <a:t>x(t) = A(1+m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m</a:t>
            </a:r>
            <a:r>
              <a:rPr sz="2400" i="1" spc="-10" dirty="0">
                <a:latin typeface="Times New Roman"/>
                <a:cs typeface="Times New Roman"/>
              </a:rPr>
              <a:t>t))cos(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c</a:t>
            </a:r>
            <a:r>
              <a:rPr sz="2400" i="1" spc="-10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0794" y="6667500"/>
            <a:ext cx="1159510" cy="76200"/>
          </a:xfrm>
          <a:custGeom>
            <a:avLst/>
            <a:gdLst/>
            <a:ahLst/>
            <a:cxnLst/>
            <a:rect l="l" t="t" r="r" b="b"/>
            <a:pathLst>
              <a:path w="1159509" h="76200">
                <a:moveTo>
                  <a:pt x="1100328" y="38099"/>
                </a:moveTo>
                <a:lnTo>
                  <a:pt x="1098804" y="35051"/>
                </a:lnTo>
                <a:lnTo>
                  <a:pt x="1095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095756" y="42671"/>
                </a:lnTo>
                <a:lnTo>
                  <a:pt x="1098804" y="41147"/>
                </a:lnTo>
                <a:lnTo>
                  <a:pt x="1100328" y="38099"/>
                </a:lnTo>
                <a:close/>
              </a:path>
              <a:path w="1159509" h="76200">
                <a:moveTo>
                  <a:pt x="1159002" y="38099"/>
                </a:moveTo>
                <a:lnTo>
                  <a:pt x="1082802" y="0"/>
                </a:lnTo>
                <a:lnTo>
                  <a:pt x="1082802" y="33527"/>
                </a:lnTo>
                <a:lnTo>
                  <a:pt x="1095756" y="33527"/>
                </a:lnTo>
                <a:lnTo>
                  <a:pt x="1098804" y="35051"/>
                </a:lnTo>
                <a:lnTo>
                  <a:pt x="1100328" y="38099"/>
                </a:lnTo>
                <a:lnTo>
                  <a:pt x="1100328" y="67436"/>
                </a:lnTo>
                <a:lnTo>
                  <a:pt x="1159002" y="38099"/>
                </a:lnTo>
                <a:close/>
              </a:path>
              <a:path w="1159509" h="76200">
                <a:moveTo>
                  <a:pt x="1100328" y="67436"/>
                </a:moveTo>
                <a:lnTo>
                  <a:pt x="1100328" y="38099"/>
                </a:lnTo>
                <a:lnTo>
                  <a:pt x="1098804" y="41147"/>
                </a:lnTo>
                <a:lnTo>
                  <a:pt x="1095756" y="42671"/>
                </a:lnTo>
                <a:lnTo>
                  <a:pt x="1082802" y="42671"/>
                </a:lnTo>
                <a:lnTo>
                  <a:pt x="1082802" y="76199"/>
                </a:lnTo>
                <a:lnTo>
                  <a:pt x="1100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0673" y="6468871"/>
            <a:ext cx="95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=?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760730"/>
            <a:ext cx="4145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471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1.4	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Periodic</a:t>
            </a:r>
            <a:r>
              <a:rPr sz="3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1404880"/>
            <a:ext cx="7534909" cy="16236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important class of </a:t>
            </a:r>
            <a:r>
              <a:rPr sz="2800" dirty="0">
                <a:latin typeface="Tahoma"/>
                <a:cs typeface="Tahoma"/>
              </a:rPr>
              <a:t>signals </a:t>
            </a:r>
            <a:r>
              <a:rPr sz="2800" spc="-5" dirty="0">
                <a:latin typeface="Tahoma"/>
                <a:cs typeface="Tahoma"/>
              </a:rPr>
              <a:t>is the periodic  </a:t>
            </a:r>
            <a:r>
              <a:rPr sz="2800" dirty="0">
                <a:latin typeface="Tahoma"/>
                <a:cs typeface="Tahoma"/>
              </a:rPr>
              <a:t>signals. A </a:t>
            </a:r>
            <a:r>
              <a:rPr sz="2800" spc="-5" dirty="0">
                <a:latin typeface="Tahoma"/>
                <a:cs typeface="Tahoma"/>
              </a:rPr>
              <a:t>periodic continuous-time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 </a:t>
            </a:r>
            <a:r>
              <a:rPr sz="2800" dirty="0">
                <a:latin typeface="Tahoma"/>
                <a:cs typeface="Tahoma"/>
              </a:rPr>
              <a:t>has the property that there is a positive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801" y="3087771"/>
            <a:ext cx="2253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of </a:t>
            </a:r>
            <a:r>
              <a:rPr sz="3200" i="1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which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4073861"/>
            <a:ext cx="7403465" cy="28181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75"/>
              </a:spcBef>
            </a:pPr>
            <a:r>
              <a:rPr sz="2800" dirty="0">
                <a:latin typeface="Tahoma"/>
                <a:cs typeface="Tahoma"/>
              </a:rPr>
              <a:t>for all values 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20200"/>
              </a:lnSpc>
              <a:spcBef>
                <a:spcPts val="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other words, a periodic signal has the  property that is unchanged by a time shift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endParaRPr sz="2800">
              <a:latin typeface="Tahoma"/>
              <a:cs typeface="Tahoma"/>
            </a:endParaRPr>
          </a:p>
          <a:p>
            <a:pPr marL="354965" marR="429259">
              <a:lnSpc>
                <a:spcPts val="4600"/>
              </a:lnSpc>
              <a:spcBef>
                <a:spcPts val="185"/>
              </a:spcBef>
            </a:pPr>
            <a:r>
              <a:rPr sz="32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ahoma"/>
                <a:cs typeface="Tahoma"/>
              </a:rPr>
              <a:t>. In this case we </a:t>
            </a:r>
            <a:r>
              <a:rPr sz="2800" dirty="0">
                <a:latin typeface="Tahoma"/>
                <a:cs typeface="Tahoma"/>
              </a:rPr>
              <a:t>say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is periodic with  </a:t>
            </a:r>
            <a:r>
              <a:rPr sz="2800" dirty="0">
                <a:latin typeface="Tahoma"/>
                <a:cs typeface="Tahoma"/>
              </a:rPr>
              <a:t>period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3505200"/>
            <a:ext cx="4034154" cy="562610"/>
          </a:xfrm>
          <a:custGeom>
            <a:avLst/>
            <a:gdLst/>
            <a:ahLst/>
            <a:cxnLst/>
            <a:rect l="l" t="t" r="r" b="b"/>
            <a:pathLst>
              <a:path w="4034154" h="562610">
                <a:moveTo>
                  <a:pt x="0" y="0"/>
                </a:moveTo>
                <a:lnTo>
                  <a:pt x="0" y="562356"/>
                </a:lnTo>
                <a:lnTo>
                  <a:pt x="4034028" y="562355"/>
                </a:lnTo>
                <a:lnTo>
                  <a:pt x="4034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73188" y="34925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(1.7)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289" y="3365394"/>
            <a:ext cx="2151380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i="1" spc="-150" dirty="0">
                <a:latin typeface="Times New Roman"/>
                <a:cs typeface="Times New Roman"/>
              </a:rPr>
              <a:t>x</a:t>
            </a:r>
            <a:r>
              <a:rPr sz="4100" spc="-150" dirty="0">
                <a:latin typeface="Symbol"/>
                <a:cs typeface="Symbol"/>
              </a:rPr>
              <a:t></a:t>
            </a:r>
            <a:r>
              <a:rPr sz="3100" i="1" spc="-150" dirty="0">
                <a:latin typeface="Times New Roman"/>
                <a:cs typeface="Times New Roman"/>
              </a:rPr>
              <a:t>t</a:t>
            </a:r>
            <a:r>
              <a:rPr sz="3100" i="1" spc="-500" dirty="0">
                <a:latin typeface="Times New Roman"/>
                <a:cs typeface="Times New Roman"/>
              </a:rPr>
              <a:t> </a:t>
            </a:r>
            <a:r>
              <a:rPr sz="4100" spc="-360" dirty="0">
                <a:latin typeface="Symbol"/>
                <a:cs typeface="Symbol"/>
              </a:rPr>
              <a:t></a:t>
            </a:r>
            <a:r>
              <a:rPr sz="4100" spc="-5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50" dirty="0">
                <a:latin typeface="Times New Roman"/>
                <a:cs typeface="Times New Roman"/>
              </a:rPr>
              <a:t>x</a:t>
            </a:r>
            <a:r>
              <a:rPr sz="4100" spc="-150" dirty="0">
                <a:latin typeface="Symbol"/>
                <a:cs typeface="Symbol"/>
              </a:rPr>
              <a:t></a:t>
            </a:r>
            <a:r>
              <a:rPr sz="3100" i="1" spc="-150" dirty="0">
                <a:latin typeface="Times New Roman"/>
                <a:cs typeface="Times New Roman"/>
              </a:rPr>
              <a:t>t</a:t>
            </a:r>
            <a:r>
              <a:rPr sz="3100" i="1" spc="-1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3100" i="1" spc="-95" dirty="0">
                <a:latin typeface="Times New Roman"/>
                <a:cs typeface="Times New Roman"/>
              </a:rPr>
              <a:t>P</a:t>
            </a:r>
            <a:r>
              <a:rPr sz="4100" spc="-9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2628" y="3500628"/>
            <a:ext cx="4043679" cy="571500"/>
          </a:xfrm>
          <a:custGeom>
            <a:avLst/>
            <a:gdLst/>
            <a:ahLst/>
            <a:cxnLst/>
            <a:rect l="l" t="t" r="r" b="b"/>
            <a:pathLst>
              <a:path w="4043679" h="571500">
                <a:moveTo>
                  <a:pt x="0" y="571500"/>
                </a:moveTo>
                <a:lnTo>
                  <a:pt x="0" y="0"/>
                </a:lnTo>
                <a:lnTo>
                  <a:pt x="4043172" y="0"/>
                </a:lnTo>
                <a:lnTo>
                  <a:pt x="4043172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594613"/>
            <a:ext cx="2037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3200" b="1" spc="-7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9827" y="3412997"/>
            <a:ext cx="8133080" cy="76200"/>
          </a:xfrm>
          <a:custGeom>
            <a:avLst/>
            <a:gdLst/>
            <a:ahLst/>
            <a:cxnLst/>
            <a:rect l="l" t="t" r="r" b="b"/>
            <a:pathLst>
              <a:path w="8133080" h="76200">
                <a:moveTo>
                  <a:pt x="8074152" y="38100"/>
                </a:moveTo>
                <a:lnTo>
                  <a:pt x="8072628" y="35052"/>
                </a:lnTo>
                <a:lnTo>
                  <a:pt x="8068818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8068818" y="42672"/>
                </a:lnTo>
                <a:lnTo>
                  <a:pt x="8072628" y="41910"/>
                </a:lnTo>
                <a:lnTo>
                  <a:pt x="8074152" y="38100"/>
                </a:lnTo>
                <a:close/>
              </a:path>
              <a:path w="8133080" h="76200">
                <a:moveTo>
                  <a:pt x="8132826" y="38100"/>
                </a:moveTo>
                <a:lnTo>
                  <a:pt x="8056626" y="0"/>
                </a:lnTo>
                <a:lnTo>
                  <a:pt x="8056626" y="33528"/>
                </a:lnTo>
                <a:lnTo>
                  <a:pt x="8068818" y="33528"/>
                </a:lnTo>
                <a:lnTo>
                  <a:pt x="8072628" y="35052"/>
                </a:lnTo>
                <a:lnTo>
                  <a:pt x="8074152" y="38100"/>
                </a:lnTo>
                <a:lnTo>
                  <a:pt x="8074152" y="67437"/>
                </a:lnTo>
                <a:lnTo>
                  <a:pt x="8132826" y="38100"/>
                </a:lnTo>
                <a:close/>
              </a:path>
              <a:path w="8133080" h="76200">
                <a:moveTo>
                  <a:pt x="8074152" y="67437"/>
                </a:moveTo>
                <a:lnTo>
                  <a:pt x="8074152" y="38100"/>
                </a:lnTo>
                <a:lnTo>
                  <a:pt x="8072628" y="41910"/>
                </a:lnTo>
                <a:lnTo>
                  <a:pt x="8068818" y="42672"/>
                </a:lnTo>
                <a:lnTo>
                  <a:pt x="8056626" y="42672"/>
                </a:lnTo>
                <a:lnTo>
                  <a:pt x="8056626" y="76200"/>
                </a:lnTo>
                <a:lnTo>
                  <a:pt x="807415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9526" y="1239774"/>
            <a:ext cx="76200" cy="2216150"/>
          </a:xfrm>
          <a:custGeom>
            <a:avLst/>
            <a:gdLst/>
            <a:ahLst/>
            <a:cxnLst/>
            <a:rect l="l" t="t" r="r" b="b"/>
            <a:pathLst>
              <a:path w="76200" h="22161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2161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216150">
                <a:moveTo>
                  <a:pt x="42671" y="221132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11324"/>
                </a:lnTo>
                <a:lnTo>
                  <a:pt x="34289" y="2215134"/>
                </a:lnTo>
                <a:lnTo>
                  <a:pt x="38099" y="2215896"/>
                </a:lnTo>
                <a:lnTo>
                  <a:pt x="41147" y="2215134"/>
                </a:lnTo>
                <a:lnTo>
                  <a:pt x="42671" y="2211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5873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8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7626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0" y="0"/>
                </a:moveTo>
                <a:lnTo>
                  <a:pt x="37745" y="14096"/>
                </a:lnTo>
                <a:lnTo>
                  <a:pt x="74121" y="55256"/>
                </a:lnTo>
                <a:lnTo>
                  <a:pt x="97470" y="96895"/>
                </a:lnTo>
                <a:lnTo>
                  <a:pt x="119996" y="149308"/>
                </a:lnTo>
                <a:lnTo>
                  <a:pt x="141617" y="211992"/>
                </a:lnTo>
                <a:lnTo>
                  <a:pt x="162246" y="284445"/>
                </a:lnTo>
                <a:lnTo>
                  <a:pt x="172162" y="324179"/>
                </a:lnTo>
                <a:lnTo>
                  <a:pt x="181799" y="366167"/>
                </a:lnTo>
                <a:lnTo>
                  <a:pt x="191145" y="410346"/>
                </a:lnTo>
                <a:lnTo>
                  <a:pt x="200189" y="456654"/>
                </a:lnTo>
                <a:lnTo>
                  <a:pt x="208923" y="505028"/>
                </a:lnTo>
                <a:lnTo>
                  <a:pt x="217333" y="555406"/>
                </a:lnTo>
                <a:lnTo>
                  <a:pt x="225411" y="607723"/>
                </a:lnTo>
                <a:lnTo>
                  <a:pt x="233146" y="661919"/>
                </a:lnTo>
                <a:lnTo>
                  <a:pt x="240526" y="717930"/>
                </a:lnTo>
                <a:lnTo>
                  <a:pt x="247541" y="775693"/>
                </a:lnTo>
                <a:lnTo>
                  <a:pt x="254181" y="835145"/>
                </a:lnTo>
                <a:lnTo>
                  <a:pt x="260434" y="896224"/>
                </a:lnTo>
                <a:lnTo>
                  <a:pt x="266291" y="958868"/>
                </a:lnTo>
                <a:lnTo>
                  <a:pt x="271740" y="1023012"/>
                </a:lnTo>
                <a:lnTo>
                  <a:pt x="276772" y="1088596"/>
                </a:lnTo>
                <a:lnTo>
                  <a:pt x="281374" y="1155555"/>
                </a:lnTo>
                <a:lnTo>
                  <a:pt x="285537" y="1223827"/>
                </a:lnTo>
                <a:lnTo>
                  <a:pt x="289251" y="1293350"/>
                </a:lnTo>
                <a:lnTo>
                  <a:pt x="292503" y="1364060"/>
                </a:lnTo>
                <a:lnTo>
                  <a:pt x="295285" y="1435896"/>
                </a:lnTo>
                <a:lnTo>
                  <a:pt x="297585" y="1508793"/>
                </a:lnTo>
                <a:lnTo>
                  <a:pt x="299392" y="1582690"/>
                </a:lnTo>
                <a:lnTo>
                  <a:pt x="300696" y="1657523"/>
                </a:lnTo>
                <a:lnTo>
                  <a:pt x="301486" y="1733231"/>
                </a:lnTo>
                <a:lnTo>
                  <a:pt x="301752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9071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300227" y="0"/>
                </a:moveTo>
                <a:lnTo>
                  <a:pt x="262657" y="14096"/>
                </a:lnTo>
                <a:lnTo>
                  <a:pt x="226455" y="55256"/>
                </a:lnTo>
                <a:lnTo>
                  <a:pt x="203220" y="96895"/>
                </a:lnTo>
                <a:lnTo>
                  <a:pt x="180804" y="149308"/>
                </a:lnTo>
                <a:lnTo>
                  <a:pt x="159291" y="211992"/>
                </a:lnTo>
                <a:lnTo>
                  <a:pt x="138766" y="284445"/>
                </a:lnTo>
                <a:lnTo>
                  <a:pt x="128901" y="324179"/>
                </a:lnTo>
                <a:lnTo>
                  <a:pt x="119314" y="366167"/>
                </a:lnTo>
                <a:lnTo>
                  <a:pt x="110016" y="410346"/>
                </a:lnTo>
                <a:lnTo>
                  <a:pt x="101018" y="456654"/>
                </a:lnTo>
                <a:lnTo>
                  <a:pt x="92330" y="505028"/>
                </a:lnTo>
                <a:lnTo>
                  <a:pt x="83963" y="555406"/>
                </a:lnTo>
                <a:lnTo>
                  <a:pt x="75928" y="607723"/>
                </a:lnTo>
                <a:lnTo>
                  <a:pt x="68234" y="661919"/>
                </a:lnTo>
                <a:lnTo>
                  <a:pt x="60893" y="717930"/>
                </a:lnTo>
                <a:lnTo>
                  <a:pt x="53915" y="775693"/>
                </a:lnTo>
                <a:lnTo>
                  <a:pt x="47311" y="835145"/>
                </a:lnTo>
                <a:lnTo>
                  <a:pt x="41091" y="896224"/>
                </a:lnTo>
                <a:lnTo>
                  <a:pt x="35266" y="958868"/>
                </a:lnTo>
                <a:lnTo>
                  <a:pt x="29846" y="1023012"/>
                </a:lnTo>
                <a:lnTo>
                  <a:pt x="24842" y="1088596"/>
                </a:lnTo>
                <a:lnTo>
                  <a:pt x="20264" y="1155555"/>
                </a:lnTo>
                <a:lnTo>
                  <a:pt x="16124" y="1223827"/>
                </a:lnTo>
                <a:lnTo>
                  <a:pt x="12431" y="1293350"/>
                </a:lnTo>
                <a:lnTo>
                  <a:pt x="9196" y="1364060"/>
                </a:lnTo>
                <a:lnTo>
                  <a:pt x="6430" y="1435896"/>
                </a:lnTo>
                <a:lnTo>
                  <a:pt x="4143" y="1508793"/>
                </a:lnTo>
                <a:lnTo>
                  <a:pt x="2346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9300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0" y="0"/>
                </a:moveTo>
                <a:lnTo>
                  <a:pt x="37895" y="14096"/>
                </a:lnTo>
                <a:lnTo>
                  <a:pt x="74373" y="55256"/>
                </a:lnTo>
                <a:lnTo>
                  <a:pt x="97766" y="96895"/>
                </a:lnTo>
                <a:lnTo>
                  <a:pt x="120321" y="149308"/>
                </a:lnTo>
                <a:lnTo>
                  <a:pt x="141954" y="211992"/>
                </a:lnTo>
                <a:lnTo>
                  <a:pt x="162583" y="284445"/>
                </a:lnTo>
                <a:lnTo>
                  <a:pt x="172495" y="324179"/>
                </a:lnTo>
                <a:lnTo>
                  <a:pt x="182125" y="366167"/>
                </a:lnTo>
                <a:lnTo>
                  <a:pt x="191462" y="410346"/>
                </a:lnTo>
                <a:lnTo>
                  <a:pt x="200495" y="456654"/>
                </a:lnTo>
                <a:lnTo>
                  <a:pt x="209215" y="505028"/>
                </a:lnTo>
                <a:lnTo>
                  <a:pt x="217612" y="555406"/>
                </a:lnTo>
                <a:lnTo>
                  <a:pt x="225674" y="607723"/>
                </a:lnTo>
                <a:lnTo>
                  <a:pt x="233391" y="661919"/>
                </a:lnTo>
                <a:lnTo>
                  <a:pt x="240753" y="717930"/>
                </a:lnTo>
                <a:lnTo>
                  <a:pt x="247749" y="775693"/>
                </a:lnTo>
                <a:lnTo>
                  <a:pt x="254369" y="835145"/>
                </a:lnTo>
                <a:lnTo>
                  <a:pt x="260604" y="896224"/>
                </a:lnTo>
                <a:lnTo>
                  <a:pt x="266441" y="958868"/>
                </a:lnTo>
                <a:lnTo>
                  <a:pt x="271871" y="1023012"/>
                </a:lnTo>
                <a:lnTo>
                  <a:pt x="276883" y="1088596"/>
                </a:lnTo>
                <a:lnTo>
                  <a:pt x="281468" y="1155555"/>
                </a:lnTo>
                <a:lnTo>
                  <a:pt x="285614" y="1223827"/>
                </a:lnTo>
                <a:lnTo>
                  <a:pt x="289311" y="1293350"/>
                </a:lnTo>
                <a:lnTo>
                  <a:pt x="292549" y="1364060"/>
                </a:lnTo>
                <a:lnTo>
                  <a:pt x="295318" y="1435896"/>
                </a:lnTo>
                <a:lnTo>
                  <a:pt x="297606" y="1508793"/>
                </a:lnTo>
                <a:lnTo>
                  <a:pt x="299404" y="1582690"/>
                </a:lnTo>
                <a:lnTo>
                  <a:pt x="300701" y="1657523"/>
                </a:lnTo>
                <a:lnTo>
                  <a:pt x="301487" y="1733231"/>
                </a:lnTo>
                <a:lnTo>
                  <a:pt x="301752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3793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59" h="1809750">
                <a:moveTo>
                  <a:pt x="301751" y="0"/>
                </a:moveTo>
                <a:lnTo>
                  <a:pt x="264006" y="14096"/>
                </a:lnTo>
                <a:lnTo>
                  <a:pt x="227630" y="55256"/>
                </a:lnTo>
                <a:lnTo>
                  <a:pt x="204281" y="96895"/>
                </a:lnTo>
                <a:lnTo>
                  <a:pt x="181755" y="149308"/>
                </a:lnTo>
                <a:lnTo>
                  <a:pt x="160134" y="211992"/>
                </a:lnTo>
                <a:lnTo>
                  <a:pt x="139505" y="284445"/>
                </a:lnTo>
                <a:lnTo>
                  <a:pt x="129589" y="324179"/>
                </a:lnTo>
                <a:lnTo>
                  <a:pt x="119952" y="366167"/>
                </a:lnTo>
                <a:lnTo>
                  <a:pt x="110606" y="410346"/>
                </a:lnTo>
                <a:lnTo>
                  <a:pt x="101562" y="456654"/>
                </a:lnTo>
                <a:lnTo>
                  <a:pt x="92828" y="505028"/>
                </a:lnTo>
                <a:lnTo>
                  <a:pt x="84418" y="555406"/>
                </a:lnTo>
                <a:lnTo>
                  <a:pt x="76340" y="607723"/>
                </a:lnTo>
                <a:lnTo>
                  <a:pt x="68605" y="661919"/>
                </a:lnTo>
                <a:lnTo>
                  <a:pt x="61225" y="717930"/>
                </a:lnTo>
                <a:lnTo>
                  <a:pt x="54210" y="775693"/>
                </a:lnTo>
                <a:lnTo>
                  <a:pt x="47570" y="835145"/>
                </a:lnTo>
                <a:lnTo>
                  <a:pt x="41317" y="896224"/>
                </a:lnTo>
                <a:lnTo>
                  <a:pt x="35460" y="958868"/>
                </a:lnTo>
                <a:lnTo>
                  <a:pt x="30011" y="1023012"/>
                </a:lnTo>
                <a:lnTo>
                  <a:pt x="24979" y="1088596"/>
                </a:lnTo>
                <a:lnTo>
                  <a:pt x="20377" y="1155555"/>
                </a:lnTo>
                <a:lnTo>
                  <a:pt x="16214" y="1223827"/>
                </a:lnTo>
                <a:lnTo>
                  <a:pt x="12500" y="1293350"/>
                </a:lnTo>
                <a:lnTo>
                  <a:pt x="9248" y="1364060"/>
                </a:lnTo>
                <a:lnTo>
                  <a:pt x="6466" y="1435896"/>
                </a:lnTo>
                <a:lnTo>
                  <a:pt x="4166" y="1508793"/>
                </a:lnTo>
                <a:lnTo>
                  <a:pt x="2359" y="1582690"/>
                </a:lnTo>
                <a:lnTo>
                  <a:pt x="1055" y="1657523"/>
                </a:lnTo>
                <a:lnTo>
                  <a:pt x="265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5545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0" y="0"/>
                </a:moveTo>
                <a:lnTo>
                  <a:pt x="37719" y="14096"/>
                </a:lnTo>
                <a:lnTo>
                  <a:pt x="74024" y="55256"/>
                </a:lnTo>
                <a:lnTo>
                  <a:pt x="97303" y="96895"/>
                </a:lnTo>
                <a:lnTo>
                  <a:pt x="119747" y="149308"/>
                </a:lnTo>
                <a:lnTo>
                  <a:pt x="141273" y="211992"/>
                </a:lnTo>
                <a:lnTo>
                  <a:pt x="161798" y="284445"/>
                </a:lnTo>
                <a:lnTo>
                  <a:pt x="171659" y="324179"/>
                </a:lnTo>
                <a:lnTo>
                  <a:pt x="181240" y="366167"/>
                </a:lnTo>
                <a:lnTo>
                  <a:pt x="190528" y="410346"/>
                </a:lnTo>
                <a:lnTo>
                  <a:pt x="199515" y="456654"/>
                </a:lnTo>
                <a:lnTo>
                  <a:pt x="208190" y="505028"/>
                </a:lnTo>
                <a:lnTo>
                  <a:pt x="216542" y="555406"/>
                </a:lnTo>
                <a:lnTo>
                  <a:pt x="224562" y="607723"/>
                </a:lnTo>
                <a:lnTo>
                  <a:pt x="232238" y="661919"/>
                </a:lnTo>
                <a:lnTo>
                  <a:pt x="239561" y="717930"/>
                </a:lnTo>
                <a:lnTo>
                  <a:pt x="246520" y="775693"/>
                </a:lnTo>
                <a:lnTo>
                  <a:pt x="253105" y="835145"/>
                </a:lnTo>
                <a:lnTo>
                  <a:pt x="259305" y="896224"/>
                </a:lnTo>
                <a:lnTo>
                  <a:pt x="265111" y="958868"/>
                </a:lnTo>
                <a:lnTo>
                  <a:pt x="270512" y="1023012"/>
                </a:lnTo>
                <a:lnTo>
                  <a:pt x="275497" y="1088596"/>
                </a:lnTo>
                <a:lnTo>
                  <a:pt x="280056" y="1155555"/>
                </a:lnTo>
                <a:lnTo>
                  <a:pt x="284179" y="1223827"/>
                </a:lnTo>
                <a:lnTo>
                  <a:pt x="287856" y="1293350"/>
                </a:lnTo>
                <a:lnTo>
                  <a:pt x="291077" y="1364060"/>
                </a:lnTo>
                <a:lnTo>
                  <a:pt x="293830" y="1435896"/>
                </a:lnTo>
                <a:lnTo>
                  <a:pt x="296105" y="1508793"/>
                </a:lnTo>
                <a:lnTo>
                  <a:pt x="297893" y="1582690"/>
                </a:lnTo>
                <a:lnTo>
                  <a:pt x="299183" y="1657523"/>
                </a:lnTo>
                <a:lnTo>
                  <a:pt x="299965" y="1733231"/>
                </a:lnTo>
                <a:lnTo>
                  <a:pt x="300227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2498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7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0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0" y="0"/>
                </a:moveTo>
                <a:lnTo>
                  <a:pt x="37570" y="14096"/>
                </a:lnTo>
                <a:lnTo>
                  <a:pt x="73772" y="55256"/>
                </a:lnTo>
                <a:lnTo>
                  <a:pt x="97007" y="96895"/>
                </a:lnTo>
                <a:lnTo>
                  <a:pt x="119423" y="149308"/>
                </a:lnTo>
                <a:lnTo>
                  <a:pt x="140936" y="211992"/>
                </a:lnTo>
                <a:lnTo>
                  <a:pt x="161461" y="284445"/>
                </a:lnTo>
                <a:lnTo>
                  <a:pt x="171326" y="324179"/>
                </a:lnTo>
                <a:lnTo>
                  <a:pt x="180913" y="366167"/>
                </a:lnTo>
                <a:lnTo>
                  <a:pt x="190211" y="410346"/>
                </a:lnTo>
                <a:lnTo>
                  <a:pt x="199209" y="456654"/>
                </a:lnTo>
                <a:lnTo>
                  <a:pt x="207897" y="505028"/>
                </a:lnTo>
                <a:lnTo>
                  <a:pt x="216264" y="555406"/>
                </a:lnTo>
                <a:lnTo>
                  <a:pt x="224299" y="607723"/>
                </a:lnTo>
                <a:lnTo>
                  <a:pt x="231993" y="661919"/>
                </a:lnTo>
                <a:lnTo>
                  <a:pt x="239334" y="717930"/>
                </a:lnTo>
                <a:lnTo>
                  <a:pt x="246312" y="775693"/>
                </a:lnTo>
                <a:lnTo>
                  <a:pt x="252916" y="835145"/>
                </a:lnTo>
                <a:lnTo>
                  <a:pt x="259136" y="896224"/>
                </a:lnTo>
                <a:lnTo>
                  <a:pt x="264961" y="958868"/>
                </a:lnTo>
                <a:lnTo>
                  <a:pt x="270381" y="1023012"/>
                </a:lnTo>
                <a:lnTo>
                  <a:pt x="275385" y="1088596"/>
                </a:lnTo>
                <a:lnTo>
                  <a:pt x="279963" y="1155555"/>
                </a:lnTo>
                <a:lnTo>
                  <a:pt x="284103" y="1223827"/>
                </a:lnTo>
                <a:lnTo>
                  <a:pt x="287796" y="1293350"/>
                </a:lnTo>
                <a:lnTo>
                  <a:pt x="291031" y="1364060"/>
                </a:lnTo>
                <a:lnTo>
                  <a:pt x="293797" y="1435896"/>
                </a:lnTo>
                <a:lnTo>
                  <a:pt x="296084" y="1508793"/>
                </a:lnTo>
                <a:lnTo>
                  <a:pt x="297881" y="1582690"/>
                </a:lnTo>
                <a:lnTo>
                  <a:pt x="299177" y="1657523"/>
                </a:lnTo>
                <a:lnTo>
                  <a:pt x="299963" y="1733231"/>
                </a:lnTo>
                <a:lnTo>
                  <a:pt x="300228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7776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8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1641348"/>
            <a:ext cx="299720" cy="1809750"/>
          </a:xfrm>
          <a:custGeom>
            <a:avLst/>
            <a:gdLst/>
            <a:ahLst/>
            <a:cxnLst/>
            <a:rect l="l" t="t" r="r" b="b"/>
            <a:pathLst>
              <a:path w="299719" h="1809750">
                <a:moveTo>
                  <a:pt x="0" y="0"/>
                </a:moveTo>
                <a:lnTo>
                  <a:pt x="37557" y="14096"/>
                </a:lnTo>
                <a:lnTo>
                  <a:pt x="73724" y="55256"/>
                </a:lnTo>
                <a:lnTo>
                  <a:pt x="96924" y="96895"/>
                </a:lnTo>
                <a:lnTo>
                  <a:pt x="119299" y="149308"/>
                </a:lnTo>
                <a:lnTo>
                  <a:pt x="140764" y="211992"/>
                </a:lnTo>
                <a:lnTo>
                  <a:pt x="161237" y="284445"/>
                </a:lnTo>
                <a:lnTo>
                  <a:pt x="171075" y="324179"/>
                </a:lnTo>
                <a:lnTo>
                  <a:pt x="180634" y="366167"/>
                </a:lnTo>
                <a:lnTo>
                  <a:pt x="189903" y="410346"/>
                </a:lnTo>
                <a:lnTo>
                  <a:pt x="198872" y="456654"/>
                </a:lnTo>
                <a:lnTo>
                  <a:pt x="207531" y="505028"/>
                </a:lnTo>
                <a:lnTo>
                  <a:pt x="215868" y="555406"/>
                </a:lnTo>
                <a:lnTo>
                  <a:pt x="223875" y="607723"/>
                </a:lnTo>
                <a:lnTo>
                  <a:pt x="231539" y="661919"/>
                </a:lnTo>
                <a:lnTo>
                  <a:pt x="238851" y="717930"/>
                </a:lnTo>
                <a:lnTo>
                  <a:pt x="245801" y="775693"/>
                </a:lnTo>
                <a:lnTo>
                  <a:pt x="252378" y="835145"/>
                </a:lnTo>
                <a:lnTo>
                  <a:pt x="258571" y="896224"/>
                </a:lnTo>
                <a:lnTo>
                  <a:pt x="264371" y="958868"/>
                </a:lnTo>
                <a:lnTo>
                  <a:pt x="269767" y="1023012"/>
                </a:lnTo>
                <a:lnTo>
                  <a:pt x="274748" y="1088596"/>
                </a:lnTo>
                <a:lnTo>
                  <a:pt x="279304" y="1155555"/>
                </a:lnTo>
                <a:lnTo>
                  <a:pt x="283424" y="1223827"/>
                </a:lnTo>
                <a:lnTo>
                  <a:pt x="287099" y="1293350"/>
                </a:lnTo>
                <a:lnTo>
                  <a:pt x="290317" y="1364060"/>
                </a:lnTo>
                <a:lnTo>
                  <a:pt x="293069" y="1435896"/>
                </a:lnTo>
                <a:lnTo>
                  <a:pt x="295344" y="1508793"/>
                </a:lnTo>
                <a:lnTo>
                  <a:pt x="297132" y="1582690"/>
                </a:lnTo>
                <a:lnTo>
                  <a:pt x="298421" y="1657523"/>
                </a:lnTo>
                <a:lnTo>
                  <a:pt x="299203" y="1733231"/>
                </a:lnTo>
                <a:lnTo>
                  <a:pt x="299466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9300" y="1503425"/>
            <a:ext cx="1206500" cy="76200"/>
          </a:xfrm>
          <a:custGeom>
            <a:avLst/>
            <a:gdLst/>
            <a:ahLst/>
            <a:cxnLst/>
            <a:rect l="l" t="t" r="r" b="b"/>
            <a:pathLst>
              <a:path w="120650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4289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1206500" h="76200">
                <a:moveTo>
                  <a:pt x="1147572" y="38099"/>
                </a:moveTo>
                <a:lnTo>
                  <a:pt x="1146048" y="34289"/>
                </a:lnTo>
                <a:lnTo>
                  <a:pt x="1143000" y="33527"/>
                </a:lnTo>
                <a:lnTo>
                  <a:pt x="63246" y="33527"/>
                </a:lnTo>
                <a:lnTo>
                  <a:pt x="60198" y="34289"/>
                </a:lnTo>
                <a:lnTo>
                  <a:pt x="58674" y="38099"/>
                </a:lnTo>
                <a:lnTo>
                  <a:pt x="60198" y="41147"/>
                </a:lnTo>
                <a:lnTo>
                  <a:pt x="63246" y="42671"/>
                </a:lnTo>
                <a:lnTo>
                  <a:pt x="1143000" y="42671"/>
                </a:lnTo>
                <a:lnTo>
                  <a:pt x="1146048" y="41147"/>
                </a:lnTo>
                <a:lnTo>
                  <a:pt x="1147572" y="38099"/>
                </a:lnTo>
                <a:close/>
              </a:path>
              <a:path w="120650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147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1206500" h="76200">
                <a:moveTo>
                  <a:pt x="1206246" y="38099"/>
                </a:moveTo>
                <a:lnTo>
                  <a:pt x="1130046" y="0"/>
                </a:lnTo>
                <a:lnTo>
                  <a:pt x="1130046" y="33527"/>
                </a:lnTo>
                <a:lnTo>
                  <a:pt x="1143000" y="33527"/>
                </a:lnTo>
                <a:lnTo>
                  <a:pt x="1146048" y="34289"/>
                </a:lnTo>
                <a:lnTo>
                  <a:pt x="1147572" y="38099"/>
                </a:lnTo>
                <a:lnTo>
                  <a:pt x="1147572" y="67436"/>
                </a:lnTo>
                <a:lnTo>
                  <a:pt x="1206246" y="38099"/>
                </a:lnTo>
                <a:close/>
              </a:path>
              <a:path w="1206500" h="76200">
                <a:moveTo>
                  <a:pt x="1147572" y="67436"/>
                </a:moveTo>
                <a:lnTo>
                  <a:pt x="1147572" y="38099"/>
                </a:lnTo>
                <a:lnTo>
                  <a:pt x="1146048" y="41147"/>
                </a:lnTo>
                <a:lnTo>
                  <a:pt x="1143000" y="42671"/>
                </a:lnTo>
                <a:lnTo>
                  <a:pt x="1130046" y="42671"/>
                </a:lnTo>
                <a:lnTo>
                  <a:pt x="1130046" y="76199"/>
                </a:lnTo>
                <a:lnTo>
                  <a:pt x="11475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5029" y="1074673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4748" y="994206"/>
            <a:ext cx="131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period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7204" y="3488080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8302" y="3457600"/>
            <a:ext cx="156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3600" baseline="2314" dirty="0">
                <a:latin typeface="Times New Roman"/>
                <a:cs typeface="Times New Roman"/>
              </a:rPr>
              <a:t>2</a:t>
            </a:r>
            <a:r>
              <a:rPr sz="3600" i="1" baseline="2314" dirty="0">
                <a:latin typeface="Times New Roman"/>
                <a:cs typeface="Times New Roman"/>
              </a:rPr>
              <a:t>P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0556" y="343839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6400" y="3962400"/>
            <a:ext cx="6553200" cy="508634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800" i="1" spc="-5" dirty="0">
                <a:latin typeface="Times New Roman"/>
                <a:cs typeface="Times New Roman"/>
              </a:rPr>
              <a:t>Figure 1.9A: An example of periodic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6302" y="4765413"/>
            <a:ext cx="7206615" cy="14732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965" marR="5080" indent="-342265">
              <a:lnSpc>
                <a:spcPct val="120600"/>
              </a:lnSpc>
              <a:spcBef>
                <a:spcPts val="2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Periodic </a:t>
            </a:r>
            <a:r>
              <a:rPr sz="2400" spc="-5" dirty="0">
                <a:latin typeface="Tahoma"/>
                <a:cs typeface="Tahoma"/>
              </a:rPr>
              <a:t>signals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defined </a:t>
            </a:r>
            <a:r>
              <a:rPr sz="2400" dirty="0">
                <a:latin typeface="Tahoma"/>
                <a:cs typeface="Tahoma"/>
              </a:rPr>
              <a:t>analogously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discrete  </a:t>
            </a:r>
            <a:r>
              <a:rPr sz="2400" spc="-5" dirty="0">
                <a:latin typeface="Tahoma"/>
                <a:cs typeface="Tahoma"/>
              </a:rPr>
              <a:t>time. A </a:t>
            </a:r>
            <a:r>
              <a:rPr sz="2400" dirty="0">
                <a:latin typeface="Tahoma"/>
                <a:cs typeface="Tahoma"/>
              </a:rPr>
              <a:t>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periodic with  period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, where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is a positive </a:t>
            </a:r>
            <a:r>
              <a:rPr sz="2400" spc="-5" dirty="0">
                <a:latin typeface="Tahoma"/>
                <a:cs typeface="Tahoma"/>
              </a:rPr>
              <a:t>integer, </a:t>
            </a:r>
            <a:r>
              <a:rPr sz="2400" dirty="0">
                <a:latin typeface="Tahoma"/>
                <a:cs typeface="Tahoma"/>
              </a:rPr>
              <a:t>if for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9202" y="6299098"/>
            <a:ext cx="1597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values of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8120" y="6459473"/>
            <a:ext cx="3307079" cy="474980"/>
          </a:xfrm>
          <a:custGeom>
            <a:avLst/>
            <a:gdLst/>
            <a:ahLst/>
            <a:cxnLst/>
            <a:rect l="l" t="t" r="r" b="b"/>
            <a:pathLst>
              <a:path w="3307079" h="474979">
                <a:moveTo>
                  <a:pt x="0" y="0"/>
                </a:moveTo>
                <a:lnTo>
                  <a:pt x="0" y="474726"/>
                </a:lnTo>
                <a:lnTo>
                  <a:pt x="3307079" y="474726"/>
                </a:lnTo>
                <a:lnTo>
                  <a:pt x="33070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09842" y="6446955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(1.8)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1754" y="6323910"/>
            <a:ext cx="19653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00" spc="-80" dirty="0">
                <a:latin typeface="Symbol"/>
                <a:cs typeface="Symbol"/>
              </a:rPr>
              <a:t>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-34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03547" y="6454902"/>
            <a:ext cx="3316604" cy="483870"/>
          </a:xfrm>
          <a:custGeom>
            <a:avLst/>
            <a:gdLst/>
            <a:ahLst/>
            <a:cxnLst/>
            <a:rect l="l" t="t" r="r" b="b"/>
            <a:pathLst>
              <a:path w="3316604" h="483870">
                <a:moveTo>
                  <a:pt x="0" y="483870"/>
                </a:moveTo>
                <a:lnTo>
                  <a:pt x="0" y="0"/>
                </a:lnTo>
                <a:lnTo>
                  <a:pt x="3316223" y="0"/>
                </a:lnTo>
                <a:lnTo>
                  <a:pt x="3316223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760730"/>
            <a:ext cx="2037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3200" b="1" spc="-7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4487" y="1499408"/>
            <a:ext cx="6614159" cy="5435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836930"/>
            <a:ext cx="760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1.5	Discrete-Time Sinusoidal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302" y="1554734"/>
            <a:ext cx="662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continuous-time </a:t>
            </a:r>
            <a:r>
              <a:rPr sz="2400" spc="-5" dirty="0">
                <a:latin typeface="Tahoma"/>
                <a:cs typeface="Tahoma"/>
              </a:rPr>
              <a:t>sinusoidal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198" y="2133600"/>
            <a:ext cx="5257800" cy="502920"/>
          </a:xfrm>
          <a:custGeom>
            <a:avLst/>
            <a:gdLst/>
            <a:ahLst/>
            <a:cxnLst/>
            <a:rect l="l" t="t" r="r" b="b"/>
            <a:pathLst>
              <a:path w="5257800" h="502919">
                <a:moveTo>
                  <a:pt x="0" y="0"/>
                </a:moveTo>
                <a:lnTo>
                  <a:pt x="0" y="502919"/>
                </a:lnTo>
                <a:lnTo>
                  <a:pt x="5257800" y="502919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6116" y="2120900"/>
            <a:ext cx="6680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15" dirty="0">
                <a:latin typeface="Times New Roman"/>
                <a:cs typeface="Times New Roman"/>
              </a:rPr>
              <a:t>(1.9)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664" y="2013505"/>
            <a:ext cx="399161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60" dirty="0">
                <a:latin typeface="Times New Roman"/>
                <a:cs typeface="Times New Roman"/>
              </a:rPr>
              <a:t>x</a:t>
            </a:r>
            <a:r>
              <a:rPr sz="3450" spc="-420" dirty="0">
                <a:latin typeface="Symbol"/>
                <a:cs typeface="Symbol"/>
              </a:rPr>
              <a:t>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r>
              <a:rPr sz="3450" spc="-4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3450" spc="-500" dirty="0">
                <a:latin typeface="Symbol"/>
                <a:cs typeface="Symbol"/>
              </a:rPr>
              <a:t></a:t>
            </a:r>
            <a:r>
              <a:rPr sz="2800" i="1" spc="-65" dirty="0">
                <a:latin typeface="Symbol"/>
                <a:cs typeface="Symbol"/>
              </a:rPr>
              <a:t></a:t>
            </a:r>
            <a:r>
              <a:rPr sz="2250" i="1" spc="97" baseline="-24074" dirty="0">
                <a:latin typeface="Times New Roman"/>
                <a:cs typeface="Times New Roman"/>
              </a:rPr>
              <a:t>a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r>
              <a:rPr sz="3450" spc="-48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3450" spc="-335" dirty="0">
                <a:latin typeface="Symbol"/>
                <a:cs typeface="Symbol"/>
              </a:rPr>
              <a:t></a:t>
            </a:r>
            <a:r>
              <a:rPr sz="2600" spc="-120" dirty="0">
                <a:latin typeface="Times New Roman"/>
                <a:cs typeface="Times New Roman"/>
              </a:rPr>
              <a:t>2</a:t>
            </a:r>
            <a:r>
              <a:rPr sz="2800" i="1" spc="-150" dirty="0">
                <a:latin typeface="Symbol"/>
                <a:cs typeface="Symbol"/>
              </a:rPr>
              <a:t></a:t>
            </a:r>
            <a:r>
              <a:rPr sz="2600" i="1" spc="165" dirty="0">
                <a:latin typeface="Times New Roman"/>
                <a:cs typeface="Times New Roman"/>
              </a:rPr>
              <a:t>f</a:t>
            </a:r>
            <a:r>
              <a:rPr sz="2250" i="1" spc="104" baseline="-24074" dirty="0">
                <a:latin typeface="Times New Roman"/>
                <a:cs typeface="Times New Roman"/>
              </a:rPr>
              <a:t>a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0626" y="2129027"/>
            <a:ext cx="5267325" cy="512445"/>
          </a:xfrm>
          <a:custGeom>
            <a:avLst/>
            <a:gdLst/>
            <a:ahLst/>
            <a:cxnLst/>
            <a:rect l="l" t="t" r="r" b="b"/>
            <a:pathLst>
              <a:path w="5267325" h="512444">
                <a:moveTo>
                  <a:pt x="0" y="512064"/>
                </a:moveTo>
                <a:lnTo>
                  <a:pt x="0" y="0"/>
                </a:lnTo>
                <a:lnTo>
                  <a:pt x="5266944" y="0"/>
                </a:lnTo>
                <a:lnTo>
                  <a:pt x="5266944" y="512063"/>
                </a:lnTo>
                <a:lnTo>
                  <a:pt x="0" y="51206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6302" y="2589530"/>
            <a:ext cx="7788275" cy="161353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2665730" algn="ctr">
              <a:lnSpc>
                <a:spcPct val="100000"/>
              </a:lnSpc>
              <a:spcBef>
                <a:spcPts val="1485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i="1" spc="-7" baseline="-20833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analogue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</a:t>
            </a:r>
            <a:r>
              <a:rPr sz="2400" spc="-5" dirty="0">
                <a:latin typeface="Tahoma"/>
                <a:cs typeface="Tahoma"/>
              </a:rPr>
              <a:t>sinusoidal signal </a:t>
            </a:r>
            <a:r>
              <a:rPr sz="240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be expressed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R="2668270" algn="ctr">
              <a:lnSpc>
                <a:spcPct val="100000"/>
              </a:lnSpc>
              <a:spcBef>
                <a:spcPts val="610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i="1" spc="-5" dirty="0">
                <a:latin typeface="Times New Roman"/>
                <a:cs typeface="Times New Roman"/>
              </a:rPr>
              <a:t>|</a:t>
            </a:r>
            <a:r>
              <a:rPr sz="2850" i="1" spc="-7" baseline="-20467" dirty="0">
                <a:latin typeface="Times New Roman"/>
                <a:cs typeface="Times New Roman"/>
              </a:rPr>
              <a:t>t=nT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4353305"/>
            <a:ext cx="6547484" cy="1454150"/>
          </a:xfrm>
          <a:custGeom>
            <a:avLst/>
            <a:gdLst/>
            <a:ahLst/>
            <a:cxnLst/>
            <a:rect l="l" t="t" r="r" b="b"/>
            <a:pathLst>
              <a:path w="6547484" h="1454150">
                <a:moveTo>
                  <a:pt x="0" y="0"/>
                </a:moveTo>
                <a:lnTo>
                  <a:pt x="0" y="1453896"/>
                </a:lnTo>
                <a:lnTo>
                  <a:pt x="6547104" y="1453896"/>
                </a:lnTo>
                <a:lnTo>
                  <a:pt x="6547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3590" y="480517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568" y="0"/>
                </a:lnTo>
              </a:path>
            </a:pathLst>
          </a:custGeom>
          <a:ln w="13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09257" y="4540853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(1.10)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8126" y="4802888"/>
            <a:ext cx="1060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f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4664" y="5026525"/>
            <a:ext cx="889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3906" y="4764267"/>
            <a:ext cx="1111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0090" y="5295128"/>
            <a:ext cx="23914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84518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]	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sin(</a:t>
            </a:r>
            <a:r>
              <a:rPr sz="2650" i="1" spc="25" dirty="0">
                <a:latin typeface="Times New Roman"/>
                <a:cs typeface="Times New Roman"/>
              </a:rPr>
              <a:t>n</a:t>
            </a:r>
            <a:r>
              <a:rPr sz="2800" i="1" spc="25" dirty="0">
                <a:latin typeface="Symbol"/>
                <a:cs typeface="Symbol"/>
              </a:rPr>
              <a:t></a:t>
            </a:r>
            <a:r>
              <a:rPr sz="2800" i="1" spc="-2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0425" y="4521772"/>
            <a:ext cx="49822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803525" algn="l"/>
                <a:tab pos="435800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]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A</a:t>
            </a:r>
            <a:r>
              <a:rPr sz="2650" spc="20" dirty="0">
                <a:latin typeface="Times New Roman"/>
                <a:cs typeface="Times New Roman"/>
              </a:rPr>
              <a:t>sin(</a:t>
            </a:r>
            <a:r>
              <a:rPr sz="2650" i="1" spc="20" dirty="0">
                <a:latin typeface="Times New Roman"/>
                <a:cs typeface="Times New Roman"/>
              </a:rPr>
              <a:t>n</a:t>
            </a:r>
            <a:r>
              <a:rPr sz="2800" i="1" spc="20" dirty="0">
                <a:latin typeface="Symbol"/>
                <a:cs typeface="Symbol"/>
              </a:rPr>
              <a:t></a:t>
            </a:r>
            <a:r>
              <a:rPr sz="2800" i="1" spc="15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T</a:t>
            </a:r>
            <a:r>
              <a:rPr sz="2650" i="1" spc="-3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)	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65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A</a:t>
            </a:r>
            <a:r>
              <a:rPr sz="2650" spc="5" dirty="0">
                <a:latin typeface="Times New Roman"/>
                <a:cs typeface="Times New Roman"/>
              </a:rPr>
              <a:t>sin(2</a:t>
            </a:r>
            <a:r>
              <a:rPr sz="2800" i="1" spc="5" dirty="0">
                <a:latin typeface="Symbol"/>
                <a:cs typeface="Symbol"/>
              </a:rPr>
              <a:t>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3975" i="1" spc="120" baseline="34591" dirty="0">
                <a:latin typeface="Times New Roman"/>
                <a:cs typeface="Times New Roman"/>
              </a:rPr>
              <a:t>f</a:t>
            </a:r>
            <a:r>
              <a:rPr sz="2325" i="1" spc="120" baseline="35842" dirty="0">
                <a:latin typeface="Times New Roman"/>
                <a:cs typeface="Times New Roman"/>
              </a:rPr>
              <a:t>a</a:t>
            </a:r>
            <a:r>
              <a:rPr sz="2325" i="1" spc="127" baseline="35842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n</a:t>
            </a:r>
            <a:r>
              <a:rPr sz="2650" spc="10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9427" y="4348734"/>
            <a:ext cx="6556375" cy="1463040"/>
          </a:xfrm>
          <a:custGeom>
            <a:avLst/>
            <a:gdLst/>
            <a:ahLst/>
            <a:cxnLst/>
            <a:rect l="l" t="t" r="r" b="b"/>
            <a:pathLst>
              <a:path w="6556375" h="1463039">
                <a:moveTo>
                  <a:pt x="0" y="1463040"/>
                </a:moveTo>
                <a:lnTo>
                  <a:pt x="0" y="0"/>
                </a:lnTo>
                <a:lnTo>
                  <a:pt x="6556248" y="0"/>
                </a:lnTo>
                <a:lnTo>
                  <a:pt x="6556248" y="1463039"/>
                </a:lnTo>
                <a:lnTo>
                  <a:pt x="0" y="146304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5205" y="5886450"/>
            <a:ext cx="914400" cy="787400"/>
          </a:xfrm>
          <a:custGeom>
            <a:avLst/>
            <a:gdLst/>
            <a:ahLst/>
            <a:cxnLst/>
            <a:rect l="l" t="t" r="r" b="b"/>
            <a:pathLst>
              <a:path w="914400" h="787400">
                <a:moveTo>
                  <a:pt x="0" y="0"/>
                </a:moveTo>
                <a:lnTo>
                  <a:pt x="0" y="787146"/>
                </a:lnTo>
                <a:lnTo>
                  <a:pt x="914400" y="787146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629259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45379" y="6289903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4755" y="6254553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5901" y="6051223"/>
            <a:ext cx="338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1920" algn="l"/>
                <a:tab pos="2944495" algn="l"/>
              </a:tabLst>
            </a:pPr>
            <a:r>
              <a:rPr sz="3600" spc="-7" baseline="1157" dirty="0">
                <a:latin typeface="Times New Roman"/>
                <a:cs typeface="Times New Roman"/>
              </a:rPr>
              <a:t>Sampling frequency	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Times New Roman"/>
                <a:cs typeface="Times New Roman"/>
              </a:rPr>
              <a:t>1</a:t>
            </a:r>
            <a:endParaRPr sz="3600" baseline="3472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0634" y="5881878"/>
            <a:ext cx="923925" cy="796290"/>
          </a:xfrm>
          <a:custGeom>
            <a:avLst/>
            <a:gdLst/>
            <a:ahLst/>
            <a:cxnLst/>
            <a:rect l="l" t="t" r="r" b="b"/>
            <a:pathLst>
              <a:path w="923925" h="796290">
                <a:moveTo>
                  <a:pt x="0" y="796289"/>
                </a:moveTo>
                <a:lnTo>
                  <a:pt x="0" y="0"/>
                </a:lnTo>
                <a:lnTo>
                  <a:pt x="923543" y="0"/>
                </a:lnTo>
                <a:lnTo>
                  <a:pt x="923544" y="796289"/>
                </a:lnTo>
                <a:lnTo>
                  <a:pt x="0" y="79628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7451" y="6565076"/>
            <a:ext cx="257810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36870" y="6410705"/>
            <a:ext cx="3249930" cy="863600"/>
          </a:xfrm>
          <a:custGeom>
            <a:avLst/>
            <a:gdLst/>
            <a:ahLst/>
            <a:cxnLst/>
            <a:rect l="l" t="t" r="r" b="b"/>
            <a:pathLst>
              <a:path w="3249929" h="863600">
                <a:moveTo>
                  <a:pt x="0" y="0"/>
                </a:moveTo>
                <a:lnTo>
                  <a:pt x="0" y="863346"/>
                </a:lnTo>
                <a:lnTo>
                  <a:pt x="3249929" y="863346"/>
                </a:lnTo>
                <a:lnTo>
                  <a:pt x="3249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35180" y="6814232"/>
            <a:ext cx="9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7563" y="6383084"/>
            <a:ext cx="9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4804" y="6778809"/>
            <a:ext cx="101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1065" y="7017339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8984" y="6585958"/>
            <a:ext cx="334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40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1319" y="6558315"/>
            <a:ext cx="1898014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198245" algn="l"/>
              </a:tabLst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500" i="1" spc="-70" dirty="0">
                <a:latin typeface="Symbol"/>
                <a:cs typeface="Symbol"/>
              </a:rPr>
              <a:t>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	</a:t>
            </a:r>
            <a:r>
              <a:rPr sz="2400" spc="-20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1.1</a:t>
            </a:r>
            <a:r>
              <a:rPr sz="2400" spc="-19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9980" y="6558315"/>
            <a:ext cx="8223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500" i="1" spc="-105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2297" y="6406134"/>
            <a:ext cx="3259454" cy="872490"/>
          </a:xfrm>
          <a:custGeom>
            <a:avLst/>
            <a:gdLst/>
            <a:ahLst/>
            <a:cxnLst/>
            <a:rect l="l" t="t" r="r" b="b"/>
            <a:pathLst>
              <a:path w="3259454" h="872490">
                <a:moveTo>
                  <a:pt x="0" y="872490"/>
                </a:moveTo>
                <a:lnTo>
                  <a:pt x="0" y="0"/>
                </a:lnTo>
                <a:lnTo>
                  <a:pt x="3259073" y="0"/>
                </a:lnTo>
                <a:lnTo>
                  <a:pt x="3259073" y="872490"/>
                </a:lnTo>
                <a:lnTo>
                  <a:pt x="0" y="8724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26813"/>
            <a:ext cx="7048500" cy="14084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periodic with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period length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, if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is the </a:t>
            </a:r>
            <a:r>
              <a:rPr sz="2400" b="1" dirty="0">
                <a:latin typeface="Tahoma"/>
                <a:cs typeface="Tahoma"/>
              </a:rPr>
              <a:t>smallest </a:t>
            </a:r>
            <a:r>
              <a:rPr sz="2400" b="1" spc="-5" dirty="0">
                <a:latin typeface="Tahoma"/>
                <a:cs typeface="Tahoma"/>
              </a:rPr>
              <a:t>integer </a:t>
            </a:r>
            <a:r>
              <a:rPr sz="2400" spc="-5" dirty="0">
                <a:latin typeface="Tahoma"/>
                <a:cs typeface="Tahoma"/>
              </a:rPr>
              <a:t>for  which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200" y="2209800"/>
            <a:ext cx="3710304" cy="949960"/>
          </a:xfrm>
          <a:custGeom>
            <a:avLst/>
            <a:gdLst/>
            <a:ahLst/>
            <a:cxnLst/>
            <a:rect l="l" t="t" r="r" b="b"/>
            <a:pathLst>
              <a:path w="3710304" h="949960">
                <a:moveTo>
                  <a:pt x="0" y="0"/>
                </a:moveTo>
                <a:lnTo>
                  <a:pt x="0" y="949451"/>
                </a:lnTo>
                <a:lnTo>
                  <a:pt x="3710178" y="949451"/>
                </a:lnTo>
                <a:lnTo>
                  <a:pt x="37101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351" y="2056128"/>
            <a:ext cx="19869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20" dirty="0"/>
              <a:t> </a:t>
            </a:r>
            <a:r>
              <a:rPr sz="2600" i="1" spc="25" dirty="0">
                <a:latin typeface="Times New Roman"/>
                <a:cs typeface="Times New Roman"/>
              </a:rPr>
              <a:t>N </a:t>
            </a:r>
            <a:r>
              <a:rPr sz="3600" spc="5" dirty="0">
                <a:latin typeface="Symbol"/>
                <a:cs typeface="Symbol"/>
              </a:rPr>
              <a:t>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409" dirty="0"/>
              <a:t> </a:t>
            </a:r>
            <a:r>
              <a:rPr sz="2600" i="1" spc="-170" dirty="0">
                <a:latin typeface="Times New Roman"/>
                <a:cs typeface="Times New Roman"/>
              </a:rPr>
              <a:t>x</a:t>
            </a:r>
            <a:r>
              <a:rPr sz="3600" spc="-170" dirty="0">
                <a:latin typeface="Symbol"/>
                <a:cs typeface="Symbol"/>
              </a:rPr>
              <a:t></a:t>
            </a:r>
            <a:r>
              <a:rPr sz="2600" i="1" spc="-170" dirty="0">
                <a:latin typeface="Times New Roman"/>
                <a:cs typeface="Times New Roman"/>
              </a:rPr>
              <a:t>n</a:t>
            </a:r>
            <a:r>
              <a:rPr sz="3600" spc="-17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1628" y="2205227"/>
            <a:ext cx="3719829" cy="958850"/>
          </a:xfrm>
          <a:custGeom>
            <a:avLst/>
            <a:gdLst/>
            <a:ahLst/>
            <a:cxnLst/>
            <a:rect l="l" t="t" r="r" b="b"/>
            <a:pathLst>
              <a:path w="3719829" h="958850">
                <a:moveTo>
                  <a:pt x="0" y="958595"/>
                </a:moveTo>
                <a:lnTo>
                  <a:pt x="0" y="0"/>
                </a:lnTo>
                <a:lnTo>
                  <a:pt x="3719322" y="0"/>
                </a:lnTo>
                <a:lnTo>
                  <a:pt x="3719322" y="958595"/>
                </a:lnTo>
                <a:lnTo>
                  <a:pt x="0" y="95859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5263896"/>
            <a:ext cx="2479675" cy="1365885"/>
          </a:xfrm>
          <a:custGeom>
            <a:avLst/>
            <a:gdLst/>
            <a:ahLst/>
            <a:cxnLst/>
            <a:rect l="l" t="t" r="r" b="b"/>
            <a:pathLst>
              <a:path w="2479675" h="1365884">
                <a:moveTo>
                  <a:pt x="0" y="0"/>
                </a:moveTo>
                <a:lnTo>
                  <a:pt x="0" y="1365503"/>
                </a:lnTo>
                <a:lnTo>
                  <a:pt x="2479548" y="1365503"/>
                </a:lnTo>
                <a:lnTo>
                  <a:pt x="247954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261" y="613029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6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4288" y="6123034"/>
            <a:ext cx="218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190" dirty="0">
                <a:latin typeface="Times New Roman"/>
                <a:cs typeface="Times New Roman"/>
              </a:rPr>
              <a:t>f</a:t>
            </a:r>
            <a:r>
              <a:rPr sz="2250" i="1" spc="15" baseline="-24074" dirty="0">
                <a:latin typeface="Times New Roman"/>
                <a:cs typeface="Times New Roman"/>
              </a:rPr>
              <a:t>s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126" y="5688725"/>
            <a:ext cx="200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-65" dirty="0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6984" y="5847983"/>
            <a:ext cx="7556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1495" algn="l"/>
              </a:tabLst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750" i="1" spc="-65" dirty="0">
                <a:latin typeface="Symbol"/>
                <a:cs typeface="Symbol"/>
              </a:rPr>
              <a:t>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3900" i="1" spc="247" baseline="35256" dirty="0">
                <a:latin typeface="Times New Roman"/>
                <a:cs typeface="Times New Roman"/>
              </a:rPr>
              <a:t>f</a:t>
            </a:r>
            <a:r>
              <a:rPr sz="2250" i="1" spc="22" baseline="35185" dirty="0">
                <a:latin typeface="Times New Roman"/>
                <a:cs typeface="Times New Roman"/>
              </a:rPr>
              <a:t>a</a:t>
            </a:r>
            <a:endParaRPr sz="2250" baseline="3518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1601" y="2573813"/>
            <a:ext cx="6327140" cy="3092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20925">
              <a:lnSpc>
                <a:spcPct val="100000"/>
              </a:lnSpc>
              <a:spcBef>
                <a:spcPts val="130"/>
              </a:spcBef>
            </a:pPr>
            <a:r>
              <a:rPr sz="2600" i="1" spc="-3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sin</a:t>
            </a:r>
            <a:r>
              <a:rPr sz="3450" spc="-35" dirty="0">
                <a:latin typeface="Symbol"/>
                <a:cs typeface="Symbol"/>
              </a:rPr>
              <a:t></a:t>
            </a:r>
            <a:r>
              <a:rPr sz="2600" i="1" spc="-35" dirty="0">
                <a:latin typeface="Times New Roman"/>
                <a:cs typeface="Times New Roman"/>
              </a:rPr>
              <a:t>n</a:t>
            </a:r>
            <a:r>
              <a:rPr sz="2600" i="1" spc="-20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254" dirty="0">
                <a:latin typeface="Times New Roman"/>
                <a:cs typeface="Times New Roman"/>
              </a:rPr>
              <a:t> </a:t>
            </a:r>
            <a:r>
              <a:rPr sz="3450" spc="-370" dirty="0">
                <a:latin typeface="Symbol"/>
                <a:cs typeface="Symbol"/>
              </a:rPr>
              <a:t></a:t>
            </a:r>
            <a:r>
              <a:rPr sz="2750" i="1" spc="-370" dirty="0">
                <a:latin typeface="Symbol"/>
                <a:cs typeface="Symbol"/>
              </a:rPr>
              <a:t></a:t>
            </a:r>
            <a:r>
              <a:rPr sz="2750" i="1" spc="-240" dirty="0">
                <a:latin typeface="Times New Roman"/>
                <a:cs typeface="Times New Roman"/>
              </a:rPr>
              <a:t> </a:t>
            </a:r>
            <a:r>
              <a:rPr sz="3450" spc="-280" dirty="0">
                <a:latin typeface="Symbol"/>
                <a:cs typeface="Symbol"/>
              </a:rPr>
              <a:t></a:t>
            </a:r>
            <a:r>
              <a:rPr sz="3450" spc="-4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sin</a:t>
            </a:r>
            <a:r>
              <a:rPr sz="3450" spc="10" dirty="0">
                <a:latin typeface="Symbol"/>
                <a:cs typeface="Symbol"/>
              </a:rPr>
              <a:t>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r>
              <a:rPr sz="2750" i="1" spc="10" dirty="0">
                <a:latin typeface="Symbol"/>
                <a:cs typeface="Symbol"/>
              </a:rPr>
              <a:t></a:t>
            </a:r>
            <a:r>
              <a:rPr sz="2750" i="1" spc="-240" dirty="0">
                <a:latin typeface="Times New Roman"/>
                <a:cs typeface="Times New Roman"/>
              </a:rPr>
              <a:t> </a:t>
            </a:r>
            <a:r>
              <a:rPr sz="3450" spc="-280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525"/>
              </a:spcBef>
            </a:pPr>
            <a:r>
              <a:rPr sz="2400" spc="-5" dirty="0">
                <a:latin typeface="Tahoma"/>
                <a:cs typeface="Tahoma"/>
              </a:rPr>
              <a:t>which </a:t>
            </a:r>
            <a:r>
              <a:rPr sz="2400" dirty="0">
                <a:latin typeface="Tahoma"/>
                <a:cs typeface="Tahoma"/>
              </a:rPr>
              <a:t>can only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satisfied for all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N</a:t>
            </a:r>
            <a:r>
              <a:rPr sz="2950" i="1" spc="-30" dirty="0">
                <a:latin typeface="Symbol"/>
                <a:cs typeface="Symbol"/>
              </a:rPr>
              <a:t></a:t>
            </a:r>
            <a:r>
              <a:rPr sz="2800" i="1" spc="-30" dirty="0">
                <a:latin typeface="Times New Roman"/>
                <a:cs typeface="Times New Roman"/>
              </a:rPr>
              <a:t>=</a:t>
            </a:r>
            <a:r>
              <a:rPr sz="2800" spc="-30" dirty="0">
                <a:latin typeface="Times New Roman"/>
                <a:cs typeface="Times New Roman"/>
              </a:rPr>
              <a:t>2</a:t>
            </a:r>
            <a:r>
              <a:rPr sz="2950" i="1" spc="-30" dirty="0">
                <a:latin typeface="Symbol"/>
                <a:cs typeface="Symbol"/>
              </a:rPr>
              <a:t></a:t>
            </a:r>
            <a:r>
              <a:rPr sz="2800" i="1" spc="-3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Tahoma"/>
                <a:cs typeface="Tahoma"/>
              </a:rPr>
              <a:t>(where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ahoma"/>
                <a:cs typeface="Tahoma"/>
              </a:rPr>
              <a:t>is an arbitrary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integer)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2020"/>
              </a:spcBef>
              <a:tabLst>
                <a:tab pos="2398395" algn="l"/>
                <a:tab pos="3501390" algn="l"/>
              </a:tabLst>
            </a:pPr>
            <a:r>
              <a:rPr sz="3900" i="1" spc="30" baseline="-35256" dirty="0">
                <a:latin typeface="Times New Roman"/>
                <a:cs typeface="Times New Roman"/>
              </a:rPr>
              <a:t>N</a:t>
            </a:r>
            <a:r>
              <a:rPr sz="3900" i="1" spc="337" baseline="-35256" dirty="0">
                <a:latin typeface="Times New Roman"/>
                <a:cs typeface="Times New Roman"/>
              </a:rPr>
              <a:t>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262" baseline="-35256" dirty="0"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600" i="1" spc="-70" dirty="0">
                <a:latin typeface="Times New Roman"/>
                <a:cs typeface="Times New Roman"/>
              </a:rPr>
              <a:t>	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2600" u="heavy" spc="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8627" y="5259323"/>
            <a:ext cx="2489200" cy="1374775"/>
          </a:xfrm>
          <a:custGeom>
            <a:avLst/>
            <a:gdLst/>
            <a:ahLst/>
            <a:cxnLst/>
            <a:rect l="l" t="t" r="r" b="b"/>
            <a:pathLst>
              <a:path w="2489200" h="1374775">
                <a:moveTo>
                  <a:pt x="0" y="1374648"/>
                </a:moveTo>
                <a:lnTo>
                  <a:pt x="0" y="0"/>
                </a:lnTo>
                <a:lnTo>
                  <a:pt x="2488692" y="0"/>
                </a:lnTo>
                <a:lnTo>
                  <a:pt x="2488692" y="1374648"/>
                </a:lnTo>
                <a:lnTo>
                  <a:pt x="0" y="1374648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6154673"/>
            <a:ext cx="728980" cy="212725"/>
          </a:xfrm>
          <a:custGeom>
            <a:avLst/>
            <a:gdLst/>
            <a:ahLst/>
            <a:cxnLst/>
            <a:rect l="l" t="t" r="r" b="b"/>
            <a:pathLst>
              <a:path w="728979" h="212725">
                <a:moveTo>
                  <a:pt x="83057" y="0"/>
                </a:moveTo>
                <a:lnTo>
                  <a:pt x="0" y="17526"/>
                </a:lnTo>
                <a:lnTo>
                  <a:pt x="57149" y="67872"/>
                </a:lnTo>
                <a:lnTo>
                  <a:pt x="57149" y="32766"/>
                </a:lnTo>
                <a:lnTo>
                  <a:pt x="58673" y="29718"/>
                </a:lnTo>
                <a:lnTo>
                  <a:pt x="62483" y="28956"/>
                </a:lnTo>
                <a:lnTo>
                  <a:pt x="74762" y="32187"/>
                </a:lnTo>
                <a:lnTo>
                  <a:pt x="83057" y="0"/>
                </a:lnTo>
                <a:close/>
              </a:path>
              <a:path w="728979" h="212725">
                <a:moveTo>
                  <a:pt x="74762" y="32187"/>
                </a:moveTo>
                <a:lnTo>
                  <a:pt x="62483" y="28956"/>
                </a:lnTo>
                <a:lnTo>
                  <a:pt x="58673" y="29718"/>
                </a:lnTo>
                <a:lnTo>
                  <a:pt x="57149" y="32766"/>
                </a:lnTo>
                <a:lnTo>
                  <a:pt x="57149" y="35814"/>
                </a:lnTo>
                <a:lnTo>
                  <a:pt x="60197" y="38100"/>
                </a:lnTo>
                <a:lnTo>
                  <a:pt x="72409" y="41317"/>
                </a:lnTo>
                <a:lnTo>
                  <a:pt x="74762" y="32187"/>
                </a:lnTo>
                <a:close/>
              </a:path>
              <a:path w="728979" h="212725">
                <a:moveTo>
                  <a:pt x="72409" y="41317"/>
                </a:moveTo>
                <a:lnTo>
                  <a:pt x="60197" y="38100"/>
                </a:lnTo>
                <a:lnTo>
                  <a:pt x="57149" y="35814"/>
                </a:lnTo>
                <a:lnTo>
                  <a:pt x="57149" y="67872"/>
                </a:lnTo>
                <a:lnTo>
                  <a:pt x="64007" y="73914"/>
                </a:lnTo>
                <a:lnTo>
                  <a:pt x="72409" y="41317"/>
                </a:lnTo>
                <a:close/>
              </a:path>
              <a:path w="728979" h="212725">
                <a:moveTo>
                  <a:pt x="728471" y="209550"/>
                </a:moveTo>
                <a:lnTo>
                  <a:pt x="727710" y="205740"/>
                </a:lnTo>
                <a:lnTo>
                  <a:pt x="725424" y="203454"/>
                </a:lnTo>
                <a:lnTo>
                  <a:pt x="74762" y="32187"/>
                </a:lnTo>
                <a:lnTo>
                  <a:pt x="72409" y="41317"/>
                </a:lnTo>
                <a:lnTo>
                  <a:pt x="722376" y="212598"/>
                </a:lnTo>
                <a:lnTo>
                  <a:pt x="726185" y="211836"/>
                </a:lnTo>
                <a:lnTo>
                  <a:pt x="728471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63246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0" y="0"/>
                </a:moveTo>
                <a:lnTo>
                  <a:pt x="0" y="457200"/>
                </a:lnTo>
                <a:lnTo>
                  <a:pt x="3047999" y="457200"/>
                </a:lnTo>
                <a:lnTo>
                  <a:pt x="3047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94502" y="6355333"/>
            <a:ext cx="266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see </a:t>
            </a: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(1.11)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128522"/>
            <a:ext cx="2971800" cy="1038860"/>
          </a:xfrm>
          <a:custGeom>
            <a:avLst/>
            <a:gdLst/>
            <a:ahLst/>
            <a:cxnLst/>
            <a:rect l="l" t="t" r="r" b="b"/>
            <a:pathLst>
              <a:path w="2971800" h="1038860">
                <a:moveTo>
                  <a:pt x="0" y="0"/>
                </a:moveTo>
                <a:lnTo>
                  <a:pt x="0" y="1038605"/>
                </a:lnTo>
                <a:lnTo>
                  <a:pt x="2971800" y="1038605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798" y="1616202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457" y="1328913"/>
            <a:ext cx="1309370" cy="748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825"/>
              </a:lnSpc>
              <a:spcBef>
                <a:spcPts val="130"/>
              </a:spcBef>
              <a:tabLst>
                <a:tab pos="776605" algn="l"/>
              </a:tabLst>
            </a:pPr>
            <a:r>
              <a:rPr sz="2850" i="1" spc="20" dirty="0">
                <a:latin typeface="Times New Roman"/>
                <a:cs typeface="Times New Roman"/>
              </a:rPr>
              <a:t>N</a:t>
            </a:r>
            <a:r>
              <a:rPr sz="2850" i="1" spc="30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15" dirty="0"/>
              <a:t>	</a:t>
            </a:r>
            <a:r>
              <a:rPr sz="4275" i="1" spc="187" baseline="35087" dirty="0">
                <a:latin typeface="Times New Roman"/>
                <a:cs typeface="Times New Roman"/>
              </a:rPr>
              <a:t>f</a:t>
            </a:r>
            <a:r>
              <a:rPr sz="2475" i="1" spc="187" baseline="37037" dirty="0">
                <a:latin typeface="Times New Roman"/>
                <a:cs typeface="Times New Roman"/>
              </a:rPr>
              <a:t>s</a:t>
            </a:r>
            <a:r>
              <a:rPr sz="2475" i="1" spc="277" baseline="37037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767715">
              <a:lnSpc>
                <a:spcPts val="2825"/>
              </a:lnSpc>
            </a:pPr>
            <a:r>
              <a:rPr sz="2850" i="1" spc="110" dirty="0">
                <a:latin typeface="Times New Roman"/>
                <a:cs typeface="Times New Roman"/>
              </a:rPr>
              <a:t>f</a:t>
            </a:r>
            <a:r>
              <a:rPr sz="2475" i="1" spc="165" baseline="-23569" dirty="0">
                <a:latin typeface="Times New Roman"/>
                <a:cs typeface="Times New Roman"/>
              </a:rPr>
              <a:t>a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0567" y="1342106"/>
            <a:ext cx="90424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00" i="1" spc="-5" dirty="0">
                <a:latin typeface="Times New Roman"/>
                <a:cs typeface="Times New Roman"/>
              </a:rPr>
              <a:t>(1.12)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2227" y="1123950"/>
            <a:ext cx="2981325" cy="1047750"/>
          </a:xfrm>
          <a:custGeom>
            <a:avLst/>
            <a:gdLst/>
            <a:ahLst/>
            <a:cxnLst/>
            <a:rect l="l" t="t" r="r" b="b"/>
            <a:pathLst>
              <a:path w="2981325" h="1047750">
                <a:moveTo>
                  <a:pt x="0" y="1047750"/>
                </a:moveTo>
                <a:lnTo>
                  <a:pt x="0" y="0"/>
                </a:lnTo>
                <a:lnTo>
                  <a:pt x="2980944" y="0"/>
                </a:lnTo>
                <a:lnTo>
                  <a:pt x="2980944" y="1047749"/>
                </a:lnTo>
                <a:lnTo>
                  <a:pt x="0" y="10477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956051"/>
            <a:ext cx="1969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7060" algn="l"/>
              </a:tabLst>
            </a:pPr>
            <a:r>
              <a:rPr sz="1600" i="1" dirty="0">
                <a:latin typeface="Times New Roman"/>
                <a:cs typeface="Times New Roman"/>
              </a:rPr>
              <a:t>a	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2323" y="2995422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5764" y="2989415"/>
            <a:ext cx="632460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Times New Roman"/>
                <a:cs typeface="Times New Roman"/>
              </a:rPr>
              <a:t>1000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2765552"/>
            <a:ext cx="753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2776220" algn="l"/>
                <a:tab pos="4857115" algn="l"/>
              </a:tabLst>
            </a:pPr>
            <a:r>
              <a:rPr sz="2400" spc="-5" dirty="0">
                <a:latin typeface="Times New Roman"/>
                <a:cs typeface="Times New Roman"/>
              </a:rPr>
              <a:t>So if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dirty="0">
                <a:latin typeface="Times New Roman"/>
                <a:cs typeface="Times New Roman"/>
              </a:rPr>
              <a:t>= 1000Hz 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8000 Hz </a:t>
            </a:r>
            <a:r>
              <a:rPr sz="2400" dirty="0">
                <a:latin typeface="Times New Roman"/>
                <a:cs typeface="Times New Roman"/>
              </a:rPr>
              <a:t>then	</a:t>
            </a:r>
            <a:r>
              <a:rPr sz="3525" i="1" spc="37" baseline="2364" dirty="0">
                <a:latin typeface="Times New Roman"/>
                <a:cs typeface="Times New Roman"/>
              </a:rPr>
              <a:t>N </a:t>
            </a:r>
            <a:r>
              <a:rPr sz="3525" spc="30" baseline="2364" dirty="0">
                <a:latin typeface="Symbol"/>
                <a:cs typeface="Symbol"/>
              </a:rPr>
              <a:t></a:t>
            </a:r>
            <a:r>
              <a:rPr sz="3525" spc="30" baseline="2364" dirty="0">
                <a:latin typeface="Times New Roman"/>
                <a:cs typeface="Times New Roman"/>
              </a:rPr>
              <a:t> </a:t>
            </a:r>
            <a:r>
              <a:rPr sz="3525" spc="30" baseline="36643" dirty="0">
                <a:latin typeface="Times New Roman"/>
                <a:cs typeface="Times New Roman"/>
              </a:rPr>
              <a:t>8000 </a:t>
            </a:r>
            <a:r>
              <a:rPr sz="3525" spc="30" baseline="2364" dirty="0">
                <a:latin typeface="Symbol"/>
                <a:cs typeface="Symbol"/>
              </a:rPr>
              <a:t></a:t>
            </a:r>
            <a:r>
              <a:rPr sz="3525" spc="30" baseline="2364" dirty="0">
                <a:latin typeface="Times New Roman"/>
                <a:cs typeface="Times New Roman"/>
              </a:rPr>
              <a:t> 8</a:t>
            </a:r>
            <a:r>
              <a:rPr sz="3525" spc="44" baseline="2364" dirty="0">
                <a:latin typeface="Times New Roman"/>
                <a:cs typeface="Times New Roman"/>
              </a:rPr>
              <a:t> </a:t>
            </a:r>
            <a:r>
              <a:rPr sz="3525" spc="22" baseline="2364" dirty="0">
                <a:latin typeface="Times New Roman"/>
                <a:cs typeface="Times New Roman"/>
              </a:rPr>
              <a:t>samples</a:t>
            </a:r>
            <a:endParaRPr sz="3525" baseline="23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102" y="4030471"/>
            <a:ext cx="718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 example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sinusoidal sequence is shown in Fig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1.10.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910" y="725462"/>
            <a:ext cx="5838845" cy="459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5704" y="5646673"/>
            <a:ext cx="6633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1.10: </a:t>
            </a:r>
            <a:r>
              <a:rPr sz="2400" i="1" dirty="0">
                <a:latin typeface="Times New Roman"/>
                <a:cs typeface="Times New Roman"/>
              </a:rPr>
              <a:t>An example </a:t>
            </a:r>
            <a:r>
              <a:rPr sz="2400" i="1" spc="-5" dirty="0">
                <a:latin typeface="Times New Roman"/>
                <a:cs typeface="Times New Roman"/>
              </a:rPr>
              <a:t>of sinusoidal sequences.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1452" y="6626776"/>
            <a:ext cx="81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2400" spc="-869" dirty="0">
                <a:latin typeface="Symbol"/>
                <a:cs typeface="Symbol"/>
              </a:rPr>
              <a:t>⎝</a:t>
            </a:r>
            <a:r>
              <a:rPr sz="2400" spc="-869" dirty="0">
                <a:latin typeface="Times New Roman"/>
                <a:cs typeface="Times New Roman"/>
              </a:rPr>
              <a:t>	</a:t>
            </a:r>
            <a:r>
              <a:rPr sz="2400" spc="-1435" dirty="0">
                <a:latin typeface="Symbol"/>
                <a:cs typeface="Symbol"/>
              </a:rPr>
              <a:t>⎠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468" y="6352548"/>
            <a:ext cx="121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3600" spc="-1305" baseline="-4629" dirty="0">
                <a:latin typeface="Symbol"/>
                <a:cs typeface="Symbol"/>
              </a:rPr>
              <a:t>⎜</a:t>
            </a:r>
            <a:r>
              <a:rPr sz="3600" baseline="-4629" dirty="0">
                <a:latin typeface="Times New Roman"/>
                <a:cs typeface="Times New Roman"/>
              </a:rPr>
              <a:t> </a:t>
            </a:r>
            <a:r>
              <a:rPr sz="3600" spc="-412" baseline="-4629" dirty="0">
                <a:latin typeface="Times New Roman"/>
                <a:cs typeface="Times New Roman"/>
              </a:rPr>
              <a:t> </a:t>
            </a:r>
            <a:r>
              <a:rPr sz="3600" baseline="-42824" dirty="0">
                <a:latin typeface="Times New Roman"/>
                <a:cs typeface="Times New Roman"/>
              </a:rPr>
              <a:t>12	</a:t>
            </a:r>
            <a:r>
              <a:rPr sz="3600" spc="-2145" baseline="-4629" dirty="0">
                <a:latin typeface="Symbol"/>
                <a:cs typeface="Symbol"/>
              </a:rPr>
              <a:t>⎟</a:t>
            </a:r>
            <a:endParaRPr sz="3600" baseline="-4629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704" y="637667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period, N, is 12 </a:t>
            </a:r>
            <a:r>
              <a:rPr sz="2400" i="1" spc="-5" dirty="0">
                <a:latin typeface="Times New Roman"/>
                <a:cs typeface="Times New Roman"/>
              </a:rPr>
              <a:t>samples. </a:t>
            </a:r>
            <a:r>
              <a:rPr sz="3600" i="1" spc="-15" baseline="4629" dirty="0">
                <a:latin typeface="Times New Roman"/>
                <a:cs typeface="Times New Roman"/>
              </a:rPr>
              <a:t>x</a:t>
            </a:r>
            <a:r>
              <a:rPr sz="3600" spc="-15" baseline="4629" dirty="0">
                <a:latin typeface="Times New Roman"/>
                <a:cs typeface="Times New Roman"/>
              </a:rPr>
              <a:t>[</a:t>
            </a:r>
            <a:r>
              <a:rPr sz="3600" i="1" spc="-15" baseline="4629" dirty="0">
                <a:latin typeface="Times New Roman"/>
                <a:cs typeface="Times New Roman"/>
              </a:rPr>
              <a:t>n</a:t>
            </a:r>
            <a:r>
              <a:rPr sz="3600" spc="-15" baseline="4629" dirty="0">
                <a:latin typeface="Times New Roman"/>
                <a:cs typeface="Times New Roman"/>
              </a:rPr>
              <a:t>]</a:t>
            </a:r>
            <a:r>
              <a:rPr sz="3600" spc="-457" baseline="4629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Symbol"/>
                <a:cs typeface="Symbol"/>
              </a:rPr>
              <a:t></a:t>
            </a:r>
            <a:endParaRPr sz="3600" baseline="4629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1452" y="6142335"/>
            <a:ext cx="8153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305" baseline="-4629" dirty="0">
                <a:latin typeface="Symbol"/>
                <a:cs typeface="Symbol"/>
              </a:rPr>
              <a:t>⎛</a:t>
            </a:r>
            <a:r>
              <a:rPr sz="3600" spc="-277" baseline="-4629" dirty="0">
                <a:latin typeface="Times New Roman"/>
                <a:cs typeface="Times New Roman"/>
              </a:rPr>
              <a:t> </a:t>
            </a:r>
            <a:r>
              <a:rPr sz="24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500" i="1" u="sng" spc="-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400" i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i="1" spc="-265" dirty="0">
                <a:latin typeface="Times New Roman"/>
                <a:cs typeface="Times New Roman"/>
              </a:rPr>
              <a:t> </a:t>
            </a:r>
            <a:r>
              <a:rPr sz="3600" spc="-3060" baseline="-4629" dirty="0">
                <a:latin typeface="Symbol"/>
                <a:cs typeface="Symbol"/>
              </a:rPr>
              <a:t>⎞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7607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6729" y="1447800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29" y="1447800"/>
            <a:ext cx="224790" cy="451484"/>
          </a:xfrm>
          <a:custGeom>
            <a:avLst/>
            <a:gdLst/>
            <a:ahLst/>
            <a:cxnLst/>
            <a:rect l="l" t="t" r="r" b="b"/>
            <a:pathLst>
              <a:path w="224789" h="451485">
                <a:moveTo>
                  <a:pt x="0" y="0"/>
                </a:moveTo>
                <a:lnTo>
                  <a:pt x="224790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0" y="144780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1520" y="1447800"/>
            <a:ext cx="224154" cy="451484"/>
          </a:xfrm>
          <a:custGeom>
            <a:avLst/>
            <a:gdLst/>
            <a:ahLst/>
            <a:cxnLst/>
            <a:rect l="l" t="t" r="r" b="b"/>
            <a:pathLst>
              <a:path w="224154" h="451485">
                <a:moveTo>
                  <a:pt x="0" y="0"/>
                </a:moveTo>
                <a:lnTo>
                  <a:pt x="224028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547" y="144780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547" y="1447800"/>
            <a:ext cx="226060" cy="451484"/>
          </a:xfrm>
          <a:custGeom>
            <a:avLst/>
            <a:gdLst/>
            <a:ahLst/>
            <a:cxnLst/>
            <a:rect l="l" t="t" r="r" b="b"/>
            <a:pathLst>
              <a:path w="226060" h="451485">
                <a:moveTo>
                  <a:pt x="0" y="0"/>
                </a:moveTo>
                <a:lnTo>
                  <a:pt x="225551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100" y="1673351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55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100" y="1673351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2546" y="1673351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0"/>
                </a:moveTo>
                <a:lnTo>
                  <a:pt x="0" y="6743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6994" y="2347722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6994" y="2573273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2546" y="2573273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899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1597" y="3473196"/>
            <a:ext cx="2251075" cy="0"/>
          </a:xfrm>
          <a:custGeom>
            <a:avLst/>
            <a:gdLst/>
            <a:ahLst/>
            <a:cxnLst/>
            <a:rect l="l" t="t" r="r" b="b"/>
            <a:pathLst>
              <a:path w="2251075">
                <a:moveTo>
                  <a:pt x="225094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1597" y="1673351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67513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6835" y="1649539"/>
            <a:ext cx="98679" cy="100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6835" y="3430333"/>
            <a:ext cx="98679" cy="100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1635251"/>
            <a:ext cx="230124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026" y="1822704"/>
            <a:ext cx="76200" cy="1543050"/>
          </a:xfrm>
          <a:custGeom>
            <a:avLst/>
            <a:gdLst/>
            <a:ahLst/>
            <a:cxnLst/>
            <a:rect l="l" t="t" r="r" b="b"/>
            <a:pathLst>
              <a:path w="76200" h="15430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4305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43050">
                <a:moveTo>
                  <a:pt x="42672" y="153771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37716"/>
                </a:lnTo>
                <a:lnTo>
                  <a:pt x="34290" y="1541526"/>
                </a:lnTo>
                <a:lnTo>
                  <a:pt x="38100" y="1543050"/>
                </a:lnTo>
                <a:lnTo>
                  <a:pt x="41148" y="1541526"/>
                </a:lnTo>
                <a:lnTo>
                  <a:pt x="42672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1100" y="169494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1096" y="181289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6306" y="214421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1932" y="20314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1932" y="2396744"/>
            <a:ext cx="58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i="1" spc="-15" baseline="-20833" dirty="0">
                <a:latin typeface="Times New Roman"/>
                <a:cs typeface="Times New Roman"/>
              </a:rPr>
              <a:t>C</a:t>
            </a:r>
            <a:r>
              <a:rPr sz="2400" i="1" spc="-10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780" y="276158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1904" y="3473196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59969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1904" y="2892551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0"/>
                </a:moveTo>
                <a:lnTo>
                  <a:pt x="0" y="5996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1904" y="1692401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4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1904" y="1673351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6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90800" y="2047494"/>
            <a:ext cx="900430" cy="901065"/>
          </a:xfrm>
          <a:custGeom>
            <a:avLst/>
            <a:gdLst/>
            <a:ahLst/>
            <a:cxnLst/>
            <a:rect l="l" t="t" r="r" b="b"/>
            <a:pathLst>
              <a:path w="900429" h="901064">
                <a:moveTo>
                  <a:pt x="899922" y="450342"/>
                </a:moveTo>
                <a:lnTo>
                  <a:pt x="897285" y="401325"/>
                </a:lnTo>
                <a:lnTo>
                  <a:pt x="889557" y="353824"/>
                </a:lnTo>
                <a:lnTo>
                  <a:pt x="877013" y="308116"/>
                </a:lnTo>
                <a:lnTo>
                  <a:pt x="859925" y="264476"/>
                </a:lnTo>
                <a:lnTo>
                  <a:pt x="838566" y="223181"/>
                </a:lnTo>
                <a:lnTo>
                  <a:pt x="813212" y="184507"/>
                </a:lnTo>
                <a:lnTo>
                  <a:pt x="784135" y="148731"/>
                </a:lnTo>
                <a:lnTo>
                  <a:pt x="751609" y="116129"/>
                </a:lnTo>
                <a:lnTo>
                  <a:pt x="715908" y="86977"/>
                </a:lnTo>
                <a:lnTo>
                  <a:pt x="677305" y="61552"/>
                </a:lnTo>
                <a:lnTo>
                  <a:pt x="636074" y="40130"/>
                </a:lnTo>
                <a:lnTo>
                  <a:pt x="592488" y="22988"/>
                </a:lnTo>
                <a:lnTo>
                  <a:pt x="546822" y="10401"/>
                </a:lnTo>
                <a:lnTo>
                  <a:pt x="499348" y="2646"/>
                </a:lnTo>
                <a:lnTo>
                  <a:pt x="450342" y="0"/>
                </a:lnTo>
                <a:lnTo>
                  <a:pt x="401192" y="2646"/>
                </a:lnTo>
                <a:lnTo>
                  <a:pt x="353595" y="10401"/>
                </a:lnTo>
                <a:lnTo>
                  <a:pt x="307823" y="22988"/>
                </a:lnTo>
                <a:lnTo>
                  <a:pt x="264148" y="40130"/>
                </a:lnTo>
                <a:lnTo>
                  <a:pt x="222842" y="61552"/>
                </a:lnTo>
                <a:lnTo>
                  <a:pt x="184178" y="86977"/>
                </a:lnTo>
                <a:lnTo>
                  <a:pt x="148428" y="116129"/>
                </a:lnTo>
                <a:lnTo>
                  <a:pt x="115863" y="148731"/>
                </a:lnTo>
                <a:lnTo>
                  <a:pt x="86758" y="184507"/>
                </a:lnTo>
                <a:lnTo>
                  <a:pt x="61383" y="223181"/>
                </a:lnTo>
                <a:lnTo>
                  <a:pt x="40011" y="264476"/>
                </a:lnTo>
                <a:lnTo>
                  <a:pt x="22914" y="308116"/>
                </a:lnTo>
                <a:lnTo>
                  <a:pt x="10365" y="353824"/>
                </a:lnTo>
                <a:lnTo>
                  <a:pt x="2636" y="401325"/>
                </a:lnTo>
                <a:lnTo>
                  <a:pt x="0" y="450342"/>
                </a:lnTo>
                <a:lnTo>
                  <a:pt x="2636" y="499358"/>
                </a:lnTo>
                <a:lnTo>
                  <a:pt x="10365" y="546859"/>
                </a:lnTo>
                <a:lnTo>
                  <a:pt x="22914" y="592567"/>
                </a:lnTo>
                <a:lnTo>
                  <a:pt x="40011" y="636207"/>
                </a:lnTo>
                <a:lnTo>
                  <a:pt x="61383" y="677502"/>
                </a:lnTo>
                <a:lnTo>
                  <a:pt x="86758" y="716176"/>
                </a:lnTo>
                <a:lnTo>
                  <a:pt x="115863" y="751952"/>
                </a:lnTo>
                <a:lnTo>
                  <a:pt x="148428" y="784554"/>
                </a:lnTo>
                <a:lnTo>
                  <a:pt x="184178" y="813706"/>
                </a:lnTo>
                <a:lnTo>
                  <a:pt x="222842" y="839131"/>
                </a:lnTo>
                <a:lnTo>
                  <a:pt x="264148" y="860553"/>
                </a:lnTo>
                <a:lnTo>
                  <a:pt x="307823" y="877695"/>
                </a:lnTo>
                <a:lnTo>
                  <a:pt x="353595" y="890282"/>
                </a:lnTo>
                <a:lnTo>
                  <a:pt x="401192" y="898037"/>
                </a:lnTo>
                <a:lnTo>
                  <a:pt x="450342" y="900684"/>
                </a:lnTo>
                <a:lnTo>
                  <a:pt x="499348" y="898037"/>
                </a:lnTo>
                <a:lnTo>
                  <a:pt x="546822" y="890282"/>
                </a:lnTo>
                <a:lnTo>
                  <a:pt x="592488" y="877695"/>
                </a:lnTo>
                <a:lnTo>
                  <a:pt x="636074" y="860553"/>
                </a:lnTo>
                <a:lnTo>
                  <a:pt x="677305" y="839131"/>
                </a:lnTo>
                <a:lnTo>
                  <a:pt x="715908" y="813706"/>
                </a:lnTo>
                <a:lnTo>
                  <a:pt x="751609" y="784554"/>
                </a:lnTo>
                <a:lnTo>
                  <a:pt x="784135" y="751952"/>
                </a:lnTo>
                <a:lnTo>
                  <a:pt x="813212" y="716176"/>
                </a:lnTo>
                <a:lnTo>
                  <a:pt x="838566" y="677502"/>
                </a:lnTo>
                <a:lnTo>
                  <a:pt x="859925" y="636207"/>
                </a:lnTo>
                <a:lnTo>
                  <a:pt x="877013" y="592567"/>
                </a:lnTo>
                <a:lnTo>
                  <a:pt x="889557" y="546859"/>
                </a:lnTo>
                <a:lnTo>
                  <a:pt x="897285" y="499358"/>
                </a:lnTo>
                <a:lnTo>
                  <a:pt x="899922" y="450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0800" y="2047494"/>
            <a:ext cx="900430" cy="901065"/>
          </a:xfrm>
          <a:custGeom>
            <a:avLst/>
            <a:gdLst/>
            <a:ahLst/>
            <a:cxnLst/>
            <a:rect l="l" t="t" r="r" b="b"/>
            <a:pathLst>
              <a:path w="900429" h="901064">
                <a:moveTo>
                  <a:pt x="450342" y="0"/>
                </a:moveTo>
                <a:lnTo>
                  <a:pt x="401192" y="2646"/>
                </a:lnTo>
                <a:lnTo>
                  <a:pt x="353595" y="10401"/>
                </a:lnTo>
                <a:lnTo>
                  <a:pt x="307823" y="22988"/>
                </a:lnTo>
                <a:lnTo>
                  <a:pt x="264148" y="40130"/>
                </a:lnTo>
                <a:lnTo>
                  <a:pt x="222842" y="61552"/>
                </a:lnTo>
                <a:lnTo>
                  <a:pt x="184178" y="86977"/>
                </a:lnTo>
                <a:lnTo>
                  <a:pt x="148428" y="116129"/>
                </a:lnTo>
                <a:lnTo>
                  <a:pt x="115863" y="148731"/>
                </a:lnTo>
                <a:lnTo>
                  <a:pt x="86758" y="184507"/>
                </a:lnTo>
                <a:lnTo>
                  <a:pt x="61383" y="223181"/>
                </a:lnTo>
                <a:lnTo>
                  <a:pt x="40011" y="264476"/>
                </a:lnTo>
                <a:lnTo>
                  <a:pt x="22914" y="308116"/>
                </a:lnTo>
                <a:lnTo>
                  <a:pt x="10365" y="353824"/>
                </a:lnTo>
                <a:lnTo>
                  <a:pt x="2636" y="401325"/>
                </a:lnTo>
                <a:lnTo>
                  <a:pt x="0" y="450342"/>
                </a:lnTo>
                <a:lnTo>
                  <a:pt x="2636" y="499358"/>
                </a:lnTo>
                <a:lnTo>
                  <a:pt x="10365" y="546859"/>
                </a:lnTo>
                <a:lnTo>
                  <a:pt x="22914" y="592567"/>
                </a:lnTo>
                <a:lnTo>
                  <a:pt x="40011" y="636207"/>
                </a:lnTo>
                <a:lnTo>
                  <a:pt x="61383" y="677502"/>
                </a:lnTo>
                <a:lnTo>
                  <a:pt x="86758" y="716176"/>
                </a:lnTo>
                <a:lnTo>
                  <a:pt x="115863" y="751952"/>
                </a:lnTo>
                <a:lnTo>
                  <a:pt x="148428" y="784554"/>
                </a:lnTo>
                <a:lnTo>
                  <a:pt x="184178" y="813706"/>
                </a:lnTo>
                <a:lnTo>
                  <a:pt x="222842" y="839131"/>
                </a:lnTo>
                <a:lnTo>
                  <a:pt x="264148" y="860553"/>
                </a:lnTo>
                <a:lnTo>
                  <a:pt x="307823" y="877695"/>
                </a:lnTo>
                <a:lnTo>
                  <a:pt x="353595" y="890282"/>
                </a:lnTo>
                <a:lnTo>
                  <a:pt x="401192" y="898037"/>
                </a:lnTo>
                <a:lnTo>
                  <a:pt x="450342" y="900684"/>
                </a:lnTo>
                <a:lnTo>
                  <a:pt x="499348" y="898037"/>
                </a:lnTo>
                <a:lnTo>
                  <a:pt x="546822" y="890282"/>
                </a:lnTo>
                <a:lnTo>
                  <a:pt x="592488" y="877695"/>
                </a:lnTo>
                <a:lnTo>
                  <a:pt x="636074" y="860553"/>
                </a:lnTo>
                <a:lnTo>
                  <a:pt x="677305" y="839131"/>
                </a:lnTo>
                <a:lnTo>
                  <a:pt x="715908" y="813706"/>
                </a:lnTo>
                <a:lnTo>
                  <a:pt x="751609" y="784554"/>
                </a:lnTo>
                <a:lnTo>
                  <a:pt x="784135" y="751952"/>
                </a:lnTo>
                <a:lnTo>
                  <a:pt x="813212" y="716176"/>
                </a:lnTo>
                <a:lnTo>
                  <a:pt x="838566" y="677502"/>
                </a:lnTo>
                <a:lnTo>
                  <a:pt x="859925" y="636207"/>
                </a:lnTo>
                <a:lnTo>
                  <a:pt x="877013" y="592567"/>
                </a:lnTo>
                <a:lnTo>
                  <a:pt x="889557" y="546859"/>
                </a:lnTo>
                <a:lnTo>
                  <a:pt x="897285" y="499358"/>
                </a:lnTo>
                <a:lnTo>
                  <a:pt x="899922" y="450342"/>
                </a:lnTo>
                <a:lnTo>
                  <a:pt x="897285" y="401325"/>
                </a:lnTo>
                <a:lnTo>
                  <a:pt x="889557" y="353824"/>
                </a:lnTo>
                <a:lnTo>
                  <a:pt x="877013" y="308116"/>
                </a:lnTo>
                <a:lnTo>
                  <a:pt x="859925" y="264476"/>
                </a:lnTo>
                <a:lnTo>
                  <a:pt x="838566" y="223181"/>
                </a:lnTo>
                <a:lnTo>
                  <a:pt x="813212" y="184507"/>
                </a:lnTo>
                <a:lnTo>
                  <a:pt x="784135" y="148731"/>
                </a:lnTo>
                <a:lnTo>
                  <a:pt x="751609" y="116129"/>
                </a:lnTo>
                <a:lnTo>
                  <a:pt x="715908" y="86977"/>
                </a:lnTo>
                <a:lnTo>
                  <a:pt x="677305" y="61552"/>
                </a:lnTo>
                <a:lnTo>
                  <a:pt x="636074" y="40130"/>
                </a:lnTo>
                <a:lnTo>
                  <a:pt x="592488" y="22988"/>
                </a:lnTo>
                <a:lnTo>
                  <a:pt x="546822" y="10401"/>
                </a:lnTo>
                <a:lnTo>
                  <a:pt x="499348" y="2646"/>
                </a:lnTo>
                <a:lnTo>
                  <a:pt x="4503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2546" y="1676400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6715" y="1635061"/>
            <a:ext cx="99440" cy="98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2546" y="3473196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6715" y="3430333"/>
            <a:ext cx="99440" cy="1002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5844" y="2193798"/>
            <a:ext cx="1362710" cy="906144"/>
          </a:xfrm>
          <a:custGeom>
            <a:avLst/>
            <a:gdLst/>
            <a:ahLst/>
            <a:cxnLst/>
            <a:rect l="l" t="t" r="r" b="b"/>
            <a:pathLst>
              <a:path w="1362710" h="906144">
                <a:moveTo>
                  <a:pt x="1362241" y="469614"/>
                </a:moveTo>
                <a:lnTo>
                  <a:pt x="1336486" y="398259"/>
                </a:lnTo>
                <a:lnTo>
                  <a:pt x="1311234" y="365602"/>
                </a:lnTo>
                <a:lnTo>
                  <a:pt x="1281425" y="335038"/>
                </a:lnTo>
                <a:lnTo>
                  <a:pt x="1249824" y="306623"/>
                </a:lnTo>
                <a:lnTo>
                  <a:pt x="1219200" y="280415"/>
                </a:lnTo>
                <a:lnTo>
                  <a:pt x="1186602" y="255335"/>
                </a:lnTo>
                <a:lnTo>
                  <a:pt x="1150022" y="229097"/>
                </a:lnTo>
                <a:lnTo>
                  <a:pt x="1109994" y="202186"/>
                </a:lnTo>
                <a:lnTo>
                  <a:pt x="1067054" y="175084"/>
                </a:lnTo>
                <a:lnTo>
                  <a:pt x="1021736" y="148276"/>
                </a:lnTo>
                <a:lnTo>
                  <a:pt x="974575" y="122244"/>
                </a:lnTo>
                <a:lnTo>
                  <a:pt x="926106" y="97474"/>
                </a:lnTo>
                <a:lnTo>
                  <a:pt x="876863" y="74447"/>
                </a:lnTo>
                <a:lnTo>
                  <a:pt x="827383" y="53649"/>
                </a:lnTo>
                <a:lnTo>
                  <a:pt x="778198" y="35561"/>
                </a:lnTo>
                <a:lnTo>
                  <a:pt x="729845" y="20669"/>
                </a:lnTo>
                <a:lnTo>
                  <a:pt x="682858" y="9456"/>
                </a:lnTo>
                <a:lnTo>
                  <a:pt x="637772" y="2405"/>
                </a:lnTo>
                <a:lnTo>
                  <a:pt x="595122" y="0"/>
                </a:lnTo>
                <a:lnTo>
                  <a:pt x="549627" y="4641"/>
                </a:lnTo>
                <a:lnTo>
                  <a:pt x="505134" y="14985"/>
                </a:lnTo>
                <a:lnTo>
                  <a:pt x="461667" y="30485"/>
                </a:lnTo>
                <a:lnTo>
                  <a:pt x="419252" y="50592"/>
                </a:lnTo>
                <a:lnTo>
                  <a:pt x="377915" y="74759"/>
                </a:lnTo>
                <a:lnTo>
                  <a:pt x="337680" y="102438"/>
                </a:lnTo>
                <a:lnTo>
                  <a:pt x="298572" y="133080"/>
                </a:lnTo>
                <a:lnTo>
                  <a:pt x="260618" y="166139"/>
                </a:lnTo>
                <a:lnTo>
                  <a:pt x="223842" y="201067"/>
                </a:lnTo>
                <a:lnTo>
                  <a:pt x="188269" y="237315"/>
                </a:lnTo>
                <a:lnTo>
                  <a:pt x="153925" y="274337"/>
                </a:lnTo>
                <a:lnTo>
                  <a:pt x="120835" y="311583"/>
                </a:lnTo>
                <a:lnTo>
                  <a:pt x="89025" y="348507"/>
                </a:lnTo>
                <a:lnTo>
                  <a:pt x="1524" y="451865"/>
                </a:lnTo>
                <a:lnTo>
                  <a:pt x="0" y="455675"/>
                </a:lnTo>
                <a:lnTo>
                  <a:pt x="2286" y="458723"/>
                </a:lnTo>
                <a:lnTo>
                  <a:pt x="5334" y="459485"/>
                </a:lnTo>
                <a:lnTo>
                  <a:pt x="9144" y="457961"/>
                </a:lnTo>
                <a:lnTo>
                  <a:pt x="79248" y="374141"/>
                </a:lnTo>
                <a:lnTo>
                  <a:pt x="114300" y="332993"/>
                </a:lnTo>
                <a:lnTo>
                  <a:pt x="150114" y="292607"/>
                </a:lnTo>
                <a:lnTo>
                  <a:pt x="202537" y="236725"/>
                </a:lnTo>
                <a:lnTo>
                  <a:pt x="237977" y="200944"/>
                </a:lnTo>
                <a:lnTo>
                  <a:pt x="274633" y="166417"/>
                </a:lnTo>
                <a:lnTo>
                  <a:pt x="313182" y="133349"/>
                </a:lnTo>
                <a:lnTo>
                  <a:pt x="351834" y="103807"/>
                </a:lnTo>
                <a:lnTo>
                  <a:pt x="392528" y="76583"/>
                </a:lnTo>
                <a:lnTo>
                  <a:pt x="435206" y="52706"/>
                </a:lnTo>
                <a:lnTo>
                  <a:pt x="479808" y="33203"/>
                </a:lnTo>
                <a:lnTo>
                  <a:pt x="526275" y="19102"/>
                </a:lnTo>
                <a:lnTo>
                  <a:pt x="574548" y="11429"/>
                </a:lnTo>
                <a:lnTo>
                  <a:pt x="614748" y="10339"/>
                </a:lnTo>
                <a:lnTo>
                  <a:pt x="658154" y="14618"/>
                </a:lnTo>
                <a:lnTo>
                  <a:pt x="704109" y="23675"/>
                </a:lnTo>
                <a:lnTo>
                  <a:pt x="751954" y="36915"/>
                </a:lnTo>
                <a:lnTo>
                  <a:pt x="801029" y="53747"/>
                </a:lnTo>
                <a:lnTo>
                  <a:pt x="850678" y="73577"/>
                </a:lnTo>
                <a:lnTo>
                  <a:pt x="900241" y="95811"/>
                </a:lnTo>
                <a:lnTo>
                  <a:pt x="949060" y="119858"/>
                </a:lnTo>
                <a:lnTo>
                  <a:pt x="996476" y="145124"/>
                </a:lnTo>
                <a:lnTo>
                  <a:pt x="1041832" y="171016"/>
                </a:lnTo>
                <a:lnTo>
                  <a:pt x="1084469" y="196941"/>
                </a:lnTo>
                <a:lnTo>
                  <a:pt x="1123729" y="222307"/>
                </a:lnTo>
                <a:lnTo>
                  <a:pt x="1158952" y="246519"/>
                </a:lnTo>
                <a:lnTo>
                  <a:pt x="1217988" y="292246"/>
                </a:lnTo>
                <a:lnTo>
                  <a:pt x="1250199" y="319045"/>
                </a:lnTo>
                <a:lnTo>
                  <a:pt x="1282828" y="348956"/>
                </a:lnTo>
                <a:lnTo>
                  <a:pt x="1312592" y="381557"/>
                </a:lnTo>
                <a:lnTo>
                  <a:pt x="1336207" y="416421"/>
                </a:lnTo>
                <a:lnTo>
                  <a:pt x="1350387" y="453125"/>
                </a:lnTo>
                <a:lnTo>
                  <a:pt x="1351850" y="491243"/>
                </a:lnTo>
                <a:lnTo>
                  <a:pt x="1351850" y="518687"/>
                </a:lnTo>
                <a:lnTo>
                  <a:pt x="1357209" y="508197"/>
                </a:lnTo>
                <a:lnTo>
                  <a:pt x="1362241" y="469614"/>
                </a:lnTo>
                <a:close/>
              </a:path>
              <a:path w="1362710" h="906144">
                <a:moveTo>
                  <a:pt x="822175" y="867694"/>
                </a:moveTo>
                <a:lnTo>
                  <a:pt x="807720" y="837437"/>
                </a:lnTo>
                <a:lnTo>
                  <a:pt x="755904" y="905255"/>
                </a:lnTo>
                <a:lnTo>
                  <a:pt x="808482" y="905729"/>
                </a:lnTo>
                <a:lnTo>
                  <a:pt x="808482" y="875537"/>
                </a:lnTo>
                <a:lnTo>
                  <a:pt x="810768" y="873251"/>
                </a:lnTo>
                <a:lnTo>
                  <a:pt x="822175" y="867694"/>
                </a:lnTo>
                <a:close/>
              </a:path>
              <a:path w="1362710" h="906144">
                <a:moveTo>
                  <a:pt x="826288" y="876302"/>
                </a:moveTo>
                <a:lnTo>
                  <a:pt x="822175" y="867694"/>
                </a:lnTo>
                <a:lnTo>
                  <a:pt x="810768" y="873251"/>
                </a:lnTo>
                <a:lnTo>
                  <a:pt x="808482" y="875537"/>
                </a:lnTo>
                <a:lnTo>
                  <a:pt x="808482" y="879347"/>
                </a:lnTo>
                <a:lnTo>
                  <a:pt x="811530" y="881633"/>
                </a:lnTo>
                <a:lnTo>
                  <a:pt x="815340" y="881633"/>
                </a:lnTo>
                <a:lnTo>
                  <a:pt x="826288" y="876302"/>
                </a:lnTo>
                <a:close/>
              </a:path>
              <a:path w="1362710" h="906144">
                <a:moveTo>
                  <a:pt x="840486" y="906017"/>
                </a:moveTo>
                <a:lnTo>
                  <a:pt x="826288" y="876302"/>
                </a:lnTo>
                <a:lnTo>
                  <a:pt x="815340" y="881633"/>
                </a:lnTo>
                <a:lnTo>
                  <a:pt x="811530" y="881633"/>
                </a:lnTo>
                <a:lnTo>
                  <a:pt x="808482" y="879347"/>
                </a:lnTo>
                <a:lnTo>
                  <a:pt x="808482" y="905729"/>
                </a:lnTo>
                <a:lnTo>
                  <a:pt x="840486" y="906017"/>
                </a:lnTo>
                <a:close/>
              </a:path>
              <a:path w="1362710" h="906144">
                <a:moveTo>
                  <a:pt x="1351850" y="518687"/>
                </a:moveTo>
                <a:lnTo>
                  <a:pt x="1351850" y="491243"/>
                </a:lnTo>
                <a:lnTo>
                  <a:pt x="1337310" y="530351"/>
                </a:lnTo>
                <a:lnTo>
                  <a:pt x="1313621" y="564387"/>
                </a:lnTo>
                <a:lnTo>
                  <a:pt x="1285217" y="594945"/>
                </a:lnTo>
                <a:lnTo>
                  <a:pt x="1253713" y="622543"/>
                </a:lnTo>
                <a:lnTo>
                  <a:pt x="1220724" y="647699"/>
                </a:lnTo>
                <a:lnTo>
                  <a:pt x="1176362" y="678621"/>
                </a:lnTo>
                <a:lnTo>
                  <a:pt x="1130427" y="707140"/>
                </a:lnTo>
                <a:lnTo>
                  <a:pt x="1083538" y="734134"/>
                </a:lnTo>
                <a:lnTo>
                  <a:pt x="1036320" y="760475"/>
                </a:lnTo>
                <a:lnTo>
                  <a:pt x="1009650" y="774191"/>
                </a:lnTo>
                <a:lnTo>
                  <a:pt x="982980" y="788669"/>
                </a:lnTo>
                <a:lnTo>
                  <a:pt x="955548" y="802385"/>
                </a:lnTo>
                <a:lnTo>
                  <a:pt x="927354" y="816101"/>
                </a:lnTo>
                <a:lnTo>
                  <a:pt x="899160" y="830579"/>
                </a:lnTo>
                <a:lnTo>
                  <a:pt x="870204" y="844295"/>
                </a:lnTo>
                <a:lnTo>
                  <a:pt x="822175" y="867694"/>
                </a:lnTo>
                <a:lnTo>
                  <a:pt x="826288" y="876302"/>
                </a:lnTo>
                <a:lnTo>
                  <a:pt x="902970" y="838961"/>
                </a:lnTo>
                <a:lnTo>
                  <a:pt x="931926" y="825245"/>
                </a:lnTo>
                <a:lnTo>
                  <a:pt x="959358" y="810767"/>
                </a:lnTo>
                <a:lnTo>
                  <a:pt x="987552" y="797051"/>
                </a:lnTo>
                <a:lnTo>
                  <a:pt x="1014222" y="782573"/>
                </a:lnTo>
                <a:lnTo>
                  <a:pt x="1063060" y="756585"/>
                </a:lnTo>
                <a:lnTo>
                  <a:pt x="1112100" y="729219"/>
                </a:lnTo>
                <a:lnTo>
                  <a:pt x="1160208" y="700336"/>
                </a:lnTo>
                <a:lnTo>
                  <a:pt x="1206246" y="669797"/>
                </a:lnTo>
                <a:lnTo>
                  <a:pt x="1241057" y="644593"/>
                </a:lnTo>
                <a:lnTo>
                  <a:pt x="1277273" y="615024"/>
                </a:lnTo>
                <a:lnTo>
                  <a:pt x="1310551" y="582553"/>
                </a:lnTo>
                <a:lnTo>
                  <a:pt x="1336548" y="548639"/>
                </a:lnTo>
                <a:lnTo>
                  <a:pt x="1351850" y="518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70146" y="2520950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8702" y="3663950"/>
            <a:ext cx="681228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Figure: 1.0: An electric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circuit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objective </a:t>
            </a:r>
            <a:r>
              <a:rPr lang="en-US" sz="2800" dirty="0" smtClean="0">
                <a:latin typeface="Tahoma"/>
                <a:cs typeface="Tahoma"/>
              </a:rPr>
              <a:t>here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to  determine the behaviour of the system </a:t>
            </a:r>
            <a:r>
              <a:rPr lang="en-US" sz="2800" dirty="0" smtClean="0">
                <a:latin typeface="Tahoma"/>
                <a:cs typeface="Tahoma"/>
              </a:rPr>
              <a:t>for</a:t>
            </a:r>
            <a:r>
              <a:rPr sz="2800" spc="-5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specific </a:t>
            </a:r>
            <a:r>
              <a:rPr sz="2800" spc="-5" dirty="0">
                <a:latin typeface="Tahoma"/>
                <a:cs typeface="Tahoma"/>
              </a:rPr>
              <a:t>input 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excitation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9851" y="2040889"/>
            <a:ext cx="31686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ahoma"/>
                <a:cs typeface="Tahoma"/>
              </a:rPr>
              <a:t>-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01" y="455930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302" y="1172209"/>
            <a:ext cx="602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Determine the fundamental period of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],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657350"/>
            <a:ext cx="3465829" cy="951230"/>
          </a:xfrm>
          <a:custGeom>
            <a:avLst/>
            <a:gdLst/>
            <a:ahLst/>
            <a:cxnLst/>
            <a:rect l="l" t="t" r="r" b="b"/>
            <a:pathLst>
              <a:path w="3465829" h="951230">
                <a:moveTo>
                  <a:pt x="0" y="0"/>
                </a:moveTo>
                <a:lnTo>
                  <a:pt x="0" y="950976"/>
                </a:lnTo>
                <a:lnTo>
                  <a:pt x="3465576" y="950975"/>
                </a:lnTo>
                <a:lnTo>
                  <a:pt x="3465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1905" y="2168653"/>
            <a:ext cx="15652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423035" algn="l"/>
              </a:tabLst>
            </a:pPr>
            <a:r>
              <a:rPr sz="2650" spc="-960" dirty="0">
                <a:latin typeface="Symbol"/>
                <a:cs typeface="Symbol"/>
              </a:rPr>
              <a:t>⎝</a:t>
            </a:r>
            <a:r>
              <a:rPr sz="2650" spc="-960" dirty="0">
                <a:latin typeface="Times New Roman"/>
                <a:cs typeface="Times New Roman"/>
              </a:rPr>
              <a:t>	</a:t>
            </a:r>
            <a:r>
              <a:rPr sz="2650" spc="-1585" dirty="0">
                <a:latin typeface="Symbol"/>
                <a:cs typeface="Symbol"/>
              </a:rPr>
              <a:t>⎠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76" y="1898801"/>
            <a:ext cx="3841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975" spc="-7" baseline="-37735" dirty="0">
                <a:latin typeface="Times New Roman"/>
                <a:cs typeface="Times New Roman"/>
              </a:rPr>
              <a:t>5</a:t>
            </a:r>
            <a:r>
              <a:rPr sz="3975" spc="-247" baseline="-37735" dirty="0">
                <a:latin typeface="Times New Roman"/>
                <a:cs typeface="Times New Roman"/>
              </a:rPr>
              <a:t> </a:t>
            </a:r>
            <a:r>
              <a:rPr sz="2650" spc="-1585" dirty="0">
                <a:latin typeface="Symbol"/>
                <a:cs typeface="Symbol"/>
              </a:rPr>
              <a:t>⎟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1905" y="2128041"/>
            <a:ext cx="55308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975" spc="-1439" baseline="37735" dirty="0">
                <a:latin typeface="Symbol"/>
                <a:cs typeface="Symbol"/>
              </a:rPr>
              <a:t>⎜</a:t>
            </a:r>
            <a:r>
              <a:rPr sz="3975" spc="-165" baseline="37735" dirty="0">
                <a:latin typeface="Times New Roman"/>
                <a:cs typeface="Times New Roman"/>
              </a:rPr>
              <a:t> </a:t>
            </a:r>
            <a:r>
              <a:rPr sz="2650" spc="-635" dirty="0">
                <a:latin typeface="Times New Roman"/>
                <a:cs typeface="Times New Roman"/>
              </a:rPr>
              <a:t>15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082" y="1849233"/>
            <a:ext cx="334517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i="1" spc="-24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[</a:t>
            </a:r>
            <a:r>
              <a:rPr sz="2650" i="1" spc="30" dirty="0">
                <a:latin typeface="Times New Roman"/>
                <a:cs typeface="Times New Roman"/>
              </a:rPr>
              <a:t>n</a:t>
            </a:r>
            <a:r>
              <a:rPr sz="2650" spc="30" dirty="0">
                <a:latin typeface="Times New Roman"/>
                <a:cs typeface="Times New Roman"/>
              </a:rPr>
              <a:t>]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10</a:t>
            </a:r>
            <a:r>
              <a:rPr sz="2650" spc="-3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cos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3975" spc="-1439" baseline="30398" dirty="0">
                <a:latin typeface="Symbol"/>
                <a:cs typeface="Symbol"/>
              </a:rPr>
              <a:t>⎛</a:t>
            </a:r>
            <a:r>
              <a:rPr sz="3975" spc="-217" baseline="30398" dirty="0">
                <a:latin typeface="Times New Roman"/>
                <a:cs typeface="Times New Roman"/>
              </a:rPr>
              <a:t> </a:t>
            </a:r>
            <a:r>
              <a:rPr sz="3975" u="heavy" spc="-202" baseline="345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200" i="1" u="heavy" spc="-202" baseline="3273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200" i="1" spc="419" baseline="327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</a:t>
            </a:r>
            <a:r>
              <a:rPr sz="2650" spc="-135" dirty="0">
                <a:latin typeface="Times New Roman"/>
                <a:cs typeface="Times New Roman"/>
              </a:rPr>
              <a:t> </a:t>
            </a:r>
            <a:r>
              <a:rPr sz="4200" i="1" u="heavy" spc="-135" baseline="3273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200" i="1" spc="165" baseline="32738" dirty="0">
                <a:latin typeface="Times New Roman"/>
                <a:cs typeface="Times New Roman"/>
              </a:rPr>
              <a:t> </a:t>
            </a:r>
            <a:r>
              <a:rPr sz="3975" spc="-3352" baseline="30398" dirty="0">
                <a:latin typeface="Symbol"/>
                <a:cs typeface="Symbol"/>
              </a:rPr>
              <a:t>⎞</a:t>
            </a:r>
            <a:endParaRPr sz="3975" baseline="30398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1027" y="1652777"/>
            <a:ext cx="3474720" cy="960119"/>
          </a:xfrm>
          <a:custGeom>
            <a:avLst/>
            <a:gdLst/>
            <a:ahLst/>
            <a:cxnLst/>
            <a:rect l="l" t="t" r="r" b="b"/>
            <a:pathLst>
              <a:path w="3474720" h="960119">
                <a:moveTo>
                  <a:pt x="0" y="960120"/>
                </a:moveTo>
                <a:lnTo>
                  <a:pt x="0" y="0"/>
                </a:lnTo>
                <a:lnTo>
                  <a:pt x="3474720" y="0"/>
                </a:lnTo>
                <a:lnTo>
                  <a:pt x="3474720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6302" y="3027706"/>
            <a:ext cx="8191500" cy="728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87475" algn="ctr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15</a:t>
            </a:r>
            <a:endParaRPr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fundamental </a:t>
            </a:r>
            <a:r>
              <a:rPr sz="2400" spc="-5" dirty="0">
                <a:latin typeface="Tahoma"/>
                <a:cs typeface="Tahoma"/>
              </a:rPr>
              <a:t>period is therefore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(1.12))</a:t>
            </a:r>
          </a:p>
        </p:txBody>
      </p:sp>
      <p:sp>
        <p:nvSpPr>
          <p:cNvPr id="11" name="object 11"/>
          <p:cNvSpPr/>
          <p:nvPr/>
        </p:nvSpPr>
        <p:spPr>
          <a:xfrm>
            <a:off x="1981200" y="3810000"/>
            <a:ext cx="1283970" cy="864869"/>
          </a:xfrm>
          <a:custGeom>
            <a:avLst/>
            <a:gdLst/>
            <a:ahLst/>
            <a:cxnLst/>
            <a:rect l="l" t="t" r="r" b="b"/>
            <a:pathLst>
              <a:path w="1283970" h="864870">
                <a:moveTo>
                  <a:pt x="0" y="0"/>
                </a:moveTo>
                <a:lnTo>
                  <a:pt x="0" y="864870"/>
                </a:lnTo>
                <a:lnTo>
                  <a:pt x="1283970" y="864870"/>
                </a:lnTo>
                <a:lnTo>
                  <a:pt x="12839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6302" y="3714903"/>
            <a:ext cx="7157084" cy="19335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509"/>
              </a:spcBef>
            </a:pPr>
            <a:r>
              <a:rPr sz="3900" i="1" spc="30" baseline="-35256" dirty="0">
                <a:latin typeface="Times New Roman"/>
                <a:cs typeface="Times New Roman"/>
              </a:rPr>
              <a:t>N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-427" baseline="-35256" dirty="0"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2600" dirty="0">
              <a:latin typeface="Times New Roman"/>
              <a:cs typeface="Times New Roman"/>
            </a:endParaRPr>
          </a:p>
          <a:p>
            <a:pPr marL="1648460">
              <a:lnSpc>
                <a:spcPct val="100000"/>
              </a:lnSpc>
              <a:spcBef>
                <a:spcPts val="420"/>
              </a:spcBef>
            </a:pPr>
            <a:r>
              <a:rPr sz="2750" i="1" spc="-60" dirty="0">
                <a:latin typeface="Symbol"/>
                <a:cs typeface="Symbol"/>
              </a:rPr>
              <a:t></a:t>
            </a:r>
            <a:endParaRPr sz="2750" dirty="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ahoma"/>
                <a:cs typeface="Tahoma"/>
              </a:rPr>
              <a:t>is the smallest </a:t>
            </a:r>
            <a:r>
              <a:rPr sz="2400" spc="-5" dirty="0">
                <a:latin typeface="Tahoma"/>
                <a:cs typeface="Tahoma"/>
              </a:rPr>
              <a:t>integer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which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has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</a:p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ahoma"/>
                <a:cs typeface="Tahoma"/>
              </a:rPr>
              <a:t>integer value. </a:t>
            </a:r>
            <a:r>
              <a:rPr sz="2400" dirty="0">
                <a:latin typeface="Tahoma"/>
                <a:cs typeface="Tahoma"/>
              </a:rPr>
              <a:t>This is satisfied </a:t>
            </a:r>
            <a:r>
              <a:rPr sz="2400" spc="-5" dirty="0">
                <a:latin typeface="Tahoma"/>
                <a:cs typeface="Tahoma"/>
              </a:rPr>
              <a:t>when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6627" y="3805428"/>
            <a:ext cx="1293495" cy="874394"/>
          </a:xfrm>
          <a:custGeom>
            <a:avLst/>
            <a:gdLst/>
            <a:ahLst/>
            <a:cxnLst/>
            <a:rect l="l" t="t" r="r" b="b"/>
            <a:pathLst>
              <a:path w="1293495" h="874395">
                <a:moveTo>
                  <a:pt x="0" y="874013"/>
                </a:moveTo>
                <a:lnTo>
                  <a:pt x="0" y="0"/>
                </a:lnTo>
                <a:lnTo>
                  <a:pt x="1293113" y="0"/>
                </a:lnTo>
                <a:lnTo>
                  <a:pt x="1293113" y="874013"/>
                </a:lnTo>
                <a:lnTo>
                  <a:pt x="0" y="874013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9770" y="5791200"/>
            <a:ext cx="3211830" cy="1283970"/>
          </a:xfrm>
          <a:custGeom>
            <a:avLst/>
            <a:gdLst/>
            <a:ahLst/>
            <a:cxnLst/>
            <a:rect l="l" t="t" r="r" b="b"/>
            <a:pathLst>
              <a:path w="3211829" h="1283970">
                <a:moveTo>
                  <a:pt x="0" y="0"/>
                </a:moveTo>
                <a:lnTo>
                  <a:pt x="0" y="1283970"/>
                </a:lnTo>
                <a:lnTo>
                  <a:pt x="3211830" y="1283970"/>
                </a:lnTo>
                <a:lnTo>
                  <a:pt x="3211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9682" y="6653021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4">
                <a:moveTo>
                  <a:pt x="0" y="0"/>
                </a:moveTo>
                <a:lnTo>
                  <a:pt x="416814" y="0"/>
                </a:lnTo>
              </a:path>
            </a:pathLst>
          </a:custGeom>
          <a:ln w="6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1930" y="6098247"/>
            <a:ext cx="356235" cy="976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600" spc="-105" dirty="0">
                <a:latin typeface="Times New Roman"/>
                <a:cs typeface="Times New Roman"/>
              </a:rPr>
              <a:t>2</a:t>
            </a:r>
            <a:r>
              <a:rPr sz="2750" i="1" spc="-105" dirty="0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  <a:p>
            <a:pPr marL="8255">
              <a:lnSpc>
                <a:spcPct val="100000"/>
              </a:lnSpc>
              <a:spcBef>
                <a:spcPts val="520"/>
              </a:spcBef>
            </a:pPr>
            <a:r>
              <a:rPr sz="2600" spc="15" dirty="0">
                <a:latin typeface="Times New Roman"/>
                <a:cs typeface="Times New Roman"/>
              </a:rPr>
              <a:t>15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6064" y="5954855"/>
            <a:ext cx="3124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i="1" spc="20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3900" u="heavy" spc="-157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125" i="1" u="heavy" spc="-157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125" i="1" u="heavy" spc="-157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900" u="heavy" spc="104" baseline="3525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3900" u="heavy" spc="104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104" baseline="35256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15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samples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5198" y="5786628"/>
            <a:ext cx="3221355" cy="1293495"/>
          </a:xfrm>
          <a:custGeom>
            <a:avLst/>
            <a:gdLst/>
            <a:ahLst/>
            <a:cxnLst/>
            <a:rect l="l" t="t" r="r" b="b"/>
            <a:pathLst>
              <a:path w="3221354" h="1293495">
                <a:moveTo>
                  <a:pt x="0" y="1293114"/>
                </a:moveTo>
                <a:lnTo>
                  <a:pt x="0" y="0"/>
                </a:lnTo>
                <a:lnTo>
                  <a:pt x="3220973" y="0"/>
                </a:lnTo>
                <a:lnTo>
                  <a:pt x="3220974" y="1293114"/>
                </a:lnTo>
                <a:lnTo>
                  <a:pt x="0" y="12931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6102" y="2801250"/>
            <a:ext cx="27158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2777" dirty="0">
                <a:latin typeface="Tahoma"/>
                <a:cs typeface="Tahoma"/>
              </a:rPr>
              <a:t>digital frequency </a:t>
            </a:r>
            <a:r>
              <a:rPr sz="2250" i="1" spc="-65" dirty="0">
                <a:latin typeface="Symbol"/>
                <a:cs typeface="Symbol"/>
              </a:rPr>
              <a:t>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3150" u="sng" spc="-142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75" i="1" u="sng" spc="-142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3375" baseline="33333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67300" y="2485644"/>
            <a:ext cx="76200" cy="386715"/>
          </a:xfrm>
          <a:custGeom>
            <a:avLst/>
            <a:gdLst/>
            <a:ahLst/>
            <a:cxnLst/>
            <a:rect l="l" t="t" r="r" b="b"/>
            <a:pathLst>
              <a:path w="76200" h="3867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6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867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9436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386714">
                <a:moveTo>
                  <a:pt x="42671" y="3810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381000"/>
                </a:lnTo>
                <a:lnTo>
                  <a:pt x="35051" y="384810"/>
                </a:lnTo>
                <a:lnTo>
                  <a:pt x="38099" y="386334"/>
                </a:lnTo>
                <a:lnTo>
                  <a:pt x="41147" y="384810"/>
                </a:lnTo>
                <a:lnTo>
                  <a:pt x="42671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3581400"/>
            <a:ext cx="2573655" cy="1022985"/>
          </a:xfrm>
          <a:custGeom>
            <a:avLst/>
            <a:gdLst/>
            <a:ahLst/>
            <a:cxnLst/>
            <a:rect l="l" t="t" r="r" b="b"/>
            <a:pathLst>
              <a:path w="2573654" h="1022985">
                <a:moveTo>
                  <a:pt x="0" y="0"/>
                </a:moveTo>
                <a:lnTo>
                  <a:pt x="0" y="1022604"/>
                </a:lnTo>
                <a:lnTo>
                  <a:pt x="2573274" y="1022603"/>
                </a:lnTo>
                <a:lnTo>
                  <a:pt x="25732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4428" y="3576828"/>
            <a:ext cx="2582545" cy="1031875"/>
          </a:xfrm>
          <a:custGeom>
            <a:avLst/>
            <a:gdLst/>
            <a:ahLst/>
            <a:cxnLst/>
            <a:rect l="l" t="t" r="r" b="b"/>
            <a:pathLst>
              <a:path w="2582545" h="1031875">
                <a:moveTo>
                  <a:pt x="0" y="1031748"/>
                </a:moveTo>
                <a:lnTo>
                  <a:pt x="0" y="0"/>
                </a:lnTo>
                <a:lnTo>
                  <a:pt x="2582418" y="0"/>
                </a:lnTo>
                <a:lnTo>
                  <a:pt x="2582418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6277" y="5715000"/>
            <a:ext cx="4288155" cy="1022985"/>
          </a:xfrm>
          <a:custGeom>
            <a:avLst/>
            <a:gdLst/>
            <a:ahLst/>
            <a:cxnLst/>
            <a:rect l="l" t="t" r="r" b="b"/>
            <a:pathLst>
              <a:path w="4288155" h="1022984">
                <a:moveTo>
                  <a:pt x="0" y="0"/>
                </a:moveTo>
                <a:lnTo>
                  <a:pt x="0" y="1022604"/>
                </a:lnTo>
                <a:lnTo>
                  <a:pt x="4287774" y="1022604"/>
                </a:lnTo>
                <a:lnTo>
                  <a:pt x="4287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1705" y="5710428"/>
            <a:ext cx="4297045" cy="1031875"/>
          </a:xfrm>
          <a:custGeom>
            <a:avLst/>
            <a:gdLst/>
            <a:ahLst/>
            <a:cxnLst/>
            <a:rect l="l" t="t" r="r" b="b"/>
            <a:pathLst>
              <a:path w="4297045" h="1031875">
                <a:moveTo>
                  <a:pt x="0" y="1031748"/>
                </a:moveTo>
                <a:lnTo>
                  <a:pt x="0" y="0"/>
                </a:lnTo>
                <a:lnTo>
                  <a:pt x="4296918" y="0"/>
                </a:lnTo>
                <a:lnTo>
                  <a:pt x="4296918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502" y="760730"/>
            <a:ext cx="7730490" cy="598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  <a:p>
            <a:pPr marL="964565" marR="5080" indent="-342265">
              <a:lnSpc>
                <a:spcPct val="118600"/>
              </a:lnSpc>
              <a:spcBef>
                <a:spcPts val="22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The sinusoidal 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has fundamental  period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=10 </a:t>
            </a:r>
            <a:r>
              <a:rPr sz="2800" dirty="0">
                <a:latin typeface="Tahoma"/>
                <a:cs typeface="Tahoma"/>
              </a:rPr>
              <a:t>samples. Determine the  smallest </a:t>
            </a:r>
            <a:r>
              <a:rPr sz="3350" i="1" spc="-80" dirty="0">
                <a:latin typeface="Symbol"/>
                <a:cs typeface="Symbol"/>
              </a:rPr>
              <a:t>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for which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periodic:</a:t>
            </a:r>
            <a:endParaRPr sz="2800">
              <a:latin typeface="Tahoma"/>
              <a:cs typeface="Tahoma"/>
            </a:endParaRPr>
          </a:p>
          <a:p>
            <a:pPr marR="35560" algn="ctr">
              <a:lnSpc>
                <a:spcPct val="100000"/>
              </a:lnSpc>
              <a:spcBef>
                <a:spcPts val="1889"/>
              </a:spcBef>
              <a:tabLst>
                <a:tab pos="1407795" algn="l"/>
              </a:tabLst>
            </a:pPr>
            <a:r>
              <a:rPr sz="4950" i="1" spc="-150" baseline="-32828" dirty="0">
                <a:latin typeface="Symbol"/>
                <a:cs typeface="Symbol"/>
              </a:rPr>
              <a:t></a:t>
            </a:r>
            <a:r>
              <a:rPr sz="4950" i="1" spc="412" baseline="-32828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</a:t>
            </a:r>
            <a:r>
              <a:rPr sz="4650" spc="322" baseline="-34946" dirty="0">
                <a:latin typeface="Times New Roman"/>
                <a:cs typeface="Times New Roman"/>
              </a:rPr>
              <a:t> </a:t>
            </a:r>
            <a:r>
              <a:rPr sz="31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00" i="1" u="heavy" spc="-1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100" i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3100" i="1" spc="-100" dirty="0">
                <a:latin typeface="Times New Roman"/>
                <a:cs typeface="Times New Roman"/>
              </a:rPr>
              <a:t>	</a:t>
            </a:r>
            <a:r>
              <a:rPr sz="4650" spc="7" baseline="-34946" dirty="0">
                <a:latin typeface="Symbol"/>
                <a:cs typeface="Symbol"/>
              </a:rPr>
              <a:t></a:t>
            </a:r>
            <a:r>
              <a:rPr sz="4650" spc="7" baseline="-34946" dirty="0">
                <a:latin typeface="Times New Roman"/>
                <a:cs typeface="Times New Roman"/>
              </a:rPr>
              <a:t> </a:t>
            </a:r>
            <a:r>
              <a:rPr sz="31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00" i="1" u="heavy" spc="-1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300" i="1" spc="495" dirty="0">
                <a:latin typeface="Times New Roman"/>
                <a:cs typeface="Times New Roman"/>
              </a:rPr>
              <a:t> </a:t>
            </a:r>
            <a:r>
              <a:rPr sz="4650" i="1" spc="7" baseline="-34946" dirty="0">
                <a:latin typeface="Times New Roman"/>
                <a:cs typeface="Times New Roman"/>
              </a:rPr>
              <a:t>k</a:t>
            </a:r>
            <a:endParaRPr sz="4650" baseline="-34946">
              <a:latin typeface="Times New Roman"/>
              <a:cs typeface="Times New Roman"/>
            </a:endParaRPr>
          </a:p>
          <a:p>
            <a:pPr marL="488315" algn="ctr">
              <a:lnSpc>
                <a:spcPct val="100000"/>
              </a:lnSpc>
              <a:spcBef>
                <a:spcPts val="640"/>
              </a:spcBef>
              <a:tabLst>
                <a:tab pos="1403985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N	</a:t>
            </a:r>
            <a:r>
              <a:rPr sz="3100" spc="5" dirty="0">
                <a:latin typeface="Times New Roman"/>
                <a:cs typeface="Times New Roman"/>
              </a:rPr>
              <a:t>10</a:t>
            </a:r>
            <a:endParaRPr sz="3100">
              <a:latin typeface="Times New Roman"/>
              <a:cs typeface="Times New Roman"/>
            </a:endParaRPr>
          </a:p>
          <a:p>
            <a:pPr marL="964565" indent="-342265">
              <a:lnSpc>
                <a:spcPct val="100000"/>
              </a:lnSpc>
              <a:spcBef>
                <a:spcPts val="248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Smallest value of </a:t>
            </a:r>
            <a:r>
              <a:rPr sz="3350" i="1" spc="-80" dirty="0">
                <a:latin typeface="Symbol"/>
                <a:cs typeface="Symbol"/>
              </a:rPr>
              <a:t>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 obtained when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11430" algn="ctr">
              <a:lnSpc>
                <a:spcPts val="5990"/>
              </a:lnSpc>
              <a:spcBef>
                <a:spcPts val="1495"/>
              </a:spcBef>
              <a:tabLst>
                <a:tab pos="2080260" algn="l"/>
              </a:tabLst>
            </a:pPr>
            <a:r>
              <a:rPr sz="8625" spc="30" baseline="-6763" dirty="0">
                <a:latin typeface="Symbol"/>
                <a:cs typeface="Symbol"/>
              </a:rPr>
              <a:t></a:t>
            </a:r>
            <a:r>
              <a:rPr sz="8625" spc="30" baseline="-6763" dirty="0">
                <a:latin typeface="Times New Roman"/>
                <a:cs typeface="Times New Roman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</a:t>
            </a:r>
            <a:r>
              <a:rPr sz="3300" i="1" spc="16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4650" u="heavy" spc="-179" baseline="349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950" i="1" u="heavy" spc="-179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spc="-179" baseline="32828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950" i="1" u="heavy" spc="-157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i="1" spc="-157" baseline="32828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radians </a:t>
            </a:r>
            <a:r>
              <a:rPr sz="3100" dirty="0">
                <a:latin typeface="Times New Roman"/>
                <a:cs typeface="Times New Roman"/>
              </a:rPr>
              <a:t>/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cycle</a:t>
            </a:r>
            <a:endParaRPr sz="3100">
              <a:latin typeface="Times New Roman"/>
              <a:cs typeface="Times New Roman"/>
            </a:endParaRPr>
          </a:p>
          <a:p>
            <a:pPr marR="858519" algn="ctr">
              <a:lnSpc>
                <a:spcPts val="2810"/>
              </a:lnSpc>
              <a:tabLst>
                <a:tab pos="934085" algn="l"/>
              </a:tabLst>
            </a:pPr>
            <a:r>
              <a:rPr sz="3100" spc="5" dirty="0">
                <a:latin typeface="Times New Roman"/>
                <a:cs typeface="Times New Roman"/>
              </a:rPr>
              <a:t>10	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899413"/>
            <a:ext cx="5969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1.6	Real Exponential</a:t>
            </a:r>
            <a:r>
              <a:rPr sz="3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850735"/>
            <a:ext cx="6918959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continuous-time complex </a:t>
            </a:r>
            <a:r>
              <a:rPr sz="2800" dirty="0">
                <a:latin typeface="Tahoma"/>
                <a:cs typeface="Tahoma"/>
              </a:rPr>
              <a:t>exponential  signal </a:t>
            </a:r>
            <a:r>
              <a:rPr sz="2800" spc="-5" dirty="0">
                <a:latin typeface="Tahoma"/>
                <a:cs typeface="Tahoma"/>
              </a:rPr>
              <a:t>is of 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73198" rIns="0" bIns="0" rtlCol="0">
            <a:spAutoFit/>
          </a:bodyPr>
          <a:lstStyle/>
          <a:p>
            <a:pPr marL="354965" marR="5080">
              <a:lnSpc>
                <a:spcPct val="120100"/>
              </a:lnSpc>
              <a:spcBef>
                <a:spcPts val="204"/>
              </a:spcBef>
            </a:pPr>
            <a:r>
              <a:rPr dirty="0"/>
              <a:t>where </a:t>
            </a:r>
            <a:r>
              <a:rPr sz="3200" i="1" spc="-5" dirty="0">
                <a:latin typeface="Times New Roman"/>
                <a:cs typeface="Times New Roman"/>
              </a:rPr>
              <a:t>c </a:t>
            </a:r>
            <a:r>
              <a:rPr dirty="0"/>
              <a:t>and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dirty="0"/>
              <a:t>are, in general complex  numbers. Depending upon the values of  these parameters, the complex exponential  </a:t>
            </a:r>
            <a:r>
              <a:rPr spc="-5" dirty="0"/>
              <a:t>can exhibit </a:t>
            </a:r>
            <a:r>
              <a:rPr dirty="0"/>
              <a:t>several </a:t>
            </a:r>
            <a:r>
              <a:rPr spc="-5" dirty="0"/>
              <a:t>different</a:t>
            </a:r>
            <a:r>
              <a:rPr spc="-40" dirty="0"/>
              <a:t> </a:t>
            </a:r>
            <a:r>
              <a:rPr spc="-5" dirty="0"/>
              <a:t>characteristics.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3096005"/>
            <a:ext cx="3332479" cy="593725"/>
          </a:xfrm>
          <a:custGeom>
            <a:avLst/>
            <a:gdLst/>
            <a:ahLst/>
            <a:cxnLst/>
            <a:rect l="l" t="t" r="r" b="b"/>
            <a:pathLst>
              <a:path w="3332479" h="593725">
                <a:moveTo>
                  <a:pt x="0" y="0"/>
                </a:moveTo>
                <a:lnTo>
                  <a:pt x="0" y="593598"/>
                </a:lnTo>
                <a:lnTo>
                  <a:pt x="3332226" y="593597"/>
                </a:lnTo>
                <a:lnTo>
                  <a:pt x="33322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7035" y="3116581"/>
            <a:ext cx="98171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(1.13)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764" y="2989823"/>
            <a:ext cx="1524000" cy="652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i="1" spc="-135" dirty="0">
                <a:latin typeface="Times New Roman"/>
                <a:cs typeface="Times New Roman"/>
              </a:rPr>
              <a:t>x</a:t>
            </a:r>
            <a:r>
              <a:rPr sz="4100" spc="-135" dirty="0">
                <a:latin typeface="Symbol"/>
                <a:cs typeface="Symbol"/>
              </a:rPr>
              <a:t></a:t>
            </a:r>
            <a:r>
              <a:rPr sz="3100" i="1" spc="-135" dirty="0">
                <a:latin typeface="Times New Roman"/>
                <a:cs typeface="Times New Roman"/>
              </a:rPr>
              <a:t>t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100" spc="-335" dirty="0">
                <a:latin typeface="Symbol"/>
                <a:cs typeface="Symbol"/>
              </a:rPr>
              <a:t></a:t>
            </a:r>
            <a:r>
              <a:rPr sz="4100" spc="-58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05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ce</a:t>
            </a:r>
            <a:r>
              <a:rPr sz="2700" i="1" spc="67" baseline="43209" dirty="0">
                <a:latin typeface="Times New Roman"/>
                <a:cs typeface="Times New Roman"/>
              </a:rPr>
              <a:t>at</a:t>
            </a:r>
            <a:endParaRPr sz="2700" baseline="432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828" y="3091433"/>
            <a:ext cx="3341370" cy="603250"/>
          </a:xfrm>
          <a:custGeom>
            <a:avLst/>
            <a:gdLst/>
            <a:ahLst/>
            <a:cxnLst/>
            <a:rect l="l" t="t" r="r" b="b"/>
            <a:pathLst>
              <a:path w="3341370" h="603250">
                <a:moveTo>
                  <a:pt x="0" y="602742"/>
                </a:moveTo>
                <a:lnTo>
                  <a:pt x="0" y="0"/>
                </a:lnTo>
                <a:lnTo>
                  <a:pt x="3341370" y="0"/>
                </a:lnTo>
                <a:lnTo>
                  <a:pt x="3341370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1149096"/>
            <a:ext cx="2971800" cy="451484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Times New Roman"/>
                <a:cs typeface="Times New Roman"/>
              </a:rPr>
              <a:t>Growing exponential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&gt;0.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6413" y="709637"/>
            <a:ext cx="377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327" y="3154679"/>
            <a:ext cx="4224020" cy="76200"/>
          </a:xfrm>
          <a:custGeom>
            <a:avLst/>
            <a:gdLst/>
            <a:ahLst/>
            <a:cxnLst/>
            <a:rect l="l" t="t" r="r" b="b"/>
            <a:pathLst>
              <a:path w="4224020" h="76200">
                <a:moveTo>
                  <a:pt x="4165092" y="38100"/>
                </a:moveTo>
                <a:lnTo>
                  <a:pt x="4164330" y="34290"/>
                </a:lnTo>
                <a:lnTo>
                  <a:pt x="416052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160520" y="42672"/>
                </a:lnTo>
                <a:lnTo>
                  <a:pt x="4164330" y="41148"/>
                </a:lnTo>
                <a:lnTo>
                  <a:pt x="4165092" y="38100"/>
                </a:lnTo>
                <a:close/>
              </a:path>
              <a:path w="4224020" h="76200">
                <a:moveTo>
                  <a:pt x="4223766" y="38100"/>
                </a:moveTo>
                <a:lnTo>
                  <a:pt x="4147566" y="0"/>
                </a:lnTo>
                <a:lnTo>
                  <a:pt x="4147566" y="32766"/>
                </a:lnTo>
                <a:lnTo>
                  <a:pt x="4160520" y="32766"/>
                </a:lnTo>
                <a:lnTo>
                  <a:pt x="4164330" y="34290"/>
                </a:lnTo>
                <a:lnTo>
                  <a:pt x="4165092" y="38100"/>
                </a:lnTo>
                <a:lnTo>
                  <a:pt x="4165092" y="67437"/>
                </a:lnTo>
                <a:lnTo>
                  <a:pt x="4223766" y="38100"/>
                </a:lnTo>
                <a:close/>
              </a:path>
              <a:path w="4224020" h="76200">
                <a:moveTo>
                  <a:pt x="4165092" y="67437"/>
                </a:moveTo>
                <a:lnTo>
                  <a:pt x="4165092" y="38100"/>
                </a:lnTo>
                <a:lnTo>
                  <a:pt x="4164330" y="41148"/>
                </a:lnTo>
                <a:lnTo>
                  <a:pt x="4160520" y="42672"/>
                </a:lnTo>
                <a:lnTo>
                  <a:pt x="4147566" y="42672"/>
                </a:lnTo>
                <a:lnTo>
                  <a:pt x="4147566" y="76200"/>
                </a:lnTo>
                <a:lnTo>
                  <a:pt x="416509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9194" y="765048"/>
            <a:ext cx="76200" cy="2432685"/>
          </a:xfrm>
          <a:custGeom>
            <a:avLst/>
            <a:gdLst/>
            <a:ahLst/>
            <a:cxnLst/>
            <a:rect l="l" t="t" r="r" b="b"/>
            <a:pathLst>
              <a:path w="76200" h="24326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4326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432685">
                <a:moveTo>
                  <a:pt x="43433" y="2427731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427731"/>
                </a:lnTo>
                <a:lnTo>
                  <a:pt x="35051" y="2430779"/>
                </a:lnTo>
                <a:lnTo>
                  <a:pt x="38099" y="2432304"/>
                </a:lnTo>
                <a:lnTo>
                  <a:pt x="41909" y="2430779"/>
                </a:lnTo>
                <a:lnTo>
                  <a:pt x="43433" y="2427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7722" y="1232153"/>
            <a:ext cx="3618229" cy="1866900"/>
          </a:xfrm>
          <a:custGeom>
            <a:avLst/>
            <a:gdLst/>
            <a:ahLst/>
            <a:cxnLst/>
            <a:rect l="l" t="t" r="r" b="b"/>
            <a:pathLst>
              <a:path w="3618229" h="1866900">
                <a:moveTo>
                  <a:pt x="0" y="1866900"/>
                </a:moveTo>
                <a:lnTo>
                  <a:pt x="62311" y="1866628"/>
                </a:lnTo>
                <a:lnTo>
                  <a:pt x="124369" y="1865817"/>
                </a:lnTo>
                <a:lnTo>
                  <a:pt x="186163" y="1864470"/>
                </a:lnTo>
                <a:lnTo>
                  <a:pt x="247687" y="1862592"/>
                </a:lnTo>
                <a:lnTo>
                  <a:pt x="308930" y="1860187"/>
                </a:lnTo>
                <a:lnTo>
                  <a:pt x="369885" y="1857260"/>
                </a:lnTo>
                <a:lnTo>
                  <a:pt x="430544" y="1853815"/>
                </a:lnTo>
                <a:lnTo>
                  <a:pt x="490898" y="1849855"/>
                </a:lnTo>
                <a:lnTo>
                  <a:pt x="550938" y="1845387"/>
                </a:lnTo>
                <a:lnTo>
                  <a:pt x="610656" y="1840413"/>
                </a:lnTo>
                <a:lnTo>
                  <a:pt x="670044" y="1834939"/>
                </a:lnTo>
                <a:lnTo>
                  <a:pt x="729094" y="1828968"/>
                </a:lnTo>
                <a:lnTo>
                  <a:pt x="787796" y="1822505"/>
                </a:lnTo>
                <a:lnTo>
                  <a:pt x="846142" y="1815554"/>
                </a:lnTo>
                <a:lnTo>
                  <a:pt x="904125" y="1808120"/>
                </a:lnTo>
                <a:lnTo>
                  <a:pt x="961735" y="1800207"/>
                </a:lnTo>
                <a:lnTo>
                  <a:pt x="1018965" y="1791819"/>
                </a:lnTo>
                <a:lnTo>
                  <a:pt x="1075805" y="1782961"/>
                </a:lnTo>
                <a:lnTo>
                  <a:pt x="1132247" y="1773637"/>
                </a:lnTo>
                <a:lnTo>
                  <a:pt x="1188283" y="1763851"/>
                </a:lnTo>
                <a:lnTo>
                  <a:pt x="1243905" y="1753608"/>
                </a:lnTo>
                <a:lnTo>
                  <a:pt x="1299104" y="1742912"/>
                </a:lnTo>
                <a:lnTo>
                  <a:pt x="1353872" y="1731768"/>
                </a:lnTo>
                <a:lnTo>
                  <a:pt x="1408199" y="1720179"/>
                </a:lnTo>
                <a:lnTo>
                  <a:pt x="1462079" y="1708150"/>
                </a:lnTo>
                <a:lnTo>
                  <a:pt x="1515502" y="1695686"/>
                </a:lnTo>
                <a:lnTo>
                  <a:pt x="1568459" y="1682790"/>
                </a:lnTo>
                <a:lnTo>
                  <a:pt x="1620944" y="1669468"/>
                </a:lnTo>
                <a:lnTo>
                  <a:pt x="1672946" y="1655723"/>
                </a:lnTo>
                <a:lnTo>
                  <a:pt x="1724458" y="1641560"/>
                </a:lnTo>
                <a:lnTo>
                  <a:pt x="1775471" y="1626983"/>
                </a:lnTo>
                <a:lnTo>
                  <a:pt x="1825977" y="1611996"/>
                </a:lnTo>
                <a:lnTo>
                  <a:pt x="1875968" y="1596605"/>
                </a:lnTo>
                <a:lnTo>
                  <a:pt x="1925434" y="1580812"/>
                </a:lnTo>
                <a:lnTo>
                  <a:pt x="1974368" y="1564624"/>
                </a:lnTo>
                <a:lnTo>
                  <a:pt x="2022761" y="1548043"/>
                </a:lnTo>
                <a:lnTo>
                  <a:pt x="2070605" y="1531074"/>
                </a:lnTo>
                <a:lnTo>
                  <a:pt x="2117891" y="1513722"/>
                </a:lnTo>
                <a:lnTo>
                  <a:pt x="2164611" y="1495991"/>
                </a:lnTo>
                <a:lnTo>
                  <a:pt x="2210756" y="1477885"/>
                </a:lnTo>
                <a:lnTo>
                  <a:pt x="2256319" y="1459409"/>
                </a:lnTo>
                <a:lnTo>
                  <a:pt x="2301290" y="1440566"/>
                </a:lnTo>
                <a:lnTo>
                  <a:pt x="2345661" y="1421362"/>
                </a:lnTo>
                <a:lnTo>
                  <a:pt x="2389424" y="1401801"/>
                </a:lnTo>
                <a:lnTo>
                  <a:pt x="2432570" y="1381887"/>
                </a:lnTo>
                <a:lnTo>
                  <a:pt x="2475091" y="1361624"/>
                </a:lnTo>
                <a:lnTo>
                  <a:pt x="2516978" y="1341016"/>
                </a:lnTo>
                <a:lnTo>
                  <a:pt x="2558224" y="1320069"/>
                </a:lnTo>
                <a:lnTo>
                  <a:pt x="2598819" y="1298786"/>
                </a:lnTo>
                <a:lnTo>
                  <a:pt x="2638756" y="1277172"/>
                </a:lnTo>
                <a:lnTo>
                  <a:pt x="2678025" y="1255231"/>
                </a:lnTo>
                <a:lnTo>
                  <a:pt x="2716618" y="1232968"/>
                </a:lnTo>
                <a:lnTo>
                  <a:pt x="2754528" y="1210386"/>
                </a:lnTo>
                <a:lnTo>
                  <a:pt x="2791745" y="1187490"/>
                </a:lnTo>
                <a:lnTo>
                  <a:pt x="2828261" y="1164285"/>
                </a:lnTo>
                <a:lnTo>
                  <a:pt x="2864067" y="1140775"/>
                </a:lnTo>
                <a:lnTo>
                  <a:pt x="2899156" y="1116964"/>
                </a:lnTo>
                <a:lnTo>
                  <a:pt x="2933519" y="1092856"/>
                </a:lnTo>
                <a:lnTo>
                  <a:pt x="2967147" y="1068456"/>
                </a:lnTo>
                <a:lnTo>
                  <a:pt x="3000032" y="1043768"/>
                </a:lnTo>
                <a:lnTo>
                  <a:pt x="3032166" y="1018797"/>
                </a:lnTo>
                <a:lnTo>
                  <a:pt x="3063540" y="993547"/>
                </a:lnTo>
                <a:lnTo>
                  <a:pt x="3094145" y="968022"/>
                </a:lnTo>
                <a:lnTo>
                  <a:pt x="3123974" y="942227"/>
                </a:lnTo>
                <a:lnTo>
                  <a:pt x="3153017" y="916165"/>
                </a:lnTo>
                <a:lnTo>
                  <a:pt x="3181267" y="889842"/>
                </a:lnTo>
                <a:lnTo>
                  <a:pt x="3208715" y="863261"/>
                </a:lnTo>
                <a:lnTo>
                  <a:pt x="3261172" y="809345"/>
                </a:lnTo>
                <a:lnTo>
                  <a:pt x="3310319" y="754452"/>
                </a:lnTo>
                <a:lnTo>
                  <a:pt x="3356090" y="698616"/>
                </a:lnTo>
                <a:lnTo>
                  <a:pt x="3398416" y="641873"/>
                </a:lnTo>
                <a:lnTo>
                  <a:pt x="3437232" y="584256"/>
                </a:lnTo>
                <a:lnTo>
                  <a:pt x="3472469" y="525801"/>
                </a:lnTo>
                <a:lnTo>
                  <a:pt x="3504060" y="466542"/>
                </a:lnTo>
                <a:lnTo>
                  <a:pt x="3531938" y="406515"/>
                </a:lnTo>
                <a:lnTo>
                  <a:pt x="3556035" y="345753"/>
                </a:lnTo>
                <a:lnTo>
                  <a:pt x="3576284" y="284293"/>
                </a:lnTo>
                <a:lnTo>
                  <a:pt x="3592617" y="222168"/>
                </a:lnTo>
                <a:lnTo>
                  <a:pt x="3604967" y="159413"/>
                </a:lnTo>
                <a:lnTo>
                  <a:pt x="3613267" y="96063"/>
                </a:lnTo>
                <a:lnTo>
                  <a:pt x="3617450" y="32154"/>
                </a:lnTo>
                <a:lnTo>
                  <a:pt x="36179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6221" y="2764027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096" y="304365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96405" y="38100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0" y="0"/>
                </a:moveTo>
                <a:lnTo>
                  <a:pt x="0" y="457200"/>
                </a:lnTo>
                <a:lnTo>
                  <a:pt x="3048000" y="45720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5644" y="3810000"/>
            <a:ext cx="3048000" cy="4572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5"/>
              </a:spcBef>
              <a:tabLst>
                <a:tab pos="2507615" algn="l"/>
              </a:tabLst>
            </a:pPr>
            <a:r>
              <a:rPr sz="2000" spc="-5" dirty="0">
                <a:latin typeface="Times New Roman"/>
                <a:cs typeface="Times New Roman"/>
              </a:rPr>
              <a:t>Decaying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exponential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&lt;0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1827" y="5929121"/>
            <a:ext cx="5450205" cy="76200"/>
          </a:xfrm>
          <a:custGeom>
            <a:avLst/>
            <a:gdLst/>
            <a:ahLst/>
            <a:cxnLst/>
            <a:rect l="l" t="t" r="r" b="b"/>
            <a:pathLst>
              <a:path w="5450205" h="76200">
                <a:moveTo>
                  <a:pt x="5391150" y="38099"/>
                </a:moveTo>
                <a:lnTo>
                  <a:pt x="5389626" y="35051"/>
                </a:lnTo>
                <a:lnTo>
                  <a:pt x="538657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386578" y="42671"/>
                </a:lnTo>
                <a:lnTo>
                  <a:pt x="5389626" y="41909"/>
                </a:lnTo>
                <a:lnTo>
                  <a:pt x="5391150" y="38099"/>
                </a:lnTo>
                <a:close/>
              </a:path>
              <a:path w="5450205" h="76200">
                <a:moveTo>
                  <a:pt x="5449824" y="38099"/>
                </a:moveTo>
                <a:lnTo>
                  <a:pt x="5373624" y="0"/>
                </a:lnTo>
                <a:lnTo>
                  <a:pt x="5373624" y="33527"/>
                </a:lnTo>
                <a:lnTo>
                  <a:pt x="5386578" y="33527"/>
                </a:lnTo>
                <a:lnTo>
                  <a:pt x="5389626" y="35051"/>
                </a:lnTo>
                <a:lnTo>
                  <a:pt x="5391150" y="38099"/>
                </a:lnTo>
                <a:lnTo>
                  <a:pt x="5391150" y="67436"/>
                </a:lnTo>
                <a:lnTo>
                  <a:pt x="5449824" y="38099"/>
                </a:lnTo>
                <a:close/>
              </a:path>
              <a:path w="5450205" h="76200">
                <a:moveTo>
                  <a:pt x="5391150" y="67436"/>
                </a:moveTo>
                <a:lnTo>
                  <a:pt x="5391150" y="38099"/>
                </a:lnTo>
                <a:lnTo>
                  <a:pt x="5389626" y="41909"/>
                </a:lnTo>
                <a:lnTo>
                  <a:pt x="5386578" y="42671"/>
                </a:lnTo>
                <a:lnTo>
                  <a:pt x="5373624" y="42671"/>
                </a:lnTo>
                <a:lnTo>
                  <a:pt x="5373624" y="76199"/>
                </a:lnTo>
                <a:lnTo>
                  <a:pt x="539115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0623" y="3435096"/>
            <a:ext cx="76200" cy="2536825"/>
          </a:xfrm>
          <a:custGeom>
            <a:avLst/>
            <a:gdLst/>
            <a:ahLst/>
            <a:cxnLst/>
            <a:rect l="l" t="t" r="r" b="b"/>
            <a:pathLst>
              <a:path w="76200" h="253682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6825">
                <a:moveTo>
                  <a:pt x="42671" y="76200"/>
                </a:moveTo>
                <a:lnTo>
                  <a:pt x="42671" y="64007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6825">
                <a:moveTo>
                  <a:pt x="42671" y="253212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32126"/>
                </a:lnTo>
                <a:lnTo>
                  <a:pt x="35051" y="2535936"/>
                </a:lnTo>
                <a:lnTo>
                  <a:pt x="38099" y="2536698"/>
                </a:lnTo>
                <a:lnTo>
                  <a:pt x="41909" y="2535936"/>
                </a:lnTo>
                <a:lnTo>
                  <a:pt x="42671" y="253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21555" y="5518658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392" y="3376787"/>
            <a:ext cx="377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8651" y="4030979"/>
            <a:ext cx="4665980" cy="1752600"/>
          </a:xfrm>
          <a:custGeom>
            <a:avLst/>
            <a:gdLst/>
            <a:ahLst/>
            <a:cxnLst/>
            <a:rect l="l" t="t" r="r" b="b"/>
            <a:pathLst>
              <a:path w="4665980" h="1752600">
                <a:moveTo>
                  <a:pt x="4665726" y="1752599"/>
                </a:moveTo>
                <a:lnTo>
                  <a:pt x="4598021" y="1752419"/>
                </a:lnTo>
                <a:lnTo>
                  <a:pt x="4530549" y="1751878"/>
                </a:lnTo>
                <a:lnTo>
                  <a:pt x="4463315" y="1750980"/>
                </a:lnTo>
                <a:lnTo>
                  <a:pt x="4396327" y="1749727"/>
                </a:lnTo>
                <a:lnTo>
                  <a:pt x="4329589" y="1748121"/>
                </a:lnTo>
                <a:lnTo>
                  <a:pt x="4263110" y="1746165"/>
                </a:lnTo>
                <a:lnTo>
                  <a:pt x="4196895" y="1743861"/>
                </a:lnTo>
                <a:lnTo>
                  <a:pt x="4130951" y="1741212"/>
                </a:lnTo>
                <a:lnTo>
                  <a:pt x="4065284" y="1738220"/>
                </a:lnTo>
                <a:lnTo>
                  <a:pt x="3999901" y="1734888"/>
                </a:lnTo>
                <a:lnTo>
                  <a:pt x="3934808" y="1731218"/>
                </a:lnTo>
                <a:lnTo>
                  <a:pt x="3870012" y="1727212"/>
                </a:lnTo>
                <a:lnTo>
                  <a:pt x="3805520" y="1722873"/>
                </a:lnTo>
                <a:lnTo>
                  <a:pt x="3741337" y="1718204"/>
                </a:lnTo>
                <a:lnTo>
                  <a:pt x="3677470" y="1713206"/>
                </a:lnTo>
                <a:lnTo>
                  <a:pt x="3613926" y="1707882"/>
                </a:lnTo>
                <a:lnTo>
                  <a:pt x="3550711" y="1702236"/>
                </a:lnTo>
                <a:lnTo>
                  <a:pt x="3487832" y="1696268"/>
                </a:lnTo>
                <a:lnTo>
                  <a:pt x="3425295" y="1689981"/>
                </a:lnTo>
                <a:lnTo>
                  <a:pt x="3363107" y="1683379"/>
                </a:lnTo>
                <a:lnTo>
                  <a:pt x="3301274" y="1676463"/>
                </a:lnTo>
                <a:lnTo>
                  <a:pt x="3239802" y="1669236"/>
                </a:lnTo>
                <a:lnTo>
                  <a:pt x="3178699" y="1661700"/>
                </a:lnTo>
                <a:lnTo>
                  <a:pt x="3117970" y="1653858"/>
                </a:lnTo>
                <a:lnTo>
                  <a:pt x="3057622" y="1645712"/>
                </a:lnTo>
                <a:lnTo>
                  <a:pt x="2997662" y="1637265"/>
                </a:lnTo>
                <a:lnTo>
                  <a:pt x="2938095" y="1628519"/>
                </a:lnTo>
                <a:lnTo>
                  <a:pt x="2878929" y="1619476"/>
                </a:lnTo>
                <a:lnTo>
                  <a:pt x="2820170" y="1610139"/>
                </a:lnTo>
                <a:lnTo>
                  <a:pt x="2761825" y="1600511"/>
                </a:lnTo>
                <a:lnTo>
                  <a:pt x="2703899" y="1590593"/>
                </a:lnTo>
                <a:lnTo>
                  <a:pt x="2646400" y="1580388"/>
                </a:lnTo>
                <a:lnTo>
                  <a:pt x="2589334" y="1569899"/>
                </a:lnTo>
                <a:lnTo>
                  <a:pt x="2532707" y="1559129"/>
                </a:lnTo>
                <a:lnTo>
                  <a:pt x="2476526" y="1548078"/>
                </a:lnTo>
                <a:lnTo>
                  <a:pt x="2420797" y="1536751"/>
                </a:lnTo>
                <a:lnTo>
                  <a:pt x="2365527" y="1525149"/>
                </a:lnTo>
                <a:lnTo>
                  <a:pt x="2310722" y="1513275"/>
                </a:lnTo>
                <a:lnTo>
                  <a:pt x="2256389" y="1501131"/>
                </a:lnTo>
                <a:lnTo>
                  <a:pt x="2202535" y="1488720"/>
                </a:lnTo>
                <a:lnTo>
                  <a:pt x="2149165" y="1476044"/>
                </a:lnTo>
                <a:lnTo>
                  <a:pt x="2096286" y="1463106"/>
                </a:lnTo>
                <a:lnTo>
                  <a:pt x="2043905" y="1449908"/>
                </a:lnTo>
                <a:lnTo>
                  <a:pt x="1992028" y="1436452"/>
                </a:lnTo>
                <a:lnTo>
                  <a:pt x="1940662" y="1422741"/>
                </a:lnTo>
                <a:lnTo>
                  <a:pt x="1889812" y="1408778"/>
                </a:lnTo>
                <a:lnTo>
                  <a:pt x="1839487" y="1394564"/>
                </a:lnTo>
                <a:lnTo>
                  <a:pt x="1789692" y="1380103"/>
                </a:lnTo>
                <a:lnTo>
                  <a:pt x="1740433" y="1365396"/>
                </a:lnTo>
                <a:lnTo>
                  <a:pt x="1691717" y="1350446"/>
                </a:lnTo>
                <a:lnTo>
                  <a:pt x="1643551" y="1335256"/>
                </a:lnTo>
                <a:lnTo>
                  <a:pt x="1595940" y="1319828"/>
                </a:lnTo>
                <a:lnTo>
                  <a:pt x="1548893" y="1304164"/>
                </a:lnTo>
                <a:lnTo>
                  <a:pt x="1502414" y="1288267"/>
                </a:lnTo>
                <a:lnTo>
                  <a:pt x="1456510" y="1272140"/>
                </a:lnTo>
                <a:lnTo>
                  <a:pt x="1411189" y="1255784"/>
                </a:lnTo>
                <a:lnTo>
                  <a:pt x="1366456" y="1239202"/>
                </a:lnTo>
                <a:lnTo>
                  <a:pt x="1322318" y="1222397"/>
                </a:lnTo>
                <a:lnTo>
                  <a:pt x="1278781" y="1205371"/>
                </a:lnTo>
                <a:lnTo>
                  <a:pt x="1235852" y="1188126"/>
                </a:lnTo>
                <a:lnTo>
                  <a:pt x="1193538" y="1170666"/>
                </a:lnTo>
                <a:lnTo>
                  <a:pt x="1151844" y="1152991"/>
                </a:lnTo>
                <a:lnTo>
                  <a:pt x="1110778" y="1135106"/>
                </a:lnTo>
                <a:lnTo>
                  <a:pt x="1070345" y="1117012"/>
                </a:lnTo>
                <a:lnTo>
                  <a:pt x="1030553" y="1098711"/>
                </a:lnTo>
                <a:lnTo>
                  <a:pt x="991407" y="1080206"/>
                </a:lnTo>
                <a:lnTo>
                  <a:pt x="952915" y="1061500"/>
                </a:lnTo>
                <a:lnTo>
                  <a:pt x="915082" y="1042596"/>
                </a:lnTo>
                <a:lnTo>
                  <a:pt x="877915" y="1023494"/>
                </a:lnTo>
                <a:lnTo>
                  <a:pt x="841421" y="1004198"/>
                </a:lnTo>
                <a:lnTo>
                  <a:pt x="805607" y="984711"/>
                </a:lnTo>
                <a:lnTo>
                  <a:pt x="770477" y="965034"/>
                </a:lnTo>
                <a:lnTo>
                  <a:pt x="736040" y="945171"/>
                </a:lnTo>
                <a:lnTo>
                  <a:pt x="702302" y="925123"/>
                </a:lnTo>
                <a:lnTo>
                  <a:pt x="669269" y="904893"/>
                </a:lnTo>
                <a:lnTo>
                  <a:pt x="636947" y="884484"/>
                </a:lnTo>
                <a:lnTo>
                  <a:pt x="574464" y="843137"/>
                </a:lnTo>
                <a:lnTo>
                  <a:pt x="514905" y="801100"/>
                </a:lnTo>
                <a:lnTo>
                  <a:pt x="458321" y="758395"/>
                </a:lnTo>
                <a:lnTo>
                  <a:pt x="404765" y="715040"/>
                </a:lnTo>
                <a:lnTo>
                  <a:pt x="354289" y="671054"/>
                </a:lnTo>
                <a:lnTo>
                  <a:pt x="306944" y="626458"/>
                </a:lnTo>
                <a:lnTo>
                  <a:pt x="262783" y="581270"/>
                </a:lnTo>
                <a:lnTo>
                  <a:pt x="221856" y="535511"/>
                </a:lnTo>
                <a:lnTo>
                  <a:pt x="184216" y="489199"/>
                </a:lnTo>
                <a:lnTo>
                  <a:pt x="149915" y="442355"/>
                </a:lnTo>
                <a:lnTo>
                  <a:pt x="119004" y="394997"/>
                </a:lnTo>
                <a:lnTo>
                  <a:pt x="91536" y="347146"/>
                </a:lnTo>
                <a:lnTo>
                  <a:pt x="67562" y="298820"/>
                </a:lnTo>
                <a:lnTo>
                  <a:pt x="47134" y="250040"/>
                </a:lnTo>
                <a:lnTo>
                  <a:pt x="30304" y="200824"/>
                </a:lnTo>
                <a:lnTo>
                  <a:pt x="17123" y="151193"/>
                </a:lnTo>
                <a:lnTo>
                  <a:pt x="7645" y="101165"/>
                </a:lnTo>
                <a:lnTo>
                  <a:pt x="1919" y="50761"/>
                </a:lnTo>
                <a:lnTo>
                  <a:pt x="481" y="25424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2500" y="5864605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7800" y="6204203"/>
            <a:ext cx="7223125" cy="100711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 marR="81280" algn="just">
              <a:lnSpc>
                <a:spcPct val="100000"/>
              </a:lnSpc>
              <a:spcBef>
                <a:spcPts val="28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1.11: Characteristics of </a:t>
            </a:r>
            <a:r>
              <a:rPr sz="2000" i="1" spc="-10" dirty="0">
                <a:latin typeface="Times New Roman"/>
                <a:cs typeface="Times New Roman"/>
              </a:rPr>
              <a:t>real exponential signals </a:t>
            </a:r>
            <a:r>
              <a:rPr sz="2000" i="1" spc="-5" dirty="0">
                <a:latin typeface="Times New Roman"/>
                <a:cs typeface="Times New Roman"/>
              </a:rPr>
              <a:t>in terms </a:t>
            </a:r>
            <a:r>
              <a:rPr sz="2000" i="1" spc="-10" dirty="0">
                <a:latin typeface="Times New Roman"/>
                <a:cs typeface="Times New Roman"/>
              </a:rPr>
              <a:t>of  </a:t>
            </a:r>
            <a:r>
              <a:rPr sz="2000" i="1" spc="-5" dirty="0">
                <a:latin typeface="Times New Roman"/>
                <a:cs typeface="Times New Roman"/>
              </a:rPr>
              <a:t>time, t. Top: For a&gt;0, the signal grows exponentially. Bottom: For  a&lt;0, the signal </a:t>
            </a:r>
            <a:r>
              <a:rPr sz="2000" i="1" spc="-10" dirty="0">
                <a:latin typeface="Times New Roman"/>
                <a:cs typeface="Times New Roman"/>
              </a:rPr>
              <a:t>decays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exponentially.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684530"/>
            <a:ext cx="7466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2561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1.7 Complex Exponential Signal	[8]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4953668"/>
            <a:ext cx="670623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Thus, 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" dirty="0">
                <a:latin typeface="Tahoma"/>
                <a:cs typeface="Tahoma"/>
              </a:rPr>
              <a:t>0, </a:t>
            </a:r>
            <a:r>
              <a:rPr sz="2400" dirty="0">
                <a:latin typeface="Tahoma"/>
                <a:cs typeface="Tahoma"/>
              </a:rPr>
              <a:t>the real &amp; imaginary </a:t>
            </a:r>
            <a:r>
              <a:rPr sz="2400" spc="-5" dirty="0">
                <a:latin typeface="Tahoma"/>
                <a:cs typeface="Tahoma"/>
              </a:rPr>
              <a:t>parts </a:t>
            </a:r>
            <a:r>
              <a:rPr sz="2400" dirty="0">
                <a:latin typeface="Tahoma"/>
                <a:cs typeface="Tahoma"/>
              </a:rPr>
              <a:t>of a  </a:t>
            </a:r>
            <a:r>
              <a:rPr sz="2400" spc="-5" dirty="0">
                <a:latin typeface="Tahoma"/>
                <a:cs typeface="Tahoma"/>
              </a:rPr>
              <a:t>complex exponential 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sinusoidal.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9270" y="198348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3485" y="198348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3581400"/>
            <a:ext cx="7428230" cy="1057910"/>
          </a:xfrm>
          <a:custGeom>
            <a:avLst/>
            <a:gdLst/>
            <a:ahLst/>
            <a:cxnLst/>
            <a:rect l="l" t="t" r="r" b="b"/>
            <a:pathLst>
              <a:path w="7428230" h="1057910">
                <a:moveTo>
                  <a:pt x="0" y="0"/>
                </a:moveTo>
                <a:lnTo>
                  <a:pt x="0" y="1057656"/>
                </a:lnTo>
                <a:lnTo>
                  <a:pt x="7427976" y="1057655"/>
                </a:lnTo>
                <a:lnTo>
                  <a:pt x="7427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5685" y="4144533"/>
            <a:ext cx="8197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(1.14)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608" y="4367517"/>
            <a:ext cx="30194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08935" algn="l"/>
              </a:tabLst>
            </a:pPr>
            <a:r>
              <a:rPr sz="1500" spc="15" dirty="0">
                <a:latin typeface="Times New Roman"/>
                <a:cs typeface="Times New Roman"/>
              </a:rPr>
              <a:t>0	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7215" y="4125539"/>
            <a:ext cx="10642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750" i="1" spc="-85" dirty="0">
                <a:latin typeface="Symbol"/>
                <a:cs typeface="Symbol"/>
              </a:rPr>
              <a:t></a:t>
            </a:r>
            <a:r>
              <a:rPr sz="2750" i="1" spc="-8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575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</a:t>
            </a:r>
            <a:r>
              <a:rPr sz="2750" i="1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786" y="4125539"/>
            <a:ext cx="29311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16810" algn="l"/>
              </a:tabLst>
            </a:pPr>
            <a:r>
              <a:rPr sz="2750" i="1" spc="-85" dirty="0">
                <a:latin typeface="Symbol"/>
                <a:cs typeface="Symbol"/>
              </a:rPr>
              <a:t>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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j</a:t>
            </a:r>
            <a:r>
              <a:rPr sz="2600" i="1" spc="-1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sin(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238" y="4144533"/>
            <a:ext cx="15849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spc="-17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cos(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3035" y="4134345"/>
            <a:ext cx="1428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i="1" spc="5" dirty="0">
                <a:latin typeface="Times New Roman"/>
                <a:cs typeface="Times New Roman"/>
              </a:rPr>
              <a:t>rt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5764" y="4134345"/>
            <a:ext cx="1428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i="1" spc="5" dirty="0">
                <a:latin typeface="Times New Roman"/>
                <a:cs typeface="Times New Roman"/>
              </a:rPr>
              <a:t>rt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702" y="1307998"/>
            <a:ext cx="6976745" cy="25692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13700"/>
              </a:lnSpc>
              <a:spcBef>
                <a:spcPts val="3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839210" algn="l"/>
                <a:tab pos="4319905" algn="l"/>
              </a:tabLst>
            </a:pPr>
            <a:r>
              <a:rPr sz="2400" spc="-5" dirty="0">
                <a:latin typeface="Tahoma"/>
                <a:cs typeface="Tahoma"/>
              </a:rPr>
              <a:t>Consider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complex </a:t>
            </a:r>
            <a:r>
              <a:rPr sz="2400" spc="-5" dirty="0">
                <a:latin typeface="Tahoma"/>
                <a:cs typeface="Tahoma"/>
              </a:rPr>
              <a:t>exponential, </a:t>
            </a:r>
            <a:r>
              <a:rPr sz="2800" i="1" spc="-5" dirty="0">
                <a:latin typeface="Times New Roman"/>
                <a:cs typeface="Times New Roman"/>
              </a:rPr>
              <a:t>ce</a:t>
            </a:r>
            <a:r>
              <a:rPr sz="2850" i="1" spc="-7" baseline="23391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expressed in polar form,</a:t>
            </a:r>
            <a:r>
              <a:rPr sz="2400" spc="285" dirty="0">
                <a:latin typeface="Tahoma"/>
                <a:cs typeface="Tahoma"/>
              </a:rPr>
              <a:t> </a:t>
            </a:r>
            <a:r>
              <a:rPr sz="3900" i="1" spc="22" baseline="1068" dirty="0">
                <a:latin typeface="Times New Roman"/>
                <a:cs typeface="Times New Roman"/>
              </a:rPr>
              <a:t>c</a:t>
            </a:r>
            <a:r>
              <a:rPr sz="3900" i="1" spc="104" baseline="1068" dirty="0">
                <a:latin typeface="Times New Roman"/>
                <a:cs typeface="Times New Roman"/>
              </a:rPr>
              <a:t> </a:t>
            </a:r>
            <a:r>
              <a:rPr sz="3900" spc="30" baseline="1068" dirty="0">
                <a:latin typeface="Symbol"/>
                <a:cs typeface="Symbol"/>
              </a:rPr>
              <a:t></a:t>
            </a:r>
            <a:r>
              <a:rPr sz="3900" spc="30" baseline="1068" dirty="0">
                <a:latin typeface="Times New Roman"/>
                <a:cs typeface="Times New Roman"/>
              </a:rPr>
              <a:t>	</a:t>
            </a:r>
            <a:r>
              <a:rPr sz="3900" i="1" spc="22" baseline="1068" dirty="0">
                <a:latin typeface="Times New Roman"/>
                <a:cs typeface="Times New Roman"/>
              </a:rPr>
              <a:t>c e </a:t>
            </a:r>
            <a:r>
              <a:rPr sz="2250" i="1" spc="-22" baseline="46296" dirty="0">
                <a:latin typeface="Times New Roman"/>
                <a:cs typeface="Times New Roman"/>
              </a:rPr>
              <a:t>j</a:t>
            </a:r>
            <a:r>
              <a:rPr sz="2400" i="1" spc="-22" baseline="43402" dirty="0">
                <a:latin typeface="Symbol"/>
                <a:cs typeface="Symbol"/>
              </a:rPr>
              <a:t></a:t>
            </a:r>
            <a:r>
              <a:rPr sz="2400" i="1" spc="-22" baseline="4340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, and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rectangular form, </a:t>
            </a:r>
            <a:r>
              <a:rPr sz="3975" i="1" spc="-7" baseline="1048" dirty="0">
                <a:latin typeface="Times New Roman"/>
                <a:cs typeface="Times New Roman"/>
              </a:rPr>
              <a:t>a </a:t>
            </a:r>
            <a:r>
              <a:rPr sz="3975" spc="-7" baseline="1048" dirty="0">
                <a:latin typeface="Symbol"/>
                <a:cs typeface="Symbol"/>
              </a:rPr>
              <a:t></a:t>
            </a:r>
            <a:r>
              <a:rPr sz="3975" spc="-89" baseline="1048" dirty="0">
                <a:latin typeface="Times New Roman"/>
                <a:cs typeface="Times New Roman"/>
              </a:rPr>
              <a:t> </a:t>
            </a:r>
            <a:r>
              <a:rPr sz="3975" i="1" spc="-7" baseline="1048" dirty="0">
                <a:latin typeface="Times New Roman"/>
                <a:cs typeface="Times New Roman"/>
              </a:rPr>
              <a:t>r</a:t>
            </a:r>
            <a:r>
              <a:rPr sz="3975" i="1" spc="7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Symbol"/>
                <a:cs typeface="Symbol"/>
              </a:rPr>
              <a:t></a:t>
            </a:r>
            <a:r>
              <a:rPr sz="3975" spc="-7" baseline="1048" dirty="0">
                <a:latin typeface="Times New Roman"/>
                <a:cs typeface="Times New Roman"/>
              </a:rPr>
              <a:t>	</a:t>
            </a:r>
            <a:r>
              <a:rPr sz="3975" i="1" spc="67" baseline="1048" dirty="0">
                <a:latin typeface="Times New Roman"/>
                <a:cs typeface="Times New Roman"/>
              </a:rPr>
              <a:t>j</a:t>
            </a:r>
            <a:r>
              <a:rPr sz="2800" i="1" spc="45" dirty="0">
                <a:latin typeface="Symbol"/>
                <a:cs typeface="Symbol"/>
              </a:rPr>
              <a:t></a:t>
            </a:r>
            <a:r>
              <a:rPr sz="2250" spc="67" baseline="-22222" dirty="0">
                <a:latin typeface="Times New Roman"/>
                <a:cs typeface="Times New Roman"/>
              </a:rPr>
              <a:t>0</a:t>
            </a:r>
            <a:r>
              <a:rPr sz="2250" spc="315" baseline="-222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latin typeface="Tahoma"/>
                <a:cs typeface="Tahoma"/>
              </a:rPr>
              <a:t>Then</a:t>
            </a:r>
            <a:endParaRPr sz="240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1860"/>
              </a:spcBef>
            </a:pPr>
            <a:r>
              <a:rPr sz="3900" i="1" spc="60" baseline="-25641" dirty="0">
                <a:latin typeface="Times New Roman"/>
                <a:cs typeface="Times New Roman"/>
              </a:rPr>
              <a:t>ce</a:t>
            </a:r>
            <a:r>
              <a:rPr sz="1500" i="1" spc="40" dirty="0">
                <a:latin typeface="Times New Roman"/>
                <a:cs typeface="Times New Roman"/>
              </a:rPr>
              <a:t>at</a:t>
            </a:r>
            <a:r>
              <a:rPr sz="1500" i="1" spc="185" dirty="0">
                <a:latin typeface="Times New Roman"/>
                <a:cs typeface="Times New Roman"/>
              </a:rPr>
              <a:t> </a:t>
            </a:r>
            <a:r>
              <a:rPr sz="3900" spc="-52" baseline="-25641" dirty="0">
                <a:latin typeface="Symbol"/>
                <a:cs typeface="Symbol"/>
              </a:rPr>
              <a:t></a:t>
            </a:r>
            <a:r>
              <a:rPr sz="3900" spc="-52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c</a:t>
            </a:r>
            <a:r>
              <a:rPr sz="3900" i="1" spc="-254" baseline="-25641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e</a:t>
            </a:r>
            <a:r>
              <a:rPr sz="3900" i="1" spc="-359" baseline="-25641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Symbol"/>
                <a:cs typeface="Symbol"/>
              </a:rPr>
              <a:t>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3900" i="1" spc="89" baseline="-25641" dirty="0">
                <a:latin typeface="Times New Roman"/>
                <a:cs typeface="Times New Roman"/>
              </a:rPr>
              <a:t>e</a:t>
            </a:r>
            <a:r>
              <a:rPr sz="2250" spc="89" baseline="1851" dirty="0">
                <a:latin typeface="Times New Roman"/>
                <a:cs typeface="Times New Roman"/>
              </a:rPr>
              <a:t>(</a:t>
            </a:r>
            <a:r>
              <a:rPr sz="2250" spc="-367" baseline="1851" dirty="0">
                <a:latin typeface="Times New Roman"/>
                <a:cs typeface="Times New Roman"/>
              </a:rPr>
              <a:t> </a:t>
            </a:r>
            <a:r>
              <a:rPr sz="2250" i="1" spc="15" baseline="1851" dirty="0">
                <a:latin typeface="Times New Roman"/>
                <a:cs typeface="Times New Roman"/>
              </a:rPr>
              <a:t>r</a:t>
            </a:r>
            <a:r>
              <a:rPr sz="2250" i="1" spc="-315" baseline="1851" dirty="0">
                <a:latin typeface="Times New Roman"/>
                <a:cs typeface="Times New Roman"/>
              </a:rPr>
              <a:t> </a:t>
            </a:r>
            <a:r>
              <a:rPr sz="2250" spc="22" baseline="1851" dirty="0">
                <a:latin typeface="Symbol"/>
                <a:cs typeface="Symbol"/>
              </a:rPr>
              <a:t></a:t>
            </a:r>
            <a:r>
              <a:rPr sz="2250" spc="37" baseline="1851" dirty="0">
                <a:latin typeface="Times New Roman"/>
                <a:cs typeface="Times New Roman"/>
              </a:rPr>
              <a:t> </a:t>
            </a:r>
            <a:r>
              <a:rPr sz="2250" i="1" baseline="1851" dirty="0">
                <a:latin typeface="Times New Roman"/>
                <a:cs typeface="Times New Roman"/>
              </a:rPr>
              <a:t>j</a:t>
            </a:r>
            <a:r>
              <a:rPr sz="2400" i="1" baseline="1736" dirty="0">
                <a:latin typeface="Symbol"/>
                <a:cs typeface="Symbol"/>
              </a:rPr>
              <a:t></a:t>
            </a:r>
            <a:r>
              <a:rPr sz="1650" baseline="-17676" dirty="0">
                <a:latin typeface="Times New Roman"/>
                <a:cs typeface="Times New Roman"/>
              </a:rPr>
              <a:t>0</a:t>
            </a:r>
            <a:r>
              <a:rPr sz="1650" spc="-127" baseline="-17676" dirty="0">
                <a:latin typeface="Times New Roman"/>
                <a:cs typeface="Times New Roman"/>
              </a:rPr>
              <a:t> </a:t>
            </a:r>
            <a:r>
              <a:rPr sz="2250" spc="67" baseline="1851" dirty="0">
                <a:latin typeface="Times New Roman"/>
                <a:cs typeface="Times New Roman"/>
              </a:rPr>
              <a:t>)</a:t>
            </a:r>
            <a:r>
              <a:rPr sz="2250" i="1" spc="67" baseline="1851" dirty="0">
                <a:latin typeface="Times New Roman"/>
                <a:cs typeface="Times New Roman"/>
              </a:rPr>
              <a:t>t</a:t>
            </a:r>
            <a:r>
              <a:rPr sz="2250" i="1" spc="284" baseline="1851" dirty="0">
                <a:latin typeface="Times New Roman"/>
                <a:cs typeface="Times New Roman"/>
              </a:rPr>
              <a:t> </a:t>
            </a:r>
            <a:r>
              <a:rPr sz="3900" spc="-52" baseline="-25641" dirty="0">
                <a:latin typeface="Symbol"/>
                <a:cs typeface="Symbol"/>
              </a:rPr>
              <a:t></a:t>
            </a:r>
            <a:r>
              <a:rPr sz="3900" spc="-52" baseline="-25641" dirty="0">
                <a:latin typeface="Times New Roman"/>
                <a:cs typeface="Times New Roman"/>
              </a:rPr>
              <a:t>|</a:t>
            </a:r>
            <a:r>
              <a:rPr sz="3900" spc="-277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c</a:t>
            </a:r>
            <a:r>
              <a:rPr sz="3900" i="1" spc="-254" baseline="-25641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82" baseline="-25641" dirty="0">
                <a:latin typeface="Times New Roman"/>
                <a:cs typeface="Times New Roman"/>
              </a:rPr>
              <a:t>e</a:t>
            </a:r>
            <a:r>
              <a:rPr sz="1500" i="1" spc="55" dirty="0">
                <a:latin typeface="Times New Roman"/>
                <a:cs typeface="Times New Roman"/>
              </a:rPr>
              <a:t>rt</a:t>
            </a:r>
            <a:r>
              <a:rPr sz="1500" i="1" spc="20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Symbol"/>
                <a:cs typeface="Symbol"/>
              </a:rPr>
              <a:t></a:t>
            </a:r>
            <a:r>
              <a:rPr sz="3900" spc="-540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e</a:t>
            </a:r>
            <a:r>
              <a:rPr sz="3900" i="1" spc="-352" baseline="-25641" dirty="0">
                <a:latin typeface="Times New Roman"/>
                <a:cs typeface="Times New Roman"/>
              </a:rPr>
              <a:t> </a:t>
            </a:r>
            <a:r>
              <a:rPr sz="2250" i="1" spc="7" baseline="1851" dirty="0">
                <a:latin typeface="Times New Roman"/>
                <a:cs typeface="Times New Roman"/>
              </a:rPr>
              <a:t>j</a:t>
            </a:r>
            <a:r>
              <a:rPr sz="2250" i="1" spc="-322" baseline="1851" dirty="0">
                <a:latin typeface="Times New Roman"/>
                <a:cs typeface="Times New Roman"/>
              </a:rPr>
              <a:t> </a:t>
            </a:r>
            <a:r>
              <a:rPr sz="2250" spc="22" baseline="1851" dirty="0">
                <a:latin typeface="Times New Roman"/>
                <a:cs typeface="Times New Roman"/>
              </a:rPr>
              <a:t>(</a:t>
            </a:r>
            <a:r>
              <a:rPr sz="2400" i="1" spc="22" baseline="1736" dirty="0">
                <a:latin typeface="Symbol"/>
                <a:cs typeface="Symbol"/>
              </a:rPr>
              <a:t></a:t>
            </a:r>
            <a:r>
              <a:rPr sz="1650" spc="22" baseline="-17676" dirty="0">
                <a:latin typeface="Times New Roman"/>
                <a:cs typeface="Times New Roman"/>
              </a:rPr>
              <a:t>0</a:t>
            </a:r>
            <a:r>
              <a:rPr sz="2250" i="1" spc="22" baseline="1851" dirty="0">
                <a:latin typeface="Times New Roman"/>
                <a:cs typeface="Times New Roman"/>
              </a:rPr>
              <a:t>t</a:t>
            </a:r>
            <a:r>
              <a:rPr sz="2250" i="1" spc="-315" baseline="1851" dirty="0">
                <a:latin typeface="Times New Roman"/>
                <a:cs typeface="Times New Roman"/>
              </a:rPr>
              <a:t> </a:t>
            </a:r>
            <a:r>
              <a:rPr sz="2250" spc="-37" baseline="1851" dirty="0">
                <a:latin typeface="Symbol"/>
                <a:cs typeface="Symbol"/>
              </a:rPr>
              <a:t></a:t>
            </a:r>
            <a:r>
              <a:rPr sz="2400" i="1" spc="-37" baseline="1736" dirty="0">
                <a:latin typeface="Symbol"/>
                <a:cs typeface="Symbol"/>
              </a:rPr>
              <a:t></a:t>
            </a:r>
            <a:r>
              <a:rPr sz="2400" i="1" spc="-165" baseline="1736" dirty="0">
                <a:latin typeface="Times New Roman"/>
                <a:cs typeface="Times New Roman"/>
              </a:rPr>
              <a:t> </a:t>
            </a:r>
            <a:r>
              <a:rPr sz="2250" spc="15" baseline="1851" dirty="0">
                <a:latin typeface="Times New Roman"/>
                <a:cs typeface="Times New Roman"/>
              </a:rPr>
              <a:t>)</a:t>
            </a:r>
            <a:endParaRPr sz="2250" baseline="185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5627" y="3576828"/>
            <a:ext cx="7437120" cy="1066800"/>
          </a:xfrm>
          <a:custGeom>
            <a:avLst/>
            <a:gdLst/>
            <a:ahLst/>
            <a:cxnLst/>
            <a:rect l="l" t="t" r="r" b="b"/>
            <a:pathLst>
              <a:path w="7437120" h="1066800">
                <a:moveTo>
                  <a:pt x="0" y="1066800"/>
                </a:moveTo>
                <a:lnTo>
                  <a:pt x="0" y="0"/>
                </a:lnTo>
                <a:lnTo>
                  <a:pt x="7437120" y="0"/>
                </a:lnTo>
                <a:lnTo>
                  <a:pt x="7437120" y="106680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60917"/>
            <a:ext cx="6533515" cy="23818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10795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&gt;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Sinusoidal signals multiplied by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growing </a:t>
            </a:r>
            <a:r>
              <a:rPr sz="2400" spc="-10" dirty="0">
                <a:latin typeface="Tahoma"/>
                <a:cs typeface="Tahoma"/>
              </a:rPr>
              <a:t>exponential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8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&lt;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Sinusoidal signals multiplied by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decaying exponential [</a:t>
            </a:r>
            <a:r>
              <a:rPr sz="2400" spc="-5" dirty="0">
                <a:latin typeface="Symbol"/>
                <a:cs typeface="Symbol"/>
              </a:rPr>
              <a:t>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damped</a:t>
            </a:r>
            <a:r>
              <a:rPr sz="2400" spc="1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sinusoids]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0276" y="3146298"/>
            <a:ext cx="76200" cy="2668905"/>
          </a:xfrm>
          <a:custGeom>
            <a:avLst/>
            <a:gdLst/>
            <a:ahLst/>
            <a:cxnLst/>
            <a:rect l="l" t="t" r="r" b="b"/>
            <a:pathLst>
              <a:path w="76200" h="266890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0" y="76200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668904">
                <a:moveTo>
                  <a:pt x="42664" y="76200"/>
                </a:moveTo>
                <a:lnTo>
                  <a:pt x="33520" y="76200"/>
                </a:lnTo>
                <a:lnTo>
                  <a:pt x="32004" y="2663952"/>
                </a:lnTo>
                <a:lnTo>
                  <a:pt x="32766" y="2667000"/>
                </a:lnTo>
                <a:lnTo>
                  <a:pt x="36576" y="2668524"/>
                </a:lnTo>
                <a:lnTo>
                  <a:pt x="39624" y="2667000"/>
                </a:lnTo>
                <a:lnTo>
                  <a:pt x="41148" y="2663952"/>
                </a:lnTo>
                <a:lnTo>
                  <a:pt x="42664" y="76200"/>
                </a:lnTo>
                <a:close/>
              </a:path>
              <a:path w="76200" h="2668904">
                <a:moveTo>
                  <a:pt x="42671" y="63245"/>
                </a:move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0" y="76200"/>
                </a:lnTo>
                <a:lnTo>
                  <a:pt x="42664" y="76200"/>
                </a:lnTo>
                <a:lnTo>
                  <a:pt x="42671" y="63245"/>
                </a:lnTo>
                <a:close/>
              </a:path>
              <a:path w="76200" h="2668904">
                <a:moveTo>
                  <a:pt x="42671" y="76200"/>
                </a:moveTo>
                <a:lnTo>
                  <a:pt x="42671" y="63245"/>
                </a:lnTo>
                <a:lnTo>
                  <a:pt x="4266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9344" y="4475226"/>
            <a:ext cx="3209290" cy="76200"/>
          </a:xfrm>
          <a:custGeom>
            <a:avLst/>
            <a:gdLst/>
            <a:ahLst/>
            <a:cxnLst/>
            <a:rect l="l" t="t" r="r" b="b"/>
            <a:pathLst>
              <a:path w="3209290" h="76200">
                <a:moveTo>
                  <a:pt x="3150108" y="38100"/>
                </a:moveTo>
                <a:lnTo>
                  <a:pt x="3148584" y="34290"/>
                </a:lnTo>
                <a:lnTo>
                  <a:pt x="3145536" y="33528"/>
                </a:lnTo>
                <a:lnTo>
                  <a:pt x="5334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5334" y="41148"/>
                </a:lnTo>
                <a:lnTo>
                  <a:pt x="3145536" y="42672"/>
                </a:lnTo>
                <a:lnTo>
                  <a:pt x="3148584" y="41148"/>
                </a:lnTo>
                <a:lnTo>
                  <a:pt x="3150108" y="38100"/>
                </a:lnTo>
                <a:close/>
              </a:path>
              <a:path w="3209290" h="76200">
                <a:moveTo>
                  <a:pt x="3208782" y="38100"/>
                </a:moveTo>
                <a:lnTo>
                  <a:pt x="3132582" y="0"/>
                </a:lnTo>
                <a:lnTo>
                  <a:pt x="3132582" y="33521"/>
                </a:lnTo>
                <a:lnTo>
                  <a:pt x="3145536" y="33528"/>
                </a:lnTo>
                <a:lnTo>
                  <a:pt x="3148584" y="34290"/>
                </a:lnTo>
                <a:lnTo>
                  <a:pt x="3150108" y="38100"/>
                </a:lnTo>
                <a:lnTo>
                  <a:pt x="3150108" y="67437"/>
                </a:lnTo>
                <a:lnTo>
                  <a:pt x="3208782" y="38100"/>
                </a:lnTo>
                <a:close/>
              </a:path>
              <a:path w="3209290" h="76200">
                <a:moveTo>
                  <a:pt x="3150108" y="67437"/>
                </a:moveTo>
                <a:lnTo>
                  <a:pt x="3150108" y="38100"/>
                </a:lnTo>
                <a:lnTo>
                  <a:pt x="3148584" y="41148"/>
                </a:lnTo>
                <a:lnTo>
                  <a:pt x="3145536" y="42672"/>
                </a:lnTo>
                <a:lnTo>
                  <a:pt x="3132582" y="42665"/>
                </a:lnTo>
                <a:lnTo>
                  <a:pt x="3132582" y="76200"/>
                </a:lnTo>
                <a:lnTo>
                  <a:pt x="315010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4123" y="3282696"/>
            <a:ext cx="2506980" cy="1024255"/>
          </a:xfrm>
          <a:custGeom>
            <a:avLst/>
            <a:gdLst/>
            <a:ahLst/>
            <a:cxnLst/>
            <a:rect l="l" t="t" r="r" b="b"/>
            <a:pathLst>
              <a:path w="2506979" h="1024254">
                <a:moveTo>
                  <a:pt x="0" y="1024127"/>
                </a:moveTo>
                <a:lnTo>
                  <a:pt x="66786" y="1023771"/>
                </a:lnTo>
                <a:lnTo>
                  <a:pt x="133141" y="1022707"/>
                </a:lnTo>
                <a:lnTo>
                  <a:pt x="199045" y="1020945"/>
                </a:lnTo>
                <a:lnTo>
                  <a:pt x="264473" y="1018494"/>
                </a:lnTo>
                <a:lnTo>
                  <a:pt x="329407" y="1015362"/>
                </a:lnTo>
                <a:lnTo>
                  <a:pt x="393822" y="1011558"/>
                </a:lnTo>
                <a:lnTo>
                  <a:pt x="457699" y="1007092"/>
                </a:lnTo>
                <a:lnTo>
                  <a:pt x="521015" y="1001971"/>
                </a:lnTo>
                <a:lnTo>
                  <a:pt x="583748" y="996206"/>
                </a:lnTo>
                <a:lnTo>
                  <a:pt x="645878" y="989804"/>
                </a:lnTo>
                <a:lnTo>
                  <a:pt x="707381" y="982775"/>
                </a:lnTo>
                <a:lnTo>
                  <a:pt x="768238" y="975127"/>
                </a:lnTo>
                <a:lnTo>
                  <a:pt x="828425" y="966870"/>
                </a:lnTo>
                <a:lnTo>
                  <a:pt x="887922" y="958012"/>
                </a:lnTo>
                <a:lnTo>
                  <a:pt x="946706" y="948562"/>
                </a:lnTo>
                <a:lnTo>
                  <a:pt x="1004756" y="938529"/>
                </a:lnTo>
                <a:lnTo>
                  <a:pt x="1062050" y="927921"/>
                </a:lnTo>
                <a:lnTo>
                  <a:pt x="1118567" y="916748"/>
                </a:lnTo>
                <a:lnTo>
                  <a:pt x="1174285" y="905019"/>
                </a:lnTo>
                <a:lnTo>
                  <a:pt x="1229183" y="892743"/>
                </a:lnTo>
                <a:lnTo>
                  <a:pt x="1283238" y="879927"/>
                </a:lnTo>
                <a:lnTo>
                  <a:pt x="1336429" y="866582"/>
                </a:lnTo>
                <a:lnTo>
                  <a:pt x="1388735" y="852715"/>
                </a:lnTo>
                <a:lnTo>
                  <a:pt x="1440133" y="838336"/>
                </a:lnTo>
                <a:lnTo>
                  <a:pt x="1490602" y="823455"/>
                </a:lnTo>
                <a:lnTo>
                  <a:pt x="1540121" y="808078"/>
                </a:lnTo>
                <a:lnTo>
                  <a:pt x="1588667" y="792216"/>
                </a:lnTo>
                <a:lnTo>
                  <a:pt x="1636220" y="775878"/>
                </a:lnTo>
                <a:lnTo>
                  <a:pt x="1682757" y="759071"/>
                </a:lnTo>
                <a:lnTo>
                  <a:pt x="1728256" y="741806"/>
                </a:lnTo>
                <a:lnTo>
                  <a:pt x="1772697" y="724090"/>
                </a:lnTo>
                <a:lnTo>
                  <a:pt x="1816057" y="705933"/>
                </a:lnTo>
                <a:lnTo>
                  <a:pt x="1858315" y="687344"/>
                </a:lnTo>
                <a:lnTo>
                  <a:pt x="1899450" y="668331"/>
                </a:lnTo>
                <a:lnTo>
                  <a:pt x="1939438" y="648904"/>
                </a:lnTo>
                <a:lnTo>
                  <a:pt x="1978260" y="629070"/>
                </a:lnTo>
                <a:lnTo>
                  <a:pt x="2015892" y="608840"/>
                </a:lnTo>
                <a:lnTo>
                  <a:pt x="2052314" y="588222"/>
                </a:lnTo>
                <a:lnTo>
                  <a:pt x="2087504" y="567224"/>
                </a:lnTo>
                <a:lnTo>
                  <a:pt x="2121440" y="545856"/>
                </a:lnTo>
                <a:lnTo>
                  <a:pt x="2154101" y="524127"/>
                </a:lnTo>
                <a:lnTo>
                  <a:pt x="2185464" y="502045"/>
                </a:lnTo>
                <a:lnTo>
                  <a:pt x="2244213" y="456858"/>
                </a:lnTo>
                <a:lnTo>
                  <a:pt x="2297513" y="410367"/>
                </a:lnTo>
                <a:lnTo>
                  <a:pt x="2345192" y="362643"/>
                </a:lnTo>
                <a:lnTo>
                  <a:pt x="2387076" y="313757"/>
                </a:lnTo>
                <a:lnTo>
                  <a:pt x="2422991" y="263779"/>
                </a:lnTo>
                <a:lnTo>
                  <a:pt x="2452765" y="212781"/>
                </a:lnTo>
                <a:lnTo>
                  <a:pt x="2476224" y="160833"/>
                </a:lnTo>
                <a:lnTo>
                  <a:pt x="2493195" y="108006"/>
                </a:lnTo>
                <a:lnTo>
                  <a:pt x="2503504" y="54371"/>
                </a:lnTo>
                <a:lnTo>
                  <a:pt x="2506107" y="27273"/>
                </a:lnTo>
                <a:lnTo>
                  <a:pt x="250698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123" y="4718303"/>
            <a:ext cx="2437130" cy="887094"/>
          </a:xfrm>
          <a:custGeom>
            <a:avLst/>
            <a:gdLst/>
            <a:ahLst/>
            <a:cxnLst/>
            <a:rect l="l" t="t" r="r" b="b"/>
            <a:pathLst>
              <a:path w="2437129" h="887095">
                <a:moveTo>
                  <a:pt x="0" y="0"/>
                </a:moveTo>
                <a:lnTo>
                  <a:pt x="68201" y="340"/>
                </a:lnTo>
                <a:lnTo>
                  <a:pt x="135940" y="1356"/>
                </a:lnTo>
                <a:lnTo>
                  <a:pt x="203190" y="3039"/>
                </a:lnTo>
                <a:lnTo>
                  <a:pt x="269929" y="5379"/>
                </a:lnTo>
                <a:lnTo>
                  <a:pt x="336132" y="8368"/>
                </a:lnTo>
                <a:lnTo>
                  <a:pt x="401773" y="11997"/>
                </a:lnTo>
                <a:lnTo>
                  <a:pt x="466830" y="16257"/>
                </a:lnTo>
                <a:lnTo>
                  <a:pt x="531276" y="21139"/>
                </a:lnTo>
                <a:lnTo>
                  <a:pt x="595088" y="26634"/>
                </a:lnTo>
                <a:lnTo>
                  <a:pt x="658242" y="32734"/>
                </a:lnTo>
                <a:lnTo>
                  <a:pt x="720712" y="39429"/>
                </a:lnTo>
                <a:lnTo>
                  <a:pt x="782475" y="46710"/>
                </a:lnTo>
                <a:lnTo>
                  <a:pt x="843506" y="54570"/>
                </a:lnTo>
                <a:lnTo>
                  <a:pt x="903780" y="62998"/>
                </a:lnTo>
                <a:lnTo>
                  <a:pt x="963274" y="71986"/>
                </a:lnTo>
                <a:lnTo>
                  <a:pt x="1021962" y="81525"/>
                </a:lnTo>
                <a:lnTo>
                  <a:pt x="1079821" y="91606"/>
                </a:lnTo>
                <a:lnTo>
                  <a:pt x="1136825" y="102221"/>
                </a:lnTo>
                <a:lnTo>
                  <a:pt x="1192951" y="113360"/>
                </a:lnTo>
                <a:lnTo>
                  <a:pt x="1248173" y="125014"/>
                </a:lnTo>
                <a:lnTo>
                  <a:pt x="1302468" y="137176"/>
                </a:lnTo>
                <a:lnTo>
                  <a:pt x="1355811" y="149835"/>
                </a:lnTo>
                <a:lnTo>
                  <a:pt x="1408178" y="162982"/>
                </a:lnTo>
                <a:lnTo>
                  <a:pt x="1459543" y="176610"/>
                </a:lnTo>
                <a:lnTo>
                  <a:pt x="1509884" y="190709"/>
                </a:lnTo>
                <a:lnTo>
                  <a:pt x="1559174" y="205270"/>
                </a:lnTo>
                <a:lnTo>
                  <a:pt x="1607391" y="220285"/>
                </a:lnTo>
                <a:lnTo>
                  <a:pt x="1654509" y="235744"/>
                </a:lnTo>
                <a:lnTo>
                  <a:pt x="1700503" y="251638"/>
                </a:lnTo>
                <a:lnTo>
                  <a:pt x="1745351" y="267960"/>
                </a:lnTo>
                <a:lnTo>
                  <a:pt x="1789026" y="284699"/>
                </a:lnTo>
                <a:lnTo>
                  <a:pt x="1831505" y="301847"/>
                </a:lnTo>
                <a:lnTo>
                  <a:pt x="1872763" y="319395"/>
                </a:lnTo>
                <a:lnTo>
                  <a:pt x="1912775" y="337334"/>
                </a:lnTo>
                <a:lnTo>
                  <a:pt x="1951518" y="355656"/>
                </a:lnTo>
                <a:lnTo>
                  <a:pt x="1988967" y="374351"/>
                </a:lnTo>
                <a:lnTo>
                  <a:pt x="2025097" y="393410"/>
                </a:lnTo>
                <a:lnTo>
                  <a:pt x="2059884" y="412825"/>
                </a:lnTo>
                <a:lnTo>
                  <a:pt x="2093304" y="432587"/>
                </a:lnTo>
                <a:lnTo>
                  <a:pt x="2155943" y="473116"/>
                </a:lnTo>
                <a:lnTo>
                  <a:pt x="2212818" y="514925"/>
                </a:lnTo>
                <a:lnTo>
                  <a:pt x="2263735" y="557943"/>
                </a:lnTo>
                <a:lnTo>
                  <a:pt x="2308497" y="602100"/>
                </a:lnTo>
                <a:lnTo>
                  <a:pt x="2346909" y="647324"/>
                </a:lnTo>
                <a:lnTo>
                  <a:pt x="2378775" y="693545"/>
                </a:lnTo>
                <a:lnTo>
                  <a:pt x="2403901" y="740690"/>
                </a:lnTo>
                <a:lnTo>
                  <a:pt x="2422090" y="788690"/>
                </a:lnTo>
                <a:lnTo>
                  <a:pt x="2433146" y="837473"/>
                </a:lnTo>
                <a:lnTo>
                  <a:pt x="2435939" y="862136"/>
                </a:lnTo>
                <a:lnTo>
                  <a:pt x="2436876" y="886968"/>
                </a:lnTo>
              </a:path>
            </a:pathLst>
          </a:custGeom>
          <a:ln w="952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020" y="3829050"/>
            <a:ext cx="2506980" cy="1708785"/>
          </a:xfrm>
          <a:custGeom>
            <a:avLst/>
            <a:gdLst/>
            <a:ahLst/>
            <a:cxnLst/>
            <a:rect l="l" t="t" r="r" b="b"/>
            <a:pathLst>
              <a:path w="2506979" h="1708785">
                <a:moveTo>
                  <a:pt x="0" y="683513"/>
                </a:moveTo>
                <a:lnTo>
                  <a:pt x="37641" y="632611"/>
                </a:lnTo>
                <a:lnTo>
                  <a:pt x="74817" y="584651"/>
                </a:lnTo>
                <a:lnTo>
                  <a:pt x="111061" y="542448"/>
                </a:lnTo>
                <a:lnTo>
                  <a:pt x="145908" y="508818"/>
                </a:lnTo>
                <a:lnTo>
                  <a:pt x="178893" y="486575"/>
                </a:lnTo>
                <a:lnTo>
                  <a:pt x="209550" y="478535"/>
                </a:lnTo>
                <a:lnTo>
                  <a:pt x="236703" y="488957"/>
                </a:lnTo>
                <a:lnTo>
                  <a:pt x="260914" y="516438"/>
                </a:lnTo>
                <a:lnTo>
                  <a:pt x="283178" y="555307"/>
                </a:lnTo>
                <a:lnTo>
                  <a:pt x="304489" y="599891"/>
                </a:lnTo>
                <a:lnTo>
                  <a:pt x="325843" y="644517"/>
                </a:lnTo>
                <a:lnTo>
                  <a:pt x="348234" y="683513"/>
                </a:lnTo>
                <a:lnTo>
                  <a:pt x="369887" y="722245"/>
                </a:lnTo>
                <a:lnTo>
                  <a:pt x="389636" y="766797"/>
                </a:lnTo>
                <a:lnTo>
                  <a:pt x="409384" y="811434"/>
                </a:lnTo>
                <a:lnTo>
                  <a:pt x="431038" y="850420"/>
                </a:lnTo>
                <a:lnTo>
                  <a:pt x="456501" y="878018"/>
                </a:lnTo>
                <a:lnTo>
                  <a:pt x="487680" y="888491"/>
                </a:lnTo>
                <a:lnTo>
                  <a:pt x="520083" y="881296"/>
                </a:lnTo>
                <a:lnTo>
                  <a:pt x="557033" y="861717"/>
                </a:lnTo>
                <a:lnTo>
                  <a:pt x="597288" y="832768"/>
                </a:lnTo>
                <a:lnTo>
                  <a:pt x="639609" y="797460"/>
                </a:lnTo>
                <a:lnTo>
                  <a:pt x="682756" y="758807"/>
                </a:lnTo>
                <a:lnTo>
                  <a:pt x="725490" y="719821"/>
                </a:lnTo>
                <a:lnTo>
                  <a:pt x="766572" y="683513"/>
                </a:lnTo>
                <a:lnTo>
                  <a:pt x="801181" y="648787"/>
                </a:lnTo>
                <a:lnTo>
                  <a:pt x="835854" y="607016"/>
                </a:lnTo>
                <a:lnTo>
                  <a:pt x="870580" y="561797"/>
                </a:lnTo>
                <a:lnTo>
                  <a:pt x="905351" y="516731"/>
                </a:lnTo>
                <a:lnTo>
                  <a:pt x="940157" y="475415"/>
                </a:lnTo>
                <a:lnTo>
                  <a:pt x="974990" y="441448"/>
                </a:lnTo>
                <a:lnTo>
                  <a:pt x="1009841" y="418428"/>
                </a:lnTo>
                <a:lnTo>
                  <a:pt x="1044702" y="409955"/>
                </a:lnTo>
                <a:lnTo>
                  <a:pt x="1079563" y="417022"/>
                </a:lnTo>
                <a:lnTo>
                  <a:pt x="1114425" y="436625"/>
                </a:lnTo>
                <a:lnTo>
                  <a:pt x="1149286" y="466373"/>
                </a:lnTo>
                <a:lnTo>
                  <a:pt x="1184148" y="503872"/>
                </a:lnTo>
                <a:lnTo>
                  <a:pt x="1219009" y="546729"/>
                </a:lnTo>
                <a:lnTo>
                  <a:pt x="1253871" y="592550"/>
                </a:lnTo>
                <a:lnTo>
                  <a:pt x="1288732" y="638942"/>
                </a:lnTo>
                <a:lnTo>
                  <a:pt x="1323594" y="683513"/>
                </a:lnTo>
                <a:lnTo>
                  <a:pt x="1348758" y="718653"/>
                </a:lnTo>
                <a:lnTo>
                  <a:pt x="1373956" y="760699"/>
                </a:lnTo>
                <a:lnTo>
                  <a:pt x="1399186" y="807493"/>
                </a:lnTo>
                <a:lnTo>
                  <a:pt x="1424443" y="856874"/>
                </a:lnTo>
                <a:lnTo>
                  <a:pt x="1449724" y="906680"/>
                </a:lnTo>
                <a:lnTo>
                  <a:pt x="1475026" y="954752"/>
                </a:lnTo>
                <a:lnTo>
                  <a:pt x="1500345" y="998929"/>
                </a:lnTo>
                <a:lnTo>
                  <a:pt x="1525678" y="1037049"/>
                </a:lnTo>
                <a:lnTo>
                  <a:pt x="1551020" y="1066954"/>
                </a:lnTo>
                <a:lnTo>
                  <a:pt x="1601724" y="1093470"/>
                </a:lnTo>
                <a:lnTo>
                  <a:pt x="1626820" y="1088026"/>
                </a:lnTo>
                <a:lnTo>
                  <a:pt x="1675930" y="1048179"/>
                </a:lnTo>
                <a:lnTo>
                  <a:pt x="1700253" y="1016241"/>
                </a:lnTo>
                <a:lnTo>
                  <a:pt x="1724628" y="977939"/>
                </a:lnTo>
                <a:lnTo>
                  <a:pt x="1749209" y="934504"/>
                </a:lnTo>
                <a:lnTo>
                  <a:pt x="1774151" y="887171"/>
                </a:lnTo>
                <a:lnTo>
                  <a:pt x="1799608" y="837172"/>
                </a:lnTo>
                <a:lnTo>
                  <a:pt x="1825734" y="785741"/>
                </a:lnTo>
                <a:lnTo>
                  <a:pt x="1852685" y="734110"/>
                </a:lnTo>
                <a:lnTo>
                  <a:pt x="1880616" y="683513"/>
                </a:lnTo>
                <a:lnTo>
                  <a:pt x="1900708" y="645825"/>
                </a:lnTo>
                <a:lnTo>
                  <a:pt x="1921737" y="601856"/>
                </a:lnTo>
                <a:lnTo>
                  <a:pt x="1943546" y="552808"/>
                </a:lnTo>
                <a:lnTo>
                  <a:pt x="1965983" y="499883"/>
                </a:lnTo>
                <a:lnTo>
                  <a:pt x="1988894" y="444284"/>
                </a:lnTo>
                <a:lnTo>
                  <a:pt x="2012123" y="387213"/>
                </a:lnTo>
                <a:lnTo>
                  <a:pt x="2035518" y="329872"/>
                </a:lnTo>
                <a:lnTo>
                  <a:pt x="2058924" y="273462"/>
                </a:lnTo>
                <a:lnTo>
                  <a:pt x="2082186" y="219187"/>
                </a:lnTo>
                <a:lnTo>
                  <a:pt x="2105152" y="168248"/>
                </a:lnTo>
                <a:lnTo>
                  <a:pt x="2127668" y="121848"/>
                </a:lnTo>
                <a:lnTo>
                  <a:pt x="2149578" y="81188"/>
                </a:lnTo>
                <a:lnTo>
                  <a:pt x="2170729" y="47471"/>
                </a:lnTo>
                <a:lnTo>
                  <a:pt x="2210138" y="5675"/>
                </a:lnTo>
                <a:lnTo>
                  <a:pt x="2228088" y="0"/>
                </a:lnTo>
                <a:lnTo>
                  <a:pt x="2246375" y="5161"/>
                </a:lnTo>
                <a:lnTo>
                  <a:pt x="2281117" y="43726"/>
                </a:lnTo>
                <a:lnTo>
                  <a:pt x="2313403" y="113876"/>
                </a:lnTo>
                <a:lnTo>
                  <a:pt x="2328623" y="158520"/>
                </a:lnTo>
                <a:lnTo>
                  <a:pt x="2343224" y="208329"/>
                </a:lnTo>
                <a:lnTo>
                  <a:pt x="2357207" y="262393"/>
                </a:lnTo>
                <a:lnTo>
                  <a:pt x="2370569" y="319802"/>
                </a:lnTo>
                <a:lnTo>
                  <a:pt x="2383310" y="379645"/>
                </a:lnTo>
                <a:lnTo>
                  <a:pt x="2395427" y="441012"/>
                </a:lnTo>
                <a:lnTo>
                  <a:pt x="2406920" y="502993"/>
                </a:lnTo>
                <a:lnTo>
                  <a:pt x="2417787" y="564677"/>
                </a:lnTo>
                <a:lnTo>
                  <a:pt x="2428026" y="625154"/>
                </a:lnTo>
                <a:lnTo>
                  <a:pt x="2437638" y="683513"/>
                </a:lnTo>
                <a:lnTo>
                  <a:pt x="2444351" y="726782"/>
                </a:lnTo>
                <a:lnTo>
                  <a:pt x="2450566" y="771278"/>
                </a:lnTo>
                <a:lnTo>
                  <a:pt x="2456307" y="816937"/>
                </a:lnTo>
                <a:lnTo>
                  <a:pt x="2461601" y="863693"/>
                </a:lnTo>
                <a:lnTo>
                  <a:pt x="2466474" y="911482"/>
                </a:lnTo>
                <a:lnTo>
                  <a:pt x="2470954" y="960241"/>
                </a:lnTo>
                <a:lnTo>
                  <a:pt x="2475065" y="1009903"/>
                </a:lnTo>
                <a:lnTo>
                  <a:pt x="2478834" y="1060405"/>
                </a:lnTo>
                <a:lnTo>
                  <a:pt x="2482288" y="1111682"/>
                </a:lnTo>
                <a:lnTo>
                  <a:pt x="2485453" y="1163669"/>
                </a:lnTo>
                <a:lnTo>
                  <a:pt x="2488355" y="1216302"/>
                </a:lnTo>
                <a:lnTo>
                  <a:pt x="2491020" y="1269516"/>
                </a:lnTo>
                <a:lnTo>
                  <a:pt x="2493475" y="1323247"/>
                </a:lnTo>
                <a:lnTo>
                  <a:pt x="2495746" y="1377430"/>
                </a:lnTo>
                <a:lnTo>
                  <a:pt x="2497859" y="1432000"/>
                </a:lnTo>
                <a:lnTo>
                  <a:pt x="2499841" y="1486893"/>
                </a:lnTo>
                <a:lnTo>
                  <a:pt x="2501718" y="1542045"/>
                </a:lnTo>
                <a:lnTo>
                  <a:pt x="2503515" y="1597390"/>
                </a:lnTo>
                <a:lnTo>
                  <a:pt x="2505261" y="1652864"/>
                </a:lnTo>
                <a:lnTo>
                  <a:pt x="2506980" y="17084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1876" y="3002686"/>
            <a:ext cx="750570" cy="8343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&gt;0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9274" y="454466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254" y="6342989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Growing </a:t>
            </a:r>
            <a:r>
              <a:rPr sz="2400" dirty="0">
                <a:latin typeface="Times New Roman"/>
                <a:cs typeface="Times New Roman"/>
              </a:rPr>
              <a:t>sinusoidal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9953" y="3030473"/>
            <a:ext cx="76200" cy="2862580"/>
          </a:xfrm>
          <a:custGeom>
            <a:avLst/>
            <a:gdLst/>
            <a:ahLst/>
            <a:cxnLst/>
            <a:rect l="l" t="t" r="r" b="b"/>
            <a:pathLst>
              <a:path w="76200" h="28625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5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862579">
                <a:moveTo>
                  <a:pt x="42672" y="76200"/>
                </a:moveTo>
                <a:lnTo>
                  <a:pt x="42672" y="63245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5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2862579">
                <a:moveTo>
                  <a:pt x="42672" y="285750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2857500"/>
                </a:lnTo>
                <a:lnTo>
                  <a:pt x="34290" y="2861310"/>
                </a:lnTo>
                <a:lnTo>
                  <a:pt x="38100" y="2862072"/>
                </a:lnTo>
                <a:lnTo>
                  <a:pt x="41148" y="2861310"/>
                </a:lnTo>
                <a:lnTo>
                  <a:pt x="42672" y="285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3094" y="4457700"/>
            <a:ext cx="3636010" cy="76200"/>
          </a:xfrm>
          <a:custGeom>
            <a:avLst/>
            <a:gdLst/>
            <a:ahLst/>
            <a:cxnLst/>
            <a:rect l="l" t="t" r="r" b="b"/>
            <a:pathLst>
              <a:path w="3636009" h="76200">
                <a:moveTo>
                  <a:pt x="3576828" y="38100"/>
                </a:moveTo>
                <a:lnTo>
                  <a:pt x="3575304" y="35052"/>
                </a:lnTo>
                <a:lnTo>
                  <a:pt x="357225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3572256" y="42672"/>
                </a:lnTo>
                <a:lnTo>
                  <a:pt x="3575304" y="41148"/>
                </a:lnTo>
                <a:lnTo>
                  <a:pt x="3576828" y="38100"/>
                </a:lnTo>
                <a:close/>
              </a:path>
              <a:path w="3636009" h="76200">
                <a:moveTo>
                  <a:pt x="3635502" y="38100"/>
                </a:moveTo>
                <a:lnTo>
                  <a:pt x="3559302" y="0"/>
                </a:lnTo>
                <a:lnTo>
                  <a:pt x="3559302" y="33528"/>
                </a:lnTo>
                <a:lnTo>
                  <a:pt x="3572256" y="33528"/>
                </a:lnTo>
                <a:lnTo>
                  <a:pt x="3575304" y="35052"/>
                </a:lnTo>
                <a:lnTo>
                  <a:pt x="3576828" y="38100"/>
                </a:lnTo>
                <a:lnTo>
                  <a:pt x="3576828" y="67437"/>
                </a:lnTo>
                <a:lnTo>
                  <a:pt x="3635502" y="38100"/>
                </a:lnTo>
                <a:close/>
              </a:path>
              <a:path w="3636009" h="76200">
                <a:moveTo>
                  <a:pt x="3576828" y="67437"/>
                </a:moveTo>
                <a:lnTo>
                  <a:pt x="3576828" y="38100"/>
                </a:lnTo>
                <a:lnTo>
                  <a:pt x="3575304" y="41148"/>
                </a:lnTo>
                <a:lnTo>
                  <a:pt x="3572256" y="42672"/>
                </a:lnTo>
                <a:lnTo>
                  <a:pt x="3559302" y="42672"/>
                </a:lnTo>
                <a:lnTo>
                  <a:pt x="3559302" y="76200"/>
                </a:lnTo>
                <a:lnTo>
                  <a:pt x="35768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7779" y="4723611"/>
            <a:ext cx="2846070" cy="1083945"/>
          </a:xfrm>
          <a:custGeom>
            <a:avLst/>
            <a:gdLst/>
            <a:ahLst/>
            <a:cxnLst/>
            <a:rect l="l" t="t" r="r" b="b"/>
            <a:pathLst>
              <a:path w="2846070" h="1083945">
                <a:moveTo>
                  <a:pt x="2846070" y="26"/>
                </a:moveTo>
                <a:lnTo>
                  <a:pt x="2779012" y="0"/>
                </a:lnTo>
                <a:lnTo>
                  <a:pt x="2712332" y="570"/>
                </a:lnTo>
                <a:lnTo>
                  <a:pt x="2646048" y="1729"/>
                </a:lnTo>
                <a:lnTo>
                  <a:pt x="2580176" y="3472"/>
                </a:lnTo>
                <a:lnTo>
                  <a:pt x="2514734" y="5792"/>
                </a:lnTo>
                <a:lnTo>
                  <a:pt x="2449738" y="8683"/>
                </a:lnTo>
                <a:lnTo>
                  <a:pt x="2385205" y="12137"/>
                </a:lnTo>
                <a:lnTo>
                  <a:pt x="2321153" y="16149"/>
                </a:lnTo>
                <a:lnTo>
                  <a:pt x="2257599" y="20711"/>
                </a:lnTo>
                <a:lnTo>
                  <a:pt x="2194560" y="25818"/>
                </a:lnTo>
                <a:lnTo>
                  <a:pt x="2132052" y="31463"/>
                </a:lnTo>
                <a:lnTo>
                  <a:pt x="2070093" y="37640"/>
                </a:lnTo>
                <a:lnTo>
                  <a:pt x="2008701" y="44341"/>
                </a:lnTo>
                <a:lnTo>
                  <a:pt x="1947891" y="51561"/>
                </a:lnTo>
                <a:lnTo>
                  <a:pt x="1887681" y="59293"/>
                </a:lnTo>
                <a:lnTo>
                  <a:pt x="1828089" y="67531"/>
                </a:lnTo>
                <a:lnTo>
                  <a:pt x="1769131" y="76268"/>
                </a:lnTo>
                <a:lnTo>
                  <a:pt x="1710825" y="85497"/>
                </a:lnTo>
                <a:lnTo>
                  <a:pt x="1653187" y="95213"/>
                </a:lnTo>
                <a:lnTo>
                  <a:pt x="1596234" y="105408"/>
                </a:lnTo>
                <a:lnTo>
                  <a:pt x="1539984" y="116077"/>
                </a:lnTo>
                <a:lnTo>
                  <a:pt x="1484454" y="127212"/>
                </a:lnTo>
                <a:lnTo>
                  <a:pt x="1429660" y="138807"/>
                </a:lnTo>
                <a:lnTo>
                  <a:pt x="1375620" y="150857"/>
                </a:lnTo>
                <a:lnTo>
                  <a:pt x="1322351" y="163353"/>
                </a:lnTo>
                <a:lnTo>
                  <a:pt x="1269870" y="176290"/>
                </a:lnTo>
                <a:lnTo>
                  <a:pt x="1218195" y="189662"/>
                </a:lnTo>
                <a:lnTo>
                  <a:pt x="1167341" y="203461"/>
                </a:lnTo>
                <a:lnTo>
                  <a:pt x="1117326" y="217682"/>
                </a:lnTo>
                <a:lnTo>
                  <a:pt x="1068168" y="232318"/>
                </a:lnTo>
                <a:lnTo>
                  <a:pt x="1019883" y="247362"/>
                </a:lnTo>
                <a:lnTo>
                  <a:pt x="972489" y="262808"/>
                </a:lnTo>
                <a:lnTo>
                  <a:pt x="926002" y="278650"/>
                </a:lnTo>
                <a:lnTo>
                  <a:pt x="880439" y="294880"/>
                </a:lnTo>
                <a:lnTo>
                  <a:pt x="835818" y="311493"/>
                </a:lnTo>
                <a:lnTo>
                  <a:pt x="792156" y="328482"/>
                </a:lnTo>
                <a:lnTo>
                  <a:pt x="749470" y="345841"/>
                </a:lnTo>
                <a:lnTo>
                  <a:pt x="707776" y="363563"/>
                </a:lnTo>
                <a:lnTo>
                  <a:pt x="667093" y="381641"/>
                </a:lnTo>
                <a:lnTo>
                  <a:pt x="627437" y="400069"/>
                </a:lnTo>
                <a:lnTo>
                  <a:pt x="588824" y="418841"/>
                </a:lnTo>
                <a:lnTo>
                  <a:pt x="551273" y="437950"/>
                </a:lnTo>
                <a:lnTo>
                  <a:pt x="514800" y="457390"/>
                </a:lnTo>
                <a:lnTo>
                  <a:pt x="479422" y="477154"/>
                </a:lnTo>
                <a:lnTo>
                  <a:pt x="445157" y="497236"/>
                </a:lnTo>
                <a:lnTo>
                  <a:pt x="412021" y="517629"/>
                </a:lnTo>
                <a:lnTo>
                  <a:pt x="380032" y="538326"/>
                </a:lnTo>
                <a:lnTo>
                  <a:pt x="319562" y="580610"/>
                </a:lnTo>
                <a:lnTo>
                  <a:pt x="263882" y="624036"/>
                </a:lnTo>
                <a:lnTo>
                  <a:pt x="213131" y="668550"/>
                </a:lnTo>
                <a:lnTo>
                  <a:pt x="167443" y="714103"/>
                </a:lnTo>
                <a:lnTo>
                  <a:pt x="126957" y="760641"/>
                </a:lnTo>
                <a:lnTo>
                  <a:pt x="91808" y="808113"/>
                </a:lnTo>
                <a:lnTo>
                  <a:pt x="62133" y="856467"/>
                </a:lnTo>
                <a:lnTo>
                  <a:pt x="38068" y="905652"/>
                </a:lnTo>
                <a:lnTo>
                  <a:pt x="19751" y="955615"/>
                </a:lnTo>
                <a:lnTo>
                  <a:pt x="7318" y="1006305"/>
                </a:lnTo>
                <a:lnTo>
                  <a:pt x="905" y="1057670"/>
                </a:lnTo>
                <a:lnTo>
                  <a:pt x="0" y="108359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0744" y="3318509"/>
            <a:ext cx="2755900" cy="967105"/>
          </a:xfrm>
          <a:custGeom>
            <a:avLst/>
            <a:gdLst/>
            <a:ahLst/>
            <a:cxnLst/>
            <a:rect l="l" t="t" r="r" b="b"/>
            <a:pathLst>
              <a:path w="2755900" h="967104">
                <a:moveTo>
                  <a:pt x="2755391" y="966977"/>
                </a:moveTo>
                <a:lnTo>
                  <a:pt x="2686288" y="966339"/>
                </a:lnTo>
                <a:lnTo>
                  <a:pt x="2617605" y="965121"/>
                </a:lnTo>
                <a:lnTo>
                  <a:pt x="2549362" y="963330"/>
                </a:lnTo>
                <a:lnTo>
                  <a:pt x="2481580" y="960973"/>
                </a:lnTo>
                <a:lnTo>
                  <a:pt x="2414278" y="958057"/>
                </a:lnTo>
                <a:lnTo>
                  <a:pt x="2347475" y="954589"/>
                </a:lnTo>
                <a:lnTo>
                  <a:pt x="2281191" y="950577"/>
                </a:lnTo>
                <a:lnTo>
                  <a:pt x="2215447" y="946026"/>
                </a:lnTo>
                <a:lnTo>
                  <a:pt x="2150261" y="940944"/>
                </a:lnTo>
                <a:lnTo>
                  <a:pt x="2085654" y="935339"/>
                </a:lnTo>
                <a:lnTo>
                  <a:pt x="2021645" y="929216"/>
                </a:lnTo>
                <a:lnTo>
                  <a:pt x="1958255" y="922583"/>
                </a:lnTo>
                <a:lnTo>
                  <a:pt x="1895502" y="915448"/>
                </a:lnTo>
                <a:lnTo>
                  <a:pt x="1833406" y="907815"/>
                </a:lnTo>
                <a:lnTo>
                  <a:pt x="1771988" y="899694"/>
                </a:lnTo>
                <a:lnTo>
                  <a:pt x="1711267" y="891091"/>
                </a:lnTo>
                <a:lnTo>
                  <a:pt x="1651262" y="882012"/>
                </a:lnTo>
                <a:lnTo>
                  <a:pt x="1591994" y="872465"/>
                </a:lnTo>
                <a:lnTo>
                  <a:pt x="1533483" y="862456"/>
                </a:lnTo>
                <a:lnTo>
                  <a:pt x="1475747" y="851994"/>
                </a:lnTo>
                <a:lnTo>
                  <a:pt x="1418806" y="841083"/>
                </a:lnTo>
                <a:lnTo>
                  <a:pt x="1362681" y="829733"/>
                </a:lnTo>
                <a:lnTo>
                  <a:pt x="1307391" y="817949"/>
                </a:lnTo>
                <a:lnTo>
                  <a:pt x="1252957" y="805738"/>
                </a:lnTo>
                <a:lnTo>
                  <a:pt x="1199396" y="793108"/>
                </a:lnTo>
                <a:lnTo>
                  <a:pt x="1146730" y="780065"/>
                </a:lnTo>
                <a:lnTo>
                  <a:pt x="1094978" y="766617"/>
                </a:lnTo>
                <a:lnTo>
                  <a:pt x="1044160" y="752770"/>
                </a:lnTo>
                <a:lnTo>
                  <a:pt x="994295" y="738531"/>
                </a:lnTo>
                <a:lnTo>
                  <a:pt x="945404" y="723908"/>
                </a:lnTo>
                <a:lnTo>
                  <a:pt x="897506" y="708906"/>
                </a:lnTo>
                <a:lnTo>
                  <a:pt x="850620" y="693534"/>
                </a:lnTo>
                <a:lnTo>
                  <a:pt x="804767" y="677799"/>
                </a:lnTo>
                <a:lnTo>
                  <a:pt x="759966" y="661706"/>
                </a:lnTo>
                <a:lnTo>
                  <a:pt x="716237" y="645263"/>
                </a:lnTo>
                <a:lnTo>
                  <a:pt x="673599" y="628478"/>
                </a:lnTo>
                <a:lnTo>
                  <a:pt x="632074" y="611356"/>
                </a:lnTo>
                <a:lnTo>
                  <a:pt x="591679" y="593906"/>
                </a:lnTo>
                <a:lnTo>
                  <a:pt x="552435" y="576133"/>
                </a:lnTo>
                <a:lnTo>
                  <a:pt x="514362" y="558046"/>
                </a:lnTo>
                <a:lnTo>
                  <a:pt x="477479" y="539650"/>
                </a:lnTo>
                <a:lnTo>
                  <a:pt x="441806" y="520953"/>
                </a:lnTo>
                <a:lnTo>
                  <a:pt x="407363" y="501962"/>
                </a:lnTo>
                <a:lnTo>
                  <a:pt x="374170" y="482684"/>
                </a:lnTo>
                <a:lnTo>
                  <a:pt x="311611" y="443294"/>
                </a:lnTo>
                <a:lnTo>
                  <a:pt x="254287" y="402839"/>
                </a:lnTo>
                <a:lnTo>
                  <a:pt x="202355" y="361374"/>
                </a:lnTo>
                <a:lnTo>
                  <a:pt x="155975" y="318955"/>
                </a:lnTo>
                <a:lnTo>
                  <a:pt x="115304" y="275639"/>
                </a:lnTo>
                <a:lnTo>
                  <a:pt x="80499" y="231480"/>
                </a:lnTo>
                <a:lnTo>
                  <a:pt x="51718" y="186534"/>
                </a:lnTo>
                <a:lnTo>
                  <a:pt x="29120" y="140857"/>
                </a:lnTo>
                <a:lnTo>
                  <a:pt x="12863" y="94506"/>
                </a:lnTo>
                <a:lnTo>
                  <a:pt x="3103" y="47534"/>
                </a:lnTo>
                <a:lnTo>
                  <a:pt x="709" y="238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982" y="3391661"/>
            <a:ext cx="2834005" cy="1833880"/>
          </a:xfrm>
          <a:custGeom>
            <a:avLst/>
            <a:gdLst/>
            <a:ahLst/>
            <a:cxnLst/>
            <a:rect l="l" t="t" r="r" b="b"/>
            <a:pathLst>
              <a:path w="2834004" h="1833879">
                <a:moveTo>
                  <a:pt x="2833878" y="1114043"/>
                </a:moveTo>
                <a:lnTo>
                  <a:pt x="2797035" y="1160468"/>
                </a:lnTo>
                <a:lnTo>
                  <a:pt x="2760552" y="1205053"/>
                </a:lnTo>
                <a:lnTo>
                  <a:pt x="2724789" y="1245865"/>
                </a:lnTo>
                <a:lnTo>
                  <a:pt x="2690106" y="1280973"/>
                </a:lnTo>
                <a:lnTo>
                  <a:pt x="2656862" y="1308442"/>
                </a:lnTo>
                <a:lnTo>
                  <a:pt x="2596134" y="1332737"/>
                </a:lnTo>
                <a:lnTo>
                  <a:pt x="2565403" y="1321237"/>
                </a:lnTo>
                <a:lnTo>
                  <a:pt x="2537996" y="1291533"/>
                </a:lnTo>
                <a:lnTo>
                  <a:pt x="2512790" y="1249679"/>
                </a:lnTo>
                <a:lnTo>
                  <a:pt x="2488663" y="1201730"/>
                </a:lnTo>
                <a:lnTo>
                  <a:pt x="2464494" y="1153738"/>
                </a:lnTo>
                <a:lnTo>
                  <a:pt x="2439162" y="1111757"/>
                </a:lnTo>
                <a:lnTo>
                  <a:pt x="2415049" y="1069777"/>
                </a:lnTo>
                <a:lnTo>
                  <a:pt x="2393075" y="1021785"/>
                </a:lnTo>
                <a:lnTo>
                  <a:pt x="2371058" y="973835"/>
                </a:lnTo>
                <a:lnTo>
                  <a:pt x="2346818" y="931982"/>
                </a:lnTo>
                <a:lnTo>
                  <a:pt x="2318176" y="902278"/>
                </a:lnTo>
                <a:lnTo>
                  <a:pt x="2282952" y="890777"/>
                </a:lnTo>
                <a:lnTo>
                  <a:pt x="2250922" y="896674"/>
                </a:lnTo>
                <a:lnTo>
                  <a:pt x="2214883" y="912947"/>
                </a:lnTo>
                <a:lnTo>
                  <a:pt x="2175755" y="937471"/>
                </a:lnTo>
                <a:lnTo>
                  <a:pt x="2134457" y="968120"/>
                </a:lnTo>
                <a:lnTo>
                  <a:pt x="2091908" y="1002771"/>
                </a:lnTo>
                <a:lnTo>
                  <a:pt x="2049029" y="1039296"/>
                </a:lnTo>
                <a:lnTo>
                  <a:pt x="2006740" y="1075571"/>
                </a:lnTo>
                <a:lnTo>
                  <a:pt x="1965959" y="1109471"/>
                </a:lnTo>
                <a:lnTo>
                  <a:pt x="1930655" y="1141756"/>
                </a:lnTo>
                <a:lnTo>
                  <a:pt x="1895356" y="1180405"/>
                </a:lnTo>
                <a:lnTo>
                  <a:pt x="1860070" y="1222699"/>
                </a:lnTo>
                <a:lnTo>
                  <a:pt x="1824802" y="1265915"/>
                </a:lnTo>
                <a:lnTo>
                  <a:pt x="1789560" y="1307330"/>
                </a:lnTo>
                <a:lnTo>
                  <a:pt x="1754349" y="1344224"/>
                </a:lnTo>
                <a:lnTo>
                  <a:pt x="1719176" y="1373874"/>
                </a:lnTo>
                <a:lnTo>
                  <a:pt x="1684047" y="1393558"/>
                </a:lnTo>
                <a:lnTo>
                  <a:pt x="1648967" y="1400555"/>
                </a:lnTo>
                <a:lnTo>
                  <a:pt x="1613943" y="1394281"/>
                </a:lnTo>
                <a:lnTo>
                  <a:pt x="1578968" y="1377169"/>
                </a:lnTo>
                <a:lnTo>
                  <a:pt x="1544037" y="1351025"/>
                </a:lnTo>
                <a:lnTo>
                  <a:pt x="1509144" y="1317657"/>
                </a:lnTo>
                <a:lnTo>
                  <a:pt x="1474282" y="1278871"/>
                </a:lnTo>
                <a:lnTo>
                  <a:pt x="1439446" y="1236471"/>
                </a:lnTo>
                <a:lnTo>
                  <a:pt x="1404628" y="1192266"/>
                </a:lnTo>
                <a:lnTo>
                  <a:pt x="1369823" y="1148061"/>
                </a:lnTo>
                <a:lnTo>
                  <a:pt x="1335023" y="1105661"/>
                </a:lnTo>
                <a:lnTo>
                  <a:pt x="1308940" y="1071223"/>
                </a:lnTo>
                <a:lnTo>
                  <a:pt x="1282879" y="1030435"/>
                </a:lnTo>
                <a:lnTo>
                  <a:pt x="1256835" y="985075"/>
                </a:lnTo>
                <a:lnTo>
                  <a:pt x="1230799" y="936921"/>
                </a:lnTo>
                <a:lnTo>
                  <a:pt x="1204763" y="887751"/>
                </a:lnTo>
                <a:lnTo>
                  <a:pt x="1178718" y="839342"/>
                </a:lnTo>
                <a:lnTo>
                  <a:pt x="1152658" y="793474"/>
                </a:lnTo>
                <a:lnTo>
                  <a:pt x="1126574" y="751924"/>
                </a:lnTo>
                <a:lnTo>
                  <a:pt x="1100458" y="716470"/>
                </a:lnTo>
                <a:lnTo>
                  <a:pt x="1048100" y="670962"/>
                </a:lnTo>
                <a:lnTo>
                  <a:pt x="1021841" y="664463"/>
                </a:lnTo>
                <a:lnTo>
                  <a:pt x="995769" y="669199"/>
                </a:lnTo>
                <a:lnTo>
                  <a:pt x="944546" y="705171"/>
                </a:lnTo>
                <a:lnTo>
                  <a:pt x="919141" y="734370"/>
                </a:lnTo>
                <a:lnTo>
                  <a:pt x="893704" y="769686"/>
                </a:lnTo>
                <a:lnTo>
                  <a:pt x="868108" y="810101"/>
                </a:lnTo>
                <a:lnTo>
                  <a:pt x="842226" y="854595"/>
                </a:lnTo>
                <a:lnTo>
                  <a:pt x="815932" y="902151"/>
                </a:lnTo>
                <a:lnTo>
                  <a:pt x="789098" y="951749"/>
                </a:lnTo>
                <a:lnTo>
                  <a:pt x="761597" y="1002372"/>
                </a:lnTo>
                <a:lnTo>
                  <a:pt x="733303" y="1052999"/>
                </a:lnTo>
                <a:lnTo>
                  <a:pt x="704088" y="1102613"/>
                </a:lnTo>
                <a:lnTo>
                  <a:pt x="683669" y="1138136"/>
                </a:lnTo>
                <a:lnTo>
                  <a:pt x="662374" y="1179076"/>
                </a:lnTo>
                <a:lnTo>
                  <a:pt x="640330" y="1224530"/>
                </a:lnTo>
                <a:lnTo>
                  <a:pt x="617663" y="1273594"/>
                </a:lnTo>
                <a:lnTo>
                  <a:pt x="594498" y="1325365"/>
                </a:lnTo>
                <a:lnTo>
                  <a:pt x="570963" y="1378937"/>
                </a:lnTo>
                <a:lnTo>
                  <a:pt x="547184" y="1433408"/>
                </a:lnTo>
                <a:lnTo>
                  <a:pt x="523285" y="1487874"/>
                </a:lnTo>
                <a:lnTo>
                  <a:pt x="499395" y="1541430"/>
                </a:lnTo>
                <a:lnTo>
                  <a:pt x="475639" y="1593173"/>
                </a:lnTo>
                <a:lnTo>
                  <a:pt x="452143" y="1642199"/>
                </a:lnTo>
                <a:lnTo>
                  <a:pt x="429034" y="1687604"/>
                </a:lnTo>
                <a:lnTo>
                  <a:pt x="406437" y="1728483"/>
                </a:lnTo>
                <a:lnTo>
                  <a:pt x="384479" y="1763934"/>
                </a:lnTo>
                <a:lnTo>
                  <a:pt x="342985" y="1814934"/>
                </a:lnTo>
                <a:lnTo>
                  <a:pt x="305561" y="1833371"/>
                </a:lnTo>
                <a:lnTo>
                  <a:pt x="287297" y="1828919"/>
                </a:lnTo>
                <a:lnTo>
                  <a:pt x="252512" y="1796117"/>
                </a:lnTo>
                <a:lnTo>
                  <a:pt x="220035" y="1735918"/>
                </a:lnTo>
                <a:lnTo>
                  <a:pt x="204656" y="1697219"/>
                </a:lnTo>
                <a:lnTo>
                  <a:pt x="189844" y="1653682"/>
                </a:lnTo>
                <a:lnTo>
                  <a:pt x="175599" y="1605976"/>
                </a:lnTo>
                <a:lnTo>
                  <a:pt x="161916" y="1554770"/>
                </a:lnTo>
                <a:lnTo>
                  <a:pt x="148794" y="1500736"/>
                </a:lnTo>
                <a:lnTo>
                  <a:pt x="136229" y="1444543"/>
                </a:lnTo>
                <a:lnTo>
                  <a:pt x="124219" y="1386860"/>
                </a:lnTo>
                <a:lnTo>
                  <a:pt x="112760" y="1328359"/>
                </a:lnTo>
                <a:lnTo>
                  <a:pt x="101851" y="1269709"/>
                </a:lnTo>
                <a:lnTo>
                  <a:pt x="91488" y="1211580"/>
                </a:lnTo>
                <a:lnTo>
                  <a:pt x="81668" y="1154642"/>
                </a:lnTo>
                <a:lnTo>
                  <a:pt x="72389" y="1099565"/>
                </a:lnTo>
                <a:lnTo>
                  <a:pt x="65769" y="1057340"/>
                </a:lnTo>
                <a:lnTo>
                  <a:pt x="59608" y="1014032"/>
                </a:lnTo>
                <a:lnTo>
                  <a:pt x="53887" y="969694"/>
                </a:lnTo>
                <a:lnTo>
                  <a:pt x="48583" y="924376"/>
                </a:lnTo>
                <a:lnTo>
                  <a:pt x="43674" y="878132"/>
                </a:lnTo>
                <a:lnTo>
                  <a:pt x="39140" y="831011"/>
                </a:lnTo>
                <a:lnTo>
                  <a:pt x="34959" y="783066"/>
                </a:lnTo>
                <a:lnTo>
                  <a:pt x="31110" y="734348"/>
                </a:lnTo>
                <a:lnTo>
                  <a:pt x="27570" y="684909"/>
                </a:lnTo>
                <a:lnTo>
                  <a:pt x="24319" y="634800"/>
                </a:lnTo>
                <a:lnTo>
                  <a:pt x="21335" y="584072"/>
                </a:lnTo>
                <a:lnTo>
                  <a:pt x="18597" y="532778"/>
                </a:lnTo>
                <a:lnTo>
                  <a:pt x="16083" y="480969"/>
                </a:lnTo>
                <a:lnTo>
                  <a:pt x="13772" y="428696"/>
                </a:lnTo>
                <a:lnTo>
                  <a:pt x="11641" y="376010"/>
                </a:lnTo>
                <a:lnTo>
                  <a:pt x="9671" y="322964"/>
                </a:lnTo>
                <a:lnTo>
                  <a:pt x="7838" y="269609"/>
                </a:lnTo>
                <a:lnTo>
                  <a:pt x="6123" y="215996"/>
                </a:lnTo>
                <a:lnTo>
                  <a:pt x="4503" y="162178"/>
                </a:lnTo>
                <a:lnTo>
                  <a:pt x="2956" y="108204"/>
                </a:lnTo>
                <a:lnTo>
                  <a:pt x="1463" y="5412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90030" y="2850896"/>
            <a:ext cx="785495" cy="8915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53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&lt;0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9052" y="6372250"/>
            <a:ext cx="330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Decaying sinusoidal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4751" y="449072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205" y="6732269"/>
            <a:ext cx="7592695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1.12: Characteristics of </a:t>
            </a:r>
            <a:r>
              <a:rPr sz="2400" i="1" dirty="0">
                <a:latin typeface="Times New Roman"/>
                <a:cs typeface="Times New Roman"/>
              </a:rPr>
              <a:t>complex exponential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6533"/>
            <a:ext cx="751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discrete </a:t>
            </a:r>
            <a:r>
              <a:rPr sz="2400" spc="-5" dirty="0">
                <a:latin typeface="Tahoma"/>
                <a:cs typeface="Tahoma"/>
              </a:rPr>
              <a:t>time, </a:t>
            </a:r>
            <a:r>
              <a:rPr sz="2400" dirty="0">
                <a:latin typeface="Tahoma"/>
                <a:cs typeface="Tahoma"/>
              </a:rPr>
              <a:t>it is common practice to write 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1216405"/>
            <a:ext cx="283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exponential signal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571" y="1145114"/>
            <a:ext cx="14782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c</a:t>
            </a:r>
            <a:r>
              <a:rPr sz="2950" i="1" spc="-40" dirty="0">
                <a:latin typeface="Symbol"/>
                <a:cs typeface="Symbol"/>
              </a:rPr>
              <a:t></a:t>
            </a:r>
            <a:r>
              <a:rPr sz="2850" i="1" spc="-60" baseline="23391" dirty="0">
                <a:latin typeface="Times New Roman"/>
                <a:cs typeface="Times New Roman"/>
              </a:rPr>
              <a:t>n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3444" y="1216405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(1.15)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702" y="2033660"/>
            <a:ext cx="7494270" cy="14884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965" marR="5080" indent="-342265">
              <a:lnSpc>
                <a:spcPct val="114999"/>
              </a:lnSpc>
              <a:spcBef>
                <a:spcPts val="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950" i="1" spc="-95" dirty="0">
                <a:latin typeface="Symbol"/>
                <a:cs typeface="Symbol"/>
              </a:rPr>
              <a:t></a:t>
            </a:r>
            <a:r>
              <a:rPr sz="295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are real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800" spc="-25" dirty="0">
                <a:latin typeface="Times New Roman"/>
                <a:cs typeface="Times New Roman"/>
              </a:rPr>
              <a:t>|</a:t>
            </a:r>
            <a:r>
              <a:rPr sz="295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|&gt;1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magnitude </a:t>
            </a:r>
            <a:r>
              <a:rPr sz="2400" dirty="0">
                <a:latin typeface="Tahoma"/>
                <a:cs typeface="Tahoma"/>
              </a:rPr>
              <a:t>of the  </a:t>
            </a:r>
            <a:r>
              <a:rPr sz="2400" spc="-5" dirty="0">
                <a:latin typeface="Tahoma"/>
                <a:cs typeface="Tahoma"/>
              </a:rPr>
              <a:t>signal grows exponentially with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while if </a:t>
            </a:r>
            <a:r>
              <a:rPr sz="2800" spc="-25" dirty="0">
                <a:latin typeface="Times New Roman"/>
                <a:cs typeface="Times New Roman"/>
              </a:rPr>
              <a:t>|</a:t>
            </a:r>
            <a:r>
              <a:rPr sz="295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|&lt;1 </a:t>
            </a:r>
            <a:r>
              <a:rPr sz="2400" spc="-5" dirty="0">
                <a:latin typeface="Tahoma"/>
                <a:cs typeface="Tahoma"/>
              </a:rPr>
              <a:t>we  have decaying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exponential.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057" y="802184"/>
            <a:ext cx="6691957" cy="5442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6491478"/>
            <a:ext cx="8686800" cy="51943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800" i="1" spc="-5" dirty="0">
                <a:latin typeface="Times New Roman"/>
                <a:cs typeface="Times New Roman"/>
              </a:rPr>
              <a:t>Figure 1.13: Examples of discrete-time exponential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60730"/>
            <a:ext cx="4302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1.8 The Unit</a:t>
            </a:r>
            <a:r>
              <a:rPr sz="3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Impulse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1330096"/>
            <a:ext cx="7445375" cy="2291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 important concept in the theory of linear </a:t>
            </a:r>
            <a:r>
              <a:rPr sz="2400" dirty="0">
                <a:latin typeface="Tahoma"/>
                <a:cs typeface="Tahoma"/>
              </a:rPr>
              <a:t>systems  </a:t>
            </a:r>
            <a:r>
              <a:rPr sz="2400" spc="-5" dirty="0">
                <a:latin typeface="Tahoma"/>
                <a:cs typeface="Tahoma"/>
              </a:rPr>
              <a:t>is the continuous time unit impulse function. This  function, known </a:t>
            </a:r>
            <a:r>
              <a:rPr sz="2400" dirty="0">
                <a:latin typeface="Tahoma"/>
                <a:cs typeface="Tahoma"/>
              </a:rPr>
              <a:t>also as the </a:t>
            </a:r>
            <a:r>
              <a:rPr sz="2400" spc="-5" dirty="0">
                <a:latin typeface="Tahoma"/>
                <a:cs typeface="Tahoma"/>
              </a:rPr>
              <a:t>Dirac delta </a:t>
            </a:r>
            <a:r>
              <a:rPr sz="2400" dirty="0">
                <a:latin typeface="Tahoma"/>
                <a:cs typeface="Tahoma"/>
              </a:rPr>
              <a:t>function is  </a:t>
            </a:r>
            <a:r>
              <a:rPr sz="2400" spc="-5" dirty="0">
                <a:latin typeface="Tahoma"/>
                <a:cs typeface="Tahoma"/>
              </a:rPr>
              <a:t>denoted by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represented graphically by </a:t>
            </a:r>
            <a:r>
              <a:rPr sz="2400" dirty="0">
                <a:latin typeface="Tahoma"/>
                <a:cs typeface="Tahoma"/>
              </a:rPr>
              <a:t>a  vertical </a:t>
            </a:r>
            <a:r>
              <a:rPr sz="2400" spc="-5" dirty="0">
                <a:latin typeface="Tahoma"/>
                <a:cs typeface="Tahoma"/>
              </a:rPr>
              <a:t>arrow.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648" y="3865626"/>
            <a:ext cx="98425" cy="1849755"/>
          </a:xfrm>
          <a:custGeom>
            <a:avLst/>
            <a:gdLst/>
            <a:ahLst/>
            <a:cxnLst/>
            <a:rect l="l" t="t" r="r" b="b"/>
            <a:pathLst>
              <a:path w="98425" h="1849754">
                <a:moveTo>
                  <a:pt x="54102" y="27690"/>
                </a:moveTo>
                <a:lnTo>
                  <a:pt x="54102" y="9143"/>
                </a:lnTo>
                <a:lnTo>
                  <a:pt x="52578" y="6095"/>
                </a:lnTo>
                <a:lnTo>
                  <a:pt x="49530" y="4571"/>
                </a:lnTo>
                <a:lnTo>
                  <a:pt x="46021" y="5975"/>
                </a:lnTo>
                <a:lnTo>
                  <a:pt x="44396" y="8742"/>
                </a:lnTo>
                <a:lnTo>
                  <a:pt x="44196" y="9143"/>
                </a:lnTo>
                <a:lnTo>
                  <a:pt x="762" y="83057"/>
                </a:lnTo>
                <a:lnTo>
                  <a:pt x="0" y="86868"/>
                </a:lnTo>
                <a:lnTo>
                  <a:pt x="2286" y="89915"/>
                </a:lnTo>
                <a:lnTo>
                  <a:pt x="6096" y="90677"/>
                </a:lnTo>
                <a:lnTo>
                  <a:pt x="9144" y="88391"/>
                </a:lnTo>
                <a:lnTo>
                  <a:pt x="44958" y="26643"/>
                </a:lnTo>
                <a:lnTo>
                  <a:pt x="44958" y="12191"/>
                </a:lnTo>
                <a:lnTo>
                  <a:pt x="53340" y="12191"/>
                </a:lnTo>
                <a:lnTo>
                  <a:pt x="53340" y="26398"/>
                </a:lnTo>
                <a:lnTo>
                  <a:pt x="54102" y="27690"/>
                </a:lnTo>
                <a:close/>
              </a:path>
              <a:path w="98425" h="1849754">
                <a:moveTo>
                  <a:pt x="44396" y="8742"/>
                </a:moveTo>
                <a:lnTo>
                  <a:pt x="44196" y="9084"/>
                </a:lnTo>
                <a:lnTo>
                  <a:pt x="44396" y="8742"/>
                </a:lnTo>
                <a:close/>
              </a:path>
              <a:path w="98425" h="1849754">
                <a:moveTo>
                  <a:pt x="54102" y="1844802"/>
                </a:moveTo>
                <a:lnTo>
                  <a:pt x="54102" y="27690"/>
                </a:lnTo>
                <a:lnTo>
                  <a:pt x="49184" y="19356"/>
                </a:lnTo>
                <a:lnTo>
                  <a:pt x="44196" y="27957"/>
                </a:lnTo>
                <a:lnTo>
                  <a:pt x="44196" y="1844802"/>
                </a:lnTo>
                <a:lnTo>
                  <a:pt x="45720" y="1847850"/>
                </a:lnTo>
                <a:lnTo>
                  <a:pt x="49530" y="1849374"/>
                </a:lnTo>
                <a:lnTo>
                  <a:pt x="52578" y="1847850"/>
                </a:lnTo>
                <a:lnTo>
                  <a:pt x="54102" y="1844802"/>
                </a:lnTo>
                <a:close/>
              </a:path>
              <a:path w="98425" h="1849754">
                <a:moveTo>
                  <a:pt x="46021" y="5975"/>
                </a:moveTo>
                <a:lnTo>
                  <a:pt x="45720" y="6095"/>
                </a:lnTo>
                <a:lnTo>
                  <a:pt x="44396" y="8742"/>
                </a:lnTo>
                <a:lnTo>
                  <a:pt x="46021" y="5975"/>
                </a:lnTo>
                <a:close/>
              </a:path>
              <a:path w="98425" h="1849754">
                <a:moveTo>
                  <a:pt x="53340" y="12191"/>
                </a:moveTo>
                <a:lnTo>
                  <a:pt x="44958" y="12191"/>
                </a:lnTo>
                <a:lnTo>
                  <a:pt x="49184" y="19356"/>
                </a:lnTo>
                <a:lnTo>
                  <a:pt x="53340" y="12191"/>
                </a:lnTo>
                <a:close/>
              </a:path>
              <a:path w="98425" h="1849754">
                <a:moveTo>
                  <a:pt x="49184" y="19356"/>
                </a:moveTo>
                <a:lnTo>
                  <a:pt x="44958" y="12191"/>
                </a:lnTo>
                <a:lnTo>
                  <a:pt x="44958" y="26643"/>
                </a:lnTo>
                <a:lnTo>
                  <a:pt x="49184" y="19356"/>
                </a:lnTo>
                <a:close/>
              </a:path>
              <a:path w="98425" h="1849754">
                <a:moveTo>
                  <a:pt x="98298" y="86868"/>
                </a:moveTo>
                <a:lnTo>
                  <a:pt x="97536" y="83057"/>
                </a:lnTo>
                <a:lnTo>
                  <a:pt x="49530" y="0"/>
                </a:lnTo>
                <a:lnTo>
                  <a:pt x="46021" y="5975"/>
                </a:lnTo>
                <a:lnTo>
                  <a:pt x="49530" y="4571"/>
                </a:lnTo>
                <a:lnTo>
                  <a:pt x="52578" y="6095"/>
                </a:lnTo>
                <a:lnTo>
                  <a:pt x="54102" y="9143"/>
                </a:lnTo>
                <a:lnTo>
                  <a:pt x="54102" y="27690"/>
                </a:lnTo>
                <a:lnTo>
                  <a:pt x="89916" y="88391"/>
                </a:lnTo>
                <a:lnTo>
                  <a:pt x="92202" y="90677"/>
                </a:lnTo>
                <a:lnTo>
                  <a:pt x="96012" y="89915"/>
                </a:lnTo>
                <a:lnTo>
                  <a:pt x="98298" y="86868"/>
                </a:lnTo>
                <a:close/>
              </a:path>
              <a:path w="98425" h="1849754">
                <a:moveTo>
                  <a:pt x="53340" y="26398"/>
                </a:moveTo>
                <a:lnTo>
                  <a:pt x="53340" y="12191"/>
                </a:lnTo>
                <a:lnTo>
                  <a:pt x="49184" y="19356"/>
                </a:lnTo>
                <a:lnTo>
                  <a:pt x="53340" y="2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077" y="4446270"/>
            <a:ext cx="76200" cy="1268730"/>
          </a:xfrm>
          <a:custGeom>
            <a:avLst/>
            <a:gdLst/>
            <a:ahLst/>
            <a:cxnLst/>
            <a:rect l="l" t="t" r="r" b="b"/>
            <a:pathLst>
              <a:path w="76200" h="12687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268729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268729">
                <a:moveTo>
                  <a:pt x="42672" y="126415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64158"/>
                </a:lnTo>
                <a:lnTo>
                  <a:pt x="34290" y="1267206"/>
                </a:lnTo>
                <a:lnTo>
                  <a:pt x="38100" y="1268730"/>
                </a:lnTo>
                <a:lnTo>
                  <a:pt x="41148" y="1267206"/>
                </a:lnTo>
                <a:lnTo>
                  <a:pt x="42672" y="1264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5672328"/>
            <a:ext cx="2555875" cy="76200"/>
          </a:xfrm>
          <a:custGeom>
            <a:avLst/>
            <a:gdLst/>
            <a:ahLst/>
            <a:cxnLst/>
            <a:rect l="l" t="t" r="r" b="b"/>
            <a:pathLst>
              <a:path w="2555875" h="76200">
                <a:moveTo>
                  <a:pt x="2497074" y="38100"/>
                </a:moveTo>
                <a:lnTo>
                  <a:pt x="2495550" y="34290"/>
                </a:lnTo>
                <a:lnTo>
                  <a:pt x="2492502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492502" y="42672"/>
                </a:lnTo>
                <a:lnTo>
                  <a:pt x="2495550" y="41148"/>
                </a:lnTo>
                <a:lnTo>
                  <a:pt x="2497074" y="38100"/>
                </a:lnTo>
                <a:close/>
              </a:path>
              <a:path w="2555875" h="76200">
                <a:moveTo>
                  <a:pt x="2555748" y="38100"/>
                </a:moveTo>
                <a:lnTo>
                  <a:pt x="2479548" y="0"/>
                </a:lnTo>
                <a:lnTo>
                  <a:pt x="2479548" y="32766"/>
                </a:lnTo>
                <a:lnTo>
                  <a:pt x="2492502" y="32766"/>
                </a:lnTo>
                <a:lnTo>
                  <a:pt x="2495550" y="34290"/>
                </a:lnTo>
                <a:lnTo>
                  <a:pt x="2497074" y="38100"/>
                </a:lnTo>
                <a:lnTo>
                  <a:pt x="2497074" y="67437"/>
                </a:lnTo>
                <a:lnTo>
                  <a:pt x="2555748" y="38100"/>
                </a:lnTo>
                <a:close/>
              </a:path>
              <a:path w="2555875" h="76200">
                <a:moveTo>
                  <a:pt x="2497074" y="67437"/>
                </a:moveTo>
                <a:lnTo>
                  <a:pt x="2497074" y="38100"/>
                </a:lnTo>
                <a:lnTo>
                  <a:pt x="2495550" y="41148"/>
                </a:lnTo>
                <a:lnTo>
                  <a:pt x="2492502" y="42672"/>
                </a:lnTo>
                <a:lnTo>
                  <a:pt x="2479548" y="42672"/>
                </a:lnTo>
                <a:lnTo>
                  <a:pt x="2479548" y="76200"/>
                </a:lnTo>
                <a:lnTo>
                  <a:pt x="249707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3820" y="443280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3128" y="5770810"/>
            <a:ext cx="1356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0	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01" y="3749341"/>
            <a:ext cx="3892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8220" y="5753100"/>
            <a:ext cx="3114040" cy="76200"/>
          </a:xfrm>
          <a:custGeom>
            <a:avLst/>
            <a:gdLst/>
            <a:ahLst/>
            <a:cxnLst/>
            <a:rect l="l" t="t" r="r" b="b"/>
            <a:pathLst>
              <a:path w="3114040" h="76200">
                <a:moveTo>
                  <a:pt x="3054858" y="38099"/>
                </a:moveTo>
                <a:lnTo>
                  <a:pt x="3053334" y="35051"/>
                </a:lnTo>
                <a:lnTo>
                  <a:pt x="304952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049524" y="42671"/>
                </a:lnTo>
                <a:lnTo>
                  <a:pt x="3053334" y="41147"/>
                </a:lnTo>
                <a:lnTo>
                  <a:pt x="3054858" y="38099"/>
                </a:lnTo>
                <a:close/>
              </a:path>
              <a:path w="3114040" h="76200">
                <a:moveTo>
                  <a:pt x="3113532" y="38099"/>
                </a:moveTo>
                <a:lnTo>
                  <a:pt x="3037332" y="0"/>
                </a:lnTo>
                <a:lnTo>
                  <a:pt x="3037332" y="33527"/>
                </a:lnTo>
                <a:lnTo>
                  <a:pt x="3049524" y="33527"/>
                </a:lnTo>
                <a:lnTo>
                  <a:pt x="3053334" y="35051"/>
                </a:lnTo>
                <a:lnTo>
                  <a:pt x="3054858" y="38099"/>
                </a:lnTo>
                <a:lnTo>
                  <a:pt x="3054858" y="67436"/>
                </a:lnTo>
                <a:lnTo>
                  <a:pt x="3113532" y="38099"/>
                </a:lnTo>
                <a:close/>
              </a:path>
              <a:path w="3114040" h="76200">
                <a:moveTo>
                  <a:pt x="3054858" y="67436"/>
                </a:moveTo>
                <a:lnTo>
                  <a:pt x="3054858" y="38099"/>
                </a:lnTo>
                <a:lnTo>
                  <a:pt x="3053334" y="41147"/>
                </a:lnTo>
                <a:lnTo>
                  <a:pt x="3049524" y="42671"/>
                </a:lnTo>
                <a:lnTo>
                  <a:pt x="3037332" y="42671"/>
                </a:lnTo>
                <a:lnTo>
                  <a:pt x="3037332" y="76199"/>
                </a:lnTo>
                <a:lnTo>
                  <a:pt x="30548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300" y="3971544"/>
            <a:ext cx="76200" cy="1790700"/>
          </a:xfrm>
          <a:custGeom>
            <a:avLst/>
            <a:gdLst/>
            <a:ahLst/>
            <a:cxnLst/>
            <a:rect l="l" t="t" r="r" b="b"/>
            <a:pathLst>
              <a:path w="76200" h="179070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5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790700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9435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790700">
                <a:moveTo>
                  <a:pt x="42671" y="1786127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786127"/>
                </a:lnTo>
                <a:lnTo>
                  <a:pt x="35051" y="1789938"/>
                </a:lnTo>
                <a:lnTo>
                  <a:pt x="38099" y="1790700"/>
                </a:lnTo>
                <a:lnTo>
                  <a:pt x="41147" y="1789938"/>
                </a:lnTo>
                <a:lnTo>
                  <a:pt x="42671" y="1786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4326" y="4567428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4279" y="418058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3424" y="3738560"/>
            <a:ext cx="1123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Magni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4369" y="5856985"/>
            <a:ext cx="1097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5600" y="6348476"/>
            <a:ext cx="704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1.14: </a:t>
            </a:r>
            <a:r>
              <a:rPr sz="2000" i="1" spc="-10" dirty="0">
                <a:latin typeface="Times New Roman"/>
                <a:cs typeface="Times New Roman"/>
              </a:rPr>
              <a:t>Characteristic </a:t>
            </a:r>
            <a:r>
              <a:rPr sz="2000" i="1" spc="-5" dirty="0">
                <a:latin typeface="Times New Roman"/>
                <a:cs typeface="Times New Roman"/>
              </a:rPr>
              <a:t>of the </a:t>
            </a:r>
            <a:r>
              <a:rPr sz="2000" i="1" spc="-10" dirty="0">
                <a:latin typeface="Times New Roman"/>
                <a:cs typeface="Times New Roman"/>
              </a:rPr>
              <a:t>continuous-time impulse function  </a:t>
            </a:r>
            <a:r>
              <a:rPr sz="2000" i="1" spc="-5" dirty="0">
                <a:latin typeface="Times New Roman"/>
                <a:cs typeface="Times New Roman"/>
              </a:rPr>
              <a:t>and the corresponding </a:t>
            </a:r>
            <a:r>
              <a:rPr sz="2000" i="1" spc="-10" dirty="0">
                <a:latin typeface="Times New Roman"/>
                <a:cs typeface="Times New Roman"/>
              </a:rPr>
              <a:t>magnitude </a:t>
            </a:r>
            <a:r>
              <a:rPr sz="2000" i="1" spc="-5" dirty="0">
                <a:latin typeface="Times New Roman"/>
                <a:cs typeface="Times New Roman"/>
              </a:rPr>
              <a:t>response in the frequency</a:t>
            </a:r>
            <a:r>
              <a:rPr sz="2000" i="1" spc="4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2497"/>
            <a:ext cx="686879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5080" indent="-342265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unit </a:t>
            </a:r>
            <a:r>
              <a:rPr sz="2400" dirty="0">
                <a:latin typeface="Tahoma"/>
                <a:cs typeface="Tahoma"/>
              </a:rPr>
              <a:t>area  </a:t>
            </a:r>
            <a:r>
              <a:rPr sz="2400" spc="-5" dirty="0">
                <a:latin typeface="Tahoma"/>
                <a:cs typeface="Tahoma"/>
              </a:rPr>
              <a:t>vanishing </a:t>
            </a:r>
            <a:r>
              <a:rPr sz="2400" dirty="0">
                <a:latin typeface="Tahoma"/>
                <a:cs typeface="Tahoma"/>
              </a:rPr>
              <a:t>everywhere </a:t>
            </a:r>
            <a:r>
              <a:rPr sz="2400" spc="-5" dirty="0">
                <a:latin typeface="Tahoma"/>
                <a:cs typeface="Tahoma"/>
              </a:rPr>
              <a:t>except </a:t>
            </a:r>
            <a:r>
              <a:rPr sz="2400" dirty="0">
                <a:latin typeface="Tahoma"/>
                <a:cs typeface="Tahoma"/>
              </a:rPr>
              <a:t>at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origin.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955514"/>
            <a:ext cx="7566025" cy="1059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70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the derivative of the </a:t>
            </a:r>
            <a:r>
              <a:rPr sz="2400" spc="-5" dirty="0">
                <a:latin typeface="Tahoma"/>
                <a:cs typeface="Tahoma"/>
              </a:rPr>
              <a:t>step  function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253" y="1866900"/>
            <a:ext cx="7851775" cy="1028700"/>
          </a:xfrm>
          <a:custGeom>
            <a:avLst/>
            <a:gdLst/>
            <a:ahLst/>
            <a:cxnLst/>
            <a:rect l="l" t="t" r="r" b="b"/>
            <a:pathLst>
              <a:path w="7851775" h="1028700">
                <a:moveTo>
                  <a:pt x="0" y="0"/>
                </a:moveTo>
                <a:lnTo>
                  <a:pt x="0" y="1028700"/>
                </a:lnTo>
                <a:lnTo>
                  <a:pt x="7851648" y="1028700"/>
                </a:lnTo>
                <a:lnTo>
                  <a:pt x="7851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6354" y="2132454"/>
            <a:ext cx="29114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49605" algn="l"/>
                <a:tab pos="918844" algn="l"/>
                <a:tab pos="1292860" algn="l"/>
                <a:tab pos="2092325" algn="l"/>
              </a:tabLst>
            </a:pPr>
            <a:r>
              <a:rPr sz="2600" spc="10" dirty="0">
                <a:latin typeface="Times New Roman"/>
                <a:cs typeface="Times New Roman"/>
              </a:rPr>
              <a:t>for	</a:t>
            </a:r>
            <a:r>
              <a:rPr sz="2600" i="1" spc="5" dirty="0">
                <a:latin typeface="Times New Roman"/>
                <a:cs typeface="Times New Roman"/>
              </a:rPr>
              <a:t>t	</a:t>
            </a:r>
            <a:r>
              <a:rPr sz="2600" spc="10" dirty="0">
                <a:latin typeface="Symbol"/>
                <a:cs typeface="Symbol"/>
              </a:rPr>
              <a:t></a:t>
            </a:r>
            <a:r>
              <a:rPr sz="2600" spc="10" dirty="0">
                <a:latin typeface="Times New Roman"/>
                <a:cs typeface="Times New Roman"/>
              </a:rPr>
              <a:t>	0	(1.16)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493" y="1888945"/>
            <a:ext cx="4197985" cy="1002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>
              <a:lnSpc>
                <a:spcPts val="1180"/>
              </a:lnSpc>
              <a:spcBef>
                <a:spcPts val="130"/>
              </a:spcBef>
            </a:pPr>
            <a:r>
              <a:rPr sz="1500" spc="2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84455">
              <a:lnSpc>
                <a:spcPts val="4120"/>
              </a:lnSpc>
              <a:tabLst>
                <a:tab pos="640715" algn="l"/>
                <a:tab pos="1642745" algn="l"/>
                <a:tab pos="1962785" algn="l"/>
                <a:tab pos="2598420" algn="l"/>
                <a:tab pos="3061335" algn="l"/>
                <a:tab pos="3652520" algn="l"/>
                <a:tab pos="4018279" algn="l"/>
              </a:tabLst>
            </a:pPr>
            <a:r>
              <a:rPr sz="5925" spc="-7" baseline="-13361" dirty="0">
                <a:latin typeface="Symbol"/>
                <a:cs typeface="Symbol"/>
              </a:rPr>
              <a:t></a:t>
            </a:r>
            <a:r>
              <a:rPr sz="5925" spc="-232" baseline="-13361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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dt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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R="3887470" algn="ctr">
              <a:lnSpc>
                <a:spcPct val="100000"/>
              </a:lnSpc>
              <a:spcBef>
                <a:spcPts val="555"/>
              </a:spcBef>
            </a:pPr>
            <a:r>
              <a:rPr sz="1500" spc="1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5682" y="1862327"/>
            <a:ext cx="7861300" cy="1038225"/>
          </a:xfrm>
          <a:custGeom>
            <a:avLst/>
            <a:gdLst/>
            <a:ahLst/>
            <a:cxnLst/>
            <a:rect l="l" t="t" r="r" b="b"/>
            <a:pathLst>
              <a:path w="7861300" h="1038225">
                <a:moveTo>
                  <a:pt x="0" y="1037844"/>
                </a:moveTo>
                <a:lnTo>
                  <a:pt x="0" y="0"/>
                </a:lnTo>
                <a:lnTo>
                  <a:pt x="7860792" y="0"/>
                </a:lnTo>
                <a:lnTo>
                  <a:pt x="7860792" y="1037843"/>
                </a:lnTo>
                <a:lnTo>
                  <a:pt x="0" y="10378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4038600"/>
            <a:ext cx="3011805" cy="863600"/>
          </a:xfrm>
          <a:custGeom>
            <a:avLst/>
            <a:gdLst/>
            <a:ahLst/>
            <a:cxnLst/>
            <a:rect l="l" t="t" r="r" b="b"/>
            <a:pathLst>
              <a:path w="3011804" h="863600">
                <a:moveTo>
                  <a:pt x="0" y="0"/>
                </a:moveTo>
                <a:lnTo>
                  <a:pt x="0" y="863346"/>
                </a:lnTo>
                <a:lnTo>
                  <a:pt x="3011424" y="863346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3186" y="448434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9" y="0"/>
                </a:lnTo>
              </a:path>
            </a:pathLst>
          </a:custGeom>
          <a:ln w="13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8246" y="4220531"/>
            <a:ext cx="82041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(1.17)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505" y="4481872"/>
            <a:ext cx="2730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i="1" spc="10" dirty="0">
                <a:latin typeface="Times New Roman"/>
                <a:cs typeface="Times New Roman"/>
              </a:rPr>
              <a:t>dt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8079" y="3991315"/>
            <a:ext cx="16643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25" i="1" spc="-89" baseline="-33333" dirty="0">
                <a:latin typeface="Symbol"/>
                <a:cs typeface="Symbol"/>
              </a:rPr>
              <a:t></a:t>
            </a:r>
            <a:r>
              <a:rPr sz="4125" i="1" spc="-89" baseline="-33333" dirty="0">
                <a:latin typeface="Times New Roman"/>
                <a:cs typeface="Times New Roman"/>
              </a:rPr>
              <a:t> </a:t>
            </a:r>
            <a:r>
              <a:rPr sz="3900" spc="112" baseline="-35256" dirty="0">
                <a:latin typeface="Times New Roman"/>
                <a:cs typeface="Times New Roman"/>
              </a:rPr>
              <a:t>(</a:t>
            </a:r>
            <a:r>
              <a:rPr sz="3900" i="1" spc="112" baseline="-35256" dirty="0">
                <a:latin typeface="Times New Roman"/>
                <a:cs typeface="Times New Roman"/>
              </a:rPr>
              <a:t>t</a:t>
            </a:r>
            <a:r>
              <a:rPr sz="3900" spc="112" baseline="-35256" dirty="0">
                <a:latin typeface="Times New Roman"/>
                <a:cs typeface="Times New Roman"/>
              </a:rPr>
              <a:t>)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-97" baseline="-35256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du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spc="9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3028" y="4034028"/>
            <a:ext cx="3020695" cy="872490"/>
          </a:xfrm>
          <a:custGeom>
            <a:avLst/>
            <a:gdLst/>
            <a:ahLst/>
            <a:cxnLst/>
            <a:rect l="l" t="t" r="r" b="b"/>
            <a:pathLst>
              <a:path w="3020695" h="872489">
                <a:moveTo>
                  <a:pt x="0" y="872490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872489"/>
                </a:lnTo>
                <a:lnTo>
                  <a:pt x="0" y="87249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3595" y="5228844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4007"/>
                </a:lnTo>
                <a:lnTo>
                  <a:pt x="35052" y="60197"/>
                </a:lnTo>
                <a:lnTo>
                  <a:pt x="38100" y="59435"/>
                </a:lnTo>
                <a:lnTo>
                  <a:pt x="41910" y="60197"/>
                </a:lnTo>
                <a:lnTo>
                  <a:pt x="43434" y="64007"/>
                </a:lnTo>
                <a:lnTo>
                  <a:pt x="43434" y="76199"/>
                </a:lnTo>
                <a:lnTo>
                  <a:pt x="76200" y="76199"/>
                </a:lnTo>
                <a:close/>
              </a:path>
              <a:path w="76200" h="1518284">
                <a:moveTo>
                  <a:pt x="43434" y="76199"/>
                </a:moveTo>
                <a:lnTo>
                  <a:pt x="43434" y="64007"/>
                </a:lnTo>
                <a:lnTo>
                  <a:pt x="41910" y="60197"/>
                </a:lnTo>
                <a:lnTo>
                  <a:pt x="38100" y="59435"/>
                </a:lnTo>
                <a:lnTo>
                  <a:pt x="35052" y="60197"/>
                </a:lnTo>
                <a:lnTo>
                  <a:pt x="33528" y="64007"/>
                </a:lnTo>
                <a:lnTo>
                  <a:pt x="33528" y="76199"/>
                </a:lnTo>
                <a:lnTo>
                  <a:pt x="43434" y="76199"/>
                </a:lnTo>
                <a:close/>
              </a:path>
              <a:path w="76200" h="1518284">
                <a:moveTo>
                  <a:pt x="43434" y="1513331"/>
                </a:moveTo>
                <a:lnTo>
                  <a:pt x="43434" y="76199"/>
                </a:lnTo>
                <a:lnTo>
                  <a:pt x="33528" y="76199"/>
                </a:lnTo>
                <a:lnTo>
                  <a:pt x="33528" y="1513331"/>
                </a:lnTo>
                <a:lnTo>
                  <a:pt x="35052" y="1516379"/>
                </a:lnTo>
                <a:lnTo>
                  <a:pt x="38100" y="1517903"/>
                </a:lnTo>
                <a:lnTo>
                  <a:pt x="41910" y="1516379"/>
                </a:lnTo>
                <a:lnTo>
                  <a:pt x="43434" y="151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8027" y="6704076"/>
            <a:ext cx="2494280" cy="76200"/>
          </a:xfrm>
          <a:custGeom>
            <a:avLst/>
            <a:gdLst/>
            <a:ahLst/>
            <a:cxnLst/>
            <a:rect l="l" t="t" r="r" b="b"/>
            <a:pathLst>
              <a:path w="2494279" h="76200">
                <a:moveTo>
                  <a:pt x="2435352" y="38099"/>
                </a:moveTo>
                <a:lnTo>
                  <a:pt x="2433828" y="34289"/>
                </a:lnTo>
                <a:lnTo>
                  <a:pt x="243001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30018" y="42671"/>
                </a:lnTo>
                <a:lnTo>
                  <a:pt x="2433828" y="41147"/>
                </a:lnTo>
                <a:lnTo>
                  <a:pt x="2435352" y="38099"/>
                </a:lnTo>
                <a:close/>
              </a:path>
              <a:path w="2494279" h="76200">
                <a:moveTo>
                  <a:pt x="2494026" y="38099"/>
                </a:moveTo>
                <a:lnTo>
                  <a:pt x="2417826" y="0"/>
                </a:lnTo>
                <a:lnTo>
                  <a:pt x="2417826" y="33527"/>
                </a:lnTo>
                <a:lnTo>
                  <a:pt x="2430018" y="33527"/>
                </a:lnTo>
                <a:lnTo>
                  <a:pt x="2433828" y="34289"/>
                </a:lnTo>
                <a:lnTo>
                  <a:pt x="2435352" y="38099"/>
                </a:lnTo>
                <a:lnTo>
                  <a:pt x="2435352" y="67436"/>
                </a:lnTo>
                <a:lnTo>
                  <a:pt x="2494026" y="38099"/>
                </a:lnTo>
                <a:close/>
              </a:path>
              <a:path w="2494279" h="76200">
                <a:moveTo>
                  <a:pt x="2435352" y="67436"/>
                </a:moveTo>
                <a:lnTo>
                  <a:pt x="2435352" y="38099"/>
                </a:lnTo>
                <a:lnTo>
                  <a:pt x="2433828" y="41147"/>
                </a:lnTo>
                <a:lnTo>
                  <a:pt x="2430018" y="42671"/>
                </a:lnTo>
                <a:lnTo>
                  <a:pt x="2417826" y="42671"/>
                </a:lnTo>
                <a:lnTo>
                  <a:pt x="2417826" y="76199"/>
                </a:lnTo>
                <a:lnTo>
                  <a:pt x="24353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600" y="6742176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114909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1695" y="5933694"/>
            <a:ext cx="0" cy="808990"/>
          </a:xfrm>
          <a:custGeom>
            <a:avLst/>
            <a:gdLst/>
            <a:ahLst/>
            <a:cxnLst/>
            <a:rect l="l" t="t" r="r" b="b"/>
            <a:pathLst>
              <a:path h="808990">
                <a:moveTo>
                  <a:pt x="0" y="8084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1695" y="5933694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5">
                <a:moveTo>
                  <a:pt x="0" y="0"/>
                </a:moveTo>
                <a:lnTo>
                  <a:pt x="134035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79623" y="57053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8769" y="5097271"/>
            <a:ext cx="46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1017" y="6608165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4494" y="6704076"/>
            <a:ext cx="2974340" cy="76200"/>
          </a:xfrm>
          <a:custGeom>
            <a:avLst/>
            <a:gdLst/>
            <a:ahLst/>
            <a:cxnLst/>
            <a:rect l="l" t="t" r="r" b="b"/>
            <a:pathLst>
              <a:path w="2974340" h="76200">
                <a:moveTo>
                  <a:pt x="2914650" y="38099"/>
                </a:moveTo>
                <a:lnTo>
                  <a:pt x="2913888" y="34289"/>
                </a:lnTo>
                <a:lnTo>
                  <a:pt x="2910078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910078" y="42671"/>
                </a:lnTo>
                <a:lnTo>
                  <a:pt x="2913888" y="41147"/>
                </a:lnTo>
                <a:lnTo>
                  <a:pt x="2914650" y="38099"/>
                </a:lnTo>
                <a:close/>
              </a:path>
              <a:path w="2974340" h="76200">
                <a:moveTo>
                  <a:pt x="2974086" y="38099"/>
                </a:moveTo>
                <a:lnTo>
                  <a:pt x="2897886" y="0"/>
                </a:lnTo>
                <a:lnTo>
                  <a:pt x="2897886" y="33527"/>
                </a:lnTo>
                <a:lnTo>
                  <a:pt x="2910078" y="33527"/>
                </a:lnTo>
                <a:lnTo>
                  <a:pt x="2913888" y="34289"/>
                </a:lnTo>
                <a:lnTo>
                  <a:pt x="2914650" y="38099"/>
                </a:lnTo>
                <a:lnTo>
                  <a:pt x="2914650" y="67817"/>
                </a:lnTo>
                <a:lnTo>
                  <a:pt x="2974086" y="38099"/>
                </a:lnTo>
                <a:close/>
              </a:path>
              <a:path w="2974340" h="76200">
                <a:moveTo>
                  <a:pt x="2914650" y="67817"/>
                </a:moveTo>
                <a:lnTo>
                  <a:pt x="2914650" y="38099"/>
                </a:lnTo>
                <a:lnTo>
                  <a:pt x="2913888" y="41147"/>
                </a:lnTo>
                <a:lnTo>
                  <a:pt x="2910078" y="42671"/>
                </a:lnTo>
                <a:lnTo>
                  <a:pt x="2897886" y="42671"/>
                </a:lnTo>
                <a:lnTo>
                  <a:pt x="2897886" y="76199"/>
                </a:lnTo>
                <a:lnTo>
                  <a:pt x="29146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2847" y="5228844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5"/>
                </a:lnTo>
                <a:lnTo>
                  <a:pt x="41909" y="6019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518284">
                <a:moveTo>
                  <a:pt x="42671" y="76199"/>
                </a:moveTo>
                <a:lnTo>
                  <a:pt x="42671" y="64007"/>
                </a:lnTo>
                <a:lnTo>
                  <a:pt x="41909" y="60197"/>
                </a:lnTo>
                <a:lnTo>
                  <a:pt x="38099" y="59435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518284">
                <a:moveTo>
                  <a:pt x="42671" y="151333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513331"/>
                </a:lnTo>
                <a:lnTo>
                  <a:pt x="35051" y="1516379"/>
                </a:lnTo>
                <a:lnTo>
                  <a:pt x="38099" y="1517903"/>
                </a:lnTo>
                <a:lnTo>
                  <a:pt x="41909" y="1516379"/>
                </a:lnTo>
                <a:lnTo>
                  <a:pt x="42671" y="151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8276" y="5833871"/>
            <a:ext cx="85725" cy="908685"/>
          </a:xfrm>
          <a:custGeom>
            <a:avLst/>
            <a:gdLst/>
            <a:ahLst/>
            <a:cxnLst/>
            <a:rect l="l" t="t" r="r" b="b"/>
            <a:pathLst>
              <a:path w="85725" h="908684">
                <a:moveTo>
                  <a:pt x="85344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194" y="86105"/>
                </a:lnTo>
                <a:lnTo>
                  <a:pt x="28194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5344" y="86105"/>
                </a:lnTo>
                <a:close/>
              </a:path>
              <a:path w="85725" h="908684">
                <a:moveTo>
                  <a:pt x="57150" y="86105"/>
                </a:moveTo>
                <a:lnTo>
                  <a:pt x="57150" y="71627"/>
                </a:lnTo>
                <a:lnTo>
                  <a:pt x="28194" y="71627"/>
                </a:lnTo>
                <a:lnTo>
                  <a:pt x="28194" y="86105"/>
                </a:lnTo>
                <a:lnTo>
                  <a:pt x="57150" y="86105"/>
                </a:lnTo>
                <a:close/>
              </a:path>
              <a:path w="85725" h="908684">
                <a:moveTo>
                  <a:pt x="57150" y="908304"/>
                </a:moveTo>
                <a:lnTo>
                  <a:pt x="57150" y="86105"/>
                </a:lnTo>
                <a:lnTo>
                  <a:pt x="28194" y="86105"/>
                </a:lnTo>
                <a:lnTo>
                  <a:pt x="28194" y="908304"/>
                </a:lnTo>
                <a:lnTo>
                  <a:pt x="57150" y="908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9919" y="543763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62" y="0"/>
                </a:lnTo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66864" y="5434224"/>
            <a:ext cx="26416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dirty="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9405" y="4984798"/>
            <a:ext cx="145224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32679" dirty="0">
                <a:latin typeface="Symbol"/>
                <a:cs typeface="Symbol"/>
              </a:rPr>
              <a:t></a:t>
            </a:r>
            <a:r>
              <a:rPr sz="3825" i="1" spc="-104" baseline="-32679" dirty="0">
                <a:latin typeface="Times New Roman"/>
                <a:cs typeface="Times New Roman"/>
              </a:rPr>
              <a:t> </a:t>
            </a:r>
            <a:r>
              <a:rPr sz="3600" spc="44" baseline="-34722" dirty="0">
                <a:latin typeface="Times New Roman"/>
                <a:cs typeface="Times New Roman"/>
              </a:rPr>
              <a:t>(</a:t>
            </a:r>
            <a:r>
              <a:rPr sz="3600" i="1" spc="44" baseline="-34722" dirty="0">
                <a:latin typeface="Times New Roman"/>
                <a:cs typeface="Times New Roman"/>
              </a:rPr>
              <a:t>t</a:t>
            </a:r>
            <a:r>
              <a:rPr sz="3600" spc="44" baseline="-34722" dirty="0">
                <a:latin typeface="Times New Roman"/>
                <a:cs typeface="Times New Roman"/>
              </a:rPr>
              <a:t>) </a:t>
            </a:r>
            <a:r>
              <a:rPr sz="3600" spc="7" baseline="-34722" dirty="0">
                <a:latin typeface="Symbol"/>
                <a:cs typeface="Symbol"/>
              </a:rPr>
              <a:t></a:t>
            </a:r>
            <a:r>
              <a:rPr sz="3600" spc="-487" baseline="-34722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du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i="1" spc="20" dirty="0">
                <a:latin typeface="Times New Roman"/>
                <a:cs typeface="Times New Roman"/>
              </a:rPr>
              <a:t>t</a:t>
            </a:r>
            <a:r>
              <a:rPr sz="2400" spc="2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15126" y="58036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59547" y="6462928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19828" y="6742176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947" y="6742176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29">
                <a:moveTo>
                  <a:pt x="0" y="0"/>
                </a:moveTo>
                <a:lnTo>
                  <a:pt x="124282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936335"/>
            <a:ext cx="7447280" cy="156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often convenient to represent a system  schematically </a:t>
            </a:r>
            <a:r>
              <a:rPr sz="2800" spc="-5" dirty="0">
                <a:latin typeface="Tahoma"/>
                <a:cs typeface="Tahoma"/>
              </a:rPr>
              <a:t>by </a:t>
            </a:r>
            <a:r>
              <a:rPr sz="2800" dirty="0">
                <a:latin typeface="Tahoma"/>
                <a:cs typeface="Tahoma"/>
              </a:rPr>
              <a:t>means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box </a:t>
            </a:r>
            <a:r>
              <a:rPr sz="2800" dirty="0">
                <a:latin typeface="Tahoma"/>
                <a:cs typeface="Tahoma"/>
              </a:rPr>
              <a:t>as shown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Figure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1.1.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8077" y="3592829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4289"/>
                </a:lnTo>
                <a:lnTo>
                  <a:pt x="180289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147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2765"/>
                </a:lnTo>
                <a:lnTo>
                  <a:pt x="1802892" y="32765"/>
                </a:lnTo>
                <a:lnTo>
                  <a:pt x="1806702" y="34289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147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8077" y="4386071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5051"/>
                </a:lnTo>
                <a:lnTo>
                  <a:pt x="180289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909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3527"/>
                </a:lnTo>
                <a:lnTo>
                  <a:pt x="1802892" y="33527"/>
                </a:lnTo>
                <a:lnTo>
                  <a:pt x="1806702" y="35051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909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078" y="3592829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4289"/>
                </a:lnTo>
                <a:lnTo>
                  <a:pt x="180289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147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2765"/>
                </a:lnTo>
                <a:lnTo>
                  <a:pt x="1802892" y="32765"/>
                </a:lnTo>
                <a:lnTo>
                  <a:pt x="1806702" y="34289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147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0700" y="4386071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5051"/>
                </a:lnTo>
                <a:lnTo>
                  <a:pt x="18036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803654" y="42671"/>
                </a:lnTo>
                <a:lnTo>
                  <a:pt x="1806702" y="41909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3527"/>
                </a:lnTo>
                <a:lnTo>
                  <a:pt x="1803654" y="33527"/>
                </a:lnTo>
                <a:lnTo>
                  <a:pt x="1806702" y="35051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909"/>
                </a:lnTo>
                <a:lnTo>
                  <a:pt x="1803654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0845" y="3752342"/>
            <a:ext cx="871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Input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5928" y="3352800"/>
            <a:ext cx="3181985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tabLst>
                <a:tab pos="2086610" algn="l"/>
              </a:tabLst>
            </a:pPr>
            <a:r>
              <a:rPr sz="2800" dirty="0">
                <a:latin typeface="Tahoma"/>
                <a:cs typeface="Tahoma"/>
              </a:rPr>
              <a:t>System	</a:t>
            </a:r>
            <a:r>
              <a:rPr sz="2800" spc="-5" dirty="0">
                <a:latin typeface="Tahoma"/>
                <a:cs typeface="Tahoma"/>
              </a:rPr>
              <a:t>Output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4501" y="4899152"/>
            <a:ext cx="594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Figure: </a:t>
            </a:r>
            <a:r>
              <a:rPr sz="2400" i="1" spc="-5" dirty="0">
                <a:latin typeface="Times New Roman"/>
                <a:cs typeface="Times New Roman"/>
              </a:rPr>
              <a:t>1.1: General representation of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258050" cy="151574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67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unit </a:t>
            </a:r>
            <a:r>
              <a:rPr sz="2400" dirty="0">
                <a:latin typeface="Tahoma"/>
                <a:cs typeface="Tahoma"/>
              </a:rPr>
              <a:t>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defined in </a:t>
            </a:r>
            <a:r>
              <a:rPr sz="2400" dirty="0">
                <a:latin typeface="Tahoma"/>
                <a:cs typeface="Tahoma"/>
              </a:rPr>
              <a:t>a manner similar to its continuous time  </a:t>
            </a:r>
            <a:r>
              <a:rPr sz="2400" spc="-5" dirty="0">
                <a:latin typeface="Tahoma"/>
                <a:cs typeface="Tahoma"/>
              </a:rPr>
              <a:t>counterpart. We also refer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as the </a:t>
            </a:r>
            <a:r>
              <a:rPr sz="2400" spc="-5" dirty="0">
                <a:latin typeface="Tahoma"/>
                <a:cs typeface="Tahoma"/>
              </a:rPr>
              <a:t>unit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4475" y="2741763"/>
            <a:ext cx="4670953" cy="382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902" y="6651752"/>
            <a:ext cx="7553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1.15: Characteristic of discrete-time impulse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3832097"/>
            <a:ext cx="3549650" cy="988060"/>
          </a:xfrm>
          <a:custGeom>
            <a:avLst/>
            <a:gdLst/>
            <a:ahLst/>
            <a:cxnLst/>
            <a:rect l="l" t="t" r="r" b="b"/>
            <a:pathLst>
              <a:path w="3549650" h="988060">
                <a:moveTo>
                  <a:pt x="0" y="0"/>
                </a:moveTo>
                <a:lnTo>
                  <a:pt x="0" y="987551"/>
                </a:lnTo>
                <a:lnTo>
                  <a:pt x="3549396" y="987551"/>
                </a:lnTo>
                <a:lnTo>
                  <a:pt x="3549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4409" y="4066285"/>
            <a:ext cx="8083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(1.18)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0678" y="4122905"/>
            <a:ext cx="17589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00" spc="-470" dirty="0">
                <a:latin typeface="Symbol"/>
                <a:cs typeface="Symbol"/>
              </a:rPr>
              <a:t>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0678" y="3726239"/>
            <a:ext cx="1330325" cy="10134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870"/>
              </a:spcBef>
            </a:pPr>
            <a:r>
              <a:rPr sz="2600" i="1" spc="-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pos="643890" algn="l"/>
              </a:tabLst>
            </a:pPr>
            <a:r>
              <a:rPr sz="3900" spc="-359" baseline="-12820" dirty="0">
                <a:latin typeface="Symbol"/>
                <a:cs typeface="Symbol"/>
              </a:rPr>
              <a:t>⎩</a:t>
            </a:r>
            <a:r>
              <a:rPr sz="2600" spc="-240" dirty="0">
                <a:latin typeface="Times New Roman"/>
                <a:cs typeface="Times New Roman"/>
              </a:rPr>
              <a:t>0	</a:t>
            </a:r>
            <a:r>
              <a:rPr sz="2600" i="1" spc="-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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3317" y="4047894"/>
            <a:ext cx="126492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00" i="1" spc="-55" dirty="0">
                <a:latin typeface="Symbol"/>
                <a:cs typeface="Symbol"/>
              </a:rPr>
              <a:t></a:t>
            </a:r>
            <a:r>
              <a:rPr sz="2700" i="1" spc="-409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[</a:t>
            </a:r>
            <a:r>
              <a:rPr sz="2600" i="1" spc="45" dirty="0">
                <a:latin typeface="Times New Roman"/>
                <a:cs typeface="Times New Roman"/>
              </a:rPr>
              <a:t>n</a:t>
            </a:r>
            <a:r>
              <a:rPr sz="2600" spc="45" dirty="0">
                <a:latin typeface="Times New Roman"/>
                <a:cs typeface="Times New Roman"/>
              </a:rPr>
              <a:t>]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3900" spc="-967" baseline="36324" dirty="0">
                <a:latin typeface="Symbol"/>
                <a:cs typeface="Symbol"/>
              </a:rPr>
              <a:t>⎧</a:t>
            </a:r>
            <a:r>
              <a:rPr sz="3900" spc="-967" baseline="40598" dirty="0">
                <a:latin typeface="Times New Roman"/>
                <a:cs typeface="Times New Roman"/>
              </a:rPr>
              <a:t>1</a:t>
            </a:r>
            <a:endParaRPr sz="3900" baseline="4059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9028" y="3827526"/>
            <a:ext cx="3558540" cy="996950"/>
          </a:xfrm>
          <a:custGeom>
            <a:avLst/>
            <a:gdLst/>
            <a:ahLst/>
            <a:cxnLst/>
            <a:rect l="l" t="t" r="r" b="b"/>
            <a:pathLst>
              <a:path w="3558540" h="996950">
                <a:moveTo>
                  <a:pt x="0" y="996696"/>
                </a:moveTo>
                <a:lnTo>
                  <a:pt x="0" y="0"/>
                </a:lnTo>
                <a:lnTo>
                  <a:pt x="3558539" y="0"/>
                </a:lnTo>
                <a:lnTo>
                  <a:pt x="3558539" y="996696"/>
                </a:lnTo>
                <a:lnTo>
                  <a:pt x="0" y="9966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578611"/>
            <a:ext cx="779525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95"/>
              </a:spcBef>
              <a:tabLst>
                <a:tab pos="895350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1.9	Simple Manipulations of Discrete-  Time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683332"/>
            <a:ext cx="7317105" cy="518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98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time by  </a:t>
            </a:r>
            <a:r>
              <a:rPr sz="2800" dirty="0">
                <a:latin typeface="Tahoma"/>
                <a:cs typeface="Tahoma"/>
              </a:rPr>
              <a:t>replacing the independent variable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3200" i="1" spc="-5" dirty="0">
                <a:latin typeface="Times New Roman"/>
                <a:cs typeface="Times New Roman"/>
              </a:rPr>
              <a:t>n-k  </a:t>
            </a:r>
            <a:r>
              <a:rPr sz="2800" dirty="0">
                <a:latin typeface="Tahoma"/>
                <a:cs typeface="Tahoma"/>
              </a:rPr>
              <a:t>where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is an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integer.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10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&gt;0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the time shift results in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b="1" dirty="0">
                <a:latin typeface="Tahoma"/>
                <a:cs typeface="Tahoma"/>
              </a:rPr>
              <a:t>delay </a:t>
            </a:r>
            <a:r>
              <a:rPr sz="2800" dirty="0">
                <a:latin typeface="Tahoma"/>
                <a:cs typeface="Tahoma"/>
              </a:rPr>
              <a:t>of  the signal by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samples [ie. shifting a signal  to 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right]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&lt;0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the time </a:t>
            </a:r>
            <a:r>
              <a:rPr sz="2800" dirty="0">
                <a:latin typeface="Tahoma"/>
                <a:cs typeface="Tahoma"/>
              </a:rPr>
              <a:t>shift results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2800" b="1" spc="-5" dirty="0">
                <a:latin typeface="Tahoma"/>
                <a:cs typeface="Tahoma"/>
              </a:rPr>
              <a:t>advance </a:t>
            </a:r>
            <a:r>
              <a:rPr sz="2800" dirty="0">
                <a:latin typeface="Tahoma"/>
                <a:cs typeface="Tahoma"/>
              </a:rPr>
              <a:t>of the signal by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samples.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572" y="584527"/>
            <a:ext cx="5825124" cy="467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902" y="5295392"/>
            <a:ext cx="8145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739900" algn="l"/>
                <a:tab pos="2345690" algn="l"/>
                <a:tab pos="2968625" algn="l"/>
                <a:tab pos="4148454" algn="l"/>
                <a:tab pos="5102225" algn="l"/>
                <a:tab pos="5836920" algn="l"/>
                <a:tab pos="6443980" algn="l"/>
                <a:tab pos="7270750" algn="l"/>
                <a:tab pos="7929245" algn="l"/>
              </a:tabLst>
            </a:pPr>
            <a:r>
              <a:rPr sz="2400" i="1" dirty="0">
                <a:latin typeface="Times New Roman"/>
                <a:cs typeface="Times New Roman"/>
              </a:rPr>
              <a:t>Figure	</a:t>
            </a:r>
            <a:r>
              <a:rPr sz="2400" i="1" spc="-5" dirty="0">
                <a:latin typeface="Times New Roman"/>
                <a:cs typeface="Times New Roman"/>
              </a:rPr>
              <a:t>1.16</a:t>
            </a:r>
            <a:r>
              <a:rPr sz="2400" i="1" dirty="0">
                <a:latin typeface="Times New Roman"/>
                <a:cs typeface="Times New Roman"/>
              </a:rPr>
              <a:t>:	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dirty="0">
                <a:latin typeface="Times New Roman"/>
                <a:cs typeface="Times New Roman"/>
              </a:rPr>
              <a:t>p	left:	</a:t>
            </a:r>
            <a:r>
              <a:rPr sz="2400" i="1" spc="-5" dirty="0">
                <a:latin typeface="Times New Roman"/>
                <a:cs typeface="Times New Roman"/>
              </a:rPr>
              <a:t>Origina</a:t>
            </a:r>
            <a:r>
              <a:rPr sz="2400" i="1" dirty="0">
                <a:latin typeface="Times New Roman"/>
                <a:cs typeface="Times New Roman"/>
              </a:rPr>
              <a:t>l	</a:t>
            </a:r>
            <a:r>
              <a:rPr sz="2400" i="1" spc="-5" dirty="0">
                <a:latin typeface="Times New Roman"/>
                <a:cs typeface="Times New Roman"/>
              </a:rPr>
              <a:t>signal</a:t>
            </a:r>
            <a:r>
              <a:rPr sz="2400" i="1" dirty="0">
                <a:latin typeface="Times New Roman"/>
                <a:cs typeface="Times New Roman"/>
              </a:rPr>
              <a:t>,	x[n].	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2400" i="1" spc="-5" dirty="0">
                <a:latin typeface="Times New Roman"/>
                <a:cs typeface="Times New Roman"/>
              </a:rPr>
              <a:t>right</a:t>
            </a:r>
            <a:r>
              <a:rPr sz="2400" i="1" dirty="0">
                <a:latin typeface="Times New Roman"/>
                <a:cs typeface="Times New Roman"/>
              </a:rPr>
              <a:t>:	x[n]	is  </a:t>
            </a:r>
            <a:r>
              <a:rPr sz="2400" i="1" spc="-5" dirty="0">
                <a:latin typeface="Times New Roman"/>
                <a:cs typeface="Times New Roman"/>
              </a:rPr>
              <a:t>delayed by </a:t>
            </a:r>
            <a:r>
              <a:rPr sz="2400" i="1" dirty="0">
                <a:latin typeface="Times New Roman"/>
                <a:cs typeface="Times New Roman"/>
              </a:rPr>
              <a:t>2 </a:t>
            </a:r>
            <a:r>
              <a:rPr sz="2400" i="1" spc="-5" dirty="0">
                <a:latin typeface="Times New Roman"/>
                <a:cs typeface="Times New Roman"/>
              </a:rPr>
              <a:t>samples. </a:t>
            </a:r>
            <a:r>
              <a:rPr sz="2400" i="1" dirty="0">
                <a:latin typeface="Times New Roman"/>
                <a:cs typeface="Times New Roman"/>
              </a:rPr>
              <a:t>Bottom left: x[n] is </a:t>
            </a:r>
            <a:r>
              <a:rPr sz="2400" i="1" spc="-5" dirty="0">
                <a:latin typeface="Times New Roman"/>
                <a:cs typeface="Times New Roman"/>
              </a:rPr>
              <a:t>advanced by </a:t>
            </a:r>
            <a:r>
              <a:rPr sz="2400" i="1" dirty="0">
                <a:latin typeface="Times New Roman"/>
                <a:cs typeface="Times New Roman"/>
              </a:rPr>
              <a:t>1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sample.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6172200"/>
            <a:ext cx="6212205" cy="94678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 marR="8128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ahoma"/>
                <a:cs typeface="Tahoma"/>
              </a:rPr>
              <a:t>Advance: Shifting the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left  </a:t>
            </a:r>
            <a:r>
              <a:rPr sz="2800" dirty="0">
                <a:latin typeface="Tahoma"/>
                <a:cs typeface="Tahoma"/>
              </a:rPr>
              <a:t>Delay: Shifting the signal to 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356" y="1448668"/>
            <a:ext cx="2882900" cy="477054"/>
          </a:xfrm>
        </p:spPr>
        <p:txBody>
          <a:bodyPr/>
          <a:lstStyle/>
          <a:p>
            <a:r>
              <a:rPr lang="en-US" dirty="0" smtClean="0"/>
              <a:t>HOMW-WORK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904748"/>
            <a:ext cx="4549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smtClean="0">
                <a:solidFill>
                  <a:srgbClr val="FF0000"/>
                </a:solidFill>
                <a:latin typeface="Tahoma"/>
                <a:cs typeface="Tahoma"/>
              </a:rPr>
              <a:t>Q</a:t>
            </a:r>
            <a:r>
              <a:rPr lang="en-US" sz="3200" spc="-5" dirty="0" smtClean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3200" spc="-5" dirty="0" smtClean="0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sz="3200" spc="-5" dirty="0">
                <a:latin typeface="Tahoma"/>
                <a:cs typeface="Tahoma"/>
              </a:rPr>
              <a:t>Sketch the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following: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853001"/>
            <a:ext cx="8789670" cy="4724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18999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x(t)	= </a:t>
            </a:r>
            <a:r>
              <a:rPr sz="2800" i="1" spc="-5" dirty="0">
                <a:latin typeface="Times New Roman"/>
                <a:cs typeface="Times New Roman"/>
              </a:rPr>
              <a:t>u(t-3)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u(t-5)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(b)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u[n+3]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u[n-10]</a:t>
            </a:r>
            <a:endParaRPr sz="2800">
              <a:latin typeface="Times New Roman"/>
              <a:cs typeface="Times New Roman"/>
            </a:endParaRPr>
          </a:p>
          <a:p>
            <a:pPr marL="497205" indent="-48450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AutoNum type="alphaLcParenBoth" startAt="3"/>
              <a:tabLst>
                <a:tab pos="497840" algn="l"/>
                <a:tab pos="1168400" algn="l"/>
              </a:tabLst>
            </a:pPr>
            <a:r>
              <a:rPr sz="2800" i="1" dirty="0">
                <a:latin typeface="Times New Roman"/>
                <a:cs typeface="Times New Roman"/>
              </a:rPr>
              <a:t>x(t)	=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50" i="1" spc="-7" baseline="23391" dirty="0">
                <a:latin typeface="Times New Roman"/>
                <a:cs typeface="Times New Roman"/>
              </a:rPr>
              <a:t>2t</a:t>
            </a:r>
            <a:r>
              <a:rPr sz="2800" i="1" spc="-5" dirty="0">
                <a:latin typeface="Times New Roman"/>
                <a:cs typeface="Times New Roman"/>
              </a:rPr>
              <a:t>u(-t)</a:t>
            </a:r>
            <a:endParaRPr sz="28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AutoNum type="alphaLcParenBoth" startAt="3"/>
              <a:tabLst>
                <a:tab pos="518159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u[-n]</a:t>
            </a:r>
            <a:endParaRPr sz="2800">
              <a:latin typeface="Times New Roman"/>
              <a:cs typeface="Times New Roman"/>
            </a:endParaRPr>
          </a:p>
          <a:p>
            <a:pPr marL="12700" marR="3966845">
              <a:lnSpc>
                <a:spcPct val="104600"/>
              </a:lnSpc>
              <a:spcBef>
                <a:spcPts val="7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(e)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[n-1] </a:t>
            </a:r>
            <a:r>
              <a:rPr sz="2800" i="1" spc="-10" dirty="0">
                <a:latin typeface="Times New Roman"/>
                <a:cs typeface="Times New Roman"/>
              </a:rPr>
              <a:t>-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[n-3]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(f)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[n+1]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[n-1]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6900"/>
              </a:lnSpc>
              <a:spcBef>
                <a:spcPts val="35"/>
              </a:spcBef>
              <a:tabLst>
                <a:tab pos="141605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(g)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	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u[n], p[n]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h[-n]; q[n]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h[-1-n], r[n]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h[1-n]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(h)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35" dirty="0">
                <a:latin typeface="Symbol"/>
                <a:cs typeface="Symbol"/>
              </a:rPr>
              <a:t></a:t>
            </a:r>
            <a:r>
              <a:rPr sz="2850" i="1" spc="-52" baseline="23391" dirty="0">
                <a:latin typeface="Times New Roman"/>
                <a:cs typeface="Times New Roman"/>
              </a:rPr>
              <a:t>n</a:t>
            </a:r>
            <a:r>
              <a:rPr sz="2800" i="1" spc="-35" dirty="0">
                <a:latin typeface="Times New Roman"/>
                <a:cs typeface="Times New Roman"/>
              </a:rPr>
              <a:t>,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950" i="1" spc="-40" dirty="0">
                <a:latin typeface="Symbol"/>
                <a:cs typeface="Symbol"/>
              </a:rPr>
              <a:t></a:t>
            </a:r>
            <a:r>
              <a:rPr sz="2800" i="1" spc="-40" dirty="0">
                <a:latin typeface="Times New Roman"/>
                <a:cs typeface="Times New Roman"/>
              </a:rPr>
              <a:t>&lt;1</a:t>
            </a:r>
            <a:endParaRPr sz="2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160"/>
              </a:spcBef>
            </a:pPr>
            <a:r>
              <a:rPr sz="2800" i="1" spc="-5" dirty="0">
                <a:latin typeface="Times New Roman"/>
                <a:cs typeface="Times New Roman"/>
              </a:rPr>
              <a:t>P[n]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50" dirty="0">
                <a:latin typeface="Symbol"/>
                <a:cs typeface="Symbol"/>
              </a:rPr>
              <a:t></a:t>
            </a:r>
            <a:r>
              <a:rPr sz="2850" i="1" spc="-75" baseline="23391" dirty="0">
                <a:latin typeface="Times New Roman"/>
                <a:cs typeface="Times New Roman"/>
              </a:rPr>
              <a:t>n </a:t>
            </a:r>
            <a:r>
              <a:rPr sz="2800" i="1" spc="-5" dirty="0">
                <a:latin typeface="Times New Roman"/>
                <a:cs typeface="Times New Roman"/>
              </a:rPr>
              <a:t>u[n], q[n]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25" dirty="0">
                <a:latin typeface="Times New Roman"/>
                <a:cs typeface="Times New Roman"/>
              </a:rPr>
              <a:t> </a:t>
            </a:r>
            <a:r>
              <a:rPr sz="2950" i="1" spc="-20" dirty="0">
                <a:latin typeface="Symbol"/>
                <a:cs typeface="Symbol"/>
              </a:rPr>
              <a:t></a:t>
            </a:r>
            <a:r>
              <a:rPr sz="2850" i="1" spc="-30" baseline="23391" dirty="0">
                <a:latin typeface="Times New Roman"/>
                <a:cs typeface="Times New Roman"/>
              </a:rPr>
              <a:t>n</a:t>
            </a:r>
            <a:r>
              <a:rPr sz="2800" i="1" spc="-20" dirty="0">
                <a:latin typeface="Times New Roman"/>
                <a:cs typeface="Times New Roman"/>
              </a:rPr>
              <a:t>u[-n]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109345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(i) </a:t>
            </a:r>
            <a:r>
              <a:rPr sz="2800" i="1" dirty="0">
                <a:latin typeface="Times New Roman"/>
                <a:cs typeface="Times New Roman"/>
              </a:rPr>
              <a:t>x(t)	=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50" i="1" spc="-7" baseline="23391" dirty="0">
                <a:latin typeface="Times New Roman"/>
                <a:cs typeface="Times New Roman"/>
              </a:rPr>
              <a:t>-3t</a:t>
            </a:r>
            <a:r>
              <a:rPr sz="2800" i="1" spc="-5" dirty="0">
                <a:latin typeface="Times New Roman"/>
                <a:cs typeface="Times New Roman"/>
              </a:rPr>
              <a:t>[u(t)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u(t-2)]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325" y="564134"/>
            <a:ext cx="67697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spc="-5" dirty="0" smtClean="0">
                <a:solidFill>
                  <a:srgbClr val="FF0000"/>
                </a:solidFill>
                <a:latin typeface="Tahoma"/>
                <a:cs typeface="Tahoma"/>
              </a:rPr>
              <a:t>Q</a:t>
            </a:r>
            <a:r>
              <a:rPr lang="en-US" sz="3200" spc="-5" dirty="0" smtClean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3200" spc="-5" dirty="0" smtClean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800" dirty="0">
                <a:latin typeface="Tahoma"/>
                <a:cs typeface="Tahoma"/>
              </a:rPr>
              <a:t>a) </a:t>
            </a:r>
            <a:r>
              <a:rPr sz="2800" spc="-5" dirty="0">
                <a:latin typeface="Tahoma"/>
                <a:cs typeface="Tahoma"/>
              </a:rPr>
              <a:t>Consider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219200"/>
            <a:ext cx="3272154" cy="1123950"/>
          </a:xfrm>
          <a:custGeom>
            <a:avLst/>
            <a:gdLst/>
            <a:ahLst/>
            <a:cxnLst/>
            <a:rect l="l" t="t" r="r" b="b"/>
            <a:pathLst>
              <a:path w="3272154" h="1123950">
                <a:moveTo>
                  <a:pt x="0" y="0"/>
                </a:moveTo>
                <a:lnTo>
                  <a:pt x="0" y="1123949"/>
                </a:lnTo>
                <a:lnTo>
                  <a:pt x="3272028" y="1123949"/>
                </a:lnTo>
                <a:lnTo>
                  <a:pt x="3272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325" y="1724071"/>
            <a:ext cx="8248015" cy="48799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R="779145" algn="ctr">
              <a:lnSpc>
                <a:spcPct val="100000"/>
              </a:lnSpc>
              <a:spcBef>
                <a:spcPts val="944"/>
              </a:spcBef>
            </a:pPr>
            <a:r>
              <a:rPr sz="3100" spc="-1105" dirty="0">
                <a:latin typeface="Symbol"/>
                <a:cs typeface="Symbol"/>
              </a:rPr>
              <a:t>⎣</a:t>
            </a:r>
            <a:endParaRPr sz="3100">
              <a:latin typeface="Symbol"/>
              <a:cs typeface="Symbol"/>
            </a:endParaRPr>
          </a:p>
          <a:p>
            <a:pPr marL="926465">
              <a:lnSpc>
                <a:spcPct val="100000"/>
              </a:lnSpc>
              <a:spcBef>
                <a:spcPts val="845"/>
              </a:spcBef>
            </a:pPr>
            <a:r>
              <a:rPr sz="2800" dirty="0">
                <a:latin typeface="Tahoma"/>
                <a:cs typeface="Tahoma"/>
              </a:rPr>
              <a:t>Determine the fundamental period of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927100" algn="l"/>
              </a:tabLst>
            </a:pPr>
            <a:r>
              <a:rPr sz="2800" dirty="0">
                <a:latin typeface="Tahoma"/>
                <a:cs typeface="Tahoma"/>
              </a:rPr>
              <a:t>(b)	i) Consider the sinusoidal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  <a:tabLst>
                <a:tab pos="407479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=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10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sin(</a:t>
            </a:r>
            <a:r>
              <a:rPr sz="3350" i="1" spc="-20" dirty="0">
                <a:latin typeface="Symbol"/>
                <a:cs typeface="Symbol"/>
              </a:rPr>
              <a:t></a:t>
            </a:r>
            <a:r>
              <a:rPr sz="3200" i="1" spc="-20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)	</a:t>
            </a:r>
            <a:r>
              <a:rPr sz="3350" i="1" spc="-35" dirty="0">
                <a:latin typeface="Symbol"/>
                <a:cs typeface="Symbol"/>
              </a:rPr>
              <a:t></a:t>
            </a:r>
            <a:r>
              <a:rPr sz="3200" spc="-35" dirty="0">
                <a:latin typeface="Times New Roman"/>
                <a:cs typeface="Times New Roman"/>
              </a:rPr>
              <a:t>=2</a:t>
            </a:r>
            <a:r>
              <a:rPr sz="3350" i="1" spc="-35" dirty="0">
                <a:latin typeface="Symbol"/>
                <a:cs typeface="Symbol"/>
              </a:rPr>
              <a:t></a:t>
            </a:r>
            <a:r>
              <a:rPr sz="3200" i="1" spc="-35" dirty="0">
                <a:latin typeface="Times New Roman"/>
                <a:cs typeface="Times New Roman"/>
              </a:rPr>
              <a:t>f</a:t>
            </a:r>
            <a:r>
              <a:rPr sz="3150" i="1" spc="-52" baseline="-21164" dirty="0">
                <a:latin typeface="Times New Roman"/>
                <a:cs typeface="Times New Roman"/>
              </a:rPr>
              <a:t>a</a:t>
            </a:r>
            <a:endParaRPr sz="3150" baseline="-21164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80"/>
              </a:spcBef>
            </a:pP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ahoma"/>
                <a:cs typeface="Tahoma"/>
              </a:rPr>
              <a:t>-analogue frequency and </a:t>
            </a:r>
            <a:r>
              <a:rPr sz="2800" spc="-5" dirty="0">
                <a:latin typeface="Tahoma"/>
                <a:cs typeface="Tahoma"/>
              </a:rPr>
              <a:t>t-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time,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-sampling</a:t>
            </a:r>
            <a:r>
              <a:rPr sz="2800" spc="1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frequency</a:t>
            </a:r>
            <a:endParaRPr sz="2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ahoma"/>
                <a:cs typeface="Tahoma"/>
              </a:rPr>
              <a:t>Write an equation for the discrete time signal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354965" marR="27940">
              <a:lnSpc>
                <a:spcPct val="109700"/>
              </a:lnSpc>
            </a:pPr>
            <a:r>
              <a:rPr sz="2800" dirty="0">
                <a:latin typeface="Tahoma"/>
                <a:cs typeface="Tahoma"/>
              </a:rPr>
              <a:t>ii) If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200 </a:t>
            </a:r>
            <a:r>
              <a:rPr sz="2800" dirty="0">
                <a:latin typeface="Tahoma"/>
                <a:cs typeface="Tahoma"/>
              </a:rPr>
              <a:t>Hz and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8000 </a:t>
            </a:r>
            <a:r>
              <a:rPr sz="2800" dirty="0">
                <a:latin typeface="Tahoma"/>
                <a:cs typeface="Tahoma"/>
              </a:rPr>
              <a:t>Hz, </a:t>
            </a:r>
            <a:r>
              <a:rPr sz="2800" spc="-5" dirty="0">
                <a:latin typeface="Tahoma"/>
                <a:cs typeface="Tahoma"/>
              </a:rPr>
              <a:t>determine the  </a:t>
            </a:r>
            <a:r>
              <a:rPr sz="2800" dirty="0">
                <a:latin typeface="Tahoma"/>
                <a:cs typeface="Tahoma"/>
              </a:rPr>
              <a:t>fundamental period of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749" y="1780466"/>
            <a:ext cx="11099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676275" algn="l"/>
              </a:tabLst>
            </a:pPr>
            <a:r>
              <a:rPr sz="3100" spc="10" dirty="0">
                <a:latin typeface="Times New Roman"/>
                <a:cs typeface="Times New Roman"/>
              </a:rPr>
              <a:t>8	5</a:t>
            </a:r>
            <a:r>
              <a:rPr sz="3100" spc="-315" dirty="0">
                <a:latin typeface="Times New Roman"/>
                <a:cs typeface="Times New Roman"/>
              </a:rPr>
              <a:t> </a:t>
            </a:r>
            <a:r>
              <a:rPr sz="4650" spc="-2775" baseline="-7168" dirty="0">
                <a:latin typeface="Symbol"/>
                <a:cs typeface="Symbol"/>
              </a:rPr>
              <a:t>⎦</a:t>
            </a:r>
            <a:endParaRPr sz="4650" baseline="-7168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58390" algn="l"/>
              </a:tabLst>
            </a:pPr>
            <a:r>
              <a:rPr i="1" spc="10" dirty="0">
                <a:latin typeface="Times New Roman"/>
                <a:cs typeface="Times New Roman"/>
              </a:rPr>
              <a:t>x</a:t>
            </a:r>
            <a:r>
              <a:rPr spc="10" dirty="0"/>
              <a:t>[</a:t>
            </a:r>
            <a:r>
              <a:rPr i="1" spc="10" dirty="0">
                <a:latin typeface="Times New Roman"/>
                <a:cs typeface="Times New Roman"/>
              </a:rPr>
              <a:t>n</a:t>
            </a:r>
            <a:r>
              <a:rPr spc="10" dirty="0"/>
              <a:t>] </a:t>
            </a:r>
            <a:r>
              <a:rPr spc="10" dirty="0">
                <a:latin typeface="Symbol"/>
                <a:cs typeface="Symbol"/>
              </a:rPr>
              <a:t></a:t>
            </a:r>
            <a:r>
              <a:rPr spc="-305" dirty="0"/>
              <a:t> </a:t>
            </a:r>
            <a:r>
              <a:rPr spc="-530" dirty="0"/>
              <a:t>cos</a:t>
            </a:r>
            <a:r>
              <a:rPr sz="4650" spc="-794" baseline="31362" dirty="0">
                <a:latin typeface="Symbol"/>
                <a:cs typeface="Symbol"/>
              </a:rPr>
              <a:t>⎡</a:t>
            </a:r>
            <a:r>
              <a:rPr sz="4650" spc="-794" baseline="-22401" dirty="0">
                <a:latin typeface="Symbol"/>
                <a:cs typeface="Symbol"/>
              </a:rPr>
              <a:t>⎢</a:t>
            </a:r>
            <a:r>
              <a:rPr sz="3100" i="1" spc="-530" dirty="0">
                <a:latin typeface="Times New Roman"/>
                <a:cs typeface="Times New Roman"/>
              </a:rPr>
              <a:t>n</a:t>
            </a:r>
            <a:r>
              <a:rPr sz="3100" i="1" spc="-320" dirty="0">
                <a:latin typeface="Times New Roman"/>
                <a:cs typeface="Times New Roman"/>
              </a:rPr>
              <a:t> </a:t>
            </a:r>
            <a:r>
              <a:rPr sz="4950" i="1" u="heavy" spc="-150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spc="-150" baseline="32828" dirty="0"/>
              <a:t>	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65" dirty="0"/>
              <a:t> </a:t>
            </a:r>
            <a:r>
              <a:rPr sz="4950" i="1" u="heavy" spc="-517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4950" baseline="32828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227" y="1214627"/>
            <a:ext cx="3281679" cy="1133475"/>
          </a:xfrm>
          <a:custGeom>
            <a:avLst/>
            <a:gdLst/>
            <a:ahLst/>
            <a:cxnLst/>
            <a:rect l="l" t="t" r="r" b="b"/>
            <a:pathLst>
              <a:path w="3281679" h="1133475">
                <a:moveTo>
                  <a:pt x="0" y="1133094"/>
                </a:moveTo>
                <a:lnTo>
                  <a:pt x="0" y="0"/>
                </a:lnTo>
                <a:lnTo>
                  <a:pt x="3281172" y="0"/>
                </a:lnTo>
                <a:lnTo>
                  <a:pt x="3281172" y="1133094"/>
                </a:lnTo>
                <a:lnTo>
                  <a:pt x="0" y="11330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6126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Summary </a:t>
            </a:r>
            <a:r>
              <a:rPr lang="en-US"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477772"/>
            <a:ext cx="7266305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992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tabLst>
                <a:tab pos="35560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signals 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86677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sampling theorem, its limitations (e.g.  aliasing), and the sampling frequency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f</a:t>
            </a:r>
            <a:r>
              <a:rPr sz="2850" i="1" spc="-15" baseline="-20467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distinguish between continuous (analog)  and discrete time (digital)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65595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distinguish between differential and  difference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30753"/>
            <a:ext cx="659320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9900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Continuous and discrete periodic signals  and their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definitions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relationship between analog 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801" y="4485353"/>
            <a:ext cx="30873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θ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902" y="5437123"/>
            <a:ext cx="568325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Manipulation of discrete-time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unit impulse and its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properties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658" y="3304794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2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709" y="3300207"/>
            <a:ext cx="21018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430" dirty="0">
                <a:latin typeface="Times New Roman"/>
                <a:cs typeface="Times New Roman"/>
              </a:rPr>
              <a:t> 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801" y="3022254"/>
            <a:ext cx="2745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0475" algn="l"/>
              </a:tabLst>
            </a:pPr>
            <a:r>
              <a:rPr sz="2800" spc="-5" dirty="0">
                <a:latin typeface="Times New Roman"/>
                <a:cs typeface="Times New Roman"/>
              </a:rPr>
              <a:t>frequenc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3825" i="1" spc="-112" baseline="2178" dirty="0">
                <a:latin typeface="Symbol"/>
                <a:cs typeface="Symbol"/>
              </a:rPr>
              <a:t></a:t>
            </a:r>
            <a:r>
              <a:rPr sz="3825" spc="382" baseline="2178" dirty="0">
                <a:latin typeface="Times New Roman"/>
                <a:cs typeface="Times New Roman"/>
              </a:rPr>
              <a:t> </a:t>
            </a:r>
            <a:r>
              <a:rPr sz="3600" spc="7" baseline="2314" dirty="0">
                <a:latin typeface="Symbol"/>
                <a:cs typeface="Symbol"/>
              </a:rPr>
              <a:t></a:t>
            </a:r>
            <a:r>
              <a:rPr sz="3600" spc="300" baseline="2314" dirty="0">
                <a:latin typeface="Times New Roman"/>
                <a:cs typeface="Times New Roman"/>
              </a:rPr>
              <a:t> </a:t>
            </a:r>
            <a:r>
              <a:rPr sz="3600" spc="-150" baseline="38194" dirty="0">
                <a:latin typeface="Times New Roman"/>
                <a:cs typeface="Times New Roman"/>
              </a:rPr>
              <a:t>2</a:t>
            </a:r>
            <a:r>
              <a:rPr sz="3825" i="1" spc="-112" baseline="35947" dirty="0">
                <a:latin typeface="Symbol"/>
                <a:cs typeface="Symbol"/>
              </a:rPr>
              <a:t></a:t>
            </a:r>
            <a:r>
              <a:rPr sz="3825" baseline="35947" dirty="0">
                <a:latin typeface="Times New Roman"/>
                <a:cs typeface="Times New Roman"/>
              </a:rPr>
              <a:t>	</a:t>
            </a:r>
            <a:r>
              <a:rPr sz="3600" i="1" spc="315" baseline="38194" dirty="0">
                <a:latin typeface="Times New Roman"/>
                <a:cs typeface="Times New Roman"/>
              </a:rPr>
              <a:t>f</a:t>
            </a:r>
            <a:r>
              <a:rPr sz="2100" i="1" baseline="41666" dirty="0">
                <a:latin typeface="Times New Roman"/>
                <a:cs typeface="Times New Roman"/>
              </a:rPr>
              <a:t>a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9169" y="423976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51823" y="4236796"/>
            <a:ext cx="259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235" dirty="0">
                <a:latin typeface="Times New Roman"/>
                <a:cs typeface="Times New Roman"/>
              </a:rPr>
              <a:t>f</a:t>
            </a:r>
            <a:r>
              <a:rPr sz="2400" i="1" spc="22" baseline="-24305" dirty="0">
                <a:latin typeface="Times New Roman"/>
                <a:cs typeface="Times New Roman"/>
              </a:rPr>
              <a:t>a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6266" y="4216591"/>
            <a:ext cx="21082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-80" dirty="0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902" y="3942271"/>
            <a:ext cx="7731759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6938645" algn="l"/>
                <a:tab pos="73152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number of samples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period: </a:t>
            </a:r>
            <a:r>
              <a:rPr sz="2800" i="1" spc="-5" dirty="0"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4200" spc="-509" baseline="34722" dirty="0">
                <a:latin typeface="Times New Roman"/>
                <a:cs typeface="Times New Roman"/>
              </a:rPr>
              <a:t> </a:t>
            </a:r>
            <a:r>
              <a:rPr sz="4200" u="heavy" spc="-16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425" i="1" u="heavy" spc="-165" baseline="3295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425" i="1" u="heavy" spc="509" baseline="329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i="1" u="heavy" spc="-7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4200" i="1" spc="-7" baseline="34722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4200" i="1" spc="-7" baseline="36706" dirty="0">
                <a:latin typeface="Times New Roman"/>
                <a:cs typeface="Times New Roman"/>
              </a:rPr>
              <a:t>f</a:t>
            </a:r>
            <a:r>
              <a:rPr sz="4200" i="1" spc="-742" baseline="36706" dirty="0">
                <a:latin typeface="Times New Roman"/>
                <a:cs typeface="Times New Roman"/>
              </a:rPr>
              <a:t> </a:t>
            </a:r>
            <a:r>
              <a:rPr sz="2400" i="1" spc="120" baseline="39930" dirty="0">
                <a:latin typeface="Times New Roman"/>
                <a:cs typeface="Times New Roman"/>
              </a:rPr>
              <a:t>s</a:t>
            </a:r>
            <a:r>
              <a:rPr sz="4200" i="1" spc="120" baseline="36706" dirty="0">
                <a:latin typeface="Times New Roman"/>
                <a:cs typeface="Times New Roman"/>
              </a:rPr>
              <a:t>k</a:t>
            </a:r>
            <a:endParaRPr sz="4200" baseline="36706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93495"/>
            <a:ext cx="1981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1.1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/>
              <a:t>There are </a:t>
            </a:r>
            <a:r>
              <a:rPr sz="2400" spc="-5" dirty="0"/>
              <a:t>two types </a:t>
            </a:r>
            <a:r>
              <a:rPr sz="2400" dirty="0"/>
              <a:t>of signals:</a:t>
            </a:r>
            <a:endParaRPr sz="24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buAutoNum type="alphaLcParenBoth"/>
              <a:tabLst>
                <a:tab pos="561340" algn="l"/>
              </a:tabLst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Continuous </a:t>
            </a:r>
            <a:r>
              <a:rPr sz="2400" b="1" dirty="0">
                <a:solidFill>
                  <a:srgbClr val="33339A"/>
                </a:solidFill>
                <a:latin typeface="Tahoma"/>
                <a:cs typeface="Tahoma"/>
              </a:rPr>
              <a:t>–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time</a:t>
            </a:r>
            <a:r>
              <a:rPr sz="2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  <a:p>
            <a:pPr marL="570865" indent="-55816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570865" algn="l"/>
              </a:tabLst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sz="2400" b="1" dirty="0">
                <a:solidFill>
                  <a:srgbClr val="33339A"/>
                </a:solidFill>
                <a:latin typeface="Tahoma"/>
                <a:cs typeface="Tahoma"/>
              </a:rPr>
              <a:t>– time</a:t>
            </a:r>
            <a:r>
              <a:rPr sz="2400" b="1" spc="-1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104139">
              <a:lnSpc>
                <a:spcPct val="100000"/>
              </a:lnSpc>
            </a:pPr>
            <a:r>
              <a:rPr sz="2400" spc="-5" dirty="0"/>
              <a:t>In </a:t>
            </a:r>
            <a:r>
              <a:rPr sz="2400" dirty="0"/>
              <a:t>the case of a continuous-time </a:t>
            </a:r>
            <a:r>
              <a:rPr sz="2400" spc="-5" dirty="0"/>
              <a:t>signal, 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), </a:t>
            </a:r>
            <a:r>
              <a:rPr sz="2400" dirty="0"/>
              <a:t>the  </a:t>
            </a:r>
            <a:r>
              <a:rPr sz="2400" spc="-5" dirty="0"/>
              <a:t>independent </a:t>
            </a:r>
            <a:r>
              <a:rPr sz="2400" dirty="0"/>
              <a:t>variable </a:t>
            </a:r>
            <a:r>
              <a:rPr sz="2500" i="1" spc="-35" dirty="0">
                <a:latin typeface="Tahoma"/>
                <a:cs typeface="Tahoma"/>
              </a:rPr>
              <a:t>t </a:t>
            </a:r>
            <a:r>
              <a:rPr sz="2400" dirty="0"/>
              <a:t>is continuous </a:t>
            </a:r>
            <a:r>
              <a:rPr sz="2400" spc="-5" dirty="0"/>
              <a:t>and thus 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) </a:t>
            </a:r>
            <a:r>
              <a:rPr sz="2400" dirty="0"/>
              <a:t>is  </a:t>
            </a:r>
            <a:r>
              <a:rPr sz="2400" spc="-5" dirty="0"/>
              <a:t>defined for all </a:t>
            </a:r>
            <a:r>
              <a:rPr i="1" dirty="0">
                <a:latin typeface="Times New Roman"/>
                <a:cs typeface="Times New Roman"/>
              </a:rPr>
              <a:t>t </a:t>
            </a:r>
            <a:r>
              <a:rPr sz="2400" dirty="0"/>
              <a:t>(see </a:t>
            </a:r>
            <a:r>
              <a:rPr sz="2400" spc="-5" dirty="0"/>
              <a:t>Fig</a:t>
            </a:r>
            <a:r>
              <a:rPr sz="2400" spc="-60" dirty="0"/>
              <a:t> </a:t>
            </a:r>
            <a:r>
              <a:rPr sz="2400" spc="-5" dirty="0"/>
              <a:t>1.2).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i="1" dirty="0">
                <a:latin typeface="Times New Roman"/>
                <a:cs typeface="Times New Roman"/>
              </a:rPr>
              <a:t>t </a:t>
            </a:r>
            <a:r>
              <a:rPr sz="2400" dirty="0"/>
              <a:t>– </a:t>
            </a:r>
            <a:r>
              <a:rPr sz="2400" spc="-5" dirty="0"/>
              <a:t>Continuous </a:t>
            </a:r>
            <a:r>
              <a:rPr sz="2400" dirty="0"/>
              <a:t>time </a:t>
            </a:r>
            <a:r>
              <a:rPr sz="2400" spc="-5" dirty="0"/>
              <a:t>-independent </a:t>
            </a:r>
            <a:r>
              <a:rPr sz="2400" dirty="0"/>
              <a:t>variable </a:t>
            </a:r>
            <a:r>
              <a:rPr dirty="0">
                <a:latin typeface="Times New Roman"/>
                <a:cs typeface="Times New Roman"/>
              </a:rPr>
              <a:t>(-</a:t>
            </a:r>
            <a:r>
              <a:rPr dirty="0">
                <a:latin typeface="Symbol"/>
                <a:cs typeface="Symbol"/>
              </a:rPr>
              <a:t></a:t>
            </a:r>
            <a:r>
              <a:rPr dirty="0">
                <a:latin typeface="Times New Roman"/>
                <a:cs typeface="Times New Roman"/>
              </a:rPr>
              <a:t> &lt; </a:t>
            </a:r>
            <a:r>
              <a:rPr i="1" dirty="0">
                <a:latin typeface="Times New Roman"/>
                <a:cs typeface="Times New Roman"/>
              </a:rPr>
              <a:t>t </a:t>
            </a:r>
            <a:r>
              <a:rPr dirty="0">
                <a:latin typeface="Times New Roman"/>
                <a:cs typeface="Times New Roman"/>
              </a:rPr>
              <a:t>&lt;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</a:t>
            </a:r>
            <a:r>
              <a:rPr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012535"/>
            <a:ext cx="6694170" cy="4732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On the other hand, discrete-time </a:t>
            </a:r>
            <a:r>
              <a:rPr sz="2800" dirty="0">
                <a:latin typeface="Tahoma"/>
                <a:cs typeface="Tahoma"/>
              </a:rPr>
              <a:t>signals  are defined only at discrete times and  consequently the independent variable  takes on only a discrete set of values  </a:t>
            </a:r>
            <a:r>
              <a:rPr sz="2800" spc="-5" dirty="0">
                <a:latin typeface="Tahoma"/>
                <a:cs typeface="Tahoma"/>
              </a:rPr>
              <a:t>(see Figure 1.2). </a:t>
            </a:r>
            <a:endParaRPr lang="en-US" sz="28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 smtClean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 time signal  is thus </a:t>
            </a:r>
            <a:r>
              <a:rPr sz="2800" dirty="0">
                <a:latin typeface="Tahoma"/>
                <a:cs typeface="Tahoma"/>
              </a:rPr>
              <a:t>a sequence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-5" dirty="0" smtClean="0">
                <a:latin typeface="Tahoma"/>
                <a:cs typeface="Tahoma"/>
              </a:rPr>
              <a:t>.</a:t>
            </a: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ahoma"/>
                <a:cs typeface="Tahoma"/>
              </a:rPr>
              <a:t>– discrete time - independent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variable</a:t>
            </a: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/>
                <a:cs typeface="Times New Roman"/>
              </a:rPr>
              <a:t>(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… -2, -1, 0, 1,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2,…)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684530"/>
            <a:ext cx="2127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1326458"/>
            <a:ext cx="7512684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1686560" indent="-608965">
              <a:lnSpc>
                <a:spcPct val="110000"/>
              </a:lnSpc>
              <a:spcBef>
                <a:spcPts val="100"/>
              </a:spcBef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A person’s body temperature is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continuous-time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A"/>
              </a:buClr>
              <a:buFont typeface="Tahoma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621665" marR="699770" indent="-608965">
              <a:lnSpc>
                <a:spcPct val="110000"/>
              </a:lnSpc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The prices of stocks printed in the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daily  newspapers are discrete-time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9A"/>
              </a:buClr>
              <a:buFont typeface="Tahoma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621665" marR="5080" indent="-608965">
              <a:lnSpc>
                <a:spcPct val="109700"/>
              </a:lnSpc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Voltages &amp; currents are usually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represented  by continuous-time signals. They are  represented also </a:t>
            </a:r>
            <a:r>
              <a:rPr sz="2800" spc="-5" dirty="0">
                <a:latin typeface="Tahoma"/>
                <a:cs typeface="Tahoma"/>
              </a:rPr>
              <a:t>by discrete-time </a:t>
            </a:r>
            <a:r>
              <a:rPr sz="2800" dirty="0">
                <a:latin typeface="Tahoma"/>
                <a:cs typeface="Tahoma"/>
              </a:rPr>
              <a:t>signals </a:t>
            </a:r>
            <a:r>
              <a:rPr sz="2800" spc="-5" dirty="0">
                <a:latin typeface="Tahoma"/>
                <a:cs typeface="Tahoma"/>
              </a:rPr>
              <a:t>if  they </a:t>
            </a:r>
            <a:r>
              <a:rPr sz="2800" dirty="0">
                <a:latin typeface="Tahoma"/>
                <a:cs typeface="Tahoma"/>
              </a:rPr>
              <a:t>are specified </a:t>
            </a:r>
            <a:r>
              <a:rPr sz="2800" spc="-5" dirty="0">
                <a:latin typeface="Tahoma"/>
                <a:cs typeface="Tahoma"/>
              </a:rPr>
              <a:t>only </a:t>
            </a:r>
            <a:r>
              <a:rPr sz="2800" dirty="0">
                <a:latin typeface="Tahoma"/>
                <a:cs typeface="Tahoma"/>
              </a:rPr>
              <a:t>at a </a:t>
            </a:r>
            <a:r>
              <a:rPr sz="2800" spc="-5" dirty="0">
                <a:latin typeface="Tahoma"/>
                <a:cs typeface="Tahoma"/>
              </a:rPr>
              <a:t>discrete </a:t>
            </a:r>
            <a:r>
              <a:rPr sz="2800" dirty="0">
                <a:latin typeface="Tahoma"/>
                <a:cs typeface="Tahoma"/>
              </a:rPr>
              <a:t>set </a:t>
            </a:r>
            <a:r>
              <a:rPr sz="2800" spc="-5" dirty="0">
                <a:latin typeface="Tahoma"/>
                <a:cs typeface="Tahoma"/>
              </a:rPr>
              <a:t>of  </a:t>
            </a:r>
            <a:r>
              <a:rPr sz="2800" dirty="0">
                <a:latin typeface="Tahoma"/>
                <a:cs typeface="Tahoma"/>
              </a:rPr>
              <a:t>values 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607" y="1035215"/>
            <a:ext cx="6444884" cy="510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9296" y="6395435"/>
            <a:ext cx="6969759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i="1" spc="-25" dirty="0">
                <a:latin typeface="Tahoma"/>
                <a:cs typeface="Tahoma"/>
              </a:rPr>
              <a:t>Figure 1.2: </a:t>
            </a:r>
            <a:r>
              <a:rPr sz="1250" i="1" spc="-30" dirty="0">
                <a:latin typeface="Tahoma"/>
                <a:cs typeface="Tahoma"/>
              </a:rPr>
              <a:t>Above: An example </a:t>
            </a:r>
            <a:r>
              <a:rPr sz="1250" i="1" spc="-25" dirty="0">
                <a:latin typeface="Tahoma"/>
                <a:cs typeface="Tahoma"/>
              </a:rPr>
              <a:t>of continuous-time </a:t>
            </a:r>
            <a:r>
              <a:rPr sz="1250" i="1" spc="-20" dirty="0">
                <a:latin typeface="Tahoma"/>
                <a:cs typeface="Tahoma"/>
              </a:rPr>
              <a:t>signals. </a:t>
            </a:r>
            <a:r>
              <a:rPr sz="1250" i="1" spc="-25" dirty="0">
                <a:latin typeface="Tahoma"/>
                <a:cs typeface="Tahoma"/>
              </a:rPr>
              <a:t>Below: </a:t>
            </a:r>
            <a:r>
              <a:rPr sz="1250" i="1" spc="-30" dirty="0">
                <a:latin typeface="Tahoma"/>
                <a:cs typeface="Tahoma"/>
              </a:rPr>
              <a:t>An example </a:t>
            </a:r>
            <a:r>
              <a:rPr sz="1250" i="1" spc="-25" dirty="0">
                <a:latin typeface="Tahoma"/>
                <a:cs typeface="Tahoma"/>
              </a:rPr>
              <a:t>of discrete-time</a:t>
            </a:r>
            <a:r>
              <a:rPr sz="1250" i="1" spc="215" dirty="0">
                <a:latin typeface="Tahoma"/>
                <a:cs typeface="Tahoma"/>
              </a:rPr>
              <a:t> </a:t>
            </a:r>
            <a:r>
              <a:rPr sz="1250" i="1" spc="-20" dirty="0">
                <a:latin typeface="Tahoma"/>
                <a:cs typeface="Tahoma"/>
              </a:rPr>
              <a:t>signals.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3006</Words>
  <Application>Microsoft Office PowerPoint</Application>
  <PresentationFormat>Custom</PresentationFormat>
  <Paragraphs>527</Paragraphs>
  <Slides>57</Slides>
  <Notes>1</Notes>
  <HiddenSlides>33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Symbol</vt:lpstr>
      <vt:lpstr>Tahoma</vt:lpstr>
      <vt:lpstr>Times New Roman</vt:lpstr>
      <vt:lpstr>Wingdings</vt:lpstr>
      <vt:lpstr>Office Theme</vt:lpstr>
      <vt:lpstr> Lecture - 20 Discrete Time Signal and Systems  </vt:lpstr>
      <vt:lpstr>Module 1:</vt:lpstr>
      <vt:lpstr> Signals and Systems</vt:lpstr>
      <vt:lpstr>Example:</vt:lpstr>
      <vt:lpstr>PowerPoint Presentation</vt:lpstr>
      <vt:lpstr>1.1 Signals</vt:lpstr>
      <vt:lpstr>PowerPoint Presentation</vt:lpstr>
      <vt:lpstr>Examples:</vt:lpstr>
      <vt:lpstr>PowerPoint Presentation</vt:lpstr>
      <vt:lpstr>PowerPoint Presentation</vt:lpstr>
      <vt:lpstr>xnT  xn</vt:lpstr>
      <vt:lpstr>PowerPoint Presentation</vt:lpstr>
      <vt:lpstr>PowerPoint Presentation</vt:lpstr>
      <vt:lpstr>Sampling Theorem:</vt:lpstr>
      <vt:lpstr>Example:</vt:lpstr>
      <vt:lpstr>Example: continuous-time unit step function u(t)</vt:lpstr>
      <vt:lpstr>PowerPoint Presentation</vt:lpstr>
      <vt:lpstr>PowerPoint Presentation</vt:lpstr>
      <vt:lpstr>Exercise:</vt:lpstr>
      <vt:lpstr>Exercise:</vt:lpstr>
      <vt:lpstr>1.3 Systems</vt:lpstr>
      <vt:lpstr>PowerPoint Presentation</vt:lpstr>
      <vt:lpstr>PowerPoint Presentation</vt:lpstr>
      <vt:lpstr>The discrete -time system development</vt:lpstr>
      <vt:lpstr>Example:</vt:lpstr>
      <vt:lpstr>PowerPoint Presentation</vt:lpstr>
      <vt:lpstr>dvC (t)  dt RC RC</vt:lpstr>
      <vt:lpstr>PowerPoint Presentation</vt:lpstr>
      <vt:lpstr>vC nT  vC nT  T   1 </vt:lpstr>
      <vt:lpstr>Summary:</vt:lpstr>
      <vt:lpstr>Example:</vt:lpstr>
      <vt:lpstr>3. x(t) = Acos(at)</vt:lpstr>
      <vt:lpstr>1.4 Periodic Signals</vt:lpstr>
      <vt:lpstr>Example :</vt:lpstr>
      <vt:lpstr>Example :</vt:lpstr>
      <vt:lpstr>1.5 Discrete-Time Sinusoidal Signals</vt:lpstr>
      <vt:lpstr>xn  N  xn</vt:lpstr>
      <vt:lpstr>N  fs k fa</vt:lpstr>
      <vt:lpstr>PowerPoint Presentation</vt:lpstr>
      <vt:lpstr>Example:</vt:lpstr>
      <vt:lpstr>PowerPoint Presentation</vt:lpstr>
      <vt:lpstr>1.6 Real Exponential Signals</vt:lpstr>
      <vt:lpstr>PowerPoint Presentation</vt:lpstr>
      <vt:lpstr>1.7 Complex Exponential Signal [8]</vt:lpstr>
      <vt:lpstr>PowerPoint Presentation</vt:lpstr>
      <vt:lpstr>PowerPoint Presentation</vt:lpstr>
      <vt:lpstr>PowerPoint Presentation</vt:lpstr>
      <vt:lpstr>1.8 The Unit Impulse</vt:lpstr>
      <vt:lpstr>PowerPoint Presentation</vt:lpstr>
      <vt:lpstr>PowerPoint Presentation</vt:lpstr>
      <vt:lpstr>1.9 Simple Manipulations of Discrete-  Time Signals</vt:lpstr>
      <vt:lpstr>PowerPoint Presentation</vt:lpstr>
      <vt:lpstr>HOMW-WORK</vt:lpstr>
      <vt:lpstr>Q1. Sketch the following:</vt:lpstr>
      <vt:lpstr>x[n]  cos⎡⎢n   </vt:lpstr>
      <vt:lpstr>Summary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1-modv1.ppt</dc:title>
  <dc:creator>ming</dc:creator>
  <cp:lastModifiedBy>DAGA</cp:lastModifiedBy>
  <cp:revision>24</cp:revision>
  <dcterms:created xsi:type="dcterms:W3CDTF">2019-07-03T08:39:08Z</dcterms:created>
  <dcterms:modified xsi:type="dcterms:W3CDTF">2020-08-13T06:00:30Z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2019-07-03T00:00:00Z</vt:filetime>
  </property>
</Properties>
</file>