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34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7" r:id="rId87"/>
    <p:sldId id="346" r:id="rId8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9074E-497D-4E06-ADCF-7D6BE25C62DA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1CD9C-44E6-42BB-A232-E3CC940E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8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1CD9C-44E6-42BB-A232-E3CC940E5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7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37F7-411C-4049-A173-FB524E095610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AAE50-FE1C-42D2-930C-C5720A100456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38B1-0EEE-4B82-826E-F8370CA03FC7}" type="datetime1">
              <a:rPr lang="en-US" smtClean="0"/>
              <a:t>9/8/2020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4775" y="155600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57300" y="1556003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8219" y="1978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0" y="0"/>
                </a:moveTo>
                <a:lnTo>
                  <a:pt x="0" y="474725"/>
                </a:lnTo>
                <a:lnTo>
                  <a:pt x="422909" y="474725"/>
                </a:lnTo>
                <a:lnTo>
                  <a:pt x="422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35202" y="14478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84454" y="1905000"/>
            <a:ext cx="8542020" cy="547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1EAF-C013-4989-834F-8F020816DB9A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CF8A-D9F6-4509-B1F5-0C76C5EBF9FE}" type="datetime1">
              <a:rPr lang="en-US" smtClean="0"/>
              <a:t>9/8/2020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3812" y="608330"/>
            <a:ext cx="797077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6811" y="1442687"/>
            <a:ext cx="8572500" cy="4551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0960-CDDB-4DDB-8D7A-81E15A85EC5D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18" Type="http://schemas.openxmlformats.org/officeDocument/2006/relationships/image" Target="../media/image142.png"/><Relationship Id="rId3" Type="http://schemas.openxmlformats.org/officeDocument/2006/relationships/image" Target="../media/image127.png"/><Relationship Id="rId21" Type="http://schemas.openxmlformats.org/officeDocument/2006/relationships/image" Target="../media/image145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5" Type="http://schemas.openxmlformats.org/officeDocument/2006/relationships/image" Target="../media/image149.png"/><Relationship Id="rId2" Type="http://schemas.openxmlformats.org/officeDocument/2006/relationships/image" Target="../media/image126.png"/><Relationship Id="rId16" Type="http://schemas.openxmlformats.org/officeDocument/2006/relationships/image" Target="../media/image140.png"/><Relationship Id="rId20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24" Type="http://schemas.openxmlformats.org/officeDocument/2006/relationships/image" Target="../media/image148.png"/><Relationship Id="rId5" Type="http://schemas.openxmlformats.org/officeDocument/2006/relationships/image" Target="../media/image129.png"/><Relationship Id="rId15" Type="http://schemas.openxmlformats.org/officeDocument/2006/relationships/image" Target="../media/image139.png"/><Relationship Id="rId23" Type="http://schemas.openxmlformats.org/officeDocument/2006/relationships/image" Target="../media/image147.png"/><Relationship Id="rId10" Type="http://schemas.openxmlformats.org/officeDocument/2006/relationships/image" Target="../media/image134.png"/><Relationship Id="rId19" Type="http://schemas.openxmlformats.org/officeDocument/2006/relationships/image" Target="../media/image143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Relationship Id="rId22" Type="http://schemas.openxmlformats.org/officeDocument/2006/relationships/image" Target="../media/image14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" Type="http://schemas.openxmlformats.org/officeDocument/2006/relationships/image" Target="../media/image150.png"/><Relationship Id="rId16" Type="http://schemas.openxmlformats.org/officeDocument/2006/relationships/image" Target="../media/image164.png"/><Relationship Id="rId20" Type="http://schemas.openxmlformats.org/officeDocument/2006/relationships/image" Target="../media/image1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5" Type="http://schemas.openxmlformats.org/officeDocument/2006/relationships/image" Target="../media/image163.png"/><Relationship Id="rId10" Type="http://schemas.openxmlformats.org/officeDocument/2006/relationships/image" Target="../media/image158.png"/><Relationship Id="rId19" Type="http://schemas.openxmlformats.org/officeDocument/2006/relationships/image" Target="../media/image167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" Type="http://schemas.openxmlformats.org/officeDocument/2006/relationships/image" Target="../media/image169.png"/><Relationship Id="rId16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19" Type="http://schemas.openxmlformats.org/officeDocument/2006/relationships/image" Target="../media/image186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07.png"/><Relationship Id="rId7" Type="http://schemas.openxmlformats.org/officeDocument/2006/relationships/image" Target="../media/image211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10" Type="http://schemas.openxmlformats.org/officeDocument/2006/relationships/image" Target="../media/image214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7" Type="http://schemas.openxmlformats.org/officeDocument/2006/relationships/image" Target="../media/image220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4" Type="http://schemas.openxmlformats.org/officeDocument/2006/relationships/image" Target="../media/image21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3473450"/>
            <a:ext cx="7209155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solidFill>
                  <a:srgbClr val="33339A"/>
                </a:solidFill>
                <a:latin typeface="Tahoma"/>
                <a:cs typeface="Tahoma"/>
              </a:rPr>
              <a:t>	</a:t>
            </a: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Lecture - </a:t>
            </a: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25</a:t>
            </a:r>
            <a:r>
              <a:rPr lang="en-US" sz="4400" b="1" spc="-5" dirty="0" smtClean="0">
                <a:solidFill>
                  <a:srgbClr val="33339A"/>
                </a:solidFill>
                <a:latin typeface="Tahoma"/>
                <a:cs typeface="Tahoma"/>
              </a:rPr>
              <a:t/>
            </a:r>
            <a:br>
              <a:rPr lang="en-US" sz="4400" b="1" spc="-5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Discrete </a:t>
            </a: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Time Signal </a:t>
            </a:r>
            <a:r>
              <a:rPr lang="en-US" sz="4400" b="1" spc="-5" dirty="0">
                <a:solidFill>
                  <a:srgbClr val="33339A"/>
                </a:solidFill>
                <a:latin typeface="Tahoma"/>
                <a:cs typeface="Tahoma"/>
              </a:rPr>
              <a:t>and</a:t>
            </a:r>
            <a:r>
              <a:rPr lang="en-US" sz="4400" b="1" spc="-4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Systems – Revision </a:t>
            </a: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/>
            </a:r>
            <a:b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endParaRPr lang="en-US" sz="4400" dirty="0">
              <a:latin typeface="Tahoma"/>
              <a:cs typeface="Tahom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6083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009644" y="1863851"/>
            <a:ext cx="1278890" cy="879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3600" i="1" baseline="-16203" dirty="0">
                <a:latin typeface="Times New Roman"/>
                <a:cs typeface="Times New Roman"/>
              </a:rPr>
              <a:t>Z</a:t>
            </a:r>
            <a:r>
              <a:rPr sz="1600" i="1" dirty="0">
                <a:latin typeface="Times New Roman"/>
                <a:cs typeface="Times New Roman"/>
              </a:rPr>
              <a:t>-1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0601" y="2327148"/>
            <a:ext cx="1479550" cy="76200"/>
          </a:xfrm>
          <a:custGeom>
            <a:avLst/>
            <a:gdLst/>
            <a:ahLst/>
            <a:cxnLst/>
            <a:rect l="l" t="t" r="r" b="b"/>
            <a:pathLst>
              <a:path w="1479550" h="76200">
                <a:moveTo>
                  <a:pt x="1420368" y="38099"/>
                </a:moveTo>
                <a:lnTo>
                  <a:pt x="1419606" y="35051"/>
                </a:lnTo>
                <a:lnTo>
                  <a:pt x="141579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415796" y="42671"/>
                </a:lnTo>
                <a:lnTo>
                  <a:pt x="1419606" y="41909"/>
                </a:lnTo>
                <a:lnTo>
                  <a:pt x="1420368" y="38099"/>
                </a:lnTo>
                <a:close/>
              </a:path>
              <a:path w="1479550" h="76200">
                <a:moveTo>
                  <a:pt x="1479042" y="38099"/>
                </a:moveTo>
                <a:lnTo>
                  <a:pt x="1402842" y="0"/>
                </a:lnTo>
                <a:lnTo>
                  <a:pt x="1402842" y="33527"/>
                </a:lnTo>
                <a:lnTo>
                  <a:pt x="1415796" y="33527"/>
                </a:lnTo>
                <a:lnTo>
                  <a:pt x="1419606" y="35051"/>
                </a:lnTo>
                <a:lnTo>
                  <a:pt x="1420368" y="38099"/>
                </a:lnTo>
                <a:lnTo>
                  <a:pt x="1420368" y="67436"/>
                </a:lnTo>
                <a:lnTo>
                  <a:pt x="1479042" y="38099"/>
                </a:lnTo>
                <a:close/>
              </a:path>
              <a:path w="1479550" h="76200">
                <a:moveTo>
                  <a:pt x="1420368" y="67436"/>
                </a:moveTo>
                <a:lnTo>
                  <a:pt x="1420368" y="38099"/>
                </a:lnTo>
                <a:lnTo>
                  <a:pt x="1419606" y="41909"/>
                </a:lnTo>
                <a:lnTo>
                  <a:pt x="1415796" y="42671"/>
                </a:lnTo>
                <a:lnTo>
                  <a:pt x="1402842" y="42671"/>
                </a:lnTo>
                <a:lnTo>
                  <a:pt x="1402842" y="76199"/>
                </a:lnTo>
                <a:lnTo>
                  <a:pt x="142036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82946" y="2327148"/>
            <a:ext cx="1383030" cy="76200"/>
          </a:xfrm>
          <a:custGeom>
            <a:avLst/>
            <a:gdLst/>
            <a:ahLst/>
            <a:cxnLst/>
            <a:rect l="l" t="t" r="r" b="b"/>
            <a:pathLst>
              <a:path w="1383029" h="76200">
                <a:moveTo>
                  <a:pt x="1324356" y="38099"/>
                </a:moveTo>
                <a:lnTo>
                  <a:pt x="1322832" y="35051"/>
                </a:lnTo>
                <a:lnTo>
                  <a:pt x="131978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319784" y="42671"/>
                </a:lnTo>
                <a:lnTo>
                  <a:pt x="1322832" y="41909"/>
                </a:lnTo>
                <a:lnTo>
                  <a:pt x="1324356" y="38099"/>
                </a:lnTo>
                <a:close/>
              </a:path>
              <a:path w="1383029" h="76200">
                <a:moveTo>
                  <a:pt x="1383030" y="38099"/>
                </a:moveTo>
                <a:lnTo>
                  <a:pt x="1306830" y="0"/>
                </a:lnTo>
                <a:lnTo>
                  <a:pt x="1306830" y="33527"/>
                </a:lnTo>
                <a:lnTo>
                  <a:pt x="1319784" y="33527"/>
                </a:lnTo>
                <a:lnTo>
                  <a:pt x="1322832" y="35051"/>
                </a:lnTo>
                <a:lnTo>
                  <a:pt x="1324356" y="38099"/>
                </a:lnTo>
                <a:lnTo>
                  <a:pt x="1324356" y="67436"/>
                </a:lnTo>
                <a:lnTo>
                  <a:pt x="1383030" y="38099"/>
                </a:lnTo>
                <a:close/>
              </a:path>
              <a:path w="1383029" h="76200">
                <a:moveTo>
                  <a:pt x="1324356" y="67436"/>
                </a:moveTo>
                <a:lnTo>
                  <a:pt x="1324356" y="38099"/>
                </a:lnTo>
                <a:lnTo>
                  <a:pt x="1322832" y="41909"/>
                </a:lnTo>
                <a:lnTo>
                  <a:pt x="1319784" y="42671"/>
                </a:lnTo>
                <a:lnTo>
                  <a:pt x="1306830" y="42671"/>
                </a:lnTo>
                <a:lnTo>
                  <a:pt x="1306830" y="76199"/>
                </a:lnTo>
                <a:lnTo>
                  <a:pt x="132435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68955" y="143814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0171" y="1423822"/>
            <a:ext cx="168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6394" y="1229105"/>
            <a:ext cx="125730" cy="508000"/>
          </a:xfrm>
          <a:custGeom>
            <a:avLst/>
            <a:gdLst/>
            <a:ahLst/>
            <a:cxnLst/>
            <a:rect l="l" t="t" r="r" b="b"/>
            <a:pathLst>
              <a:path w="125729" h="508000">
                <a:moveTo>
                  <a:pt x="32891" y="431908"/>
                </a:moveTo>
                <a:lnTo>
                  <a:pt x="0" y="425195"/>
                </a:lnTo>
                <a:lnTo>
                  <a:pt x="22859" y="507491"/>
                </a:lnTo>
                <a:lnTo>
                  <a:pt x="30479" y="497630"/>
                </a:lnTo>
                <a:lnTo>
                  <a:pt x="30479" y="444245"/>
                </a:lnTo>
                <a:lnTo>
                  <a:pt x="32891" y="431908"/>
                </a:lnTo>
                <a:close/>
              </a:path>
              <a:path w="125729" h="508000">
                <a:moveTo>
                  <a:pt x="42110" y="433790"/>
                </a:moveTo>
                <a:lnTo>
                  <a:pt x="32891" y="431908"/>
                </a:lnTo>
                <a:lnTo>
                  <a:pt x="30479" y="444245"/>
                </a:lnTo>
                <a:lnTo>
                  <a:pt x="31241" y="448055"/>
                </a:lnTo>
                <a:lnTo>
                  <a:pt x="33527" y="450341"/>
                </a:lnTo>
                <a:lnTo>
                  <a:pt x="37337" y="449579"/>
                </a:lnTo>
                <a:lnTo>
                  <a:pt x="39623" y="446531"/>
                </a:lnTo>
                <a:lnTo>
                  <a:pt x="42110" y="433790"/>
                </a:lnTo>
                <a:close/>
              </a:path>
              <a:path w="125729" h="508000">
                <a:moveTo>
                  <a:pt x="74675" y="440435"/>
                </a:moveTo>
                <a:lnTo>
                  <a:pt x="42110" y="433790"/>
                </a:lnTo>
                <a:lnTo>
                  <a:pt x="39623" y="446531"/>
                </a:lnTo>
                <a:lnTo>
                  <a:pt x="37337" y="449579"/>
                </a:lnTo>
                <a:lnTo>
                  <a:pt x="33527" y="450341"/>
                </a:lnTo>
                <a:lnTo>
                  <a:pt x="31241" y="448055"/>
                </a:lnTo>
                <a:lnTo>
                  <a:pt x="30479" y="444245"/>
                </a:lnTo>
                <a:lnTo>
                  <a:pt x="30479" y="497630"/>
                </a:lnTo>
                <a:lnTo>
                  <a:pt x="74675" y="440435"/>
                </a:lnTo>
                <a:close/>
              </a:path>
              <a:path w="125729" h="508000">
                <a:moveTo>
                  <a:pt x="125729" y="5333"/>
                </a:moveTo>
                <a:lnTo>
                  <a:pt x="124967" y="1523"/>
                </a:lnTo>
                <a:lnTo>
                  <a:pt x="121919" y="0"/>
                </a:lnTo>
                <a:lnTo>
                  <a:pt x="118109" y="761"/>
                </a:lnTo>
                <a:lnTo>
                  <a:pt x="116585" y="3809"/>
                </a:lnTo>
                <a:lnTo>
                  <a:pt x="32891" y="431908"/>
                </a:lnTo>
                <a:lnTo>
                  <a:pt x="42110" y="433790"/>
                </a:lnTo>
                <a:lnTo>
                  <a:pt x="125729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78478" y="771397"/>
            <a:ext cx="1234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unit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delay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2603" y="4998973"/>
            <a:ext cx="832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7150" y="3133597"/>
            <a:ext cx="4176395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>
              <a:lnSpc>
                <a:spcPct val="100000"/>
              </a:lnSpc>
              <a:spcBef>
                <a:spcPts val="100"/>
              </a:spcBef>
              <a:tabLst>
                <a:tab pos="1708150" algn="l"/>
                <a:tab pos="2548890" algn="l"/>
              </a:tabLst>
            </a:pPr>
            <a:r>
              <a:rPr sz="2400" i="1" dirty="0">
                <a:latin typeface="Times New Roman"/>
                <a:cs typeface="Times New Roman"/>
              </a:rPr>
              <a:t>at n= -1;	n=0;	n=1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98905" algn="l"/>
                <a:tab pos="1779905" algn="l"/>
                <a:tab pos="2160905" algn="l"/>
                <a:tab pos="2541905" algn="l"/>
                <a:tab pos="2923540" algn="l"/>
                <a:tab pos="3406140" algn="l"/>
                <a:tab pos="388874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x[n] = {0,	1,	0,	5,	7,	-2,	-1,	0}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0803" y="4998973"/>
            <a:ext cx="3337560" cy="117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0"/>
              </a:spcBef>
              <a:tabLst>
                <a:tab pos="789305" algn="l"/>
                <a:tab pos="1170305" algn="l"/>
                <a:tab pos="1551305" algn="l"/>
                <a:tab pos="1932305" algn="l"/>
                <a:tab pos="2237105" algn="l"/>
                <a:tab pos="2465705" algn="l"/>
                <a:tab pos="2948305" algn="l"/>
              </a:tabLst>
            </a:pPr>
            <a:r>
              <a:rPr sz="2400" i="1" dirty="0">
                <a:latin typeface="Times New Roman"/>
                <a:cs typeface="Times New Roman"/>
              </a:rPr>
              <a:t>{0,	1,	0,	5,	7	,	-2,	-1}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90245" algn="l"/>
                <a:tab pos="1368425" algn="l"/>
                <a:tab pos="2046605" algn="l"/>
                <a:tab pos="254635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y[0]	y[1]	y[2]	…	y[6]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29228" y="4262628"/>
            <a:ext cx="110489" cy="690880"/>
          </a:xfrm>
          <a:custGeom>
            <a:avLst/>
            <a:gdLst/>
            <a:ahLst/>
            <a:cxnLst/>
            <a:rect l="l" t="t" r="r" b="b"/>
            <a:pathLst>
              <a:path w="110489" h="690879">
                <a:moveTo>
                  <a:pt x="77112" y="614033"/>
                </a:moveTo>
                <a:lnTo>
                  <a:pt x="9144" y="3810"/>
                </a:ln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67911" y="615045"/>
                </a:lnTo>
                <a:lnTo>
                  <a:pt x="77112" y="614033"/>
                </a:lnTo>
                <a:close/>
              </a:path>
              <a:path w="110489" h="690879">
                <a:moveTo>
                  <a:pt x="78486" y="686849"/>
                </a:moveTo>
                <a:lnTo>
                  <a:pt x="78486" y="626364"/>
                </a:lnTo>
                <a:lnTo>
                  <a:pt x="77724" y="630174"/>
                </a:lnTo>
                <a:lnTo>
                  <a:pt x="73914" y="631698"/>
                </a:lnTo>
                <a:lnTo>
                  <a:pt x="70866" y="630936"/>
                </a:lnTo>
                <a:lnTo>
                  <a:pt x="69342" y="627888"/>
                </a:lnTo>
                <a:lnTo>
                  <a:pt x="67911" y="615045"/>
                </a:lnTo>
                <a:lnTo>
                  <a:pt x="34290" y="618744"/>
                </a:lnTo>
                <a:lnTo>
                  <a:pt x="78486" y="686849"/>
                </a:lnTo>
                <a:close/>
              </a:path>
              <a:path w="110489" h="690879">
                <a:moveTo>
                  <a:pt x="78486" y="626364"/>
                </a:moveTo>
                <a:lnTo>
                  <a:pt x="77112" y="614033"/>
                </a:lnTo>
                <a:lnTo>
                  <a:pt x="67911" y="615045"/>
                </a:lnTo>
                <a:lnTo>
                  <a:pt x="69342" y="627888"/>
                </a:lnTo>
                <a:lnTo>
                  <a:pt x="70866" y="630936"/>
                </a:lnTo>
                <a:lnTo>
                  <a:pt x="73914" y="631698"/>
                </a:lnTo>
                <a:lnTo>
                  <a:pt x="77724" y="630174"/>
                </a:lnTo>
                <a:lnTo>
                  <a:pt x="78486" y="626364"/>
                </a:lnTo>
                <a:close/>
              </a:path>
              <a:path w="110489" h="690879">
                <a:moveTo>
                  <a:pt x="110490" y="610362"/>
                </a:moveTo>
                <a:lnTo>
                  <a:pt x="77112" y="614033"/>
                </a:lnTo>
                <a:lnTo>
                  <a:pt x="78486" y="626364"/>
                </a:lnTo>
                <a:lnTo>
                  <a:pt x="78486" y="686849"/>
                </a:lnTo>
                <a:lnTo>
                  <a:pt x="80772" y="690372"/>
                </a:lnTo>
                <a:lnTo>
                  <a:pt x="110490" y="610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0228" y="4186428"/>
            <a:ext cx="124460" cy="763905"/>
          </a:xfrm>
          <a:custGeom>
            <a:avLst/>
            <a:gdLst/>
            <a:ahLst/>
            <a:cxnLst/>
            <a:rect l="l" t="t" r="r" b="b"/>
            <a:pathLst>
              <a:path w="124460" h="763904">
                <a:moveTo>
                  <a:pt x="90731" y="687196"/>
                </a:moveTo>
                <a:lnTo>
                  <a:pt x="9144" y="3810"/>
                </a:ln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81526" y="688208"/>
                </a:lnTo>
                <a:lnTo>
                  <a:pt x="90731" y="687196"/>
                </a:lnTo>
                <a:close/>
              </a:path>
              <a:path w="124460" h="763904">
                <a:moveTo>
                  <a:pt x="92202" y="758902"/>
                </a:moveTo>
                <a:lnTo>
                  <a:pt x="92202" y="699516"/>
                </a:lnTo>
                <a:lnTo>
                  <a:pt x="91440" y="703326"/>
                </a:lnTo>
                <a:lnTo>
                  <a:pt x="88392" y="704850"/>
                </a:lnTo>
                <a:lnTo>
                  <a:pt x="84582" y="704088"/>
                </a:lnTo>
                <a:lnTo>
                  <a:pt x="83058" y="701040"/>
                </a:lnTo>
                <a:lnTo>
                  <a:pt x="81526" y="688208"/>
                </a:lnTo>
                <a:lnTo>
                  <a:pt x="48006" y="691896"/>
                </a:lnTo>
                <a:lnTo>
                  <a:pt x="92202" y="758902"/>
                </a:lnTo>
                <a:close/>
              </a:path>
              <a:path w="124460" h="763904">
                <a:moveTo>
                  <a:pt x="92202" y="699516"/>
                </a:moveTo>
                <a:lnTo>
                  <a:pt x="90731" y="687196"/>
                </a:lnTo>
                <a:lnTo>
                  <a:pt x="81526" y="688208"/>
                </a:lnTo>
                <a:lnTo>
                  <a:pt x="83058" y="701040"/>
                </a:lnTo>
                <a:lnTo>
                  <a:pt x="84582" y="704088"/>
                </a:lnTo>
                <a:lnTo>
                  <a:pt x="88392" y="704850"/>
                </a:lnTo>
                <a:lnTo>
                  <a:pt x="91440" y="703326"/>
                </a:lnTo>
                <a:lnTo>
                  <a:pt x="92202" y="699516"/>
                </a:lnTo>
                <a:close/>
              </a:path>
              <a:path w="124460" h="763904">
                <a:moveTo>
                  <a:pt x="124206" y="683514"/>
                </a:moveTo>
                <a:lnTo>
                  <a:pt x="90731" y="687196"/>
                </a:lnTo>
                <a:lnTo>
                  <a:pt x="92202" y="699516"/>
                </a:lnTo>
                <a:lnTo>
                  <a:pt x="92202" y="758902"/>
                </a:lnTo>
                <a:lnTo>
                  <a:pt x="95250" y="763524"/>
                </a:lnTo>
                <a:lnTo>
                  <a:pt x="124206" y="683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2271" y="4262628"/>
            <a:ext cx="123825" cy="711200"/>
          </a:xfrm>
          <a:custGeom>
            <a:avLst/>
            <a:gdLst/>
            <a:ahLst/>
            <a:cxnLst/>
            <a:rect l="l" t="t" r="r" b="b"/>
            <a:pathLst>
              <a:path w="123825" h="711200">
                <a:moveTo>
                  <a:pt x="90568" y="634920"/>
                </a:moveTo>
                <a:lnTo>
                  <a:pt x="9905" y="3810"/>
                </a:lnTo>
                <a:lnTo>
                  <a:pt x="7619" y="762"/>
                </a:lnTo>
                <a:lnTo>
                  <a:pt x="4571" y="0"/>
                </a:lnTo>
                <a:lnTo>
                  <a:pt x="1523" y="1524"/>
                </a:lnTo>
                <a:lnTo>
                  <a:pt x="0" y="5334"/>
                </a:lnTo>
                <a:lnTo>
                  <a:pt x="80716" y="636115"/>
                </a:lnTo>
                <a:lnTo>
                  <a:pt x="90568" y="634920"/>
                </a:lnTo>
                <a:close/>
              </a:path>
              <a:path w="123825" h="711200">
                <a:moveTo>
                  <a:pt x="92201" y="706374"/>
                </a:moveTo>
                <a:lnTo>
                  <a:pt x="92201" y="647700"/>
                </a:lnTo>
                <a:lnTo>
                  <a:pt x="91439" y="650748"/>
                </a:lnTo>
                <a:lnTo>
                  <a:pt x="87629" y="653034"/>
                </a:lnTo>
                <a:lnTo>
                  <a:pt x="84581" y="651510"/>
                </a:lnTo>
                <a:lnTo>
                  <a:pt x="82295" y="648462"/>
                </a:lnTo>
                <a:lnTo>
                  <a:pt x="80716" y="636115"/>
                </a:lnTo>
                <a:lnTo>
                  <a:pt x="48005" y="640080"/>
                </a:lnTo>
                <a:lnTo>
                  <a:pt x="92201" y="706374"/>
                </a:lnTo>
                <a:close/>
              </a:path>
              <a:path w="123825" h="711200">
                <a:moveTo>
                  <a:pt x="92201" y="647700"/>
                </a:moveTo>
                <a:lnTo>
                  <a:pt x="90568" y="634920"/>
                </a:lnTo>
                <a:lnTo>
                  <a:pt x="80716" y="636115"/>
                </a:lnTo>
                <a:lnTo>
                  <a:pt x="82295" y="648462"/>
                </a:lnTo>
                <a:lnTo>
                  <a:pt x="84581" y="651510"/>
                </a:lnTo>
                <a:lnTo>
                  <a:pt x="87629" y="653034"/>
                </a:lnTo>
                <a:lnTo>
                  <a:pt x="91439" y="650748"/>
                </a:lnTo>
                <a:lnTo>
                  <a:pt x="92201" y="647700"/>
                </a:lnTo>
                <a:close/>
              </a:path>
              <a:path w="123825" h="711200">
                <a:moveTo>
                  <a:pt x="123443" y="630936"/>
                </a:moveTo>
                <a:lnTo>
                  <a:pt x="90568" y="634920"/>
                </a:lnTo>
                <a:lnTo>
                  <a:pt x="92201" y="647700"/>
                </a:lnTo>
                <a:lnTo>
                  <a:pt x="92201" y="706374"/>
                </a:lnTo>
                <a:lnTo>
                  <a:pt x="95249" y="710946"/>
                </a:lnTo>
                <a:lnTo>
                  <a:pt x="123443" y="630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3178" y="4214621"/>
            <a:ext cx="121285" cy="767080"/>
          </a:xfrm>
          <a:custGeom>
            <a:avLst/>
            <a:gdLst/>
            <a:ahLst/>
            <a:cxnLst/>
            <a:rect l="l" t="t" r="r" b="b"/>
            <a:pathLst>
              <a:path w="121285" h="767079">
                <a:moveTo>
                  <a:pt x="87698" y="690617"/>
                </a:moveTo>
                <a:lnTo>
                  <a:pt x="9144" y="4572"/>
                </a:lnTo>
                <a:lnTo>
                  <a:pt x="7620" y="1524"/>
                </a:lnTo>
                <a:lnTo>
                  <a:pt x="3810" y="0"/>
                </a:lnTo>
                <a:lnTo>
                  <a:pt x="762" y="2286"/>
                </a:lnTo>
                <a:lnTo>
                  <a:pt x="0" y="5334"/>
                </a:lnTo>
                <a:lnTo>
                  <a:pt x="78593" y="691721"/>
                </a:lnTo>
                <a:lnTo>
                  <a:pt x="87698" y="690617"/>
                </a:lnTo>
                <a:close/>
              </a:path>
              <a:path w="121285" h="767079">
                <a:moveTo>
                  <a:pt x="89154" y="761925"/>
                </a:moveTo>
                <a:lnTo>
                  <a:pt x="89154" y="703326"/>
                </a:lnTo>
                <a:lnTo>
                  <a:pt x="88392" y="707136"/>
                </a:lnTo>
                <a:lnTo>
                  <a:pt x="85344" y="708660"/>
                </a:lnTo>
                <a:lnTo>
                  <a:pt x="81534" y="707898"/>
                </a:lnTo>
                <a:lnTo>
                  <a:pt x="80010" y="704088"/>
                </a:lnTo>
                <a:lnTo>
                  <a:pt x="78593" y="691721"/>
                </a:lnTo>
                <a:lnTo>
                  <a:pt x="45720" y="695706"/>
                </a:lnTo>
                <a:lnTo>
                  <a:pt x="89154" y="761925"/>
                </a:lnTo>
                <a:close/>
              </a:path>
              <a:path w="121285" h="767079">
                <a:moveTo>
                  <a:pt x="89154" y="703326"/>
                </a:moveTo>
                <a:lnTo>
                  <a:pt x="87698" y="690617"/>
                </a:lnTo>
                <a:lnTo>
                  <a:pt x="78593" y="691721"/>
                </a:lnTo>
                <a:lnTo>
                  <a:pt x="80010" y="704088"/>
                </a:lnTo>
                <a:lnTo>
                  <a:pt x="81534" y="707898"/>
                </a:lnTo>
                <a:lnTo>
                  <a:pt x="85344" y="708660"/>
                </a:lnTo>
                <a:lnTo>
                  <a:pt x="88392" y="707136"/>
                </a:lnTo>
                <a:lnTo>
                  <a:pt x="89154" y="703326"/>
                </a:lnTo>
                <a:close/>
              </a:path>
              <a:path w="121285" h="767079">
                <a:moveTo>
                  <a:pt x="121158" y="686562"/>
                </a:moveTo>
                <a:lnTo>
                  <a:pt x="87698" y="690617"/>
                </a:lnTo>
                <a:lnTo>
                  <a:pt x="89154" y="703326"/>
                </a:lnTo>
                <a:lnTo>
                  <a:pt x="89154" y="761925"/>
                </a:lnTo>
                <a:lnTo>
                  <a:pt x="92202" y="766572"/>
                </a:lnTo>
                <a:lnTo>
                  <a:pt x="121158" y="686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77028" y="4210050"/>
            <a:ext cx="205104" cy="767080"/>
          </a:xfrm>
          <a:custGeom>
            <a:avLst/>
            <a:gdLst/>
            <a:ahLst/>
            <a:cxnLst/>
            <a:rect l="l" t="t" r="r" b="b"/>
            <a:pathLst>
              <a:path w="205104" h="767079">
                <a:moveTo>
                  <a:pt x="172297" y="691599"/>
                </a:moveTo>
                <a:lnTo>
                  <a:pt x="9144" y="3810"/>
                </a:lnTo>
                <a:lnTo>
                  <a:pt x="6858" y="762"/>
                </a:lnTo>
                <a:lnTo>
                  <a:pt x="3810" y="0"/>
                </a:lnTo>
                <a:lnTo>
                  <a:pt x="762" y="2286"/>
                </a:lnTo>
                <a:lnTo>
                  <a:pt x="0" y="6096"/>
                </a:lnTo>
                <a:lnTo>
                  <a:pt x="163148" y="693863"/>
                </a:lnTo>
                <a:lnTo>
                  <a:pt x="172297" y="691599"/>
                </a:lnTo>
                <a:close/>
              </a:path>
              <a:path w="205104" h="767079">
                <a:moveTo>
                  <a:pt x="175260" y="754712"/>
                </a:moveTo>
                <a:lnTo>
                  <a:pt x="175260" y="707136"/>
                </a:lnTo>
                <a:lnTo>
                  <a:pt x="172212" y="709422"/>
                </a:lnTo>
                <a:lnTo>
                  <a:pt x="168402" y="708660"/>
                </a:lnTo>
                <a:lnTo>
                  <a:pt x="166116" y="706374"/>
                </a:lnTo>
                <a:lnTo>
                  <a:pt x="163148" y="693863"/>
                </a:lnTo>
                <a:lnTo>
                  <a:pt x="131064" y="701802"/>
                </a:lnTo>
                <a:lnTo>
                  <a:pt x="175260" y="754712"/>
                </a:lnTo>
                <a:close/>
              </a:path>
              <a:path w="205104" h="767079">
                <a:moveTo>
                  <a:pt x="175260" y="707136"/>
                </a:moveTo>
                <a:lnTo>
                  <a:pt x="175260" y="704088"/>
                </a:lnTo>
                <a:lnTo>
                  <a:pt x="172297" y="691599"/>
                </a:lnTo>
                <a:lnTo>
                  <a:pt x="163148" y="693863"/>
                </a:lnTo>
                <a:lnTo>
                  <a:pt x="166116" y="706374"/>
                </a:lnTo>
                <a:lnTo>
                  <a:pt x="168402" y="708660"/>
                </a:lnTo>
                <a:lnTo>
                  <a:pt x="172212" y="709422"/>
                </a:lnTo>
                <a:lnTo>
                  <a:pt x="175260" y="707136"/>
                </a:lnTo>
                <a:close/>
              </a:path>
              <a:path w="205104" h="767079">
                <a:moveTo>
                  <a:pt x="204978" y="683514"/>
                </a:moveTo>
                <a:lnTo>
                  <a:pt x="172297" y="691599"/>
                </a:lnTo>
                <a:lnTo>
                  <a:pt x="175260" y="704088"/>
                </a:lnTo>
                <a:lnTo>
                  <a:pt x="175260" y="754712"/>
                </a:lnTo>
                <a:lnTo>
                  <a:pt x="185166" y="766572"/>
                </a:lnTo>
                <a:lnTo>
                  <a:pt x="204978" y="683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44134" y="4262628"/>
            <a:ext cx="304165" cy="690880"/>
          </a:xfrm>
          <a:custGeom>
            <a:avLst/>
            <a:gdLst/>
            <a:ahLst/>
            <a:cxnLst/>
            <a:rect l="l" t="t" r="r" b="b"/>
            <a:pathLst>
              <a:path w="304164" h="690879">
                <a:moveTo>
                  <a:pt x="273781" y="618327"/>
                </a:moveTo>
                <a:lnTo>
                  <a:pt x="8382" y="3048"/>
                </a:lnTo>
                <a:lnTo>
                  <a:pt x="6096" y="0"/>
                </a:lnTo>
                <a:lnTo>
                  <a:pt x="2286" y="0"/>
                </a:lnTo>
                <a:lnTo>
                  <a:pt x="0" y="3048"/>
                </a:lnTo>
                <a:lnTo>
                  <a:pt x="0" y="6096"/>
                </a:lnTo>
                <a:lnTo>
                  <a:pt x="264730" y="622305"/>
                </a:lnTo>
                <a:lnTo>
                  <a:pt x="273781" y="618327"/>
                </a:lnTo>
                <a:close/>
              </a:path>
              <a:path w="304164" h="690879">
                <a:moveTo>
                  <a:pt x="278892" y="672944"/>
                </a:moveTo>
                <a:lnTo>
                  <a:pt x="278892" y="633984"/>
                </a:lnTo>
                <a:lnTo>
                  <a:pt x="276606" y="636270"/>
                </a:lnTo>
                <a:lnTo>
                  <a:pt x="272796" y="636270"/>
                </a:lnTo>
                <a:lnTo>
                  <a:pt x="269748" y="633984"/>
                </a:lnTo>
                <a:lnTo>
                  <a:pt x="264730" y="622305"/>
                </a:lnTo>
                <a:lnTo>
                  <a:pt x="234696" y="635508"/>
                </a:lnTo>
                <a:lnTo>
                  <a:pt x="278892" y="672944"/>
                </a:lnTo>
                <a:close/>
              </a:path>
              <a:path w="304164" h="690879">
                <a:moveTo>
                  <a:pt x="278892" y="633984"/>
                </a:moveTo>
                <a:lnTo>
                  <a:pt x="278892" y="630174"/>
                </a:lnTo>
                <a:lnTo>
                  <a:pt x="273781" y="618327"/>
                </a:lnTo>
                <a:lnTo>
                  <a:pt x="264730" y="622305"/>
                </a:lnTo>
                <a:lnTo>
                  <a:pt x="269748" y="633984"/>
                </a:lnTo>
                <a:lnTo>
                  <a:pt x="272796" y="636270"/>
                </a:lnTo>
                <a:lnTo>
                  <a:pt x="276606" y="636270"/>
                </a:lnTo>
                <a:lnTo>
                  <a:pt x="278892" y="633984"/>
                </a:lnTo>
                <a:close/>
              </a:path>
              <a:path w="304164" h="690879">
                <a:moveTo>
                  <a:pt x="304038" y="605028"/>
                </a:moveTo>
                <a:lnTo>
                  <a:pt x="273781" y="618327"/>
                </a:lnTo>
                <a:lnTo>
                  <a:pt x="278892" y="630174"/>
                </a:lnTo>
                <a:lnTo>
                  <a:pt x="278892" y="672944"/>
                </a:lnTo>
                <a:lnTo>
                  <a:pt x="299466" y="690372"/>
                </a:lnTo>
                <a:lnTo>
                  <a:pt x="304038" y="60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39434" y="4272534"/>
            <a:ext cx="269875" cy="680720"/>
          </a:xfrm>
          <a:custGeom>
            <a:avLst/>
            <a:gdLst/>
            <a:ahLst/>
            <a:cxnLst/>
            <a:rect l="l" t="t" r="r" b="b"/>
            <a:pathLst>
              <a:path w="269875" h="680720">
                <a:moveTo>
                  <a:pt x="238559" y="607621"/>
                </a:moveTo>
                <a:lnTo>
                  <a:pt x="8382" y="2286"/>
                </a:lnTo>
                <a:lnTo>
                  <a:pt x="6096" y="0"/>
                </a:lnTo>
                <a:lnTo>
                  <a:pt x="2286" y="0"/>
                </a:lnTo>
                <a:lnTo>
                  <a:pt x="0" y="2286"/>
                </a:lnTo>
                <a:lnTo>
                  <a:pt x="0" y="6096"/>
                </a:lnTo>
                <a:lnTo>
                  <a:pt x="230207" y="610764"/>
                </a:lnTo>
                <a:lnTo>
                  <a:pt x="238559" y="607621"/>
                </a:lnTo>
                <a:close/>
              </a:path>
              <a:path w="269875" h="680720">
                <a:moveTo>
                  <a:pt x="243078" y="663516"/>
                </a:moveTo>
                <a:lnTo>
                  <a:pt x="243078" y="623316"/>
                </a:lnTo>
                <a:lnTo>
                  <a:pt x="240792" y="625602"/>
                </a:lnTo>
                <a:lnTo>
                  <a:pt x="236982" y="625602"/>
                </a:lnTo>
                <a:lnTo>
                  <a:pt x="234696" y="622554"/>
                </a:lnTo>
                <a:lnTo>
                  <a:pt x="230207" y="610764"/>
                </a:lnTo>
                <a:lnTo>
                  <a:pt x="198882" y="622554"/>
                </a:lnTo>
                <a:lnTo>
                  <a:pt x="243078" y="663516"/>
                </a:lnTo>
                <a:close/>
              </a:path>
              <a:path w="269875" h="680720">
                <a:moveTo>
                  <a:pt x="243078" y="623316"/>
                </a:moveTo>
                <a:lnTo>
                  <a:pt x="243078" y="619506"/>
                </a:lnTo>
                <a:lnTo>
                  <a:pt x="238559" y="607621"/>
                </a:lnTo>
                <a:lnTo>
                  <a:pt x="230207" y="610764"/>
                </a:lnTo>
                <a:lnTo>
                  <a:pt x="234696" y="622554"/>
                </a:lnTo>
                <a:lnTo>
                  <a:pt x="236982" y="625602"/>
                </a:lnTo>
                <a:lnTo>
                  <a:pt x="240792" y="625602"/>
                </a:lnTo>
                <a:lnTo>
                  <a:pt x="243078" y="623316"/>
                </a:lnTo>
                <a:close/>
              </a:path>
              <a:path w="269875" h="680720">
                <a:moveTo>
                  <a:pt x="269748" y="595884"/>
                </a:moveTo>
                <a:lnTo>
                  <a:pt x="238559" y="607621"/>
                </a:lnTo>
                <a:lnTo>
                  <a:pt x="243078" y="619506"/>
                </a:lnTo>
                <a:lnTo>
                  <a:pt x="243078" y="663516"/>
                </a:lnTo>
                <a:lnTo>
                  <a:pt x="261366" y="680466"/>
                </a:lnTo>
                <a:lnTo>
                  <a:pt x="269748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0628" y="5334000"/>
            <a:ext cx="233679" cy="462280"/>
          </a:xfrm>
          <a:custGeom>
            <a:avLst/>
            <a:gdLst/>
            <a:ahLst/>
            <a:cxnLst/>
            <a:rect l="l" t="t" r="r" b="b"/>
            <a:pathLst>
              <a:path w="233679" h="462279">
                <a:moveTo>
                  <a:pt x="203081" y="70129"/>
                </a:moveTo>
                <a:lnTo>
                  <a:pt x="194844" y="65965"/>
                </a:lnTo>
                <a:lnTo>
                  <a:pt x="0" y="454913"/>
                </a:lnTo>
                <a:lnTo>
                  <a:pt x="0" y="458723"/>
                </a:lnTo>
                <a:lnTo>
                  <a:pt x="2286" y="461771"/>
                </a:lnTo>
                <a:lnTo>
                  <a:pt x="6096" y="461771"/>
                </a:lnTo>
                <a:lnTo>
                  <a:pt x="9144" y="459485"/>
                </a:lnTo>
                <a:lnTo>
                  <a:pt x="203081" y="70129"/>
                </a:lnTo>
                <a:close/>
              </a:path>
              <a:path w="233679" h="462279">
                <a:moveTo>
                  <a:pt x="233171" y="85343"/>
                </a:moveTo>
                <a:lnTo>
                  <a:pt x="233171" y="0"/>
                </a:lnTo>
                <a:lnTo>
                  <a:pt x="165353" y="51053"/>
                </a:lnTo>
                <a:lnTo>
                  <a:pt x="194844" y="65965"/>
                </a:lnTo>
                <a:lnTo>
                  <a:pt x="200405" y="54863"/>
                </a:lnTo>
                <a:lnTo>
                  <a:pt x="203453" y="52577"/>
                </a:lnTo>
                <a:lnTo>
                  <a:pt x="207263" y="52577"/>
                </a:lnTo>
                <a:lnTo>
                  <a:pt x="209549" y="54863"/>
                </a:lnTo>
                <a:lnTo>
                  <a:pt x="209549" y="73400"/>
                </a:lnTo>
                <a:lnTo>
                  <a:pt x="233171" y="85343"/>
                </a:lnTo>
                <a:close/>
              </a:path>
              <a:path w="233679" h="462279">
                <a:moveTo>
                  <a:pt x="209549" y="54863"/>
                </a:moveTo>
                <a:lnTo>
                  <a:pt x="207263" y="52577"/>
                </a:lnTo>
                <a:lnTo>
                  <a:pt x="203453" y="52577"/>
                </a:lnTo>
                <a:lnTo>
                  <a:pt x="200405" y="54863"/>
                </a:lnTo>
                <a:lnTo>
                  <a:pt x="194844" y="65965"/>
                </a:lnTo>
                <a:lnTo>
                  <a:pt x="203081" y="70129"/>
                </a:lnTo>
                <a:lnTo>
                  <a:pt x="208787" y="58673"/>
                </a:lnTo>
                <a:lnTo>
                  <a:pt x="209549" y="54863"/>
                </a:lnTo>
                <a:close/>
              </a:path>
              <a:path w="233679" h="462279">
                <a:moveTo>
                  <a:pt x="209549" y="73400"/>
                </a:moveTo>
                <a:lnTo>
                  <a:pt x="209549" y="54863"/>
                </a:lnTo>
                <a:lnTo>
                  <a:pt x="208787" y="58673"/>
                </a:lnTo>
                <a:lnTo>
                  <a:pt x="203081" y="70129"/>
                </a:lnTo>
                <a:lnTo>
                  <a:pt x="209549" y="7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2900" y="5334000"/>
            <a:ext cx="76200" cy="462280"/>
          </a:xfrm>
          <a:custGeom>
            <a:avLst/>
            <a:gdLst/>
            <a:ahLst/>
            <a:cxnLst/>
            <a:rect l="l" t="t" r="r" b="b"/>
            <a:pathLst>
              <a:path w="76200" h="4622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7"/>
                </a:lnTo>
                <a:lnTo>
                  <a:pt x="38099" y="58674"/>
                </a:lnTo>
                <a:lnTo>
                  <a:pt x="41147" y="60197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462279">
                <a:moveTo>
                  <a:pt x="42671" y="76200"/>
                </a:moveTo>
                <a:lnTo>
                  <a:pt x="42671" y="63246"/>
                </a:lnTo>
                <a:lnTo>
                  <a:pt x="41147" y="60197"/>
                </a:lnTo>
                <a:lnTo>
                  <a:pt x="38099" y="58674"/>
                </a:lnTo>
                <a:lnTo>
                  <a:pt x="35051" y="60197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462279">
                <a:moveTo>
                  <a:pt x="42671" y="457200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457200"/>
                </a:lnTo>
                <a:lnTo>
                  <a:pt x="35051" y="460248"/>
                </a:lnTo>
                <a:lnTo>
                  <a:pt x="38099" y="461772"/>
                </a:lnTo>
                <a:lnTo>
                  <a:pt x="41147" y="460248"/>
                </a:lnTo>
                <a:lnTo>
                  <a:pt x="42671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6008" y="5334000"/>
            <a:ext cx="169545" cy="462280"/>
          </a:xfrm>
          <a:custGeom>
            <a:avLst/>
            <a:gdLst/>
            <a:ahLst/>
            <a:cxnLst/>
            <a:rect l="l" t="t" r="r" b="b"/>
            <a:pathLst>
              <a:path w="169545" h="462279">
                <a:moveTo>
                  <a:pt x="72390" y="60198"/>
                </a:moveTo>
                <a:lnTo>
                  <a:pt x="12192" y="0"/>
                </a:lnTo>
                <a:lnTo>
                  <a:pt x="0" y="84582"/>
                </a:lnTo>
                <a:lnTo>
                  <a:pt x="27432" y="75341"/>
                </a:lnTo>
                <a:lnTo>
                  <a:pt x="27432" y="61722"/>
                </a:lnTo>
                <a:lnTo>
                  <a:pt x="28194" y="57912"/>
                </a:lnTo>
                <a:lnTo>
                  <a:pt x="30480" y="55626"/>
                </a:lnTo>
                <a:lnTo>
                  <a:pt x="34290" y="56388"/>
                </a:lnTo>
                <a:lnTo>
                  <a:pt x="36576" y="58674"/>
                </a:lnTo>
                <a:lnTo>
                  <a:pt x="40655" y="70887"/>
                </a:lnTo>
                <a:lnTo>
                  <a:pt x="72390" y="60198"/>
                </a:lnTo>
                <a:close/>
              </a:path>
              <a:path w="169545" h="462279">
                <a:moveTo>
                  <a:pt x="40655" y="70887"/>
                </a:moveTo>
                <a:lnTo>
                  <a:pt x="36576" y="58674"/>
                </a:lnTo>
                <a:lnTo>
                  <a:pt x="34290" y="56388"/>
                </a:lnTo>
                <a:lnTo>
                  <a:pt x="30480" y="55626"/>
                </a:lnTo>
                <a:lnTo>
                  <a:pt x="28194" y="57912"/>
                </a:lnTo>
                <a:lnTo>
                  <a:pt x="27432" y="61722"/>
                </a:lnTo>
                <a:lnTo>
                  <a:pt x="31520" y="73964"/>
                </a:lnTo>
                <a:lnTo>
                  <a:pt x="40655" y="70887"/>
                </a:lnTo>
                <a:close/>
              </a:path>
              <a:path w="169545" h="462279">
                <a:moveTo>
                  <a:pt x="31520" y="73964"/>
                </a:moveTo>
                <a:lnTo>
                  <a:pt x="27432" y="61722"/>
                </a:lnTo>
                <a:lnTo>
                  <a:pt x="27432" y="75341"/>
                </a:lnTo>
                <a:lnTo>
                  <a:pt x="31520" y="73964"/>
                </a:lnTo>
                <a:close/>
              </a:path>
              <a:path w="169545" h="462279">
                <a:moveTo>
                  <a:pt x="169164" y="459486"/>
                </a:moveTo>
                <a:lnTo>
                  <a:pt x="169164" y="455676"/>
                </a:lnTo>
                <a:lnTo>
                  <a:pt x="40655" y="70887"/>
                </a:lnTo>
                <a:lnTo>
                  <a:pt x="31520" y="73964"/>
                </a:lnTo>
                <a:lnTo>
                  <a:pt x="160020" y="458724"/>
                </a:lnTo>
                <a:lnTo>
                  <a:pt x="162306" y="461772"/>
                </a:lnTo>
                <a:lnTo>
                  <a:pt x="166116" y="461772"/>
                </a:lnTo>
                <a:lnTo>
                  <a:pt x="169164" y="4594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15228" y="5334000"/>
            <a:ext cx="309880" cy="462280"/>
          </a:xfrm>
          <a:custGeom>
            <a:avLst/>
            <a:gdLst/>
            <a:ahLst/>
            <a:cxnLst/>
            <a:rect l="l" t="t" r="r" b="b"/>
            <a:pathLst>
              <a:path w="309879" h="462279">
                <a:moveTo>
                  <a:pt x="271189" y="66017"/>
                </a:moveTo>
                <a:lnTo>
                  <a:pt x="263489" y="60822"/>
                </a:lnTo>
                <a:lnTo>
                  <a:pt x="762" y="454913"/>
                </a:lnTo>
                <a:lnTo>
                  <a:pt x="0" y="457961"/>
                </a:lnTo>
                <a:lnTo>
                  <a:pt x="2286" y="461009"/>
                </a:lnTo>
                <a:lnTo>
                  <a:pt x="5334" y="461771"/>
                </a:lnTo>
                <a:lnTo>
                  <a:pt x="8382" y="459485"/>
                </a:lnTo>
                <a:lnTo>
                  <a:pt x="271189" y="66017"/>
                </a:lnTo>
                <a:close/>
              </a:path>
              <a:path w="309879" h="462279">
                <a:moveTo>
                  <a:pt x="309372" y="0"/>
                </a:moveTo>
                <a:lnTo>
                  <a:pt x="235458" y="41909"/>
                </a:lnTo>
                <a:lnTo>
                  <a:pt x="263489" y="60822"/>
                </a:lnTo>
                <a:lnTo>
                  <a:pt x="270509" y="50291"/>
                </a:lnTo>
                <a:lnTo>
                  <a:pt x="273558" y="48005"/>
                </a:lnTo>
                <a:lnTo>
                  <a:pt x="276605" y="48767"/>
                </a:lnTo>
                <a:lnTo>
                  <a:pt x="278891" y="51815"/>
                </a:lnTo>
                <a:lnTo>
                  <a:pt x="278891" y="71214"/>
                </a:lnTo>
                <a:lnTo>
                  <a:pt x="298704" y="84581"/>
                </a:lnTo>
                <a:lnTo>
                  <a:pt x="309372" y="0"/>
                </a:lnTo>
                <a:close/>
              </a:path>
              <a:path w="309879" h="462279">
                <a:moveTo>
                  <a:pt x="278891" y="51815"/>
                </a:moveTo>
                <a:lnTo>
                  <a:pt x="276605" y="48767"/>
                </a:lnTo>
                <a:lnTo>
                  <a:pt x="273558" y="48005"/>
                </a:lnTo>
                <a:lnTo>
                  <a:pt x="270509" y="50291"/>
                </a:lnTo>
                <a:lnTo>
                  <a:pt x="263489" y="60822"/>
                </a:lnTo>
                <a:lnTo>
                  <a:pt x="271189" y="66017"/>
                </a:lnTo>
                <a:lnTo>
                  <a:pt x="278130" y="55625"/>
                </a:lnTo>
                <a:lnTo>
                  <a:pt x="278891" y="51815"/>
                </a:lnTo>
                <a:close/>
              </a:path>
              <a:path w="309879" h="462279">
                <a:moveTo>
                  <a:pt x="278891" y="71214"/>
                </a:moveTo>
                <a:lnTo>
                  <a:pt x="278891" y="51815"/>
                </a:lnTo>
                <a:lnTo>
                  <a:pt x="278130" y="55625"/>
                </a:lnTo>
                <a:lnTo>
                  <a:pt x="271189" y="66017"/>
                </a:lnTo>
                <a:lnTo>
                  <a:pt x="278891" y="71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00628" y="3576828"/>
            <a:ext cx="160020" cy="336550"/>
          </a:xfrm>
          <a:custGeom>
            <a:avLst/>
            <a:gdLst/>
            <a:ahLst/>
            <a:cxnLst/>
            <a:rect l="l" t="t" r="r" b="b"/>
            <a:pathLst>
              <a:path w="160020" h="336550">
                <a:moveTo>
                  <a:pt x="129625" y="265154"/>
                </a:moveTo>
                <a:lnTo>
                  <a:pt x="9144" y="2286"/>
                </a:lnTo>
                <a:lnTo>
                  <a:pt x="6096" y="0"/>
                </a:lnTo>
                <a:lnTo>
                  <a:pt x="2286" y="0"/>
                </a:lnTo>
                <a:lnTo>
                  <a:pt x="0" y="3048"/>
                </a:lnTo>
                <a:lnTo>
                  <a:pt x="0" y="6858"/>
                </a:lnTo>
                <a:lnTo>
                  <a:pt x="121191" y="268953"/>
                </a:lnTo>
                <a:lnTo>
                  <a:pt x="129625" y="265154"/>
                </a:lnTo>
                <a:close/>
              </a:path>
              <a:path w="160020" h="336550">
                <a:moveTo>
                  <a:pt x="134874" y="318262"/>
                </a:moveTo>
                <a:lnTo>
                  <a:pt x="134874" y="280416"/>
                </a:lnTo>
                <a:lnTo>
                  <a:pt x="132588" y="282702"/>
                </a:lnTo>
                <a:lnTo>
                  <a:pt x="128778" y="283464"/>
                </a:lnTo>
                <a:lnTo>
                  <a:pt x="126492" y="280416"/>
                </a:lnTo>
                <a:lnTo>
                  <a:pt x="121191" y="268953"/>
                </a:lnTo>
                <a:lnTo>
                  <a:pt x="90678" y="282702"/>
                </a:lnTo>
                <a:lnTo>
                  <a:pt x="134874" y="318262"/>
                </a:lnTo>
                <a:close/>
              </a:path>
              <a:path w="160020" h="336550">
                <a:moveTo>
                  <a:pt x="134874" y="280416"/>
                </a:moveTo>
                <a:lnTo>
                  <a:pt x="134874" y="276606"/>
                </a:lnTo>
                <a:lnTo>
                  <a:pt x="129625" y="265154"/>
                </a:lnTo>
                <a:lnTo>
                  <a:pt x="121191" y="268953"/>
                </a:lnTo>
                <a:lnTo>
                  <a:pt x="126492" y="280416"/>
                </a:lnTo>
                <a:lnTo>
                  <a:pt x="128778" y="283464"/>
                </a:lnTo>
                <a:lnTo>
                  <a:pt x="132588" y="282702"/>
                </a:lnTo>
                <a:lnTo>
                  <a:pt x="134874" y="280416"/>
                </a:lnTo>
                <a:close/>
              </a:path>
              <a:path w="160020" h="336550">
                <a:moveTo>
                  <a:pt x="160020" y="251460"/>
                </a:moveTo>
                <a:lnTo>
                  <a:pt x="129625" y="265154"/>
                </a:lnTo>
                <a:lnTo>
                  <a:pt x="134874" y="276606"/>
                </a:lnTo>
                <a:lnTo>
                  <a:pt x="134874" y="318262"/>
                </a:lnTo>
                <a:lnTo>
                  <a:pt x="156972" y="336042"/>
                </a:lnTo>
                <a:lnTo>
                  <a:pt x="160020" y="251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14800" y="3576828"/>
            <a:ext cx="313690" cy="311150"/>
          </a:xfrm>
          <a:custGeom>
            <a:avLst/>
            <a:gdLst/>
            <a:ahLst/>
            <a:cxnLst/>
            <a:rect l="l" t="t" r="r" b="b"/>
            <a:pathLst>
              <a:path w="313689" h="311150">
                <a:moveTo>
                  <a:pt x="50912" y="253939"/>
                </a:moveTo>
                <a:lnTo>
                  <a:pt x="27432" y="230124"/>
                </a:lnTo>
                <a:lnTo>
                  <a:pt x="0" y="310896"/>
                </a:lnTo>
                <a:lnTo>
                  <a:pt x="40386" y="297561"/>
                </a:lnTo>
                <a:lnTo>
                  <a:pt x="40386" y="265938"/>
                </a:lnTo>
                <a:lnTo>
                  <a:pt x="41910" y="262890"/>
                </a:lnTo>
                <a:lnTo>
                  <a:pt x="50912" y="253939"/>
                </a:lnTo>
                <a:close/>
              </a:path>
              <a:path w="313689" h="311150">
                <a:moveTo>
                  <a:pt x="57344" y="260463"/>
                </a:moveTo>
                <a:lnTo>
                  <a:pt x="50912" y="253939"/>
                </a:lnTo>
                <a:lnTo>
                  <a:pt x="41910" y="262890"/>
                </a:lnTo>
                <a:lnTo>
                  <a:pt x="40386" y="265938"/>
                </a:lnTo>
                <a:lnTo>
                  <a:pt x="41910" y="269748"/>
                </a:lnTo>
                <a:lnTo>
                  <a:pt x="44958" y="271272"/>
                </a:lnTo>
                <a:lnTo>
                  <a:pt x="48006" y="269748"/>
                </a:lnTo>
                <a:lnTo>
                  <a:pt x="57344" y="260463"/>
                </a:lnTo>
                <a:close/>
              </a:path>
              <a:path w="313689" h="311150">
                <a:moveTo>
                  <a:pt x="80772" y="284226"/>
                </a:moveTo>
                <a:lnTo>
                  <a:pt x="57344" y="260463"/>
                </a:lnTo>
                <a:lnTo>
                  <a:pt x="48006" y="269748"/>
                </a:lnTo>
                <a:lnTo>
                  <a:pt x="44958" y="271272"/>
                </a:lnTo>
                <a:lnTo>
                  <a:pt x="41910" y="269748"/>
                </a:lnTo>
                <a:lnTo>
                  <a:pt x="40386" y="265938"/>
                </a:lnTo>
                <a:lnTo>
                  <a:pt x="40386" y="297561"/>
                </a:lnTo>
                <a:lnTo>
                  <a:pt x="80772" y="284226"/>
                </a:lnTo>
                <a:close/>
              </a:path>
              <a:path w="313689" h="311150">
                <a:moveTo>
                  <a:pt x="313182" y="4572"/>
                </a:moveTo>
                <a:lnTo>
                  <a:pt x="311658" y="1524"/>
                </a:lnTo>
                <a:lnTo>
                  <a:pt x="307848" y="0"/>
                </a:lnTo>
                <a:lnTo>
                  <a:pt x="304800" y="1524"/>
                </a:lnTo>
                <a:lnTo>
                  <a:pt x="50912" y="253939"/>
                </a:lnTo>
                <a:lnTo>
                  <a:pt x="57344" y="260463"/>
                </a:lnTo>
                <a:lnTo>
                  <a:pt x="311658" y="7620"/>
                </a:lnTo>
                <a:lnTo>
                  <a:pt x="31318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0" y="3500628"/>
            <a:ext cx="696595" cy="369570"/>
          </a:xfrm>
          <a:custGeom>
            <a:avLst/>
            <a:gdLst/>
            <a:ahLst/>
            <a:cxnLst/>
            <a:rect l="l" t="t" r="r" b="b"/>
            <a:pathLst>
              <a:path w="696595" h="369570">
                <a:moveTo>
                  <a:pt x="65312" y="330114"/>
                </a:moveTo>
                <a:lnTo>
                  <a:pt x="49530" y="300228"/>
                </a:lnTo>
                <a:lnTo>
                  <a:pt x="0" y="369570"/>
                </a:lnTo>
                <a:lnTo>
                  <a:pt x="51816" y="368644"/>
                </a:lnTo>
                <a:lnTo>
                  <a:pt x="51816" y="338328"/>
                </a:lnTo>
                <a:lnTo>
                  <a:pt x="54102" y="336042"/>
                </a:lnTo>
                <a:lnTo>
                  <a:pt x="65312" y="330114"/>
                </a:lnTo>
                <a:close/>
              </a:path>
              <a:path w="696595" h="369570">
                <a:moveTo>
                  <a:pt x="69776" y="338566"/>
                </a:moveTo>
                <a:lnTo>
                  <a:pt x="65312" y="330114"/>
                </a:lnTo>
                <a:lnTo>
                  <a:pt x="54102" y="336042"/>
                </a:lnTo>
                <a:lnTo>
                  <a:pt x="51816" y="338328"/>
                </a:lnTo>
                <a:lnTo>
                  <a:pt x="51816" y="342138"/>
                </a:lnTo>
                <a:lnTo>
                  <a:pt x="54864" y="344424"/>
                </a:lnTo>
                <a:lnTo>
                  <a:pt x="58674" y="344424"/>
                </a:lnTo>
                <a:lnTo>
                  <a:pt x="69776" y="338566"/>
                </a:lnTo>
                <a:close/>
              </a:path>
              <a:path w="696595" h="369570">
                <a:moveTo>
                  <a:pt x="85344" y="368046"/>
                </a:moveTo>
                <a:lnTo>
                  <a:pt x="69776" y="338566"/>
                </a:lnTo>
                <a:lnTo>
                  <a:pt x="58674" y="344424"/>
                </a:lnTo>
                <a:lnTo>
                  <a:pt x="54864" y="344424"/>
                </a:lnTo>
                <a:lnTo>
                  <a:pt x="51816" y="342138"/>
                </a:lnTo>
                <a:lnTo>
                  <a:pt x="51816" y="368644"/>
                </a:lnTo>
                <a:lnTo>
                  <a:pt x="85344" y="368046"/>
                </a:lnTo>
                <a:close/>
              </a:path>
              <a:path w="696595" h="369570">
                <a:moveTo>
                  <a:pt x="696468" y="6096"/>
                </a:moveTo>
                <a:lnTo>
                  <a:pt x="696468" y="2286"/>
                </a:lnTo>
                <a:lnTo>
                  <a:pt x="693420" y="0"/>
                </a:lnTo>
                <a:lnTo>
                  <a:pt x="689610" y="0"/>
                </a:lnTo>
                <a:lnTo>
                  <a:pt x="65312" y="330114"/>
                </a:lnTo>
                <a:lnTo>
                  <a:pt x="69776" y="338566"/>
                </a:lnTo>
                <a:lnTo>
                  <a:pt x="694182" y="9144"/>
                </a:lnTo>
                <a:lnTo>
                  <a:pt x="69646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47800" y="6548628"/>
            <a:ext cx="7646670" cy="466725"/>
          </a:xfrm>
          <a:prstGeom prst="rect">
            <a:avLst/>
          </a:prstGeom>
          <a:solidFill>
            <a:srgbClr val="00E4A8"/>
          </a:solidFill>
          <a:ln w="9525">
            <a:solidFill>
              <a:srgbClr val="3333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{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x[n-1]; y[0]=x[0-1]=x[-1]; y[1]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1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x[1-1]=x[0];…}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812" y="608330"/>
            <a:ext cx="7871588" cy="953080"/>
          </a:xfrm>
          <a:prstGeom prst="rect">
            <a:avLst/>
          </a:prstGeom>
        </p:spPr>
        <p:txBody>
          <a:bodyPr vert="horz" wrap="square" lIns="0" tIns="212343" rIns="0" bIns="0" rtlCol="0">
            <a:spAutoFit/>
          </a:bodyPr>
          <a:lstStyle/>
          <a:p>
            <a:pPr marL="655955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Note: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Normally a combination of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adders,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multipliers 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and unit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delays form a complex discrete-time</a:t>
            </a:r>
            <a:r>
              <a:rPr sz="2400" b="0" spc="-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system.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117591" y="1145286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7591" y="2484882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287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109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7591" y="2484882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6287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18163" y="1145285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0"/>
                </a:moveTo>
                <a:lnTo>
                  <a:pt x="0" y="13395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00497" y="249789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2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35180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5180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17134" y="249789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1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51816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1816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33770" y="2497899"/>
            <a:ext cx="1981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Arial"/>
                <a:cs typeface="Arial"/>
              </a:rPr>
              <a:t>-10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68833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68833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95375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5375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89268" y="2497899"/>
            <a:ext cx="6597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77215" algn="l"/>
              </a:tabLst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15" dirty="0">
                <a:latin typeface="Arial"/>
                <a:cs typeface="Arial"/>
              </a:rPr>
              <a:t>5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12011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12011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70545" y="2497899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29028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29028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149081" y="249789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745664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45664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65718" y="249789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62109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62871" y="24467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62109" y="1145286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62871" y="11833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183116" y="249789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117591" y="2484882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56453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24009" y="2484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24009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000497" y="2382837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17591" y="1815083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56453" y="181508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24009" y="18150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224009" y="181508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895341" y="171303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0</a:t>
            </a:r>
            <a:r>
              <a:rPr sz="950" spc="30" dirty="0">
                <a:latin typeface="Arial"/>
                <a:cs typeface="Arial"/>
              </a:rPr>
              <a:t>.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17591" y="1145286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6453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24009" y="11452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24009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000497" y="1043241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17591" y="1145286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17591" y="2484882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6287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62109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79491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100"/>
                </a:moveTo>
                <a:lnTo>
                  <a:pt x="73890" y="23145"/>
                </a:lnTo>
                <a:lnTo>
                  <a:pt x="65532" y="11048"/>
                </a:lnTo>
                <a:lnTo>
                  <a:pt x="53173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9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1"/>
                </a:lnTo>
                <a:lnTo>
                  <a:pt x="23467" y="73247"/>
                </a:lnTo>
                <a:lnTo>
                  <a:pt x="38100" y="76200"/>
                </a:lnTo>
                <a:lnTo>
                  <a:pt x="53173" y="73247"/>
                </a:lnTo>
                <a:lnTo>
                  <a:pt x="65532" y="65151"/>
                </a:lnTo>
                <a:lnTo>
                  <a:pt x="73890" y="53054"/>
                </a:lnTo>
                <a:lnTo>
                  <a:pt x="76962" y="38100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84647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9"/>
                </a:lnTo>
                <a:lnTo>
                  <a:pt x="3071" y="23145"/>
                </a:lnTo>
                <a:lnTo>
                  <a:pt x="0" y="38100"/>
                </a:lnTo>
                <a:lnTo>
                  <a:pt x="3071" y="53054"/>
                </a:lnTo>
                <a:lnTo>
                  <a:pt x="11429" y="65151"/>
                </a:lnTo>
                <a:lnTo>
                  <a:pt x="23788" y="73247"/>
                </a:lnTo>
                <a:lnTo>
                  <a:pt x="38861" y="76200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90565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85815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890" y="23145"/>
                </a:lnTo>
                <a:lnTo>
                  <a:pt x="65531" y="11048"/>
                </a:lnTo>
                <a:lnTo>
                  <a:pt x="53173" y="2952"/>
                </a:lnTo>
                <a:lnTo>
                  <a:pt x="38099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099" y="76199"/>
                </a:lnTo>
                <a:lnTo>
                  <a:pt x="53173" y="73247"/>
                </a:lnTo>
                <a:lnTo>
                  <a:pt x="65531" y="65150"/>
                </a:lnTo>
                <a:lnTo>
                  <a:pt x="73890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90971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2" y="0"/>
                </a:lnTo>
                <a:lnTo>
                  <a:pt x="23788" y="2952"/>
                </a:lnTo>
                <a:lnTo>
                  <a:pt x="11430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30" y="65150"/>
                </a:lnTo>
                <a:lnTo>
                  <a:pt x="23788" y="73247"/>
                </a:lnTo>
                <a:lnTo>
                  <a:pt x="38862" y="76199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96128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4009" y="23145"/>
                </a:lnTo>
                <a:lnTo>
                  <a:pt x="65912" y="11048"/>
                </a:lnTo>
                <a:lnTo>
                  <a:pt x="53816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29" y="65150"/>
                </a:lnTo>
                <a:lnTo>
                  <a:pt x="23788" y="73247"/>
                </a:lnTo>
                <a:lnTo>
                  <a:pt x="38861" y="76199"/>
                </a:lnTo>
                <a:lnTo>
                  <a:pt x="53816" y="73247"/>
                </a:lnTo>
                <a:lnTo>
                  <a:pt x="65912" y="65150"/>
                </a:lnTo>
                <a:lnTo>
                  <a:pt x="74009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02046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07202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12358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08370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13526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18682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23838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890" y="23145"/>
                </a:lnTo>
                <a:lnTo>
                  <a:pt x="65531" y="11048"/>
                </a:lnTo>
                <a:lnTo>
                  <a:pt x="53173" y="2952"/>
                </a:lnTo>
                <a:lnTo>
                  <a:pt x="38099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099" y="76199"/>
                </a:lnTo>
                <a:lnTo>
                  <a:pt x="53173" y="73247"/>
                </a:lnTo>
                <a:lnTo>
                  <a:pt x="65531" y="65150"/>
                </a:lnTo>
                <a:lnTo>
                  <a:pt x="73890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28994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099"/>
                </a:moveTo>
                <a:lnTo>
                  <a:pt x="73890" y="23145"/>
                </a:lnTo>
                <a:lnTo>
                  <a:pt x="65532" y="11048"/>
                </a:lnTo>
                <a:lnTo>
                  <a:pt x="53173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53173" y="73247"/>
                </a:lnTo>
                <a:lnTo>
                  <a:pt x="65532" y="65150"/>
                </a:lnTo>
                <a:lnTo>
                  <a:pt x="73890" y="53054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34150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29" y="65150"/>
                </a:lnTo>
                <a:lnTo>
                  <a:pt x="23788" y="73247"/>
                </a:lnTo>
                <a:lnTo>
                  <a:pt x="38861" y="76199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30161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35318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099"/>
                </a:moveTo>
                <a:lnTo>
                  <a:pt x="73890" y="23145"/>
                </a:lnTo>
                <a:lnTo>
                  <a:pt x="65532" y="11048"/>
                </a:lnTo>
                <a:lnTo>
                  <a:pt x="53173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53173" y="73247"/>
                </a:lnTo>
                <a:lnTo>
                  <a:pt x="65532" y="65150"/>
                </a:lnTo>
                <a:lnTo>
                  <a:pt x="73890" y="53054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40473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29" y="65150"/>
                </a:lnTo>
                <a:lnTo>
                  <a:pt x="23788" y="73247"/>
                </a:lnTo>
                <a:lnTo>
                  <a:pt x="38861" y="76199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46392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51547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56322" y="1106805"/>
            <a:ext cx="172973" cy="76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57491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462646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67803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672958" y="1106805"/>
            <a:ext cx="172973" cy="769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74127" y="1106805"/>
            <a:ext cx="76961" cy="769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79282" y="1106805"/>
            <a:ext cx="77724" cy="769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84439" y="1106805"/>
            <a:ext cx="77723" cy="769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89594" y="1106805"/>
            <a:ext cx="77723" cy="76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95513" y="1106805"/>
            <a:ext cx="172973" cy="769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95918" y="1106805"/>
            <a:ext cx="77723" cy="76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01075" y="1106805"/>
            <a:ext cx="77723" cy="769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06993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12148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917305" y="1106805"/>
            <a:ext cx="172973" cy="769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118472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17591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18353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23509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23509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28665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328665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23915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24678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529834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529834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34990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3499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40146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40146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845302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846064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950458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95122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46470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04647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151626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51626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256782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257544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361938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36270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67094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67855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73011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7301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68261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669023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773418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77418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879335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879335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984492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984492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089647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89647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194804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290816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395971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501128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0628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711440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807452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912607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017764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122919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28838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33399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42924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535161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640318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74547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850630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955785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051797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156954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6933692" y="899223"/>
            <a:ext cx="50419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latin typeface="Arial"/>
                <a:cs typeface="Arial"/>
              </a:rPr>
              <a:t>unit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step</a:t>
            </a:r>
            <a:endParaRPr sz="9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5117591" y="2924555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17591" y="426491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26287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262109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117591" y="426491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26287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11816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0"/>
                </a:moveTo>
                <a:lnTo>
                  <a:pt x="0" y="13403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5000497" y="427716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2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5635180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635180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5517134" y="427716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1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6151816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51816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6033770" y="4277169"/>
            <a:ext cx="1981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Arial"/>
                <a:cs typeface="Arial"/>
              </a:rPr>
              <a:t>-10</a:t>
            </a:r>
            <a:endParaRPr sz="950">
              <a:latin typeface="Arial"/>
              <a:cs typeface="Arial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6668833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668833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195375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195375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712011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712011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229028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229028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8149081" y="427716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8745664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745664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8665718" y="427716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9262109" y="4226052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388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262871" y="42268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262109" y="2924555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262871" y="29634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/>
          <p:nvPr/>
        </p:nvSpPr>
        <p:spPr>
          <a:xfrm>
            <a:off x="9183116" y="427716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5117591" y="4264914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156453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9224009" y="4264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224009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5000497" y="4162869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5117591" y="359511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156453" y="359511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224009" y="3595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9224009" y="359511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4895341" y="349307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0</a:t>
            </a:r>
            <a:r>
              <a:rPr sz="950" spc="30" dirty="0">
                <a:latin typeface="Arial"/>
                <a:cs typeface="Arial"/>
              </a:rPr>
              <a:t>.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5117591" y="292455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156453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9224009" y="292455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9224009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5000497" y="2823273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5117591" y="2924555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117591" y="426491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926287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262109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079491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2"/>
                </a:moveTo>
                <a:lnTo>
                  <a:pt x="73890" y="23788"/>
                </a:lnTo>
                <a:lnTo>
                  <a:pt x="65532" y="11430"/>
                </a:lnTo>
                <a:lnTo>
                  <a:pt x="53173" y="3071"/>
                </a:lnTo>
                <a:lnTo>
                  <a:pt x="38100" y="0"/>
                </a:lnTo>
                <a:lnTo>
                  <a:pt x="23467" y="3071"/>
                </a:lnTo>
                <a:lnTo>
                  <a:pt x="11334" y="11430"/>
                </a:lnTo>
                <a:lnTo>
                  <a:pt x="3059" y="23788"/>
                </a:lnTo>
                <a:lnTo>
                  <a:pt x="0" y="38862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100" y="76962"/>
                </a:lnTo>
                <a:lnTo>
                  <a:pt x="53173" y="73902"/>
                </a:lnTo>
                <a:lnTo>
                  <a:pt x="65532" y="65627"/>
                </a:lnTo>
                <a:lnTo>
                  <a:pt x="73890" y="53494"/>
                </a:lnTo>
                <a:lnTo>
                  <a:pt x="76962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184647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2"/>
                </a:moveTo>
                <a:lnTo>
                  <a:pt x="73902" y="23788"/>
                </a:lnTo>
                <a:lnTo>
                  <a:pt x="65627" y="11430"/>
                </a:lnTo>
                <a:lnTo>
                  <a:pt x="53494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30"/>
                </a:lnTo>
                <a:lnTo>
                  <a:pt x="3071" y="23788"/>
                </a:lnTo>
                <a:lnTo>
                  <a:pt x="0" y="38862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2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1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290565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862"/>
                </a:moveTo>
                <a:lnTo>
                  <a:pt x="73247" y="23788"/>
                </a:lnTo>
                <a:lnTo>
                  <a:pt x="65150" y="11430"/>
                </a:lnTo>
                <a:lnTo>
                  <a:pt x="53054" y="3071"/>
                </a:lnTo>
                <a:lnTo>
                  <a:pt x="38099" y="0"/>
                </a:lnTo>
                <a:lnTo>
                  <a:pt x="23145" y="3071"/>
                </a:lnTo>
                <a:lnTo>
                  <a:pt x="11048" y="11430"/>
                </a:lnTo>
                <a:lnTo>
                  <a:pt x="2952" y="23788"/>
                </a:lnTo>
                <a:lnTo>
                  <a:pt x="0" y="38862"/>
                </a:lnTo>
                <a:lnTo>
                  <a:pt x="2952" y="53494"/>
                </a:lnTo>
                <a:lnTo>
                  <a:pt x="11048" y="65627"/>
                </a:lnTo>
                <a:lnTo>
                  <a:pt x="23145" y="73902"/>
                </a:lnTo>
                <a:lnTo>
                  <a:pt x="38099" y="76962"/>
                </a:lnTo>
                <a:lnTo>
                  <a:pt x="53054" y="73902"/>
                </a:lnTo>
                <a:lnTo>
                  <a:pt x="65150" y="65627"/>
                </a:lnTo>
                <a:lnTo>
                  <a:pt x="73247" y="53494"/>
                </a:lnTo>
                <a:lnTo>
                  <a:pt x="76199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385815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2"/>
                </a:moveTo>
                <a:lnTo>
                  <a:pt x="73890" y="23788"/>
                </a:lnTo>
                <a:lnTo>
                  <a:pt x="65531" y="11430"/>
                </a:lnTo>
                <a:lnTo>
                  <a:pt x="53173" y="3071"/>
                </a:lnTo>
                <a:lnTo>
                  <a:pt x="38099" y="0"/>
                </a:lnTo>
                <a:lnTo>
                  <a:pt x="23467" y="3071"/>
                </a:lnTo>
                <a:lnTo>
                  <a:pt x="11334" y="11430"/>
                </a:lnTo>
                <a:lnTo>
                  <a:pt x="3059" y="23788"/>
                </a:lnTo>
                <a:lnTo>
                  <a:pt x="0" y="38862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099" y="76962"/>
                </a:lnTo>
                <a:lnTo>
                  <a:pt x="53173" y="73902"/>
                </a:lnTo>
                <a:lnTo>
                  <a:pt x="65531" y="65627"/>
                </a:lnTo>
                <a:lnTo>
                  <a:pt x="73890" y="53494"/>
                </a:lnTo>
                <a:lnTo>
                  <a:pt x="76961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490971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2"/>
                </a:moveTo>
                <a:lnTo>
                  <a:pt x="73902" y="23788"/>
                </a:lnTo>
                <a:lnTo>
                  <a:pt x="65627" y="11430"/>
                </a:lnTo>
                <a:lnTo>
                  <a:pt x="53494" y="3071"/>
                </a:lnTo>
                <a:lnTo>
                  <a:pt x="38862" y="0"/>
                </a:lnTo>
                <a:lnTo>
                  <a:pt x="23788" y="3071"/>
                </a:lnTo>
                <a:lnTo>
                  <a:pt x="11430" y="11430"/>
                </a:lnTo>
                <a:lnTo>
                  <a:pt x="3071" y="23788"/>
                </a:lnTo>
                <a:lnTo>
                  <a:pt x="0" y="38862"/>
                </a:lnTo>
                <a:lnTo>
                  <a:pt x="3071" y="53494"/>
                </a:lnTo>
                <a:lnTo>
                  <a:pt x="11430" y="65627"/>
                </a:lnTo>
                <a:lnTo>
                  <a:pt x="23788" y="73902"/>
                </a:lnTo>
                <a:lnTo>
                  <a:pt x="38862" y="76962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2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596128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4009" y="23788"/>
                </a:lnTo>
                <a:lnTo>
                  <a:pt x="65912" y="11429"/>
                </a:lnTo>
                <a:lnTo>
                  <a:pt x="53816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29"/>
                </a:lnTo>
                <a:lnTo>
                  <a:pt x="3071" y="23788"/>
                </a:lnTo>
                <a:lnTo>
                  <a:pt x="0" y="38862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2"/>
                </a:lnTo>
                <a:lnTo>
                  <a:pt x="53816" y="73902"/>
                </a:lnTo>
                <a:lnTo>
                  <a:pt x="65912" y="65627"/>
                </a:lnTo>
                <a:lnTo>
                  <a:pt x="74009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702046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2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807202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861"/>
                </a:moveTo>
                <a:lnTo>
                  <a:pt x="73247" y="23788"/>
                </a:lnTo>
                <a:lnTo>
                  <a:pt x="65150" y="11429"/>
                </a:lnTo>
                <a:lnTo>
                  <a:pt x="53054" y="3071"/>
                </a:lnTo>
                <a:lnTo>
                  <a:pt x="38099" y="0"/>
                </a:lnTo>
                <a:lnTo>
                  <a:pt x="23145" y="3071"/>
                </a:lnTo>
                <a:lnTo>
                  <a:pt x="11048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8" y="65627"/>
                </a:lnTo>
                <a:lnTo>
                  <a:pt x="23145" y="73902"/>
                </a:lnTo>
                <a:lnTo>
                  <a:pt x="38099" y="76961"/>
                </a:lnTo>
                <a:lnTo>
                  <a:pt x="53054" y="73902"/>
                </a:lnTo>
                <a:lnTo>
                  <a:pt x="65150" y="65627"/>
                </a:lnTo>
                <a:lnTo>
                  <a:pt x="73247" y="53494"/>
                </a:lnTo>
                <a:lnTo>
                  <a:pt x="76199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912358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008370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113526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861"/>
                </a:moveTo>
                <a:lnTo>
                  <a:pt x="73247" y="23788"/>
                </a:lnTo>
                <a:lnTo>
                  <a:pt x="65150" y="11429"/>
                </a:lnTo>
                <a:lnTo>
                  <a:pt x="53054" y="3071"/>
                </a:lnTo>
                <a:lnTo>
                  <a:pt x="38099" y="0"/>
                </a:lnTo>
                <a:lnTo>
                  <a:pt x="23145" y="3071"/>
                </a:lnTo>
                <a:lnTo>
                  <a:pt x="11048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8" y="65627"/>
                </a:lnTo>
                <a:lnTo>
                  <a:pt x="23145" y="73902"/>
                </a:lnTo>
                <a:lnTo>
                  <a:pt x="38099" y="76961"/>
                </a:lnTo>
                <a:lnTo>
                  <a:pt x="53054" y="73902"/>
                </a:lnTo>
                <a:lnTo>
                  <a:pt x="65150" y="65627"/>
                </a:lnTo>
                <a:lnTo>
                  <a:pt x="73247" y="53494"/>
                </a:lnTo>
                <a:lnTo>
                  <a:pt x="76199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218682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323838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3890" y="23788"/>
                </a:lnTo>
                <a:lnTo>
                  <a:pt x="65531" y="11429"/>
                </a:lnTo>
                <a:lnTo>
                  <a:pt x="53173" y="3071"/>
                </a:lnTo>
                <a:lnTo>
                  <a:pt x="38099" y="0"/>
                </a:lnTo>
                <a:lnTo>
                  <a:pt x="23467" y="3071"/>
                </a:lnTo>
                <a:lnTo>
                  <a:pt x="11334" y="11429"/>
                </a:lnTo>
                <a:lnTo>
                  <a:pt x="3059" y="23788"/>
                </a:lnTo>
                <a:lnTo>
                  <a:pt x="0" y="38861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099" y="76961"/>
                </a:lnTo>
                <a:lnTo>
                  <a:pt x="53173" y="73902"/>
                </a:lnTo>
                <a:lnTo>
                  <a:pt x="65531" y="65627"/>
                </a:lnTo>
                <a:lnTo>
                  <a:pt x="73890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428994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1"/>
                </a:moveTo>
                <a:lnTo>
                  <a:pt x="73890" y="23788"/>
                </a:lnTo>
                <a:lnTo>
                  <a:pt x="65532" y="11429"/>
                </a:lnTo>
                <a:lnTo>
                  <a:pt x="53173" y="3071"/>
                </a:lnTo>
                <a:lnTo>
                  <a:pt x="38100" y="0"/>
                </a:lnTo>
                <a:lnTo>
                  <a:pt x="23467" y="3071"/>
                </a:lnTo>
                <a:lnTo>
                  <a:pt x="11334" y="11429"/>
                </a:lnTo>
                <a:lnTo>
                  <a:pt x="3059" y="23788"/>
                </a:lnTo>
                <a:lnTo>
                  <a:pt x="0" y="38861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100" y="76961"/>
                </a:lnTo>
                <a:lnTo>
                  <a:pt x="53173" y="73902"/>
                </a:lnTo>
                <a:lnTo>
                  <a:pt x="65532" y="65627"/>
                </a:lnTo>
                <a:lnTo>
                  <a:pt x="73890" y="53494"/>
                </a:lnTo>
                <a:lnTo>
                  <a:pt x="76962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534150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3902" y="23788"/>
                </a:lnTo>
                <a:lnTo>
                  <a:pt x="65627" y="11429"/>
                </a:lnTo>
                <a:lnTo>
                  <a:pt x="53494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29"/>
                </a:lnTo>
                <a:lnTo>
                  <a:pt x="3071" y="23788"/>
                </a:lnTo>
                <a:lnTo>
                  <a:pt x="0" y="38861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1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630161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735318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1"/>
                </a:moveTo>
                <a:lnTo>
                  <a:pt x="73890" y="23788"/>
                </a:lnTo>
                <a:lnTo>
                  <a:pt x="65532" y="11429"/>
                </a:lnTo>
                <a:lnTo>
                  <a:pt x="53173" y="3071"/>
                </a:lnTo>
                <a:lnTo>
                  <a:pt x="38100" y="0"/>
                </a:lnTo>
                <a:lnTo>
                  <a:pt x="23467" y="3071"/>
                </a:lnTo>
                <a:lnTo>
                  <a:pt x="11334" y="11429"/>
                </a:lnTo>
                <a:lnTo>
                  <a:pt x="3059" y="23788"/>
                </a:lnTo>
                <a:lnTo>
                  <a:pt x="0" y="38861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100" y="76961"/>
                </a:lnTo>
                <a:lnTo>
                  <a:pt x="53173" y="73902"/>
                </a:lnTo>
                <a:lnTo>
                  <a:pt x="65532" y="65627"/>
                </a:lnTo>
                <a:lnTo>
                  <a:pt x="73890" y="53494"/>
                </a:lnTo>
                <a:lnTo>
                  <a:pt x="76962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840473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3902" y="23788"/>
                </a:lnTo>
                <a:lnTo>
                  <a:pt x="65627" y="11429"/>
                </a:lnTo>
                <a:lnTo>
                  <a:pt x="53494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29"/>
                </a:lnTo>
                <a:lnTo>
                  <a:pt x="3071" y="23788"/>
                </a:lnTo>
                <a:lnTo>
                  <a:pt x="0" y="38861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1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946010" y="2886075"/>
            <a:ext cx="76961" cy="77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051167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156322" y="2886075"/>
            <a:ext cx="172973" cy="777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357491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462646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567803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672958" y="2886075"/>
            <a:ext cx="172973" cy="777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874127" y="2886075"/>
            <a:ext cx="76961" cy="77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979282" y="2886075"/>
            <a:ext cx="77724" cy="777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084439" y="2886075"/>
            <a:ext cx="77723" cy="777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189594" y="2886075"/>
            <a:ext cx="77723" cy="777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295513" y="2886075"/>
            <a:ext cx="172973" cy="777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495918" y="2886075"/>
            <a:ext cx="77723" cy="777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601075" y="2886075"/>
            <a:ext cx="77723" cy="7772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706993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812148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917305" y="2886075"/>
            <a:ext cx="76961" cy="77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013317" y="4225671"/>
            <a:ext cx="76961" cy="777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118472" y="4225671"/>
            <a:ext cx="76961" cy="777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17591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118353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223509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223509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328665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328665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423915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424678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529834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52983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634990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63499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740146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740146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845302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84606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950458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95122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046470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04647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151626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151626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256782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25754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361938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36270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467094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467855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573011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57301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668261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669023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773418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77418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879335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879335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984492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089647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194804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290816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395971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501128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60628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711440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807452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912607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017764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122919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228838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33399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42924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535161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640318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74547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8850630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8955785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051797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9051797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9156954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15695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 txBox="1"/>
          <p:nvPr/>
        </p:nvSpPr>
        <p:spPr>
          <a:xfrm>
            <a:off x="6627368" y="2679255"/>
            <a:ext cx="110363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latin typeface="Arial"/>
                <a:cs typeface="Arial"/>
              </a:rPr>
              <a:t>unit </a:t>
            </a:r>
            <a:r>
              <a:rPr sz="950" spc="20" dirty="0">
                <a:latin typeface="Arial"/>
                <a:cs typeface="Arial"/>
              </a:rPr>
              <a:t>step </a:t>
            </a:r>
            <a:r>
              <a:rPr sz="950" spc="10" dirty="0">
                <a:latin typeface="Arial"/>
                <a:cs typeface="Arial"/>
              </a:rPr>
              <a:t>shifted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left</a:t>
            </a:r>
            <a:endParaRPr sz="950">
              <a:latin typeface="Arial"/>
              <a:cs typeface="Arial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5117591" y="4704588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117591" y="604418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26287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262109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117591" y="604418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26287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11816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0"/>
                </a:moveTo>
                <a:lnTo>
                  <a:pt x="0" y="13395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 txBox="1"/>
          <p:nvPr/>
        </p:nvSpPr>
        <p:spPr>
          <a:xfrm>
            <a:off x="5000497" y="605720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2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5635180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635180" y="4704588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 txBox="1"/>
          <p:nvPr/>
        </p:nvSpPr>
        <p:spPr>
          <a:xfrm>
            <a:off x="5517134" y="605720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1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6151816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151816" y="4704588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 txBox="1"/>
          <p:nvPr/>
        </p:nvSpPr>
        <p:spPr>
          <a:xfrm>
            <a:off x="6033770" y="6057201"/>
            <a:ext cx="1981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Arial"/>
                <a:cs typeface="Arial"/>
              </a:rPr>
              <a:t>-10</a:t>
            </a:r>
            <a:endParaRPr sz="950">
              <a:latin typeface="Arial"/>
              <a:cs typeface="Arial"/>
            </a:endParaRPr>
          </a:p>
        </p:txBody>
      </p:sp>
      <p:sp>
        <p:nvSpPr>
          <p:cNvPr id="324" name="object 324"/>
          <p:cNvSpPr/>
          <p:nvPr/>
        </p:nvSpPr>
        <p:spPr>
          <a:xfrm>
            <a:off x="6668833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668833" y="4704588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 txBox="1"/>
          <p:nvPr/>
        </p:nvSpPr>
        <p:spPr>
          <a:xfrm>
            <a:off x="6589268" y="6057201"/>
            <a:ext cx="129539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0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327" name="object 327"/>
          <p:cNvSpPr/>
          <p:nvPr/>
        </p:nvSpPr>
        <p:spPr>
          <a:xfrm>
            <a:off x="7195375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194804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195566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 txBox="1"/>
          <p:nvPr/>
        </p:nvSpPr>
        <p:spPr>
          <a:xfrm>
            <a:off x="7153909" y="6057201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7712011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711440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712202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 txBox="1"/>
          <p:nvPr/>
        </p:nvSpPr>
        <p:spPr>
          <a:xfrm>
            <a:off x="7670545" y="6057201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8229028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228838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228838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 txBox="1"/>
          <p:nvPr/>
        </p:nvSpPr>
        <p:spPr>
          <a:xfrm>
            <a:off x="8149081" y="6057201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339" name="object 339"/>
          <p:cNvSpPr/>
          <p:nvPr/>
        </p:nvSpPr>
        <p:spPr>
          <a:xfrm>
            <a:off x="8745664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745473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745473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 txBox="1"/>
          <p:nvPr/>
        </p:nvSpPr>
        <p:spPr>
          <a:xfrm>
            <a:off x="8665718" y="6057201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</p:txBody>
      </p:sp>
      <p:sp>
        <p:nvSpPr>
          <p:cNvPr id="343" name="object 343"/>
          <p:cNvSpPr/>
          <p:nvPr/>
        </p:nvSpPr>
        <p:spPr>
          <a:xfrm>
            <a:off x="9262109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9262871" y="60068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262109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9262871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 txBox="1"/>
          <p:nvPr/>
        </p:nvSpPr>
        <p:spPr>
          <a:xfrm>
            <a:off x="9183116" y="6057201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</p:txBody>
      </p:sp>
      <p:sp>
        <p:nvSpPr>
          <p:cNvPr id="348" name="object 348"/>
          <p:cNvSpPr/>
          <p:nvPr/>
        </p:nvSpPr>
        <p:spPr>
          <a:xfrm>
            <a:off x="5117591" y="6044184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156453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9224009" y="604418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9224009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 txBox="1"/>
          <p:nvPr/>
        </p:nvSpPr>
        <p:spPr>
          <a:xfrm>
            <a:off x="5000497" y="5942139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353" name="object 353"/>
          <p:cNvSpPr/>
          <p:nvPr/>
        </p:nvSpPr>
        <p:spPr>
          <a:xfrm>
            <a:off x="5117591" y="537438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156453" y="537514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9224009" y="53743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9224009" y="537514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 txBox="1"/>
          <p:nvPr/>
        </p:nvSpPr>
        <p:spPr>
          <a:xfrm>
            <a:off x="4895341" y="527234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0</a:t>
            </a:r>
            <a:r>
              <a:rPr sz="950" spc="30" dirty="0">
                <a:latin typeface="Arial"/>
                <a:cs typeface="Arial"/>
              </a:rPr>
              <a:t>.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58" name="object 358"/>
          <p:cNvSpPr/>
          <p:nvPr/>
        </p:nvSpPr>
        <p:spPr>
          <a:xfrm>
            <a:off x="5117591" y="4704588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156453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224009" y="470458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224009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 txBox="1"/>
          <p:nvPr/>
        </p:nvSpPr>
        <p:spPr>
          <a:xfrm>
            <a:off x="5000497" y="4602543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5117591" y="4704588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117591" y="604418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26287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262109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079491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100"/>
                </a:moveTo>
                <a:lnTo>
                  <a:pt x="73890" y="23467"/>
                </a:lnTo>
                <a:lnTo>
                  <a:pt x="65532" y="11334"/>
                </a:lnTo>
                <a:lnTo>
                  <a:pt x="53173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173"/>
                </a:lnTo>
                <a:lnTo>
                  <a:pt x="11334" y="65532"/>
                </a:lnTo>
                <a:lnTo>
                  <a:pt x="23467" y="73890"/>
                </a:lnTo>
                <a:lnTo>
                  <a:pt x="38100" y="76962"/>
                </a:lnTo>
                <a:lnTo>
                  <a:pt x="53173" y="73890"/>
                </a:lnTo>
                <a:lnTo>
                  <a:pt x="65532" y="65532"/>
                </a:lnTo>
                <a:lnTo>
                  <a:pt x="73890" y="53173"/>
                </a:lnTo>
                <a:lnTo>
                  <a:pt x="76962" y="38100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184647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1" y="0"/>
                </a:lnTo>
                <a:lnTo>
                  <a:pt x="23788" y="3059"/>
                </a:lnTo>
                <a:lnTo>
                  <a:pt x="11429" y="11334"/>
                </a:lnTo>
                <a:lnTo>
                  <a:pt x="3071" y="23467"/>
                </a:lnTo>
                <a:lnTo>
                  <a:pt x="0" y="38100"/>
                </a:lnTo>
                <a:lnTo>
                  <a:pt x="3071" y="53173"/>
                </a:lnTo>
                <a:lnTo>
                  <a:pt x="11429" y="65532"/>
                </a:lnTo>
                <a:lnTo>
                  <a:pt x="23788" y="73890"/>
                </a:lnTo>
                <a:lnTo>
                  <a:pt x="38861" y="76962"/>
                </a:lnTo>
                <a:lnTo>
                  <a:pt x="53494" y="73890"/>
                </a:lnTo>
                <a:lnTo>
                  <a:pt x="65627" y="65532"/>
                </a:lnTo>
                <a:lnTo>
                  <a:pt x="73902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290565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385815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3890" y="23467"/>
                </a:lnTo>
                <a:lnTo>
                  <a:pt x="65531" y="11334"/>
                </a:lnTo>
                <a:lnTo>
                  <a:pt x="53173" y="3059"/>
                </a:lnTo>
                <a:lnTo>
                  <a:pt x="38099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099" y="76961"/>
                </a:lnTo>
                <a:lnTo>
                  <a:pt x="53173" y="73890"/>
                </a:lnTo>
                <a:lnTo>
                  <a:pt x="65531" y="65531"/>
                </a:lnTo>
                <a:lnTo>
                  <a:pt x="73890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90971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596128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4009" y="23467"/>
                </a:lnTo>
                <a:lnTo>
                  <a:pt x="65912" y="11334"/>
                </a:lnTo>
                <a:lnTo>
                  <a:pt x="53816" y="3059"/>
                </a:lnTo>
                <a:lnTo>
                  <a:pt x="38861" y="0"/>
                </a:lnTo>
                <a:lnTo>
                  <a:pt x="23788" y="3059"/>
                </a:lnTo>
                <a:lnTo>
                  <a:pt x="11429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29" y="65531"/>
                </a:lnTo>
                <a:lnTo>
                  <a:pt x="23788" y="73890"/>
                </a:lnTo>
                <a:lnTo>
                  <a:pt x="38861" y="76961"/>
                </a:lnTo>
                <a:lnTo>
                  <a:pt x="53816" y="73890"/>
                </a:lnTo>
                <a:lnTo>
                  <a:pt x="65912" y="65531"/>
                </a:lnTo>
                <a:lnTo>
                  <a:pt x="74009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702046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807202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912358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008370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113526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218682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323838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3890" y="23467"/>
                </a:lnTo>
                <a:lnTo>
                  <a:pt x="65531" y="11334"/>
                </a:lnTo>
                <a:lnTo>
                  <a:pt x="53173" y="3059"/>
                </a:lnTo>
                <a:lnTo>
                  <a:pt x="38099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099" y="76961"/>
                </a:lnTo>
                <a:lnTo>
                  <a:pt x="53173" y="73890"/>
                </a:lnTo>
                <a:lnTo>
                  <a:pt x="65531" y="65531"/>
                </a:lnTo>
                <a:lnTo>
                  <a:pt x="73890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428994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890" y="23467"/>
                </a:lnTo>
                <a:lnTo>
                  <a:pt x="65532" y="11334"/>
                </a:lnTo>
                <a:lnTo>
                  <a:pt x="53173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100" y="76961"/>
                </a:lnTo>
                <a:lnTo>
                  <a:pt x="53173" y="73890"/>
                </a:lnTo>
                <a:lnTo>
                  <a:pt x="65532" y="65531"/>
                </a:lnTo>
                <a:lnTo>
                  <a:pt x="73890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534150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630161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735318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890" y="23467"/>
                </a:lnTo>
                <a:lnTo>
                  <a:pt x="65531" y="11334"/>
                </a:lnTo>
                <a:lnTo>
                  <a:pt x="53173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100" y="76961"/>
                </a:lnTo>
                <a:lnTo>
                  <a:pt x="53173" y="73890"/>
                </a:lnTo>
                <a:lnTo>
                  <a:pt x="65532" y="65531"/>
                </a:lnTo>
                <a:lnTo>
                  <a:pt x="73890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840473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946392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051547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156704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251954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357491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462646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567803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672958" y="4666107"/>
            <a:ext cx="172973" cy="7696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874127" y="4666107"/>
            <a:ext cx="76961" cy="7696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979282" y="4666107"/>
            <a:ext cx="77724" cy="7696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084439" y="4666107"/>
            <a:ext cx="77724" cy="7696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189594" y="4666107"/>
            <a:ext cx="77723" cy="7696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295513" y="4666107"/>
            <a:ext cx="172973" cy="7696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495918" y="4666107"/>
            <a:ext cx="77724" cy="7696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601075" y="4666107"/>
            <a:ext cx="77724" cy="7696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706993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812148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917305" y="4666107"/>
            <a:ext cx="172973" cy="7696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9118472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117591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118353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223509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223509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328665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328665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423915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424678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529834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529834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634990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63499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740146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74014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845302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846064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950458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95122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046470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04647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151626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15162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256782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257544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361938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36270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467094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467855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573011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57301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6668261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6669023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6773418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677418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6879335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879335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984492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984492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089647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089647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194804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19556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290816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29081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395971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501128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60628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711440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807452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912607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8017764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8122919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8228838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33399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42924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535161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640318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74547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850630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955785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051797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156954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 txBox="1"/>
          <p:nvPr/>
        </p:nvSpPr>
        <p:spPr>
          <a:xfrm>
            <a:off x="6589268" y="4244326"/>
            <a:ext cx="1179830" cy="3898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77215" algn="l"/>
                <a:tab pos="1093470" algn="l"/>
              </a:tabLst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15" dirty="0">
                <a:latin typeface="Arial"/>
                <a:cs typeface="Arial"/>
              </a:rPr>
              <a:t>5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5" dirty="0">
                <a:latin typeface="Arial"/>
                <a:cs typeface="Arial"/>
              </a:rPr>
              <a:t>0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50" dirty="0">
                <a:latin typeface="Arial"/>
                <a:cs typeface="Arial"/>
              </a:rPr>
              <a:t>unit </a:t>
            </a:r>
            <a:r>
              <a:rPr sz="950" spc="20" dirty="0">
                <a:latin typeface="Arial"/>
                <a:cs typeface="Arial"/>
              </a:rPr>
              <a:t>step </a:t>
            </a:r>
            <a:r>
              <a:rPr sz="950" spc="5" dirty="0">
                <a:latin typeface="Arial"/>
                <a:cs typeface="Arial"/>
              </a:rPr>
              <a:t>shifted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right</a:t>
            </a:r>
            <a:endParaRPr sz="950">
              <a:latin typeface="Arial"/>
              <a:cs typeface="Arial"/>
            </a:endParaRPr>
          </a:p>
        </p:txBody>
      </p:sp>
      <p:sp>
        <p:nvSpPr>
          <p:cNvPr id="469" name="Footer Placeholder 46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747013"/>
            <a:ext cx="50444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2.3 Difference</a:t>
            </a:r>
            <a:r>
              <a:rPr sz="3200" spc="-20" dirty="0"/>
              <a:t> </a:t>
            </a:r>
            <a:r>
              <a:rPr sz="3200" spc="-5" dirty="0"/>
              <a:t>Equations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7302" y="1850735"/>
            <a:ext cx="7599680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discrete-time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consisting of  combinations of </a:t>
            </a:r>
            <a:r>
              <a:rPr sz="2800" dirty="0">
                <a:latin typeface="Tahoma"/>
                <a:cs typeface="Tahoma"/>
              </a:rPr>
              <a:t>adders, multipliers and </a:t>
            </a:r>
            <a:r>
              <a:rPr sz="2800" spc="-5" dirty="0">
                <a:latin typeface="Tahoma"/>
                <a:cs typeface="Tahoma"/>
              </a:rPr>
              <a:t>unit  </a:t>
            </a:r>
            <a:r>
              <a:rPr sz="2800" dirty="0">
                <a:latin typeface="Tahoma"/>
                <a:cs typeface="Tahoma"/>
              </a:rPr>
              <a:t>delays can always be described by a set of  </a:t>
            </a:r>
            <a:r>
              <a:rPr sz="2800" spc="-5" dirty="0">
                <a:latin typeface="Tahoma"/>
                <a:cs typeface="Tahoma"/>
              </a:rPr>
              <a:t>difference </a:t>
            </a:r>
            <a:r>
              <a:rPr sz="2800" dirty="0">
                <a:latin typeface="Tahoma"/>
                <a:cs typeface="Tahoma"/>
              </a:rPr>
              <a:t>equations.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equations </a:t>
            </a:r>
            <a:r>
              <a:rPr sz="2800" spc="-5" dirty="0">
                <a:latin typeface="Tahoma"/>
                <a:cs typeface="Tahoma"/>
              </a:rPr>
              <a:t>would be  </a:t>
            </a:r>
            <a:r>
              <a:rPr sz="2800" dirty="0">
                <a:latin typeface="Tahoma"/>
                <a:cs typeface="Tahoma"/>
              </a:rPr>
              <a:t>ordinary algebraic equations if no delays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were  </a:t>
            </a:r>
            <a:r>
              <a:rPr sz="2800" spc="-5" dirty="0">
                <a:latin typeface="Tahoma"/>
                <a:cs typeface="Tahoma"/>
              </a:rPr>
              <a:t>present.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760730"/>
            <a:ext cx="2128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74902" y="1622551"/>
            <a:ext cx="25361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2800" dirty="0">
                <a:latin typeface="Times New Roman"/>
                <a:cs typeface="Times New Roman"/>
              </a:rPr>
              <a:t>(a)	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x[n-2]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954" y="3351276"/>
            <a:ext cx="1179830" cy="10420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4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2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2401" y="3906773"/>
            <a:ext cx="1369060" cy="76200"/>
          </a:xfrm>
          <a:custGeom>
            <a:avLst/>
            <a:gdLst/>
            <a:ahLst/>
            <a:cxnLst/>
            <a:rect l="l" t="t" r="r" b="b"/>
            <a:pathLst>
              <a:path w="1369060" h="76200">
                <a:moveTo>
                  <a:pt x="1309878" y="38099"/>
                </a:moveTo>
                <a:lnTo>
                  <a:pt x="1308354" y="35051"/>
                </a:lnTo>
                <a:lnTo>
                  <a:pt x="130454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304544" y="42671"/>
                </a:lnTo>
                <a:lnTo>
                  <a:pt x="1308354" y="41909"/>
                </a:lnTo>
                <a:lnTo>
                  <a:pt x="1309878" y="38099"/>
                </a:lnTo>
                <a:close/>
              </a:path>
              <a:path w="1369060" h="76200">
                <a:moveTo>
                  <a:pt x="1368552" y="38099"/>
                </a:moveTo>
                <a:lnTo>
                  <a:pt x="1292352" y="0"/>
                </a:lnTo>
                <a:lnTo>
                  <a:pt x="1292352" y="33527"/>
                </a:lnTo>
                <a:lnTo>
                  <a:pt x="1304544" y="33527"/>
                </a:lnTo>
                <a:lnTo>
                  <a:pt x="1308354" y="35051"/>
                </a:lnTo>
                <a:lnTo>
                  <a:pt x="1309878" y="38099"/>
                </a:lnTo>
                <a:lnTo>
                  <a:pt x="1309878" y="67436"/>
                </a:lnTo>
                <a:lnTo>
                  <a:pt x="1368552" y="38099"/>
                </a:lnTo>
                <a:close/>
              </a:path>
              <a:path w="1369060" h="76200">
                <a:moveTo>
                  <a:pt x="1309878" y="67436"/>
                </a:moveTo>
                <a:lnTo>
                  <a:pt x="1309878" y="38099"/>
                </a:lnTo>
                <a:lnTo>
                  <a:pt x="1308354" y="41909"/>
                </a:lnTo>
                <a:lnTo>
                  <a:pt x="1304544" y="42671"/>
                </a:lnTo>
                <a:lnTo>
                  <a:pt x="1292352" y="42671"/>
                </a:lnTo>
                <a:lnTo>
                  <a:pt x="1292352" y="76199"/>
                </a:lnTo>
                <a:lnTo>
                  <a:pt x="13098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5196" y="3906773"/>
            <a:ext cx="1279525" cy="76200"/>
          </a:xfrm>
          <a:custGeom>
            <a:avLst/>
            <a:gdLst/>
            <a:ahLst/>
            <a:cxnLst/>
            <a:rect l="l" t="t" r="r" b="b"/>
            <a:pathLst>
              <a:path w="1279525" h="76200">
                <a:moveTo>
                  <a:pt x="1220724" y="38099"/>
                </a:moveTo>
                <a:lnTo>
                  <a:pt x="1219962" y="35051"/>
                </a:lnTo>
                <a:lnTo>
                  <a:pt x="1216152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216152" y="42671"/>
                </a:lnTo>
                <a:lnTo>
                  <a:pt x="1219962" y="41909"/>
                </a:lnTo>
                <a:lnTo>
                  <a:pt x="1220724" y="38099"/>
                </a:lnTo>
                <a:close/>
              </a:path>
              <a:path w="1279525" h="76200">
                <a:moveTo>
                  <a:pt x="1279398" y="38099"/>
                </a:moveTo>
                <a:lnTo>
                  <a:pt x="1203198" y="0"/>
                </a:lnTo>
                <a:lnTo>
                  <a:pt x="1203198" y="33527"/>
                </a:lnTo>
                <a:lnTo>
                  <a:pt x="1216152" y="33527"/>
                </a:lnTo>
                <a:lnTo>
                  <a:pt x="1219962" y="35051"/>
                </a:lnTo>
                <a:lnTo>
                  <a:pt x="1220724" y="38099"/>
                </a:lnTo>
                <a:lnTo>
                  <a:pt x="1220724" y="67436"/>
                </a:lnTo>
                <a:lnTo>
                  <a:pt x="1279398" y="38099"/>
                </a:lnTo>
                <a:close/>
              </a:path>
              <a:path w="1279525" h="76200">
                <a:moveTo>
                  <a:pt x="1220724" y="67436"/>
                </a:moveTo>
                <a:lnTo>
                  <a:pt x="1220724" y="38099"/>
                </a:lnTo>
                <a:lnTo>
                  <a:pt x="1219962" y="41909"/>
                </a:lnTo>
                <a:lnTo>
                  <a:pt x="1216152" y="42671"/>
                </a:lnTo>
                <a:lnTo>
                  <a:pt x="1203198" y="42671"/>
                </a:lnTo>
                <a:lnTo>
                  <a:pt x="1203198" y="76199"/>
                </a:lnTo>
                <a:lnTo>
                  <a:pt x="122072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50973" y="3319526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8501" y="3366854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x[n-1]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4594" y="3351276"/>
            <a:ext cx="1181100" cy="10420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4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2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1121" y="3906773"/>
            <a:ext cx="1276350" cy="76200"/>
          </a:xfrm>
          <a:custGeom>
            <a:avLst/>
            <a:gdLst/>
            <a:ahLst/>
            <a:cxnLst/>
            <a:rect l="l" t="t" r="r" b="b"/>
            <a:pathLst>
              <a:path w="1276350" h="76200">
                <a:moveTo>
                  <a:pt x="1217676" y="38099"/>
                </a:moveTo>
                <a:lnTo>
                  <a:pt x="1216152" y="35051"/>
                </a:lnTo>
                <a:lnTo>
                  <a:pt x="121310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213104" y="42671"/>
                </a:lnTo>
                <a:lnTo>
                  <a:pt x="1216152" y="41909"/>
                </a:lnTo>
                <a:lnTo>
                  <a:pt x="1217676" y="38099"/>
                </a:lnTo>
                <a:close/>
              </a:path>
              <a:path w="1276350" h="76200">
                <a:moveTo>
                  <a:pt x="1276350" y="38099"/>
                </a:moveTo>
                <a:lnTo>
                  <a:pt x="1200150" y="0"/>
                </a:lnTo>
                <a:lnTo>
                  <a:pt x="1200150" y="33527"/>
                </a:lnTo>
                <a:lnTo>
                  <a:pt x="1213104" y="33527"/>
                </a:lnTo>
                <a:lnTo>
                  <a:pt x="1216152" y="35051"/>
                </a:lnTo>
                <a:lnTo>
                  <a:pt x="1217676" y="38099"/>
                </a:lnTo>
                <a:lnTo>
                  <a:pt x="1217676" y="67436"/>
                </a:lnTo>
                <a:lnTo>
                  <a:pt x="1276350" y="38099"/>
                </a:lnTo>
                <a:close/>
              </a:path>
              <a:path w="1276350" h="76200">
                <a:moveTo>
                  <a:pt x="1217676" y="67436"/>
                </a:moveTo>
                <a:lnTo>
                  <a:pt x="1217676" y="38099"/>
                </a:lnTo>
                <a:lnTo>
                  <a:pt x="1216152" y="41909"/>
                </a:lnTo>
                <a:lnTo>
                  <a:pt x="1213104" y="42671"/>
                </a:lnTo>
                <a:lnTo>
                  <a:pt x="1200150" y="42671"/>
                </a:lnTo>
                <a:lnTo>
                  <a:pt x="1200150" y="76199"/>
                </a:lnTo>
                <a:lnTo>
                  <a:pt x="12176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27595" y="3347720"/>
            <a:ext cx="19627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x[n-2]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2082" y="4316191"/>
            <a:ext cx="362267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7520">
              <a:lnSpc>
                <a:spcPct val="155300"/>
              </a:lnSpc>
              <a:spcBef>
                <a:spcPts val="100"/>
              </a:spcBef>
            </a:pPr>
            <a:r>
              <a:rPr sz="4200" i="1" baseline="1984" dirty="0">
                <a:latin typeface="Times New Roman"/>
                <a:cs typeface="Times New Roman"/>
              </a:rPr>
              <a:t>T </a:t>
            </a: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Unit sample delay  sampling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period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82823" y="4979670"/>
            <a:ext cx="341630" cy="302260"/>
          </a:xfrm>
          <a:custGeom>
            <a:avLst/>
            <a:gdLst/>
            <a:ahLst/>
            <a:cxnLst/>
            <a:rect l="l" t="t" r="r" b="b"/>
            <a:pathLst>
              <a:path w="341630" h="302260">
                <a:moveTo>
                  <a:pt x="287430" y="54314"/>
                </a:moveTo>
                <a:lnTo>
                  <a:pt x="281034" y="47046"/>
                </a:lnTo>
                <a:lnTo>
                  <a:pt x="1524" y="293369"/>
                </a:lnTo>
                <a:lnTo>
                  <a:pt x="0" y="297179"/>
                </a:lnTo>
                <a:lnTo>
                  <a:pt x="1524" y="300227"/>
                </a:lnTo>
                <a:lnTo>
                  <a:pt x="4572" y="301751"/>
                </a:lnTo>
                <a:lnTo>
                  <a:pt x="7620" y="300989"/>
                </a:lnTo>
                <a:lnTo>
                  <a:pt x="287430" y="54314"/>
                </a:lnTo>
                <a:close/>
              </a:path>
              <a:path w="341630" h="302260">
                <a:moveTo>
                  <a:pt x="341376" y="0"/>
                </a:moveTo>
                <a:lnTo>
                  <a:pt x="259080" y="22097"/>
                </a:lnTo>
                <a:lnTo>
                  <a:pt x="281034" y="47046"/>
                </a:lnTo>
                <a:lnTo>
                  <a:pt x="290322" y="38861"/>
                </a:lnTo>
                <a:lnTo>
                  <a:pt x="294132" y="37337"/>
                </a:lnTo>
                <a:lnTo>
                  <a:pt x="297180" y="38861"/>
                </a:lnTo>
                <a:lnTo>
                  <a:pt x="298704" y="42671"/>
                </a:lnTo>
                <a:lnTo>
                  <a:pt x="298704" y="67125"/>
                </a:lnTo>
                <a:lnTo>
                  <a:pt x="309372" y="79247"/>
                </a:lnTo>
                <a:lnTo>
                  <a:pt x="341376" y="0"/>
                </a:lnTo>
                <a:close/>
              </a:path>
              <a:path w="341630" h="302260">
                <a:moveTo>
                  <a:pt x="298704" y="42671"/>
                </a:moveTo>
                <a:lnTo>
                  <a:pt x="297180" y="38861"/>
                </a:lnTo>
                <a:lnTo>
                  <a:pt x="294132" y="37337"/>
                </a:lnTo>
                <a:lnTo>
                  <a:pt x="290322" y="38861"/>
                </a:lnTo>
                <a:lnTo>
                  <a:pt x="281034" y="47046"/>
                </a:lnTo>
                <a:lnTo>
                  <a:pt x="287430" y="54314"/>
                </a:lnTo>
                <a:lnTo>
                  <a:pt x="297180" y="45719"/>
                </a:lnTo>
                <a:lnTo>
                  <a:pt x="298704" y="42671"/>
                </a:lnTo>
                <a:close/>
              </a:path>
              <a:path w="341630" h="302260">
                <a:moveTo>
                  <a:pt x="298704" y="67125"/>
                </a:moveTo>
                <a:lnTo>
                  <a:pt x="298704" y="42671"/>
                </a:lnTo>
                <a:lnTo>
                  <a:pt x="297180" y="45719"/>
                </a:lnTo>
                <a:lnTo>
                  <a:pt x="287430" y="54314"/>
                </a:lnTo>
                <a:lnTo>
                  <a:pt x="298704" y="67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1695" y="1213866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506" y="0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9288" y="1213866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505" y="0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6271" y="1213866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506" y="0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4111" y="904382"/>
            <a:ext cx="6322695" cy="8096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075"/>
              </a:lnSpc>
              <a:spcBef>
                <a:spcPts val="114"/>
              </a:spcBef>
              <a:tabLst>
                <a:tab pos="685800" algn="l"/>
              </a:tabLst>
            </a:pP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(b)	</a:t>
            </a:r>
            <a:r>
              <a:rPr sz="31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310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3100" b="0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50" b="0" spc="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650" b="0" spc="9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3100" b="0" spc="-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31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50" b="0" spc="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650" b="0" spc="89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1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-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1]</a:t>
            </a:r>
            <a:r>
              <a:rPr sz="3100" b="0" spc="-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31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50" b="0" spc="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650" b="0" spc="89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1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dirty="0">
                <a:solidFill>
                  <a:srgbClr val="000000"/>
                </a:solidFill>
                <a:latin typeface="Times New Roman"/>
                <a:cs typeface="Times New Roman"/>
              </a:rPr>
              <a:t>2]</a:t>
            </a:r>
            <a:endParaRPr sz="3100">
              <a:latin typeface="Times New Roman"/>
              <a:cs typeface="Times New Roman"/>
            </a:endParaRPr>
          </a:p>
          <a:p>
            <a:pPr marL="1744345">
              <a:lnSpc>
                <a:spcPts val="3075"/>
              </a:lnSpc>
              <a:tabLst>
                <a:tab pos="3051810" algn="l"/>
                <a:tab pos="4828540" algn="l"/>
              </a:tabLst>
            </a:pP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2	4	4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0" y="3084576"/>
            <a:ext cx="1376680" cy="1038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3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419" y="3637026"/>
            <a:ext cx="1592580" cy="76200"/>
          </a:xfrm>
          <a:custGeom>
            <a:avLst/>
            <a:gdLst/>
            <a:ahLst/>
            <a:cxnLst/>
            <a:rect l="l" t="t" r="r" b="b"/>
            <a:pathLst>
              <a:path w="1592580" h="76200">
                <a:moveTo>
                  <a:pt x="1533906" y="38099"/>
                </a:moveTo>
                <a:lnTo>
                  <a:pt x="1532382" y="34289"/>
                </a:lnTo>
                <a:lnTo>
                  <a:pt x="1529334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529334" y="42671"/>
                </a:lnTo>
                <a:lnTo>
                  <a:pt x="1532382" y="41147"/>
                </a:lnTo>
                <a:lnTo>
                  <a:pt x="1533906" y="38099"/>
                </a:lnTo>
                <a:close/>
              </a:path>
              <a:path w="1592580" h="76200">
                <a:moveTo>
                  <a:pt x="1592580" y="38099"/>
                </a:moveTo>
                <a:lnTo>
                  <a:pt x="1516380" y="0"/>
                </a:lnTo>
                <a:lnTo>
                  <a:pt x="1516380" y="33527"/>
                </a:lnTo>
                <a:lnTo>
                  <a:pt x="1529334" y="33527"/>
                </a:lnTo>
                <a:lnTo>
                  <a:pt x="1532382" y="34289"/>
                </a:lnTo>
                <a:lnTo>
                  <a:pt x="1533906" y="38099"/>
                </a:lnTo>
                <a:lnTo>
                  <a:pt x="1533906" y="67436"/>
                </a:lnTo>
                <a:lnTo>
                  <a:pt x="1592580" y="38099"/>
                </a:lnTo>
                <a:close/>
              </a:path>
              <a:path w="1592580" h="76200">
                <a:moveTo>
                  <a:pt x="1533906" y="67436"/>
                </a:moveTo>
                <a:lnTo>
                  <a:pt x="1533906" y="38099"/>
                </a:lnTo>
                <a:lnTo>
                  <a:pt x="1532382" y="41147"/>
                </a:lnTo>
                <a:lnTo>
                  <a:pt x="1529334" y="42671"/>
                </a:lnTo>
                <a:lnTo>
                  <a:pt x="1516380" y="42671"/>
                </a:lnTo>
                <a:lnTo>
                  <a:pt x="1516380" y="76199"/>
                </a:lnTo>
                <a:lnTo>
                  <a:pt x="15339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3637026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1427226" y="38099"/>
                </a:moveTo>
                <a:lnTo>
                  <a:pt x="1425702" y="34289"/>
                </a:lnTo>
                <a:lnTo>
                  <a:pt x="1422654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422654" y="42671"/>
                </a:lnTo>
                <a:lnTo>
                  <a:pt x="1425702" y="41147"/>
                </a:lnTo>
                <a:lnTo>
                  <a:pt x="1427226" y="38099"/>
                </a:lnTo>
                <a:close/>
              </a:path>
              <a:path w="1485900" h="76200">
                <a:moveTo>
                  <a:pt x="1485900" y="38099"/>
                </a:moveTo>
                <a:lnTo>
                  <a:pt x="1409700" y="0"/>
                </a:lnTo>
                <a:lnTo>
                  <a:pt x="1409700" y="33527"/>
                </a:lnTo>
                <a:lnTo>
                  <a:pt x="1422654" y="33527"/>
                </a:lnTo>
                <a:lnTo>
                  <a:pt x="1425702" y="34289"/>
                </a:lnTo>
                <a:lnTo>
                  <a:pt x="1427226" y="38099"/>
                </a:lnTo>
                <a:lnTo>
                  <a:pt x="1427226" y="67436"/>
                </a:lnTo>
                <a:lnTo>
                  <a:pt x="1485900" y="38099"/>
                </a:lnTo>
                <a:close/>
              </a:path>
              <a:path w="1485900" h="76200">
                <a:moveTo>
                  <a:pt x="1427226" y="67436"/>
                </a:moveTo>
                <a:lnTo>
                  <a:pt x="1427226" y="38099"/>
                </a:lnTo>
                <a:lnTo>
                  <a:pt x="1425702" y="41147"/>
                </a:lnTo>
                <a:lnTo>
                  <a:pt x="1422654" y="42671"/>
                </a:lnTo>
                <a:lnTo>
                  <a:pt x="1409700" y="42671"/>
                </a:lnTo>
                <a:lnTo>
                  <a:pt x="1409700" y="76199"/>
                </a:lnTo>
                <a:lnTo>
                  <a:pt x="14272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8652" y="3102355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8361" y="3130468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x[n-1]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3500" y="3084576"/>
            <a:ext cx="1376680" cy="1038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3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4509" y="3187674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x[n-2]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19671" y="3741420"/>
            <a:ext cx="638810" cy="0"/>
          </a:xfrm>
          <a:custGeom>
            <a:avLst/>
            <a:gdLst/>
            <a:ahLst/>
            <a:cxnLst/>
            <a:rect l="l" t="t" r="r" b="b"/>
            <a:pathLst>
              <a:path w="638809">
                <a:moveTo>
                  <a:pt x="0" y="0"/>
                </a:moveTo>
                <a:lnTo>
                  <a:pt x="63855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39417" y="4626102"/>
            <a:ext cx="638810" cy="593725"/>
          </a:xfrm>
          <a:custGeom>
            <a:avLst/>
            <a:gdLst/>
            <a:ahLst/>
            <a:cxnLst/>
            <a:rect l="l" t="t" r="r" b="b"/>
            <a:pathLst>
              <a:path w="638810" h="593725">
                <a:moveTo>
                  <a:pt x="316229" y="593598"/>
                </a:moveTo>
                <a:lnTo>
                  <a:pt x="638555" y="3048"/>
                </a:lnTo>
                <a:lnTo>
                  <a:pt x="0" y="0"/>
                </a:lnTo>
                <a:lnTo>
                  <a:pt x="316229" y="59359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87367" y="4626102"/>
            <a:ext cx="637540" cy="593725"/>
          </a:xfrm>
          <a:custGeom>
            <a:avLst/>
            <a:gdLst/>
            <a:ahLst/>
            <a:cxnLst/>
            <a:rect l="l" t="t" r="r" b="b"/>
            <a:pathLst>
              <a:path w="637539" h="593725">
                <a:moveTo>
                  <a:pt x="315467" y="593597"/>
                </a:moveTo>
                <a:lnTo>
                  <a:pt x="637031" y="3047"/>
                </a:lnTo>
                <a:lnTo>
                  <a:pt x="0" y="0"/>
                </a:lnTo>
                <a:lnTo>
                  <a:pt x="315467" y="59359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41997" y="4626102"/>
            <a:ext cx="633730" cy="593725"/>
          </a:xfrm>
          <a:custGeom>
            <a:avLst/>
            <a:gdLst/>
            <a:ahLst/>
            <a:cxnLst/>
            <a:rect l="l" t="t" r="r" b="b"/>
            <a:pathLst>
              <a:path w="633729" h="593725">
                <a:moveTo>
                  <a:pt x="313944" y="593597"/>
                </a:moveTo>
                <a:lnTo>
                  <a:pt x="633222" y="3047"/>
                </a:lnTo>
                <a:lnTo>
                  <a:pt x="0" y="0"/>
                </a:lnTo>
                <a:lnTo>
                  <a:pt x="313944" y="593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8695" y="3741420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2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03597" y="3741420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2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58228" y="3741420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2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84769" y="5370576"/>
            <a:ext cx="741680" cy="8858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21623" y="5770626"/>
            <a:ext cx="744855" cy="76200"/>
          </a:xfrm>
          <a:custGeom>
            <a:avLst/>
            <a:gdLst/>
            <a:ahLst/>
            <a:cxnLst/>
            <a:rect l="l" t="t" r="r" b="b"/>
            <a:pathLst>
              <a:path w="744854" h="76200">
                <a:moveTo>
                  <a:pt x="685800" y="38100"/>
                </a:moveTo>
                <a:lnTo>
                  <a:pt x="684276" y="34290"/>
                </a:lnTo>
                <a:lnTo>
                  <a:pt x="681228" y="33528"/>
                </a:lnTo>
                <a:lnTo>
                  <a:pt x="4572" y="33528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681228" y="42672"/>
                </a:lnTo>
                <a:lnTo>
                  <a:pt x="684276" y="41148"/>
                </a:lnTo>
                <a:lnTo>
                  <a:pt x="685800" y="38100"/>
                </a:lnTo>
                <a:close/>
              </a:path>
              <a:path w="744854" h="76200">
                <a:moveTo>
                  <a:pt x="744474" y="38100"/>
                </a:moveTo>
                <a:lnTo>
                  <a:pt x="668274" y="0"/>
                </a:lnTo>
                <a:lnTo>
                  <a:pt x="668274" y="33528"/>
                </a:lnTo>
                <a:lnTo>
                  <a:pt x="681228" y="33528"/>
                </a:lnTo>
                <a:lnTo>
                  <a:pt x="684276" y="34290"/>
                </a:lnTo>
                <a:lnTo>
                  <a:pt x="685800" y="38100"/>
                </a:lnTo>
                <a:lnTo>
                  <a:pt x="685800" y="67437"/>
                </a:lnTo>
                <a:lnTo>
                  <a:pt x="744474" y="38100"/>
                </a:lnTo>
                <a:close/>
              </a:path>
              <a:path w="744854" h="76200">
                <a:moveTo>
                  <a:pt x="685800" y="67437"/>
                </a:moveTo>
                <a:lnTo>
                  <a:pt x="685800" y="38100"/>
                </a:lnTo>
                <a:lnTo>
                  <a:pt x="684276" y="41148"/>
                </a:lnTo>
                <a:lnTo>
                  <a:pt x="681228" y="42672"/>
                </a:lnTo>
                <a:lnTo>
                  <a:pt x="668274" y="42672"/>
                </a:lnTo>
                <a:lnTo>
                  <a:pt x="668274" y="76200"/>
                </a:lnTo>
                <a:lnTo>
                  <a:pt x="68580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4123" y="6070853"/>
            <a:ext cx="5930900" cy="76200"/>
          </a:xfrm>
          <a:custGeom>
            <a:avLst/>
            <a:gdLst/>
            <a:ahLst/>
            <a:cxnLst/>
            <a:rect l="l" t="t" r="r" b="b"/>
            <a:pathLst>
              <a:path w="5930900" h="76200">
                <a:moveTo>
                  <a:pt x="5871972" y="38100"/>
                </a:moveTo>
                <a:lnTo>
                  <a:pt x="5871210" y="34290"/>
                </a:lnTo>
                <a:lnTo>
                  <a:pt x="5867400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5867400" y="42672"/>
                </a:lnTo>
                <a:lnTo>
                  <a:pt x="5871210" y="41148"/>
                </a:lnTo>
                <a:lnTo>
                  <a:pt x="5871972" y="38100"/>
                </a:lnTo>
                <a:close/>
              </a:path>
              <a:path w="5930900" h="76200">
                <a:moveTo>
                  <a:pt x="5930646" y="38100"/>
                </a:moveTo>
                <a:lnTo>
                  <a:pt x="5854446" y="0"/>
                </a:lnTo>
                <a:lnTo>
                  <a:pt x="5854446" y="32766"/>
                </a:lnTo>
                <a:lnTo>
                  <a:pt x="5867400" y="32766"/>
                </a:lnTo>
                <a:lnTo>
                  <a:pt x="5871210" y="34290"/>
                </a:lnTo>
                <a:lnTo>
                  <a:pt x="5871972" y="38100"/>
                </a:lnTo>
                <a:lnTo>
                  <a:pt x="5871972" y="67437"/>
                </a:lnTo>
                <a:lnTo>
                  <a:pt x="5930646" y="38100"/>
                </a:lnTo>
                <a:close/>
              </a:path>
              <a:path w="5930900" h="76200">
                <a:moveTo>
                  <a:pt x="5871972" y="67437"/>
                </a:moveTo>
                <a:lnTo>
                  <a:pt x="5871972" y="38100"/>
                </a:lnTo>
                <a:lnTo>
                  <a:pt x="5871210" y="41148"/>
                </a:lnTo>
                <a:lnTo>
                  <a:pt x="5867400" y="42672"/>
                </a:lnTo>
                <a:lnTo>
                  <a:pt x="5854446" y="42672"/>
                </a:lnTo>
                <a:lnTo>
                  <a:pt x="5854446" y="76200"/>
                </a:lnTo>
                <a:lnTo>
                  <a:pt x="587197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8695" y="5219700"/>
            <a:ext cx="0" cy="889635"/>
          </a:xfrm>
          <a:custGeom>
            <a:avLst/>
            <a:gdLst/>
            <a:ahLst/>
            <a:cxnLst/>
            <a:rect l="l" t="t" r="r" b="b"/>
            <a:pathLst>
              <a:path h="889635">
                <a:moveTo>
                  <a:pt x="0" y="0"/>
                </a:moveTo>
                <a:lnTo>
                  <a:pt x="0" y="8892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9026" y="5770626"/>
            <a:ext cx="3286125" cy="76200"/>
          </a:xfrm>
          <a:custGeom>
            <a:avLst/>
            <a:gdLst/>
            <a:ahLst/>
            <a:cxnLst/>
            <a:rect l="l" t="t" r="r" b="b"/>
            <a:pathLst>
              <a:path w="3286125" h="76200">
                <a:moveTo>
                  <a:pt x="3227070" y="38099"/>
                </a:moveTo>
                <a:lnTo>
                  <a:pt x="3226308" y="34289"/>
                </a:lnTo>
                <a:lnTo>
                  <a:pt x="32224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2498" y="42671"/>
                </a:lnTo>
                <a:lnTo>
                  <a:pt x="3226308" y="41147"/>
                </a:lnTo>
                <a:lnTo>
                  <a:pt x="3227070" y="38099"/>
                </a:lnTo>
                <a:close/>
              </a:path>
              <a:path w="3286125" h="76200">
                <a:moveTo>
                  <a:pt x="3285744" y="38099"/>
                </a:moveTo>
                <a:lnTo>
                  <a:pt x="3209544" y="0"/>
                </a:lnTo>
                <a:lnTo>
                  <a:pt x="3209544" y="33527"/>
                </a:lnTo>
                <a:lnTo>
                  <a:pt x="3222498" y="33527"/>
                </a:lnTo>
                <a:lnTo>
                  <a:pt x="3226308" y="34289"/>
                </a:lnTo>
                <a:lnTo>
                  <a:pt x="3227070" y="38099"/>
                </a:lnTo>
                <a:lnTo>
                  <a:pt x="3227070" y="67436"/>
                </a:lnTo>
                <a:lnTo>
                  <a:pt x="3285744" y="38099"/>
                </a:lnTo>
                <a:close/>
              </a:path>
              <a:path w="3286125" h="76200">
                <a:moveTo>
                  <a:pt x="3227070" y="67436"/>
                </a:moveTo>
                <a:lnTo>
                  <a:pt x="3227070" y="38099"/>
                </a:lnTo>
                <a:lnTo>
                  <a:pt x="3226308" y="41147"/>
                </a:lnTo>
                <a:lnTo>
                  <a:pt x="3222498" y="42671"/>
                </a:lnTo>
                <a:lnTo>
                  <a:pt x="3209544" y="42671"/>
                </a:lnTo>
                <a:lnTo>
                  <a:pt x="3209544" y="76199"/>
                </a:lnTo>
                <a:lnTo>
                  <a:pt x="32270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3597" y="5219700"/>
            <a:ext cx="0" cy="589280"/>
          </a:xfrm>
          <a:custGeom>
            <a:avLst/>
            <a:gdLst/>
            <a:ahLst/>
            <a:cxnLst/>
            <a:rect l="l" t="t" r="r" b="b"/>
            <a:pathLst>
              <a:path h="589279">
                <a:moveTo>
                  <a:pt x="0" y="0"/>
                </a:moveTo>
                <a:lnTo>
                  <a:pt x="0" y="5890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52893" y="5480303"/>
            <a:ext cx="532130" cy="76200"/>
          </a:xfrm>
          <a:custGeom>
            <a:avLst/>
            <a:gdLst/>
            <a:ahLst/>
            <a:cxnLst/>
            <a:rect l="l" t="t" r="r" b="b"/>
            <a:pathLst>
              <a:path w="532129" h="76200">
                <a:moveTo>
                  <a:pt x="473201" y="38099"/>
                </a:moveTo>
                <a:lnTo>
                  <a:pt x="472439" y="34289"/>
                </a:lnTo>
                <a:lnTo>
                  <a:pt x="468629" y="32765"/>
                </a:lnTo>
                <a:lnTo>
                  <a:pt x="5333" y="32765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468629" y="42671"/>
                </a:lnTo>
                <a:lnTo>
                  <a:pt x="472439" y="41147"/>
                </a:lnTo>
                <a:lnTo>
                  <a:pt x="473201" y="38099"/>
                </a:lnTo>
                <a:close/>
              </a:path>
              <a:path w="532129" h="76200">
                <a:moveTo>
                  <a:pt x="531875" y="38099"/>
                </a:moveTo>
                <a:lnTo>
                  <a:pt x="455675" y="0"/>
                </a:lnTo>
                <a:lnTo>
                  <a:pt x="455675" y="32765"/>
                </a:lnTo>
                <a:lnTo>
                  <a:pt x="468629" y="32765"/>
                </a:lnTo>
                <a:lnTo>
                  <a:pt x="472439" y="34289"/>
                </a:lnTo>
                <a:lnTo>
                  <a:pt x="473201" y="38099"/>
                </a:lnTo>
                <a:lnTo>
                  <a:pt x="473201" y="67436"/>
                </a:lnTo>
                <a:lnTo>
                  <a:pt x="531875" y="38099"/>
                </a:lnTo>
                <a:close/>
              </a:path>
              <a:path w="532129" h="76200">
                <a:moveTo>
                  <a:pt x="473201" y="67436"/>
                </a:moveTo>
                <a:lnTo>
                  <a:pt x="473201" y="38099"/>
                </a:lnTo>
                <a:lnTo>
                  <a:pt x="472439" y="41147"/>
                </a:lnTo>
                <a:lnTo>
                  <a:pt x="468629" y="42671"/>
                </a:lnTo>
                <a:lnTo>
                  <a:pt x="455675" y="42671"/>
                </a:lnTo>
                <a:lnTo>
                  <a:pt x="455675" y="76199"/>
                </a:lnTo>
                <a:lnTo>
                  <a:pt x="473201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58228" y="5219700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0"/>
                </a:moveTo>
                <a:lnTo>
                  <a:pt x="0" y="2987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709152" y="5264150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7178" y="4864170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0.5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9822" y="4874133"/>
            <a:ext cx="6489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0.25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08510" y="4854918"/>
            <a:ext cx="6489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0.25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19061" y="5559864"/>
            <a:ext cx="11531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0.5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136" y="679787"/>
            <a:ext cx="4926965" cy="676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12494" algn="l"/>
              </a:tabLst>
            </a:pP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(c)	</a:t>
            </a:r>
            <a:r>
              <a:rPr sz="3100" b="0" i="1" spc="-13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13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13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13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6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2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250" b="0" spc="-7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7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spc="-7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31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45" dirty="0">
                <a:solidFill>
                  <a:srgbClr val="000000"/>
                </a:solidFill>
                <a:latin typeface="Times New Roman"/>
                <a:cs typeface="Times New Roman"/>
              </a:rPr>
              <a:t>0.25</a:t>
            </a:r>
            <a:r>
              <a:rPr sz="3100" b="0" spc="-2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2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12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12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4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-22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250" b="0" spc="-22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43022" y="2974848"/>
            <a:ext cx="781050" cy="781050"/>
          </a:xfrm>
          <a:custGeom>
            <a:avLst/>
            <a:gdLst/>
            <a:ahLst/>
            <a:cxnLst/>
            <a:rect l="l" t="t" r="r" b="b"/>
            <a:pathLst>
              <a:path w="781050" h="781050">
                <a:moveTo>
                  <a:pt x="390906" y="0"/>
                </a:moveTo>
                <a:lnTo>
                  <a:pt x="341919" y="3049"/>
                </a:lnTo>
                <a:lnTo>
                  <a:pt x="294735" y="11953"/>
                </a:lnTo>
                <a:lnTo>
                  <a:pt x="249722" y="26342"/>
                </a:lnTo>
                <a:lnTo>
                  <a:pt x="207247" y="45849"/>
                </a:lnTo>
                <a:lnTo>
                  <a:pt x="167680" y="70104"/>
                </a:lnTo>
                <a:lnTo>
                  <a:pt x="131388" y="98740"/>
                </a:lnTo>
                <a:lnTo>
                  <a:pt x="98740" y="131388"/>
                </a:lnTo>
                <a:lnTo>
                  <a:pt x="70104" y="167680"/>
                </a:lnTo>
                <a:lnTo>
                  <a:pt x="45849" y="207247"/>
                </a:lnTo>
                <a:lnTo>
                  <a:pt x="26342" y="249722"/>
                </a:lnTo>
                <a:lnTo>
                  <a:pt x="11953" y="294735"/>
                </a:lnTo>
                <a:lnTo>
                  <a:pt x="3049" y="341919"/>
                </a:lnTo>
                <a:lnTo>
                  <a:pt x="0" y="390906"/>
                </a:lnTo>
                <a:lnTo>
                  <a:pt x="3049" y="439879"/>
                </a:lnTo>
                <a:lnTo>
                  <a:pt x="11953" y="487027"/>
                </a:lnTo>
                <a:lnTo>
                  <a:pt x="26342" y="531986"/>
                </a:lnTo>
                <a:lnTo>
                  <a:pt x="45849" y="574392"/>
                </a:lnTo>
                <a:lnTo>
                  <a:pt x="70104" y="613880"/>
                </a:lnTo>
                <a:lnTo>
                  <a:pt x="98740" y="650086"/>
                </a:lnTo>
                <a:lnTo>
                  <a:pt x="131388" y="682646"/>
                </a:lnTo>
                <a:lnTo>
                  <a:pt x="167680" y="711197"/>
                </a:lnTo>
                <a:lnTo>
                  <a:pt x="207247" y="735373"/>
                </a:lnTo>
                <a:lnTo>
                  <a:pt x="249722" y="754810"/>
                </a:lnTo>
                <a:lnTo>
                  <a:pt x="294735" y="769145"/>
                </a:lnTo>
                <a:lnTo>
                  <a:pt x="341919" y="778013"/>
                </a:lnTo>
                <a:lnTo>
                  <a:pt x="390906" y="781050"/>
                </a:lnTo>
                <a:lnTo>
                  <a:pt x="439879" y="778013"/>
                </a:lnTo>
                <a:lnTo>
                  <a:pt x="487027" y="769145"/>
                </a:lnTo>
                <a:lnTo>
                  <a:pt x="531986" y="754810"/>
                </a:lnTo>
                <a:lnTo>
                  <a:pt x="574392" y="735373"/>
                </a:lnTo>
                <a:lnTo>
                  <a:pt x="613880" y="711197"/>
                </a:lnTo>
                <a:lnTo>
                  <a:pt x="650086" y="682646"/>
                </a:lnTo>
                <a:lnTo>
                  <a:pt x="682646" y="650086"/>
                </a:lnTo>
                <a:lnTo>
                  <a:pt x="711197" y="613880"/>
                </a:lnTo>
                <a:lnTo>
                  <a:pt x="735373" y="574392"/>
                </a:lnTo>
                <a:lnTo>
                  <a:pt x="754810" y="531986"/>
                </a:lnTo>
                <a:lnTo>
                  <a:pt x="769145" y="487027"/>
                </a:lnTo>
                <a:lnTo>
                  <a:pt x="778013" y="439879"/>
                </a:lnTo>
                <a:lnTo>
                  <a:pt x="781050" y="390905"/>
                </a:lnTo>
                <a:lnTo>
                  <a:pt x="778013" y="341919"/>
                </a:lnTo>
                <a:lnTo>
                  <a:pt x="769145" y="294735"/>
                </a:lnTo>
                <a:lnTo>
                  <a:pt x="754810" y="249722"/>
                </a:lnTo>
                <a:lnTo>
                  <a:pt x="735373" y="207247"/>
                </a:lnTo>
                <a:lnTo>
                  <a:pt x="711197" y="167680"/>
                </a:lnTo>
                <a:lnTo>
                  <a:pt x="682646" y="131388"/>
                </a:lnTo>
                <a:lnTo>
                  <a:pt x="650086" y="98740"/>
                </a:lnTo>
                <a:lnTo>
                  <a:pt x="613880" y="70104"/>
                </a:lnTo>
                <a:lnTo>
                  <a:pt x="574392" y="45849"/>
                </a:lnTo>
                <a:lnTo>
                  <a:pt x="531986" y="26342"/>
                </a:lnTo>
                <a:lnTo>
                  <a:pt x="487027" y="11953"/>
                </a:lnTo>
                <a:lnTo>
                  <a:pt x="439879" y="3049"/>
                </a:lnTo>
                <a:lnTo>
                  <a:pt x="3909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0300" y="2659043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27120" y="3310128"/>
            <a:ext cx="4980940" cy="76200"/>
          </a:xfrm>
          <a:custGeom>
            <a:avLst/>
            <a:gdLst/>
            <a:ahLst/>
            <a:cxnLst/>
            <a:rect l="l" t="t" r="r" b="b"/>
            <a:pathLst>
              <a:path w="4980940" h="76200">
                <a:moveTo>
                  <a:pt x="4921758" y="38100"/>
                </a:moveTo>
                <a:lnTo>
                  <a:pt x="4920234" y="34290"/>
                </a:lnTo>
                <a:lnTo>
                  <a:pt x="4917186" y="32766"/>
                </a:lnTo>
                <a:lnTo>
                  <a:pt x="5334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5334" y="42672"/>
                </a:lnTo>
                <a:lnTo>
                  <a:pt x="4917186" y="42672"/>
                </a:lnTo>
                <a:lnTo>
                  <a:pt x="4920234" y="41148"/>
                </a:lnTo>
                <a:lnTo>
                  <a:pt x="4921758" y="38100"/>
                </a:lnTo>
                <a:close/>
              </a:path>
              <a:path w="4980940" h="76200">
                <a:moveTo>
                  <a:pt x="4980432" y="38100"/>
                </a:moveTo>
                <a:lnTo>
                  <a:pt x="4904232" y="0"/>
                </a:lnTo>
                <a:lnTo>
                  <a:pt x="4904232" y="32766"/>
                </a:lnTo>
                <a:lnTo>
                  <a:pt x="4917186" y="32766"/>
                </a:lnTo>
                <a:lnTo>
                  <a:pt x="4920234" y="34290"/>
                </a:lnTo>
                <a:lnTo>
                  <a:pt x="4921758" y="38100"/>
                </a:lnTo>
                <a:lnTo>
                  <a:pt x="4921758" y="67437"/>
                </a:lnTo>
                <a:lnTo>
                  <a:pt x="4980432" y="38100"/>
                </a:lnTo>
                <a:close/>
              </a:path>
              <a:path w="4980940" h="76200">
                <a:moveTo>
                  <a:pt x="4921758" y="67437"/>
                </a:moveTo>
                <a:lnTo>
                  <a:pt x="4921758" y="38100"/>
                </a:lnTo>
                <a:lnTo>
                  <a:pt x="4920234" y="41148"/>
                </a:lnTo>
                <a:lnTo>
                  <a:pt x="4917186" y="42672"/>
                </a:lnTo>
                <a:lnTo>
                  <a:pt x="4904232" y="42672"/>
                </a:lnTo>
                <a:lnTo>
                  <a:pt x="4904232" y="76200"/>
                </a:lnTo>
                <a:lnTo>
                  <a:pt x="492175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6723" y="3852671"/>
            <a:ext cx="391795" cy="584835"/>
          </a:xfrm>
          <a:custGeom>
            <a:avLst/>
            <a:gdLst/>
            <a:ahLst/>
            <a:cxnLst/>
            <a:rect l="l" t="t" r="r" b="b"/>
            <a:pathLst>
              <a:path w="391795" h="584835">
                <a:moveTo>
                  <a:pt x="0" y="295655"/>
                </a:moveTo>
                <a:lnTo>
                  <a:pt x="391667" y="584453"/>
                </a:lnTo>
                <a:lnTo>
                  <a:pt x="386333" y="0"/>
                </a:lnTo>
                <a:lnTo>
                  <a:pt x="0" y="2956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2327" y="3310128"/>
            <a:ext cx="979169" cy="76200"/>
          </a:xfrm>
          <a:custGeom>
            <a:avLst/>
            <a:gdLst/>
            <a:ahLst/>
            <a:cxnLst/>
            <a:rect l="l" t="t" r="r" b="b"/>
            <a:pathLst>
              <a:path w="979169" h="76200">
                <a:moveTo>
                  <a:pt x="920496" y="38099"/>
                </a:moveTo>
                <a:lnTo>
                  <a:pt x="918972" y="34289"/>
                </a:lnTo>
                <a:lnTo>
                  <a:pt x="915924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15924" y="42671"/>
                </a:lnTo>
                <a:lnTo>
                  <a:pt x="918972" y="41147"/>
                </a:lnTo>
                <a:lnTo>
                  <a:pt x="920496" y="38099"/>
                </a:lnTo>
                <a:close/>
              </a:path>
              <a:path w="979169" h="76200">
                <a:moveTo>
                  <a:pt x="979170" y="38099"/>
                </a:moveTo>
                <a:lnTo>
                  <a:pt x="902969" y="0"/>
                </a:lnTo>
                <a:lnTo>
                  <a:pt x="902969" y="32765"/>
                </a:lnTo>
                <a:lnTo>
                  <a:pt x="915924" y="32765"/>
                </a:lnTo>
                <a:lnTo>
                  <a:pt x="918972" y="34289"/>
                </a:lnTo>
                <a:lnTo>
                  <a:pt x="920496" y="38099"/>
                </a:lnTo>
                <a:lnTo>
                  <a:pt x="920496" y="67436"/>
                </a:lnTo>
                <a:lnTo>
                  <a:pt x="979170" y="38099"/>
                </a:lnTo>
                <a:close/>
              </a:path>
              <a:path w="979169" h="76200">
                <a:moveTo>
                  <a:pt x="920496" y="67436"/>
                </a:moveTo>
                <a:lnTo>
                  <a:pt x="920496" y="38099"/>
                </a:lnTo>
                <a:lnTo>
                  <a:pt x="918972" y="41147"/>
                </a:lnTo>
                <a:lnTo>
                  <a:pt x="915924" y="42671"/>
                </a:lnTo>
                <a:lnTo>
                  <a:pt x="902969" y="42671"/>
                </a:lnTo>
                <a:lnTo>
                  <a:pt x="902969" y="76199"/>
                </a:lnTo>
                <a:lnTo>
                  <a:pt x="9204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5254" y="3755897"/>
            <a:ext cx="76200" cy="395605"/>
          </a:xfrm>
          <a:custGeom>
            <a:avLst/>
            <a:gdLst/>
            <a:ahLst/>
            <a:cxnLst/>
            <a:rect l="l" t="t" r="r" b="b"/>
            <a:pathLst>
              <a:path w="76200" h="395604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766" y="76199"/>
                </a:lnTo>
                <a:lnTo>
                  <a:pt x="32766" y="63245"/>
                </a:lnTo>
                <a:lnTo>
                  <a:pt x="34290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395604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4290" y="60197"/>
                </a:lnTo>
                <a:lnTo>
                  <a:pt x="32766" y="63245"/>
                </a:lnTo>
                <a:lnTo>
                  <a:pt x="32766" y="76199"/>
                </a:lnTo>
                <a:lnTo>
                  <a:pt x="42672" y="76199"/>
                </a:lnTo>
                <a:close/>
              </a:path>
              <a:path w="76200" h="395604">
                <a:moveTo>
                  <a:pt x="42672" y="390905"/>
                </a:moveTo>
                <a:lnTo>
                  <a:pt x="42672" y="76199"/>
                </a:lnTo>
                <a:lnTo>
                  <a:pt x="32766" y="76199"/>
                </a:lnTo>
                <a:lnTo>
                  <a:pt x="32766" y="390905"/>
                </a:lnTo>
                <a:lnTo>
                  <a:pt x="34290" y="393953"/>
                </a:lnTo>
                <a:lnTo>
                  <a:pt x="38100" y="395477"/>
                </a:lnTo>
                <a:lnTo>
                  <a:pt x="41148" y="393953"/>
                </a:lnTo>
                <a:lnTo>
                  <a:pt x="426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3354" y="4146803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29336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90581" y="3365753"/>
          <a:ext cx="3122929" cy="107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730"/>
                <a:gridCol w="1268730"/>
                <a:gridCol w="585469"/>
              </a:tblGrid>
              <a:tr h="38989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0525">
                <a:tc>
                  <a:txBody>
                    <a:bodyPr/>
                    <a:lstStyle/>
                    <a:p>
                      <a:pPr marL="195580">
                        <a:lnSpc>
                          <a:spcPts val="2450"/>
                        </a:lnSpc>
                      </a:pPr>
                      <a:r>
                        <a:rPr sz="2800" i="1" spc="-5" dirty="0">
                          <a:latin typeface="Times New Roman"/>
                          <a:cs typeface="Times New Roman"/>
                        </a:rPr>
                        <a:t>y[n-1]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8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62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116833" y="3130549"/>
            <a:ext cx="65976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Arial"/>
                <a:cs typeface="Arial"/>
              </a:rPr>
              <a:t>+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2200"/>
              </a:spcBef>
            </a:pPr>
            <a:r>
              <a:rPr sz="2800" i="1" dirty="0">
                <a:latin typeface="Times New Roman"/>
                <a:cs typeface="Times New Roman"/>
              </a:rPr>
              <a:t>0.25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2030" y="2659095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6754" y="5423835"/>
            <a:ext cx="13843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10" dirty="0">
                <a:latin typeface="Times New Roman"/>
                <a:cs typeface="Times New Roman"/>
              </a:rPr>
              <a:t>4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2275" y="5389977"/>
            <a:ext cx="8854440" cy="10902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767715" algn="l"/>
              </a:tabLst>
            </a:pPr>
            <a:r>
              <a:rPr sz="3000" spc="15" dirty="0">
                <a:latin typeface="Times New Roman"/>
                <a:cs typeface="Times New Roman"/>
              </a:rPr>
              <a:t>(d)	</a:t>
            </a:r>
            <a:r>
              <a:rPr sz="3000" i="1" spc="25" dirty="0">
                <a:latin typeface="Times New Roman"/>
                <a:cs typeface="Times New Roman"/>
              </a:rPr>
              <a:t>y</a:t>
            </a:r>
            <a:r>
              <a:rPr sz="3000" spc="25" dirty="0">
                <a:latin typeface="Times New Roman"/>
                <a:cs typeface="Times New Roman"/>
              </a:rPr>
              <a:t>[</a:t>
            </a:r>
            <a:r>
              <a:rPr sz="3000" i="1" spc="25" dirty="0">
                <a:latin typeface="Times New Roman"/>
                <a:cs typeface="Times New Roman"/>
              </a:rPr>
              <a:t>n</a:t>
            </a:r>
            <a:r>
              <a:rPr sz="3000" spc="25" dirty="0">
                <a:latin typeface="Times New Roman"/>
                <a:cs typeface="Times New Roman"/>
              </a:rPr>
              <a:t>]</a:t>
            </a:r>
            <a:r>
              <a:rPr sz="3000" spc="-19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</a:t>
            </a:r>
            <a:r>
              <a:rPr sz="3000" spc="-300" dirty="0">
                <a:latin typeface="Times New Roman"/>
                <a:cs typeface="Times New Roman"/>
              </a:rPr>
              <a:t> </a:t>
            </a:r>
            <a:r>
              <a:rPr sz="6825" spc="7" baseline="-8547" dirty="0">
                <a:latin typeface="Symbol"/>
                <a:cs typeface="Symbol"/>
              </a:rPr>
              <a:t></a:t>
            </a:r>
            <a:r>
              <a:rPr sz="6825" spc="-877" baseline="-8547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</a:t>
            </a:r>
            <a:r>
              <a:rPr sz="3000" spc="-235" dirty="0">
                <a:latin typeface="Times New Roman"/>
                <a:cs typeface="Times New Roman"/>
              </a:rPr>
              <a:t> </a:t>
            </a:r>
            <a:r>
              <a:rPr sz="3000" i="1" spc="140" dirty="0">
                <a:latin typeface="Times New Roman"/>
                <a:cs typeface="Times New Roman"/>
              </a:rPr>
              <a:t>k</a:t>
            </a:r>
            <a:r>
              <a:rPr sz="3000" spc="140" dirty="0">
                <a:latin typeface="Times New Roman"/>
                <a:cs typeface="Times New Roman"/>
              </a:rPr>
              <a:t>]</a:t>
            </a:r>
            <a:r>
              <a:rPr sz="3000" spc="-19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</a:t>
            </a:r>
            <a:r>
              <a:rPr sz="3000" spc="100" dirty="0">
                <a:latin typeface="Times New Roman"/>
                <a:cs typeface="Times New Roman"/>
              </a:rPr>
              <a:t> </a:t>
            </a:r>
            <a:r>
              <a:rPr sz="3000" i="1" spc="15" dirty="0">
                <a:latin typeface="Times New Roman"/>
                <a:cs typeface="Times New Roman"/>
              </a:rPr>
              <a:t>x</a:t>
            </a:r>
            <a:r>
              <a:rPr sz="3000" spc="15" dirty="0">
                <a:latin typeface="Times New Roman"/>
                <a:cs typeface="Times New Roman"/>
              </a:rPr>
              <a:t>[</a:t>
            </a:r>
            <a:r>
              <a:rPr sz="3000" i="1" spc="15" dirty="0">
                <a:latin typeface="Times New Roman"/>
                <a:cs typeface="Times New Roman"/>
              </a:rPr>
              <a:t>n</a:t>
            </a:r>
            <a:r>
              <a:rPr sz="3000" spc="15" dirty="0">
                <a:latin typeface="Times New Roman"/>
                <a:cs typeface="Times New Roman"/>
              </a:rPr>
              <a:t>]</a:t>
            </a:r>
            <a:r>
              <a:rPr sz="3000" spc="-38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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Symbol"/>
                <a:cs typeface="Symbol"/>
              </a:rPr>
              <a:t></a:t>
            </a:r>
            <a:r>
              <a:rPr sz="3000" spc="-5" dirty="0">
                <a:latin typeface="Times New Roman"/>
                <a:cs typeface="Times New Roman"/>
              </a:rPr>
              <a:t>1]</a:t>
            </a:r>
            <a:r>
              <a:rPr sz="3000" spc="-38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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</a:t>
            </a:r>
            <a:r>
              <a:rPr sz="3000" spc="-335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Times New Roman"/>
                <a:cs typeface="Times New Roman"/>
              </a:rPr>
              <a:t>3]</a:t>
            </a:r>
            <a:r>
              <a:rPr sz="3000" spc="-38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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9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</a:t>
            </a:r>
            <a:r>
              <a:rPr sz="3000" spc="-240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Times New Roman"/>
                <a:cs typeface="Times New Roman"/>
              </a:rPr>
              <a:t>4]</a:t>
            </a:r>
            <a:endParaRPr sz="3000">
              <a:latin typeface="Times New Roman"/>
              <a:cs typeface="Times New Roman"/>
            </a:endParaRPr>
          </a:p>
          <a:p>
            <a:pPr marL="1786255">
              <a:lnSpc>
                <a:spcPct val="100000"/>
              </a:lnSpc>
              <a:spcBef>
                <a:spcPts val="245"/>
              </a:spcBef>
            </a:pPr>
            <a:r>
              <a:rPr sz="1750" i="1" spc="10" dirty="0">
                <a:latin typeface="Times New Roman"/>
                <a:cs typeface="Times New Roman"/>
              </a:rPr>
              <a:t>k</a:t>
            </a:r>
            <a:r>
              <a:rPr sz="1750" i="1" spc="-210" dirty="0">
                <a:latin typeface="Times New Roman"/>
                <a:cs typeface="Times New Roman"/>
              </a:rPr>
              <a:t> </a:t>
            </a:r>
            <a:r>
              <a:rPr sz="1750" spc="45" dirty="0">
                <a:latin typeface="Symbol"/>
                <a:cs typeface="Symbol"/>
              </a:rPr>
              <a:t></a:t>
            </a:r>
            <a:r>
              <a:rPr sz="1750" spc="4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518413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830829" y="1295400"/>
            <a:ext cx="5398770" cy="593725"/>
          </a:xfrm>
          <a:custGeom>
            <a:avLst/>
            <a:gdLst/>
            <a:ahLst/>
            <a:cxnLst/>
            <a:rect l="l" t="t" r="r" b="b"/>
            <a:pathLst>
              <a:path w="5398770" h="593725">
                <a:moveTo>
                  <a:pt x="0" y="0"/>
                </a:moveTo>
                <a:lnTo>
                  <a:pt x="0" y="593598"/>
                </a:lnTo>
                <a:lnTo>
                  <a:pt x="5398770" y="593598"/>
                </a:lnTo>
                <a:lnTo>
                  <a:pt x="53987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5901" y="1135077"/>
            <a:ext cx="6456680" cy="1934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7130">
              <a:lnSpc>
                <a:spcPct val="100000"/>
              </a:lnSpc>
              <a:spcBef>
                <a:spcPts val="125"/>
              </a:spcBef>
            </a:pPr>
            <a:r>
              <a:rPr sz="3100" i="1" spc="-5" dirty="0">
                <a:latin typeface="Times New Roman"/>
                <a:cs typeface="Times New Roman"/>
              </a:rPr>
              <a:t>y</a:t>
            </a:r>
            <a:r>
              <a:rPr sz="4250" spc="-585" dirty="0">
                <a:latin typeface="Symbol"/>
                <a:cs typeface="Symbol"/>
              </a:rPr>
              <a:t></a:t>
            </a:r>
            <a:r>
              <a:rPr sz="3100" i="1" spc="30" dirty="0">
                <a:latin typeface="Times New Roman"/>
                <a:cs typeface="Times New Roman"/>
              </a:rPr>
              <a:t>n</a:t>
            </a:r>
            <a:r>
              <a:rPr sz="4250" spc="-90" dirty="0">
                <a:latin typeface="Symbol"/>
                <a:cs typeface="Symbol"/>
              </a:rPr>
              <a:t>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140" dirty="0">
                <a:latin typeface="Times New Roman"/>
                <a:cs typeface="Times New Roman"/>
              </a:rPr>
              <a:t> </a:t>
            </a:r>
            <a:r>
              <a:rPr sz="3100" i="1" spc="-35" dirty="0">
                <a:latin typeface="Times New Roman"/>
                <a:cs typeface="Times New Roman"/>
              </a:rPr>
              <a:t>a</a:t>
            </a:r>
            <a:r>
              <a:rPr sz="2700" spc="232" baseline="-24691" dirty="0">
                <a:latin typeface="Times New Roman"/>
                <a:cs typeface="Times New Roman"/>
              </a:rPr>
              <a:t>0</a:t>
            </a:r>
            <a:r>
              <a:rPr sz="3100" i="1" spc="-45" dirty="0">
                <a:latin typeface="Times New Roman"/>
                <a:cs typeface="Times New Roman"/>
              </a:rPr>
              <a:t>x</a:t>
            </a:r>
            <a:r>
              <a:rPr sz="4250" spc="-580" dirty="0">
                <a:latin typeface="Symbol"/>
                <a:cs typeface="Symbol"/>
              </a:rPr>
              <a:t></a:t>
            </a:r>
            <a:r>
              <a:rPr sz="3100" i="1" spc="25" dirty="0">
                <a:latin typeface="Times New Roman"/>
                <a:cs typeface="Times New Roman"/>
              </a:rPr>
              <a:t>n</a:t>
            </a:r>
            <a:r>
              <a:rPr sz="4250" spc="-220" dirty="0">
                <a:latin typeface="Symbol"/>
                <a:cs typeface="Symbol"/>
              </a:rPr>
              <a:t></a:t>
            </a:r>
            <a:r>
              <a:rPr sz="3100" spc="5" dirty="0">
                <a:latin typeface="Symbol"/>
                <a:cs typeface="Symbol"/>
              </a:rPr>
              <a:t></a:t>
            </a:r>
            <a:r>
              <a:rPr sz="3100" spc="-229" dirty="0">
                <a:latin typeface="Times New Roman"/>
                <a:cs typeface="Times New Roman"/>
              </a:rPr>
              <a:t> </a:t>
            </a:r>
            <a:r>
              <a:rPr sz="3100" i="1" spc="-204" dirty="0">
                <a:latin typeface="Times New Roman"/>
                <a:cs typeface="Times New Roman"/>
              </a:rPr>
              <a:t>a</a:t>
            </a:r>
            <a:r>
              <a:rPr sz="2700" spc="112" baseline="-24691" dirty="0">
                <a:latin typeface="Times New Roman"/>
                <a:cs typeface="Times New Roman"/>
              </a:rPr>
              <a:t>1</a:t>
            </a:r>
            <a:r>
              <a:rPr sz="3100" i="1" spc="-40" dirty="0">
                <a:latin typeface="Times New Roman"/>
                <a:cs typeface="Times New Roman"/>
              </a:rPr>
              <a:t>x</a:t>
            </a:r>
            <a:r>
              <a:rPr sz="4250" spc="-585" dirty="0">
                <a:latin typeface="Symbol"/>
                <a:cs typeface="Symbol"/>
              </a:rPr>
              <a:t></a:t>
            </a:r>
            <a:r>
              <a:rPr sz="3100" i="1" spc="5" dirty="0">
                <a:latin typeface="Times New Roman"/>
                <a:cs typeface="Times New Roman"/>
              </a:rPr>
              <a:t>n</a:t>
            </a:r>
            <a:r>
              <a:rPr sz="3100" i="1" spc="-260" dirty="0">
                <a:latin typeface="Times New Roman"/>
                <a:cs typeface="Times New Roman"/>
              </a:rPr>
              <a:t> </a:t>
            </a:r>
            <a:r>
              <a:rPr sz="3100" spc="170" dirty="0">
                <a:latin typeface="Symbol"/>
                <a:cs typeface="Symbol"/>
              </a:rPr>
              <a:t></a:t>
            </a:r>
            <a:r>
              <a:rPr sz="3100" spc="-254" dirty="0">
                <a:latin typeface="Times New Roman"/>
                <a:cs typeface="Times New Roman"/>
              </a:rPr>
              <a:t>1</a:t>
            </a:r>
            <a:r>
              <a:rPr sz="4250" spc="-220" dirty="0">
                <a:latin typeface="Symbol"/>
                <a:cs typeface="Symbol"/>
              </a:rPr>
              <a:t>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370" dirty="0">
                <a:latin typeface="Times New Roman"/>
                <a:cs typeface="Times New Roman"/>
              </a:rPr>
              <a:t> </a:t>
            </a:r>
            <a:r>
              <a:rPr sz="3100" i="1" spc="-355" dirty="0">
                <a:latin typeface="Times New Roman"/>
                <a:cs typeface="Times New Roman"/>
              </a:rPr>
              <a:t>b</a:t>
            </a:r>
            <a:r>
              <a:rPr sz="2700" spc="232" baseline="-24691" dirty="0">
                <a:latin typeface="Times New Roman"/>
                <a:cs typeface="Times New Roman"/>
              </a:rPr>
              <a:t>1</a:t>
            </a:r>
            <a:r>
              <a:rPr sz="3100" i="1" spc="-114" dirty="0">
                <a:latin typeface="Times New Roman"/>
                <a:cs typeface="Times New Roman"/>
              </a:rPr>
              <a:t>y</a:t>
            </a:r>
            <a:r>
              <a:rPr sz="3100" spc="50" dirty="0">
                <a:latin typeface="Times New Roman"/>
                <a:cs typeface="Times New Roman"/>
              </a:rPr>
              <a:t>[</a:t>
            </a:r>
            <a:r>
              <a:rPr sz="3100" i="1" spc="5" dirty="0">
                <a:latin typeface="Times New Roman"/>
                <a:cs typeface="Times New Roman"/>
              </a:rPr>
              <a:t>n</a:t>
            </a:r>
            <a:r>
              <a:rPr sz="3100" i="1" spc="-270" dirty="0">
                <a:latin typeface="Times New Roman"/>
                <a:cs typeface="Times New Roman"/>
              </a:rPr>
              <a:t> </a:t>
            </a:r>
            <a:r>
              <a:rPr sz="3100" spc="175" dirty="0">
                <a:latin typeface="Symbol"/>
                <a:cs typeface="Symbol"/>
              </a:rPr>
              <a:t></a:t>
            </a:r>
            <a:r>
              <a:rPr sz="3100" spc="-285" dirty="0">
                <a:latin typeface="Times New Roman"/>
                <a:cs typeface="Times New Roman"/>
              </a:rPr>
              <a:t>1</a:t>
            </a:r>
            <a:r>
              <a:rPr sz="3100" spc="5" dirty="0">
                <a:latin typeface="Times New Roman"/>
                <a:cs typeface="Times New Roman"/>
              </a:rPr>
              <a:t>]</a:t>
            </a:r>
            <a:endParaRPr sz="3100">
              <a:latin typeface="Times New Roman"/>
              <a:cs typeface="Times New Roman"/>
            </a:endParaRPr>
          </a:p>
          <a:p>
            <a:pPr marL="355600" marR="26670" indent="-342900">
              <a:lnSpc>
                <a:spcPct val="119700"/>
              </a:lnSpc>
              <a:spcBef>
                <a:spcPts val="30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Draw </a:t>
            </a:r>
            <a:r>
              <a:rPr sz="2400" dirty="0">
                <a:latin typeface="Tahoma"/>
                <a:cs typeface="Tahoma"/>
              </a:rPr>
              <a:t>a system </a:t>
            </a:r>
            <a:r>
              <a:rPr sz="2400" spc="-5" dirty="0">
                <a:latin typeface="Tahoma"/>
                <a:cs typeface="Tahoma"/>
              </a:rPr>
              <a:t>implementation </a:t>
            </a:r>
            <a:r>
              <a:rPr sz="240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the above  difference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equation.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6257" y="1290827"/>
            <a:ext cx="5408295" cy="603250"/>
          </a:xfrm>
          <a:custGeom>
            <a:avLst/>
            <a:gdLst/>
            <a:ahLst/>
            <a:cxnLst/>
            <a:rect l="l" t="t" r="r" b="b"/>
            <a:pathLst>
              <a:path w="5408295" h="603250">
                <a:moveTo>
                  <a:pt x="0" y="602742"/>
                </a:moveTo>
                <a:lnTo>
                  <a:pt x="0" y="0"/>
                </a:lnTo>
                <a:lnTo>
                  <a:pt x="5407914" y="0"/>
                </a:lnTo>
                <a:lnTo>
                  <a:pt x="5407914" y="602742"/>
                </a:lnTo>
                <a:lnTo>
                  <a:pt x="0" y="60274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08695" y="3573271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0172" y="362143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4069" y="3485794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0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8103" y="6190589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9400" y="6581393"/>
            <a:ext cx="4876800" cy="200660"/>
          </a:xfrm>
          <a:custGeom>
            <a:avLst/>
            <a:gdLst/>
            <a:ahLst/>
            <a:cxnLst/>
            <a:rect l="l" t="t" r="r" b="b"/>
            <a:pathLst>
              <a:path w="4876800" h="200659">
                <a:moveTo>
                  <a:pt x="0" y="0"/>
                </a:moveTo>
                <a:lnTo>
                  <a:pt x="33697" y="50800"/>
                </a:lnTo>
                <a:lnTo>
                  <a:pt x="72294" y="71151"/>
                </a:lnTo>
                <a:lnTo>
                  <a:pt x="122258" y="86867"/>
                </a:lnTo>
                <a:lnTo>
                  <a:pt x="181239" y="96996"/>
                </a:lnTo>
                <a:lnTo>
                  <a:pt x="246888" y="100583"/>
                </a:lnTo>
                <a:lnTo>
                  <a:pt x="2247900" y="100583"/>
                </a:lnTo>
                <a:lnTo>
                  <a:pt x="2313548" y="104115"/>
                </a:lnTo>
                <a:lnTo>
                  <a:pt x="2372529" y="114102"/>
                </a:lnTo>
                <a:lnTo>
                  <a:pt x="2422493" y="129635"/>
                </a:lnTo>
                <a:lnTo>
                  <a:pt x="2461090" y="149803"/>
                </a:lnTo>
                <a:lnTo>
                  <a:pt x="2494788" y="200405"/>
                </a:lnTo>
                <a:lnTo>
                  <a:pt x="2503603" y="173697"/>
                </a:lnTo>
                <a:lnTo>
                  <a:pt x="2567082" y="129635"/>
                </a:lnTo>
                <a:lnTo>
                  <a:pt x="2617046" y="114102"/>
                </a:lnTo>
                <a:lnTo>
                  <a:pt x="2676027" y="104115"/>
                </a:lnTo>
                <a:lnTo>
                  <a:pt x="2741676" y="100583"/>
                </a:lnTo>
                <a:lnTo>
                  <a:pt x="4629912" y="100583"/>
                </a:lnTo>
                <a:lnTo>
                  <a:pt x="4695560" y="96996"/>
                </a:lnTo>
                <a:lnTo>
                  <a:pt x="4754541" y="86867"/>
                </a:lnTo>
                <a:lnTo>
                  <a:pt x="4804505" y="71151"/>
                </a:lnTo>
                <a:lnTo>
                  <a:pt x="4843102" y="50799"/>
                </a:lnTo>
                <a:lnTo>
                  <a:pt x="4867984" y="26765"/>
                </a:lnTo>
                <a:lnTo>
                  <a:pt x="487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9653" y="3795521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6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2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68215" y="38795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16396" y="4046220"/>
            <a:ext cx="1921510" cy="76200"/>
          </a:xfrm>
          <a:custGeom>
            <a:avLst/>
            <a:gdLst/>
            <a:ahLst/>
            <a:cxnLst/>
            <a:rect l="l" t="t" r="r" b="b"/>
            <a:pathLst>
              <a:path w="1921509" h="76200">
                <a:moveTo>
                  <a:pt x="1862328" y="38099"/>
                </a:moveTo>
                <a:lnTo>
                  <a:pt x="1860804" y="35051"/>
                </a:lnTo>
                <a:lnTo>
                  <a:pt x="185775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1857756" y="43433"/>
                </a:lnTo>
                <a:lnTo>
                  <a:pt x="1860804" y="41909"/>
                </a:lnTo>
                <a:lnTo>
                  <a:pt x="1862328" y="38099"/>
                </a:lnTo>
                <a:close/>
              </a:path>
              <a:path w="1921509" h="76200">
                <a:moveTo>
                  <a:pt x="1921002" y="38099"/>
                </a:moveTo>
                <a:lnTo>
                  <a:pt x="1844802" y="0"/>
                </a:lnTo>
                <a:lnTo>
                  <a:pt x="1844802" y="33527"/>
                </a:lnTo>
                <a:lnTo>
                  <a:pt x="1857756" y="33527"/>
                </a:lnTo>
                <a:lnTo>
                  <a:pt x="1860804" y="35051"/>
                </a:lnTo>
                <a:lnTo>
                  <a:pt x="1862328" y="38099"/>
                </a:lnTo>
                <a:lnTo>
                  <a:pt x="1862328" y="67436"/>
                </a:lnTo>
                <a:lnTo>
                  <a:pt x="1921002" y="38099"/>
                </a:lnTo>
                <a:close/>
              </a:path>
              <a:path w="1921509" h="76200">
                <a:moveTo>
                  <a:pt x="1862328" y="67436"/>
                </a:moveTo>
                <a:lnTo>
                  <a:pt x="1862328" y="38099"/>
                </a:lnTo>
                <a:lnTo>
                  <a:pt x="1860804" y="41909"/>
                </a:lnTo>
                <a:lnTo>
                  <a:pt x="1857756" y="43433"/>
                </a:lnTo>
                <a:lnTo>
                  <a:pt x="1844802" y="43433"/>
                </a:lnTo>
                <a:lnTo>
                  <a:pt x="1844802" y="76199"/>
                </a:lnTo>
                <a:lnTo>
                  <a:pt x="186232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53478" y="4376928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59345" y="5029200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73695" y="4084320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29260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67500" y="4807458"/>
            <a:ext cx="294640" cy="438150"/>
          </a:xfrm>
          <a:custGeom>
            <a:avLst/>
            <a:gdLst/>
            <a:ahLst/>
            <a:cxnLst/>
            <a:rect l="l" t="t" r="r" b="b"/>
            <a:pathLst>
              <a:path w="294640" h="438150">
                <a:moveTo>
                  <a:pt x="0" y="220979"/>
                </a:moveTo>
                <a:lnTo>
                  <a:pt x="294132" y="438149"/>
                </a:lnTo>
                <a:lnTo>
                  <a:pt x="290322" y="0"/>
                </a:lnTo>
                <a:lnTo>
                  <a:pt x="0" y="22097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6273" y="4046220"/>
            <a:ext cx="373380" cy="76200"/>
          </a:xfrm>
          <a:custGeom>
            <a:avLst/>
            <a:gdLst/>
            <a:ahLst/>
            <a:cxnLst/>
            <a:rect l="l" t="t" r="r" b="b"/>
            <a:pathLst>
              <a:path w="373379" h="76200">
                <a:moveTo>
                  <a:pt x="314706" y="38099"/>
                </a:moveTo>
                <a:lnTo>
                  <a:pt x="313182" y="35051"/>
                </a:lnTo>
                <a:lnTo>
                  <a:pt x="3093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9372" y="43433"/>
                </a:lnTo>
                <a:lnTo>
                  <a:pt x="313182" y="41909"/>
                </a:lnTo>
                <a:lnTo>
                  <a:pt x="314706" y="38099"/>
                </a:lnTo>
                <a:close/>
              </a:path>
              <a:path w="373379" h="76200">
                <a:moveTo>
                  <a:pt x="373380" y="38099"/>
                </a:moveTo>
                <a:lnTo>
                  <a:pt x="297180" y="0"/>
                </a:lnTo>
                <a:lnTo>
                  <a:pt x="297180" y="33527"/>
                </a:lnTo>
                <a:lnTo>
                  <a:pt x="309372" y="33527"/>
                </a:lnTo>
                <a:lnTo>
                  <a:pt x="313182" y="35051"/>
                </a:lnTo>
                <a:lnTo>
                  <a:pt x="314706" y="38099"/>
                </a:lnTo>
                <a:lnTo>
                  <a:pt x="314706" y="67436"/>
                </a:lnTo>
                <a:lnTo>
                  <a:pt x="373380" y="38099"/>
                </a:lnTo>
                <a:close/>
              </a:path>
              <a:path w="373379" h="76200">
                <a:moveTo>
                  <a:pt x="314706" y="67436"/>
                </a:moveTo>
                <a:lnTo>
                  <a:pt x="314706" y="38099"/>
                </a:lnTo>
                <a:lnTo>
                  <a:pt x="313182" y="41909"/>
                </a:lnTo>
                <a:lnTo>
                  <a:pt x="309372" y="43433"/>
                </a:lnTo>
                <a:lnTo>
                  <a:pt x="297180" y="43433"/>
                </a:lnTo>
                <a:lnTo>
                  <a:pt x="297180" y="76199"/>
                </a:lnTo>
                <a:lnTo>
                  <a:pt x="3147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0623" y="4376928"/>
            <a:ext cx="173355" cy="657225"/>
          </a:xfrm>
          <a:custGeom>
            <a:avLst/>
            <a:gdLst/>
            <a:ahLst/>
            <a:cxnLst/>
            <a:rect l="l" t="t" r="r" b="b"/>
            <a:pathLst>
              <a:path w="173354" h="657225">
                <a:moveTo>
                  <a:pt x="140416" y="74987"/>
                </a:moveTo>
                <a:lnTo>
                  <a:pt x="131386" y="72960"/>
                </a:lnTo>
                <a:lnTo>
                  <a:pt x="0" y="651510"/>
                </a:lnTo>
                <a:lnTo>
                  <a:pt x="762" y="654558"/>
                </a:lnTo>
                <a:lnTo>
                  <a:pt x="3810" y="656844"/>
                </a:lnTo>
                <a:lnTo>
                  <a:pt x="7620" y="656082"/>
                </a:lnTo>
                <a:lnTo>
                  <a:pt x="9144" y="653034"/>
                </a:lnTo>
                <a:lnTo>
                  <a:pt x="140416" y="74987"/>
                </a:lnTo>
                <a:close/>
              </a:path>
              <a:path w="173354" h="657225">
                <a:moveTo>
                  <a:pt x="172973" y="82296"/>
                </a:moveTo>
                <a:lnTo>
                  <a:pt x="152399" y="0"/>
                </a:lnTo>
                <a:lnTo>
                  <a:pt x="98297" y="65532"/>
                </a:lnTo>
                <a:lnTo>
                  <a:pt x="131386" y="72960"/>
                </a:lnTo>
                <a:lnTo>
                  <a:pt x="134111" y="60960"/>
                </a:lnTo>
                <a:lnTo>
                  <a:pt x="135635" y="57912"/>
                </a:lnTo>
                <a:lnTo>
                  <a:pt x="139445" y="57150"/>
                </a:lnTo>
                <a:lnTo>
                  <a:pt x="142493" y="59436"/>
                </a:lnTo>
                <a:lnTo>
                  <a:pt x="143255" y="62484"/>
                </a:lnTo>
                <a:lnTo>
                  <a:pt x="143255" y="75624"/>
                </a:lnTo>
                <a:lnTo>
                  <a:pt x="172973" y="82296"/>
                </a:lnTo>
                <a:close/>
              </a:path>
              <a:path w="173354" h="657225">
                <a:moveTo>
                  <a:pt x="143255" y="62484"/>
                </a:moveTo>
                <a:lnTo>
                  <a:pt x="142493" y="59436"/>
                </a:lnTo>
                <a:lnTo>
                  <a:pt x="139445" y="57150"/>
                </a:lnTo>
                <a:lnTo>
                  <a:pt x="135635" y="57912"/>
                </a:lnTo>
                <a:lnTo>
                  <a:pt x="134111" y="60960"/>
                </a:lnTo>
                <a:lnTo>
                  <a:pt x="131386" y="72960"/>
                </a:lnTo>
                <a:lnTo>
                  <a:pt x="140416" y="74987"/>
                </a:lnTo>
                <a:lnTo>
                  <a:pt x="143255" y="62484"/>
                </a:lnTo>
                <a:close/>
              </a:path>
              <a:path w="173354" h="657225">
                <a:moveTo>
                  <a:pt x="143255" y="75624"/>
                </a:moveTo>
                <a:lnTo>
                  <a:pt x="143255" y="62484"/>
                </a:lnTo>
                <a:lnTo>
                  <a:pt x="140416" y="74987"/>
                </a:lnTo>
                <a:lnTo>
                  <a:pt x="143255" y="75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48578" y="5029200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5173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23152" y="5032502"/>
            <a:ext cx="38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-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73695" y="48097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5752" y="3795521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5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1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14314" y="38795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76394" y="4084320"/>
            <a:ext cx="959485" cy="0"/>
          </a:xfrm>
          <a:custGeom>
            <a:avLst/>
            <a:gdLst/>
            <a:ahLst/>
            <a:cxnLst/>
            <a:rect l="l" t="t" r="r" b="b"/>
            <a:pathLst>
              <a:path w="959485">
                <a:moveTo>
                  <a:pt x="0" y="0"/>
                </a:moveTo>
                <a:lnTo>
                  <a:pt x="9593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36926" y="4376928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84754" y="4084320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84754" y="48097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303" y="4808220"/>
            <a:ext cx="293370" cy="438150"/>
          </a:xfrm>
          <a:custGeom>
            <a:avLst/>
            <a:gdLst/>
            <a:ahLst/>
            <a:cxnLst/>
            <a:rect l="l" t="t" r="r" b="b"/>
            <a:pathLst>
              <a:path w="293370" h="438150">
                <a:moveTo>
                  <a:pt x="293369" y="219456"/>
                </a:moveTo>
                <a:lnTo>
                  <a:pt x="0" y="0"/>
                </a:lnTo>
                <a:lnTo>
                  <a:pt x="0" y="438150"/>
                </a:lnTo>
                <a:lnTo>
                  <a:pt x="293369" y="2194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68673" y="5029200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4754" y="5029200"/>
            <a:ext cx="589280" cy="0"/>
          </a:xfrm>
          <a:custGeom>
            <a:avLst/>
            <a:gdLst/>
            <a:ahLst/>
            <a:cxnLst/>
            <a:rect l="l" t="t" r="r" b="b"/>
            <a:pathLst>
              <a:path w="589279">
                <a:moveTo>
                  <a:pt x="5890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16167" y="4376928"/>
            <a:ext cx="237490" cy="657225"/>
          </a:xfrm>
          <a:custGeom>
            <a:avLst/>
            <a:gdLst/>
            <a:ahLst/>
            <a:cxnLst/>
            <a:rect l="l" t="t" r="r" b="b"/>
            <a:pathLst>
              <a:path w="237489" h="657225">
                <a:moveTo>
                  <a:pt x="72389" y="59436"/>
                </a:moveTo>
                <a:lnTo>
                  <a:pt x="11429" y="0"/>
                </a:lnTo>
                <a:lnTo>
                  <a:pt x="0" y="83820"/>
                </a:lnTo>
                <a:lnTo>
                  <a:pt x="27431" y="74579"/>
                </a:lnTo>
                <a:lnTo>
                  <a:pt x="27431" y="57912"/>
                </a:lnTo>
                <a:lnTo>
                  <a:pt x="30479" y="55626"/>
                </a:lnTo>
                <a:lnTo>
                  <a:pt x="34289" y="55626"/>
                </a:lnTo>
                <a:lnTo>
                  <a:pt x="36575" y="58674"/>
                </a:lnTo>
                <a:lnTo>
                  <a:pt x="40472" y="70187"/>
                </a:lnTo>
                <a:lnTo>
                  <a:pt x="72389" y="59436"/>
                </a:lnTo>
                <a:close/>
              </a:path>
              <a:path w="237489" h="657225">
                <a:moveTo>
                  <a:pt x="40472" y="70187"/>
                </a:moveTo>
                <a:lnTo>
                  <a:pt x="36575" y="58674"/>
                </a:lnTo>
                <a:lnTo>
                  <a:pt x="34289" y="55626"/>
                </a:lnTo>
                <a:lnTo>
                  <a:pt x="30479" y="55626"/>
                </a:lnTo>
                <a:lnTo>
                  <a:pt x="27431" y="57912"/>
                </a:lnTo>
                <a:lnTo>
                  <a:pt x="27431" y="61722"/>
                </a:lnTo>
                <a:lnTo>
                  <a:pt x="31338" y="73263"/>
                </a:lnTo>
                <a:lnTo>
                  <a:pt x="40472" y="70187"/>
                </a:lnTo>
                <a:close/>
              </a:path>
              <a:path w="237489" h="657225">
                <a:moveTo>
                  <a:pt x="31338" y="73263"/>
                </a:moveTo>
                <a:lnTo>
                  <a:pt x="27431" y="61722"/>
                </a:lnTo>
                <a:lnTo>
                  <a:pt x="27431" y="74579"/>
                </a:lnTo>
                <a:lnTo>
                  <a:pt x="31338" y="73263"/>
                </a:lnTo>
                <a:close/>
              </a:path>
              <a:path w="237489" h="657225">
                <a:moveTo>
                  <a:pt x="236981" y="650748"/>
                </a:moveTo>
                <a:lnTo>
                  <a:pt x="40472" y="70187"/>
                </a:lnTo>
                <a:lnTo>
                  <a:pt x="31338" y="73263"/>
                </a:lnTo>
                <a:lnTo>
                  <a:pt x="227837" y="653796"/>
                </a:lnTo>
                <a:lnTo>
                  <a:pt x="230123" y="656844"/>
                </a:lnTo>
                <a:lnTo>
                  <a:pt x="233933" y="656844"/>
                </a:lnTo>
                <a:lnTo>
                  <a:pt x="236219" y="654558"/>
                </a:lnTo>
                <a:lnTo>
                  <a:pt x="236981" y="65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643376" y="5117845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03723" y="3599941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25952" y="3868673"/>
            <a:ext cx="295275" cy="433705"/>
          </a:xfrm>
          <a:custGeom>
            <a:avLst/>
            <a:gdLst/>
            <a:ahLst/>
            <a:cxnLst/>
            <a:rect l="l" t="t" r="r" b="b"/>
            <a:pathLst>
              <a:path w="295275" h="433704">
                <a:moveTo>
                  <a:pt x="294894" y="216408"/>
                </a:moveTo>
                <a:lnTo>
                  <a:pt x="0" y="0"/>
                </a:lnTo>
                <a:lnTo>
                  <a:pt x="0" y="433578"/>
                </a:lnTo>
                <a:lnTo>
                  <a:pt x="294894" y="21640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23872" y="4046220"/>
            <a:ext cx="1402080" cy="76200"/>
          </a:xfrm>
          <a:custGeom>
            <a:avLst/>
            <a:gdLst/>
            <a:ahLst/>
            <a:cxnLst/>
            <a:rect l="l" t="t" r="r" b="b"/>
            <a:pathLst>
              <a:path w="1402079" h="76200">
                <a:moveTo>
                  <a:pt x="1343406" y="38099"/>
                </a:moveTo>
                <a:lnTo>
                  <a:pt x="1341882" y="35051"/>
                </a:lnTo>
                <a:lnTo>
                  <a:pt x="13380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338072" y="43433"/>
                </a:lnTo>
                <a:lnTo>
                  <a:pt x="1341882" y="41909"/>
                </a:lnTo>
                <a:lnTo>
                  <a:pt x="1343406" y="38099"/>
                </a:lnTo>
                <a:close/>
              </a:path>
              <a:path w="1402079" h="76200">
                <a:moveTo>
                  <a:pt x="1402080" y="38099"/>
                </a:moveTo>
                <a:lnTo>
                  <a:pt x="1325880" y="0"/>
                </a:lnTo>
                <a:lnTo>
                  <a:pt x="1325880" y="33527"/>
                </a:lnTo>
                <a:lnTo>
                  <a:pt x="1338072" y="33527"/>
                </a:lnTo>
                <a:lnTo>
                  <a:pt x="1341882" y="35051"/>
                </a:lnTo>
                <a:lnTo>
                  <a:pt x="1343406" y="38099"/>
                </a:lnTo>
                <a:lnTo>
                  <a:pt x="1343406" y="67436"/>
                </a:lnTo>
                <a:lnTo>
                  <a:pt x="1402080" y="38099"/>
                </a:lnTo>
                <a:close/>
              </a:path>
              <a:path w="1402079" h="76200">
                <a:moveTo>
                  <a:pt x="1343406" y="67436"/>
                </a:moveTo>
                <a:lnTo>
                  <a:pt x="1343406" y="38099"/>
                </a:lnTo>
                <a:lnTo>
                  <a:pt x="1341882" y="41909"/>
                </a:lnTo>
                <a:lnTo>
                  <a:pt x="1338072" y="43433"/>
                </a:lnTo>
                <a:lnTo>
                  <a:pt x="1325880" y="43433"/>
                </a:lnTo>
                <a:lnTo>
                  <a:pt x="1325880" y="76199"/>
                </a:lnTo>
                <a:lnTo>
                  <a:pt x="13434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89326" y="5943091"/>
            <a:ext cx="4968875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57900"/>
              </a:lnSpc>
              <a:spcBef>
                <a:spcPts val="100"/>
              </a:spcBef>
              <a:tabLst>
                <a:tab pos="315404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Feedforward Part	Feedback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Part  </a:t>
            </a:r>
            <a:r>
              <a:rPr sz="2400" i="1" spc="-5" dirty="0">
                <a:latin typeface="Times New Roman"/>
                <a:cs typeface="Times New Roman"/>
              </a:rPr>
              <a:t>Figure 2.5. Direct Form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21051" y="3357371"/>
            <a:ext cx="2505075" cy="2251075"/>
          </a:xfrm>
          <a:custGeom>
            <a:avLst/>
            <a:gdLst/>
            <a:ahLst/>
            <a:cxnLst/>
            <a:rect l="l" t="t" r="r" b="b"/>
            <a:pathLst>
              <a:path w="2505075" h="2251075">
                <a:moveTo>
                  <a:pt x="374903" y="0"/>
                </a:moveTo>
                <a:lnTo>
                  <a:pt x="327835" y="2930"/>
                </a:lnTo>
                <a:lnTo>
                  <a:pt x="282523" y="11485"/>
                </a:lnTo>
                <a:lnTo>
                  <a:pt x="239317" y="25312"/>
                </a:lnTo>
                <a:lnTo>
                  <a:pt x="198566" y="44056"/>
                </a:lnTo>
                <a:lnTo>
                  <a:pt x="160621" y="67364"/>
                </a:lnTo>
                <a:lnTo>
                  <a:pt x="125830" y="94882"/>
                </a:lnTo>
                <a:lnTo>
                  <a:pt x="94544" y="126255"/>
                </a:lnTo>
                <a:lnTo>
                  <a:pt x="67112" y="161131"/>
                </a:lnTo>
                <a:lnTo>
                  <a:pt x="43884" y="199156"/>
                </a:lnTo>
                <a:lnTo>
                  <a:pt x="25209" y="239976"/>
                </a:lnTo>
                <a:lnTo>
                  <a:pt x="11437" y="283236"/>
                </a:lnTo>
                <a:lnTo>
                  <a:pt x="2917" y="328584"/>
                </a:lnTo>
                <a:lnTo>
                  <a:pt x="0" y="375666"/>
                </a:lnTo>
                <a:lnTo>
                  <a:pt x="0" y="1876044"/>
                </a:lnTo>
                <a:lnTo>
                  <a:pt x="2917" y="1923112"/>
                </a:lnTo>
                <a:lnTo>
                  <a:pt x="11437" y="1968424"/>
                </a:lnTo>
                <a:lnTo>
                  <a:pt x="25209" y="2011630"/>
                </a:lnTo>
                <a:lnTo>
                  <a:pt x="43884" y="2052381"/>
                </a:lnTo>
                <a:lnTo>
                  <a:pt x="67112" y="2090326"/>
                </a:lnTo>
                <a:lnTo>
                  <a:pt x="94544" y="2125117"/>
                </a:lnTo>
                <a:lnTo>
                  <a:pt x="125830" y="2156403"/>
                </a:lnTo>
                <a:lnTo>
                  <a:pt x="160621" y="2183835"/>
                </a:lnTo>
                <a:lnTo>
                  <a:pt x="198566" y="2207063"/>
                </a:lnTo>
                <a:lnTo>
                  <a:pt x="239317" y="2225738"/>
                </a:lnTo>
                <a:lnTo>
                  <a:pt x="282523" y="2239510"/>
                </a:lnTo>
                <a:lnTo>
                  <a:pt x="327835" y="2248030"/>
                </a:lnTo>
                <a:lnTo>
                  <a:pt x="374903" y="2250948"/>
                </a:lnTo>
                <a:lnTo>
                  <a:pt x="2129790" y="2250948"/>
                </a:lnTo>
                <a:lnTo>
                  <a:pt x="2176858" y="2248030"/>
                </a:lnTo>
                <a:lnTo>
                  <a:pt x="2222170" y="2239510"/>
                </a:lnTo>
                <a:lnTo>
                  <a:pt x="2265376" y="2225738"/>
                </a:lnTo>
                <a:lnTo>
                  <a:pt x="2306127" y="2207063"/>
                </a:lnTo>
                <a:lnTo>
                  <a:pt x="2344072" y="2183835"/>
                </a:lnTo>
                <a:lnTo>
                  <a:pt x="2378863" y="2156403"/>
                </a:lnTo>
                <a:lnTo>
                  <a:pt x="2410149" y="2125117"/>
                </a:lnTo>
                <a:lnTo>
                  <a:pt x="2437581" y="2090326"/>
                </a:lnTo>
                <a:lnTo>
                  <a:pt x="2460809" y="2052381"/>
                </a:lnTo>
                <a:lnTo>
                  <a:pt x="2479484" y="2011630"/>
                </a:lnTo>
                <a:lnTo>
                  <a:pt x="2493256" y="1968424"/>
                </a:lnTo>
                <a:lnTo>
                  <a:pt x="2501776" y="1923112"/>
                </a:lnTo>
                <a:lnTo>
                  <a:pt x="2504693" y="1876044"/>
                </a:lnTo>
                <a:lnTo>
                  <a:pt x="2504693" y="375665"/>
                </a:lnTo>
                <a:lnTo>
                  <a:pt x="2501776" y="328584"/>
                </a:lnTo>
                <a:lnTo>
                  <a:pt x="2493256" y="283236"/>
                </a:lnTo>
                <a:lnTo>
                  <a:pt x="2479484" y="239976"/>
                </a:lnTo>
                <a:lnTo>
                  <a:pt x="2460809" y="199156"/>
                </a:lnTo>
                <a:lnTo>
                  <a:pt x="2437581" y="161131"/>
                </a:lnTo>
                <a:lnTo>
                  <a:pt x="2410149" y="126255"/>
                </a:lnTo>
                <a:lnTo>
                  <a:pt x="2378863" y="94882"/>
                </a:lnTo>
                <a:lnTo>
                  <a:pt x="2344072" y="67364"/>
                </a:lnTo>
                <a:lnTo>
                  <a:pt x="2306127" y="44056"/>
                </a:lnTo>
                <a:lnTo>
                  <a:pt x="2265376" y="25312"/>
                </a:lnTo>
                <a:lnTo>
                  <a:pt x="2222170" y="11485"/>
                </a:lnTo>
                <a:lnTo>
                  <a:pt x="2176858" y="2930"/>
                </a:lnTo>
                <a:lnTo>
                  <a:pt x="2129790" y="0"/>
                </a:lnTo>
                <a:lnTo>
                  <a:pt x="374903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7923" y="3357371"/>
            <a:ext cx="2501900" cy="2251075"/>
          </a:xfrm>
          <a:custGeom>
            <a:avLst/>
            <a:gdLst/>
            <a:ahLst/>
            <a:cxnLst/>
            <a:rect l="l" t="t" r="r" b="b"/>
            <a:pathLst>
              <a:path w="2501900" h="2251075">
                <a:moveTo>
                  <a:pt x="374904" y="0"/>
                </a:moveTo>
                <a:lnTo>
                  <a:pt x="327985" y="2930"/>
                </a:lnTo>
                <a:lnTo>
                  <a:pt x="282775" y="11485"/>
                </a:lnTo>
                <a:lnTo>
                  <a:pt x="239629" y="25312"/>
                </a:lnTo>
                <a:lnTo>
                  <a:pt x="198903" y="44056"/>
                </a:lnTo>
                <a:lnTo>
                  <a:pt x="160954" y="67364"/>
                </a:lnTo>
                <a:lnTo>
                  <a:pt x="126136" y="94882"/>
                </a:lnTo>
                <a:lnTo>
                  <a:pt x="94807" y="126255"/>
                </a:lnTo>
                <a:lnTo>
                  <a:pt x="67320" y="161131"/>
                </a:lnTo>
                <a:lnTo>
                  <a:pt x="44034" y="199156"/>
                </a:lnTo>
                <a:lnTo>
                  <a:pt x="25303" y="239976"/>
                </a:lnTo>
                <a:lnTo>
                  <a:pt x="11483" y="283236"/>
                </a:lnTo>
                <a:lnTo>
                  <a:pt x="2930" y="328584"/>
                </a:lnTo>
                <a:lnTo>
                  <a:pt x="0" y="375665"/>
                </a:lnTo>
                <a:lnTo>
                  <a:pt x="0" y="1876044"/>
                </a:lnTo>
                <a:lnTo>
                  <a:pt x="2930" y="1923112"/>
                </a:lnTo>
                <a:lnTo>
                  <a:pt x="11483" y="1968424"/>
                </a:lnTo>
                <a:lnTo>
                  <a:pt x="25303" y="2011630"/>
                </a:lnTo>
                <a:lnTo>
                  <a:pt x="44034" y="2052381"/>
                </a:lnTo>
                <a:lnTo>
                  <a:pt x="67320" y="2090326"/>
                </a:lnTo>
                <a:lnTo>
                  <a:pt x="94807" y="2125117"/>
                </a:lnTo>
                <a:lnTo>
                  <a:pt x="126136" y="2156403"/>
                </a:lnTo>
                <a:lnTo>
                  <a:pt x="160954" y="2183835"/>
                </a:lnTo>
                <a:lnTo>
                  <a:pt x="198903" y="2207063"/>
                </a:lnTo>
                <a:lnTo>
                  <a:pt x="239629" y="2225738"/>
                </a:lnTo>
                <a:lnTo>
                  <a:pt x="282775" y="2239510"/>
                </a:lnTo>
                <a:lnTo>
                  <a:pt x="327985" y="2248030"/>
                </a:lnTo>
                <a:lnTo>
                  <a:pt x="374904" y="2250947"/>
                </a:lnTo>
                <a:lnTo>
                  <a:pt x="2126742" y="2250947"/>
                </a:lnTo>
                <a:lnTo>
                  <a:pt x="2173810" y="2248030"/>
                </a:lnTo>
                <a:lnTo>
                  <a:pt x="2219122" y="2239510"/>
                </a:lnTo>
                <a:lnTo>
                  <a:pt x="2262328" y="2225738"/>
                </a:lnTo>
                <a:lnTo>
                  <a:pt x="2303079" y="2207063"/>
                </a:lnTo>
                <a:lnTo>
                  <a:pt x="2341024" y="2183835"/>
                </a:lnTo>
                <a:lnTo>
                  <a:pt x="2375815" y="2156403"/>
                </a:lnTo>
                <a:lnTo>
                  <a:pt x="2407101" y="2125117"/>
                </a:lnTo>
                <a:lnTo>
                  <a:pt x="2434533" y="2090326"/>
                </a:lnTo>
                <a:lnTo>
                  <a:pt x="2457761" y="2052381"/>
                </a:lnTo>
                <a:lnTo>
                  <a:pt x="2476436" y="2011630"/>
                </a:lnTo>
                <a:lnTo>
                  <a:pt x="2490208" y="1968424"/>
                </a:lnTo>
                <a:lnTo>
                  <a:pt x="2498728" y="1923112"/>
                </a:lnTo>
                <a:lnTo>
                  <a:pt x="2501646" y="1876043"/>
                </a:lnTo>
                <a:lnTo>
                  <a:pt x="2501646" y="375665"/>
                </a:lnTo>
                <a:lnTo>
                  <a:pt x="2498728" y="328584"/>
                </a:lnTo>
                <a:lnTo>
                  <a:pt x="2490208" y="283236"/>
                </a:lnTo>
                <a:lnTo>
                  <a:pt x="2476436" y="239976"/>
                </a:lnTo>
                <a:lnTo>
                  <a:pt x="2457761" y="199156"/>
                </a:lnTo>
                <a:lnTo>
                  <a:pt x="2434533" y="161131"/>
                </a:lnTo>
                <a:lnTo>
                  <a:pt x="2407101" y="126255"/>
                </a:lnTo>
                <a:lnTo>
                  <a:pt x="2375815" y="94882"/>
                </a:lnTo>
                <a:lnTo>
                  <a:pt x="2341024" y="67364"/>
                </a:lnTo>
                <a:lnTo>
                  <a:pt x="2303079" y="44056"/>
                </a:lnTo>
                <a:lnTo>
                  <a:pt x="2262328" y="25312"/>
                </a:lnTo>
                <a:lnTo>
                  <a:pt x="2219122" y="11485"/>
                </a:lnTo>
                <a:lnTo>
                  <a:pt x="2173810" y="2930"/>
                </a:lnTo>
                <a:lnTo>
                  <a:pt x="2126742" y="0"/>
                </a:lnTo>
                <a:lnTo>
                  <a:pt x="374904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58695" y="5551170"/>
            <a:ext cx="665480" cy="615315"/>
          </a:xfrm>
          <a:custGeom>
            <a:avLst/>
            <a:gdLst/>
            <a:ahLst/>
            <a:cxnLst/>
            <a:rect l="l" t="t" r="r" b="b"/>
            <a:pathLst>
              <a:path w="665480" h="615314">
                <a:moveTo>
                  <a:pt x="612921" y="55430"/>
                </a:moveTo>
                <a:lnTo>
                  <a:pt x="606336" y="48263"/>
                </a:lnTo>
                <a:lnTo>
                  <a:pt x="1524" y="606551"/>
                </a:lnTo>
                <a:lnTo>
                  <a:pt x="0" y="609599"/>
                </a:lnTo>
                <a:lnTo>
                  <a:pt x="1524" y="613409"/>
                </a:lnTo>
                <a:lnTo>
                  <a:pt x="4572" y="614933"/>
                </a:lnTo>
                <a:lnTo>
                  <a:pt x="8382" y="613409"/>
                </a:lnTo>
                <a:lnTo>
                  <a:pt x="612921" y="55430"/>
                </a:lnTo>
                <a:close/>
              </a:path>
              <a:path w="665480" h="615314">
                <a:moveTo>
                  <a:pt x="665226" y="0"/>
                </a:moveTo>
                <a:lnTo>
                  <a:pt x="583692" y="23621"/>
                </a:lnTo>
                <a:lnTo>
                  <a:pt x="606336" y="48263"/>
                </a:lnTo>
                <a:lnTo>
                  <a:pt x="615696" y="39623"/>
                </a:lnTo>
                <a:lnTo>
                  <a:pt x="618744" y="38861"/>
                </a:lnTo>
                <a:lnTo>
                  <a:pt x="622554" y="40385"/>
                </a:lnTo>
                <a:lnTo>
                  <a:pt x="623316" y="43433"/>
                </a:lnTo>
                <a:lnTo>
                  <a:pt x="623316" y="66742"/>
                </a:lnTo>
                <a:lnTo>
                  <a:pt x="635508" y="80009"/>
                </a:lnTo>
                <a:lnTo>
                  <a:pt x="665226" y="0"/>
                </a:lnTo>
                <a:close/>
              </a:path>
              <a:path w="665480" h="615314">
                <a:moveTo>
                  <a:pt x="623316" y="43433"/>
                </a:moveTo>
                <a:lnTo>
                  <a:pt x="622554" y="40385"/>
                </a:lnTo>
                <a:lnTo>
                  <a:pt x="618744" y="38861"/>
                </a:lnTo>
                <a:lnTo>
                  <a:pt x="615696" y="39623"/>
                </a:lnTo>
                <a:lnTo>
                  <a:pt x="606336" y="48263"/>
                </a:lnTo>
                <a:lnTo>
                  <a:pt x="612921" y="55430"/>
                </a:lnTo>
                <a:lnTo>
                  <a:pt x="621792" y="47243"/>
                </a:lnTo>
                <a:lnTo>
                  <a:pt x="623316" y="43433"/>
                </a:lnTo>
                <a:close/>
              </a:path>
              <a:path w="665480" h="615314">
                <a:moveTo>
                  <a:pt x="623316" y="66742"/>
                </a:moveTo>
                <a:lnTo>
                  <a:pt x="623316" y="43433"/>
                </a:lnTo>
                <a:lnTo>
                  <a:pt x="621792" y="47243"/>
                </a:lnTo>
                <a:lnTo>
                  <a:pt x="612921" y="55430"/>
                </a:lnTo>
                <a:lnTo>
                  <a:pt x="623316" y="66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33347" y="6162547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989569" y="5551170"/>
            <a:ext cx="476250" cy="628650"/>
          </a:xfrm>
          <a:custGeom>
            <a:avLst/>
            <a:gdLst/>
            <a:ahLst/>
            <a:cxnLst/>
            <a:rect l="l" t="t" r="r" b="b"/>
            <a:pathLst>
              <a:path w="476250" h="628650">
                <a:moveTo>
                  <a:pt x="76962" y="38099"/>
                </a:moveTo>
                <a:lnTo>
                  <a:pt x="0" y="0"/>
                </a:lnTo>
                <a:lnTo>
                  <a:pt x="16002" y="83819"/>
                </a:lnTo>
                <a:lnTo>
                  <a:pt x="33528" y="70675"/>
                </a:lnTo>
                <a:lnTo>
                  <a:pt x="33528" y="50291"/>
                </a:lnTo>
                <a:lnTo>
                  <a:pt x="35814" y="47243"/>
                </a:lnTo>
                <a:lnTo>
                  <a:pt x="39624" y="46481"/>
                </a:lnTo>
                <a:lnTo>
                  <a:pt x="42672" y="48005"/>
                </a:lnTo>
                <a:lnTo>
                  <a:pt x="50295" y="58099"/>
                </a:lnTo>
                <a:lnTo>
                  <a:pt x="76962" y="38099"/>
                </a:lnTo>
                <a:close/>
              </a:path>
              <a:path w="476250" h="628650">
                <a:moveTo>
                  <a:pt x="50295" y="58099"/>
                </a:moveTo>
                <a:lnTo>
                  <a:pt x="42672" y="48005"/>
                </a:lnTo>
                <a:lnTo>
                  <a:pt x="39624" y="46481"/>
                </a:lnTo>
                <a:lnTo>
                  <a:pt x="35814" y="47243"/>
                </a:lnTo>
                <a:lnTo>
                  <a:pt x="33528" y="50291"/>
                </a:lnTo>
                <a:lnTo>
                  <a:pt x="35052" y="54101"/>
                </a:lnTo>
                <a:lnTo>
                  <a:pt x="42492" y="63952"/>
                </a:lnTo>
                <a:lnTo>
                  <a:pt x="50295" y="58099"/>
                </a:lnTo>
                <a:close/>
              </a:path>
              <a:path w="476250" h="628650">
                <a:moveTo>
                  <a:pt x="42492" y="63952"/>
                </a:moveTo>
                <a:lnTo>
                  <a:pt x="35052" y="54101"/>
                </a:lnTo>
                <a:lnTo>
                  <a:pt x="33528" y="50291"/>
                </a:lnTo>
                <a:lnTo>
                  <a:pt x="33528" y="70675"/>
                </a:lnTo>
                <a:lnTo>
                  <a:pt x="42492" y="63952"/>
                </a:lnTo>
                <a:close/>
              </a:path>
              <a:path w="476250" h="628650">
                <a:moveTo>
                  <a:pt x="476250" y="624840"/>
                </a:moveTo>
                <a:lnTo>
                  <a:pt x="475488" y="621030"/>
                </a:lnTo>
                <a:lnTo>
                  <a:pt x="50295" y="58099"/>
                </a:lnTo>
                <a:lnTo>
                  <a:pt x="42492" y="63952"/>
                </a:lnTo>
                <a:lnTo>
                  <a:pt x="467868" y="627126"/>
                </a:lnTo>
                <a:lnTo>
                  <a:pt x="470916" y="628649"/>
                </a:lnTo>
                <a:lnTo>
                  <a:pt x="474726" y="627888"/>
                </a:lnTo>
                <a:lnTo>
                  <a:pt x="476250" y="624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33621" y="5376671"/>
            <a:ext cx="476250" cy="773430"/>
          </a:xfrm>
          <a:custGeom>
            <a:avLst/>
            <a:gdLst/>
            <a:ahLst/>
            <a:cxnLst/>
            <a:rect l="l" t="t" r="r" b="b"/>
            <a:pathLst>
              <a:path w="476250" h="773429">
                <a:moveTo>
                  <a:pt x="440804" y="67725"/>
                </a:moveTo>
                <a:lnTo>
                  <a:pt x="432347" y="62513"/>
                </a:lnTo>
                <a:lnTo>
                  <a:pt x="762" y="765810"/>
                </a:lnTo>
                <a:lnTo>
                  <a:pt x="0" y="769620"/>
                </a:lnTo>
                <a:lnTo>
                  <a:pt x="2286" y="772668"/>
                </a:lnTo>
                <a:lnTo>
                  <a:pt x="6096" y="773430"/>
                </a:lnTo>
                <a:lnTo>
                  <a:pt x="9144" y="771144"/>
                </a:lnTo>
                <a:lnTo>
                  <a:pt x="440804" y="67725"/>
                </a:lnTo>
                <a:close/>
              </a:path>
              <a:path w="476250" h="773429">
                <a:moveTo>
                  <a:pt x="476249" y="0"/>
                </a:moveTo>
                <a:lnTo>
                  <a:pt x="403859" y="44958"/>
                </a:lnTo>
                <a:lnTo>
                  <a:pt x="432347" y="62513"/>
                </a:lnTo>
                <a:lnTo>
                  <a:pt x="438912" y="51816"/>
                </a:lnTo>
                <a:lnTo>
                  <a:pt x="441960" y="49530"/>
                </a:lnTo>
                <a:lnTo>
                  <a:pt x="445770" y="50292"/>
                </a:lnTo>
                <a:lnTo>
                  <a:pt x="448056" y="53340"/>
                </a:lnTo>
                <a:lnTo>
                  <a:pt x="448056" y="72195"/>
                </a:lnTo>
                <a:lnTo>
                  <a:pt x="469392" y="85344"/>
                </a:lnTo>
                <a:lnTo>
                  <a:pt x="476249" y="0"/>
                </a:lnTo>
                <a:close/>
              </a:path>
              <a:path w="476250" h="773429">
                <a:moveTo>
                  <a:pt x="448056" y="53340"/>
                </a:moveTo>
                <a:lnTo>
                  <a:pt x="445770" y="50292"/>
                </a:lnTo>
                <a:lnTo>
                  <a:pt x="441960" y="49530"/>
                </a:lnTo>
                <a:lnTo>
                  <a:pt x="438912" y="51816"/>
                </a:lnTo>
                <a:lnTo>
                  <a:pt x="432347" y="62513"/>
                </a:lnTo>
                <a:lnTo>
                  <a:pt x="440804" y="67725"/>
                </a:lnTo>
                <a:lnTo>
                  <a:pt x="447294" y="57150"/>
                </a:lnTo>
                <a:lnTo>
                  <a:pt x="448056" y="53340"/>
                </a:lnTo>
                <a:close/>
              </a:path>
              <a:path w="476250" h="773429">
                <a:moveTo>
                  <a:pt x="448056" y="72195"/>
                </a:moveTo>
                <a:lnTo>
                  <a:pt x="448056" y="53340"/>
                </a:lnTo>
                <a:lnTo>
                  <a:pt x="447294" y="57150"/>
                </a:lnTo>
                <a:lnTo>
                  <a:pt x="440804" y="67725"/>
                </a:lnTo>
                <a:lnTo>
                  <a:pt x="448056" y="72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86450" y="5376671"/>
            <a:ext cx="127635" cy="789940"/>
          </a:xfrm>
          <a:custGeom>
            <a:avLst/>
            <a:gdLst/>
            <a:ahLst/>
            <a:cxnLst/>
            <a:rect l="l" t="t" r="r" b="b"/>
            <a:pathLst>
              <a:path w="127635" h="789939">
                <a:moveTo>
                  <a:pt x="75438" y="71628"/>
                </a:moveTo>
                <a:lnTo>
                  <a:pt x="28194" y="0"/>
                </a:lnTo>
                <a:lnTo>
                  <a:pt x="0" y="80010"/>
                </a:lnTo>
                <a:lnTo>
                  <a:pt x="31242" y="76538"/>
                </a:lnTo>
                <a:lnTo>
                  <a:pt x="31242" y="64008"/>
                </a:lnTo>
                <a:lnTo>
                  <a:pt x="32004" y="60198"/>
                </a:lnTo>
                <a:lnTo>
                  <a:pt x="35814" y="58674"/>
                </a:lnTo>
                <a:lnTo>
                  <a:pt x="38862" y="59436"/>
                </a:lnTo>
                <a:lnTo>
                  <a:pt x="41148" y="62484"/>
                </a:lnTo>
                <a:lnTo>
                  <a:pt x="42673" y="75268"/>
                </a:lnTo>
                <a:lnTo>
                  <a:pt x="75438" y="71628"/>
                </a:lnTo>
                <a:close/>
              </a:path>
              <a:path w="127635" h="789939">
                <a:moveTo>
                  <a:pt x="42673" y="75268"/>
                </a:moveTo>
                <a:lnTo>
                  <a:pt x="41148" y="62484"/>
                </a:lnTo>
                <a:lnTo>
                  <a:pt x="38862" y="59436"/>
                </a:lnTo>
                <a:lnTo>
                  <a:pt x="35814" y="58674"/>
                </a:lnTo>
                <a:lnTo>
                  <a:pt x="32004" y="60198"/>
                </a:lnTo>
                <a:lnTo>
                  <a:pt x="31242" y="64008"/>
                </a:lnTo>
                <a:lnTo>
                  <a:pt x="32719" y="76374"/>
                </a:lnTo>
                <a:lnTo>
                  <a:pt x="42673" y="75268"/>
                </a:lnTo>
                <a:close/>
              </a:path>
              <a:path w="127635" h="789939">
                <a:moveTo>
                  <a:pt x="32719" y="76374"/>
                </a:moveTo>
                <a:lnTo>
                  <a:pt x="31242" y="64008"/>
                </a:lnTo>
                <a:lnTo>
                  <a:pt x="31242" y="76538"/>
                </a:lnTo>
                <a:lnTo>
                  <a:pt x="32719" y="76374"/>
                </a:lnTo>
                <a:close/>
              </a:path>
              <a:path w="127635" h="789939">
                <a:moveTo>
                  <a:pt x="127254" y="784098"/>
                </a:moveTo>
                <a:lnTo>
                  <a:pt x="42673" y="75268"/>
                </a:lnTo>
                <a:lnTo>
                  <a:pt x="32719" y="76374"/>
                </a:lnTo>
                <a:lnTo>
                  <a:pt x="117348" y="784860"/>
                </a:lnTo>
                <a:lnTo>
                  <a:pt x="119634" y="787908"/>
                </a:lnTo>
                <a:lnTo>
                  <a:pt x="122682" y="789432"/>
                </a:lnTo>
                <a:lnTo>
                  <a:pt x="125730" y="787146"/>
                </a:lnTo>
                <a:lnTo>
                  <a:pt x="127254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4606696"/>
            <a:ext cx="7395845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9800"/>
              </a:lnSpc>
              <a:spcBef>
                <a:spcPts val="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We can write the </a:t>
            </a:r>
            <a:r>
              <a:rPr sz="2400" spc="-5" dirty="0">
                <a:latin typeface="Tahoma"/>
                <a:cs typeface="Tahoma"/>
              </a:rPr>
              <a:t>above </a:t>
            </a:r>
            <a:r>
              <a:rPr sz="2400" dirty="0">
                <a:latin typeface="Tahoma"/>
                <a:cs typeface="Tahoma"/>
              </a:rPr>
              <a:t>difference </a:t>
            </a: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as a set  </a:t>
            </a:r>
            <a:r>
              <a:rPr sz="2400" spc="-5" dirty="0">
                <a:latin typeface="Tahoma"/>
                <a:cs typeface="Tahoma"/>
              </a:rPr>
              <a:t>of two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equations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5682488"/>
            <a:ext cx="1581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4402" y="5555233"/>
            <a:ext cx="143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 </a:t>
            </a:r>
            <a:r>
              <a:rPr sz="2400" spc="-5" dirty="0">
                <a:latin typeface="Tahoma"/>
                <a:cs typeface="Tahoma"/>
              </a:rPr>
              <a:t>system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502" y="6558788"/>
            <a:ext cx="1581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4402" y="6431533"/>
            <a:ext cx="143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 </a:t>
            </a:r>
            <a:r>
              <a:rPr sz="2400" spc="-5" dirty="0">
                <a:latin typeface="Tahoma"/>
                <a:cs typeface="Tahoma"/>
              </a:rPr>
              <a:t>system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8543" y="753719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0019" y="801878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3917" y="666242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0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8103" y="3371189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9400" y="3761994"/>
            <a:ext cx="4876800" cy="200660"/>
          </a:xfrm>
          <a:custGeom>
            <a:avLst/>
            <a:gdLst/>
            <a:ahLst/>
            <a:cxnLst/>
            <a:rect l="l" t="t" r="r" b="b"/>
            <a:pathLst>
              <a:path w="4876800" h="200660">
                <a:moveTo>
                  <a:pt x="0" y="0"/>
                </a:moveTo>
                <a:lnTo>
                  <a:pt x="33697" y="50800"/>
                </a:lnTo>
                <a:lnTo>
                  <a:pt x="72294" y="71151"/>
                </a:lnTo>
                <a:lnTo>
                  <a:pt x="122258" y="86867"/>
                </a:lnTo>
                <a:lnTo>
                  <a:pt x="181239" y="96996"/>
                </a:lnTo>
                <a:lnTo>
                  <a:pt x="246888" y="100583"/>
                </a:lnTo>
                <a:lnTo>
                  <a:pt x="2247900" y="100583"/>
                </a:lnTo>
                <a:lnTo>
                  <a:pt x="2313548" y="104115"/>
                </a:lnTo>
                <a:lnTo>
                  <a:pt x="2372529" y="114102"/>
                </a:lnTo>
                <a:lnTo>
                  <a:pt x="2422493" y="129635"/>
                </a:lnTo>
                <a:lnTo>
                  <a:pt x="2461090" y="149803"/>
                </a:lnTo>
                <a:lnTo>
                  <a:pt x="2494788" y="200405"/>
                </a:lnTo>
                <a:lnTo>
                  <a:pt x="2503603" y="173697"/>
                </a:lnTo>
                <a:lnTo>
                  <a:pt x="2567082" y="129635"/>
                </a:lnTo>
                <a:lnTo>
                  <a:pt x="2617046" y="114102"/>
                </a:lnTo>
                <a:lnTo>
                  <a:pt x="2676027" y="104115"/>
                </a:lnTo>
                <a:lnTo>
                  <a:pt x="2741676" y="100583"/>
                </a:lnTo>
                <a:lnTo>
                  <a:pt x="4629912" y="100583"/>
                </a:lnTo>
                <a:lnTo>
                  <a:pt x="4695560" y="96996"/>
                </a:lnTo>
                <a:lnTo>
                  <a:pt x="4754541" y="86867"/>
                </a:lnTo>
                <a:lnTo>
                  <a:pt x="4804505" y="71151"/>
                </a:lnTo>
                <a:lnTo>
                  <a:pt x="4843102" y="50799"/>
                </a:lnTo>
                <a:lnTo>
                  <a:pt x="4867984" y="26765"/>
                </a:lnTo>
                <a:lnTo>
                  <a:pt x="487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653" y="976122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6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2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68215" y="10601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16396" y="1226819"/>
            <a:ext cx="1921510" cy="76200"/>
          </a:xfrm>
          <a:custGeom>
            <a:avLst/>
            <a:gdLst/>
            <a:ahLst/>
            <a:cxnLst/>
            <a:rect l="l" t="t" r="r" b="b"/>
            <a:pathLst>
              <a:path w="1921509" h="76200">
                <a:moveTo>
                  <a:pt x="1862328" y="38099"/>
                </a:moveTo>
                <a:lnTo>
                  <a:pt x="1860804" y="35051"/>
                </a:lnTo>
                <a:lnTo>
                  <a:pt x="185775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1857756" y="43433"/>
                </a:lnTo>
                <a:lnTo>
                  <a:pt x="1860804" y="41909"/>
                </a:lnTo>
                <a:lnTo>
                  <a:pt x="1862328" y="38099"/>
                </a:lnTo>
                <a:close/>
              </a:path>
              <a:path w="1921509" h="76200">
                <a:moveTo>
                  <a:pt x="1921002" y="38099"/>
                </a:moveTo>
                <a:lnTo>
                  <a:pt x="1844802" y="0"/>
                </a:lnTo>
                <a:lnTo>
                  <a:pt x="1844802" y="33527"/>
                </a:lnTo>
                <a:lnTo>
                  <a:pt x="1857756" y="33527"/>
                </a:lnTo>
                <a:lnTo>
                  <a:pt x="1860804" y="35051"/>
                </a:lnTo>
                <a:lnTo>
                  <a:pt x="1862328" y="38099"/>
                </a:lnTo>
                <a:lnTo>
                  <a:pt x="1862328" y="67436"/>
                </a:lnTo>
                <a:lnTo>
                  <a:pt x="1921002" y="38099"/>
                </a:lnTo>
                <a:close/>
              </a:path>
              <a:path w="1921509" h="76200">
                <a:moveTo>
                  <a:pt x="1862328" y="67436"/>
                </a:moveTo>
                <a:lnTo>
                  <a:pt x="1862328" y="38099"/>
                </a:lnTo>
                <a:lnTo>
                  <a:pt x="1860804" y="41909"/>
                </a:lnTo>
                <a:lnTo>
                  <a:pt x="1857756" y="43433"/>
                </a:lnTo>
                <a:lnTo>
                  <a:pt x="1844802" y="43433"/>
                </a:lnTo>
                <a:lnTo>
                  <a:pt x="1844802" y="76199"/>
                </a:lnTo>
                <a:lnTo>
                  <a:pt x="186232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53478" y="1557527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59345" y="2209800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73695" y="1264919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29260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67500" y="1988057"/>
            <a:ext cx="294640" cy="438150"/>
          </a:xfrm>
          <a:custGeom>
            <a:avLst/>
            <a:gdLst/>
            <a:ahLst/>
            <a:cxnLst/>
            <a:rect l="l" t="t" r="r" b="b"/>
            <a:pathLst>
              <a:path w="294640" h="438150">
                <a:moveTo>
                  <a:pt x="0" y="220979"/>
                </a:moveTo>
                <a:lnTo>
                  <a:pt x="294132" y="438149"/>
                </a:lnTo>
                <a:lnTo>
                  <a:pt x="290322" y="0"/>
                </a:lnTo>
                <a:lnTo>
                  <a:pt x="0" y="22097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6273" y="1226819"/>
            <a:ext cx="373380" cy="76200"/>
          </a:xfrm>
          <a:custGeom>
            <a:avLst/>
            <a:gdLst/>
            <a:ahLst/>
            <a:cxnLst/>
            <a:rect l="l" t="t" r="r" b="b"/>
            <a:pathLst>
              <a:path w="373379" h="76200">
                <a:moveTo>
                  <a:pt x="314706" y="38099"/>
                </a:moveTo>
                <a:lnTo>
                  <a:pt x="313182" y="35051"/>
                </a:lnTo>
                <a:lnTo>
                  <a:pt x="3093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9372" y="43433"/>
                </a:lnTo>
                <a:lnTo>
                  <a:pt x="313182" y="41909"/>
                </a:lnTo>
                <a:lnTo>
                  <a:pt x="314706" y="38099"/>
                </a:lnTo>
                <a:close/>
              </a:path>
              <a:path w="373379" h="76200">
                <a:moveTo>
                  <a:pt x="373380" y="38099"/>
                </a:moveTo>
                <a:lnTo>
                  <a:pt x="297180" y="0"/>
                </a:lnTo>
                <a:lnTo>
                  <a:pt x="297180" y="33527"/>
                </a:lnTo>
                <a:lnTo>
                  <a:pt x="309372" y="33527"/>
                </a:lnTo>
                <a:lnTo>
                  <a:pt x="313182" y="35051"/>
                </a:lnTo>
                <a:lnTo>
                  <a:pt x="314706" y="38099"/>
                </a:lnTo>
                <a:lnTo>
                  <a:pt x="314706" y="67436"/>
                </a:lnTo>
                <a:lnTo>
                  <a:pt x="373380" y="38099"/>
                </a:lnTo>
                <a:close/>
              </a:path>
              <a:path w="373379" h="76200">
                <a:moveTo>
                  <a:pt x="314706" y="67436"/>
                </a:moveTo>
                <a:lnTo>
                  <a:pt x="314706" y="38099"/>
                </a:lnTo>
                <a:lnTo>
                  <a:pt x="313182" y="41909"/>
                </a:lnTo>
                <a:lnTo>
                  <a:pt x="309372" y="43433"/>
                </a:lnTo>
                <a:lnTo>
                  <a:pt x="297180" y="43433"/>
                </a:lnTo>
                <a:lnTo>
                  <a:pt x="297180" y="76199"/>
                </a:lnTo>
                <a:lnTo>
                  <a:pt x="3147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0623" y="1557527"/>
            <a:ext cx="173355" cy="657225"/>
          </a:xfrm>
          <a:custGeom>
            <a:avLst/>
            <a:gdLst/>
            <a:ahLst/>
            <a:cxnLst/>
            <a:rect l="l" t="t" r="r" b="b"/>
            <a:pathLst>
              <a:path w="173354" h="657225">
                <a:moveTo>
                  <a:pt x="140416" y="74987"/>
                </a:moveTo>
                <a:lnTo>
                  <a:pt x="131386" y="72960"/>
                </a:lnTo>
                <a:lnTo>
                  <a:pt x="0" y="651510"/>
                </a:lnTo>
                <a:lnTo>
                  <a:pt x="762" y="654558"/>
                </a:lnTo>
                <a:lnTo>
                  <a:pt x="3810" y="656844"/>
                </a:lnTo>
                <a:lnTo>
                  <a:pt x="7620" y="656082"/>
                </a:lnTo>
                <a:lnTo>
                  <a:pt x="9144" y="653034"/>
                </a:lnTo>
                <a:lnTo>
                  <a:pt x="140416" y="74987"/>
                </a:lnTo>
                <a:close/>
              </a:path>
              <a:path w="173354" h="657225">
                <a:moveTo>
                  <a:pt x="172973" y="82296"/>
                </a:moveTo>
                <a:lnTo>
                  <a:pt x="152399" y="0"/>
                </a:lnTo>
                <a:lnTo>
                  <a:pt x="98297" y="65532"/>
                </a:lnTo>
                <a:lnTo>
                  <a:pt x="131386" y="72960"/>
                </a:lnTo>
                <a:lnTo>
                  <a:pt x="134111" y="60960"/>
                </a:lnTo>
                <a:lnTo>
                  <a:pt x="135635" y="57912"/>
                </a:lnTo>
                <a:lnTo>
                  <a:pt x="139445" y="57150"/>
                </a:lnTo>
                <a:lnTo>
                  <a:pt x="142493" y="59436"/>
                </a:lnTo>
                <a:lnTo>
                  <a:pt x="143255" y="62484"/>
                </a:lnTo>
                <a:lnTo>
                  <a:pt x="143255" y="75624"/>
                </a:lnTo>
                <a:lnTo>
                  <a:pt x="172973" y="82296"/>
                </a:lnTo>
                <a:close/>
              </a:path>
              <a:path w="173354" h="657225">
                <a:moveTo>
                  <a:pt x="143255" y="62484"/>
                </a:moveTo>
                <a:lnTo>
                  <a:pt x="142493" y="59436"/>
                </a:lnTo>
                <a:lnTo>
                  <a:pt x="139445" y="57150"/>
                </a:lnTo>
                <a:lnTo>
                  <a:pt x="135635" y="57912"/>
                </a:lnTo>
                <a:lnTo>
                  <a:pt x="134111" y="60960"/>
                </a:lnTo>
                <a:lnTo>
                  <a:pt x="131386" y="72960"/>
                </a:lnTo>
                <a:lnTo>
                  <a:pt x="140416" y="74987"/>
                </a:lnTo>
                <a:lnTo>
                  <a:pt x="143255" y="62484"/>
                </a:lnTo>
                <a:close/>
              </a:path>
              <a:path w="173354" h="657225">
                <a:moveTo>
                  <a:pt x="143255" y="75624"/>
                </a:moveTo>
                <a:lnTo>
                  <a:pt x="143255" y="62484"/>
                </a:lnTo>
                <a:lnTo>
                  <a:pt x="140416" y="74987"/>
                </a:lnTo>
                <a:lnTo>
                  <a:pt x="143255" y="75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48578" y="2209800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5173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23152" y="2213102"/>
            <a:ext cx="38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-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73695" y="19903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21945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5752" y="976122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5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1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14314" y="10601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76394" y="1264919"/>
            <a:ext cx="959485" cy="0"/>
          </a:xfrm>
          <a:custGeom>
            <a:avLst/>
            <a:gdLst/>
            <a:ahLst/>
            <a:cxnLst/>
            <a:rect l="l" t="t" r="r" b="b"/>
            <a:pathLst>
              <a:path w="959485">
                <a:moveTo>
                  <a:pt x="0" y="0"/>
                </a:moveTo>
                <a:lnTo>
                  <a:pt x="9593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36926" y="1557527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84754" y="1264919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84754" y="19903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303" y="1988820"/>
            <a:ext cx="293370" cy="438150"/>
          </a:xfrm>
          <a:custGeom>
            <a:avLst/>
            <a:gdLst/>
            <a:ahLst/>
            <a:cxnLst/>
            <a:rect l="l" t="t" r="r" b="b"/>
            <a:pathLst>
              <a:path w="293370" h="438150">
                <a:moveTo>
                  <a:pt x="293370" y="219456"/>
                </a:moveTo>
                <a:lnTo>
                  <a:pt x="0" y="0"/>
                </a:lnTo>
                <a:lnTo>
                  <a:pt x="0" y="438150"/>
                </a:lnTo>
                <a:lnTo>
                  <a:pt x="293370" y="2194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68673" y="2209800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4754" y="2209800"/>
            <a:ext cx="589280" cy="0"/>
          </a:xfrm>
          <a:custGeom>
            <a:avLst/>
            <a:gdLst/>
            <a:ahLst/>
            <a:cxnLst/>
            <a:rect l="l" t="t" r="r" b="b"/>
            <a:pathLst>
              <a:path w="589279">
                <a:moveTo>
                  <a:pt x="5890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16167" y="1557527"/>
            <a:ext cx="237490" cy="657225"/>
          </a:xfrm>
          <a:custGeom>
            <a:avLst/>
            <a:gdLst/>
            <a:ahLst/>
            <a:cxnLst/>
            <a:rect l="l" t="t" r="r" b="b"/>
            <a:pathLst>
              <a:path w="237489" h="657225">
                <a:moveTo>
                  <a:pt x="72389" y="59436"/>
                </a:moveTo>
                <a:lnTo>
                  <a:pt x="11429" y="0"/>
                </a:lnTo>
                <a:lnTo>
                  <a:pt x="0" y="83820"/>
                </a:lnTo>
                <a:lnTo>
                  <a:pt x="27431" y="74579"/>
                </a:lnTo>
                <a:lnTo>
                  <a:pt x="27431" y="57912"/>
                </a:lnTo>
                <a:lnTo>
                  <a:pt x="30479" y="55626"/>
                </a:lnTo>
                <a:lnTo>
                  <a:pt x="34289" y="55626"/>
                </a:lnTo>
                <a:lnTo>
                  <a:pt x="36575" y="58674"/>
                </a:lnTo>
                <a:lnTo>
                  <a:pt x="40472" y="70187"/>
                </a:lnTo>
                <a:lnTo>
                  <a:pt x="72389" y="59436"/>
                </a:lnTo>
                <a:close/>
              </a:path>
              <a:path w="237489" h="657225">
                <a:moveTo>
                  <a:pt x="40472" y="70187"/>
                </a:moveTo>
                <a:lnTo>
                  <a:pt x="36575" y="58674"/>
                </a:lnTo>
                <a:lnTo>
                  <a:pt x="34289" y="55626"/>
                </a:lnTo>
                <a:lnTo>
                  <a:pt x="30479" y="55626"/>
                </a:lnTo>
                <a:lnTo>
                  <a:pt x="27431" y="57912"/>
                </a:lnTo>
                <a:lnTo>
                  <a:pt x="27431" y="61722"/>
                </a:lnTo>
                <a:lnTo>
                  <a:pt x="31338" y="73263"/>
                </a:lnTo>
                <a:lnTo>
                  <a:pt x="40472" y="70187"/>
                </a:lnTo>
                <a:close/>
              </a:path>
              <a:path w="237489" h="657225">
                <a:moveTo>
                  <a:pt x="31338" y="73263"/>
                </a:moveTo>
                <a:lnTo>
                  <a:pt x="27431" y="61722"/>
                </a:lnTo>
                <a:lnTo>
                  <a:pt x="27431" y="74579"/>
                </a:lnTo>
                <a:lnTo>
                  <a:pt x="31338" y="73263"/>
                </a:lnTo>
                <a:close/>
              </a:path>
              <a:path w="237489" h="657225">
                <a:moveTo>
                  <a:pt x="236981" y="650748"/>
                </a:moveTo>
                <a:lnTo>
                  <a:pt x="40472" y="70187"/>
                </a:lnTo>
                <a:lnTo>
                  <a:pt x="31338" y="73263"/>
                </a:lnTo>
                <a:lnTo>
                  <a:pt x="227837" y="653796"/>
                </a:lnTo>
                <a:lnTo>
                  <a:pt x="230123" y="656844"/>
                </a:lnTo>
                <a:lnTo>
                  <a:pt x="233933" y="656844"/>
                </a:lnTo>
                <a:lnTo>
                  <a:pt x="236219" y="654558"/>
                </a:lnTo>
                <a:lnTo>
                  <a:pt x="236981" y="65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43376" y="2298446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03723" y="78054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25952" y="1049274"/>
            <a:ext cx="295275" cy="433705"/>
          </a:xfrm>
          <a:custGeom>
            <a:avLst/>
            <a:gdLst/>
            <a:ahLst/>
            <a:cxnLst/>
            <a:rect l="l" t="t" r="r" b="b"/>
            <a:pathLst>
              <a:path w="295275" h="433705">
                <a:moveTo>
                  <a:pt x="294894" y="216407"/>
                </a:moveTo>
                <a:lnTo>
                  <a:pt x="0" y="0"/>
                </a:lnTo>
                <a:lnTo>
                  <a:pt x="0" y="433577"/>
                </a:lnTo>
                <a:lnTo>
                  <a:pt x="294894" y="21640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23872" y="1226819"/>
            <a:ext cx="1402080" cy="76200"/>
          </a:xfrm>
          <a:custGeom>
            <a:avLst/>
            <a:gdLst/>
            <a:ahLst/>
            <a:cxnLst/>
            <a:rect l="l" t="t" r="r" b="b"/>
            <a:pathLst>
              <a:path w="1402079" h="76200">
                <a:moveTo>
                  <a:pt x="1343406" y="38099"/>
                </a:moveTo>
                <a:lnTo>
                  <a:pt x="1341882" y="35051"/>
                </a:lnTo>
                <a:lnTo>
                  <a:pt x="13380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338072" y="43433"/>
                </a:lnTo>
                <a:lnTo>
                  <a:pt x="1341882" y="41909"/>
                </a:lnTo>
                <a:lnTo>
                  <a:pt x="1343406" y="38099"/>
                </a:lnTo>
                <a:close/>
              </a:path>
              <a:path w="1402079" h="76200">
                <a:moveTo>
                  <a:pt x="1402080" y="38099"/>
                </a:moveTo>
                <a:lnTo>
                  <a:pt x="1325880" y="0"/>
                </a:lnTo>
                <a:lnTo>
                  <a:pt x="1325880" y="33527"/>
                </a:lnTo>
                <a:lnTo>
                  <a:pt x="1338072" y="33527"/>
                </a:lnTo>
                <a:lnTo>
                  <a:pt x="1341882" y="35051"/>
                </a:lnTo>
                <a:lnTo>
                  <a:pt x="1343406" y="38099"/>
                </a:lnTo>
                <a:lnTo>
                  <a:pt x="1343406" y="67436"/>
                </a:lnTo>
                <a:lnTo>
                  <a:pt x="1402080" y="38099"/>
                </a:lnTo>
                <a:close/>
              </a:path>
              <a:path w="1402079" h="76200">
                <a:moveTo>
                  <a:pt x="1343406" y="67436"/>
                </a:moveTo>
                <a:lnTo>
                  <a:pt x="1343406" y="38099"/>
                </a:lnTo>
                <a:lnTo>
                  <a:pt x="1341882" y="41909"/>
                </a:lnTo>
                <a:lnTo>
                  <a:pt x="1338072" y="43433"/>
                </a:lnTo>
                <a:lnTo>
                  <a:pt x="1325880" y="43433"/>
                </a:lnTo>
                <a:lnTo>
                  <a:pt x="1325880" y="76199"/>
                </a:lnTo>
                <a:lnTo>
                  <a:pt x="13434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789326" y="3123692"/>
            <a:ext cx="4968875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57900"/>
              </a:lnSpc>
              <a:spcBef>
                <a:spcPts val="100"/>
              </a:spcBef>
              <a:tabLst>
                <a:tab pos="315404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Feedforward Part	Feedback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Part  </a:t>
            </a:r>
            <a:r>
              <a:rPr sz="2400" i="1" spc="-5" dirty="0">
                <a:latin typeface="Times New Roman"/>
                <a:cs typeface="Times New Roman"/>
              </a:rPr>
              <a:t>Figure 2.5. Direct Form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21051" y="537972"/>
            <a:ext cx="2505075" cy="2251075"/>
          </a:xfrm>
          <a:custGeom>
            <a:avLst/>
            <a:gdLst/>
            <a:ahLst/>
            <a:cxnLst/>
            <a:rect l="l" t="t" r="r" b="b"/>
            <a:pathLst>
              <a:path w="2505075" h="2251075">
                <a:moveTo>
                  <a:pt x="374904" y="0"/>
                </a:moveTo>
                <a:lnTo>
                  <a:pt x="327835" y="2930"/>
                </a:lnTo>
                <a:lnTo>
                  <a:pt x="282523" y="11485"/>
                </a:lnTo>
                <a:lnTo>
                  <a:pt x="239317" y="25312"/>
                </a:lnTo>
                <a:lnTo>
                  <a:pt x="198566" y="44056"/>
                </a:lnTo>
                <a:lnTo>
                  <a:pt x="160621" y="67364"/>
                </a:lnTo>
                <a:lnTo>
                  <a:pt x="125830" y="94882"/>
                </a:lnTo>
                <a:lnTo>
                  <a:pt x="94544" y="126255"/>
                </a:lnTo>
                <a:lnTo>
                  <a:pt x="67112" y="161131"/>
                </a:lnTo>
                <a:lnTo>
                  <a:pt x="43884" y="199156"/>
                </a:lnTo>
                <a:lnTo>
                  <a:pt x="25209" y="239976"/>
                </a:lnTo>
                <a:lnTo>
                  <a:pt x="11437" y="283236"/>
                </a:lnTo>
                <a:lnTo>
                  <a:pt x="2917" y="328584"/>
                </a:lnTo>
                <a:lnTo>
                  <a:pt x="0" y="375666"/>
                </a:lnTo>
                <a:lnTo>
                  <a:pt x="0" y="1876044"/>
                </a:lnTo>
                <a:lnTo>
                  <a:pt x="2917" y="1923112"/>
                </a:lnTo>
                <a:lnTo>
                  <a:pt x="11437" y="1968424"/>
                </a:lnTo>
                <a:lnTo>
                  <a:pt x="25209" y="2011630"/>
                </a:lnTo>
                <a:lnTo>
                  <a:pt x="43884" y="2052381"/>
                </a:lnTo>
                <a:lnTo>
                  <a:pt x="67112" y="2090326"/>
                </a:lnTo>
                <a:lnTo>
                  <a:pt x="94544" y="2125117"/>
                </a:lnTo>
                <a:lnTo>
                  <a:pt x="125830" y="2156403"/>
                </a:lnTo>
                <a:lnTo>
                  <a:pt x="160621" y="2183835"/>
                </a:lnTo>
                <a:lnTo>
                  <a:pt x="198566" y="2207063"/>
                </a:lnTo>
                <a:lnTo>
                  <a:pt x="239317" y="2225738"/>
                </a:lnTo>
                <a:lnTo>
                  <a:pt x="282523" y="2239510"/>
                </a:lnTo>
                <a:lnTo>
                  <a:pt x="327835" y="2248030"/>
                </a:lnTo>
                <a:lnTo>
                  <a:pt x="374904" y="2250948"/>
                </a:lnTo>
                <a:lnTo>
                  <a:pt x="2129790" y="2250948"/>
                </a:lnTo>
                <a:lnTo>
                  <a:pt x="2176858" y="2248030"/>
                </a:lnTo>
                <a:lnTo>
                  <a:pt x="2222170" y="2239510"/>
                </a:lnTo>
                <a:lnTo>
                  <a:pt x="2265376" y="2225738"/>
                </a:lnTo>
                <a:lnTo>
                  <a:pt x="2306127" y="2207063"/>
                </a:lnTo>
                <a:lnTo>
                  <a:pt x="2344072" y="2183835"/>
                </a:lnTo>
                <a:lnTo>
                  <a:pt x="2378863" y="2156403"/>
                </a:lnTo>
                <a:lnTo>
                  <a:pt x="2410149" y="2125117"/>
                </a:lnTo>
                <a:lnTo>
                  <a:pt x="2437581" y="2090326"/>
                </a:lnTo>
                <a:lnTo>
                  <a:pt x="2460809" y="2052381"/>
                </a:lnTo>
                <a:lnTo>
                  <a:pt x="2479484" y="2011630"/>
                </a:lnTo>
                <a:lnTo>
                  <a:pt x="2493256" y="1968424"/>
                </a:lnTo>
                <a:lnTo>
                  <a:pt x="2501776" y="1923112"/>
                </a:lnTo>
                <a:lnTo>
                  <a:pt x="2504694" y="1876044"/>
                </a:lnTo>
                <a:lnTo>
                  <a:pt x="2504694" y="375665"/>
                </a:lnTo>
                <a:lnTo>
                  <a:pt x="2501776" y="328584"/>
                </a:lnTo>
                <a:lnTo>
                  <a:pt x="2493256" y="283236"/>
                </a:lnTo>
                <a:lnTo>
                  <a:pt x="2479484" y="239976"/>
                </a:lnTo>
                <a:lnTo>
                  <a:pt x="2460809" y="199156"/>
                </a:lnTo>
                <a:lnTo>
                  <a:pt x="2437581" y="161131"/>
                </a:lnTo>
                <a:lnTo>
                  <a:pt x="2410149" y="126255"/>
                </a:lnTo>
                <a:lnTo>
                  <a:pt x="2378863" y="94882"/>
                </a:lnTo>
                <a:lnTo>
                  <a:pt x="2344072" y="67364"/>
                </a:lnTo>
                <a:lnTo>
                  <a:pt x="2306127" y="44056"/>
                </a:lnTo>
                <a:lnTo>
                  <a:pt x="2265376" y="25312"/>
                </a:lnTo>
                <a:lnTo>
                  <a:pt x="2222170" y="11485"/>
                </a:lnTo>
                <a:lnTo>
                  <a:pt x="2176858" y="2930"/>
                </a:lnTo>
                <a:lnTo>
                  <a:pt x="2129790" y="0"/>
                </a:lnTo>
                <a:lnTo>
                  <a:pt x="374904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87923" y="537972"/>
            <a:ext cx="2501900" cy="2251075"/>
          </a:xfrm>
          <a:custGeom>
            <a:avLst/>
            <a:gdLst/>
            <a:ahLst/>
            <a:cxnLst/>
            <a:rect l="l" t="t" r="r" b="b"/>
            <a:pathLst>
              <a:path w="2501900" h="2251075">
                <a:moveTo>
                  <a:pt x="374904" y="0"/>
                </a:moveTo>
                <a:lnTo>
                  <a:pt x="327985" y="2930"/>
                </a:lnTo>
                <a:lnTo>
                  <a:pt x="282775" y="11485"/>
                </a:lnTo>
                <a:lnTo>
                  <a:pt x="239629" y="25312"/>
                </a:lnTo>
                <a:lnTo>
                  <a:pt x="198903" y="44056"/>
                </a:lnTo>
                <a:lnTo>
                  <a:pt x="160954" y="67364"/>
                </a:lnTo>
                <a:lnTo>
                  <a:pt x="126136" y="94882"/>
                </a:lnTo>
                <a:lnTo>
                  <a:pt x="94807" y="126255"/>
                </a:lnTo>
                <a:lnTo>
                  <a:pt x="67320" y="161131"/>
                </a:lnTo>
                <a:lnTo>
                  <a:pt x="44034" y="199156"/>
                </a:lnTo>
                <a:lnTo>
                  <a:pt x="25303" y="239976"/>
                </a:lnTo>
                <a:lnTo>
                  <a:pt x="11483" y="283236"/>
                </a:lnTo>
                <a:lnTo>
                  <a:pt x="2930" y="328584"/>
                </a:lnTo>
                <a:lnTo>
                  <a:pt x="0" y="375665"/>
                </a:lnTo>
                <a:lnTo>
                  <a:pt x="0" y="1876044"/>
                </a:lnTo>
                <a:lnTo>
                  <a:pt x="2930" y="1923112"/>
                </a:lnTo>
                <a:lnTo>
                  <a:pt x="11483" y="1968424"/>
                </a:lnTo>
                <a:lnTo>
                  <a:pt x="25303" y="2011630"/>
                </a:lnTo>
                <a:lnTo>
                  <a:pt x="44034" y="2052381"/>
                </a:lnTo>
                <a:lnTo>
                  <a:pt x="67320" y="2090326"/>
                </a:lnTo>
                <a:lnTo>
                  <a:pt x="94807" y="2125117"/>
                </a:lnTo>
                <a:lnTo>
                  <a:pt x="126136" y="2156403"/>
                </a:lnTo>
                <a:lnTo>
                  <a:pt x="160954" y="2183835"/>
                </a:lnTo>
                <a:lnTo>
                  <a:pt x="198903" y="2207063"/>
                </a:lnTo>
                <a:lnTo>
                  <a:pt x="239629" y="2225738"/>
                </a:lnTo>
                <a:lnTo>
                  <a:pt x="282775" y="2239510"/>
                </a:lnTo>
                <a:lnTo>
                  <a:pt x="327985" y="2248030"/>
                </a:lnTo>
                <a:lnTo>
                  <a:pt x="374904" y="2250947"/>
                </a:lnTo>
                <a:lnTo>
                  <a:pt x="2126742" y="2250947"/>
                </a:lnTo>
                <a:lnTo>
                  <a:pt x="2173810" y="2248030"/>
                </a:lnTo>
                <a:lnTo>
                  <a:pt x="2219122" y="2239510"/>
                </a:lnTo>
                <a:lnTo>
                  <a:pt x="2262328" y="2225738"/>
                </a:lnTo>
                <a:lnTo>
                  <a:pt x="2303079" y="2207063"/>
                </a:lnTo>
                <a:lnTo>
                  <a:pt x="2341024" y="2183835"/>
                </a:lnTo>
                <a:lnTo>
                  <a:pt x="2375815" y="2156403"/>
                </a:lnTo>
                <a:lnTo>
                  <a:pt x="2407101" y="2125117"/>
                </a:lnTo>
                <a:lnTo>
                  <a:pt x="2434533" y="2090326"/>
                </a:lnTo>
                <a:lnTo>
                  <a:pt x="2457761" y="2052381"/>
                </a:lnTo>
                <a:lnTo>
                  <a:pt x="2476436" y="2011630"/>
                </a:lnTo>
                <a:lnTo>
                  <a:pt x="2490208" y="1968424"/>
                </a:lnTo>
                <a:lnTo>
                  <a:pt x="2498728" y="1923112"/>
                </a:lnTo>
                <a:lnTo>
                  <a:pt x="2501646" y="1876043"/>
                </a:lnTo>
                <a:lnTo>
                  <a:pt x="2501646" y="375665"/>
                </a:lnTo>
                <a:lnTo>
                  <a:pt x="2498728" y="328584"/>
                </a:lnTo>
                <a:lnTo>
                  <a:pt x="2490208" y="283236"/>
                </a:lnTo>
                <a:lnTo>
                  <a:pt x="2476436" y="239976"/>
                </a:lnTo>
                <a:lnTo>
                  <a:pt x="2457761" y="199156"/>
                </a:lnTo>
                <a:lnTo>
                  <a:pt x="2434533" y="161131"/>
                </a:lnTo>
                <a:lnTo>
                  <a:pt x="2407101" y="126255"/>
                </a:lnTo>
                <a:lnTo>
                  <a:pt x="2375815" y="94882"/>
                </a:lnTo>
                <a:lnTo>
                  <a:pt x="2341024" y="67364"/>
                </a:lnTo>
                <a:lnTo>
                  <a:pt x="2303079" y="44056"/>
                </a:lnTo>
                <a:lnTo>
                  <a:pt x="2262328" y="25312"/>
                </a:lnTo>
                <a:lnTo>
                  <a:pt x="2219122" y="11485"/>
                </a:lnTo>
                <a:lnTo>
                  <a:pt x="2173810" y="2930"/>
                </a:lnTo>
                <a:lnTo>
                  <a:pt x="2126742" y="0"/>
                </a:lnTo>
                <a:lnTo>
                  <a:pt x="374904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58695" y="2731770"/>
            <a:ext cx="665480" cy="615315"/>
          </a:xfrm>
          <a:custGeom>
            <a:avLst/>
            <a:gdLst/>
            <a:ahLst/>
            <a:cxnLst/>
            <a:rect l="l" t="t" r="r" b="b"/>
            <a:pathLst>
              <a:path w="665480" h="615314">
                <a:moveTo>
                  <a:pt x="612921" y="55430"/>
                </a:moveTo>
                <a:lnTo>
                  <a:pt x="606336" y="48263"/>
                </a:lnTo>
                <a:lnTo>
                  <a:pt x="1524" y="606551"/>
                </a:lnTo>
                <a:lnTo>
                  <a:pt x="0" y="609599"/>
                </a:lnTo>
                <a:lnTo>
                  <a:pt x="1524" y="613409"/>
                </a:lnTo>
                <a:lnTo>
                  <a:pt x="4572" y="614933"/>
                </a:lnTo>
                <a:lnTo>
                  <a:pt x="8382" y="613409"/>
                </a:lnTo>
                <a:lnTo>
                  <a:pt x="612921" y="55430"/>
                </a:lnTo>
                <a:close/>
              </a:path>
              <a:path w="665480" h="615314">
                <a:moveTo>
                  <a:pt x="665226" y="0"/>
                </a:moveTo>
                <a:lnTo>
                  <a:pt x="583692" y="23621"/>
                </a:lnTo>
                <a:lnTo>
                  <a:pt x="606336" y="48263"/>
                </a:lnTo>
                <a:lnTo>
                  <a:pt x="615696" y="39623"/>
                </a:lnTo>
                <a:lnTo>
                  <a:pt x="618744" y="38861"/>
                </a:lnTo>
                <a:lnTo>
                  <a:pt x="622554" y="40385"/>
                </a:lnTo>
                <a:lnTo>
                  <a:pt x="623316" y="43433"/>
                </a:lnTo>
                <a:lnTo>
                  <a:pt x="623316" y="66742"/>
                </a:lnTo>
                <a:lnTo>
                  <a:pt x="635508" y="80009"/>
                </a:lnTo>
                <a:lnTo>
                  <a:pt x="665226" y="0"/>
                </a:lnTo>
                <a:close/>
              </a:path>
              <a:path w="665480" h="615314">
                <a:moveTo>
                  <a:pt x="623316" y="43433"/>
                </a:moveTo>
                <a:lnTo>
                  <a:pt x="622554" y="40385"/>
                </a:lnTo>
                <a:lnTo>
                  <a:pt x="618744" y="38861"/>
                </a:lnTo>
                <a:lnTo>
                  <a:pt x="615696" y="39623"/>
                </a:lnTo>
                <a:lnTo>
                  <a:pt x="606336" y="48263"/>
                </a:lnTo>
                <a:lnTo>
                  <a:pt x="612921" y="55430"/>
                </a:lnTo>
                <a:lnTo>
                  <a:pt x="621792" y="47243"/>
                </a:lnTo>
                <a:lnTo>
                  <a:pt x="623316" y="43433"/>
                </a:lnTo>
                <a:close/>
              </a:path>
              <a:path w="665480" h="615314">
                <a:moveTo>
                  <a:pt x="623316" y="66742"/>
                </a:moveTo>
                <a:lnTo>
                  <a:pt x="623316" y="43433"/>
                </a:lnTo>
                <a:lnTo>
                  <a:pt x="621792" y="47243"/>
                </a:lnTo>
                <a:lnTo>
                  <a:pt x="612921" y="55430"/>
                </a:lnTo>
                <a:lnTo>
                  <a:pt x="623316" y="66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33347" y="3343147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89569" y="2731770"/>
            <a:ext cx="476250" cy="628650"/>
          </a:xfrm>
          <a:custGeom>
            <a:avLst/>
            <a:gdLst/>
            <a:ahLst/>
            <a:cxnLst/>
            <a:rect l="l" t="t" r="r" b="b"/>
            <a:pathLst>
              <a:path w="476250" h="628650">
                <a:moveTo>
                  <a:pt x="76962" y="38099"/>
                </a:moveTo>
                <a:lnTo>
                  <a:pt x="0" y="0"/>
                </a:lnTo>
                <a:lnTo>
                  <a:pt x="16002" y="83819"/>
                </a:lnTo>
                <a:lnTo>
                  <a:pt x="33528" y="70675"/>
                </a:lnTo>
                <a:lnTo>
                  <a:pt x="33528" y="50291"/>
                </a:lnTo>
                <a:lnTo>
                  <a:pt x="35814" y="47243"/>
                </a:lnTo>
                <a:lnTo>
                  <a:pt x="39624" y="46481"/>
                </a:lnTo>
                <a:lnTo>
                  <a:pt x="42672" y="48005"/>
                </a:lnTo>
                <a:lnTo>
                  <a:pt x="50295" y="58099"/>
                </a:lnTo>
                <a:lnTo>
                  <a:pt x="76962" y="38099"/>
                </a:lnTo>
                <a:close/>
              </a:path>
              <a:path w="476250" h="628650">
                <a:moveTo>
                  <a:pt x="50295" y="58099"/>
                </a:moveTo>
                <a:lnTo>
                  <a:pt x="42672" y="48005"/>
                </a:lnTo>
                <a:lnTo>
                  <a:pt x="39624" y="46481"/>
                </a:lnTo>
                <a:lnTo>
                  <a:pt x="35814" y="47243"/>
                </a:lnTo>
                <a:lnTo>
                  <a:pt x="33528" y="50291"/>
                </a:lnTo>
                <a:lnTo>
                  <a:pt x="35052" y="54101"/>
                </a:lnTo>
                <a:lnTo>
                  <a:pt x="42492" y="63952"/>
                </a:lnTo>
                <a:lnTo>
                  <a:pt x="50295" y="58099"/>
                </a:lnTo>
                <a:close/>
              </a:path>
              <a:path w="476250" h="628650">
                <a:moveTo>
                  <a:pt x="42492" y="63952"/>
                </a:moveTo>
                <a:lnTo>
                  <a:pt x="35052" y="54101"/>
                </a:lnTo>
                <a:lnTo>
                  <a:pt x="33528" y="50291"/>
                </a:lnTo>
                <a:lnTo>
                  <a:pt x="33528" y="70675"/>
                </a:lnTo>
                <a:lnTo>
                  <a:pt x="42492" y="63952"/>
                </a:lnTo>
                <a:close/>
              </a:path>
              <a:path w="476250" h="628650">
                <a:moveTo>
                  <a:pt x="476250" y="624840"/>
                </a:moveTo>
                <a:lnTo>
                  <a:pt x="475488" y="621030"/>
                </a:lnTo>
                <a:lnTo>
                  <a:pt x="50295" y="58099"/>
                </a:lnTo>
                <a:lnTo>
                  <a:pt x="42492" y="63952"/>
                </a:lnTo>
                <a:lnTo>
                  <a:pt x="467868" y="627126"/>
                </a:lnTo>
                <a:lnTo>
                  <a:pt x="470916" y="628649"/>
                </a:lnTo>
                <a:lnTo>
                  <a:pt x="474726" y="627888"/>
                </a:lnTo>
                <a:lnTo>
                  <a:pt x="476250" y="624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33621" y="2557272"/>
            <a:ext cx="476250" cy="773430"/>
          </a:xfrm>
          <a:custGeom>
            <a:avLst/>
            <a:gdLst/>
            <a:ahLst/>
            <a:cxnLst/>
            <a:rect l="l" t="t" r="r" b="b"/>
            <a:pathLst>
              <a:path w="476250" h="773429">
                <a:moveTo>
                  <a:pt x="440804" y="67725"/>
                </a:moveTo>
                <a:lnTo>
                  <a:pt x="432347" y="62513"/>
                </a:lnTo>
                <a:lnTo>
                  <a:pt x="762" y="765810"/>
                </a:lnTo>
                <a:lnTo>
                  <a:pt x="0" y="769620"/>
                </a:lnTo>
                <a:lnTo>
                  <a:pt x="2286" y="772668"/>
                </a:lnTo>
                <a:lnTo>
                  <a:pt x="6096" y="773430"/>
                </a:lnTo>
                <a:lnTo>
                  <a:pt x="9144" y="771144"/>
                </a:lnTo>
                <a:lnTo>
                  <a:pt x="440804" y="67725"/>
                </a:lnTo>
                <a:close/>
              </a:path>
              <a:path w="476250" h="773429">
                <a:moveTo>
                  <a:pt x="476249" y="0"/>
                </a:moveTo>
                <a:lnTo>
                  <a:pt x="403859" y="44958"/>
                </a:lnTo>
                <a:lnTo>
                  <a:pt x="432347" y="62513"/>
                </a:lnTo>
                <a:lnTo>
                  <a:pt x="438912" y="51816"/>
                </a:lnTo>
                <a:lnTo>
                  <a:pt x="441960" y="49530"/>
                </a:lnTo>
                <a:lnTo>
                  <a:pt x="445770" y="50292"/>
                </a:lnTo>
                <a:lnTo>
                  <a:pt x="448056" y="53340"/>
                </a:lnTo>
                <a:lnTo>
                  <a:pt x="448056" y="72195"/>
                </a:lnTo>
                <a:lnTo>
                  <a:pt x="469392" y="85344"/>
                </a:lnTo>
                <a:lnTo>
                  <a:pt x="476249" y="0"/>
                </a:lnTo>
                <a:close/>
              </a:path>
              <a:path w="476250" h="773429">
                <a:moveTo>
                  <a:pt x="448056" y="53340"/>
                </a:moveTo>
                <a:lnTo>
                  <a:pt x="445770" y="50292"/>
                </a:lnTo>
                <a:lnTo>
                  <a:pt x="441960" y="49530"/>
                </a:lnTo>
                <a:lnTo>
                  <a:pt x="438912" y="51816"/>
                </a:lnTo>
                <a:lnTo>
                  <a:pt x="432347" y="62513"/>
                </a:lnTo>
                <a:lnTo>
                  <a:pt x="440804" y="67725"/>
                </a:lnTo>
                <a:lnTo>
                  <a:pt x="447294" y="57150"/>
                </a:lnTo>
                <a:lnTo>
                  <a:pt x="448056" y="53340"/>
                </a:lnTo>
                <a:close/>
              </a:path>
              <a:path w="476250" h="773429">
                <a:moveTo>
                  <a:pt x="448056" y="72195"/>
                </a:moveTo>
                <a:lnTo>
                  <a:pt x="448056" y="53340"/>
                </a:lnTo>
                <a:lnTo>
                  <a:pt x="447294" y="57150"/>
                </a:lnTo>
                <a:lnTo>
                  <a:pt x="440804" y="67725"/>
                </a:lnTo>
                <a:lnTo>
                  <a:pt x="448056" y="72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86450" y="2557272"/>
            <a:ext cx="127635" cy="789940"/>
          </a:xfrm>
          <a:custGeom>
            <a:avLst/>
            <a:gdLst/>
            <a:ahLst/>
            <a:cxnLst/>
            <a:rect l="l" t="t" r="r" b="b"/>
            <a:pathLst>
              <a:path w="127635" h="789939">
                <a:moveTo>
                  <a:pt x="75438" y="71628"/>
                </a:moveTo>
                <a:lnTo>
                  <a:pt x="28194" y="0"/>
                </a:lnTo>
                <a:lnTo>
                  <a:pt x="0" y="80010"/>
                </a:lnTo>
                <a:lnTo>
                  <a:pt x="31242" y="76538"/>
                </a:lnTo>
                <a:lnTo>
                  <a:pt x="31242" y="64008"/>
                </a:lnTo>
                <a:lnTo>
                  <a:pt x="32004" y="60198"/>
                </a:lnTo>
                <a:lnTo>
                  <a:pt x="35814" y="58674"/>
                </a:lnTo>
                <a:lnTo>
                  <a:pt x="38862" y="59436"/>
                </a:lnTo>
                <a:lnTo>
                  <a:pt x="41148" y="62484"/>
                </a:lnTo>
                <a:lnTo>
                  <a:pt x="42673" y="75268"/>
                </a:lnTo>
                <a:lnTo>
                  <a:pt x="75438" y="71628"/>
                </a:lnTo>
                <a:close/>
              </a:path>
              <a:path w="127635" h="789939">
                <a:moveTo>
                  <a:pt x="42673" y="75268"/>
                </a:moveTo>
                <a:lnTo>
                  <a:pt x="41148" y="62484"/>
                </a:lnTo>
                <a:lnTo>
                  <a:pt x="38862" y="59436"/>
                </a:lnTo>
                <a:lnTo>
                  <a:pt x="35814" y="58674"/>
                </a:lnTo>
                <a:lnTo>
                  <a:pt x="32004" y="60198"/>
                </a:lnTo>
                <a:lnTo>
                  <a:pt x="31242" y="64008"/>
                </a:lnTo>
                <a:lnTo>
                  <a:pt x="32719" y="76374"/>
                </a:lnTo>
                <a:lnTo>
                  <a:pt x="42673" y="75268"/>
                </a:lnTo>
                <a:close/>
              </a:path>
              <a:path w="127635" h="789939">
                <a:moveTo>
                  <a:pt x="32719" y="76374"/>
                </a:moveTo>
                <a:lnTo>
                  <a:pt x="31242" y="64008"/>
                </a:lnTo>
                <a:lnTo>
                  <a:pt x="31242" y="76538"/>
                </a:lnTo>
                <a:lnTo>
                  <a:pt x="32719" y="76374"/>
                </a:lnTo>
                <a:close/>
              </a:path>
              <a:path w="127635" h="789939">
                <a:moveTo>
                  <a:pt x="127254" y="784098"/>
                </a:moveTo>
                <a:lnTo>
                  <a:pt x="42673" y="75268"/>
                </a:lnTo>
                <a:lnTo>
                  <a:pt x="32719" y="76374"/>
                </a:lnTo>
                <a:lnTo>
                  <a:pt x="117348" y="784860"/>
                </a:lnTo>
                <a:lnTo>
                  <a:pt x="119634" y="787908"/>
                </a:lnTo>
                <a:lnTo>
                  <a:pt x="122682" y="789432"/>
                </a:lnTo>
                <a:lnTo>
                  <a:pt x="125730" y="787146"/>
                </a:lnTo>
                <a:lnTo>
                  <a:pt x="127254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95805" y="6402323"/>
            <a:ext cx="3048000" cy="514350"/>
          </a:xfrm>
          <a:custGeom>
            <a:avLst/>
            <a:gdLst/>
            <a:ahLst/>
            <a:cxnLst/>
            <a:rect l="l" t="t" r="r" b="b"/>
            <a:pathLst>
              <a:path w="3048000" h="514350">
                <a:moveTo>
                  <a:pt x="0" y="0"/>
                </a:moveTo>
                <a:lnTo>
                  <a:pt x="0" y="514350"/>
                </a:lnTo>
                <a:lnTo>
                  <a:pt x="3048000" y="514350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581900" y="6246164"/>
            <a:ext cx="2922270" cy="594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-195" dirty="0">
                <a:latin typeface="Times New Roman"/>
                <a:cs typeface="Times New Roman"/>
              </a:rPr>
              <a:t>y</a:t>
            </a:r>
            <a:r>
              <a:rPr sz="3700" spc="-195" dirty="0">
                <a:latin typeface="Symbol"/>
                <a:cs typeface="Symbol"/>
              </a:rPr>
              <a:t></a:t>
            </a:r>
            <a:r>
              <a:rPr sz="2600" i="1" spc="-195" dirty="0">
                <a:latin typeface="Times New Roman"/>
                <a:cs typeface="Times New Roman"/>
              </a:rPr>
              <a:t>n</a:t>
            </a:r>
            <a:r>
              <a:rPr sz="3700" spc="-195" dirty="0">
                <a:latin typeface="Symbol"/>
                <a:cs typeface="Symbol"/>
              </a:rPr>
              <a:t></a:t>
            </a:r>
            <a:r>
              <a:rPr sz="3700" spc="-5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spc="-114" dirty="0">
                <a:latin typeface="Times New Roman"/>
                <a:cs typeface="Times New Roman"/>
              </a:rPr>
              <a:t>v</a:t>
            </a:r>
            <a:r>
              <a:rPr sz="3700" spc="-114" dirty="0">
                <a:latin typeface="Symbol"/>
                <a:cs typeface="Symbol"/>
              </a:rPr>
              <a:t></a:t>
            </a:r>
            <a:r>
              <a:rPr sz="2600" i="1" spc="-114" dirty="0">
                <a:latin typeface="Times New Roman"/>
                <a:cs typeface="Times New Roman"/>
              </a:rPr>
              <a:t>n</a:t>
            </a:r>
            <a:r>
              <a:rPr sz="3700" spc="-114" dirty="0">
                <a:latin typeface="Symbol"/>
                <a:cs typeface="Symbol"/>
              </a:rPr>
              <a:t></a:t>
            </a:r>
            <a:r>
              <a:rPr sz="2600" spc="-114" dirty="0">
                <a:latin typeface="Symbol"/>
                <a:cs typeface="Symbol"/>
              </a:rPr>
              <a:t>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-110" dirty="0">
                <a:latin typeface="Times New Roman"/>
                <a:cs typeface="Times New Roman"/>
              </a:rPr>
              <a:t>b</a:t>
            </a:r>
            <a:r>
              <a:rPr sz="3000" spc="-165" baseline="-18055" dirty="0">
                <a:latin typeface="Times New Roman"/>
                <a:cs typeface="Times New Roman"/>
              </a:rPr>
              <a:t>1</a:t>
            </a:r>
            <a:r>
              <a:rPr sz="3000" spc="-419" baseline="-18055" dirty="0">
                <a:latin typeface="Times New Roman"/>
                <a:cs typeface="Times New Roman"/>
              </a:rPr>
              <a:t> </a:t>
            </a:r>
            <a:r>
              <a:rPr sz="2600" i="1" spc="-155" dirty="0">
                <a:latin typeface="Times New Roman"/>
                <a:cs typeface="Times New Roman"/>
              </a:rPr>
              <a:t>y</a:t>
            </a:r>
            <a:r>
              <a:rPr sz="3700" spc="-155" dirty="0">
                <a:latin typeface="Symbol"/>
                <a:cs typeface="Symbol"/>
              </a:rPr>
              <a:t></a:t>
            </a:r>
            <a:r>
              <a:rPr sz="2600" i="1" spc="-155" dirty="0">
                <a:latin typeface="Times New Roman"/>
                <a:cs typeface="Times New Roman"/>
              </a:rPr>
              <a:t>n</a:t>
            </a:r>
            <a:r>
              <a:rPr sz="2600" i="1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280" dirty="0">
                <a:latin typeface="Times New Roman"/>
                <a:cs typeface="Times New Roman"/>
              </a:rPr>
              <a:t>1</a:t>
            </a:r>
            <a:r>
              <a:rPr sz="3700" spc="-280" dirty="0">
                <a:latin typeface="Symbol"/>
                <a:cs typeface="Symbol"/>
              </a:rPr>
              <a:t>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491233" y="6397752"/>
            <a:ext cx="3057525" cy="523875"/>
          </a:xfrm>
          <a:custGeom>
            <a:avLst/>
            <a:gdLst/>
            <a:ahLst/>
            <a:cxnLst/>
            <a:rect l="l" t="t" r="r" b="b"/>
            <a:pathLst>
              <a:path w="3057525" h="523875">
                <a:moveTo>
                  <a:pt x="0" y="523494"/>
                </a:moveTo>
                <a:lnTo>
                  <a:pt x="0" y="0"/>
                </a:lnTo>
                <a:lnTo>
                  <a:pt x="3057144" y="0"/>
                </a:lnTo>
                <a:lnTo>
                  <a:pt x="3057144" y="523494"/>
                </a:lnTo>
                <a:lnTo>
                  <a:pt x="0" y="52349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52955" y="5572505"/>
            <a:ext cx="3183255" cy="502920"/>
          </a:xfrm>
          <a:custGeom>
            <a:avLst/>
            <a:gdLst/>
            <a:ahLst/>
            <a:cxnLst/>
            <a:rect l="l" t="t" r="r" b="b"/>
            <a:pathLst>
              <a:path w="3183254" h="502920">
                <a:moveTo>
                  <a:pt x="0" y="0"/>
                </a:moveTo>
                <a:lnTo>
                  <a:pt x="0" y="502920"/>
                </a:lnTo>
                <a:lnTo>
                  <a:pt x="3182874" y="502920"/>
                </a:lnTo>
                <a:lnTo>
                  <a:pt x="3182873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585315" y="5436694"/>
            <a:ext cx="3138805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i="1" spc="10" dirty="0">
                <a:latin typeface="Times New Roman"/>
                <a:cs typeface="Times New Roman"/>
              </a:rPr>
              <a:t>v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85" dirty="0">
                <a:latin typeface="Times New Roman"/>
                <a:cs typeface="Times New Roman"/>
              </a:rPr>
              <a:t>n</a:t>
            </a:r>
            <a:r>
              <a:rPr sz="3600" spc="-25" dirty="0">
                <a:latin typeface="Symbol"/>
                <a:cs typeface="Symbol"/>
              </a:rPr>
              <a:t>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30" dirty="0">
                <a:latin typeface="Times New Roman"/>
                <a:cs typeface="Times New Roman"/>
              </a:rPr>
              <a:t>a</a:t>
            </a:r>
            <a:r>
              <a:rPr sz="2250" spc="30" baseline="-24074" dirty="0">
                <a:latin typeface="Times New Roman"/>
                <a:cs typeface="Times New Roman"/>
              </a:rPr>
              <a:t>0</a:t>
            </a:r>
            <a:r>
              <a:rPr sz="2250" spc="-345" baseline="-2407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x</a:t>
            </a:r>
            <a:r>
              <a:rPr sz="3600" spc="-475" dirty="0">
                <a:latin typeface="Symbol"/>
                <a:cs typeface="Symbol"/>
              </a:rPr>
              <a:t></a:t>
            </a:r>
            <a:r>
              <a:rPr sz="2600" i="1" spc="95" dirty="0">
                <a:latin typeface="Times New Roman"/>
                <a:cs typeface="Times New Roman"/>
              </a:rPr>
              <a:t>n</a:t>
            </a:r>
            <a:r>
              <a:rPr sz="3600" spc="-190" dirty="0">
                <a:latin typeface="Symbol"/>
                <a:cs typeface="Symbol"/>
              </a:rPr>
              <a:t>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i="1" spc="-120" dirty="0">
                <a:latin typeface="Times New Roman"/>
                <a:cs typeface="Times New Roman"/>
              </a:rPr>
              <a:t>a</a:t>
            </a:r>
            <a:r>
              <a:rPr sz="2250" spc="142" baseline="-24074" dirty="0">
                <a:latin typeface="Times New Roman"/>
                <a:cs typeface="Times New Roman"/>
              </a:rPr>
              <a:t>1</a:t>
            </a:r>
            <a:r>
              <a:rPr sz="2600" i="1" spc="10" dirty="0">
                <a:latin typeface="Times New Roman"/>
                <a:cs typeface="Times New Roman"/>
              </a:rPr>
              <a:t>x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20" dirty="0">
                <a:latin typeface="Times New Roman"/>
                <a:cs typeface="Times New Roman"/>
              </a:rPr>
              <a:t>n</a:t>
            </a:r>
            <a:r>
              <a:rPr sz="2600" i="1" spc="-195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Symbol"/>
                <a:cs typeface="Symbol"/>
              </a:rPr>
              <a:t></a:t>
            </a:r>
            <a:r>
              <a:rPr sz="2600" spc="-155" dirty="0">
                <a:latin typeface="Times New Roman"/>
                <a:cs typeface="Times New Roman"/>
              </a:rPr>
              <a:t>1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548383" y="5567934"/>
            <a:ext cx="3192145" cy="512445"/>
          </a:xfrm>
          <a:custGeom>
            <a:avLst/>
            <a:gdLst/>
            <a:ahLst/>
            <a:cxnLst/>
            <a:rect l="l" t="t" r="r" b="b"/>
            <a:pathLst>
              <a:path w="3192145" h="512445">
                <a:moveTo>
                  <a:pt x="0" y="512063"/>
                </a:moveTo>
                <a:lnTo>
                  <a:pt x="0" y="0"/>
                </a:lnTo>
                <a:lnTo>
                  <a:pt x="3192017" y="0"/>
                </a:lnTo>
                <a:lnTo>
                  <a:pt x="3192018" y="512063"/>
                </a:lnTo>
                <a:lnTo>
                  <a:pt x="0" y="512063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24315" y="1277683"/>
          <a:ext cx="4145278" cy="58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/>
                <a:gridCol w="1269999"/>
                <a:gridCol w="1437639"/>
              </a:tblGrid>
              <a:tr h="290830">
                <a:tc rowSpan="2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39596" y="1535430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89" h="76200">
                <a:moveTo>
                  <a:pt x="1130808" y="38099"/>
                </a:moveTo>
                <a:lnTo>
                  <a:pt x="1129284" y="34289"/>
                </a:lnTo>
                <a:lnTo>
                  <a:pt x="1125474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125474" y="42671"/>
                </a:lnTo>
                <a:lnTo>
                  <a:pt x="1129284" y="41147"/>
                </a:lnTo>
                <a:lnTo>
                  <a:pt x="1130808" y="38099"/>
                </a:lnTo>
                <a:close/>
              </a:path>
              <a:path w="1189989" h="76200">
                <a:moveTo>
                  <a:pt x="1189482" y="38099"/>
                </a:moveTo>
                <a:lnTo>
                  <a:pt x="1113282" y="0"/>
                </a:lnTo>
                <a:lnTo>
                  <a:pt x="1113282" y="32765"/>
                </a:lnTo>
                <a:lnTo>
                  <a:pt x="1125474" y="32765"/>
                </a:lnTo>
                <a:lnTo>
                  <a:pt x="1129284" y="34289"/>
                </a:lnTo>
                <a:lnTo>
                  <a:pt x="1130808" y="38099"/>
                </a:lnTo>
                <a:lnTo>
                  <a:pt x="1130808" y="67436"/>
                </a:lnTo>
                <a:lnTo>
                  <a:pt x="1189482" y="38099"/>
                </a:lnTo>
                <a:close/>
              </a:path>
              <a:path w="1189989" h="76200">
                <a:moveTo>
                  <a:pt x="1130808" y="67436"/>
                </a:moveTo>
                <a:lnTo>
                  <a:pt x="1130808" y="38099"/>
                </a:lnTo>
                <a:lnTo>
                  <a:pt x="1129284" y="41147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80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70547" y="1535430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90" h="76200">
                <a:moveTo>
                  <a:pt x="1130046" y="38099"/>
                </a:moveTo>
                <a:lnTo>
                  <a:pt x="1129284" y="34289"/>
                </a:lnTo>
                <a:lnTo>
                  <a:pt x="1125474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125474" y="42671"/>
                </a:lnTo>
                <a:lnTo>
                  <a:pt x="1129284" y="41147"/>
                </a:lnTo>
                <a:lnTo>
                  <a:pt x="1130046" y="38099"/>
                </a:lnTo>
                <a:close/>
              </a:path>
              <a:path w="1189990" h="76200">
                <a:moveTo>
                  <a:pt x="1189482" y="38099"/>
                </a:moveTo>
                <a:lnTo>
                  <a:pt x="1113282" y="0"/>
                </a:lnTo>
                <a:lnTo>
                  <a:pt x="1113282" y="32765"/>
                </a:lnTo>
                <a:lnTo>
                  <a:pt x="1125474" y="32765"/>
                </a:lnTo>
                <a:lnTo>
                  <a:pt x="1129284" y="34289"/>
                </a:lnTo>
                <a:lnTo>
                  <a:pt x="1130046" y="38099"/>
                </a:lnTo>
                <a:lnTo>
                  <a:pt x="1130046" y="67817"/>
                </a:lnTo>
                <a:lnTo>
                  <a:pt x="1189482" y="38099"/>
                </a:lnTo>
                <a:close/>
              </a:path>
              <a:path w="1189990" h="76200">
                <a:moveTo>
                  <a:pt x="1130046" y="67817"/>
                </a:moveTo>
                <a:lnTo>
                  <a:pt x="1130046" y="38099"/>
                </a:lnTo>
                <a:lnTo>
                  <a:pt x="1129284" y="41147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04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9655" y="99999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0819" y="99999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97771" y="99999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24315" y="2928937"/>
          <a:ext cx="4145278" cy="58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/>
                <a:gridCol w="1269999"/>
                <a:gridCol w="1437639"/>
              </a:tblGrid>
              <a:tr h="290195">
                <a:tc rowSpan="2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339596" y="3185922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89" h="76200">
                <a:moveTo>
                  <a:pt x="1130808" y="38099"/>
                </a:moveTo>
                <a:lnTo>
                  <a:pt x="1129284" y="35051"/>
                </a:lnTo>
                <a:lnTo>
                  <a:pt x="112547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125474" y="42671"/>
                </a:lnTo>
                <a:lnTo>
                  <a:pt x="1129284" y="41909"/>
                </a:lnTo>
                <a:lnTo>
                  <a:pt x="1130808" y="38099"/>
                </a:lnTo>
                <a:close/>
              </a:path>
              <a:path w="1189989" h="76200">
                <a:moveTo>
                  <a:pt x="1189482" y="38099"/>
                </a:moveTo>
                <a:lnTo>
                  <a:pt x="1113282" y="0"/>
                </a:lnTo>
                <a:lnTo>
                  <a:pt x="1113282" y="33527"/>
                </a:lnTo>
                <a:lnTo>
                  <a:pt x="1125474" y="33527"/>
                </a:lnTo>
                <a:lnTo>
                  <a:pt x="1129284" y="35051"/>
                </a:lnTo>
                <a:lnTo>
                  <a:pt x="1130808" y="38099"/>
                </a:lnTo>
                <a:lnTo>
                  <a:pt x="1130808" y="67436"/>
                </a:lnTo>
                <a:lnTo>
                  <a:pt x="1189482" y="38099"/>
                </a:lnTo>
                <a:close/>
              </a:path>
              <a:path w="1189989" h="76200">
                <a:moveTo>
                  <a:pt x="1130808" y="67436"/>
                </a:moveTo>
                <a:lnTo>
                  <a:pt x="1130808" y="38099"/>
                </a:lnTo>
                <a:lnTo>
                  <a:pt x="1129284" y="41909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80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70547" y="3185922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90" h="76200">
                <a:moveTo>
                  <a:pt x="1130046" y="38099"/>
                </a:moveTo>
                <a:lnTo>
                  <a:pt x="1129284" y="35051"/>
                </a:lnTo>
                <a:lnTo>
                  <a:pt x="112547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125474" y="42671"/>
                </a:lnTo>
                <a:lnTo>
                  <a:pt x="1129284" y="41909"/>
                </a:lnTo>
                <a:lnTo>
                  <a:pt x="1130046" y="38099"/>
                </a:lnTo>
                <a:close/>
              </a:path>
              <a:path w="1189990" h="76200">
                <a:moveTo>
                  <a:pt x="1189482" y="38099"/>
                </a:moveTo>
                <a:lnTo>
                  <a:pt x="1113282" y="0"/>
                </a:lnTo>
                <a:lnTo>
                  <a:pt x="1113282" y="33527"/>
                </a:lnTo>
                <a:lnTo>
                  <a:pt x="1125474" y="33527"/>
                </a:lnTo>
                <a:lnTo>
                  <a:pt x="1129284" y="35051"/>
                </a:lnTo>
                <a:lnTo>
                  <a:pt x="1130046" y="38099"/>
                </a:lnTo>
                <a:lnTo>
                  <a:pt x="1130046" y="67817"/>
                </a:lnTo>
                <a:lnTo>
                  <a:pt x="1189482" y="38099"/>
                </a:lnTo>
                <a:close/>
              </a:path>
              <a:path w="1189990" h="76200">
                <a:moveTo>
                  <a:pt x="1130046" y="67817"/>
                </a:moveTo>
                <a:lnTo>
                  <a:pt x="1130046" y="38099"/>
                </a:lnTo>
                <a:lnTo>
                  <a:pt x="1129284" y="41909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04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59655" y="2651252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p[n]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0819" y="26512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7771" y="26512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48505" y="1860804"/>
            <a:ext cx="1272540" cy="976630"/>
          </a:xfrm>
          <a:custGeom>
            <a:avLst/>
            <a:gdLst/>
            <a:ahLst/>
            <a:cxnLst/>
            <a:rect l="l" t="t" r="r" b="b"/>
            <a:pathLst>
              <a:path w="1272539" h="976630">
                <a:moveTo>
                  <a:pt x="1215253" y="925757"/>
                </a:move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524" y="8382"/>
                </a:lnTo>
                <a:lnTo>
                  <a:pt x="1209399" y="933563"/>
                </a:lnTo>
                <a:lnTo>
                  <a:pt x="1215253" y="925757"/>
                </a:lnTo>
                <a:close/>
              </a:path>
              <a:path w="1272539" h="976630">
                <a:moveTo>
                  <a:pt x="1226820" y="967313"/>
                </a:moveTo>
                <a:lnTo>
                  <a:pt x="1226820" y="936498"/>
                </a:lnTo>
                <a:lnTo>
                  <a:pt x="1226058" y="940308"/>
                </a:lnTo>
                <a:lnTo>
                  <a:pt x="1223010" y="942594"/>
                </a:lnTo>
                <a:lnTo>
                  <a:pt x="1219200" y="941070"/>
                </a:lnTo>
                <a:lnTo>
                  <a:pt x="1209399" y="933563"/>
                </a:lnTo>
                <a:lnTo>
                  <a:pt x="1189482" y="960120"/>
                </a:lnTo>
                <a:lnTo>
                  <a:pt x="1226820" y="967313"/>
                </a:lnTo>
                <a:close/>
              </a:path>
              <a:path w="1272539" h="976630">
                <a:moveTo>
                  <a:pt x="1226820" y="936498"/>
                </a:moveTo>
                <a:lnTo>
                  <a:pt x="1225296" y="933450"/>
                </a:lnTo>
                <a:lnTo>
                  <a:pt x="1215253" y="925757"/>
                </a:lnTo>
                <a:lnTo>
                  <a:pt x="1209399" y="933563"/>
                </a:lnTo>
                <a:lnTo>
                  <a:pt x="1219200" y="941070"/>
                </a:lnTo>
                <a:lnTo>
                  <a:pt x="1223010" y="942594"/>
                </a:lnTo>
                <a:lnTo>
                  <a:pt x="1226058" y="940308"/>
                </a:lnTo>
                <a:lnTo>
                  <a:pt x="1226820" y="936498"/>
                </a:lnTo>
                <a:close/>
              </a:path>
              <a:path w="1272539" h="976630">
                <a:moveTo>
                  <a:pt x="1272540" y="976122"/>
                </a:moveTo>
                <a:lnTo>
                  <a:pt x="1235202" y="899160"/>
                </a:lnTo>
                <a:lnTo>
                  <a:pt x="1215253" y="925757"/>
                </a:lnTo>
                <a:lnTo>
                  <a:pt x="1225296" y="933450"/>
                </a:lnTo>
                <a:lnTo>
                  <a:pt x="1226820" y="936498"/>
                </a:lnTo>
                <a:lnTo>
                  <a:pt x="1226820" y="967313"/>
                </a:lnTo>
                <a:lnTo>
                  <a:pt x="1272540" y="976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6971" y="1860804"/>
            <a:ext cx="1191260" cy="976630"/>
          </a:xfrm>
          <a:custGeom>
            <a:avLst/>
            <a:gdLst/>
            <a:ahLst/>
            <a:cxnLst/>
            <a:rect l="l" t="t" r="r" b="b"/>
            <a:pathLst>
              <a:path w="1191260" h="976630">
                <a:moveTo>
                  <a:pt x="56063" y="924078"/>
                </a:moveTo>
                <a:lnTo>
                  <a:pt x="35051" y="898398"/>
                </a:lnTo>
                <a:lnTo>
                  <a:pt x="0" y="976122"/>
                </a:lnTo>
                <a:lnTo>
                  <a:pt x="44195" y="965985"/>
                </a:lnTo>
                <a:lnTo>
                  <a:pt x="44195" y="934974"/>
                </a:lnTo>
                <a:lnTo>
                  <a:pt x="46481" y="931926"/>
                </a:lnTo>
                <a:lnTo>
                  <a:pt x="56063" y="924078"/>
                </a:lnTo>
                <a:close/>
              </a:path>
              <a:path w="1191260" h="976630">
                <a:moveTo>
                  <a:pt x="62239" y="931627"/>
                </a:moveTo>
                <a:lnTo>
                  <a:pt x="56063" y="924078"/>
                </a:lnTo>
                <a:lnTo>
                  <a:pt x="46481" y="931926"/>
                </a:lnTo>
                <a:lnTo>
                  <a:pt x="44195" y="934974"/>
                </a:lnTo>
                <a:lnTo>
                  <a:pt x="45719" y="938784"/>
                </a:lnTo>
                <a:lnTo>
                  <a:pt x="48767" y="940308"/>
                </a:lnTo>
                <a:lnTo>
                  <a:pt x="52577" y="939546"/>
                </a:lnTo>
                <a:lnTo>
                  <a:pt x="62239" y="931627"/>
                </a:lnTo>
                <a:close/>
              </a:path>
              <a:path w="1191260" h="976630">
                <a:moveTo>
                  <a:pt x="83057" y="957072"/>
                </a:moveTo>
                <a:lnTo>
                  <a:pt x="62239" y="931627"/>
                </a:lnTo>
                <a:lnTo>
                  <a:pt x="52577" y="939546"/>
                </a:lnTo>
                <a:lnTo>
                  <a:pt x="48767" y="940308"/>
                </a:lnTo>
                <a:lnTo>
                  <a:pt x="45719" y="938784"/>
                </a:lnTo>
                <a:lnTo>
                  <a:pt x="44195" y="934974"/>
                </a:lnTo>
                <a:lnTo>
                  <a:pt x="44195" y="965985"/>
                </a:lnTo>
                <a:lnTo>
                  <a:pt x="83057" y="957072"/>
                </a:lnTo>
                <a:close/>
              </a:path>
              <a:path w="1191260" h="976630">
                <a:moveTo>
                  <a:pt x="1191005" y="5334"/>
                </a:moveTo>
                <a:lnTo>
                  <a:pt x="1189481" y="1524"/>
                </a:lnTo>
                <a:lnTo>
                  <a:pt x="1186433" y="0"/>
                </a:lnTo>
                <a:lnTo>
                  <a:pt x="1183385" y="762"/>
                </a:lnTo>
                <a:lnTo>
                  <a:pt x="56063" y="924078"/>
                </a:lnTo>
                <a:lnTo>
                  <a:pt x="62239" y="931627"/>
                </a:lnTo>
                <a:lnTo>
                  <a:pt x="1188719" y="8382"/>
                </a:lnTo>
                <a:lnTo>
                  <a:pt x="1191005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45373" y="1379219"/>
            <a:ext cx="252729" cy="1941830"/>
          </a:xfrm>
          <a:custGeom>
            <a:avLst/>
            <a:gdLst/>
            <a:ahLst/>
            <a:cxnLst/>
            <a:rect l="l" t="t" r="r" b="b"/>
            <a:pathLst>
              <a:path w="252729" h="1941829">
                <a:moveTo>
                  <a:pt x="0" y="0"/>
                </a:moveTo>
                <a:lnTo>
                  <a:pt x="40075" y="8247"/>
                </a:lnTo>
                <a:lnTo>
                  <a:pt x="74810" y="31235"/>
                </a:lnTo>
                <a:lnTo>
                  <a:pt x="102156" y="66330"/>
                </a:lnTo>
                <a:lnTo>
                  <a:pt x="120066" y="110898"/>
                </a:lnTo>
                <a:lnTo>
                  <a:pt x="126492" y="162306"/>
                </a:lnTo>
                <a:lnTo>
                  <a:pt x="126492" y="809244"/>
                </a:lnTo>
                <a:lnTo>
                  <a:pt x="132911" y="860279"/>
                </a:lnTo>
                <a:lnTo>
                  <a:pt x="150778" y="904622"/>
                </a:lnTo>
                <a:lnTo>
                  <a:pt x="178009" y="939600"/>
                </a:lnTo>
                <a:lnTo>
                  <a:pt x="212518" y="962546"/>
                </a:lnTo>
                <a:lnTo>
                  <a:pt x="252222" y="970788"/>
                </a:lnTo>
                <a:lnTo>
                  <a:pt x="212518" y="979035"/>
                </a:lnTo>
                <a:lnTo>
                  <a:pt x="178009" y="1002023"/>
                </a:lnTo>
                <a:lnTo>
                  <a:pt x="150778" y="1037118"/>
                </a:lnTo>
                <a:lnTo>
                  <a:pt x="132911" y="1081686"/>
                </a:lnTo>
                <a:lnTo>
                  <a:pt x="126492" y="1133094"/>
                </a:lnTo>
                <a:lnTo>
                  <a:pt x="126492" y="1780032"/>
                </a:lnTo>
                <a:lnTo>
                  <a:pt x="120066" y="1831067"/>
                </a:lnTo>
                <a:lnTo>
                  <a:pt x="102156" y="1875410"/>
                </a:lnTo>
                <a:lnTo>
                  <a:pt x="74810" y="1910388"/>
                </a:lnTo>
                <a:lnTo>
                  <a:pt x="40075" y="1933334"/>
                </a:lnTo>
                <a:lnTo>
                  <a:pt x="0" y="194157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18245" y="1819147"/>
            <a:ext cx="109029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Cascade  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23669" y="3951223"/>
            <a:ext cx="738187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2.6. Two systems forming </a:t>
            </a:r>
            <a:r>
              <a:rPr sz="2400" i="1" dirty="0">
                <a:latin typeface="Times New Roman"/>
                <a:cs typeface="Times New Roman"/>
              </a:rPr>
              <a:t>a cascade </a:t>
            </a:r>
            <a:r>
              <a:rPr sz="2400" i="1" spc="-5" dirty="0">
                <a:latin typeface="Times New Roman"/>
                <a:cs typeface="Times New Roman"/>
              </a:rPr>
              <a:t>structure </a:t>
            </a:r>
            <a:r>
              <a:rPr sz="2400" i="1" dirty="0">
                <a:latin typeface="Times New Roman"/>
                <a:cs typeface="Times New Roman"/>
              </a:rPr>
              <a:t>can be  </a:t>
            </a:r>
            <a:r>
              <a:rPr sz="2400" i="1" spc="-5" dirty="0">
                <a:latin typeface="Times New Roman"/>
                <a:cs typeface="Times New Roman"/>
              </a:rPr>
              <a:t>interchanged without affecting the final output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1600" y="5518403"/>
            <a:ext cx="7352030" cy="118745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 marR="372745" algn="just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Tahoma"/>
                <a:cs typeface="Tahoma"/>
              </a:rPr>
              <a:t>Without changing the input-output relationship, </a:t>
            </a:r>
            <a:r>
              <a:rPr sz="2400" spc="-10" dirty="0">
                <a:latin typeface="Tahoma"/>
                <a:cs typeface="Tahoma"/>
              </a:rPr>
              <a:t>we 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reverse the </a:t>
            </a:r>
            <a:r>
              <a:rPr sz="2400" spc="-5" dirty="0">
                <a:latin typeface="Tahoma"/>
                <a:cs typeface="Tahoma"/>
              </a:rPr>
              <a:t>ordering </a:t>
            </a:r>
            <a:r>
              <a:rPr sz="2400" dirty="0">
                <a:latin typeface="Tahoma"/>
                <a:cs typeface="Tahoma"/>
              </a:rPr>
              <a:t>of the </a:t>
            </a: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systems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the  cascade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representation.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4775" y="155600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7300" y="1556003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219" y="1978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0" y="0"/>
                </a:moveTo>
                <a:lnTo>
                  <a:pt x="0" y="474725"/>
                </a:lnTo>
                <a:lnTo>
                  <a:pt x="422909" y="474725"/>
                </a:lnTo>
                <a:lnTo>
                  <a:pt x="422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5202" y="14478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454" y="1905000"/>
            <a:ext cx="8542020" cy="547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5901" y="1554733"/>
            <a:ext cx="7448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5265" algn="l"/>
              </a:tabLst>
            </a:pPr>
            <a:r>
              <a:rPr sz="3200" spc="-5" dirty="0">
                <a:solidFill>
                  <a:srgbClr val="33339A"/>
                </a:solidFill>
              </a:rPr>
              <a:t>	Discrete-Time</a:t>
            </a:r>
            <a:r>
              <a:rPr sz="3200" spc="-30" dirty="0">
                <a:solidFill>
                  <a:srgbClr val="33339A"/>
                </a:solidFill>
              </a:rPr>
              <a:t> </a:t>
            </a:r>
            <a:r>
              <a:rPr sz="3200" spc="-5" dirty="0">
                <a:solidFill>
                  <a:srgbClr val="33339A"/>
                </a:solidFill>
              </a:rPr>
              <a:t>Systems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908301" y="2460752"/>
            <a:ext cx="5808345" cy="4418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270" lvl="1" indent="-49657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Discrete-Time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Block Diagram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Representation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Difference Equations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Classification of Discrete-Time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Static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Time-invariant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Linear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Causal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Stable Systems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Linear Time-Invariant Discrete (LTD)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Impulse response of </a:t>
            </a:r>
            <a:r>
              <a:rPr sz="1800" b="1" dirty="0">
                <a:latin typeface="Tahoma"/>
                <a:cs typeface="Tahoma"/>
              </a:rPr>
              <a:t>a </a:t>
            </a:r>
            <a:r>
              <a:rPr sz="1800" b="1" spc="-5" dirty="0">
                <a:latin typeface="Tahoma"/>
                <a:cs typeface="Tahoma"/>
              </a:rPr>
              <a:t>LTI System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Finite Impulse Response (FIR)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System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Infinite Impulse Response (IIR)</a:t>
            </a:r>
            <a:r>
              <a:rPr sz="1800" b="1" spc="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System</a:t>
            </a: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10" dirty="0">
                <a:latin typeface="Tahoma"/>
                <a:cs typeface="Tahoma"/>
              </a:rPr>
              <a:t>Convolution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>
                <a:latin typeface="Tahoma"/>
                <a:cs typeface="Tahoma"/>
              </a:rPr>
              <a:t>Stability of LTD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Systems</a:t>
            </a:r>
            <a:endParaRPr sz="1800" dirty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dirty="0">
                <a:latin typeface="Tahoma"/>
                <a:cs typeface="Tahoma"/>
              </a:rPr>
              <a:t>Problem </a:t>
            </a:r>
            <a:r>
              <a:rPr sz="1800" b="1" spc="-5" dirty="0">
                <a:latin typeface="Tahoma"/>
                <a:cs typeface="Tahoma"/>
              </a:rPr>
              <a:t>Sheet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A2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922" y="564134"/>
            <a:ext cx="61226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895985" algn="l"/>
                <a:tab pos="3074670" algn="l"/>
              </a:tabLst>
            </a:pPr>
            <a:r>
              <a:rPr sz="3200" spc="-5" dirty="0"/>
              <a:t>2.4	Classification of Discrete-  </a:t>
            </a:r>
            <a:r>
              <a:rPr sz="3200" spc="-10" dirty="0"/>
              <a:t>Time</a:t>
            </a:r>
            <a:r>
              <a:rPr sz="3200" spc="35" dirty="0"/>
              <a:t> </a:t>
            </a:r>
            <a:r>
              <a:rPr sz="3200" spc="-10" dirty="0"/>
              <a:t>Systems	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451102" y="1926935"/>
            <a:ext cx="7555865" cy="4639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In the analysis as well as in the design of  systems, it is desirable to classify the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systems  according to the general properties that they  satisfy. For a system to possess a given  property, the property must hold for every  </a:t>
            </a:r>
            <a:r>
              <a:rPr sz="2800" spc="-5" dirty="0">
                <a:latin typeface="Tahoma"/>
                <a:cs typeface="Tahoma"/>
              </a:rPr>
              <a:t>possible input </a:t>
            </a:r>
            <a:r>
              <a:rPr sz="2800" dirty="0">
                <a:latin typeface="Tahoma"/>
                <a:cs typeface="Tahoma"/>
              </a:rPr>
              <a:t>signal </a:t>
            </a:r>
            <a:r>
              <a:rPr sz="2800" spc="-5" dirty="0">
                <a:latin typeface="Tahoma"/>
                <a:cs typeface="Tahoma"/>
              </a:rPr>
              <a:t>to the </a:t>
            </a:r>
            <a:r>
              <a:rPr sz="2800" dirty="0">
                <a:latin typeface="Tahoma"/>
                <a:cs typeface="Tahoma"/>
              </a:rPr>
              <a:t>system. </a:t>
            </a:r>
            <a:r>
              <a:rPr sz="2800" spc="-5" dirty="0">
                <a:latin typeface="Tahoma"/>
                <a:cs typeface="Tahoma"/>
              </a:rPr>
              <a:t>If </a:t>
            </a:r>
            <a:r>
              <a:rPr sz="2800" dirty="0">
                <a:latin typeface="Tahoma"/>
                <a:cs typeface="Tahoma"/>
              </a:rPr>
              <a:t>a  property holds for some input signals but for  others, the system does not possess the  property.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1686254"/>
            <a:ext cx="5175250" cy="3530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General Categories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are: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Static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5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Time - invariant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60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Linear 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Causal 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5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Stable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441451"/>
            <a:ext cx="7677784" cy="2545080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marL="1280160" lvl="2" indent="-1267460">
              <a:lnSpc>
                <a:spcPct val="100000"/>
              </a:lnSpc>
              <a:spcBef>
                <a:spcPts val="2010"/>
              </a:spcBef>
              <a:buAutoNum type="arabicPeriod"/>
              <a:tabLst>
                <a:tab pos="1280160" algn="l"/>
                <a:tab pos="1280795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Static</a:t>
            </a:r>
            <a:r>
              <a:rPr sz="3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  <a:p>
            <a:pPr marL="508000" marR="5080" lvl="3" indent="-342900" algn="just">
              <a:lnSpc>
                <a:spcPct val="107700"/>
              </a:lnSpc>
              <a:spcBef>
                <a:spcPts val="12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5080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discrete-time system is called static or memoryless  if its </a:t>
            </a:r>
            <a:r>
              <a:rPr sz="2400" spc="-5" dirty="0">
                <a:latin typeface="Tahoma"/>
                <a:cs typeface="Tahoma"/>
              </a:rPr>
              <a:t>output </a:t>
            </a:r>
            <a:r>
              <a:rPr sz="2400" dirty="0">
                <a:latin typeface="Tahoma"/>
                <a:cs typeface="Tahoma"/>
              </a:rPr>
              <a:t>at any instant </a:t>
            </a:r>
            <a:r>
              <a:rPr sz="2400" spc="-15" dirty="0">
                <a:latin typeface="Tahoma"/>
                <a:cs typeface="Tahoma"/>
              </a:rPr>
              <a:t>‘</a:t>
            </a:r>
            <a:r>
              <a:rPr sz="2400" i="1" spc="-15" dirty="0">
                <a:latin typeface="Times New Roman"/>
                <a:cs typeface="Times New Roman"/>
              </a:rPr>
              <a:t>n</a:t>
            </a:r>
            <a:r>
              <a:rPr sz="2500" i="1" spc="-15" dirty="0">
                <a:latin typeface="Tahoma"/>
                <a:cs typeface="Tahoma"/>
              </a:rPr>
              <a:t>’ </a:t>
            </a:r>
            <a:r>
              <a:rPr sz="2400" spc="-5" dirty="0">
                <a:latin typeface="Tahoma"/>
                <a:cs typeface="Tahoma"/>
              </a:rPr>
              <a:t>depends </a:t>
            </a:r>
            <a:r>
              <a:rPr sz="2400" dirty="0">
                <a:latin typeface="Tahoma"/>
                <a:cs typeface="Tahoma"/>
              </a:rPr>
              <a:t>at most on the  </a:t>
            </a:r>
            <a:r>
              <a:rPr sz="2400" spc="-5" dirty="0">
                <a:latin typeface="Tahoma"/>
                <a:cs typeface="Tahoma"/>
              </a:rPr>
              <a:t>input </a:t>
            </a:r>
            <a:r>
              <a:rPr sz="2400" dirty="0">
                <a:latin typeface="Tahoma"/>
                <a:cs typeface="Tahoma"/>
              </a:rPr>
              <a:t>sample at the same </a:t>
            </a:r>
            <a:r>
              <a:rPr sz="2400" spc="-5" dirty="0">
                <a:latin typeface="Tahoma"/>
                <a:cs typeface="Tahoma"/>
              </a:rPr>
              <a:t>time, but </a:t>
            </a:r>
            <a:r>
              <a:rPr sz="2400" dirty="0">
                <a:latin typeface="Tahoma"/>
                <a:cs typeface="Tahoma"/>
              </a:rPr>
              <a:t>not on </a:t>
            </a:r>
            <a:r>
              <a:rPr sz="2400" spc="-5" dirty="0">
                <a:latin typeface="Tahoma"/>
                <a:cs typeface="Tahoma"/>
              </a:rPr>
              <a:t>past</a:t>
            </a:r>
            <a:r>
              <a:rPr sz="2400" dirty="0">
                <a:latin typeface="Tahoma"/>
                <a:cs typeface="Tahoma"/>
              </a:rPr>
              <a:t> or</a:t>
            </a:r>
            <a:endParaRPr sz="2400">
              <a:latin typeface="Tahoma"/>
              <a:cs typeface="Tahoma"/>
            </a:endParaRPr>
          </a:p>
          <a:p>
            <a:pPr marL="508000">
              <a:lnSpc>
                <a:spcPct val="100000"/>
              </a:lnSpc>
              <a:spcBef>
                <a:spcPts val="570"/>
              </a:spcBef>
            </a:pPr>
            <a:r>
              <a:rPr sz="2400" spc="-5" dirty="0">
                <a:latin typeface="Tahoma"/>
                <a:cs typeface="Tahoma"/>
              </a:rPr>
              <a:t>future samples of the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input.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7867" y="3182670"/>
            <a:ext cx="144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5679" y="3305555"/>
            <a:ext cx="2788920" cy="1007744"/>
          </a:xfrm>
          <a:custGeom>
            <a:avLst/>
            <a:gdLst/>
            <a:ahLst/>
            <a:cxnLst/>
            <a:rect l="l" t="t" r="r" b="b"/>
            <a:pathLst>
              <a:path w="2788920" h="1007745">
                <a:moveTo>
                  <a:pt x="0" y="0"/>
                </a:moveTo>
                <a:lnTo>
                  <a:pt x="0" y="1007364"/>
                </a:lnTo>
                <a:lnTo>
                  <a:pt x="2788920" y="1007363"/>
                </a:lnTo>
                <a:lnTo>
                  <a:pt x="2788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05110" y="3156218"/>
            <a:ext cx="2701925" cy="11233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4315"/>
              </a:lnSpc>
              <a:spcBef>
                <a:spcPts val="115"/>
              </a:spcBef>
            </a:pP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18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310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ax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n</a:t>
            </a:r>
            <a:r>
              <a:rPr sz="3600" spc="-15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12700">
              <a:lnSpc>
                <a:spcPts val="4315"/>
              </a:lnSpc>
            </a:pP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5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i="1" spc="-95" dirty="0">
                <a:latin typeface="Times New Roman"/>
                <a:cs typeface="Times New Roman"/>
              </a:rPr>
              <a:t>nx</a:t>
            </a:r>
            <a:r>
              <a:rPr sz="3600" spc="-95" dirty="0">
                <a:latin typeface="Symbol"/>
                <a:cs typeface="Symbol"/>
              </a:rPr>
              <a:t></a:t>
            </a:r>
            <a:r>
              <a:rPr sz="2650" i="1" spc="-95" dirty="0">
                <a:latin typeface="Times New Roman"/>
                <a:cs typeface="Times New Roman"/>
              </a:rPr>
              <a:t>n</a:t>
            </a:r>
            <a:r>
              <a:rPr sz="3600" spc="-95" dirty="0">
                <a:latin typeface="Symbol"/>
                <a:cs typeface="Symbol"/>
              </a:rPr>
              <a:t></a:t>
            </a:r>
            <a:r>
              <a:rPr sz="2650" spc="-95" dirty="0">
                <a:latin typeface="Symbol"/>
                <a:cs typeface="Symbol"/>
              </a:rPr>
              <a:t></a:t>
            </a:r>
            <a:r>
              <a:rPr sz="2650" spc="-195" dirty="0">
                <a:latin typeface="Times New Roman"/>
                <a:cs typeface="Times New Roman"/>
              </a:rPr>
              <a:t> </a:t>
            </a:r>
            <a:r>
              <a:rPr sz="2650" i="1" spc="60" dirty="0">
                <a:latin typeface="Times New Roman"/>
                <a:cs typeface="Times New Roman"/>
              </a:rPr>
              <a:t>bx</a:t>
            </a:r>
            <a:r>
              <a:rPr sz="2325" spc="89" baseline="43010" dirty="0">
                <a:latin typeface="Times New Roman"/>
                <a:cs typeface="Times New Roman"/>
              </a:rPr>
              <a:t>3</a:t>
            </a:r>
            <a:r>
              <a:rPr sz="2325" spc="-359" baseline="43010" dirty="0">
                <a:latin typeface="Times New Roman"/>
                <a:cs typeface="Times New Roman"/>
              </a:rPr>
              <a:t> </a:t>
            </a:r>
            <a:r>
              <a:rPr sz="3600" spc="-250" dirty="0">
                <a:latin typeface="Symbol"/>
                <a:cs typeface="Symbol"/>
              </a:rPr>
              <a:t></a:t>
            </a:r>
            <a:r>
              <a:rPr sz="2650" i="1" spc="-250" dirty="0">
                <a:latin typeface="Times New Roman"/>
                <a:cs typeface="Times New Roman"/>
              </a:rPr>
              <a:t>n</a:t>
            </a:r>
            <a:r>
              <a:rPr sz="3600" spc="-25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1108" y="3300984"/>
            <a:ext cx="2798445" cy="1016635"/>
          </a:xfrm>
          <a:custGeom>
            <a:avLst/>
            <a:gdLst/>
            <a:ahLst/>
            <a:cxnLst/>
            <a:rect l="l" t="t" r="r" b="b"/>
            <a:pathLst>
              <a:path w="2798445" h="1016635">
                <a:moveTo>
                  <a:pt x="0" y="1016508"/>
                </a:moveTo>
                <a:lnTo>
                  <a:pt x="0" y="0"/>
                </a:lnTo>
                <a:lnTo>
                  <a:pt x="2798064" y="0"/>
                </a:lnTo>
                <a:lnTo>
                  <a:pt x="2798064" y="1016508"/>
                </a:lnTo>
                <a:lnTo>
                  <a:pt x="0" y="101650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10250"/>
            <a:ext cx="2940050" cy="1454150"/>
          </a:xfrm>
          <a:custGeom>
            <a:avLst/>
            <a:gdLst/>
            <a:ahLst/>
            <a:cxnLst/>
            <a:rect l="l" t="t" r="r" b="b"/>
            <a:pathLst>
              <a:path w="2940050" h="1454150">
                <a:moveTo>
                  <a:pt x="0" y="0"/>
                </a:moveTo>
                <a:lnTo>
                  <a:pt x="0" y="1453896"/>
                </a:lnTo>
                <a:lnTo>
                  <a:pt x="2939796" y="1453896"/>
                </a:lnTo>
                <a:lnTo>
                  <a:pt x="29397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77794" y="6323449"/>
            <a:ext cx="15621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i="1" spc="-1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4149" y="6293422"/>
            <a:ext cx="2345690" cy="9518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650" i="1" spc="-165" dirty="0">
                <a:latin typeface="Times New Roman"/>
                <a:cs typeface="Times New Roman"/>
              </a:rPr>
              <a:t>y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50" i="1" spc="-165" dirty="0">
                <a:latin typeface="Times New Roman"/>
                <a:cs typeface="Times New Roman"/>
              </a:rPr>
              <a:t>n</a:t>
            </a:r>
            <a:r>
              <a:rPr sz="3600" spc="-165" dirty="0">
                <a:latin typeface="Symbol"/>
                <a:cs typeface="Symbol"/>
              </a:rPr>
              <a:t></a:t>
            </a:r>
            <a:r>
              <a:rPr sz="3600" spc="-509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-742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n</a:t>
            </a:r>
            <a:r>
              <a:rPr sz="2650" i="1" spc="-1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125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00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R="220345" algn="ctr">
              <a:lnSpc>
                <a:spcPct val="100000"/>
              </a:lnSpc>
              <a:spcBef>
                <a:spcPts val="185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Symbol"/>
                <a:cs typeface="Symbol"/>
              </a:rPr>
              <a:t></a:t>
            </a:r>
            <a:r>
              <a:rPr sz="1550" spc="3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2101" y="4358894"/>
            <a:ext cx="6623050" cy="188213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5" dirty="0">
                <a:latin typeface="Tahoma"/>
                <a:cs typeface="Tahoma"/>
              </a:rPr>
              <a:t>Both are </a:t>
            </a:r>
            <a:r>
              <a:rPr sz="2400" dirty="0">
                <a:latin typeface="Tahoma"/>
                <a:cs typeface="Tahoma"/>
              </a:rPr>
              <a:t>static </a:t>
            </a:r>
            <a:r>
              <a:rPr sz="2400" spc="-5" dirty="0">
                <a:latin typeface="Tahoma"/>
                <a:cs typeface="Tahoma"/>
              </a:rPr>
              <a:t>or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memoryless.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Tahoma"/>
                <a:cs typeface="Tahoma"/>
              </a:rPr>
              <a:t>On the other hand, </a:t>
            </a:r>
            <a:r>
              <a:rPr sz="2400" dirty="0">
                <a:latin typeface="Tahoma"/>
                <a:cs typeface="Tahoma"/>
              </a:rPr>
              <a:t>the systems </a:t>
            </a:r>
            <a:r>
              <a:rPr sz="2400" spc="-5" dirty="0">
                <a:latin typeface="Tahoma"/>
                <a:cs typeface="Tahoma"/>
              </a:rPr>
              <a:t>described by </a:t>
            </a:r>
            <a:r>
              <a:rPr sz="2400" dirty="0">
                <a:latin typeface="Tahoma"/>
                <a:cs typeface="Tahoma"/>
              </a:rPr>
              <a:t>the  </a:t>
            </a:r>
            <a:r>
              <a:rPr sz="2400" spc="-5" dirty="0">
                <a:latin typeface="Tahoma"/>
                <a:cs typeface="Tahoma"/>
              </a:rPr>
              <a:t>following input-output </a:t>
            </a:r>
            <a:r>
              <a:rPr sz="2400" dirty="0">
                <a:latin typeface="Tahoma"/>
                <a:cs typeface="Tahoma"/>
              </a:rPr>
              <a:t>relations, </a:t>
            </a:r>
            <a:r>
              <a:rPr sz="2400" spc="-5" dirty="0">
                <a:latin typeface="Tahoma"/>
                <a:cs typeface="Tahoma"/>
              </a:rPr>
              <a:t>such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384175">
              <a:lnSpc>
                <a:spcPct val="100000"/>
              </a:lnSpc>
              <a:spcBef>
                <a:spcPts val="215"/>
              </a:spcBef>
            </a:pPr>
            <a:r>
              <a:rPr sz="2650" i="1" spc="-165" dirty="0">
                <a:latin typeface="Times New Roman"/>
                <a:cs typeface="Times New Roman"/>
              </a:rPr>
              <a:t>y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50" i="1" spc="-165" dirty="0">
                <a:latin typeface="Times New Roman"/>
                <a:cs typeface="Times New Roman"/>
              </a:rPr>
              <a:t>n</a:t>
            </a:r>
            <a:r>
              <a:rPr sz="3600" spc="-165" dirty="0">
                <a:latin typeface="Symbol"/>
                <a:cs typeface="Symbol"/>
              </a:rPr>
              <a:t></a:t>
            </a:r>
            <a:r>
              <a:rPr sz="3600" spc="-50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175" dirty="0">
                <a:latin typeface="Times New Roman"/>
                <a:cs typeface="Times New Roman"/>
              </a:rPr>
              <a:t> </a:t>
            </a:r>
            <a:r>
              <a:rPr sz="2650" i="1" spc="-95" dirty="0">
                <a:latin typeface="Times New Roman"/>
                <a:cs typeface="Times New Roman"/>
              </a:rPr>
              <a:t>x</a:t>
            </a:r>
            <a:r>
              <a:rPr sz="3600" spc="-95" dirty="0">
                <a:latin typeface="Symbol"/>
                <a:cs typeface="Symbol"/>
              </a:rPr>
              <a:t></a:t>
            </a:r>
            <a:r>
              <a:rPr sz="2650" i="1" spc="-95" dirty="0">
                <a:latin typeface="Times New Roman"/>
                <a:cs typeface="Times New Roman"/>
              </a:rPr>
              <a:t>n</a:t>
            </a:r>
            <a:r>
              <a:rPr sz="3600" spc="-95" dirty="0">
                <a:latin typeface="Symbol"/>
                <a:cs typeface="Symbol"/>
              </a:rPr>
              <a:t></a:t>
            </a:r>
            <a:r>
              <a:rPr sz="2650" spc="-95" dirty="0">
                <a:latin typeface="Symbol"/>
                <a:cs typeface="Symbol"/>
              </a:rPr>
              <a:t></a:t>
            </a:r>
            <a:r>
              <a:rPr sz="2650" spc="-155" dirty="0">
                <a:latin typeface="Times New Roman"/>
                <a:cs typeface="Times New Roman"/>
              </a:rPr>
              <a:t> </a:t>
            </a:r>
            <a:r>
              <a:rPr sz="2650" spc="-95" dirty="0">
                <a:latin typeface="Times New Roman"/>
                <a:cs typeface="Times New Roman"/>
              </a:rPr>
              <a:t>3</a:t>
            </a:r>
            <a:r>
              <a:rPr sz="2650" i="1" spc="-95" dirty="0">
                <a:latin typeface="Times New Roman"/>
                <a:cs typeface="Times New Roman"/>
              </a:rPr>
              <a:t>x</a:t>
            </a:r>
            <a:r>
              <a:rPr sz="3600" spc="-95" dirty="0">
                <a:latin typeface="Symbol"/>
                <a:cs typeface="Symbol"/>
              </a:rPr>
              <a:t></a:t>
            </a:r>
            <a:r>
              <a:rPr sz="2650" i="1" spc="-95" dirty="0">
                <a:latin typeface="Times New Roman"/>
                <a:cs typeface="Times New Roman"/>
              </a:rPr>
              <a:t>n</a:t>
            </a:r>
            <a:r>
              <a:rPr sz="2650" i="1" spc="-11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400" dirty="0">
                <a:latin typeface="Times New Roman"/>
                <a:cs typeface="Times New Roman"/>
              </a:rPr>
              <a:t> </a:t>
            </a:r>
            <a:r>
              <a:rPr sz="2650" spc="-250" dirty="0">
                <a:latin typeface="Times New Roman"/>
                <a:cs typeface="Times New Roman"/>
              </a:rPr>
              <a:t>1</a:t>
            </a:r>
            <a:r>
              <a:rPr sz="3600" spc="-25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29027" y="5805678"/>
            <a:ext cx="2948940" cy="1463040"/>
          </a:xfrm>
          <a:custGeom>
            <a:avLst/>
            <a:gdLst/>
            <a:ahLst/>
            <a:cxnLst/>
            <a:rect l="l" t="t" r="r" b="b"/>
            <a:pathLst>
              <a:path w="2948940" h="1463040">
                <a:moveTo>
                  <a:pt x="0" y="1463039"/>
                </a:moveTo>
                <a:lnTo>
                  <a:pt x="0" y="0"/>
                </a:lnTo>
                <a:lnTo>
                  <a:pt x="2948939" y="0"/>
                </a:lnTo>
                <a:lnTo>
                  <a:pt x="2948940" y="1463039"/>
                </a:lnTo>
                <a:lnTo>
                  <a:pt x="0" y="1463039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89702" y="6202933"/>
            <a:ext cx="321373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dynamic </a:t>
            </a:r>
            <a:r>
              <a:rPr sz="2400" dirty="0">
                <a:latin typeface="Tahoma"/>
                <a:cs typeface="Tahoma"/>
              </a:rPr>
              <a:t>systems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  system </a:t>
            </a:r>
            <a:r>
              <a:rPr sz="2400" spc="-5" dirty="0">
                <a:latin typeface="Tahoma"/>
                <a:cs typeface="Tahoma"/>
              </a:rPr>
              <a:t>with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memory.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684530"/>
            <a:ext cx="60775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0795" algn="l"/>
              </a:tabLst>
            </a:pPr>
            <a:r>
              <a:rPr sz="3200" spc="-5" dirty="0"/>
              <a:t>2.4.2	Time-invariant</a:t>
            </a:r>
            <a:r>
              <a:rPr sz="3200" spc="-20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785872" y="2324100"/>
            <a:ext cx="3977004" cy="627380"/>
          </a:xfrm>
          <a:custGeom>
            <a:avLst/>
            <a:gdLst/>
            <a:ahLst/>
            <a:cxnLst/>
            <a:rect l="l" t="t" r="r" b="b"/>
            <a:pathLst>
              <a:path w="3977004" h="627380">
                <a:moveTo>
                  <a:pt x="0" y="0"/>
                </a:moveTo>
                <a:lnTo>
                  <a:pt x="0" y="627126"/>
                </a:lnTo>
                <a:lnTo>
                  <a:pt x="3976878" y="627125"/>
                </a:lnTo>
                <a:lnTo>
                  <a:pt x="39768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1102" y="1287033"/>
            <a:ext cx="7480934" cy="474662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14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time-invariant system is defined as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follows:</a:t>
            </a:r>
            <a:endParaRPr sz="2800">
              <a:latin typeface="Tahoma"/>
              <a:cs typeface="Tahoma"/>
            </a:endParaRPr>
          </a:p>
          <a:p>
            <a:pPr marR="774065" algn="ctr">
              <a:lnSpc>
                <a:spcPts val="2135"/>
              </a:lnSpc>
              <a:spcBef>
                <a:spcPts val="2315"/>
              </a:spcBef>
            </a:pPr>
            <a:r>
              <a:rPr sz="3100" i="1" spc="-155" dirty="0">
                <a:latin typeface="Times New Roman"/>
                <a:cs typeface="Times New Roman"/>
              </a:rPr>
              <a:t>x</a:t>
            </a:r>
            <a:r>
              <a:rPr sz="4250" spc="-155" dirty="0">
                <a:latin typeface="Symbol"/>
                <a:cs typeface="Symbol"/>
              </a:rPr>
              <a:t></a:t>
            </a:r>
            <a:r>
              <a:rPr sz="3100" i="1" spc="-155" dirty="0">
                <a:latin typeface="Times New Roman"/>
                <a:cs typeface="Times New Roman"/>
              </a:rPr>
              <a:t>n</a:t>
            </a:r>
            <a:r>
              <a:rPr sz="3100" i="1" spc="-18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195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2700" spc="15" baseline="-24691" dirty="0">
                <a:latin typeface="Times New Roman"/>
                <a:cs typeface="Times New Roman"/>
              </a:rPr>
              <a:t>0</a:t>
            </a:r>
            <a:r>
              <a:rPr sz="2700" spc="-322" baseline="-24691" dirty="0">
                <a:latin typeface="Times New Roman"/>
                <a:cs typeface="Times New Roman"/>
              </a:rPr>
              <a:t> </a:t>
            </a:r>
            <a:r>
              <a:rPr sz="4250" spc="675" dirty="0">
                <a:latin typeface="Symbol"/>
                <a:cs typeface="Symbol"/>
              </a:rPr>
              <a:t></a:t>
            </a:r>
            <a:r>
              <a:rPr sz="3100" spc="675" dirty="0">
                <a:latin typeface="Symbol"/>
                <a:cs typeface="Symbol"/>
              </a:rPr>
              <a:t>⎯⎯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i="1" spc="-140" dirty="0">
                <a:latin typeface="Times New Roman"/>
                <a:cs typeface="Times New Roman"/>
              </a:rPr>
              <a:t>y</a:t>
            </a:r>
            <a:r>
              <a:rPr sz="4250" spc="-140" dirty="0">
                <a:latin typeface="Symbol"/>
                <a:cs typeface="Symbol"/>
              </a:rPr>
              <a:t></a:t>
            </a:r>
            <a:r>
              <a:rPr sz="3100" i="1" spc="-140" dirty="0">
                <a:latin typeface="Times New Roman"/>
                <a:cs typeface="Times New Roman"/>
              </a:rPr>
              <a:t>n</a:t>
            </a:r>
            <a:r>
              <a:rPr sz="3100" i="1" spc="-19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190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2700" spc="15" baseline="-24691" dirty="0">
                <a:latin typeface="Times New Roman"/>
                <a:cs typeface="Times New Roman"/>
              </a:rPr>
              <a:t>0</a:t>
            </a:r>
            <a:r>
              <a:rPr sz="2700" spc="-322" baseline="-24691" dirty="0">
                <a:latin typeface="Times New Roman"/>
                <a:cs typeface="Times New Roman"/>
              </a:rPr>
              <a:t> </a:t>
            </a:r>
            <a:r>
              <a:rPr sz="4250" spc="-36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R="895350" algn="ctr">
              <a:lnSpc>
                <a:spcPts val="1065"/>
              </a:lnSpc>
            </a:pPr>
            <a:r>
              <a:rPr sz="1800" i="1" spc="1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Tahoma"/>
                <a:cs typeface="Tahoma"/>
              </a:rPr>
              <a:t>where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H{x[n]}.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marR="566420">
              <a:lnSpc>
                <a:spcPct val="120200"/>
              </a:lnSpc>
            </a:pPr>
            <a:r>
              <a:rPr sz="2800" spc="-5" dirty="0">
                <a:latin typeface="Tahoma"/>
                <a:cs typeface="Tahoma"/>
              </a:rPr>
              <a:t>Specifically, </a:t>
            </a:r>
            <a:r>
              <a:rPr sz="2800" dirty="0">
                <a:latin typeface="Tahoma"/>
                <a:cs typeface="Tahoma"/>
              </a:rPr>
              <a:t>a system </a:t>
            </a:r>
            <a:r>
              <a:rPr sz="2800" spc="-5" dirty="0">
                <a:latin typeface="Tahoma"/>
                <a:cs typeface="Tahoma"/>
              </a:rPr>
              <a:t>is time invariant if </a:t>
            </a:r>
            <a:r>
              <a:rPr sz="2800" dirty="0">
                <a:latin typeface="Tahoma"/>
                <a:cs typeface="Tahoma"/>
              </a:rPr>
              <a:t>a  </a:t>
            </a:r>
            <a:r>
              <a:rPr sz="2800" spc="-5" dirty="0">
                <a:latin typeface="Tahoma"/>
                <a:cs typeface="Tahoma"/>
              </a:rPr>
              <a:t>time </a:t>
            </a:r>
            <a:r>
              <a:rPr sz="2800" dirty="0">
                <a:latin typeface="Tahoma"/>
                <a:cs typeface="Tahoma"/>
              </a:rPr>
              <a:t>shift </a:t>
            </a:r>
            <a:r>
              <a:rPr sz="2800" spc="-5" dirty="0">
                <a:latin typeface="Tahoma"/>
                <a:cs typeface="Tahoma"/>
              </a:rPr>
              <a:t>in the input </a:t>
            </a:r>
            <a:r>
              <a:rPr sz="2800" dirty="0">
                <a:latin typeface="Tahoma"/>
                <a:cs typeface="Tahoma"/>
              </a:rPr>
              <a:t>signal </a:t>
            </a:r>
            <a:r>
              <a:rPr sz="2800" spc="-5" dirty="0">
                <a:latin typeface="Tahoma"/>
                <a:cs typeface="Tahoma"/>
              </a:rPr>
              <a:t>results in an  identical time </a:t>
            </a:r>
            <a:r>
              <a:rPr sz="2800" dirty="0">
                <a:latin typeface="Tahoma"/>
                <a:cs typeface="Tahoma"/>
              </a:rPr>
              <a:t>shift </a:t>
            </a:r>
            <a:r>
              <a:rPr sz="2800" spc="-5" dirty="0">
                <a:latin typeface="Tahoma"/>
                <a:cs typeface="Tahoma"/>
              </a:rPr>
              <a:t>in the output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signal.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1300" y="2319527"/>
            <a:ext cx="3986529" cy="636270"/>
          </a:xfrm>
          <a:custGeom>
            <a:avLst/>
            <a:gdLst/>
            <a:ahLst/>
            <a:cxnLst/>
            <a:rect l="l" t="t" r="r" b="b"/>
            <a:pathLst>
              <a:path w="3986529" h="636269">
                <a:moveTo>
                  <a:pt x="0" y="636270"/>
                </a:moveTo>
                <a:lnTo>
                  <a:pt x="0" y="0"/>
                </a:lnTo>
                <a:lnTo>
                  <a:pt x="3986022" y="0"/>
                </a:lnTo>
                <a:lnTo>
                  <a:pt x="3986022" y="636269"/>
                </a:lnTo>
                <a:lnTo>
                  <a:pt x="0" y="636270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759205"/>
            <a:ext cx="670242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b="1" spc="-5" dirty="0">
                <a:solidFill>
                  <a:srgbClr val="33339A"/>
                </a:solidFill>
                <a:latin typeface="Tahoma"/>
                <a:cs typeface="Tahoma"/>
              </a:rPr>
              <a:t>Example: </a:t>
            </a:r>
            <a:r>
              <a:rPr sz="2800" spc="-5" dirty="0">
                <a:latin typeface="Tahoma"/>
                <a:cs typeface="Tahoma"/>
              </a:rPr>
              <a:t>Determine if the system is time  </a:t>
            </a:r>
            <a:r>
              <a:rPr sz="2800" dirty="0">
                <a:latin typeface="Tahoma"/>
                <a:cs typeface="Tahoma"/>
              </a:rPr>
              <a:t>variant or time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invariant.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6311900"/>
            <a:ext cx="55740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This system is time variant,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1828800"/>
            <a:ext cx="5448300" cy="562610"/>
          </a:xfrm>
          <a:custGeom>
            <a:avLst/>
            <a:gdLst/>
            <a:ahLst/>
            <a:cxnLst/>
            <a:rect l="l" t="t" r="r" b="b"/>
            <a:pathLst>
              <a:path w="5448300" h="562610">
                <a:moveTo>
                  <a:pt x="0" y="0"/>
                </a:moveTo>
                <a:lnTo>
                  <a:pt x="0" y="562356"/>
                </a:lnTo>
                <a:lnTo>
                  <a:pt x="5448300" y="562355"/>
                </a:lnTo>
                <a:lnTo>
                  <a:pt x="5448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23202" y="1816147"/>
            <a:ext cx="786130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spc="5" dirty="0">
                <a:latin typeface="Times New Roman"/>
                <a:cs typeface="Times New Roman"/>
              </a:rPr>
              <a:t>(2.7)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93854" y="1670387"/>
            <a:ext cx="3435985" cy="676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b="0" i="1" spc="-8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spc="-8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15" dirty="0">
                <a:solidFill>
                  <a:srgbClr val="000000"/>
                </a:solidFill>
                <a:latin typeface="Times New Roman"/>
                <a:cs typeface="Times New Roman"/>
              </a:rPr>
              <a:t>H </a:t>
            </a:r>
            <a:r>
              <a:rPr sz="4100" b="0" spc="-315" dirty="0">
                <a:solidFill>
                  <a:srgbClr val="000000"/>
                </a:solidFill>
                <a:latin typeface="Symbol"/>
                <a:cs typeface="Symbol"/>
              </a:rPr>
              <a:t></a:t>
            </a:r>
            <a:r>
              <a:rPr sz="3100" b="0" i="1" spc="-31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250" b="0" spc="-31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31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31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100" b="0" spc="-315" dirty="0">
                <a:solidFill>
                  <a:srgbClr val="000000"/>
                </a:solidFill>
                <a:latin typeface="Symbol"/>
                <a:cs typeface="Symbol"/>
              </a:rPr>
              <a:t></a:t>
            </a:r>
            <a:r>
              <a:rPr sz="3100" b="0" spc="-3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-4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70" dirty="0">
                <a:solidFill>
                  <a:srgbClr val="000000"/>
                </a:solidFill>
                <a:latin typeface="Times New Roman"/>
                <a:cs typeface="Times New Roman"/>
              </a:rPr>
              <a:t>nx</a:t>
            </a:r>
            <a:r>
              <a:rPr sz="4250" b="0" spc="-17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17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17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5227" y="1824227"/>
            <a:ext cx="5457825" cy="571500"/>
          </a:xfrm>
          <a:custGeom>
            <a:avLst/>
            <a:gdLst/>
            <a:ahLst/>
            <a:cxnLst/>
            <a:rect l="l" t="t" r="r" b="b"/>
            <a:pathLst>
              <a:path w="5457825" h="571500">
                <a:moveTo>
                  <a:pt x="0" y="571500"/>
                </a:moveTo>
                <a:lnTo>
                  <a:pt x="0" y="0"/>
                </a:lnTo>
                <a:lnTo>
                  <a:pt x="5457444" y="0"/>
                </a:lnTo>
                <a:lnTo>
                  <a:pt x="5457444" y="571499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0" y="3200400"/>
            <a:ext cx="2566035" cy="562610"/>
          </a:xfrm>
          <a:custGeom>
            <a:avLst/>
            <a:gdLst/>
            <a:ahLst/>
            <a:cxnLst/>
            <a:rect l="l" t="t" r="r" b="b"/>
            <a:pathLst>
              <a:path w="2566035" h="562610">
                <a:moveTo>
                  <a:pt x="0" y="0"/>
                </a:moveTo>
                <a:lnTo>
                  <a:pt x="0" y="562355"/>
                </a:lnTo>
                <a:lnTo>
                  <a:pt x="2565653" y="562355"/>
                </a:lnTo>
                <a:lnTo>
                  <a:pt x="256565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3427" y="3195827"/>
            <a:ext cx="2574925" cy="571500"/>
          </a:xfrm>
          <a:custGeom>
            <a:avLst/>
            <a:gdLst/>
            <a:ahLst/>
            <a:cxnLst/>
            <a:rect l="l" t="t" r="r" b="b"/>
            <a:pathLst>
              <a:path w="2574925" h="571500">
                <a:moveTo>
                  <a:pt x="0" y="571500"/>
                </a:moveTo>
                <a:lnTo>
                  <a:pt x="0" y="0"/>
                </a:lnTo>
                <a:lnTo>
                  <a:pt x="2574797" y="0"/>
                </a:lnTo>
                <a:lnTo>
                  <a:pt x="2574797" y="571500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1619" y="5029200"/>
            <a:ext cx="4869180" cy="1119505"/>
          </a:xfrm>
          <a:custGeom>
            <a:avLst/>
            <a:gdLst/>
            <a:ahLst/>
            <a:cxnLst/>
            <a:rect l="l" t="t" r="r" b="b"/>
            <a:pathLst>
              <a:path w="4869180" h="1119504">
                <a:moveTo>
                  <a:pt x="0" y="0"/>
                </a:moveTo>
                <a:lnTo>
                  <a:pt x="0" y="1119378"/>
                </a:lnTo>
                <a:lnTo>
                  <a:pt x="4869180" y="1119377"/>
                </a:lnTo>
                <a:lnTo>
                  <a:pt x="4869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22502" y="2508509"/>
            <a:ext cx="6877684" cy="36112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 response of this system to </a:t>
            </a:r>
            <a:r>
              <a:rPr sz="2800" i="1" spc="-5" dirty="0">
                <a:latin typeface="Times New Roman"/>
                <a:cs typeface="Times New Roman"/>
              </a:rPr>
              <a:t>x[n-k]</a:t>
            </a:r>
            <a:r>
              <a:rPr sz="2800" i="1" spc="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endParaRPr sz="2800">
              <a:latin typeface="Tahoma"/>
              <a:cs typeface="Tahoma"/>
            </a:endParaRPr>
          </a:p>
          <a:p>
            <a:pPr marL="1890395">
              <a:lnSpc>
                <a:spcPct val="100000"/>
              </a:lnSpc>
              <a:spcBef>
                <a:spcPts val="530"/>
              </a:spcBef>
            </a:pPr>
            <a:r>
              <a:rPr sz="3100" i="1" spc="-245" dirty="0">
                <a:latin typeface="Times New Roman"/>
                <a:cs typeface="Times New Roman"/>
              </a:rPr>
              <a:t>w</a:t>
            </a:r>
            <a:r>
              <a:rPr sz="4250" spc="-245" dirty="0">
                <a:latin typeface="Symbol"/>
                <a:cs typeface="Symbol"/>
              </a:rPr>
              <a:t></a:t>
            </a:r>
            <a:r>
              <a:rPr sz="3100" i="1" spc="-245" dirty="0">
                <a:latin typeface="Times New Roman"/>
                <a:cs typeface="Times New Roman"/>
              </a:rPr>
              <a:t>n</a:t>
            </a:r>
            <a:r>
              <a:rPr sz="4250" spc="-245" dirty="0">
                <a:latin typeface="Symbol"/>
                <a:cs typeface="Symbol"/>
              </a:rPr>
              <a:t></a:t>
            </a:r>
            <a:r>
              <a:rPr sz="4250" spc="-61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i="1" spc="-140" dirty="0">
                <a:latin typeface="Times New Roman"/>
                <a:cs typeface="Times New Roman"/>
              </a:rPr>
              <a:t>nx</a:t>
            </a:r>
            <a:r>
              <a:rPr sz="4250" spc="-140" dirty="0">
                <a:latin typeface="Symbol"/>
                <a:cs typeface="Symbol"/>
              </a:rPr>
              <a:t></a:t>
            </a:r>
            <a:r>
              <a:rPr sz="3100" i="1" spc="-140" dirty="0">
                <a:latin typeface="Times New Roman"/>
                <a:cs typeface="Times New Roman"/>
              </a:rPr>
              <a:t>n</a:t>
            </a:r>
            <a:r>
              <a:rPr sz="3100" i="1" spc="-15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165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k</a:t>
            </a:r>
            <a:r>
              <a:rPr sz="3100" i="1" spc="-480" dirty="0">
                <a:latin typeface="Times New Roman"/>
                <a:cs typeface="Times New Roman"/>
              </a:rPr>
              <a:t> </a:t>
            </a:r>
            <a:r>
              <a:rPr sz="4250" spc="-40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355600" marR="5080" indent="-342900">
              <a:lnSpc>
                <a:spcPct val="110500"/>
              </a:lnSpc>
              <a:spcBef>
                <a:spcPts val="176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Now if we delay </a:t>
            </a:r>
            <a:r>
              <a:rPr sz="2800" i="1" dirty="0">
                <a:latin typeface="Times New Roman"/>
                <a:cs typeface="Times New Roman"/>
              </a:rPr>
              <a:t>y[n] </a:t>
            </a:r>
            <a:r>
              <a:rPr sz="2800" spc="-5" dirty="0">
                <a:latin typeface="Tahoma"/>
                <a:cs typeface="Tahoma"/>
              </a:rPr>
              <a:t>in (2.7) by 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800" spc="-5" dirty="0">
                <a:latin typeface="Tahoma"/>
                <a:cs typeface="Tahoma"/>
              </a:rPr>
              <a:t>units in  time, we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obtain</a:t>
            </a:r>
            <a:endParaRPr sz="2800">
              <a:latin typeface="Tahoma"/>
              <a:cs typeface="Tahoma"/>
            </a:endParaRPr>
          </a:p>
          <a:p>
            <a:pPr marL="407034">
              <a:lnSpc>
                <a:spcPts val="4840"/>
              </a:lnSpc>
            </a:pPr>
            <a:r>
              <a:rPr sz="3100" i="1" spc="-160" dirty="0">
                <a:latin typeface="Times New Roman"/>
                <a:cs typeface="Times New Roman"/>
              </a:rPr>
              <a:t>y</a:t>
            </a:r>
            <a:r>
              <a:rPr sz="4250" spc="-160" dirty="0">
                <a:latin typeface="Symbol"/>
                <a:cs typeface="Symbol"/>
              </a:rPr>
              <a:t></a:t>
            </a:r>
            <a:r>
              <a:rPr sz="3100" i="1" spc="-160" dirty="0">
                <a:latin typeface="Times New Roman"/>
                <a:cs typeface="Times New Roman"/>
              </a:rPr>
              <a:t>n</a:t>
            </a:r>
            <a:r>
              <a:rPr sz="3100" i="1" spc="-12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2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55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r>
              <a:rPr sz="4250" spc="-59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4100" spc="-195" dirty="0">
                <a:latin typeface="Symbol"/>
                <a:cs typeface="Symbol"/>
              </a:rPr>
              <a:t></a:t>
            </a:r>
            <a:r>
              <a:rPr sz="3100" i="1" spc="-195" dirty="0">
                <a:latin typeface="Times New Roman"/>
                <a:cs typeface="Times New Roman"/>
              </a:rPr>
              <a:t>n</a:t>
            </a:r>
            <a:r>
              <a:rPr sz="3100" i="1" spc="-11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3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380" dirty="0">
                <a:latin typeface="Times New Roman"/>
                <a:cs typeface="Times New Roman"/>
              </a:rPr>
              <a:t> </a:t>
            </a:r>
            <a:r>
              <a:rPr sz="4100" spc="-220" dirty="0">
                <a:latin typeface="Symbol"/>
                <a:cs typeface="Symbol"/>
              </a:rPr>
              <a:t></a:t>
            </a:r>
            <a:r>
              <a:rPr sz="3100" i="1" spc="-220" dirty="0">
                <a:latin typeface="Times New Roman"/>
                <a:cs typeface="Times New Roman"/>
              </a:rPr>
              <a:t>x</a:t>
            </a:r>
            <a:r>
              <a:rPr sz="4250" spc="-220" dirty="0">
                <a:latin typeface="Symbol"/>
                <a:cs typeface="Symbol"/>
              </a:rPr>
              <a:t></a:t>
            </a:r>
            <a:r>
              <a:rPr sz="3100" i="1" spc="-220" dirty="0">
                <a:latin typeface="Times New Roman"/>
                <a:cs typeface="Times New Roman"/>
              </a:rPr>
              <a:t>n</a:t>
            </a:r>
            <a:r>
              <a:rPr sz="3100" i="1" spc="-11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25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55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1691639">
              <a:lnSpc>
                <a:spcPts val="4885"/>
              </a:lnSpc>
            </a:pP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70" dirty="0">
                <a:latin typeface="Times New Roman"/>
                <a:cs typeface="Times New Roman"/>
              </a:rPr>
              <a:t> </a:t>
            </a:r>
            <a:r>
              <a:rPr sz="3100" i="1" spc="-125" dirty="0">
                <a:latin typeface="Times New Roman"/>
                <a:cs typeface="Times New Roman"/>
              </a:rPr>
              <a:t>nx</a:t>
            </a:r>
            <a:r>
              <a:rPr sz="4250" spc="-125" dirty="0">
                <a:latin typeface="Symbol"/>
                <a:cs typeface="Symbol"/>
              </a:rPr>
              <a:t></a:t>
            </a:r>
            <a:r>
              <a:rPr sz="3100" i="1" spc="-125" dirty="0">
                <a:latin typeface="Times New Roman"/>
                <a:cs typeface="Times New Roman"/>
              </a:rPr>
              <a:t>n</a:t>
            </a:r>
            <a:r>
              <a:rPr sz="3100" i="1" spc="-12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25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45" dirty="0">
                <a:latin typeface="Times New Roman"/>
                <a:cs typeface="Times New Roman"/>
              </a:rPr>
              <a:t> </a:t>
            </a:r>
            <a:r>
              <a:rPr sz="4250" spc="-50" dirty="0">
                <a:latin typeface="Symbol"/>
                <a:cs typeface="Symbol"/>
              </a:rPr>
              <a:t></a:t>
            </a:r>
            <a:r>
              <a:rPr sz="3100" spc="-50" dirty="0">
                <a:latin typeface="Symbol"/>
                <a:cs typeface="Symbol"/>
              </a:rPr>
              <a:t></a:t>
            </a:r>
            <a:r>
              <a:rPr sz="3100" spc="-130" dirty="0">
                <a:latin typeface="Times New Roman"/>
                <a:cs typeface="Times New Roman"/>
              </a:rPr>
              <a:t> </a:t>
            </a:r>
            <a:r>
              <a:rPr sz="3100" i="1" spc="-130" dirty="0">
                <a:latin typeface="Times New Roman"/>
                <a:cs typeface="Times New Roman"/>
              </a:rPr>
              <a:t>kx</a:t>
            </a:r>
            <a:r>
              <a:rPr sz="4250" spc="-130" dirty="0">
                <a:latin typeface="Symbol"/>
                <a:cs typeface="Symbol"/>
              </a:rPr>
              <a:t></a:t>
            </a:r>
            <a:r>
              <a:rPr sz="3100" i="1" spc="-130" dirty="0">
                <a:latin typeface="Times New Roman"/>
                <a:cs typeface="Times New Roman"/>
              </a:rPr>
              <a:t>n</a:t>
            </a:r>
            <a:r>
              <a:rPr sz="3100" i="1" spc="-11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3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50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7047" y="5024628"/>
            <a:ext cx="4878705" cy="1129030"/>
          </a:xfrm>
          <a:custGeom>
            <a:avLst/>
            <a:gdLst/>
            <a:ahLst/>
            <a:cxnLst/>
            <a:rect l="l" t="t" r="r" b="b"/>
            <a:pathLst>
              <a:path w="4878705" h="1129029">
                <a:moveTo>
                  <a:pt x="0" y="1128522"/>
                </a:moveTo>
                <a:lnTo>
                  <a:pt x="0" y="0"/>
                </a:lnTo>
                <a:lnTo>
                  <a:pt x="4878324" y="0"/>
                </a:lnTo>
                <a:lnTo>
                  <a:pt x="4878324" y="1128522"/>
                </a:lnTo>
                <a:lnTo>
                  <a:pt x="0" y="112852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91350" y="6296405"/>
            <a:ext cx="2343150" cy="561975"/>
          </a:xfrm>
          <a:custGeom>
            <a:avLst/>
            <a:gdLst/>
            <a:ahLst/>
            <a:cxnLst/>
            <a:rect l="l" t="t" r="r" b="b"/>
            <a:pathLst>
              <a:path w="2343150" h="561975">
                <a:moveTo>
                  <a:pt x="0" y="0"/>
                </a:moveTo>
                <a:lnTo>
                  <a:pt x="0" y="561594"/>
                </a:lnTo>
                <a:lnTo>
                  <a:pt x="2343150" y="561594"/>
                </a:lnTo>
                <a:lnTo>
                  <a:pt x="2343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73041" y="6137967"/>
            <a:ext cx="2266950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-185" dirty="0">
                <a:latin typeface="Times New Roman"/>
                <a:cs typeface="Times New Roman"/>
              </a:rPr>
              <a:t>y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n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80" dirty="0">
                <a:latin typeface="Times New Roman"/>
                <a:cs typeface="Times New Roman"/>
              </a:rPr>
              <a:t>k</a:t>
            </a:r>
            <a:r>
              <a:rPr sz="4250" spc="-80" dirty="0">
                <a:latin typeface="Symbol"/>
                <a:cs typeface="Symbol"/>
              </a:rPr>
              <a:t></a:t>
            </a:r>
            <a:r>
              <a:rPr sz="4250" spc="-87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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280" dirty="0">
                <a:latin typeface="Times New Roman"/>
                <a:cs typeface="Times New Roman"/>
              </a:rPr>
              <a:t>w</a:t>
            </a:r>
            <a:r>
              <a:rPr sz="4250" spc="-280" dirty="0">
                <a:latin typeface="Symbol"/>
                <a:cs typeface="Symbol"/>
              </a:rPr>
              <a:t></a:t>
            </a:r>
            <a:r>
              <a:rPr sz="3100" i="1" spc="-280" dirty="0">
                <a:latin typeface="Times New Roman"/>
                <a:cs typeface="Times New Roman"/>
              </a:rPr>
              <a:t>n</a:t>
            </a:r>
            <a:r>
              <a:rPr sz="4250" spc="-28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86778" y="6291834"/>
            <a:ext cx="2352675" cy="570865"/>
          </a:xfrm>
          <a:custGeom>
            <a:avLst/>
            <a:gdLst/>
            <a:ahLst/>
            <a:cxnLst/>
            <a:rect l="l" t="t" r="r" b="b"/>
            <a:pathLst>
              <a:path w="2352675" h="570865">
                <a:moveTo>
                  <a:pt x="0" y="570738"/>
                </a:moveTo>
                <a:lnTo>
                  <a:pt x="0" y="0"/>
                </a:lnTo>
                <a:lnTo>
                  <a:pt x="2352294" y="0"/>
                </a:lnTo>
                <a:lnTo>
                  <a:pt x="2352294" y="570738"/>
                </a:lnTo>
                <a:lnTo>
                  <a:pt x="0" y="570738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1249933"/>
            <a:ext cx="43961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1430" algn="l"/>
              </a:tabLst>
            </a:pPr>
            <a:r>
              <a:rPr sz="3200" spc="-5" dirty="0"/>
              <a:t>2.4.3	Linear</a:t>
            </a:r>
            <a:r>
              <a:rPr sz="3200" spc="-50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7302" y="2165095"/>
            <a:ext cx="61702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linear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is defined </a:t>
            </a:r>
            <a:r>
              <a:rPr sz="2800" dirty="0">
                <a:latin typeface="Tahoma"/>
                <a:cs typeface="Tahoma"/>
              </a:rPr>
              <a:t>as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follows: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0201" y="4726888"/>
            <a:ext cx="6279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where </a:t>
            </a:r>
            <a:r>
              <a:rPr sz="2800" i="1" spc="-5" dirty="0">
                <a:latin typeface="Times New Roman"/>
                <a:cs typeface="Times New Roman"/>
              </a:rPr>
              <a:t>a</a:t>
            </a:r>
            <a:r>
              <a:rPr sz="2850" i="1" spc="-7" baseline="-20467" dirty="0">
                <a:latin typeface="Times New Roman"/>
                <a:cs typeface="Times New Roman"/>
              </a:rPr>
              <a:t>1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50" i="1" baseline="-20467" dirty="0">
                <a:latin typeface="Times New Roman"/>
                <a:cs typeface="Times New Roman"/>
              </a:rPr>
              <a:t>2 </a:t>
            </a:r>
            <a:r>
              <a:rPr sz="2800" dirty="0">
                <a:latin typeface="Tahoma"/>
                <a:cs typeface="Tahoma"/>
              </a:rPr>
              <a:t>are arbitrary</a:t>
            </a:r>
            <a:r>
              <a:rPr sz="2800" spc="1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constants.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3368802"/>
            <a:ext cx="7715250" cy="593725"/>
          </a:xfrm>
          <a:custGeom>
            <a:avLst/>
            <a:gdLst/>
            <a:ahLst/>
            <a:cxnLst/>
            <a:rect l="l" t="t" r="r" b="b"/>
            <a:pathLst>
              <a:path w="7715250" h="593725">
                <a:moveTo>
                  <a:pt x="0" y="0"/>
                </a:moveTo>
                <a:lnTo>
                  <a:pt x="0" y="593598"/>
                </a:lnTo>
                <a:lnTo>
                  <a:pt x="7715250" y="593598"/>
                </a:lnTo>
                <a:lnTo>
                  <a:pt x="7715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29904" y="3389377"/>
            <a:ext cx="78422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spc="5" dirty="0">
                <a:latin typeface="Times New Roman"/>
                <a:cs typeface="Times New Roman"/>
              </a:rPr>
              <a:t>(2.8)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563" y="3652564"/>
            <a:ext cx="188468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21945" algn="l"/>
                <a:tab pos="1403985" algn="l"/>
                <a:tab pos="1755775" algn="l"/>
              </a:tabLst>
            </a:pPr>
            <a:r>
              <a:rPr sz="1800" spc="5" dirty="0">
                <a:latin typeface="Times New Roman"/>
                <a:cs typeface="Times New Roman"/>
              </a:rPr>
              <a:t>1	1	2	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3617" y="3652564"/>
            <a:ext cx="183578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97180" algn="l"/>
                <a:tab pos="1379855" algn="l"/>
                <a:tab pos="1706880" algn="l"/>
              </a:tabLst>
            </a:pPr>
            <a:r>
              <a:rPr sz="1800" spc="5" dirty="0">
                <a:latin typeface="Times New Roman"/>
                <a:cs typeface="Times New Roman"/>
              </a:rPr>
              <a:t>1	1	2	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9028" y="3374434"/>
            <a:ext cx="19240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1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8761" y="3244070"/>
            <a:ext cx="2966720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81860" algn="l"/>
                <a:tab pos="2511425" algn="l"/>
              </a:tabLst>
            </a:pPr>
            <a:r>
              <a:rPr sz="3100" spc="15" dirty="0">
                <a:latin typeface="Symbol"/>
                <a:cs typeface="Symbol"/>
              </a:rPr>
              <a:t></a:t>
            </a:r>
            <a:r>
              <a:rPr sz="3100" spc="-44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spc="24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y</a:t>
            </a:r>
            <a:r>
              <a:rPr sz="3100" i="1" spc="100" dirty="0">
                <a:latin typeface="Times New Roman"/>
                <a:cs typeface="Times New Roman"/>
              </a:rPr>
              <a:t> </a:t>
            </a:r>
            <a:r>
              <a:rPr sz="4250" spc="-565" dirty="0">
                <a:latin typeface="Symbol"/>
                <a:cs typeface="Symbol"/>
              </a:rPr>
              <a:t></a:t>
            </a:r>
            <a:r>
              <a:rPr sz="3100" i="1" spc="60" dirty="0">
                <a:latin typeface="Times New Roman"/>
                <a:cs typeface="Times New Roman"/>
              </a:rPr>
              <a:t>n</a:t>
            </a:r>
            <a:r>
              <a:rPr sz="4250" spc="-240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i="1" spc="5" dirty="0">
                <a:latin typeface="Times New Roman"/>
                <a:cs typeface="Times New Roman"/>
              </a:rPr>
              <a:t>y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4250" spc="-565" dirty="0">
                <a:latin typeface="Symbol"/>
                <a:cs typeface="Symbol"/>
              </a:rPr>
              <a:t></a:t>
            </a:r>
            <a:r>
              <a:rPr sz="3100" i="1" spc="55" dirty="0">
                <a:latin typeface="Times New Roman"/>
                <a:cs typeface="Times New Roman"/>
              </a:rPr>
              <a:t>n</a:t>
            </a:r>
            <a:r>
              <a:rPr sz="4250" spc="-409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8301" y="3244070"/>
            <a:ext cx="3134995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06245" algn="l"/>
                <a:tab pos="2030095" algn="l"/>
              </a:tabLst>
            </a:pP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spc="100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x</a:t>
            </a:r>
            <a:r>
              <a:rPr sz="3100" i="1" spc="55" dirty="0">
                <a:latin typeface="Times New Roman"/>
                <a:cs typeface="Times New Roman"/>
              </a:rPr>
              <a:t> </a:t>
            </a:r>
            <a:r>
              <a:rPr sz="4250" spc="-565" dirty="0">
                <a:latin typeface="Symbol"/>
                <a:cs typeface="Symbol"/>
              </a:rPr>
              <a:t></a:t>
            </a:r>
            <a:r>
              <a:rPr sz="3100" i="1" spc="60" dirty="0">
                <a:latin typeface="Times New Roman"/>
                <a:cs typeface="Times New Roman"/>
              </a:rPr>
              <a:t>n</a:t>
            </a:r>
            <a:r>
              <a:rPr sz="4250" spc="-235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i="1" spc="5" dirty="0">
                <a:latin typeface="Times New Roman"/>
                <a:cs typeface="Times New Roman"/>
              </a:rPr>
              <a:t>x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4250" spc="-1005" dirty="0">
                <a:latin typeface="Symbol"/>
                <a:cs typeface="Symbol"/>
              </a:rPr>
              <a:t></a:t>
            </a:r>
            <a:r>
              <a:rPr sz="3100" i="1" spc="-385" dirty="0">
                <a:latin typeface="Times New Roman"/>
                <a:cs typeface="Times New Roman"/>
              </a:rPr>
              <a:t>n</a:t>
            </a:r>
            <a:r>
              <a:rPr sz="4250" spc="-585" dirty="0">
                <a:latin typeface="Symbol"/>
                <a:cs typeface="Symbol"/>
              </a:rPr>
              <a:t></a:t>
            </a:r>
            <a:r>
              <a:rPr sz="3100" spc="350" dirty="0">
                <a:latin typeface="Symbol"/>
                <a:cs typeface="Symbol"/>
              </a:rPr>
              <a:t>⎯</a:t>
            </a:r>
            <a:r>
              <a:rPr sz="3100" spc="-330" dirty="0">
                <a:latin typeface="Symbol"/>
                <a:cs typeface="Symbol"/>
              </a:rPr>
              <a:t>⎯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48027" y="3364229"/>
            <a:ext cx="7724775" cy="603250"/>
          </a:xfrm>
          <a:custGeom>
            <a:avLst/>
            <a:gdLst/>
            <a:ahLst/>
            <a:cxnLst/>
            <a:rect l="l" t="t" r="r" b="b"/>
            <a:pathLst>
              <a:path w="7724775" h="603250">
                <a:moveTo>
                  <a:pt x="0" y="602742"/>
                </a:moveTo>
                <a:lnTo>
                  <a:pt x="0" y="0"/>
                </a:lnTo>
                <a:lnTo>
                  <a:pt x="7724394" y="0"/>
                </a:lnTo>
                <a:lnTo>
                  <a:pt x="7724394" y="602741"/>
                </a:lnTo>
                <a:lnTo>
                  <a:pt x="0" y="602742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83412"/>
            <a:ext cx="61842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CC"/>
                </a:solidFill>
              </a:rPr>
              <a:t>Example: </a:t>
            </a:r>
            <a:r>
              <a:rPr sz="3200" b="0" spc="-5" dirty="0">
                <a:solidFill>
                  <a:srgbClr val="33339A"/>
                </a:solidFill>
                <a:latin typeface="Tahoma"/>
                <a:cs typeface="Tahoma"/>
              </a:rPr>
              <a:t>Three sample</a:t>
            </a:r>
            <a:r>
              <a:rPr sz="3200" b="0" spc="9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0" spc="-5" dirty="0">
                <a:solidFill>
                  <a:srgbClr val="33339A"/>
                </a:solidFill>
                <a:latin typeface="Tahoma"/>
                <a:cs typeface="Tahoma"/>
              </a:rPr>
              <a:t>averager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0" y="1905000"/>
            <a:ext cx="6103620" cy="3850004"/>
          </a:xfrm>
          <a:custGeom>
            <a:avLst/>
            <a:gdLst/>
            <a:ahLst/>
            <a:cxnLst/>
            <a:rect l="l" t="t" r="r" b="b"/>
            <a:pathLst>
              <a:path w="6103620" h="3850004">
                <a:moveTo>
                  <a:pt x="0" y="0"/>
                </a:moveTo>
                <a:lnTo>
                  <a:pt x="0" y="3849624"/>
                </a:lnTo>
                <a:lnTo>
                  <a:pt x="6103620" y="3849623"/>
                </a:lnTo>
                <a:lnTo>
                  <a:pt x="6103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4526" y="236448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13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6467" y="380619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13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05913" y="3801772"/>
            <a:ext cx="193040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5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7880" y="3765815"/>
            <a:ext cx="157607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64945" algn="l"/>
              </a:tabLst>
            </a:pPr>
            <a:r>
              <a:rPr sz="1500" spc="15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0579" y="3765815"/>
            <a:ext cx="11753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64895" algn="l"/>
              </a:tabLst>
            </a:pPr>
            <a:r>
              <a:rPr sz="1500" spc="15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2768" y="4107668"/>
            <a:ext cx="3645535" cy="158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0">
              <a:lnSpc>
                <a:spcPts val="4155"/>
              </a:lnSpc>
              <a:spcBef>
                <a:spcPts val="100"/>
              </a:spcBef>
            </a:pP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175" dirty="0">
                <a:latin typeface="Times New Roman"/>
                <a:cs typeface="Times New Roman"/>
              </a:rPr>
              <a:t>x</a:t>
            </a:r>
            <a:r>
              <a:rPr sz="2250" spc="89" baseline="-24074" dirty="0">
                <a:latin typeface="Times New Roman"/>
                <a:cs typeface="Times New Roman"/>
              </a:rPr>
              <a:t>1</a:t>
            </a:r>
            <a:r>
              <a:rPr sz="3600" spc="-465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</a:t>
            </a:r>
            <a:r>
              <a:rPr sz="2600" i="1" spc="-10" dirty="0">
                <a:latin typeface="Times New Roman"/>
                <a:cs typeface="Times New Roman"/>
              </a:rPr>
              <a:t>x</a:t>
            </a:r>
            <a:r>
              <a:rPr sz="2250" spc="202" baseline="-24074" dirty="0">
                <a:latin typeface="Times New Roman"/>
                <a:cs typeface="Times New Roman"/>
              </a:rPr>
              <a:t>2</a:t>
            </a:r>
            <a:r>
              <a:rPr sz="3600" spc="-465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600" spc="-34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646430">
              <a:lnSpc>
                <a:spcPts val="3995"/>
              </a:lnSpc>
            </a:pP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175" dirty="0">
                <a:latin typeface="Times New Roman"/>
                <a:cs typeface="Times New Roman"/>
              </a:rPr>
              <a:t>x</a:t>
            </a:r>
            <a:r>
              <a:rPr sz="2250" spc="97" baseline="-24074" dirty="0">
                <a:latin typeface="Times New Roman"/>
                <a:cs typeface="Times New Roman"/>
              </a:rPr>
              <a:t>1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Symbol"/>
                <a:cs typeface="Symbol"/>
              </a:rPr>
              <a:t></a:t>
            </a:r>
            <a:r>
              <a:rPr sz="2600" spc="-175" dirty="0">
                <a:latin typeface="Times New Roman"/>
                <a:cs typeface="Times New Roman"/>
              </a:rPr>
              <a:t>1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</a:t>
            </a:r>
            <a:r>
              <a:rPr sz="2600" i="1" spc="-10" dirty="0">
                <a:latin typeface="Times New Roman"/>
                <a:cs typeface="Times New Roman"/>
              </a:rPr>
              <a:t>x</a:t>
            </a:r>
            <a:r>
              <a:rPr sz="2250" spc="202" baseline="-24074" dirty="0">
                <a:latin typeface="Times New Roman"/>
                <a:cs typeface="Times New Roman"/>
              </a:rPr>
              <a:t>2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Symbol"/>
                <a:cs typeface="Symbol"/>
              </a:rPr>
              <a:t></a:t>
            </a:r>
            <a:r>
              <a:rPr sz="2600" spc="-175" dirty="0">
                <a:latin typeface="Times New Roman"/>
                <a:cs typeface="Times New Roman"/>
              </a:rPr>
              <a:t>1</a:t>
            </a:r>
            <a:r>
              <a:rPr sz="3600" spc="-765" dirty="0">
                <a:latin typeface="Symbol"/>
                <a:cs typeface="Symbol"/>
              </a:rPr>
              <a:t></a:t>
            </a:r>
            <a:r>
              <a:rPr sz="2600" spc="1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4160"/>
              </a:lnSpc>
            </a:pP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[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140" dirty="0">
                <a:latin typeface="Times New Roman"/>
                <a:cs typeface="Times New Roman"/>
              </a:rPr>
              <a:t>y</a:t>
            </a:r>
            <a:r>
              <a:rPr sz="2250" spc="97" baseline="-24074" dirty="0">
                <a:latin typeface="Times New Roman"/>
                <a:cs typeface="Times New Roman"/>
              </a:rPr>
              <a:t>1</a:t>
            </a:r>
            <a:r>
              <a:rPr sz="3600" spc="-475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2250" spc="202" baseline="-24074" dirty="0">
                <a:latin typeface="Times New Roman"/>
                <a:cs typeface="Times New Roman"/>
              </a:rPr>
              <a:t>2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600" spc="-610" dirty="0">
                <a:latin typeface="Symbol"/>
                <a:cs typeface="Symbol"/>
              </a:rPr>
              <a:t></a:t>
            </a:r>
            <a:r>
              <a:rPr sz="2600" spc="10" dirty="0">
                <a:latin typeface="Times New Roman"/>
                <a:cs typeface="Times New Roman"/>
              </a:rPr>
              <a:t>]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9728" y="3419761"/>
            <a:ext cx="5716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spc="30" dirty="0">
                <a:latin typeface="Times New Roman"/>
                <a:cs typeface="Times New Roman"/>
              </a:rPr>
              <a:t>H</a:t>
            </a:r>
            <a:r>
              <a:rPr sz="2600" spc="30" dirty="0">
                <a:latin typeface="Times New Roman"/>
                <a:cs typeface="Times New Roman"/>
              </a:rPr>
              <a:t>{</a:t>
            </a:r>
            <a:r>
              <a:rPr sz="2600" i="1" spc="30" dirty="0">
                <a:latin typeface="Times New Roman"/>
                <a:cs typeface="Times New Roman"/>
              </a:rPr>
              <a:t>ax 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n</a:t>
            </a:r>
            <a:r>
              <a:rPr sz="3600" spc="-145" dirty="0">
                <a:latin typeface="Symbol"/>
                <a:cs typeface="Symbol"/>
              </a:rPr>
              <a:t></a:t>
            </a:r>
            <a:r>
              <a:rPr sz="2600" spc="-145" dirty="0">
                <a:latin typeface="Symbol"/>
                <a:cs typeface="Symbol"/>
              </a:rPr>
              <a:t>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 </a:t>
            </a:r>
            <a:r>
              <a:rPr sz="3600" spc="-290" dirty="0">
                <a:latin typeface="Symbol"/>
                <a:cs typeface="Symbol"/>
              </a:rPr>
              <a:t></a:t>
            </a:r>
            <a:r>
              <a:rPr sz="2600" i="1" spc="-290" dirty="0">
                <a:latin typeface="Times New Roman"/>
                <a:cs typeface="Times New Roman"/>
              </a:rPr>
              <a:t>n</a:t>
            </a:r>
            <a:r>
              <a:rPr sz="3600" spc="-290" dirty="0">
                <a:latin typeface="Symbol"/>
                <a:cs typeface="Symbol"/>
              </a:rPr>
              <a:t></a:t>
            </a:r>
            <a:r>
              <a:rPr sz="2600" spc="-290" dirty="0">
                <a:latin typeface="Times New Roman"/>
                <a:cs typeface="Times New Roman"/>
              </a:rPr>
              <a:t>}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3900" spc="67" baseline="35256" dirty="0">
                <a:latin typeface="Times New Roman"/>
                <a:cs typeface="Times New Roman"/>
              </a:rPr>
              <a:t>1</a:t>
            </a:r>
            <a:r>
              <a:rPr sz="2600" spc="45" dirty="0">
                <a:latin typeface="Times New Roman"/>
                <a:cs typeface="Times New Roman"/>
              </a:rPr>
              <a:t>{</a:t>
            </a:r>
            <a:r>
              <a:rPr sz="2600" i="1" spc="45" dirty="0">
                <a:latin typeface="Times New Roman"/>
                <a:cs typeface="Times New Roman"/>
              </a:rPr>
              <a:t>ax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 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40" dirty="0">
                <a:latin typeface="Times New Roman"/>
                <a:cs typeface="Times New Roman"/>
              </a:rPr>
              <a:t>1</a:t>
            </a:r>
            <a:r>
              <a:rPr sz="3600" spc="-40" dirty="0">
                <a:latin typeface="Symbol"/>
                <a:cs typeface="Symbol"/>
              </a:rPr>
              <a:t>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19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Symbol"/>
                <a:cs typeface="Symbol"/>
              </a:rPr>
              <a:t></a:t>
            </a:r>
            <a:r>
              <a:rPr sz="2600" spc="-105" dirty="0">
                <a:latin typeface="Times New Roman"/>
                <a:cs typeface="Times New Roman"/>
              </a:rPr>
              <a:t>1</a:t>
            </a:r>
            <a:r>
              <a:rPr sz="3600" spc="-10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5597" y="2360012"/>
            <a:ext cx="2005330" cy="9251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48895" algn="ctr">
              <a:lnSpc>
                <a:spcPts val="2920"/>
              </a:lnSpc>
              <a:spcBef>
                <a:spcPts val="135"/>
              </a:spcBef>
            </a:pPr>
            <a:r>
              <a:rPr sz="2600" spc="15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ts val="4120"/>
              </a:lnSpc>
            </a:pP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600" spc="-185" dirty="0">
                <a:latin typeface="Symbol"/>
                <a:cs typeface="Symbol"/>
              </a:rPr>
              <a:t></a:t>
            </a:r>
            <a:r>
              <a:rPr sz="2600" spc="810" dirty="0">
                <a:latin typeface="Symbol"/>
                <a:cs typeface="Symbol"/>
              </a:rPr>
              <a:t>⎯</a:t>
            </a:r>
            <a:r>
              <a:rPr sz="2600" spc="80" dirty="0">
                <a:latin typeface="Symbol"/>
                <a:cs typeface="Symbol"/>
              </a:rPr>
              <a:t>⎯</a:t>
            </a:r>
            <a:r>
              <a:rPr sz="2250" i="1" spc="37" baseline="44444" dirty="0">
                <a:latin typeface="Times New Roman"/>
                <a:cs typeface="Times New Roman"/>
              </a:rPr>
              <a:t>H</a:t>
            </a:r>
            <a:r>
              <a:rPr sz="2250" i="1" spc="-277" baseline="44444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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i="1" spc="-960" dirty="0">
                <a:latin typeface="Times New Roman"/>
                <a:cs typeface="Times New Roman"/>
              </a:rPr>
              <a:t>y</a:t>
            </a:r>
            <a:r>
              <a:rPr sz="3600" spc="-960" dirty="0">
                <a:latin typeface="Symbol"/>
                <a:cs typeface="Symbol"/>
              </a:rPr>
              <a:t></a:t>
            </a:r>
            <a:r>
              <a:rPr sz="2600" i="1" spc="-960" dirty="0">
                <a:latin typeface="Times New Roman"/>
                <a:cs typeface="Times New Roman"/>
              </a:rPr>
              <a:t>n</a:t>
            </a:r>
            <a:r>
              <a:rPr sz="3600" spc="-96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0920" y="1978002"/>
            <a:ext cx="5618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0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52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05" dirty="0">
                <a:latin typeface="Times New Roman"/>
                <a:cs typeface="Times New Roman"/>
              </a:rPr>
              <a:t> </a:t>
            </a:r>
            <a:r>
              <a:rPr sz="3900" spc="22" baseline="35256" dirty="0">
                <a:latin typeface="Times New Roman"/>
                <a:cs typeface="Times New Roman"/>
              </a:rPr>
              <a:t>1</a:t>
            </a:r>
            <a:r>
              <a:rPr sz="3900" spc="-487" baseline="35256" dirty="0">
                <a:latin typeface="Times New Roman"/>
                <a:cs typeface="Times New Roman"/>
              </a:rPr>
              <a:t> </a:t>
            </a:r>
            <a:r>
              <a:rPr sz="3450" spc="-265" dirty="0">
                <a:latin typeface="Symbol"/>
                <a:cs typeface="Symbol"/>
              </a:rPr>
              <a:t></a:t>
            </a:r>
            <a:r>
              <a:rPr sz="2600" i="1" spc="-265" dirty="0">
                <a:latin typeface="Times New Roman"/>
                <a:cs typeface="Times New Roman"/>
              </a:rPr>
              <a:t>x</a:t>
            </a:r>
            <a:r>
              <a:rPr sz="3600" spc="-265" dirty="0">
                <a:latin typeface="Symbol"/>
                <a:cs typeface="Symbol"/>
              </a:rPr>
              <a:t></a:t>
            </a:r>
            <a:r>
              <a:rPr sz="2600" i="1" spc="-26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40" dirty="0">
                <a:latin typeface="Times New Roman"/>
                <a:cs typeface="Times New Roman"/>
              </a:rPr>
              <a:t>1</a:t>
            </a:r>
            <a:r>
              <a:rPr sz="3600" spc="-40" dirty="0">
                <a:latin typeface="Symbol"/>
                <a:cs typeface="Symbol"/>
              </a:rPr>
              <a:t>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-120" dirty="0">
                <a:latin typeface="Times New Roman"/>
                <a:cs typeface="Times New Roman"/>
              </a:rPr>
              <a:t>x</a:t>
            </a:r>
            <a:r>
              <a:rPr sz="3600" spc="-120" dirty="0">
                <a:latin typeface="Symbol"/>
                <a:cs typeface="Symbol"/>
              </a:rPr>
              <a:t></a:t>
            </a:r>
            <a:r>
              <a:rPr sz="2600" i="1" spc="-120" dirty="0">
                <a:latin typeface="Times New Roman"/>
                <a:cs typeface="Times New Roman"/>
              </a:rPr>
              <a:t>n</a:t>
            </a:r>
            <a:r>
              <a:rPr sz="3600" spc="-120" dirty="0">
                <a:latin typeface="Symbol"/>
                <a:cs typeface="Symbol"/>
              </a:rPr>
              <a:t></a:t>
            </a:r>
            <a:r>
              <a:rPr sz="2600" spc="-120" dirty="0">
                <a:latin typeface="Symbol"/>
                <a:cs typeface="Symbol"/>
              </a:rPr>
              <a:t>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-150" dirty="0">
                <a:latin typeface="Times New Roman"/>
                <a:cs typeface="Times New Roman"/>
              </a:rPr>
              <a:t>x</a:t>
            </a:r>
            <a:r>
              <a:rPr sz="3600" spc="-150" dirty="0">
                <a:latin typeface="Symbol"/>
                <a:cs typeface="Symbol"/>
              </a:rPr>
              <a:t></a:t>
            </a:r>
            <a:r>
              <a:rPr sz="2600" i="1" spc="-150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-290" dirty="0">
                <a:latin typeface="Symbol"/>
                <a:cs typeface="Symbol"/>
              </a:rPr>
              <a:t></a:t>
            </a:r>
            <a:r>
              <a:rPr sz="2600" spc="-290" dirty="0">
                <a:latin typeface="Times New Roman"/>
                <a:cs typeface="Times New Roman"/>
              </a:rPr>
              <a:t>1</a:t>
            </a:r>
            <a:r>
              <a:rPr sz="3600" spc="-290" dirty="0">
                <a:latin typeface="Symbol"/>
                <a:cs typeface="Symbol"/>
              </a:rPr>
              <a:t></a:t>
            </a:r>
            <a:r>
              <a:rPr sz="3450" spc="-290" dirty="0">
                <a:latin typeface="Symbol"/>
                <a:cs typeface="Symbol"/>
              </a:rPr>
              <a:t></a:t>
            </a:r>
            <a:r>
              <a:rPr sz="3450" spc="-55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H</a:t>
            </a:r>
            <a:r>
              <a:rPr sz="2600" i="1" spc="-420" dirty="0">
                <a:latin typeface="Times New Roman"/>
                <a:cs typeface="Times New Roman"/>
              </a:rPr>
              <a:t> </a:t>
            </a:r>
            <a:r>
              <a:rPr sz="3450" spc="-360" dirty="0">
                <a:latin typeface="Symbol"/>
                <a:cs typeface="Symbol"/>
              </a:rPr>
              <a:t></a:t>
            </a:r>
            <a:r>
              <a:rPr sz="2600" i="1" spc="-360" dirty="0">
                <a:latin typeface="Times New Roman"/>
                <a:cs typeface="Times New Roman"/>
              </a:rPr>
              <a:t>x</a:t>
            </a:r>
            <a:r>
              <a:rPr sz="3600" spc="-360" dirty="0">
                <a:latin typeface="Symbol"/>
                <a:cs typeface="Symbol"/>
              </a:rPr>
              <a:t></a:t>
            </a:r>
            <a:r>
              <a:rPr sz="2600" i="1" spc="-360" dirty="0">
                <a:latin typeface="Times New Roman"/>
                <a:cs typeface="Times New Roman"/>
              </a:rPr>
              <a:t>n</a:t>
            </a:r>
            <a:r>
              <a:rPr sz="3600" spc="-360" dirty="0">
                <a:latin typeface="Symbol"/>
                <a:cs typeface="Symbol"/>
              </a:rPr>
              <a:t></a:t>
            </a:r>
            <a:r>
              <a:rPr sz="3450" spc="-360" dirty="0"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48027" y="1900427"/>
            <a:ext cx="6113145" cy="3858895"/>
          </a:xfrm>
          <a:custGeom>
            <a:avLst/>
            <a:gdLst/>
            <a:ahLst/>
            <a:cxnLst/>
            <a:rect l="l" t="t" r="r" b="b"/>
            <a:pathLst>
              <a:path w="6113145" h="3858895">
                <a:moveTo>
                  <a:pt x="0" y="3858768"/>
                </a:moveTo>
                <a:lnTo>
                  <a:pt x="0" y="0"/>
                </a:lnTo>
                <a:lnTo>
                  <a:pt x="6112764" y="0"/>
                </a:lnTo>
                <a:lnTo>
                  <a:pt x="6112764" y="3858767"/>
                </a:lnTo>
                <a:lnTo>
                  <a:pt x="0" y="385876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81377" y="6248400"/>
            <a:ext cx="5815330" cy="4572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spc="-5" dirty="0">
                <a:latin typeface="Tahoma"/>
                <a:cs typeface="Tahoma"/>
              </a:rPr>
              <a:t>The 3-sample averager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a linear</a:t>
            </a:r>
            <a:r>
              <a:rPr sz="2400" spc="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902" y="10655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2209800"/>
            <a:ext cx="8270875" cy="1644650"/>
          </a:xfrm>
          <a:custGeom>
            <a:avLst/>
            <a:gdLst/>
            <a:ahLst/>
            <a:cxnLst/>
            <a:rect l="l" t="t" r="r" b="b"/>
            <a:pathLst>
              <a:path w="8270875" h="1644650">
                <a:moveTo>
                  <a:pt x="0" y="0"/>
                </a:moveTo>
                <a:lnTo>
                  <a:pt x="0" y="1644396"/>
                </a:lnTo>
                <a:lnTo>
                  <a:pt x="8270748" y="1644396"/>
                </a:lnTo>
                <a:lnTo>
                  <a:pt x="82707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88524" y="3237170"/>
            <a:ext cx="1107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0240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395" dirty="0">
                <a:latin typeface="Times New Roman"/>
                <a:cs typeface="Times New Roman"/>
              </a:rPr>
              <a:t> </a:t>
            </a:r>
            <a:r>
              <a:rPr sz="3600" spc="-140" dirty="0">
                <a:latin typeface="Symbol"/>
                <a:cs typeface="Symbol"/>
              </a:rPr>
              <a:t></a:t>
            </a:r>
            <a:r>
              <a:rPr sz="2600" i="1" spc="-140" dirty="0">
                <a:latin typeface="Times New Roman"/>
                <a:cs typeface="Times New Roman"/>
              </a:rPr>
              <a:t>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459" dirty="0">
                <a:latin typeface="Times New Roman"/>
                <a:cs typeface="Times New Roman"/>
              </a:rPr>
              <a:t> </a:t>
            </a:r>
            <a:r>
              <a:rPr sz="3600" spc="-18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1542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1492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0008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8490" y="3349233"/>
            <a:ext cx="46735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6870" algn="l"/>
              </a:tabLst>
            </a:pPr>
            <a:r>
              <a:rPr sz="1500" spc="15" dirty="0">
                <a:latin typeface="Times New Roman"/>
                <a:cs typeface="Times New Roman"/>
              </a:rPr>
              <a:t>2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3426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7075" y="3349233"/>
            <a:ext cx="4686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7505" algn="l"/>
              </a:tabLst>
            </a:pPr>
            <a:r>
              <a:rPr sz="1500" spc="15" dirty="0">
                <a:latin typeface="Times New Roman"/>
                <a:cs typeface="Times New Roman"/>
              </a:rPr>
              <a:t>2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9370" y="2775455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2506" y="3032982"/>
            <a:ext cx="138874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77620" algn="l"/>
              </a:tabLst>
            </a:pPr>
            <a:r>
              <a:rPr sz="1500" spc="15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6319" y="3032982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0730" y="3032982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6949" y="3237170"/>
            <a:ext cx="1683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3845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n </a:t>
            </a:r>
            <a:r>
              <a:rPr sz="3600" spc="55" dirty="0">
                <a:latin typeface="Symbol"/>
                <a:cs typeface="Symbol"/>
              </a:rPr>
              <a:t>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2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abx	</a:t>
            </a:r>
            <a:r>
              <a:rPr sz="3600" spc="-340" dirty="0">
                <a:latin typeface="Symbol"/>
                <a:cs typeface="Symbol"/>
              </a:rPr>
              <a:t>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65335" y="3237170"/>
            <a:ext cx="1503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3144" algn="l"/>
                <a:tab pos="1374140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390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Symbol"/>
                <a:cs typeface="Symbol"/>
              </a:rPr>
              <a:t>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18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	</a:t>
            </a:r>
            <a:r>
              <a:rPr sz="2600" i="1" spc="10" dirty="0">
                <a:latin typeface="Times New Roman"/>
                <a:cs typeface="Times New Roman"/>
              </a:rPr>
              <a:t>x	</a:t>
            </a:r>
            <a:r>
              <a:rPr sz="3600" spc="-340" dirty="0">
                <a:latin typeface="Symbol"/>
                <a:cs typeface="Symbol"/>
              </a:rPr>
              <a:t>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09512" y="2687665"/>
            <a:ext cx="300101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2365" algn="l"/>
                <a:tab pos="2425700" algn="l"/>
              </a:tabLst>
            </a:pPr>
            <a:r>
              <a:rPr sz="3450" spc="-190" dirty="0">
                <a:latin typeface="Symbol"/>
                <a:cs typeface="Symbol"/>
              </a:rPr>
              <a:t></a:t>
            </a:r>
            <a:r>
              <a:rPr sz="3450" spc="-55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3450" spc="-175" dirty="0">
                <a:latin typeface="Symbol"/>
                <a:cs typeface="Symbol"/>
              </a:rPr>
              <a:t></a:t>
            </a:r>
            <a:r>
              <a:rPr sz="2600" i="1" spc="-175" dirty="0">
                <a:latin typeface="Times New Roman"/>
                <a:cs typeface="Times New Roman"/>
              </a:rPr>
              <a:t>ax	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00" i="1" spc="-165" dirty="0">
                <a:latin typeface="Times New Roman"/>
                <a:cs typeface="Times New Roman"/>
              </a:rPr>
              <a:t>n</a:t>
            </a:r>
            <a:r>
              <a:rPr sz="2600" i="1" spc="-395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Symbol"/>
                <a:cs typeface="Symbol"/>
              </a:rPr>
              <a:t>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18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434" dirty="0">
                <a:latin typeface="Times New Roman"/>
                <a:cs typeface="Times New Roman"/>
              </a:rPr>
              <a:t> </a:t>
            </a:r>
            <a:r>
              <a:rPr sz="3600" spc="-560" dirty="0">
                <a:latin typeface="Symbol"/>
                <a:cs typeface="Symbol"/>
              </a:rPr>
              <a:t></a:t>
            </a:r>
            <a:r>
              <a:rPr sz="3450" spc="-560" dirty="0"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  <a:p>
            <a:pPr marL="238760">
              <a:lnSpc>
                <a:spcPct val="100000"/>
              </a:lnSpc>
              <a:spcBef>
                <a:spcPts val="5"/>
              </a:spcBef>
              <a:tabLst>
                <a:tab pos="549910" algn="l"/>
                <a:tab pos="918844" algn="l"/>
                <a:tab pos="1259205" algn="l"/>
              </a:tabLst>
            </a:pP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	</a:t>
            </a:r>
            <a:r>
              <a:rPr sz="2600" i="1" spc="15" dirty="0">
                <a:latin typeface="Times New Roman"/>
                <a:cs typeface="Times New Roman"/>
              </a:rPr>
              <a:t>a	</a:t>
            </a:r>
            <a:r>
              <a:rPr sz="2600" i="1" spc="10" dirty="0">
                <a:latin typeface="Times New Roman"/>
                <a:cs typeface="Times New Roman"/>
              </a:rPr>
              <a:t>x	</a:t>
            </a:r>
            <a:r>
              <a:rPr sz="3600" spc="-345" dirty="0">
                <a:latin typeface="Symbol"/>
                <a:cs typeface="Symbol"/>
              </a:rPr>
              <a:t>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1643" y="2687665"/>
            <a:ext cx="2675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8055" algn="l"/>
                <a:tab pos="2231390" algn="l"/>
              </a:tabLst>
            </a:pPr>
            <a:r>
              <a:rPr sz="2600" i="1" spc="20" dirty="0">
                <a:latin typeface="Times New Roman"/>
                <a:cs typeface="Times New Roman"/>
              </a:rPr>
              <a:t>H</a:t>
            </a:r>
            <a:r>
              <a:rPr sz="2600" i="1" spc="-100" dirty="0">
                <a:latin typeface="Times New Roman"/>
                <a:cs typeface="Times New Roman"/>
              </a:rPr>
              <a:t> </a:t>
            </a:r>
            <a:r>
              <a:rPr sz="3450" spc="-175" dirty="0">
                <a:latin typeface="Symbol"/>
                <a:cs typeface="Symbol"/>
              </a:rPr>
              <a:t></a:t>
            </a:r>
            <a:r>
              <a:rPr sz="2600" i="1" spc="-175" dirty="0">
                <a:latin typeface="Times New Roman"/>
                <a:cs typeface="Times New Roman"/>
              </a:rPr>
              <a:t>ax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390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Symbol"/>
                <a:cs typeface="Symbol"/>
              </a:rPr>
              <a:t></a:t>
            </a:r>
            <a:r>
              <a:rPr sz="2600" spc="50" dirty="0">
                <a:latin typeface="Symbol"/>
                <a:cs typeface="Symbol"/>
              </a:rPr>
              <a:t></a:t>
            </a:r>
            <a:r>
              <a:rPr sz="2600" spc="18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430" dirty="0">
                <a:latin typeface="Times New Roman"/>
                <a:cs typeface="Times New Roman"/>
              </a:rPr>
              <a:t> </a:t>
            </a:r>
            <a:r>
              <a:rPr sz="3600" spc="-62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361018" y="2118428"/>
            <a:ext cx="34112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1555" algn="l"/>
                <a:tab pos="2613025" algn="l"/>
              </a:tabLst>
            </a:pPr>
            <a:r>
              <a:rPr sz="2600" b="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b="0" spc="-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3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b="0" spc="-4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6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H </a:t>
            </a:r>
            <a:r>
              <a:rPr sz="3450" b="0" spc="-135" dirty="0">
                <a:solidFill>
                  <a:srgbClr val="000000"/>
                </a:solidFill>
                <a:latin typeface="Symbol"/>
                <a:cs typeface="Symbol"/>
              </a:rPr>
              <a:t></a:t>
            </a:r>
            <a:r>
              <a:rPr sz="2600" b="0" i="1" spc="-13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1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3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5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40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450" b="0" spc="-405" dirty="0">
                <a:solidFill>
                  <a:srgbClr val="000000"/>
                </a:solidFill>
                <a:latin typeface="Symbol"/>
                <a:cs typeface="Symbol"/>
              </a:rPr>
              <a:t></a:t>
            </a:r>
            <a:r>
              <a:rPr sz="3450" b="0" spc="-5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60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600" b="0" i="1" spc="-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50" b="0" spc="22" baseline="44444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250" b="0" spc="-307" baseline="444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spc="-16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6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38427" y="2205227"/>
            <a:ext cx="8280400" cy="1653539"/>
          </a:xfrm>
          <a:custGeom>
            <a:avLst/>
            <a:gdLst/>
            <a:ahLst/>
            <a:cxnLst/>
            <a:rect l="l" t="t" r="r" b="b"/>
            <a:pathLst>
              <a:path w="8280400" h="1653539">
                <a:moveTo>
                  <a:pt x="0" y="1653540"/>
                </a:moveTo>
                <a:lnTo>
                  <a:pt x="0" y="0"/>
                </a:lnTo>
                <a:lnTo>
                  <a:pt x="8279892" y="0"/>
                </a:lnTo>
                <a:lnTo>
                  <a:pt x="8279892" y="1653539"/>
                </a:lnTo>
                <a:lnTo>
                  <a:pt x="0" y="165354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3400" y="4648200"/>
            <a:ext cx="2073910" cy="500380"/>
          </a:xfrm>
          <a:custGeom>
            <a:avLst/>
            <a:gdLst/>
            <a:ahLst/>
            <a:cxnLst/>
            <a:rect l="l" t="t" r="r" b="b"/>
            <a:pathLst>
              <a:path w="2073910" h="500379">
                <a:moveTo>
                  <a:pt x="0" y="0"/>
                </a:moveTo>
                <a:lnTo>
                  <a:pt x="0" y="499872"/>
                </a:lnTo>
                <a:lnTo>
                  <a:pt x="2073402" y="499872"/>
                </a:lnTo>
                <a:lnTo>
                  <a:pt x="2073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1102" y="4541077"/>
            <a:ext cx="35407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43225" algn="l"/>
                <a:tab pos="3429635" algn="l"/>
              </a:tabLst>
            </a:pPr>
            <a:r>
              <a:rPr sz="3600" spc="-7" baseline="1157" dirty="0">
                <a:latin typeface="Arial"/>
                <a:cs typeface="Arial"/>
              </a:rPr>
              <a:t>which is not equal to	</a:t>
            </a:r>
            <a:r>
              <a:rPr sz="2600" i="1" spc="10" dirty="0">
                <a:latin typeface="Times New Roman"/>
                <a:cs typeface="Times New Roman"/>
              </a:rPr>
              <a:t>ax	</a:t>
            </a:r>
            <a:r>
              <a:rPr sz="3550" spc="-450" dirty="0">
                <a:latin typeface="Symbol"/>
                <a:cs typeface="Symbol"/>
              </a:rPr>
              <a:t>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75273" y="4652943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56223" y="4885437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30690" y="4652943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89479" y="4885437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62406" y="4541077"/>
            <a:ext cx="145669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62355" algn="l"/>
              </a:tabLst>
            </a:pPr>
            <a:r>
              <a:rPr sz="2600" i="1" spc="85" dirty="0">
                <a:latin typeface="Times New Roman"/>
                <a:cs typeface="Times New Roman"/>
              </a:rPr>
              <a:t>n</a:t>
            </a:r>
            <a:r>
              <a:rPr sz="3550" spc="-90" dirty="0">
                <a:latin typeface="Symbol"/>
                <a:cs typeface="Symbol"/>
              </a:rPr>
              <a:t></a:t>
            </a:r>
            <a:r>
              <a:rPr sz="2600" spc="10" dirty="0">
                <a:latin typeface="Symbol"/>
                <a:cs typeface="Symbol"/>
              </a:rPr>
              <a:t>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bx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3550" spc="-450" dirty="0">
                <a:latin typeface="Symbol"/>
                <a:cs typeface="Symbol"/>
              </a:rPr>
              <a:t></a:t>
            </a:r>
            <a:r>
              <a:rPr sz="2600" i="1" spc="85" dirty="0">
                <a:latin typeface="Times New Roman"/>
                <a:cs typeface="Times New Roman"/>
              </a:rPr>
              <a:t>n</a:t>
            </a:r>
            <a:r>
              <a:rPr sz="3550" spc="-315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38828" y="4643628"/>
            <a:ext cx="2082800" cy="509270"/>
          </a:xfrm>
          <a:custGeom>
            <a:avLst/>
            <a:gdLst/>
            <a:ahLst/>
            <a:cxnLst/>
            <a:rect l="l" t="t" r="r" b="b"/>
            <a:pathLst>
              <a:path w="2082800" h="509270">
                <a:moveTo>
                  <a:pt x="0" y="509016"/>
                </a:moveTo>
                <a:lnTo>
                  <a:pt x="0" y="0"/>
                </a:lnTo>
                <a:lnTo>
                  <a:pt x="2082546" y="0"/>
                </a:lnTo>
                <a:lnTo>
                  <a:pt x="2082546" y="509015"/>
                </a:lnTo>
                <a:lnTo>
                  <a:pt x="0" y="509016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59483" y="5738876"/>
            <a:ext cx="3380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This system 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nonlinear.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302" y="1173733"/>
            <a:ext cx="2794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3339A"/>
                </a:solidFill>
              </a:rPr>
              <a:t>Example</a:t>
            </a:r>
            <a:r>
              <a:rPr sz="4400" spc="-70" dirty="0">
                <a:solidFill>
                  <a:srgbClr val="33339A"/>
                </a:solidFill>
              </a:rPr>
              <a:t> </a:t>
            </a:r>
            <a:r>
              <a:rPr sz="4400" spc="-5" dirty="0">
                <a:solidFill>
                  <a:srgbClr val="33339A"/>
                </a:solidFill>
              </a:rPr>
              <a:t>: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19200" y="2819400"/>
            <a:ext cx="7543800" cy="1997710"/>
          </a:xfrm>
          <a:custGeom>
            <a:avLst/>
            <a:gdLst/>
            <a:ahLst/>
            <a:cxnLst/>
            <a:rect l="l" t="t" r="r" b="b"/>
            <a:pathLst>
              <a:path w="7543800" h="1997710">
                <a:moveTo>
                  <a:pt x="0" y="0"/>
                </a:moveTo>
                <a:lnTo>
                  <a:pt x="0" y="1997202"/>
                </a:lnTo>
                <a:lnTo>
                  <a:pt x="7543800" y="1997201"/>
                </a:lnTo>
                <a:lnTo>
                  <a:pt x="7543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4627" y="2814827"/>
            <a:ext cx="7553325" cy="2006600"/>
          </a:xfrm>
          <a:custGeom>
            <a:avLst/>
            <a:gdLst/>
            <a:ahLst/>
            <a:cxnLst/>
            <a:rect l="l" t="t" r="r" b="b"/>
            <a:pathLst>
              <a:path w="7553325" h="2006600">
                <a:moveTo>
                  <a:pt x="0" y="2006346"/>
                </a:moveTo>
                <a:lnTo>
                  <a:pt x="0" y="0"/>
                </a:lnTo>
                <a:lnTo>
                  <a:pt x="7552944" y="0"/>
                </a:lnTo>
                <a:lnTo>
                  <a:pt x="7552944" y="2006345"/>
                </a:lnTo>
                <a:lnTo>
                  <a:pt x="0" y="200634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3398" y="2643397"/>
            <a:ext cx="7461884" cy="33870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 indent="2957830">
              <a:lnSpc>
                <a:spcPts val="5240"/>
              </a:lnSpc>
              <a:spcBef>
                <a:spcPts val="685"/>
              </a:spcBef>
            </a:pPr>
            <a:r>
              <a:rPr sz="3500" i="1" spc="-120" dirty="0">
                <a:latin typeface="Times New Roman"/>
                <a:cs typeface="Times New Roman"/>
              </a:rPr>
              <a:t>y</a:t>
            </a:r>
            <a:r>
              <a:rPr sz="4750" spc="-120" dirty="0">
                <a:latin typeface="Symbol"/>
                <a:cs typeface="Symbol"/>
              </a:rPr>
              <a:t></a:t>
            </a:r>
            <a:r>
              <a:rPr sz="3500" i="1" spc="-120" dirty="0">
                <a:latin typeface="Times New Roman"/>
                <a:cs typeface="Times New Roman"/>
              </a:rPr>
              <a:t>n</a:t>
            </a:r>
            <a:r>
              <a:rPr sz="4750" spc="-120" dirty="0">
                <a:latin typeface="Symbol"/>
                <a:cs typeface="Symbol"/>
              </a:rPr>
              <a:t></a:t>
            </a:r>
            <a:r>
              <a:rPr sz="4750" spc="-680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220" dirty="0">
                <a:latin typeface="Times New Roman"/>
                <a:cs typeface="Times New Roman"/>
              </a:rPr>
              <a:t> </a:t>
            </a:r>
            <a:r>
              <a:rPr sz="3500" i="1" spc="-80" dirty="0">
                <a:latin typeface="Times New Roman"/>
                <a:cs typeface="Times New Roman"/>
              </a:rPr>
              <a:t>nx</a:t>
            </a:r>
            <a:r>
              <a:rPr sz="4750" spc="-80" dirty="0">
                <a:latin typeface="Symbol"/>
                <a:cs typeface="Symbol"/>
              </a:rPr>
              <a:t></a:t>
            </a:r>
            <a:r>
              <a:rPr sz="3500" i="1" spc="-80" dirty="0">
                <a:latin typeface="Times New Roman"/>
                <a:cs typeface="Times New Roman"/>
              </a:rPr>
              <a:t>n</a:t>
            </a:r>
            <a:r>
              <a:rPr sz="4750" spc="-80" dirty="0">
                <a:latin typeface="Symbol"/>
                <a:cs typeface="Symbol"/>
              </a:rPr>
              <a:t></a:t>
            </a:r>
            <a:r>
              <a:rPr sz="4750" spc="-67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33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H</a:t>
            </a:r>
            <a:r>
              <a:rPr sz="3500" i="1" spc="-335" dirty="0">
                <a:latin typeface="Times New Roman"/>
                <a:cs typeface="Times New Roman"/>
              </a:rPr>
              <a:t> </a:t>
            </a:r>
            <a:r>
              <a:rPr sz="4600" spc="-420" dirty="0">
                <a:latin typeface="Symbol"/>
                <a:cs typeface="Symbol"/>
              </a:rPr>
              <a:t></a:t>
            </a:r>
            <a:r>
              <a:rPr sz="4600" spc="-280" dirty="0">
                <a:latin typeface="Times New Roman"/>
                <a:cs typeface="Times New Roman"/>
              </a:rPr>
              <a:t> </a:t>
            </a:r>
            <a:r>
              <a:rPr sz="3500" i="1" spc="-135" dirty="0">
                <a:latin typeface="Times New Roman"/>
                <a:cs typeface="Times New Roman"/>
              </a:rPr>
              <a:t>x</a:t>
            </a:r>
            <a:r>
              <a:rPr sz="4750" spc="-135" dirty="0">
                <a:latin typeface="Symbol"/>
                <a:cs typeface="Symbol"/>
              </a:rPr>
              <a:t></a:t>
            </a:r>
            <a:r>
              <a:rPr sz="3500" i="1" spc="-135" dirty="0">
                <a:latin typeface="Times New Roman"/>
                <a:cs typeface="Times New Roman"/>
              </a:rPr>
              <a:t>n</a:t>
            </a:r>
            <a:r>
              <a:rPr sz="4750" spc="-135" dirty="0">
                <a:latin typeface="Symbol"/>
                <a:cs typeface="Symbol"/>
              </a:rPr>
              <a:t></a:t>
            </a:r>
            <a:r>
              <a:rPr sz="4750" spc="-590" dirty="0">
                <a:latin typeface="Times New Roman"/>
                <a:cs typeface="Times New Roman"/>
              </a:rPr>
              <a:t> </a:t>
            </a:r>
            <a:r>
              <a:rPr sz="4600" spc="-420" dirty="0">
                <a:latin typeface="Symbol"/>
                <a:cs typeface="Symbol"/>
              </a:rPr>
              <a:t></a:t>
            </a:r>
            <a:r>
              <a:rPr sz="4600" spc="-420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H</a:t>
            </a:r>
            <a:r>
              <a:rPr sz="3500" i="1" spc="-320" dirty="0">
                <a:latin typeface="Times New Roman"/>
                <a:cs typeface="Times New Roman"/>
              </a:rPr>
              <a:t> </a:t>
            </a:r>
            <a:r>
              <a:rPr sz="4600" spc="-420" dirty="0">
                <a:latin typeface="Symbol"/>
                <a:cs typeface="Symbol"/>
              </a:rPr>
              <a:t></a:t>
            </a:r>
            <a:r>
              <a:rPr sz="4600" spc="-46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a</a:t>
            </a:r>
            <a:r>
              <a:rPr sz="3500" i="1" spc="75" dirty="0">
                <a:latin typeface="Times New Roman"/>
                <a:cs typeface="Times New Roman"/>
              </a:rPr>
              <a:t>x</a:t>
            </a:r>
            <a:r>
              <a:rPr sz="3000" spc="240" baseline="-25000" dirty="0">
                <a:latin typeface="Times New Roman"/>
                <a:cs typeface="Times New Roman"/>
              </a:rPr>
              <a:t>1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5" dirty="0">
                <a:latin typeface="Times New Roman"/>
                <a:cs typeface="Times New Roman"/>
              </a:rPr>
              <a:t>n</a:t>
            </a:r>
            <a:r>
              <a:rPr sz="4750" spc="-15" dirty="0">
                <a:latin typeface="Symbol"/>
                <a:cs typeface="Symbol"/>
              </a:rPr>
              <a:t></a:t>
            </a:r>
            <a:r>
              <a:rPr sz="3500" spc="-5" dirty="0">
                <a:latin typeface="Symbol"/>
                <a:cs typeface="Symbol"/>
              </a:rPr>
              <a:t>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bx</a:t>
            </a:r>
            <a:r>
              <a:rPr sz="3500" i="1" spc="-550" dirty="0">
                <a:latin typeface="Times New Roman"/>
                <a:cs typeface="Times New Roman"/>
              </a:rPr>
              <a:t> </a:t>
            </a:r>
            <a:r>
              <a:rPr sz="3000" spc="22" baseline="-25000" dirty="0">
                <a:latin typeface="Times New Roman"/>
                <a:cs typeface="Times New Roman"/>
              </a:rPr>
              <a:t>2</a:t>
            </a:r>
            <a:r>
              <a:rPr sz="3000" spc="-397" baseline="-25000" dirty="0">
                <a:latin typeface="Times New Roman"/>
                <a:cs typeface="Times New Roman"/>
              </a:rPr>
              <a:t> 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5" dirty="0">
                <a:latin typeface="Times New Roman"/>
                <a:cs typeface="Times New Roman"/>
              </a:rPr>
              <a:t>n</a:t>
            </a:r>
            <a:r>
              <a:rPr sz="4750" spc="-340" dirty="0">
                <a:latin typeface="Symbol"/>
                <a:cs typeface="Symbol"/>
              </a:rPr>
              <a:t></a:t>
            </a:r>
            <a:r>
              <a:rPr sz="4750" spc="-595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Symbol"/>
                <a:cs typeface="Symbol"/>
              </a:rPr>
              <a:t></a:t>
            </a: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229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an</a:t>
            </a:r>
            <a:r>
              <a:rPr sz="3500" i="1" spc="220" dirty="0">
                <a:latin typeface="Times New Roman"/>
                <a:cs typeface="Times New Roman"/>
              </a:rPr>
              <a:t>x</a:t>
            </a:r>
            <a:r>
              <a:rPr sz="3000" spc="240" baseline="-25000" dirty="0">
                <a:latin typeface="Times New Roman"/>
                <a:cs typeface="Times New Roman"/>
              </a:rPr>
              <a:t>1</a:t>
            </a:r>
            <a:r>
              <a:rPr sz="4750" spc="-525" dirty="0">
                <a:latin typeface="Symbol"/>
                <a:cs typeface="Symbol"/>
              </a:rPr>
              <a:t></a:t>
            </a:r>
            <a:r>
              <a:rPr sz="3500" i="1" spc="229" dirty="0">
                <a:latin typeface="Times New Roman"/>
                <a:cs typeface="Times New Roman"/>
              </a:rPr>
              <a:t>n</a:t>
            </a:r>
            <a:r>
              <a:rPr sz="4750" spc="-20" dirty="0">
                <a:latin typeface="Symbol"/>
                <a:cs typeface="Symbol"/>
              </a:rPr>
              <a:t></a:t>
            </a:r>
            <a:r>
              <a:rPr sz="3500" spc="-5" dirty="0">
                <a:latin typeface="Symbol"/>
                <a:cs typeface="Symbol"/>
              </a:rPr>
              <a:t>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bnx</a:t>
            </a:r>
            <a:r>
              <a:rPr sz="3500" i="1" spc="-405" dirty="0">
                <a:latin typeface="Times New Roman"/>
                <a:cs typeface="Times New Roman"/>
              </a:rPr>
              <a:t> </a:t>
            </a:r>
            <a:r>
              <a:rPr sz="3000" spc="22" baseline="-25000" dirty="0">
                <a:latin typeface="Times New Roman"/>
                <a:cs typeface="Times New Roman"/>
              </a:rPr>
              <a:t>2</a:t>
            </a:r>
            <a:r>
              <a:rPr sz="3000" spc="-397" baseline="-25000" dirty="0">
                <a:latin typeface="Times New Roman"/>
                <a:cs typeface="Times New Roman"/>
              </a:rPr>
              <a:t> 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5" dirty="0">
                <a:latin typeface="Times New Roman"/>
                <a:cs typeface="Times New Roman"/>
              </a:rPr>
              <a:t>n</a:t>
            </a:r>
            <a:r>
              <a:rPr sz="4750" spc="-340" dirty="0">
                <a:latin typeface="Symbol"/>
                <a:cs typeface="Symbol"/>
              </a:rPr>
              <a:t></a:t>
            </a:r>
            <a:endParaRPr sz="4750">
              <a:latin typeface="Symbol"/>
              <a:cs typeface="Symbol"/>
            </a:endParaRPr>
          </a:p>
          <a:p>
            <a:pPr marL="3802379">
              <a:lnSpc>
                <a:spcPts val="5205"/>
              </a:lnSpc>
            </a:pP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22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a</a:t>
            </a:r>
            <a:r>
              <a:rPr sz="3500" i="1" spc="130" dirty="0">
                <a:latin typeface="Times New Roman"/>
                <a:cs typeface="Times New Roman"/>
              </a:rPr>
              <a:t>y</a:t>
            </a:r>
            <a:r>
              <a:rPr sz="3000" spc="232" baseline="-25000" dirty="0">
                <a:latin typeface="Times New Roman"/>
                <a:cs typeface="Times New Roman"/>
              </a:rPr>
              <a:t>1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9" dirty="0">
                <a:latin typeface="Times New Roman"/>
                <a:cs typeface="Times New Roman"/>
              </a:rPr>
              <a:t>n</a:t>
            </a:r>
            <a:r>
              <a:rPr sz="4750" spc="-20" dirty="0">
                <a:latin typeface="Symbol"/>
                <a:cs typeface="Symbol"/>
              </a:rPr>
              <a:t></a:t>
            </a:r>
            <a:r>
              <a:rPr sz="3500" spc="-5" dirty="0">
                <a:latin typeface="Symbol"/>
                <a:cs typeface="Symbol"/>
              </a:rPr>
              <a:t>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by</a:t>
            </a:r>
            <a:r>
              <a:rPr sz="3500" i="1" spc="-495" dirty="0">
                <a:latin typeface="Times New Roman"/>
                <a:cs typeface="Times New Roman"/>
              </a:rPr>
              <a:t> </a:t>
            </a:r>
            <a:r>
              <a:rPr sz="3000" spc="22" baseline="-25000" dirty="0">
                <a:latin typeface="Times New Roman"/>
                <a:cs typeface="Times New Roman"/>
              </a:rPr>
              <a:t>2</a:t>
            </a:r>
            <a:r>
              <a:rPr sz="3000" spc="-405" baseline="-25000" dirty="0">
                <a:latin typeface="Times New Roman"/>
                <a:cs typeface="Times New Roman"/>
              </a:rPr>
              <a:t> </a:t>
            </a:r>
            <a:r>
              <a:rPr sz="4750" spc="-515" dirty="0">
                <a:latin typeface="Symbol"/>
                <a:cs typeface="Symbol"/>
              </a:rPr>
              <a:t></a:t>
            </a:r>
            <a:r>
              <a:rPr sz="3500" i="1" spc="220" dirty="0">
                <a:latin typeface="Times New Roman"/>
                <a:cs typeface="Times New Roman"/>
              </a:rPr>
              <a:t>n</a:t>
            </a:r>
            <a:r>
              <a:rPr sz="4750" spc="-340" dirty="0">
                <a:latin typeface="Symbol"/>
                <a:cs typeface="Symbol"/>
              </a:rPr>
              <a:t></a:t>
            </a:r>
            <a:endParaRPr sz="47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0">
              <a:latin typeface="Times New Roman"/>
              <a:cs typeface="Times New Roman"/>
            </a:endParaRPr>
          </a:p>
          <a:p>
            <a:pPr marL="322580">
              <a:lnSpc>
                <a:spcPct val="100000"/>
              </a:lnSpc>
            </a:pPr>
            <a:r>
              <a:rPr sz="3200" spc="-5" dirty="0">
                <a:latin typeface="Tahoma"/>
                <a:cs typeface="Tahoma"/>
              </a:rPr>
              <a:t>The system is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linear.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1035812"/>
            <a:ext cx="44208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0795" algn="l"/>
              </a:tabLst>
            </a:pPr>
            <a:r>
              <a:rPr sz="3200" spc="-5" dirty="0"/>
              <a:t>2.4.4	Causal</a:t>
            </a:r>
            <a:r>
              <a:rPr sz="3200" spc="-55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74902" y="1864867"/>
            <a:ext cx="7553325" cy="386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system is said to be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causal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if the output of  </a:t>
            </a:r>
            <a:r>
              <a:rPr sz="2800" dirty="0">
                <a:latin typeface="Tahoma"/>
                <a:cs typeface="Tahoma"/>
              </a:rPr>
              <a:t>the system at any time </a:t>
            </a:r>
            <a:r>
              <a:rPr sz="2800" spc="-10" dirty="0">
                <a:latin typeface="Tahoma"/>
                <a:cs typeface="Tahoma"/>
              </a:rPr>
              <a:t>‘</a:t>
            </a:r>
            <a:r>
              <a:rPr sz="2800" i="1" spc="-1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ahoma"/>
                <a:cs typeface="Tahoma"/>
              </a:rPr>
              <a:t>’ </a:t>
            </a:r>
            <a:r>
              <a:rPr sz="2800" dirty="0">
                <a:latin typeface="Tahoma"/>
                <a:cs typeface="Tahoma"/>
              </a:rPr>
              <a:t>depends only on  present and past inputs, but does not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depend  on future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inputs.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50">
              <a:latin typeface="Times New Roman"/>
              <a:cs typeface="Times New Roman"/>
            </a:endParaRPr>
          </a:p>
          <a:p>
            <a:pPr marL="355600" marR="127635" indent="-342900">
              <a:lnSpc>
                <a:spcPct val="984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3611879" algn="l"/>
              </a:tabLst>
            </a:pPr>
            <a:r>
              <a:rPr sz="2800" spc="-5" dirty="0">
                <a:latin typeface="Tahoma"/>
                <a:cs typeface="Tahoma"/>
              </a:rPr>
              <a:t>If </a:t>
            </a:r>
            <a:r>
              <a:rPr sz="2800" dirty="0">
                <a:latin typeface="Tahoma"/>
                <a:cs typeface="Tahoma"/>
              </a:rPr>
              <a:t>a system </a:t>
            </a:r>
            <a:r>
              <a:rPr sz="2800" spc="-5" dirty="0">
                <a:latin typeface="Tahoma"/>
                <a:cs typeface="Tahoma"/>
              </a:rPr>
              <a:t>does not </a:t>
            </a:r>
            <a:r>
              <a:rPr sz="2800" dirty="0">
                <a:latin typeface="Tahoma"/>
                <a:cs typeface="Tahoma"/>
              </a:rPr>
              <a:t>satisfy </a:t>
            </a:r>
            <a:r>
              <a:rPr sz="2800" spc="-5" dirty="0">
                <a:latin typeface="Tahoma"/>
                <a:cs typeface="Tahoma"/>
              </a:rPr>
              <a:t>this definition, it  is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called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950" i="1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noncausal</a:t>
            </a:r>
            <a:r>
              <a:rPr sz="2800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.</a:t>
            </a:r>
            <a:r>
              <a:rPr sz="2800" spc="-70" dirty="0">
                <a:latin typeface="Tahoma"/>
                <a:cs typeface="Tahoma"/>
              </a:rPr>
              <a:t>	</a:t>
            </a:r>
            <a:r>
              <a:rPr sz="2800" spc="-5" dirty="0">
                <a:latin typeface="Tahoma"/>
                <a:cs typeface="Tahoma"/>
              </a:rPr>
              <a:t>Such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system has an  </a:t>
            </a:r>
            <a:r>
              <a:rPr sz="2800" dirty="0">
                <a:latin typeface="Tahoma"/>
                <a:cs typeface="Tahoma"/>
              </a:rPr>
              <a:t>output that depends not only on present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  past inputs but also on future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inputs.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455930"/>
            <a:ext cx="7085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1410" algn="l"/>
              </a:tabLst>
            </a:pPr>
            <a:r>
              <a:rPr sz="3200" spc="10" smtClean="0">
                <a:solidFill>
                  <a:srgbClr val="33339A"/>
                </a:solidFill>
              </a:rPr>
              <a:t> </a:t>
            </a:r>
            <a:r>
              <a:rPr sz="3200" spc="-5" smtClean="0">
                <a:solidFill>
                  <a:srgbClr val="33339A"/>
                </a:solidFill>
              </a:rPr>
              <a:t>2</a:t>
            </a:r>
            <a:r>
              <a:rPr lang="en-US" sz="3200" spc="-5" dirty="0" smtClean="0">
                <a:solidFill>
                  <a:srgbClr val="33339A"/>
                </a:solidFill>
              </a:rPr>
              <a:t> : </a:t>
            </a:r>
            <a:r>
              <a:rPr sz="3200" spc="-5" smtClean="0">
                <a:solidFill>
                  <a:srgbClr val="33339A"/>
                </a:solidFill>
              </a:rPr>
              <a:t>Discrete-Time</a:t>
            </a:r>
            <a:r>
              <a:rPr sz="3200" spc="-25" smtClean="0">
                <a:solidFill>
                  <a:srgbClr val="33339A"/>
                </a:solidFill>
              </a:rPr>
              <a:t> </a:t>
            </a:r>
            <a:r>
              <a:rPr sz="3200" spc="-5" dirty="0">
                <a:solidFill>
                  <a:srgbClr val="33339A"/>
                </a:solidFill>
              </a:rPr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98702" y="1098295"/>
            <a:ext cx="7486650" cy="483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 smtClean="0">
                <a:solidFill>
                  <a:srgbClr val="FF0000"/>
                </a:solidFill>
                <a:latin typeface="Tahoma"/>
                <a:cs typeface="Tahoma"/>
              </a:rPr>
              <a:t>2.1 Discrete-Time</a:t>
            </a:r>
            <a:r>
              <a:rPr sz="2800" b="1" spc="1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5" dirty="0" smtClean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800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622300" marR="5080" indent="-609600">
              <a:lnSpc>
                <a:spcPct val="1197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 - time system is a device or algorithm  that operates on a discrete-time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called the  </a:t>
            </a:r>
            <a:r>
              <a:rPr sz="2400" spc="-5" dirty="0">
                <a:latin typeface="Tahoma"/>
                <a:cs typeface="Tahoma"/>
              </a:rPr>
              <a:t>input or </a:t>
            </a:r>
            <a:r>
              <a:rPr sz="2400" dirty="0">
                <a:latin typeface="Tahoma"/>
                <a:cs typeface="Tahoma"/>
              </a:rPr>
              <a:t>excitation </a:t>
            </a:r>
            <a:r>
              <a:rPr sz="2400" spc="-5" dirty="0">
                <a:latin typeface="Tahoma"/>
                <a:cs typeface="Tahoma"/>
              </a:rPr>
              <a:t>according to </a:t>
            </a:r>
            <a:r>
              <a:rPr sz="2400" dirty="0">
                <a:latin typeface="Tahoma"/>
                <a:cs typeface="Tahoma"/>
              </a:rPr>
              <a:t>some </a:t>
            </a:r>
            <a:r>
              <a:rPr sz="2400" spc="-5" dirty="0">
                <a:latin typeface="Tahoma"/>
                <a:cs typeface="Tahoma"/>
              </a:rPr>
              <a:t>well </a:t>
            </a:r>
            <a:r>
              <a:rPr sz="2400" spc="-10" dirty="0">
                <a:latin typeface="Tahoma"/>
                <a:cs typeface="Tahoma"/>
              </a:rPr>
              <a:t>defined  </a:t>
            </a:r>
            <a:r>
              <a:rPr sz="2400" spc="-5" dirty="0">
                <a:latin typeface="Tahoma"/>
                <a:cs typeface="Tahoma"/>
              </a:rPr>
              <a:t>rule,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produce </a:t>
            </a:r>
            <a:r>
              <a:rPr sz="2400" dirty="0">
                <a:latin typeface="Tahoma"/>
                <a:cs typeface="Tahoma"/>
              </a:rPr>
              <a:t>another discrete-time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called  </a:t>
            </a:r>
            <a:r>
              <a:rPr sz="2400" spc="-5" dirty="0">
                <a:latin typeface="Tahoma"/>
                <a:cs typeface="Tahoma"/>
              </a:rPr>
              <a:t>the output or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response.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333CC"/>
              </a:buClr>
              <a:buFont typeface="Wingdings"/>
              <a:buChar char=""/>
            </a:pPr>
            <a:endParaRPr sz="2950" dirty="0">
              <a:latin typeface="Times New Roman"/>
              <a:cs typeface="Times New Roman"/>
            </a:endParaRPr>
          </a:p>
          <a:p>
            <a:pPr marL="622300" marR="10160" indent="-609600">
              <a:lnSpc>
                <a:spcPct val="1197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dirty="0">
                <a:latin typeface="Tahoma"/>
                <a:cs typeface="Tahoma"/>
              </a:rPr>
              <a:t>We say that the </a:t>
            </a:r>
            <a:r>
              <a:rPr sz="2400" spc="-5" dirty="0">
                <a:latin typeface="Tahoma"/>
                <a:cs typeface="Tahoma"/>
              </a:rPr>
              <a:t>input signal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is transformed </a:t>
            </a:r>
            <a:r>
              <a:rPr sz="2400" spc="-10" dirty="0">
                <a:latin typeface="Tahoma"/>
                <a:cs typeface="Tahoma"/>
              </a:rPr>
              <a:t>by  </a:t>
            </a:r>
            <a:r>
              <a:rPr sz="2400" spc="-5" dirty="0">
                <a:latin typeface="Tahoma"/>
                <a:cs typeface="Tahoma"/>
              </a:rPr>
              <a:t>the system into a signal </a:t>
            </a:r>
            <a:r>
              <a:rPr sz="2400" i="1" spc="-5" dirty="0">
                <a:latin typeface="Times New Roman"/>
                <a:cs typeface="Times New Roman"/>
              </a:rPr>
              <a:t>y[n]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and express </a:t>
            </a:r>
            <a:r>
              <a:rPr sz="2400" dirty="0">
                <a:latin typeface="Tahoma"/>
                <a:cs typeface="Tahoma"/>
              </a:rPr>
              <a:t>the  </a:t>
            </a:r>
            <a:r>
              <a:rPr sz="2400" spc="-5" dirty="0">
                <a:latin typeface="Tahoma"/>
                <a:cs typeface="Tahoma"/>
              </a:rPr>
              <a:t>general </a:t>
            </a:r>
            <a:r>
              <a:rPr sz="2400" dirty="0">
                <a:latin typeface="Tahoma"/>
                <a:cs typeface="Tahoma"/>
              </a:rPr>
              <a:t>relationship </a:t>
            </a:r>
            <a:r>
              <a:rPr sz="2400" spc="-5" dirty="0">
                <a:latin typeface="Tahoma"/>
                <a:cs typeface="Tahoma"/>
              </a:rPr>
              <a:t>between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i="1" spc="-5" dirty="0">
                <a:latin typeface="Times New Roman"/>
                <a:cs typeface="Times New Roman"/>
              </a:rPr>
              <a:t>y[n]</a:t>
            </a:r>
            <a:r>
              <a:rPr sz="2400" i="1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</a:p>
        </p:txBody>
      </p:sp>
      <p:sp>
        <p:nvSpPr>
          <p:cNvPr id="4" name="object 4"/>
          <p:cNvSpPr/>
          <p:nvPr/>
        </p:nvSpPr>
        <p:spPr>
          <a:xfrm>
            <a:off x="3219450" y="6248400"/>
            <a:ext cx="3429000" cy="474980"/>
          </a:xfrm>
          <a:custGeom>
            <a:avLst/>
            <a:gdLst/>
            <a:ahLst/>
            <a:cxnLst/>
            <a:rect l="l" t="t" r="r" b="b"/>
            <a:pathLst>
              <a:path w="3429000" h="474979">
                <a:moveTo>
                  <a:pt x="0" y="0"/>
                </a:moveTo>
                <a:lnTo>
                  <a:pt x="0" y="474726"/>
                </a:lnTo>
                <a:lnTo>
                  <a:pt x="3429000" y="474726"/>
                </a:lnTo>
                <a:lnTo>
                  <a:pt x="3429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5952" y="6235881"/>
            <a:ext cx="668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6479" y="6112836"/>
            <a:ext cx="18745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90" dirty="0">
                <a:latin typeface="Times New Roman"/>
                <a:cs typeface="Times New Roman"/>
              </a:rPr>
              <a:t>y</a:t>
            </a:r>
            <a:r>
              <a:rPr sz="3600" spc="-90" dirty="0">
                <a:latin typeface="Symbol"/>
                <a:cs typeface="Symbol"/>
              </a:rPr>
              <a:t></a:t>
            </a:r>
            <a:r>
              <a:rPr sz="2600" i="1" spc="-90" dirty="0">
                <a:latin typeface="Times New Roman"/>
                <a:cs typeface="Times New Roman"/>
              </a:rPr>
              <a:t>n</a:t>
            </a:r>
            <a:r>
              <a:rPr sz="3600" spc="-90" dirty="0">
                <a:latin typeface="Symbol"/>
                <a:cs typeface="Symbol"/>
              </a:rPr>
              <a:t></a:t>
            </a:r>
            <a:r>
              <a:rPr sz="2600" spc="-90" dirty="0">
                <a:latin typeface="Symbol"/>
                <a:cs typeface="Symbol"/>
              </a:rPr>
              <a:t>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-285" dirty="0">
                <a:latin typeface="Times New Roman"/>
                <a:cs typeface="Times New Roman"/>
              </a:rPr>
              <a:t>H</a:t>
            </a:r>
            <a:r>
              <a:rPr sz="3450" spc="-285" dirty="0">
                <a:latin typeface="Symbol"/>
                <a:cs typeface="Symbol"/>
              </a:rPr>
              <a:t></a:t>
            </a:r>
            <a:r>
              <a:rPr sz="2600" i="1" spc="-285" dirty="0">
                <a:latin typeface="Times New Roman"/>
                <a:cs typeface="Times New Roman"/>
              </a:rPr>
              <a:t>x</a:t>
            </a:r>
            <a:r>
              <a:rPr sz="3600" spc="-285" dirty="0">
                <a:latin typeface="Symbol"/>
                <a:cs typeface="Symbol"/>
              </a:rPr>
              <a:t></a:t>
            </a:r>
            <a:r>
              <a:rPr sz="2600" i="1" spc="-285" dirty="0">
                <a:latin typeface="Times New Roman"/>
                <a:cs typeface="Times New Roman"/>
              </a:rPr>
              <a:t>n</a:t>
            </a:r>
            <a:r>
              <a:rPr sz="3600" spc="-285" dirty="0">
                <a:latin typeface="Symbol"/>
                <a:cs typeface="Symbol"/>
              </a:rPr>
              <a:t></a:t>
            </a:r>
            <a:r>
              <a:rPr sz="3450" spc="-285" dirty="0"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14877" y="6243828"/>
            <a:ext cx="3438525" cy="483870"/>
          </a:xfrm>
          <a:custGeom>
            <a:avLst/>
            <a:gdLst/>
            <a:ahLst/>
            <a:cxnLst/>
            <a:rect l="l" t="t" r="r" b="b"/>
            <a:pathLst>
              <a:path w="3438525" h="483870">
                <a:moveTo>
                  <a:pt x="0" y="483870"/>
                </a:moveTo>
                <a:lnTo>
                  <a:pt x="0" y="0"/>
                </a:lnTo>
                <a:lnTo>
                  <a:pt x="3438144" y="0"/>
                </a:lnTo>
                <a:lnTo>
                  <a:pt x="3438144" y="483870"/>
                </a:lnTo>
                <a:lnTo>
                  <a:pt x="0" y="48387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102" y="974851"/>
            <a:ext cx="2794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3339A"/>
                </a:solidFill>
              </a:rPr>
              <a:t>Example</a:t>
            </a:r>
            <a:r>
              <a:rPr sz="4400" spc="-70" dirty="0">
                <a:solidFill>
                  <a:srgbClr val="33339A"/>
                </a:solidFill>
              </a:rPr>
              <a:t> </a:t>
            </a:r>
            <a:r>
              <a:rPr sz="4400" spc="-5" dirty="0">
                <a:solidFill>
                  <a:srgbClr val="33339A"/>
                </a:solidFill>
              </a:rPr>
              <a:t>: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524000" y="2259329"/>
            <a:ext cx="7010400" cy="2769870"/>
          </a:xfrm>
          <a:custGeom>
            <a:avLst/>
            <a:gdLst/>
            <a:ahLst/>
            <a:cxnLst/>
            <a:rect l="l" t="t" r="r" b="b"/>
            <a:pathLst>
              <a:path w="7010400" h="2769870">
                <a:moveTo>
                  <a:pt x="0" y="0"/>
                </a:moveTo>
                <a:lnTo>
                  <a:pt x="0" y="2769870"/>
                </a:lnTo>
                <a:lnTo>
                  <a:pt x="7010400" y="2769869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46947" y="4351640"/>
            <a:ext cx="2623820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35" dirty="0">
                <a:latin typeface="Symbol"/>
                <a:cs typeface="Symbol"/>
              </a:rPr>
              <a:t></a:t>
            </a:r>
            <a:r>
              <a:rPr sz="3700" spc="5" dirty="0">
                <a:latin typeface="Times New Roman"/>
                <a:cs typeface="Times New Roman"/>
              </a:rPr>
              <a:t> </a:t>
            </a:r>
            <a:r>
              <a:rPr sz="3700" spc="10" dirty="0">
                <a:latin typeface="Times New Roman"/>
                <a:cs typeface="Times New Roman"/>
              </a:rPr>
              <a:t>Noncausal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6871" y="2927613"/>
            <a:ext cx="1890395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35" dirty="0">
                <a:latin typeface="Symbol"/>
                <a:cs typeface="Symbol"/>
              </a:rPr>
              <a:t></a:t>
            </a:r>
            <a:r>
              <a:rPr sz="3700" spc="-185" dirty="0">
                <a:latin typeface="Times New Roman"/>
                <a:cs typeface="Times New Roman"/>
              </a:rPr>
              <a:t> </a:t>
            </a:r>
            <a:r>
              <a:rPr sz="3700" spc="15" dirty="0">
                <a:latin typeface="Times New Roman"/>
                <a:cs typeface="Times New Roman"/>
              </a:rPr>
              <a:t>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0499" y="2215363"/>
            <a:ext cx="1889760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35" dirty="0">
                <a:latin typeface="Symbol"/>
                <a:cs typeface="Symbol"/>
              </a:rPr>
              <a:t></a:t>
            </a:r>
            <a:r>
              <a:rPr sz="3700" spc="-190" dirty="0">
                <a:latin typeface="Times New Roman"/>
                <a:cs typeface="Times New Roman"/>
              </a:rPr>
              <a:t> </a:t>
            </a:r>
            <a:r>
              <a:rPr sz="3700" spc="15" dirty="0">
                <a:latin typeface="Times New Roman"/>
                <a:cs typeface="Times New Roman"/>
              </a:rPr>
              <a:t>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7348" y="4177286"/>
            <a:ext cx="235394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2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i="1" spc="-204" dirty="0">
                <a:latin typeface="Times New Roman"/>
                <a:cs typeface="Times New Roman"/>
              </a:rPr>
              <a:t>x</a:t>
            </a:r>
            <a:r>
              <a:rPr sz="5100" spc="-204" dirty="0">
                <a:latin typeface="Symbol"/>
                <a:cs typeface="Symbol"/>
              </a:rPr>
              <a:t></a:t>
            </a:r>
            <a:r>
              <a:rPr sz="3700" spc="-204" dirty="0">
                <a:latin typeface="Symbol"/>
                <a:cs typeface="Symbol"/>
              </a:rPr>
              <a:t></a:t>
            </a:r>
            <a:r>
              <a:rPr sz="3700" spc="-650" dirty="0">
                <a:latin typeface="Times New Roman"/>
                <a:cs typeface="Times New Roman"/>
              </a:rPr>
              <a:t> </a:t>
            </a:r>
            <a:r>
              <a:rPr sz="3700" i="1" spc="-180" dirty="0">
                <a:latin typeface="Times New Roman"/>
                <a:cs typeface="Times New Roman"/>
              </a:rPr>
              <a:t>n</a:t>
            </a:r>
            <a:r>
              <a:rPr sz="5100" spc="-180" dirty="0">
                <a:latin typeface="Symbol"/>
                <a:cs typeface="Symbol"/>
              </a:rPr>
              <a:t>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7312" y="3465035"/>
            <a:ext cx="673290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2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i="1" spc="-135" dirty="0">
                <a:latin typeface="Times New Roman"/>
                <a:cs typeface="Times New Roman"/>
              </a:rPr>
              <a:t>x</a:t>
            </a:r>
            <a:r>
              <a:rPr sz="5100" spc="-135" dirty="0">
                <a:latin typeface="Symbol"/>
                <a:cs typeface="Symbol"/>
              </a:rPr>
              <a:t></a:t>
            </a:r>
            <a:r>
              <a:rPr sz="3700" i="1" spc="-135" dirty="0">
                <a:latin typeface="Times New Roman"/>
                <a:cs typeface="Times New Roman"/>
              </a:rPr>
              <a:t>n</a:t>
            </a:r>
            <a:r>
              <a:rPr sz="5100" spc="-135" dirty="0">
                <a:latin typeface="Symbol"/>
                <a:cs typeface="Symbol"/>
              </a:rPr>
              <a:t></a:t>
            </a:r>
            <a:r>
              <a:rPr sz="3700" spc="-135" dirty="0">
                <a:latin typeface="Symbol"/>
                <a:cs typeface="Symbol"/>
              </a:rPr>
              <a:t></a:t>
            </a:r>
            <a:r>
              <a:rPr sz="3700" spc="-135" dirty="0">
                <a:latin typeface="Times New Roman"/>
                <a:cs typeface="Times New Roman"/>
              </a:rPr>
              <a:t> </a:t>
            </a:r>
            <a:r>
              <a:rPr sz="3700" spc="-125" dirty="0">
                <a:latin typeface="Times New Roman"/>
                <a:cs typeface="Times New Roman"/>
              </a:rPr>
              <a:t>3</a:t>
            </a:r>
            <a:r>
              <a:rPr sz="3700" i="1" spc="-125" dirty="0">
                <a:latin typeface="Times New Roman"/>
                <a:cs typeface="Times New Roman"/>
              </a:rPr>
              <a:t>x</a:t>
            </a:r>
            <a:r>
              <a:rPr sz="5100" spc="-125" dirty="0">
                <a:latin typeface="Symbol"/>
                <a:cs typeface="Symbol"/>
              </a:rPr>
              <a:t></a:t>
            </a:r>
            <a:r>
              <a:rPr sz="3700" i="1" spc="-125" dirty="0">
                <a:latin typeface="Times New Roman"/>
                <a:cs typeface="Times New Roman"/>
              </a:rPr>
              <a:t>n </a:t>
            </a:r>
            <a:r>
              <a:rPr sz="3700" spc="20" dirty="0">
                <a:latin typeface="Symbol"/>
                <a:cs typeface="Symbol"/>
              </a:rPr>
              <a:t></a:t>
            </a:r>
            <a:r>
              <a:rPr sz="3700" spc="-6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Times New Roman"/>
                <a:cs typeface="Times New Roman"/>
              </a:rPr>
              <a:t>4</a:t>
            </a:r>
            <a:r>
              <a:rPr sz="5100" spc="20" dirty="0">
                <a:latin typeface="Symbol"/>
                <a:cs typeface="Symbol"/>
              </a:rPr>
              <a:t></a:t>
            </a:r>
            <a:r>
              <a:rPr sz="3700" spc="20" dirty="0">
                <a:latin typeface="Symbol"/>
                <a:cs typeface="Symbol"/>
              </a:rPr>
              <a:t>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spc="10" dirty="0">
                <a:latin typeface="Times New Roman"/>
                <a:cs typeface="Times New Roman"/>
              </a:rPr>
              <a:t>Noncausal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7312" y="2753259"/>
            <a:ext cx="221488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2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-610" dirty="0">
                <a:latin typeface="Times New Roman"/>
                <a:cs typeface="Times New Roman"/>
              </a:rPr>
              <a:t> </a:t>
            </a:r>
            <a:r>
              <a:rPr sz="3700" i="1" spc="-195" dirty="0">
                <a:latin typeface="Times New Roman"/>
                <a:cs typeface="Times New Roman"/>
              </a:rPr>
              <a:t>ax</a:t>
            </a:r>
            <a:r>
              <a:rPr sz="5100" spc="-195" dirty="0">
                <a:latin typeface="Symbol"/>
                <a:cs typeface="Symbol"/>
              </a:rPr>
              <a:t></a:t>
            </a:r>
            <a:r>
              <a:rPr sz="3700" i="1" spc="-195" dirty="0">
                <a:latin typeface="Times New Roman"/>
                <a:cs typeface="Times New Roman"/>
              </a:rPr>
              <a:t>n</a:t>
            </a:r>
            <a:r>
              <a:rPr sz="5100" spc="-195" dirty="0">
                <a:latin typeface="Symbol"/>
                <a:cs typeface="Symbol"/>
              </a:rPr>
              <a:t>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7312" y="2040638"/>
            <a:ext cx="375920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1110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i="1" spc="-135" dirty="0">
                <a:latin typeface="Times New Roman"/>
                <a:cs typeface="Times New Roman"/>
              </a:rPr>
              <a:t>x</a:t>
            </a:r>
            <a:r>
              <a:rPr sz="5100" spc="-135" dirty="0">
                <a:latin typeface="Symbol"/>
                <a:cs typeface="Symbol"/>
              </a:rPr>
              <a:t></a:t>
            </a:r>
            <a:r>
              <a:rPr sz="3700" i="1" spc="-135" dirty="0">
                <a:latin typeface="Times New Roman"/>
                <a:cs typeface="Times New Roman"/>
              </a:rPr>
              <a:t>n</a:t>
            </a:r>
            <a:r>
              <a:rPr sz="5100" spc="-135" dirty="0">
                <a:latin typeface="Symbol"/>
                <a:cs typeface="Symbol"/>
              </a:rPr>
              <a:t></a:t>
            </a:r>
            <a:r>
              <a:rPr sz="3700" spc="-135" dirty="0">
                <a:latin typeface="Symbol"/>
                <a:cs typeface="Symbol"/>
              </a:rPr>
              <a:t></a:t>
            </a:r>
            <a:r>
              <a:rPr sz="3700" spc="-135" dirty="0">
                <a:latin typeface="Times New Roman"/>
                <a:cs typeface="Times New Roman"/>
              </a:rPr>
              <a:t> </a:t>
            </a:r>
            <a:r>
              <a:rPr sz="3700" i="1" spc="-210" dirty="0">
                <a:latin typeface="Times New Roman"/>
                <a:cs typeface="Times New Roman"/>
              </a:rPr>
              <a:t>x</a:t>
            </a:r>
            <a:r>
              <a:rPr sz="5100" spc="-210" dirty="0">
                <a:latin typeface="Symbol"/>
                <a:cs typeface="Symbol"/>
              </a:rPr>
              <a:t></a:t>
            </a:r>
            <a:r>
              <a:rPr sz="3700" i="1" spc="-210" dirty="0">
                <a:latin typeface="Times New Roman"/>
                <a:cs typeface="Times New Roman"/>
              </a:rPr>
              <a:t>n </a:t>
            </a:r>
            <a:r>
              <a:rPr sz="3700" spc="20" dirty="0">
                <a:latin typeface="Symbol"/>
                <a:cs typeface="Symbol"/>
              </a:rPr>
              <a:t>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spc="-355" dirty="0">
                <a:latin typeface="Times New Roman"/>
                <a:cs typeface="Times New Roman"/>
              </a:rPr>
              <a:t>1</a:t>
            </a:r>
            <a:r>
              <a:rPr sz="5100" spc="-355" dirty="0">
                <a:latin typeface="Symbol"/>
                <a:cs typeface="Symbol"/>
              </a:rPr>
              <a:t>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19427" y="2254757"/>
            <a:ext cx="7019925" cy="2779395"/>
          </a:xfrm>
          <a:custGeom>
            <a:avLst/>
            <a:gdLst/>
            <a:ahLst/>
            <a:cxnLst/>
            <a:rect l="l" t="t" r="r" b="b"/>
            <a:pathLst>
              <a:path w="7019925" h="2779395">
                <a:moveTo>
                  <a:pt x="0" y="2779014"/>
                </a:moveTo>
                <a:lnTo>
                  <a:pt x="0" y="0"/>
                </a:lnTo>
                <a:lnTo>
                  <a:pt x="7019544" y="0"/>
                </a:lnTo>
                <a:lnTo>
                  <a:pt x="7019544" y="2779014"/>
                </a:lnTo>
                <a:lnTo>
                  <a:pt x="0" y="277901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7800" y="5577078"/>
            <a:ext cx="7850505" cy="10668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9370" rIns="0" bIns="0" rtlCol="0">
            <a:spAutoFit/>
          </a:bodyPr>
          <a:lstStyle/>
          <a:p>
            <a:pPr marR="695960" algn="ctr">
              <a:lnSpc>
                <a:spcPct val="100000"/>
              </a:lnSpc>
              <a:spcBef>
                <a:spcPts val="310"/>
              </a:spcBef>
            </a:pPr>
            <a:r>
              <a:rPr sz="3200" spc="-5" dirty="0">
                <a:latin typeface="Tahoma"/>
                <a:cs typeface="Tahoma"/>
              </a:rPr>
              <a:t>{Let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 -1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y</a:t>
            </a:r>
            <a:r>
              <a:rPr sz="3200" spc="-5" dirty="0">
                <a:latin typeface="Times New Roman"/>
                <a:cs typeface="Times New Roman"/>
              </a:rPr>
              <a:t>[-1]= </a:t>
            </a:r>
            <a:r>
              <a:rPr sz="3200" i="1" spc="-5" dirty="0">
                <a:latin typeface="Times New Roman"/>
                <a:cs typeface="Times New Roman"/>
              </a:rPr>
              <a:t>x </a:t>
            </a:r>
            <a:r>
              <a:rPr sz="3200" spc="-5" dirty="0">
                <a:latin typeface="Times New Roman"/>
                <a:cs typeface="Times New Roman"/>
              </a:rPr>
              <a:t>[1], </a:t>
            </a:r>
            <a:r>
              <a:rPr sz="3200" spc="-5" dirty="0">
                <a:latin typeface="Tahoma"/>
                <a:cs typeface="Tahoma"/>
              </a:rPr>
              <a:t>the output</a:t>
            </a:r>
            <a:r>
              <a:rPr sz="3200" spc="6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at</a:t>
            </a:r>
            <a:endParaRPr sz="3200">
              <a:latin typeface="Tahoma"/>
              <a:cs typeface="Tahoma"/>
            </a:endParaRPr>
          </a:p>
          <a:p>
            <a:pPr marR="716280" algn="ctr">
              <a:lnSpc>
                <a:spcPct val="100000"/>
              </a:lnSpc>
              <a:spcBef>
                <a:spcPts val="5"/>
              </a:spcBef>
            </a:pP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 -1 </a:t>
            </a:r>
            <a:r>
              <a:rPr sz="3200" spc="-5" dirty="0">
                <a:latin typeface="Tahoma"/>
                <a:cs typeface="Tahoma"/>
              </a:rPr>
              <a:t>depends on the input at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</a:t>
            </a:r>
            <a:r>
              <a:rPr sz="3200" spc="2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ahoma"/>
                <a:cs typeface="Tahoma"/>
              </a:rPr>
              <a:t>.}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826" y="5500878"/>
            <a:ext cx="4730750" cy="76200"/>
          </a:xfrm>
          <a:custGeom>
            <a:avLst/>
            <a:gdLst/>
            <a:ahLst/>
            <a:cxnLst/>
            <a:rect l="l" t="t" r="r" b="b"/>
            <a:pathLst>
              <a:path w="4730750" h="76200">
                <a:moveTo>
                  <a:pt x="4671822" y="38100"/>
                </a:moveTo>
                <a:lnTo>
                  <a:pt x="4670298" y="34290"/>
                </a:lnTo>
                <a:lnTo>
                  <a:pt x="4667250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667250" y="42672"/>
                </a:lnTo>
                <a:lnTo>
                  <a:pt x="4670298" y="41148"/>
                </a:lnTo>
                <a:lnTo>
                  <a:pt x="4671822" y="38100"/>
                </a:lnTo>
                <a:close/>
              </a:path>
              <a:path w="4730750" h="76200">
                <a:moveTo>
                  <a:pt x="4730496" y="38100"/>
                </a:moveTo>
                <a:lnTo>
                  <a:pt x="4654296" y="0"/>
                </a:lnTo>
                <a:lnTo>
                  <a:pt x="4654296" y="32766"/>
                </a:lnTo>
                <a:lnTo>
                  <a:pt x="4667250" y="32766"/>
                </a:lnTo>
                <a:lnTo>
                  <a:pt x="4670298" y="34290"/>
                </a:lnTo>
                <a:lnTo>
                  <a:pt x="4671822" y="38100"/>
                </a:lnTo>
                <a:lnTo>
                  <a:pt x="4671822" y="67437"/>
                </a:lnTo>
                <a:lnTo>
                  <a:pt x="4730496" y="38100"/>
                </a:lnTo>
                <a:close/>
              </a:path>
              <a:path w="4730750" h="76200">
                <a:moveTo>
                  <a:pt x="4671822" y="67437"/>
                </a:moveTo>
                <a:lnTo>
                  <a:pt x="4671822" y="38100"/>
                </a:lnTo>
                <a:lnTo>
                  <a:pt x="4670298" y="41148"/>
                </a:lnTo>
                <a:lnTo>
                  <a:pt x="4667250" y="42672"/>
                </a:lnTo>
                <a:lnTo>
                  <a:pt x="4654296" y="42672"/>
                </a:lnTo>
                <a:lnTo>
                  <a:pt x="4654296" y="76200"/>
                </a:lnTo>
                <a:lnTo>
                  <a:pt x="467182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3894" y="2057400"/>
            <a:ext cx="76200" cy="3486150"/>
          </a:xfrm>
          <a:custGeom>
            <a:avLst/>
            <a:gdLst/>
            <a:ahLst/>
            <a:cxnLst/>
            <a:rect l="l" t="t" r="r" b="b"/>
            <a:pathLst>
              <a:path w="76200" h="348615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3434" y="63245"/>
                </a:lnTo>
                <a:lnTo>
                  <a:pt x="43434" y="76200"/>
                </a:lnTo>
                <a:lnTo>
                  <a:pt x="76200" y="76200"/>
                </a:lnTo>
                <a:close/>
              </a:path>
              <a:path w="76200" h="3486150">
                <a:moveTo>
                  <a:pt x="43434" y="76200"/>
                </a:moveTo>
                <a:lnTo>
                  <a:pt x="43434" y="63245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3434" y="76200"/>
                </a:lnTo>
                <a:close/>
              </a:path>
              <a:path w="76200" h="3486150">
                <a:moveTo>
                  <a:pt x="43434" y="3481578"/>
                </a:moveTo>
                <a:lnTo>
                  <a:pt x="43434" y="76200"/>
                </a:lnTo>
                <a:lnTo>
                  <a:pt x="33528" y="76200"/>
                </a:lnTo>
                <a:lnTo>
                  <a:pt x="33528" y="3481578"/>
                </a:lnTo>
                <a:lnTo>
                  <a:pt x="35052" y="3484626"/>
                </a:lnTo>
                <a:lnTo>
                  <a:pt x="38100" y="3486150"/>
                </a:lnTo>
                <a:lnTo>
                  <a:pt x="41910" y="3484626"/>
                </a:lnTo>
                <a:lnTo>
                  <a:pt x="43434" y="3481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3035" y="3443287"/>
            <a:ext cx="114680" cy="148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19359" y="4140517"/>
            <a:ext cx="114680" cy="147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6257" y="4719637"/>
            <a:ext cx="116204" cy="148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0013" y="5040439"/>
            <a:ext cx="113918" cy="147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2213" y="5475541"/>
            <a:ext cx="113918" cy="1489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6433" y="5475541"/>
            <a:ext cx="114680" cy="1489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1415" y="5475541"/>
            <a:ext cx="113918" cy="1489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6794" y="4145279"/>
            <a:ext cx="0" cy="1392555"/>
          </a:xfrm>
          <a:custGeom>
            <a:avLst/>
            <a:gdLst/>
            <a:ahLst/>
            <a:cxnLst/>
            <a:rect l="l" t="t" r="r" b="b"/>
            <a:pathLst>
              <a:path h="1392554">
                <a:moveTo>
                  <a:pt x="0" y="0"/>
                </a:moveTo>
                <a:lnTo>
                  <a:pt x="0" y="13921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5978" y="4840223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0"/>
                </a:moveTo>
                <a:lnTo>
                  <a:pt x="0" y="6972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4400" y="5189220"/>
            <a:ext cx="0" cy="348615"/>
          </a:xfrm>
          <a:custGeom>
            <a:avLst/>
            <a:gdLst/>
            <a:ahLst/>
            <a:cxnLst/>
            <a:rect l="l" t="t" r="r" b="b"/>
            <a:pathLst>
              <a:path h="348614">
                <a:moveTo>
                  <a:pt x="0" y="0"/>
                </a:moveTo>
                <a:lnTo>
                  <a:pt x="0" y="34823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70102" y="698102"/>
            <a:ext cx="6773545" cy="260667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Discrete - time sequence is</a:t>
            </a:r>
            <a:r>
              <a:rPr sz="3200" spc="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called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745"/>
              </a:spcBef>
            </a:pPr>
            <a:r>
              <a:rPr sz="3200" b="1" spc="-5" dirty="0">
                <a:latin typeface="Tahoma"/>
                <a:cs typeface="Tahoma"/>
              </a:rPr>
              <a:t>causal </a:t>
            </a:r>
            <a:r>
              <a:rPr sz="3200" spc="-5" dirty="0">
                <a:latin typeface="Tahoma"/>
                <a:cs typeface="Tahoma"/>
              </a:rPr>
              <a:t>if it has zero values for</a:t>
            </a:r>
            <a:r>
              <a:rPr sz="3200" spc="130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&lt;0</a:t>
            </a:r>
            <a:r>
              <a:rPr sz="3200" spc="-5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R="586105" algn="ctr">
              <a:lnSpc>
                <a:spcPts val="3040"/>
              </a:lnSpc>
              <a:spcBef>
                <a:spcPts val="1714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  <a:p>
            <a:pPr marL="3833495">
              <a:lnSpc>
                <a:spcPts val="3040"/>
              </a:lnSpc>
            </a:pPr>
            <a:r>
              <a:rPr sz="2800" spc="-10" dirty="0">
                <a:latin typeface="Times New Roman"/>
                <a:cs typeface="Times New Roman"/>
              </a:rPr>
              <a:t>Causal</a:t>
            </a:r>
            <a:endParaRPr sz="2800">
              <a:latin typeface="Times New Roman"/>
              <a:cs typeface="Times New Roman"/>
            </a:endParaRPr>
          </a:p>
          <a:p>
            <a:pPr marL="383349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5" dirty="0">
                <a:latin typeface="Times New Roman"/>
                <a:cs typeface="Times New Roman"/>
              </a:rPr>
              <a:t> Stable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7019" y="4893133"/>
            <a:ext cx="6694805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883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Figure 2.9. An example of causal discrete-time  sequence.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24600" y="3657600"/>
            <a:ext cx="2310130" cy="659130"/>
          </a:xfrm>
          <a:custGeom>
            <a:avLst/>
            <a:gdLst/>
            <a:ahLst/>
            <a:cxnLst/>
            <a:rect l="l" t="t" r="r" b="b"/>
            <a:pathLst>
              <a:path w="2310129" h="659129">
                <a:moveTo>
                  <a:pt x="0" y="0"/>
                </a:moveTo>
                <a:lnTo>
                  <a:pt x="0" y="659129"/>
                </a:lnTo>
                <a:lnTo>
                  <a:pt x="2309622" y="659129"/>
                </a:lnTo>
                <a:lnTo>
                  <a:pt x="23096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97800" y="3660330"/>
            <a:ext cx="14097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15890" y="3990225"/>
            <a:ext cx="14097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5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87653" y="3739458"/>
            <a:ext cx="169545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u="heavy" spc="-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04973" y="3556710"/>
            <a:ext cx="2209800" cy="685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i="1" spc="-254" dirty="0">
                <a:latin typeface="Times New Roman"/>
                <a:cs typeface="Times New Roman"/>
              </a:rPr>
              <a:t>y</a:t>
            </a:r>
            <a:r>
              <a:rPr sz="4250" spc="-254" dirty="0">
                <a:latin typeface="Symbol"/>
                <a:cs typeface="Symbol"/>
              </a:rPr>
              <a:t></a:t>
            </a:r>
            <a:r>
              <a:rPr sz="3100" i="1" spc="-254" dirty="0">
                <a:latin typeface="Times New Roman"/>
                <a:cs typeface="Times New Roman"/>
              </a:rPr>
              <a:t>n</a:t>
            </a:r>
            <a:r>
              <a:rPr sz="4250" spc="-254" dirty="0">
                <a:latin typeface="Symbol"/>
                <a:cs typeface="Symbol"/>
              </a:rPr>
              <a:t></a:t>
            </a:r>
            <a:r>
              <a:rPr sz="4250" spc="-25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4300" spc="-455" dirty="0">
                <a:latin typeface="Symbol"/>
                <a:cs typeface="Symbol"/>
              </a:rPr>
              <a:t></a:t>
            </a:r>
            <a:r>
              <a:rPr sz="4300" spc="-455" dirty="0">
                <a:latin typeface="Times New Roman"/>
                <a:cs typeface="Times New Roman"/>
              </a:rPr>
              <a:t> </a:t>
            </a:r>
            <a:r>
              <a:rPr sz="4300" spc="-455" dirty="0">
                <a:latin typeface="Symbol"/>
                <a:cs typeface="Symbol"/>
              </a:rPr>
              <a:t></a:t>
            </a:r>
            <a:r>
              <a:rPr sz="4300" spc="-250" dirty="0">
                <a:latin typeface="Times New Roman"/>
                <a:cs typeface="Times New Roman"/>
              </a:rPr>
              <a:t> </a:t>
            </a:r>
            <a:r>
              <a:rPr sz="3100" i="1" spc="-250" dirty="0">
                <a:latin typeface="Times New Roman"/>
                <a:cs typeface="Times New Roman"/>
              </a:rPr>
              <a:t>u</a:t>
            </a:r>
            <a:r>
              <a:rPr sz="4250" spc="-250" dirty="0">
                <a:latin typeface="Symbol"/>
                <a:cs typeface="Symbol"/>
              </a:rPr>
              <a:t></a:t>
            </a:r>
            <a:r>
              <a:rPr sz="3100" i="1" spc="-250" dirty="0">
                <a:latin typeface="Times New Roman"/>
                <a:cs typeface="Times New Roman"/>
              </a:rPr>
              <a:t>n</a:t>
            </a:r>
            <a:r>
              <a:rPr sz="4250" spc="-25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20028" y="3653028"/>
            <a:ext cx="2319020" cy="668655"/>
          </a:xfrm>
          <a:custGeom>
            <a:avLst/>
            <a:gdLst/>
            <a:ahLst/>
            <a:cxnLst/>
            <a:rect l="l" t="t" r="r" b="b"/>
            <a:pathLst>
              <a:path w="2319020" h="668654">
                <a:moveTo>
                  <a:pt x="0" y="668274"/>
                </a:moveTo>
                <a:lnTo>
                  <a:pt x="0" y="0"/>
                </a:lnTo>
                <a:lnTo>
                  <a:pt x="2318766" y="0"/>
                </a:lnTo>
                <a:lnTo>
                  <a:pt x="2318766" y="668274"/>
                </a:lnTo>
                <a:lnTo>
                  <a:pt x="0" y="66827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727" y="775969"/>
            <a:ext cx="4954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7640" algn="l"/>
              </a:tabLst>
            </a:pPr>
            <a:r>
              <a:rPr spc="-5" dirty="0"/>
              <a:t>2.4.5	Stable</a:t>
            </a:r>
            <a:r>
              <a:rPr spc="-9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0" y="6172200"/>
            <a:ext cx="5797550" cy="645160"/>
          </a:xfrm>
          <a:custGeom>
            <a:avLst/>
            <a:gdLst/>
            <a:ahLst/>
            <a:cxnLst/>
            <a:rect l="l" t="t" r="r" b="b"/>
            <a:pathLst>
              <a:path w="5797550" h="645159">
                <a:moveTo>
                  <a:pt x="0" y="0"/>
                </a:moveTo>
                <a:lnTo>
                  <a:pt x="0" y="644652"/>
                </a:lnTo>
                <a:lnTo>
                  <a:pt x="5797296" y="644652"/>
                </a:lnTo>
                <a:lnTo>
                  <a:pt x="5797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1102" y="1639810"/>
            <a:ext cx="7480934" cy="51244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4965" marR="913765" indent="-342265">
              <a:lnSpc>
                <a:spcPct val="106300"/>
              </a:lnSpc>
              <a:spcBef>
                <a:spcPts val="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A discrete signal </a:t>
            </a:r>
            <a:r>
              <a:rPr sz="3200" i="1" spc="-5" dirty="0">
                <a:latin typeface="Times New Roman"/>
                <a:cs typeface="Times New Roman"/>
              </a:rPr>
              <a:t>x[n] </a:t>
            </a:r>
            <a:r>
              <a:rPr sz="3200" spc="-5" dirty="0">
                <a:latin typeface="Tahoma"/>
                <a:cs typeface="Tahoma"/>
              </a:rPr>
              <a:t>is bounded if  there exists a finite </a:t>
            </a:r>
            <a:r>
              <a:rPr sz="3350" i="1" spc="-120" dirty="0">
                <a:latin typeface="Tahoma"/>
                <a:cs typeface="Tahoma"/>
              </a:rPr>
              <a:t>M </a:t>
            </a:r>
            <a:r>
              <a:rPr sz="3200" spc="-5" dirty="0">
                <a:latin typeface="Tahoma"/>
                <a:cs typeface="Tahoma"/>
              </a:rPr>
              <a:t>such</a:t>
            </a:r>
            <a:r>
              <a:rPr sz="3200" spc="114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that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x[n]</a:t>
            </a:r>
            <a:r>
              <a:rPr sz="3200" spc="-5" dirty="0">
                <a:latin typeface="Times New Roman"/>
                <a:cs typeface="Times New Roman"/>
              </a:rPr>
              <a:t>| &lt; </a:t>
            </a:r>
            <a:r>
              <a:rPr sz="3200" i="1" spc="-5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ahoma"/>
                <a:cs typeface="Tahoma"/>
              </a:rPr>
              <a:t>for all</a:t>
            </a:r>
            <a:r>
              <a:rPr sz="3200" spc="204" dirty="0">
                <a:latin typeface="Tahoma"/>
                <a:cs typeface="Tahoma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97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A discrete - time system in Bounded  Input-Bounded Output (</a:t>
            </a:r>
            <a:r>
              <a:rPr sz="3200" b="1" spc="-5" dirty="0">
                <a:latin typeface="Tahoma"/>
                <a:cs typeface="Tahoma"/>
              </a:rPr>
              <a:t>BIBO</a:t>
            </a:r>
            <a:r>
              <a:rPr sz="3200" spc="-5" dirty="0">
                <a:latin typeface="Tahoma"/>
                <a:cs typeface="Tahoma"/>
              </a:rPr>
              <a:t>) stable if  every bounded input sequence </a:t>
            </a:r>
            <a:r>
              <a:rPr sz="3200" i="1" dirty="0">
                <a:latin typeface="Times New Roman"/>
                <a:cs typeface="Times New Roman"/>
              </a:rPr>
              <a:t>x[n]  </a:t>
            </a:r>
            <a:r>
              <a:rPr sz="3200" spc="-5" dirty="0">
                <a:latin typeface="Tahoma"/>
                <a:cs typeface="Tahoma"/>
              </a:rPr>
              <a:t>produced a bounded output</a:t>
            </a:r>
            <a:r>
              <a:rPr sz="3200" spc="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sequence.</a:t>
            </a:r>
            <a:endParaRPr sz="3200">
              <a:latin typeface="Tahoma"/>
              <a:cs typeface="Tahoma"/>
            </a:endParaRPr>
          </a:p>
          <a:p>
            <a:pPr marL="902335">
              <a:lnSpc>
                <a:spcPct val="100000"/>
              </a:lnSpc>
              <a:spcBef>
                <a:spcPts val="730"/>
              </a:spcBef>
              <a:tabLst>
                <a:tab pos="1392555" algn="l"/>
              </a:tabLst>
            </a:pPr>
            <a:r>
              <a:rPr sz="3550" spc="10" dirty="0">
                <a:latin typeface="Times New Roman"/>
                <a:cs typeface="Times New Roman"/>
              </a:rPr>
              <a:t>If	</a:t>
            </a:r>
            <a:r>
              <a:rPr sz="3550" i="1" spc="-15" dirty="0">
                <a:latin typeface="Times New Roman"/>
                <a:cs typeface="Times New Roman"/>
              </a:rPr>
              <a:t>x</a:t>
            </a:r>
            <a:r>
              <a:rPr sz="4900" spc="-655" dirty="0">
                <a:latin typeface="Symbol"/>
                <a:cs typeface="Symbol"/>
              </a:rPr>
              <a:t></a:t>
            </a:r>
            <a:r>
              <a:rPr sz="3550" i="1" spc="85" dirty="0">
                <a:latin typeface="Times New Roman"/>
                <a:cs typeface="Times New Roman"/>
              </a:rPr>
              <a:t>n</a:t>
            </a:r>
            <a:r>
              <a:rPr sz="4900" spc="-580" dirty="0">
                <a:latin typeface="Symbol"/>
                <a:cs typeface="Symbol"/>
              </a:rPr>
              <a:t></a:t>
            </a:r>
            <a:r>
              <a:rPr sz="3150" spc="-15" baseline="-22486" dirty="0">
                <a:latin typeface="Times New Roman"/>
                <a:cs typeface="Times New Roman"/>
              </a:rPr>
              <a:t>max</a:t>
            </a:r>
            <a:r>
              <a:rPr sz="3150" spc="390" baseline="-22486" dirty="0">
                <a:latin typeface="Times New Roman"/>
                <a:cs typeface="Times New Roman"/>
              </a:rPr>
              <a:t> </a:t>
            </a:r>
            <a:r>
              <a:rPr sz="3550" spc="15" dirty="0">
                <a:latin typeface="Symbol"/>
                <a:cs typeface="Symbol"/>
              </a:rPr>
              <a:t></a:t>
            </a:r>
            <a:r>
              <a:rPr sz="3550" spc="290" dirty="0">
                <a:latin typeface="Times New Roman"/>
                <a:cs typeface="Times New Roman"/>
              </a:rPr>
              <a:t> </a:t>
            </a:r>
            <a:r>
              <a:rPr sz="3550" i="1" spc="-130" dirty="0">
                <a:latin typeface="Times New Roman"/>
                <a:cs typeface="Times New Roman"/>
              </a:rPr>
              <a:t>A</a:t>
            </a:r>
            <a:r>
              <a:rPr sz="3550" spc="5" dirty="0">
                <a:latin typeface="Times New Roman"/>
                <a:cs typeface="Times New Roman"/>
              </a:rPr>
              <a:t>,</a:t>
            </a:r>
            <a:r>
              <a:rPr sz="3550" spc="35" dirty="0">
                <a:latin typeface="Times New Roman"/>
                <a:cs typeface="Times New Roman"/>
              </a:rPr>
              <a:t> </a:t>
            </a:r>
            <a:r>
              <a:rPr sz="3550" spc="10" dirty="0">
                <a:latin typeface="Times New Roman"/>
                <a:cs typeface="Times New Roman"/>
              </a:rPr>
              <a:t>then</a:t>
            </a:r>
            <a:r>
              <a:rPr sz="3550" spc="390" dirty="0">
                <a:latin typeface="Times New Roman"/>
                <a:cs typeface="Times New Roman"/>
              </a:rPr>
              <a:t> </a:t>
            </a:r>
            <a:r>
              <a:rPr sz="3550" i="1" spc="40" dirty="0">
                <a:latin typeface="Times New Roman"/>
                <a:cs typeface="Times New Roman"/>
              </a:rPr>
              <a:t>y</a:t>
            </a:r>
            <a:r>
              <a:rPr sz="4900" spc="-655" dirty="0">
                <a:latin typeface="Symbol"/>
                <a:cs typeface="Symbol"/>
              </a:rPr>
              <a:t></a:t>
            </a:r>
            <a:r>
              <a:rPr sz="3550" i="1" spc="80" dirty="0">
                <a:latin typeface="Times New Roman"/>
                <a:cs typeface="Times New Roman"/>
              </a:rPr>
              <a:t>n</a:t>
            </a:r>
            <a:r>
              <a:rPr sz="4900" spc="-575" dirty="0">
                <a:latin typeface="Symbol"/>
                <a:cs typeface="Symbol"/>
              </a:rPr>
              <a:t></a:t>
            </a:r>
            <a:r>
              <a:rPr sz="3150" spc="-15" baseline="-22486" dirty="0">
                <a:latin typeface="Times New Roman"/>
                <a:cs typeface="Times New Roman"/>
              </a:rPr>
              <a:t>max</a:t>
            </a:r>
            <a:r>
              <a:rPr sz="3150" spc="382" baseline="-22486" dirty="0">
                <a:latin typeface="Times New Roman"/>
                <a:cs typeface="Times New Roman"/>
              </a:rPr>
              <a:t> </a:t>
            </a:r>
            <a:r>
              <a:rPr sz="3550" spc="15" dirty="0">
                <a:latin typeface="Symbol"/>
                <a:cs typeface="Symbol"/>
              </a:rPr>
              <a:t></a:t>
            </a:r>
            <a:r>
              <a:rPr sz="3550" spc="125" dirty="0">
                <a:latin typeface="Times New Roman"/>
                <a:cs typeface="Times New Roman"/>
              </a:rPr>
              <a:t> </a:t>
            </a:r>
            <a:r>
              <a:rPr sz="3550" i="1" spc="20" dirty="0">
                <a:latin typeface="Times New Roman"/>
                <a:cs typeface="Times New Roman"/>
              </a:rPr>
              <a:t>B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1427" y="6167628"/>
            <a:ext cx="5806440" cy="654050"/>
          </a:xfrm>
          <a:custGeom>
            <a:avLst/>
            <a:gdLst/>
            <a:ahLst/>
            <a:cxnLst/>
            <a:rect l="l" t="t" r="r" b="b"/>
            <a:pathLst>
              <a:path w="5806440" h="654050">
                <a:moveTo>
                  <a:pt x="0" y="653796"/>
                </a:moveTo>
                <a:lnTo>
                  <a:pt x="0" y="0"/>
                </a:lnTo>
                <a:lnTo>
                  <a:pt x="5806439" y="0"/>
                </a:lnTo>
                <a:lnTo>
                  <a:pt x="5806439" y="653796"/>
                </a:lnTo>
                <a:lnTo>
                  <a:pt x="0" y="653796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1080770"/>
            <a:ext cx="2154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3339A"/>
                </a:solidFill>
              </a:rPr>
              <a:t>Example:</a:t>
            </a:r>
          </a:p>
        </p:txBody>
      </p:sp>
      <p:sp>
        <p:nvSpPr>
          <p:cNvPr id="3" name="object 3"/>
          <p:cNvSpPr/>
          <p:nvPr/>
        </p:nvSpPr>
        <p:spPr>
          <a:xfrm>
            <a:off x="2362200" y="3048000"/>
            <a:ext cx="4681855" cy="562610"/>
          </a:xfrm>
          <a:custGeom>
            <a:avLst/>
            <a:gdLst/>
            <a:ahLst/>
            <a:cxnLst/>
            <a:rect l="l" t="t" r="r" b="b"/>
            <a:pathLst>
              <a:path w="4681855" h="562610">
                <a:moveTo>
                  <a:pt x="0" y="0"/>
                </a:moveTo>
                <a:lnTo>
                  <a:pt x="0" y="562355"/>
                </a:lnTo>
                <a:lnTo>
                  <a:pt x="4681728" y="562355"/>
                </a:lnTo>
                <a:lnTo>
                  <a:pt x="4681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902" y="2222376"/>
            <a:ext cx="7374890" cy="259905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 discrete </a:t>
            </a:r>
            <a:r>
              <a:rPr sz="2800" dirty="0">
                <a:latin typeface="Tahoma"/>
                <a:cs typeface="Tahoma"/>
              </a:rPr>
              <a:t>- </a:t>
            </a:r>
            <a:r>
              <a:rPr sz="2800" spc="-5" dirty="0">
                <a:latin typeface="Tahoma"/>
                <a:cs typeface="Tahoma"/>
              </a:rPr>
              <a:t>time </a:t>
            </a:r>
            <a:r>
              <a:rPr sz="2800" dirty="0">
                <a:latin typeface="Tahoma"/>
                <a:cs typeface="Tahoma"/>
              </a:rPr>
              <a:t>system</a:t>
            </a:r>
            <a:endParaRPr sz="2800">
              <a:latin typeface="Tahoma"/>
              <a:cs typeface="Tahoma"/>
            </a:endParaRPr>
          </a:p>
          <a:p>
            <a:pPr marL="1083310">
              <a:lnSpc>
                <a:spcPct val="100000"/>
              </a:lnSpc>
              <a:spcBef>
                <a:spcPts val="1165"/>
              </a:spcBef>
              <a:tabLst>
                <a:tab pos="4793615" algn="l"/>
              </a:tabLst>
            </a:pPr>
            <a:r>
              <a:rPr sz="3100" i="1" spc="-215" dirty="0">
                <a:latin typeface="Times New Roman"/>
                <a:cs typeface="Times New Roman"/>
              </a:rPr>
              <a:t>y</a:t>
            </a:r>
            <a:r>
              <a:rPr sz="4250" spc="-215" dirty="0">
                <a:latin typeface="Symbol"/>
                <a:cs typeface="Symbol"/>
              </a:rPr>
              <a:t></a:t>
            </a:r>
            <a:r>
              <a:rPr sz="3100" i="1" spc="-215" dirty="0">
                <a:latin typeface="Times New Roman"/>
                <a:cs typeface="Times New Roman"/>
              </a:rPr>
              <a:t>n</a:t>
            </a:r>
            <a:r>
              <a:rPr sz="4250" spc="-215" dirty="0">
                <a:latin typeface="Symbol"/>
                <a:cs typeface="Symbol"/>
              </a:rPr>
              <a:t></a:t>
            </a:r>
            <a:r>
              <a:rPr sz="4250" spc="-21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130" dirty="0">
                <a:latin typeface="Times New Roman"/>
                <a:cs typeface="Times New Roman"/>
              </a:rPr>
              <a:t>ny</a:t>
            </a:r>
            <a:r>
              <a:rPr sz="4250" spc="-130" dirty="0">
                <a:latin typeface="Symbol"/>
                <a:cs typeface="Symbol"/>
              </a:rPr>
              <a:t></a:t>
            </a:r>
            <a:r>
              <a:rPr sz="3100" i="1" spc="-130" dirty="0">
                <a:latin typeface="Times New Roman"/>
                <a:cs typeface="Times New Roman"/>
              </a:rPr>
              <a:t>n</a:t>
            </a:r>
            <a:r>
              <a:rPr sz="3100" i="1" spc="-530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Symbol"/>
                <a:cs typeface="Symbol"/>
              </a:rPr>
              <a:t></a:t>
            </a:r>
            <a:r>
              <a:rPr sz="3100" spc="-15" dirty="0">
                <a:latin typeface="Times New Roman"/>
                <a:cs typeface="Times New Roman"/>
              </a:rPr>
              <a:t>1</a:t>
            </a:r>
            <a:r>
              <a:rPr sz="4250" spc="-15" dirty="0">
                <a:latin typeface="Symbol"/>
                <a:cs typeface="Symbol"/>
              </a:rPr>
              <a:t></a:t>
            </a:r>
            <a:r>
              <a:rPr sz="3100" spc="-15" dirty="0">
                <a:latin typeface="Symbol"/>
                <a:cs typeface="Symbol"/>
              </a:rPr>
              <a:t>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i="1" spc="-250" dirty="0">
                <a:latin typeface="Times New Roman"/>
                <a:cs typeface="Times New Roman"/>
              </a:rPr>
              <a:t>x</a:t>
            </a:r>
            <a:r>
              <a:rPr sz="4250" spc="-250" dirty="0">
                <a:latin typeface="Symbol"/>
                <a:cs typeface="Symbol"/>
              </a:rPr>
              <a:t></a:t>
            </a:r>
            <a:r>
              <a:rPr sz="3100" i="1" spc="-250" dirty="0">
                <a:latin typeface="Times New Roman"/>
                <a:cs typeface="Times New Roman"/>
              </a:rPr>
              <a:t>n</a:t>
            </a:r>
            <a:r>
              <a:rPr sz="4250" spc="-250" dirty="0">
                <a:latin typeface="Symbol"/>
                <a:cs typeface="Symbol"/>
              </a:rPr>
              <a:t></a:t>
            </a:r>
            <a:r>
              <a:rPr sz="3100" spc="-250" dirty="0">
                <a:latin typeface="Times New Roman"/>
                <a:cs typeface="Times New Roman"/>
              </a:rPr>
              <a:t>,	</a:t>
            </a:r>
            <a:r>
              <a:rPr sz="3100" i="1" spc="10" dirty="0">
                <a:latin typeface="Times New Roman"/>
                <a:cs typeface="Times New Roman"/>
              </a:rPr>
              <a:t>n </a:t>
            </a:r>
            <a:r>
              <a:rPr sz="3100" spc="10" dirty="0">
                <a:latin typeface="Symbol"/>
                <a:cs typeface="Symbol"/>
              </a:rPr>
              <a:t></a:t>
            </a:r>
            <a:r>
              <a:rPr sz="3100" spc="-1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  <a:p>
            <a:pPr marL="355600" marR="5080">
              <a:lnSpc>
                <a:spcPct val="120500"/>
              </a:lnSpc>
              <a:spcBef>
                <a:spcPts val="1790"/>
              </a:spcBef>
            </a:pPr>
            <a:r>
              <a:rPr sz="2800" spc="-5" dirty="0">
                <a:latin typeface="Tahoma"/>
                <a:cs typeface="Tahoma"/>
              </a:rPr>
              <a:t>is at rest </a:t>
            </a:r>
            <a:r>
              <a:rPr sz="2800" dirty="0">
                <a:latin typeface="Times New Roman"/>
                <a:cs typeface="Times New Roman"/>
              </a:rPr>
              <a:t>[i.e. </a:t>
            </a:r>
            <a:r>
              <a:rPr sz="2800" i="1" spc="-5" dirty="0">
                <a:latin typeface="Times New Roman"/>
                <a:cs typeface="Times New Roman"/>
              </a:rPr>
              <a:t>y[-1]=0</a:t>
            </a:r>
            <a:r>
              <a:rPr sz="2800" spc="-5" dirty="0">
                <a:latin typeface="Times New Roman"/>
                <a:cs typeface="Times New Roman"/>
              </a:rPr>
              <a:t>]. </a:t>
            </a:r>
            <a:r>
              <a:rPr sz="2800" spc="-5" dirty="0">
                <a:latin typeface="Tahoma"/>
                <a:cs typeface="Tahoma"/>
              </a:rPr>
              <a:t>Check if the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is  </a:t>
            </a:r>
            <a:r>
              <a:rPr sz="2800" dirty="0">
                <a:latin typeface="Tahoma"/>
                <a:cs typeface="Tahoma"/>
              </a:rPr>
              <a:t>BIBO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stable.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7627" y="3043427"/>
            <a:ext cx="4691380" cy="571500"/>
          </a:xfrm>
          <a:custGeom>
            <a:avLst/>
            <a:gdLst/>
            <a:ahLst/>
            <a:cxnLst/>
            <a:rect l="l" t="t" r="r" b="b"/>
            <a:pathLst>
              <a:path w="4691380" h="571500">
                <a:moveTo>
                  <a:pt x="0" y="571500"/>
                </a:moveTo>
                <a:lnTo>
                  <a:pt x="0" y="0"/>
                </a:lnTo>
                <a:lnTo>
                  <a:pt x="4690872" y="0"/>
                </a:lnTo>
                <a:lnTo>
                  <a:pt x="4690872" y="571499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3502" y="709134"/>
            <a:ext cx="659638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9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4443730" algn="l"/>
              </a:tabLst>
            </a:pPr>
            <a:r>
              <a:rPr sz="2800" dirty="0">
                <a:latin typeface="Tahoma"/>
                <a:cs typeface="Tahoma"/>
              </a:rPr>
              <a:t>If </a:t>
            </a:r>
            <a:r>
              <a:rPr sz="2800" i="1" spc="-5" dirty="0">
                <a:latin typeface="Times New Roman"/>
                <a:cs typeface="Times New Roman"/>
              </a:rPr>
              <a:t>x[n]=u[n]</a:t>
            </a:r>
            <a:r>
              <a:rPr sz="2800" spc="-5" dirty="0">
                <a:latin typeface="Tahoma"/>
                <a:cs typeface="Tahoma"/>
              </a:rPr>
              <a:t>, then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i="1" spc="-5" dirty="0">
                <a:latin typeface="Times New Roman"/>
                <a:cs typeface="Times New Roman"/>
              </a:rPr>
              <a:t>x[n]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	1</a:t>
            </a:r>
            <a:r>
              <a:rPr sz="2800" dirty="0">
                <a:latin typeface="Tahoma"/>
                <a:cs typeface="Tahoma"/>
              </a:rPr>
              <a:t>. </a:t>
            </a:r>
            <a:r>
              <a:rPr sz="2800" spc="-5" dirty="0">
                <a:latin typeface="Tahoma"/>
                <a:cs typeface="Tahoma"/>
              </a:rPr>
              <a:t>But for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this  </a:t>
            </a:r>
            <a:r>
              <a:rPr sz="2800" dirty="0">
                <a:latin typeface="Tahoma"/>
                <a:cs typeface="Tahoma"/>
              </a:rPr>
              <a:t>bounded input, the output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3200" y="1905000"/>
            <a:ext cx="4916805" cy="2310130"/>
          </a:xfrm>
          <a:custGeom>
            <a:avLst/>
            <a:gdLst/>
            <a:ahLst/>
            <a:cxnLst/>
            <a:rect l="l" t="t" r="r" b="b"/>
            <a:pathLst>
              <a:path w="4916805" h="2310129">
                <a:moveTo>
                  <a:pt x="0" y="0"/>
                </a:moveTo>
                <a:lnTo>
                  <a:pt x="0" y="2309622"/>
                </a:lnTo>
                <a:lnTo>
                  <a:pt x="4916424" y="2309621"/>
                </a:lnTo>
                <a:lnTo>
                  <a:pt x="4916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3502" y="2314305"/>
            <a:ext cx="6581140" cy="3126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99515">
              <a:lnSpc>
                <a:spcPts val="4885"/>
              </a:lnSpc>
              <a:spcBef>
                <a:spcPts val="110"/>
              </a:spcBef>
            </a:pPr>
            <a:r>
              <a:rPr sz="3100" i="1" spc="5" dirty="0">
                <a:latin typeface="Times New Roman"/>
                <a:cs typeface="Times New Roman"/>
              </a:rPr>
              <a:t>n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1 </a:t>
            </a:r>
            <a:r>
              <a:rPr sz="3100" spc="15" dirty="0">
                <a:latin typeface="Symbol"/>
                <a:cs typeface="Symbol"/>
              </a:rPr>
              <a:t>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3100" i="1" spc="-365" dirty="0">
                <a:latin typeface="Times New Roman"/>
                <a:cs typeface="Times New Roman"/>
              </a:rPr>
              <a:t>y</a:t>
            </a:r>
            <a:r>
              <a:rPr sz="4250" spc="-365" dirty="0">
                <a:latin typeface="Symbol"/>
                <a:cs typeface="Symbol"/>
              </a:rPr>
              <a:t></a:t>
            </a:r>
            <a:r>
              <a:rPr sz="3100" spc="-365" dirty="0">
                <a:latin typeface="Times New Roman"/>
                <a:cs typeface="Times New Roman"/>
              </a:rPr>
              <a:t>1</a:t>
            </a:r>
            <a:r>
              <a:rPr sz="4250" spc="-365" dirty="0">
                <a:latin typeface="Symbol"/>
                <a:cs typeface="Symbol"/>
              </a:rPr>
              <a:t></a:t>
            </a:r>
            <a:r>
              <a:rPr sz="4250" spc="-3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spc="-85" dirty="0">
                <a:latin typeface="Times New Roman"/>
                <a:cs typeface="Times New Roman"/>
              </a:rPr>
              <a:t>1</a:t>
            </a:r>
            <a:r>
              <a:rPr sz="3100" i="1" spc="-85" dirty="0">
                <a:latin typeface="Times New Roman"/>
                <a:cs typeface="Times New Roman"/>
              </a:rPr>
              <a:t>y</a:t>
            </a:r>
            <a:r>
              <a:rPr sz="4250" spc="-85" dirty="0">
                <a:latin typeface="Symbol"/>
                <a:cs typeface="Symbol"/>
              </a:rPr>
              <a:t></a:t>
            </a:r>
            <a:r>
              <a:rPr sz="3100" spc="-85" dirty="0">
                <a:latin typeface="Times New Roman"/>
                <a:cs typeface="Times New Roman"/>
              </a:rPr>
              <a:t>0</a:t>
            </a:r>
            <a:r>
              <a:rPr sz="4250" spc="-85" dirty="0">
                <a:latin typeface="Symbol"/>
                <a:cs typeface="Symbol"/>
              </a:rPr>
              <a:t></a:t>
            </a:r>
            <a:r>
              <a:rPr sz="3100" spc="-85" dirty="0">
                <a:latin typeface="Symbol"/>
                <a:cs typeface="Symbol"/>
              </a:rPr>
              <a:t></a:t>
            </a:r>
            <a:r>
              <a:rPr sz="3100" spc="-85" dirty="0">
                <a:latin typeface="Times New Roman"/>
                <a:cs typeface="Times New Roman"/>
              </a:rPr>
              <a:t> </a:t>
            </a:r>
            <a:r>
              <a:rPr sz="3100" i="1" spc="-375" dirty="0">
                <a:latin typeface="Times New Roman"/>
                <a:cs typeface="Times New Roman"/>
              </a:rPr>
              <a:t>x</a:t>
            </a:r>
            <a:r>
              <a:rPr sz="4250" spc="-375" dirty="0">
                <a:latin typeface="Symbol"/>
                <a:cs typeface="Symbol"/>
              </a:rPr>
              <a:t></a:t>
            </a:r>
            <a:r>
              <a:rPr sz="3100" spc="-375" dirty="0">
                <a:latin typeface="Times New Roman"/>
                <a:cs typeface="Times New Roman"/>
              </a:rPr>
              <a:t>1</a:t>
            </a:r>
            <a:r>
              <a:rPr sz="4250" spc="-375" dirty="0">
                <a:latin typeface="Symbol"/>
                <a:cs typeface="Symbol"/>
              </a:rPr>
              <a:t></a:t>
            </a:r>
            <a:r>
              <a:rPr sz="4250" spc="-37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2</a:t>
            </a:r>
            <a:endParaRPr sz="3100">
              <a:latin typeface="Times New Roman"/>
              <a:cs typeface="Times New Roman"/>
            </a:endParaRPr>
          </a:p>
          <a:p>
            <a:pPr marL="1199515">
              <a:lnSpc>
                <a:spcPts val="4885"/>
              </a:lnSpc>
            </a:pPr>
            <a:r>
              <a:rPr sz="3100" i="1" spc="5" dirty="0">
                <a:latin typeface="Times New Roman"/>
                <a:cs typeface="Times New Roman"/>
              </a:rPr>
              <a:t>n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2 </a:t>
            </a:r>
            <a:r>
              <a:rPr sz="3100" spc="15" dirty="0">
                <a:latin typeface="Symbol"/>
                <a:cs typeface="Symbol"/>
              </a:rPr>
              <a:t>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3100" i="1" spc="-215" dirty="0">
                <a:latin typeface="Times New Roman"/>
                <a:cs typeface="Times New Roman"/>
              </a:rPr>
              <a:t>y</a:t>
            </a:r>
            <a:r>
              <a:rPr sz="4250" spc="-215" dirty="0">
                <a:latin typeface="Symbol"/>
                <a:cs typeface="Symbol"/>
              </a:rPr>
              <a:t></a:t>
            </a:r>
            <a:r>
              <a:rPr sz="3100" spc="-215" dirty="0">
                <a:latin typeface="Times New Roman"/>
                <a:cs typeface="Times New Roman"/>
              </a:rPr>
              <a:t>2</a:t>
            </a:r>
            <a:r>
              <a:rPr sz="4250" spc="-215" dirty="0">
                <a:latin typeface="Symbol"/>
                <a:cs typeface="Symbol"/>
              </a:rPr>
              <a:t></a:t>
            </a:r>
            <a:r>
              <a:rPr sz="4250" spc="-21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2 </a:t>
            </a:r>
            <a:r>
              <a:rPr sz="3100" i="1" spc="-229" dirty="0">
                <a:latin typeface="Times New Roman"/>
                <a:cs typeface="Times New Roman"/>
              </a:rPr>
              <a:t>y</a:t>
            </a:r>
            <a:r>
              <a:rPr sz="4250" spc="-229" dirty="0">
                <a:latin typeface="Symbol"/>
                <a:cs typeface="Symbol"/>
              </a:rPr>
              <a:t></a:t>
            </a:r>
            <a:r>
              <a:rPr sz="3100" spc="-229" dirty="0">
                <a:latin typeface="Times New Roman"/>
                <a:cs typeface="Times New Roman"/>
              </a:rPr>
              <a:t>1</a:t>
            </a:r>
            <a:r>
              <a:rPr sz="4250" spc="-229" dirty="0">
                <a:latin typeface="Symbol"/>
                <a:cs typeface="Symbol"/>
              </a:rPr>
              <a:t></a:t>
            </a:r>
            <a:r>
              <a:rPr sz="3100" spc="-229" dirty="0">
                <a:latin typeface="Symbol"/>
                <a:cs typeface="Symbol"/>
              </a:rPr>
              <a:t></a:t>
            </a:r>
            <a:r>
              <a:rPr sz="3100" spc="-229" dirty="0">
                <a:latin typeface="Times New Roman"/>
                <a:cs typeface="Times New Roman"/>
              </a:rPr>
              <a:t> </a:t>
            </a:r>
            <a:r>
              <a:rPr sz="3100" i="1" spc="-229" dirty="0">
                <a:latin typeface="Times New Roman"/>
                <a:cs typeface="Times New Roman"/>
              </a:rPr>
              <a:t>x</a:t>
            </a:r>
            <a:r>
              <a:rPr sz="4250" spc="-229" dirty="0">
                <a:latin typeface="Symbol"/>
                <a:cs typeface="Symbol"/>
              </a:rPr>
              <a:t></a:t>
            </a:r>
            <a:r>
              <a:rPr sz="3100" spc="-229" dirty="0">
                <a:latin typeface="Times New Roman"/>
                <a:cs typeface="Times New Roman"/>
              </a:rPr>
              <a:t>2</a:t>
            </a:r>
            <a:r>
              <a:rPr sz="4250" spc="-229" dirty="0">
                <a:latin typeface="Symbol"/>
                <a:cs typeface="Symbol"/>
              </a:rPr>
              <a:t></a:t>
            </a:r>
            <a:r>
              <a:rPr sz="4250" spc="-85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5</a:t>
            </a:r>
            <a:endParaRPr sz="3100">
              <a:latin typeface="Times New Roman"/>
              <a:cs typeface="Times New Roman"/>
            </a:endParaRPr>
          </a:p>
          <a:p>
            <a:pPr marL="1574165">
              <a:lnSpc>
                <a:spcPct val="100000"/>
              </a:lnSpc>
              <a:spcBef>
                <a:spcPts val="730"/>
              </a:spcBef>
              <a:tabLst>
                <a:tab pos="3679190" algn="l"/>
              </a:tabLst>
            </a:pPr>
            <a:r>
              <a:rPr sz="3100" spc="-1545" dirty="0">
                <a:latin typeface="Arial"/>
                <a:cs typeface="Arial"/>
              </a:rPr>
              <a:t>M	M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10200"/>
              </a:lnSpc>
              <a:spcBef>
                <a:spcPts val="278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Which </a:t>
            </a:r>
            <a:r>
              <a:rPr sz="2800" dirty="0">
                <a:latin typeface="Tahoma"/>
                <a:cs typeface="Tahoma"/>
              </a:rPr>
              <a:t>is </a:t>
            </a:r>
            <a:r>
              <a:rPr sz="2800" spc="-5" dirty="0">
                <a:latin typeface="Tahoma"/>
                <a:cs typeface="Tahoma"/>
              </a:rPr>
              <a:t>unbounded. Hence the system 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unstable.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0639" y="1720008"/>
            <a:ext cx="3666490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0 </a:t>
            </a:r>
            <a:r>
              <a:rPr sz="3100" b="0" spc="15" dirty="0">
                <a:solidFill>
                  <a:srgbClr val="000000"/>
                </a:solidFill>
                <a:latin typeface="Symbol"/>
                <a:cs typeface="Symbol"/>
              </a:rPr>
              <a:t></a:t>
            </a:r>
            <a:r>
              <a:rPr sz="31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229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229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4250" b="0" spc="-229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250" b="0" spc="-2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spc="-24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4250" b="0" spc="-24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-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8627" y="1900427"/>
            <a:ext cx="4925695" cy="2319020"/>
          </a:xfrm>
          <a:custGeom>
            <a:avLst/>
            <a:gdLst/>
            <a:ahLst/>
            <a:cxnLst/>
            <a:rect l="l" t="t" r="r" b="b"/>
            <a:pathLst>
              <a:path w="4925695" h="2319020">
                <a:moveTo>
                  <a:pt x="0" y="2318766"/>
                </a:moveTo>
                <a:lnTo>
                  <a:pt x="0" y="0"/>
                </a:lnTo>
                <a:lnTo>
                  <a:pt x="4925568" y="0"/>
                </a:lnTo>
                <a:lnTo>
                  <a:pt x="4925568" y="2318766"/>
                </a:lnTo>
                <a:lnTo>
                  <a:pt x="0" y="231876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3848" y="5562600"/>
            <a:ext cx="6017260" cy="1371600"/>
          </a:xfrm>
          <a:custGeom>
            <a:avLst/>
            <a:gdLst/>
            <a:ahLst/>
            <a:cxnLst/>
            <a:rect l="l" t="t" r="r" b="b"/>
            <a:pathLst>
              <a:path w="6017259" h="1371600">
                <a:moveTo>
                  <a:pt x="0" y="0"/>
                </a:moveTo>
                <a:lnTo>
                  <a:pt x="0" y="1371600"/>
                </a:lnTo>
                <a:lnTo>
                  <a:pt x="6016752" y="1371600"/>
                </a:lnTo>
                <a:lnTo>
                  <a:pt x="6016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0611" y="5819394"/>
            <a:ext cx="173736" cy="23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8289" y="5737859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0989" y="5737859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799" y="13716"/>
                </a:lnTo>
                <a:lnTo>
                  <a:pt x="50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1498" y="6035040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6"/>
                </a:moveTo>
                <a:lnTo>
                  <a:pt x="50292" y="0"/>
                </a:lnTo>
                <a:lnTo>
                  <a:pt x="0" y="0"/>
                </a:lnTo>
                <a:lnTo>
                  <a:pt x="0" y="13716"/>
                </a:lnTo>
                <a:lnTo>
                  <a:pt x="50292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7698" y="5737859"/>
            <a:ext cx="152400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5244" y="5737859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800" y="13715"/>
                </a:lnTo>
                <a:lnTo>
                  <a:pt x="5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9379" y="5737859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5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5244" y="6035040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5"/>
                </a:moveTo>
                <a:lnTo>
                  <a:pt x="50292" y="0"/>
                </a:lnTo>
                <a:lnTo>
                  <a:pt x="0" y="0"/>
                </a:lnTo>
                <a:lnTo>
                  <a:pt x="0" y="13715"/>
                </a:lnTo>
                <a:lnTo>
                  <a:pt x="50292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7257" y="5832347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7257" y="5888735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42715" y="5737859"/>
            <a:ext cx="92963" cy="240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6300" y="5837682"/>
            <a:ext cx="68580" cy="69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7505" y="5872734"/>
            <a:ext cx="1026794" cy="0"/>
          </a:xfrm>
          <a:custGeom>
            <a:avLst/>
            <a:gdLst/>
            <a:ahLst/>
            <a:cxnLst/>
            <a:rect l="l" t="t" r="r" b="b"/>
            <a:pathLst>
              <a:path w="1026795">
                <a:moveTo>
                  <a:pt x="0" y="0"/>
                </a:moveTo>
                <a:lnTo>
                  <a:pt x="1026413" y="0"/>
                </a:lnTo>
              </a:path>
            </a:pathLst>
          </a:custGeom>
          <a:ln w="15240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54702" y="5799582"/>
            <a:ext cx="173736" cy="2354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72379" y="5718047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85079" y="5718047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799" y="13716"/>
                </a:lnTo>
                <a:lnTo>
                  <a:pt x="50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85588" y="6015228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1" y="13716"/>
                </a:moveTo>
                <a:lnTo>
                  <a:pt x="50291" y="0"/>
                </a:lnTo>
                <a:lnTo>
                  <a:pt x="0" y="0"/>
                </a:lnTo>
                <a:lnTo>
                  <a:pt x="0" y="13716"/>
                </a:lnTo>
                <a:lnTo>
                  <a:pt x="50291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90744" y="5718047"/>
            <a:ext cx="92201" cy="240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9334" y="5718047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800" y="13715"/>
                </a:lnTo>
                <a:lnTo>
                  <a:pt x="5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03469" y="5718047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5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9334" y="6015228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6"/>
                </a:moveTo>
                <a:lnTo>
                  <a:pt x="50292" y="0"/>
                </a:lnTo>
                <a:lnTo>
                  <a:pt x="0" y="0"/>
                </a:lnTo>
                <a:lnTo>
                  <a:pt x="0" y="13716"/>
                </a:lnTo>
                <a:lnTo>
                  <a:pt x="50292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51347" y="5718047"/>
            <a:ext cx="357378" cy="2400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31557" y="5791200"/>
            <a:ext cx="173735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49235" y="5709665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61935" y="5709665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799" y="13716"/>
                </a:lnTo>
                <a:lnTo>
                  <a:pt x="50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62443" y="6007608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33309" y="5710428"/>
            <a:ext cx="155448" cy="2400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16190" y="5709665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800" y="13715"/>
                </a:lnTo>
                <a:lnTo>
                  <a:pt x="5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80325" y="5709665"/>
            <a:ext cx="0" cy="311785"/>
          </a:xfrm>
          <a:custGeom>
            <a:avLst/>
            <a:gdLst/>
            <a:ahLst/>
            <a:cxnLst/>
            <a:rect l="l" t="t" r="r" b="b"/>
            <a:pathLst>
              <a:path h="311785">
                <a:moveTo>
                  <a:pt x="0" y="0"/>
                </a:moveTo>
                <a:lnTo>
                  <a:pt x="0" y="31165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16190" y="6007608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5"/>
                </a:moveTo>
                <a:lnTo>
                  <a:pt x="50292" y="0"/>
                </a:lnTo>
                <a:lnTo>
                  <a:pt x="0" y="0"/>
                </a:lnTo>
                <a:lnTo>
                  <a:pt x="0" y="13715"/>
                </a:lnTo>
                <a:lnTo>
                  <a:pt x="50292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28204" y="5804153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28204" y="586092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39278" y="5715000"/>
            <a:ext cx="137159" cy="2392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41057" y="5832347"/>
            <a:ext cx="69342" cy="693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23026" y="5866638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59">
                <a:moveTo>
                  <a:pt x="0" y="0"/>
                </a:moveTo>
                <a:lnTo>
                  <a:pt x="1025651" y="0"/>
                </a:lnTo>
              </a:path>
            </a:pathLst>
          </a:custGeom>
          <a:ln w="15240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77783" y="6377940"/>
            <a:ext cx="69342" cy="685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58990" y="6412229"/>
            <a:ext cx="1026794" cy="0"/>
          </a:xfrm>
          <a:custGeom>
            <a:avLst/>
            <a:gdLst/>
            <a:ahLst/>
            <a:cxnLst/>
            <a:rect l="l" t="t" r="r" b="b"/>
            <a:pathLst>
              <a:path w="1026795">
                <a:moveTo>
                  <a:pt x="0" y="0"/>
                </a:moveTo>
                <a:lnTo>
                  <a:pt x="1026413" y="0"/>
                </a:lnTo>
              </a:path>
            </a:pathLst>
          </a:custGeom>
          <a:ln w="15240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23938" y="6566154"/>
            <a:ext cx="1465326" cy="3238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89276" y="5558028"/>
            <a:ext cx="6026150" cy="1381125"/>
          </a:xfrm>
          <a:custGeom>
            <a:avLst/>
            <a:gdLst/>
            <a:ahLst/>
            <a:cxnLst/>
            <a:rect l="l" t="t" r="r" b="b"/>
            <a:pathLst>
              <a:path w="6026150" h="1381125">
                <a:moveTo>
                  <a:pt x="0" y="1380744"/>
                </a:moveTo>
                <a:lnTo>
                  <a:pt x="0" y="0"/>
                </a:lnTo>
                <a:lnTo>
                  <a:pt x="6025896" y="0"/>
                </a:lnTo>
                <a:lnTo>
                  <a:pt x="6025896" y="1380744"/>
                </a:lnTo>
                <a:lnTo>
                  <a:pt x="0" y="1380744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102" y="578611"/>
            <a:ext cx="721487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3200" spc="-5" dirty="0"/>
              <a:t>2.5	Linear Time-Invariant Discrete  (LTD)</a:t>
            </a:r>
            <a:r>
              <a:rPr sz="3200" spc="-10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7302" y="1902205"/>
            <a:ext cx="7433945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Tahoma"/>
                <a:cs typeface="Tahoma"/>
              </a:rPr>
              <a:t>Transformation of Discrete-Time </a:t>
            </a:r>
            <a:r>
              <a:rPr sz="2800" b="1" dirty="0">
                <a:solidFill>
                  <a:srgbClr val="3333CC"/>
                </a:solidFill>
                <a:latin typeface="Tahoma"/>
                <a:cs typeface="Tahoma"/>
              </a:rPr>
              <a:t>signals</a:t>
            </a:r>
            <a:r>
              <a:rPr sz="2800" b="1" spc="-4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355600" marR="37465" indent="-342900" algn="just">
              <a:lnSpc>
                <a:spcPct val="1101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discrete-time signal,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dirty="0">
                <a:latin typeface="Tahoma"/>
                <a:cs typeface="Tahoma"/>
              </a:rPr>
              <a:t>may </a:t>
            </a:r>
            <a:r>
              <a:rPr sz="2800" spc="-5" dirty="0">
                <a:latin typeface="Tahoma"/>
                <a:cs typeface="Tahoma"/>
              </a:rPr>
              <a:t>be </a:t>
            </a:r>
            <a:r>
              <a:rPr sz="2800" dirty="0">
                <a:latin typeface="Tahoma"/>
                <a:cs typeface="Tahoma"/>
              </a:rPr>
              <a:t>shifted </a:t>
            </a:r>
            <a:r>
              <a:rPr sz="2800" spc="-5" dirty="0">
                <a:latin typeface="Tahoma"/>
                <a:cs typeface="Tahoma"/>
              </a:rPr>
              <a:t>in  </a:t>
            </a:r>
            <a:r>
              <a:rPr sz="2800" dirty="0">
                <a:latin typeface="Tahoma"/>
                <a:cs typeface="Tahoma"/>
              </a:rPr>
              <a:t>time (delayed or advanced) by replacing the  variables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ahoma"/>
                <a:cs typeface="Tahoma"/>
              </a:rPr>
              <a:t>with </a:t>
            </a:r>
            <a:r>
              <a:rPr sz="2800" i="1" dirty="0">
                <a:latin typeface="Times New Roman"/>
                <a:cs typeface="Times New Roman"/>
              </a:rPr>
              <a:t>n-k </a:t>
            </a:r>
            <a:r>
              <a:rPr sz="2800" spc="-5" dirty="0">
                <a:latin typeface="Tahoma"/>
                <a:cs typeface="Tahoma"/>
              </a:rPr>
              <a:t>where 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800" dirty="0">
                <a:latin typeface="Times New Roman"/>
                <a:cs typeface="Times New Roman"/>
              </a:rPr>
              <a:t>&gt; 0 </a:t>
            </a:r>
            <a:r>
              <a:rPr sz="2800" spc="-5" dirty="0">
                <a:latin typeface="Tahoma"/>
                <a:cs typeface="Tahoma"/>
              </a:rPr>
              <a:t>is an</a:t>
            </a:r>
            <a:r>
              <a:rPr sz="2800" spc="47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integer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x[n-k] </a:t>
            </a:r>
            <a:r>
              <a:rPr sz="2800" spc="-5" dirty="0">
                <a:latin typeface="Times New Roman"/>
                <a:cs typeface="Times New Roman"/>
              </a:rPr>
              <a:t>=&gt;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spc="-5" dirty="0">
                <a:latin typeface="Times New Roman"/>
                <a:cs typeface="Times New Roman"/>
              </a:rPr>
              <a:t>is delayed by 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samples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40"/>
              </a:spcBef>
            </a:pPr>
            <a:r>
              <a:rPr sz="2800" i="1" spc="-5" dirty="0">
                <a:latin typeface="Times New Roman"/>
                <a:cs typeface="Times New Roman"/>
              </a:rPr>
              <a:t>x[n+k] </a:t>
            </a:r>
            <a:r>
              <a:rPr sz="2800" spc="-5" dirty="0">
                <a:latin typeface="Times New Roman"/>
                <a:cs typeface="Times New Roman"/>
              </a:rPr>
              <a:t>=&gt;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spc="-5" dirty="0">
                <a:latin typeface="Times New Roman"/>
                <a:cs typeface="Times New Roman"/>
              </a:rPr>
              <a:t>is advanced by 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samples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720496"/>
            <a:ext cx="7447915" cy="177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19600"/>
              </a:lnSpc>
              <a:spcBef>
                <a:spcPts val="10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For example consider a </a:t>
            </a:r>
            <a:r>
              <a:rPr sz="2400" spc="-5" dirty="0">
                <a:latin typeface="Tahoma"/>
                <a:cs typeface="Tahoma"/>
              </a:rPr>
              <a:t>shifted </a:t>
            </a:r>
            <a:r>
              <a:rPr sz="2400" dirty="0">
                <a:latin typeface="Tahoma"/>
                <a:cs typeface="Tahoma"/>
              </a:rPr>
              <a:t>version of the </a:t>
            </a:r>
            <a:r>
              <a:rPr sz="2400" spc="-5" dirty="0">
                <a:latin typeface="Tahoma"/>
                <a:cs typeface="Tahoma"/>
              </a:rPr>
              <a:t>unit  impulse </a:t>
            </a:r>
            <a:r>
              <a:rPr sz="2400" dirty="0">
                <a:latin typeface="Tahoma"/>
                <a:cs typeface="Tahoma"/>
              </a:rPr>
              <a:t>function (see </a:t>
            </a:r>
            <a:r>
              <a:rPr sz="2400" spc="-5" dirty="0">
                <a:latin typeface="Tahoma"/>
                <a:cs typeface="Tahoma"/>
              </a:rPr>
              <a:t>Figure 2.10). </a:t>
            </a:r>
            <a:r>
              <a:rPr sz="2400" dirty="0">
                <a:latin typeface="Tahoma"/>
                <a:cs typeface="Tahoma"/>
              </a:rPr>
              <a:t>If </a:t>
            </a:r>
            <a:r>
              <a:rPr sz="2400" spc="-5" dirty="0">
                <a:latin typeface="Tahoma"/>
                <a:cs typeface="Tahoma"/>
              </a:rPr>
              <a:t>we multiply </a:t>
            </a:r>
            <a:r>
              <a:rPr sz="2400" dirty="0">
                <a:latin typeface="Tahoma"/>
                <a:cs typeface="Tahoma"/>
              </a:rPr>
              <a:t>an  arbitrary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this </a:t>
            </a:r>
            <a:r>
              <a:rPr sz="2400" spc="-5" dirty="0">
                <a:latin typeface="Tahoma"/>
                <a:cs typeface="Tahoma"/>
              </a:rPr>
              <a:t>function, we obtain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that is zero </a:t>
            </a:r>
            <a:r>
              <a:rPr sz="2400" spc="-5" dirty="0">
                <a:latin typeface="Tahoma"/>
                <a:cs typeface="Tahoma"/>
              </a:rPr>
              <a:t>everywhere, except </a:t>
            </a:r>
            <a:r>
              <a:rPr sz="2400" dirty="0">
                <a:latin typeface="Tahoma"/>
                <a:cs typeface="Tahoma"/>
              </a:rPr>
              <a:t>at </a:t>
            </a:r>
            <a:r>
              <a:rPr sz="2400" i="1" dirty="0">
                <a:latin typeface="Times New Roman"/>
                <a:cs typeface="Times New Roman"/>
              </a:rPr>
              <a:t>n =</a:t>
            </a:r>
            <a:r>
              <a:rPr sz="2400" i="1" spc="3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800" y="2819400"/>
            <a:ext cx="6654800" cy="474980"/>
          </a:xfrm>
          <a:custGeom>
            <a:avLst/>
            <a:gdLst/>
            <a:ahLst/>
            <a:cxnLst/>
            <a:rect l="l" t="t" r="r" b="b"/>
            <a:pathLst>
              <a:path w="6654800" h="474979">
                <a:moveTo>
                  <a:pt x="0" y="0"/>
                </a:moveTo>
                <a:lnTo>
                  <a:pt x="0" y="474725"/>
                </a:lnTo>
                <a:lnTo>
                  <a:pt x="6654546" y="474725"/>
                </a:lnTo>
                <a:lnTo>
                  <a:pt x="66545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1035" y="2807232"/>
            <a:ext cx="66738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(2.9)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76" y="2683836"/>
            <a:ext cx="48914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30" dirty="0">
                <a:solidFill>
                  <a:srgbClr val="000000"/>
                </a:solidFill>
                <a:latin typeface="Symbol"/>
                <a:cs typeface="Symbol"/>
              </a:rPr>
              <a:t></a:t>
            </a:r>
            <a:r>
              <a:rPr sz="2600" b="0" spc="-2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-8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b="0" spc="-8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8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8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8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-10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10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0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10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105" dirty="0">
                <a:solidFill>
                  <a:srgbClr val="000000"/>
                </a:solidFill>
                <a:latin typeface="Symbol"/>
                <a:cs typeface="Symbol"/>
              </a:rPr>
              <a:t></a:t>
            </a:r>
            <a:r>
              <a:rPr sz="2750" b="0" i="1" spc="-105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750" b="0" i="1" spc="-3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229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229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60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1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600" b="0" i="1" spc="-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-15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15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5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600" b="0" i="1" spc="-4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7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70" dirty="0">
                <a:solidFill>
                  <a:srgbClr val="000000"/>
                </a:solidFill>
                <a:latin typeface="Symbol"/>
                <a:cs typeface="Symbol"/>
              </a:rPr>
              <a:t></a:t>
            </a:r>
            <a:r>
              <a:rPr sz="2750" b="0" i="1" spc="-7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750" b="0" i="1" spc="-3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229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229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60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1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600" b="0" i="1" spc="-4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34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4227" y="2814827"/>
            <a:ext cx="6663690" cy="483870"/>
          </a:xfrm>
          <a:custGeom>
            <a:avLst/>
            <a:gdLst/>
            <a:ahLst/>
            <a:cxnLst/>
            <a:rect l="l" t="t" r="r" b="b"/>
            <a:pathLst>
              <a:path w="6663690" h="483870">
                <a:moveTo>
                  <a:pt x="0" y="483870"/>
                </a:moveTo>
                <a:lnTo>
                  <a:pt x="0" y="0"/>
                </a:lnTo>
                <a:lnTo>
                  <a:pt x="6663690" y="0"/>
                </a:lnTo>
                <a:lnTo>
                  <a:pt x="6663690" y="483869"/>
                </a:lnTo>
                <a:lnTo>
                  <a:pt x="0" y="48387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2827" y="4841747"/>
            <a:ext cx="2066925" cy="76200"/>
          </a:xfrm>
          <a:custGeom>
            <a:avLst/>
            <a:gdLst/>
            <a:ahLst/>
            <a:cxnLst/>
            <a:rect l="l" t="t" r="r" b="b"/>
            <a:pathLst>
              <a:path w="2066925" h="76200">
                <a:moveTo>
                  <a:pt x="2007870" y="38099"/>
                </a:moveTo>
                <a:lnTo>
                  <a:pt x="2006346" y="35051"/>
                </a:lnTo>
                <a:lnTo>
                  <a:pt x="200329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2003298" y="42671"/>
                </a:lnTo>
                <a:lnTo>
                  <a:pt x="2006346" y="41909"/>
                </a:lnTo>
                <a:lnTo>
                  <a:pt x="2007870" y="38099"/>
                </a:lnTo>
                <a:close/>
              </a:path>
              <a:path w="2066925" h="76200">
                <a:moveTo>
                  <a:pt x="2066544" y="38099"/>
                </a:moveTo>
                <a:lnTo>
                  <a:pt x="1990344" y="0"/>
                </a:lnTo>
                <a:lnTo>
                  <a:pt x="1990344" y="33527"/>
                </a:lnTo>
                <a:lnTo>
                  <a:pt x="2003298" y="33527"/>
                </a:lnTo>
                <a:lnTo>
                  <a:pt x="2006346" y="35051"/>
                </a:lnTo>
                <a:lnTo>
                  <a:pt x="2007870" y="38099"/>
                </a:lnTo>
                <a:lnTo>
                  <a:pt x="2007870" y="67436"/>
                </a:lnTo>
                <a:lnTo>
                  <a:pt x="2066544" y="38099"/>
                </a:lnTo>
                <a:close/>
              </a:path>
              <a:path w="2066925" h="76200">
                <a:moveTo>
                  <a:pt x="2007870" y="67436"/>
                </a:moveTo>
                <a:lnTo>
                  <a:pt x="2007870" y="38099"/>
                </a:lnTo>
                <a:lnTo>
                  <a:pt x="2006346" y="41909"/>
                </a:lnTo>
                <a:lnTo>
                  <a:pt x="2003298" y="42671"/>
                </a:lnTo>
                <a:lnTo>
                  <a:pt x="1990344" y="42671"/>
                </a:lnTo>
                <a:lnTo>
                  <a:pt x="1990344" y="76199"/>
                </a:lnTo>
                <a:lnTo>
                  <a:pt x="20078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1854" y="3581400"/>
            <a:ext cx="76200" cy="1303020"/>
          </a:xfrm>
          <a:custGeom>
            <a:avLst/>
            <a:gdLst/>
            <a:ahLst/>
            <a:cxnLst/>
            <a:rect l="l" t="t" r="r" b="b"/>
            <a:pathLst>
              <a:path w="76200" h="130302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303020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303020">
                <a:moveTo>
                  <a:pt x="42672" y="1298448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298448"/>
                </a:lnTo>
                <a:lnTo>
                  <a:pt x="34290" y="1302258"/>
                </a:lnTo>
                <a:lnTo>
                  <a:pt x="38100" y="1303020"/>
                </a:lnTo>
                <a:lnTo>
                  <a:pt x="41148" y="1302258"/>
                </a:lnTo>
                <a:lnTo>
                  <a:pt x="42672" y="1298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9379" y="485317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51815" y="32004"/>
                </a:moveTo>
                <a:lnTo>
                  <a:pt x="49803" y="19609"/>
                </a:lnTo>
                <a:lnTo>
                  <a:pt x="44291" y="9429"/>
                </a:lnTo>
                <a:lnTo>
                  <a:pt x="36064" y="2536"/>
                </a:lnTo>
                <a:lnTo>
                  <a:pt x="25907" y="0"/>
                </a:ln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7" y="64769"/>
                </a:lnTo>
                <a:lnTo>
                  <a:pt x="36064" y="62222"/>
                </a:lnTo>
                <a:lnTo>
                  <a:pt x="44291" y="55244"/>
                </a:lnTo>
                <a:lnTo>
                  <a:pt x="49803" y="44838"/>
                </a:lnTo>
                <a:lnTo>
                  <a:pt x="5181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9379" y="485317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25907" y="0"/>
                </a:move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7" y="64769"/>
                </a:lnTo>
                <a:lnTo>
                  <a:pt x="36064" y="62222"/>
                </a:lnTo>
                <a:lnTo>
                  <a:pt x="44291" y="55244"/>
                </a:lnTo>
                <a:lnTo>
                  <a:pt x="49803" y="44838"/>
                </a:lnTo>
                <a:lnTo>
                  <a:pt x="51815" y="32004"/>
                </a:lnTo>
                <a:lnTo>
                  <a:pt x="49803" y="19609"/>
                </a:lnTo>
                <a:lnTo>
                  <a:pt x="44291" y="9429"/>
                </a:lnTo>
                <a:lnTo>
                  <a:pt x="36064" y="2536"/>
                </a:lnTo>
                <a:lnTo>
                  <a:pt x="25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1320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5" h="64770">
                <a:moveTo>
                  <a:pt x="52577" y="32004"/>
                </a:moveTo>
                <a:lnTo>
                  <a:pt x="50565" y="19609"/>
                </a:lnTo>
                <a:lnTo>
                  <a:pt x="45053" y="9429"/>
                </a:lnTo>
                <a:lnTo>
                  <a:pt x="36826" y="2536"/>
                </a:lnTo>
                <a:lnTo>
                  <a:pt x="26669" y="0"/>
                </a:lnTo>
                <a:lnTo>
                  <a:pt x="16394" y="2536"/>
                </a:lnTo>
                <a:lnTo>
                  <a:pt x="7905" y="9429"/>
                </a:lnTo>
                <a:lnTo>
                  <a:pt x="2131" y="19609"/>
                </a:lnTo>
                <a:lnTo>
                  <a:pt x="0" y="32004"/>
                </a:lnTo>
                <a:lnTo>
                  <a:pt x="2131" y="44838"/>
                </a:lnTo>
                <a:lnTo>
                  <a:pt x="7905" y="55244"/>
                </a:lnTo>
                <a:lnTo>
                  <a:pt x="16394" y="62222"/>
                </a:lnTo>
                <a:lnTo>
                  <a:pt x="26669" y="64769"/>
                </a:lnTo>
                <a:lnTo>
                  <a:pt x="36826" y="62222"/>
                </a:lnTo>
                <a:lnTo>
                  <a:pt x="45053" y="55244"/>
                </a:lnTo>
                <a:lnTo>
                  <a:pt x="50565" y="44838"/>
                </a:lnTo>
                <a:lnTo>
                  <a:pt x="52577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1320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5" h="64770">
                <a:moveTo>
                  <a:pt x="26669" y="0"/>
                </a:moveTo>
                <a:lnTo>
                  <a:pt x="16394" y="2536"/>
                </a:lnTo>
                <a:lnTo>
                  <a:pt x="7905" y="9429"/>
                </a:lnTo>
                <a:lnTo>
                  <a:pt x="2131" y="19609"/>
                </a:lnTo>
                <a:lnTo>
                  <a:pt x="0" y="32004"/>
                </a:lnTo>
                <a:lnTo>
                  <a:pt x="2131" y="44838"/>
                </a:lnTo>
                <a:lnTo>
                  <a:pt x="7905" y="55244"/>
                </a:lnTo>
                <a:lnTo>
                  <a:pt x="16394" y="62222"/>
                </a:lnTo>
                <a:lnTo>
                  <a:pt x="26669" y="64769"/>
                </a:lnTo>
                <a:lnTo>
                  <a:pt x="36826" y="62222"/>
                </a:lnTo>
                <a:lnTo>
                  <a:pt x="45053" y="55244"/>
                </a:lnTo>
                <a:lnTo>
                  <a:pt x="50565" y="44838"/>
                </a:lnTo>
                <a:lnTo>
                  <a:pt x="52577" y="32004"/>
                </a:lnTo>
                <a:lnTo>
                  <a:pt x="50565" y="19609"/>
                </a:lnTo>
                <a:lnTo>
                  <a:pt x="45053" y="9429"/>
                </a:lnTo>
                <a:lnTo>
                  <a:pt x="36826" y="2536"/>
                </a:lnTo>
                <a:lnTo>
                  <a:pt x="2666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5576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52578" y="32004"/>
                </a:moveTo>
                <a:lnTo>
                  <a:pt x="50446" y="19609"/>
                </a:lnTo>
                <a:lnTo>
                  <a:pt x="44672" y="9429"/>
                </a:lnTo>
                <a:lnTo>
                  <a:pt x="36183" y="2536"/>
                </a:lnTo>
                <a:lnTo>
                  <a:pt x="25908" y="0"/>
                </a:ln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8" y="64769"/>
                </a:lnTo>
                <a:lnTo>
                  <a:pt x="36183" y="62222"/>
                </a:lnTo>
                <a:lnTo>
                  <a:pt x="44672" y="55244"/>
                </a:lnTo>
                <a:lnTo>
                  <a:pt x="50446" y="44838"/>
                </a:lnTo>
                <a:lnTo>
                  <a:pt x="5257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5576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5908" y="0"/>
                </a:move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8" y="64769"/>
                </a:lnTo>
                <a:lnTo>
                  <a:pt x="36183" y="62222"/>
                </a:lnTo>
                <a:lnTo>
                  <a:pt x="44672" y="55244"/>
                </a:lnTo>
                <a:lnTo>
                  <a:pt x="50446" y="44838"/>
                </a:lnTo>
                <a:lnTo>
                  <a:pt x="52578" y="32004"/>
                </a:lnTo>
                <a:lnTo>
                  <a:pt x="50446" y="19609"/>
                </a:lnTo>
                <a:lnTo>
                  <a:pt x="44672" y="9429"/>
                </a:lnTo>
                <a:lnTo>
                  <a:pt x="36183" y="2536"/>
                </a:lnTo>
                <a:lnTo>
                  <a:pt x="259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4844" y="4394453"/>
            <a:ext cx="52705" cy="63500"/>
          </a:xfrm>
          <a:custGeom>
            <a:avLst/>
            <a:gdLst/>
            <a:ahLst/>
            <a:cxnLst/>
            <a:rect l="l" t="t" r="r" b="b"/>
            <a:pathLst>
              <a:path w="52704" h="63500">
                <a:moveTo>
                  <a:pt x="52578" y="31242"/>
                </a:moveTo>
                <a:lnTo>
                  <a:pt x="50565" y="18966"/>
                </a:lnTo>
                <a:lnTo>
                  <a:pt x="45053" y="9048"/>
                </a:lnTo>
                <a:lnTo>
                  <a:pt x="36826" y="2416"/>
                </a:lnTo>
                <a:lnTo>
                  <a:pt x="26670" y="0"/>
                </a:lnTo>
                <a:lnTo>
                  <a:pt x="16394" y="2416"/>
                </a:lnTo>
                <a:lnTo>
                  <a:pt x="7905" y="9048"/>
                </a:lnTo>
                <a:lnTo>
                  <a:pt x="2131" y="18966"/>
                </a:lnTo>
                <a:lnTo>
                  <a:pt x="0" y="31242"/>
                </a:lnTo>
                <a:lnTo>
                  <a:pt x="2131" y="43636"/>
                </a:lnTo>
                <a:lnTo>
                  <a:pt x="7905" y="53816"/>
                </a:lnTo>
                <a:lnTo>
                  <a:pt x="16394" y="60709"/>
                </a:lnTo>
                <a:lnTo>
                  <a:pt x="26670" y="63246"/>
                </a:lnTo>
                <a:lnTo>
                  <a:pt x="36826" y="60709"/>
                </a:lnTo>
                <a:lnTo>
                  <a:pt x="45053" y="53816"/>
                </a:lnTo>
                <a:lnTo>
                  <a:pt x="50565" y="43636"/>
                </a:lnTo>
                <a:lnTo>
                  <a:pt x="52578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4844" y="4394453"/>
            <a:ext cx="52705" cy="63500"/>
          </a:xfrm>
          <a:custGeom>
            <a:avLst/>
            <a:gdLst/>
            <a:ahLst/>
            <a:cxnLst/>
            <a:rect l="l" t="t" r="r" b="b"/>
            <a:pathLst>
              <a:path w="52704" h="63500">
                <a:moveTo>
                  <a:pt x="26670" y="0"/>
                </a:moveTo>
                <a:lnTo>
                  <a:pt x="16394" y="2416"/>
                </a:lnTo>
                <a:lnTo>
                  <a:pt x="7905" y="9048"/>
                </a:lnTo>
                <a:lnTo>
                  <a:pt x="2131" y="18966"/>
                </a:lnTo>
                <a:lnTo>
                  <a:pt x="0" y="31242"/>
                </a:lnTo>
                <a:lnTo>
                  <a:pt x="2131" y="43636"/>
                </a:lnTo>
                <a:lnTo>
                  <a:pt x="7905" y="53816"/>
                </a:lnTo>
                <a:lnTo>
                  <a:pt x="16394" y="60709"/>
                </a:lnTo>
                <a:lnTo>
                  <a:pt x="26670" y="63246"/>
                </a:lnTo>
                <a:lnTo>
                  <a:pt x="36826" y="60709"/>
                </a:lnTo>
                <a:lnTo>
                  <a:pt x="45053" y="53816"/>
                </a:lnTo>
                <a:lnTo>
                  <a:pt x="50565" y="43636"/>
                </a:lnTo>
                <a:lnTo>
                  <a:pt x="52578" y="31242"/>
                </a:lnTo>
                <a:lnTo>
                  <a:pt x="50565" y="18966"/>
                </a:lnTo>
                <a:lnTo>
                  <a:pt x="45053" y="9048"/>
                </a:lnTo>
                <a:lnTo>
                  <a:pt x="36826" y="2416"/>
                </a:lnTo>
                <a:lnTo>
                  <a:pt x="2667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2202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52578" y="32004"/>
                </a:moveTo>
                <a:lnTo>
                  <a:pt x="50446" y="19609"/>
                </a:lnTo>
                <a:lnTo>
                  <a:pt x="44672" y="9429"/>
                </a:lnTo>
                <a:lnTo>
                  <a:pt x="36183" y="2536"/>
                </a:lnTo>
                <a:lnTo>
                  <a:pt x="25908" y="0"/>
                </a:ln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8" y="64769"/>
                </a:lnTo>
                <a:lnTo>
                  <a:pt x="36183" y="62222"/>
                </a:lnTo>
                <a:lnTo>
                  <a:pt x="44672" y="55244"/>
                </a:lnTo>
                <a:lnTo>
                  <a:pt x="50446" y="44838"/>
                </a:lnTo>
                <a:lnTo>
                  <a:pt x="5257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2202" y="4853178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5908" y="0"/>
                </a:move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8" y="64769"/>
                </a:lnTo>
                <a:lnTo>
                  <a:pt x="36183" y="62222"/>
                </a:lnTo>
                <a:lnTo>
                  <a:pt x="44672" y="55244"/>
                </a:lnTo>
                <a:lnTo>
                  <a:pt x="50446" y="44838"/>
                </a:lnTo>
                <a:lnTo>
                  <a:pt x="52578" y="32004"/>
                </a:lnTo>
                <a:lnTo>
                  <a:pt x="50446" y="19609"/>
                </a:lnTo>
                <a:lnTo>
                  <a:pt x="44672" y="9429"/>
                </a:lnTo>
                <a:lnTo>
                  <a:pt x="36183" y="2536"/>
                </a:lnTo>
                <a:lnTo>
                  <a:pt x="259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59455" y="3439781"/>
            <a:ext cx="545465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50" dirty="0">
                <a:latin typeface="Symbol"/>
                <a:cs typeface="Symbol"/>
              </a:rPr>
              <a:t></a:t>
            </a:r>
            <a:r>
              <a:rPr sz="1600" i="1" dirty="0">
                <a:latin typeface="Times New Roman"/>
                <a:cs typeface="Times New Roman"/>
              </a:rPr>
              <a:t>[n-k]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98909" y="425682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29119" y="4912965"/>
            <a:ext cx="15474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570865" algn="l"/>
              </a:tabLst>
            </a:pPr>
            <a:r>
              <a:rPr sz="1600" dirty="0">
                <a:latin typeface="Times New Roman"/>
                <a:cs typeface="Times New Roman"/>
              </a:rPr>
              <a:t>0	1	2 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dirty="0">
                <a:latin typeface="Times New Roman"/>
                <a:cs typeface="Times New Roman"/>
              </a:rPr>
              <a:t>-1 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i="1" spc="-9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27703" y="4394453"/>
            <a:ext cx="0" cy="485775"/>
          </a:xfrm>
          <a:custGeom>
            <a:avLst/>
            <a:gdLst/>
            <a:ahLst/>
            <a:cxnLst/>
            <a:rect l="l" t="t" r="r" b="b"/>
            <a:pathLst>
              <a:path h="485775">
                <a:moveTo>
                  <a:pt x="0" y="4853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14877" y="485317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51815" y="32004"/>
                </a:moveTo>
                <a:lnTo>
                  <a:pt x="49803" y="19609"/>
                </a:lnTo>
                <a:lnTo>
                  <a:pt x="44291" y="9429"/>
                </a:lnTo>
                <a:lnTo>
                  <a:pt x="36064" y="2536"/>
                </a:lnTo>
                <a:lnTo>
                  <a:pt x="25907" y="0"/>
                </a:ln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7" y="64769"/>
                </a:lnTo>
                <a:lnTo>
                  <a:pt x="36064" y="62222"/>
                </a:lnTo>
                <a:lnTo>
                  <a:pt x="44291" y="55244"/>
                </a:lnTo>
                <a:lnTo>
                  <a:pt x="49803" y="44838"/>
                </a:lnTo>
                <a:lnTo>
                  <a:pt x="5181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14877" y="485317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25907" y="0"/>
                </a:moveTo>
                <a:lnTo>
                  <a:pt x="15751" y="2536"/>
                </a:lnTo>
                <a:lnTo>
                  <a:pt x="7524" y="9429"/>
                </a:lnTo>
                <a:lnTo>
                  <a:pt x="2012" y="19609"/>
                </a:lnTo>
                <a:lnTo>
                  <a:pt x="0" y="32004"/>
                </a:lnTo>
                <a:lnTo>
                  <a:pt x="2012" y="44838"/>
                </a:lnTo>
                <a:lnTo>
                  <a:pt x="7524" y="55244"/>
                </a:lnTo>
                <a:lnTo>
                  <a:pt x="15751" y="62222"/>
                </a:lnTo>
                <a:lnTo>
                  <a:pt x="25907" y="64769"/>
                </a:lnTo>
                <a:lnTo>
                  <a:pt x="36064" y="62222"/>
                </a:lnTo>
                <a:lnTo>
                  <a:pt x="44291" y="55244"/>
                </a:lnTo>
                <a:lnTo>
                  <a:pt x="49803" y="44838"/>
                </a:lnTo>
                <a:lnTo>
                  <a:pt x="51815" y="32004"/>
                </a:lnTo>
                <a:lnTo>
                  <a:pt x="49803" y="19609"/>
                </a:lnTo>
                <a:lnTo>
                  <a:pt x="44291" y="9429"/>
                </a:lnTo>
                <a:lnTo>
                  <a:pt x="36064" y="2536"/>
                </a:lnTo>
                <a:lnTo>
                  <a:pt x="25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80002" y="459359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69102" y="3603497"/>
            <a:ext cx="76200" cy="1287780"/>
          </a:xfrm>
          <a:custGeom>
            <a:avLst/>
            <a:gdLst/>
            <a:ahLst/>
            <a:cxnLst/>
            <a:rect l="l" t="t" r="r" b="b"/>
            <a:pathLst>
              <a:path w="76200" h="12877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4289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1287779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4289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1287779">
                <a:moveTo>
                  <a:pt x="42671" y="12824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1282446"/>
                </a:lnTo>
                <a:lnTo>
                  <a:pt x="34289" y="1286256"/>
                </a:lnTo>
                <a:lnTo>
                  <a:pt x="38099" y="1287780"/>
                </a:lnTo>
                <a:lnTo>
                  <a:pt x="41147" y="1286256"/>
                </a:lnTo>
                <a:lnTo>
                  <a:pt x="42671" y="1282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38928" y="4847844"/>
            <a:ext cx="2357120" cy="76200"/>
          </a:xfrm>
          <a:custGeom>
            <a:avLst/>
            <a:gdLst/>
            <a:ahLst/>
            <a:cxnLst/>
            <a:rect l="l" t="t" r="r" b="b"/>
            <a:pathLst>
              <a:path w="2357120" h="76200">
                <a:moveTo>
                  <a:pt x="2298192" y="38099"/>
                </a:moveTo>
                <a:lnTo>
                  <a:pt x="2297430" y="35051"/>
                </a:lnTo>
                <a:lnTo>
                  <a:pt x="229362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2293620" y="43433"/>
                </a:lnTo>
                <a:lnTo>
                  <a:pt x="2297430" y="41909"/>
                </a:lnTo>
                <a:lnTo>
                  <a:pt x="2298192" y="38099"/>
                </a:lnTo>
                <a:close/>
              </a:path>
              <a:path w="2357120" h="76200">
                <a:moveTo>
                  <a:pt x="2356866" y="38099"/>
                </a:moveTo>
                <a:lnTo>
                  <a:pt x="2280666" y="0"/>
                </a:lnTo>
                <a:lnTo>
                  <a:pt x="2280666" y="33527"/>
                </a:lnTo>
                <a:lnTo>
                  <a:pt x="2293620" y="33527"/>
                </a:lnTo>
                <a:lnTo>
                  <a:pt x="2297430" y="35051"/>
                </a:lnTo>
                <a:lnTo>
                  <a:pt x="2298192" y="38099"/>
                </a:lnTo>
                <a:lnTo>
                  <a:pt x="2298192" y="67436"/>
                </a:lnTo>
                <a:lnTo>
                  <a:pt x="2356866" y="38099"/>
                </a:lnTo>
                <a:close/>
              </a:path>
              <a:path w="2357120" h="76200">
                <a:moveTo>
                  <a:pt x="2298192" y="67436"/>
                </a:moveTo>
                <a:lnTo>
                  <a:pt x="2298192" y="38099"/>
                </a:lnTo>
                <a:lnTo>
                  <a:pt x="2297430" y="41909"/>
                </a:lnTo>
                <a:lnTo>
                  <a:pt x="2293620" y="43433"/>
                </a:lnTo>
                <a:lnTo>
                  <a:pt x="2280666" y="43433"/>
                </a:lnTo>
                <a:lnTo>
                  <a:pt x="2280666" y="76199"/>
                </a:lnTo>
                <a:lnTo>
                  <a:pt x="229819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76531" y="4400359"/>
            <a:ext cx="72008" cy="75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10287" y="5201983"/>
            <a:ext cx="71246" cy="75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6611" y="4079557"/>
            <a:ext cx="71246" cy="750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12267" y="4561141"/>
            <a:ext cx="69723" cy="74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67537" y="4240339"/>
            <a:ext cx="71247" cy="74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4707" y="4721161"/>
            <a:ext cx="70484" cy="742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40196" y="4885944"/>
            <a:ext cx="0" cy="321310"/>
          </a:xfrm>
          <a:custGeom>
            <a:avLst/>
            <a:gdLst/>
            <a:ahLst/>
            <a:cxnLst/>
            <a:rect l="l" t="t" r="r" b="b"/>
            <a:pathLst>
              <a:path h="321310">
                <a:moveTo>
                  <a:pt x="0" y="3208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46520" y="4084320"/>
            <a:ext cx="0" cy="802005"/>
          </a:xfrm>
          <a:custGeom>
            <a:avLst/>
            <a:gdLst/>
            <a:ahLst/>
            <a:cxnLst/>
            <a:rect l="l" t="t" r="r" b="b"/>
            <a:pathLst>
              <a:path h="802004">
                <a:moveTo>
                  <a:pt x="0" y="0"/>
                </a:moveTo>
                <a:lnTo>
                  <a:pt x="0" y="8016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29221" y="4565903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200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97445" y="4245102"/>
            <a:ext cx="0" cy="641350"/>
          </a:xfrm>
          <a:custGeom>
            <a:avLst/>
            <a:gdLst/>
            <a:ahLst/>
            <a:cxnLst/>
            <a:rect l="l" t="t" r="r" b="b"/>
            <a:pathLst>
              <a:path h="641350">
                <a:moveTo>
                  <a:pt x="0" y="0"/>
                </a:moveTo>
                <a:lnTo>
                  <a:pt x="0" y="6408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15378" y="4725923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734303" y="4912867"/>
            <a:ext cx="1750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672465" algn="l"/>
              </a:tabLst>
            </a:pPr>
            <a:r>
              <a:rPr sz="1600" dirty="0">
                <a:latin typeface="Times New Roman"/>
                <a:cs typeface="Times New Roman"/>
              </a:rPr>
              <a:t>0	1	2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-1 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i="1" spc="34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80289" y="427117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78462" y="3569461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40975" y="4656922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52827" y="6789419"/>
            <a:ext cx="2068195" cy="76200"/>
          </a:xfrm>
          <a:custGeom>
            <a:avLst/>
            <a:gdLst/>
            <a:ahLst/>
            <a:cxnLst/>
            <a:rect l="l" t="t" r="r" b="b"/>
            <a:pathLst>
              <a:path w="2068195" h="76200">
                <a:moveTo>
                  <a:pt x="2009394" y="38099"/>
                </a:moveTo>
                <a:lnTo>
                  <a:pt x="2007870" y="35051"/>
                </a:lnTo>
                <a:lnTo>
                  <a:pt x="200482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2004822" y="43433"/>
                </a:lnTo>
                <a:lnTo>
                  <a:pt x="2007870" y="41909"/>
                </a:lnTo>
                <a:lnTo>
                  <a:pt x="2009394" y="38099"/>
                </a:lnTo>
                <a:close/>
              </a:path>
              <a:path w="2068195" h="76200">
                <a:moveTo>
                  <a:pt x="2068068" y="38099"/>
                </a:moveTo>
                <a:lnTo>
                  <a:pt x="1991867" y="0"/>
                </a:lnTo>
                <a:lnTo>
                  <a:pt x="1991867" y="33527"/>
                </a:lnTo>
                <a:lnTo>
                  <a:pt x="2004822" y="33527"/>
                </a:lnTo>
                <a:lnTo>
                  <a:pt x="2007870" y="35051"/>
                </a:lnTo>
                <a:lnTo>
                  <a:pt x="2009394" y="38099"/>
                </a:lnTo>
                <a:lnTo>
                  <a:pt x="2009394" y="67436"/>
                </a:lnTo>
                <a:lnTo>
                  <a:pt x="2068068" y="38099"/>
                </a:lnTo>
                <a:close/>
              </a:path>
              <a:path w="2068195" h="76200">
                <a:moveTo>
                  <a:pt x="2009394" y="67436"/>
                </a:moveTo>
                <a:lnTo>
                  <a:pt x="2009394" y="38099"/>
                </a:lnTo>
                <a:lnTo>
                  <a:pt x="2007870" y="41909"/>
                </a:lnTo>
                <a:lnTo>
                  <a:pt x="2004822" y="43433"/>
                </a:lnTo>
                <a:lnTo>
                  <a:pt x="1991867" y="43433"/>
                </a:lnTo>
                <a:lnTo>
                  <a:pt x="1991867" y="76199"/>
                </a:lnTo>
                <a:lnTo>
                  <a:pt x="20093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41854" y="5529071"/>
            <a:ext cx="76200" cy="1304290"/>
          </a:xfrm>
          <a:custGeom>
            <a:avLst/>
            <a:gdLst/>
            <a:ahLst/>
            <a:cxnLst/>
            <a:rect l="l" t="t" r="r" b="b"/>
            <a:pathLst>
              <a:path w="76200" h="130429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4008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304290">
                <a:moveTo>
                  <a:pt x="42672" y="76200"/>
                </a:moveTo>
                <a:lnTo>
                  <a:pt x="42672" y="64008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4008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304290">
                <a:moveTo>
                  <a:pt x="42672" y="1298448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298448"/>
                </a:lnTo>
                <a:lnTo>
                  <a:pt x="34290" y="1302258"/>
                </a:lnTo>
                <a:lnTo>
                  <a:pt x="38100" y="1303782"/>
                </a:lnTo>
                <a:lnTo>
                  <a:pt x="41148" y="1302258"/>
                </a:lnTo>
                <a:lnTo>
                  <a:pt x="42672" y="1298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59379" y="6800850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51815" y="32766"/>
                </a:moveTo>
                <a:lnTo>
                  <a:pt x="49803" y="19931"/>
                </a:lnTo>
                <a:lnTo>
                  <a:pt x="44291" y="9524"/>
                </a:lnTo>
                <a:lnTo>
                  <a:pt x="36064" y="2547"/>
                </a:lnTo>
                <a:lnTo>
                  <a:pt x="25907" y="0"/>
                </a:ln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7" y="64769"/>
                </a:lnTo>
                <a:lnTo>
                  <a:pt x="36064" y="62233"/>
                </a:lnTo>
                <a:lnTo>
                  <a:pt x="44291" y="55340"/>
                </a:lnTo>
                <a:lnTo>
                  <a:pt x="49803" y="45160"/>
                </a:lnTo>
                <a:lnTo>
                  <a:pt x="51815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59379" y="6800850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25907" y="0"/>
                </a:move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7" y="64769"/>
                </a:lnTo>
                <a:lnTo>
                  <a:pt x="36064" y="62233"/>
                </a:lnTo>
                <a:lnTo>
                  <a:pt x="44291" y="55340"/>
                </a:lnTo>
                <a:lnTo>
                  <a:pt x="49803" y="45160"/>
                </a:lnTo>
                <a:lnTo>
                  <a:pt x="51815" y="32766"/>
                </a:lnTo>
                <a:lnTo>
                  <a:pt x="49803" y="19931"/>
                </a:lnTo>
                <a:lnTo>
                  <a:pt x="44291" y="9524"/>
                </a:lnTo>
                <a:lnTo>
                  <a:pt x="36064" y="2547"/>
                </a:lnTo>
                <a:lnTo>
                  <a:pt x="25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36557" y="6796087"/>
            <a:ext cx="63626" cy="742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65576" y="680085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52578" y="32766"/>
                </a:moveTo>
                <a:lnTo>
                  <a:pt x="50446" y="19931"/>
                </a:lnTo>
                <a:lnTo>
                  <a:pt x="44672" y="9524"/>
                </a:lnTo>
                <a:lnTo>
                  <a:pt x="36183" y="2547"/>
                </a:lnTo>
                <a:lnTo>
                  <a:pt x="25908" y="0"/>
                </a:ln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8" y="64769"/>
                </a:lnTo>
                <a:lnTo>
                  <a:pt x="36183" y="62233"/>
                </a:lnTo>
                <a:lnTo>
                  <a:pt x="44672" y="55340"/>
                </a:lnTo>
                <a:lnTo>
                  <a:pt x="50446" y="45160"/>
                </a:lnTo>
                <a:lnTo>
                  <a:pt x="52578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65576" y="680085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5908" y="0"/>
                </a:move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8" y="64769"/>
                </a:lnTo>
                <a:lnTo>
                  <a:pt x="36183" y="62233"/>
                </a:lnTo>
                <a:lnTo>
                  <a:pt x="44672" y="55340"/>
                </a:lnTo>
                <a:lnTo>
                  <a:pt x="50446" y="45160"/>
                </a:lnTo>
                <a:lnTo>
                  <a:pt x="52578" y="32766"/>
                </a:lnTo>
                <a:lnTo>
                  <a:pt x="50446" y="19931"/>
                </a:lnTo>
                <a:lnTo>
                  <a:pt x="44672" y="9524"/>
                </a:lnTo>
                <a:lnTo>
                  <a:pt x="36183" y="2547"/>
                </a:lnTo>
                <a:lnTo>
                  <a:pt x="259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07129" y="6342126"/>
            <a:ext cx="50800" cy="63500"/>
          </a:xfrm>
          <a:custGeom>
            <a:avLst/>
            <a:gdLst/>
            <a:ahLst/>
            <a:cxnLst/>
            <a:rect l="l" t="t" r="r" b="b"/>
            <a:pathLst>
              <a:path w="50800" h="63500">
                <a:moveTo>
                  <a:pt x="50292" y="32004"/>
                </a:moveTo>
                <a:lnTo>
                  <a:pt x="48291" y="19609"/>
                </a:lnTo>
                <a:lnTo>
                  <a:pt x="42862" y="9429"/>
                </a:lnTo>
                <a:lnTo>
                  <a:pt x="34861" y="2536"/>
                </a:lnTo>
                <a:lnTo>
                  <a:pt x="25146" y="0"/>
                </a:lnTo>
                <a:lnTo>
                  <a:pt x="15109" y="2536"/>
                </a:lnTo>
                <a:lnTo>
                  <a:pt x="7143" y="9429"/>
                </a:lnTo>
                <a:lnTo>
                  <a:pt x="1893" y="19609"/>
                </a:lnTo>
                <a:lnTo>
                  <a:pt x="0" y="32004"/>
                </a:lnTo>
                <a:lnTo>
                  <a:pt x="1893" y="44279"/>
                </a:lnTo>
                <a:lnTo>
                  <a:pt x="7143" y="54197"/>
                </a:lnTo>
                <a:lnTo>
                  <a:pt x="15109" y="60829"/>
                </a:lnTo>
                <a:lnTo>
                  <a:pt x="25146" y="63246"/>
                </a:lnTo>
                <a:lnTo>
                  <a:pt x="34861" y="60829"/>
                </a:lnTo>
                <a:lnTo>
                  <a:pt x="42862" y="54197"/>
                </a:lnTo>
                <a:lnTo>
                  <a:pt x="48291" y="44279"/>
                </a:lnTo>
                <a:lnTo>
                  <a:pt x="5029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07129" y="6342126"/>
            <a:ext cx="50800" cy="63500"/>
          </a:xfrm>
          <a:custGeom>
            <a:avLst/>
            <a:gdLst/>
            <a:ahLst/>
            <a:cxnLst/>
            <a:rect l="l" t="t" r="r" b="b"/>
            <a:pathLst>
              <a:path w="50800" h="63500">
                <a:moveTo>
                  <a:pt x="25146" y="0"/>
                </a:moveTo>
                <a:lnTo>
                  <a:pt x="15109" y="2536"/>
                </a:lnTo>
                <a:lnTo>
                  <a:pt x="7143" y="9429"/>
                </a:lnTo>
                <a:lnTo>
                  <a:pt x="1893" y="19609"/>
                </a:lnTo>
                <a:lnTo>
                  <a:pt x="0" y="32004"/>
                </a:lnTo>
                <a:lnTo>
                  <a:pt x="1893" y="44279"/>
                </a:lnTo>
                <a:lnTo>
                  <a:pt x="7143" y="54197"/>
                </a:lnTo>
                <a:lnTo>
                  <a:pt x="15109" y="60829"/>
                </a:lnTo>
                <a:lnTo>
                  <a:pt x="25146" y="63246"/>
                </a:lnTo>
                <a:lnTo>
                  <a:pt x="34861" y="60829"/>
                </a:lnTo>
                <a:lnTo>
                  <a:pt x="42862" y="54197"/>
                </a:lnTo>
                <a:lnTo>
                  <a:pt x="48291" y="44279"/>
                </a:lnTo>
                <a:lnTo>
                  <a:pt x="50292" y="32004"/>
                </a:lnTo>
                <a:lnTo>
                  <a:pt x="48291" y="19609"/>
                </a:lnTo>
                <a:lnTo>
                  <a:pt x="42862" y="9429"/>
                </a:lnTo>
                <a:lnTo>
                  <a:pt x="34861" y="2536"/>
                </a:lnTo>
                <a:lnTo>
                  <a:pt x="251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02202" y="680085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52578" y="32766"/>
                </a:moveTo>
                <a:lnTo>
                  <a:pt x="50446" y="19931"/>
                </a:lnTo>
                <a:lnTo>
                  <a:pt x="44672" y="9524"/>
                </a:lnTo>
                <a:lnTo>
                  <a:pt x="36183" y="2547"/>
                </a:lnTo>
                <a:lnTo>
                  <a:pt x="25908" y="0"/>
                </a:ln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8" y="64769"/>
                </a:lnTo>
                <a:lnTo>
                  <a:pt x="36183" y="62233"/>
                </a:lnTo>
                <a:lnTo>
                  <a:pt x="44672" y="55340"/>
                </a:lnTo>
                <a:lnTo>
                  <a:pt x="50446" y="45160"/>
                </a:lnTo>
                <a:lnTo>
                  <a:pt x="52578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02202" y="6800850"/>
            <a:ext cx="52705" cy="64769"/>
          </a:xfrm>
          <a:custGeom>
            <a:avLst/>
            <a:gdLst/>
            <a:ahLst/>
            <a:cxnLst/>
            <a:rect l="l" t="t" r="r" b="b"/>
            <a:pathLst>
              <a:path w="52704" h="64770">
                <a:moveTo>
                  <a:pt x="25908" y="0"/>
                </a:move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8" y="64769"/>
                </a:lnTo>
                <a:lnTo>
                  <a:pt x="36183" y="62233"/>
                </a:lnTo>
                <a:lnTo>
                  <a:pt x="44672" y="55340"/>
                </a:lnTo>
                <a:lnTo>
                  <a:pt x="50446" y="45160"/>
                </a:lnTo>
                <a:lnTo>
                  <a:pt x="52578" y="32766"/>
                </a:lnTo>
                <a:lnTo>
                  <a:pt x="50446" y="19931"/>
                </a:lnTo>
                <a:lnTo>
                  <a:pt x="44672" y="9524"/>
                </a:lnTo>
                <a:lnTo>
                  <a:pt x="36183" y="2547"/>
                </a:lnTo>
                <a:lnTo>
                  <a:pt x="259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759455" y="5393690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y[n]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98831" y="6205268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29042" y="6854489"/>
            <a:ext cx="15976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774065" algn="l"/>
              </a:tabLst>
            </a:pPr>
            <a:r>
              <a:rPr sz="1600" dirty="0">
                <a:latin typeface="Times New Roman"/>
                <a:cs typeface="Times New Roman"/>
              </a:rPr>
              <a:t>0	1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	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dirty="0">
                <a:latin typeface="Times New Roman"/>
                <a:cs typeface="Times New Roman"/>
              </a:rPr>
              <a:t>-1 </a:t>
            </a: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i="1" spc="3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27703" y="6342126"/>
            <a:ext cx="0" cy="485775"/>
          </a:xfrm>
          <a:custGeom>
            <a:avLst/>
            <a:gdLst/>
            <a:ahLst/>
            <a:cxnLst/>
            <a:rect l="l" t="t" r="r" b="b"/>
            <a:pathLst>
              <a:path h="485775">
                <a:moveTo>
                  <a:pt x="0" y="4853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14877" y="6800850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51815" y="32766"/>
                </a:moveTo>
                <a:lnTo>
                  <a:pt x="49803" y="19931"/>
                </a:lnTo>
                <a:lnTo>
                  <a:pt x="44291" y="9524"/>
                </a:lnTo>
                <a:lnTo>
                  <a:pt x="36064" y="2547"/>
                </a:lnTo>
                <a:lnTo>
                  <a:pt x="25907" y="0"/>
                </a:ln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7" y="64769"/>
                </a:lnTo>
                <a:lnTo>
                  <a:pt x="36064" y="62233"/>
                </a:lnTo>
                <a:lnTo>
                  <a:pt x="44291" y="55340"/>
                </a:lnTo>
                <a:lnTo>
                  <a:pt x="49803" y="45160"/>
                </a:lnTo>
                <a:lnTo>
                  <a:pt x="51815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14877" y="6800850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70" h="64770">
                <a:moveTo>
                  <a:pt x="25907" y="0"/>
                </a:moveTo>
                <a:lnTo>
                  <a:pt x="15751" y="2547"/>
                </a:lnTo>
                <a:lnTo>
                  <a:pt x="7524" y="9525"/>
                </a:lnTo>
                <a:lnTo>
                  <a:pt x="2012" y="19931"/>
                </a:lnTo>
                <a:lnTo>
                  <a:pt x="0" y="32766"/>
                </a:lnTo>
                <a:lnTo>
                  <a:pt x="2012" y="45160"/>
                </a:lnTo>
                <a:lnTo>
                  <a:pt x="7524" y="55340"/>
                </a:lnTo>
                <a:lnTo>
                  <a:pt x="15751" y="62233"/>
                </a:lnTo>
                <a:lnTo>
                  <a:pt x="25907" y="64769"/>
                </a:lnTo>
                <a:lnTo>
                  <a:pt x="36064" y="62233"/>
                </a:lnTo>
                <a:lnTo>
                  <a:pt x="44291" y="55340"/>
                </a:lnTo>
                <a:lnTo>
                  <a:pt x="49803" y="45160"/>
                </a:lnTo>
                <a:lnTo>
                  <a:pt x="51815" y="32766"/>
                </a:lnTo>
                <a:lnTo>
                  <a:pt x="49803" y="19931"/>
                </a:lnTo>
                <a:lnTo>
                  <a:pt x="44291" y="9524"/>
                </a:lnTo>
                <a:lnTo>
                  <a:pt x="36064" y="2547"/>
                </a:lnTo>
                <a:lnTo>
                  <a:pt x="25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122673" y="653669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41916" y="5586476"/>
            <a:ext cx="4224020" cy="15494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98800"/>
              </a:lnSpc>
              <a:spcBef>
                <a:spcPts val="125"/>
              </a:spcBef>
            </a:pPr>
            <a:r>
              <a:rPr sz="2000" i="1" spc="-10" dirty="0">
                <a:latin typeface="Times New Roman"/>
                <a:cs typeface="Times New Roman"/>
              </a:rPr>
              <a:t>Figure </a:t>
            </a:r>
            <a:r>
              <a:rPr sz="2000" i="1" spc="-5" dirty="0">
                <a:latin typeface="Times New Roman"/>
                <a:cs typeface="Times New Roman"/>
              </a:rPr>
              <a:t>2.10. </a:t>
            </a:r>
            <a:r>
              <a:rPr sz="2000" i="1" spc="-10" dirty="0">
                <a:latin typeface="Times New Roman"/>
                <a:cs typeface="Times New Roman"/>
              </a:rPr>
              <a:t>Multiplying </a:t>
            </a:r>
            <a:r>
              <a:rPr sz="2000" i="1" spc="-5" dirty="0">
                <a:latin typeface="Times New Roman"/>
                <a:cs typeface="Times New Roman"/>
              </a:rPr>
              <a:t>a </a:t>
            </a:r>
            <a:r>
              <a:rPr sz="2000" i="1" spc="-10" dirty="0">
                <a:latin typeface="Times New Roman"/>
                <a:cs typeface="Times New Roman"/>
              </a:rPr>
              <a:t>discrete-time  signal, </a:t>
            </a:r>
            <a:r>
              <a:rPr sz="2000" i="1" spc="-5" dirty="0">
                <a:latin typeface="Times New Roman"/>
                <a:cs typeface="Times New Roman"/>
              </a:rPr>
              <a:t>x[n], with a </a:t>
            </a:r>
            <a:r>
              <a:rPr sz="2000" i="1" spc="-10" dirty="0">
                <a:latin typeface="Times New Roman"/>
                <a:cs typeface="Times New Roman"/>
              </a:rPr>
              <a:t>shifted </a:t>
            </a:r>
            <a:r>
              <a:rPr sz="2000" i="1" spc="-5" dirty="0">
                <a:latin typeface="Times New Roman"/>
                <a:cs typeface="Times New Roman"/>
              </a:rPr>
              <a:t>unit </a:t>
            </a:r>
            <a:r>
              <a:rPr sz="2000" i="1" spc="-10" dirty="0">
                <a:latin typeface="Times New Roman"/>
                <a:cs typeface="Times New Roman"/>
              </a:rPr>
              <a:t>impulse  function, </a:t>
            </a:r>
            <a:r>
              <a:rPr sz="2100" i="1" spc="-15" dirty="0">
                <a:latin typeface="Symbol"/>
                <a:cs typeface="Symbol"/>
              </a:rPr>
              <a:t></a:t>
            </a:r>
            <a:r>
              <a:rPr sz="2000" i="1" spc="-15" dirty="0">
                <a:latin typeface="Times New Roman"/>
                <a:cs typeface="Times New Roman"/>
              </a:rPr>
              <a:t>[n-k], </a:t>
            </a:r>
            <a:r>
              <a:rPr sz="2000" i="1" spc="-10" dirty="0">
                <a:latin typeface="Times New Roman"/>
                <a:cs typeface="Times New Roman"/>
              </a:rPr>
              <a:t>produces </a:t>
            </a:r>
            <a:r>
              <a:rPr sz="2000" i="1" spc="-5" dirty="0">
                <a:latin typeface="Times New Roman"/>
                <a:cs typeface="Times New Roman"/>
              </a:rPr>
              <a:t>a </a:t>
            </a:r>
            <a:r>
              <a:rPr sz="2000" i="1" spc="-10" dirty="0">
                <a:latin typeface="Times New Roman"/>
                <a:cs typeface="Times New Roman"/>
              </a:rPr>
              <a:t>discrete-  </a:t>
            </a:r>
            <a:r>
              <a:rPr sz="2000" i="1" spc="-5" dirty="0">
                <a:latin typeface="Times New Roman"/>
                <a:cs typeface="Times New Roman"/>
              </a:rPr>
              <a:t>time signal whose sample is zero except  at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n=k.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5979058"/>
            <a:ext cx="7598409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2.11. An example of expressing arbitrary </a:t>
            </a:r>
            <a:r>
              <a:rPr sz="2400" i="1" spc="-10" dirty="0">
                <a:latin typeface="Times New Roman"/>
                <a:cs typeface="Times New Roman"/>
              </a:rPr>
              <a:t>discrete-time  </a:t>
            </a:r>
            <a:r>
              <a:rPr sz="2400" i="1" spc="-5" dirty="0">
                <a:latin typeface="Times New Roman"/>
                <a:cs typeface="Times New Roman"/>
              </a:rPr>
              <a:t>sequences as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sum of scaled and delayed unit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impulses.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3276" y="2186177"/>
            <a:ext cx="76200" cy="2305050"/>
          </a:xfrm>
          <a:custGeom>
            <a:avLst/>
            <a:gdLst/>
            <a:ahLst/>
            <a:cxnLst/>
            <a:rect l="l" t="t" r="r" b="b"/>
            <a:pathLst>
              <a:path w="76200" h="230505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4289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305050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4289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305050">
                <a:moveTo>
                  <a:pt x="42671" y="229971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299716"/>
                </a:lnTo>
                <a:lnTo>
                  <a:pt x="34289" y="2303526"/>
                </a:lnTo>
                <a:lnTo>
                  <a:pt x="38099" y="2305050"/>
                </a:lnTo>
                <a:lnTo>
                  <a:pt x="41147" y="2303526"/>
                </a:lnTo>
                <a:lnTo>
                  <a:pt x="42671" y="2299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9729" y="3689603"/>
            <a:ext cx="6996430" cy="76200"/>
          </a:xfrm>
          <a:custGeom>
            <a:avLst/>
            <a:gdLst/>
            <a:ahLst/>
            <a:cxnLst/>
            <a:rect l="l" t="t" r="r" b="b"/>
            <a:pathLst>
              <a:path w="6996430" h="76200">
                <a:moveTo>
                  <a:pt x="6937248" y="38099"/>
                </a:moveTo>
                <a:lnTo>
                  <a:pt x="6935724" y="34289"/>
                </a:lnTo>
                <a:lnTo>
                  <a:pt x="6932676" y="32765"/>
                </a:lnTo>
                <a:lnTo>
                  <a:pt x="4572" y="23622"/>
                </a:lnTo>
                <a:lnTo>
                  <a:pt x="762" y="25146"/>
                </a:lnTo>
                <a:lnTo>
                  <a:pt x="0" y="28194"/>
                </a:lnTo>
                <a:lnTo>
                  <a:pt x="762" y="32004"/>
                </a:lnTo>
                <a:lnTo>
                  <a:pt x="4572" y="32766"/>
                </a:lnTo>
                <a:lnTo>
                  <a:pt x="6932676" y="42671"/>
                </a:lnTo>
                <a:lnTo>
                  <a:pt x="6935724" y="41147"/>
                </a:lnTo>
                <a:lnTo>
                  <a:pt x="6937248" y="38099"/>
                </a:lnTo>
                <a:close/>
              </a:path>
              <a:path w="6996430" h="76200">
                <a:moveTo>
                  <a:pt x="6995922" y="38099"/>
                </a:moveTo>
                <a:lnTo>
                  <a:pt x="6919722" y="0"/>
                </a:lnTo>
                <a:lnTo>
                  <a:pt x="6919722" y="32748"/>
                </a:lnTo>
                <a:lnTo>
                  <a:pt x="6932676" y="32765"/>
                </a:lnTo>
                <a:lnTo>
                  <a:pt x="6935724" y="34289"/>
                </a:lnTo>
                <a:lnTo>
                  <a:pt x="6937248" y="38099"/>
                </a:lnTo>
                <a:lnTo>
                  <a:pt x="6937248" y="67436"/>
                </a:lnTo>
                <a:lnTo>
                  <a:pt x="6995922" y="38099"/>
                </a:lnTo>
                <a:close/>
              </a:path>
              <a:path w="6996430" h="76200">
                <a:moveTo>
                  <a:pt x="6937248" y="67436"/>
                </a:moveTo>
                <a:lnTo>
                  <a:pt x="6937248" y="38099"/>
                </a:lnTo>
                <a:lnTo>
                  <a:pt x="6935724" y="41147"/>
                </a:lnTo>
                <a:lnTo>
                  <a:pt x="6932676" y="42671"/>
                </a:lnTo>
                <a:lnTo>
                  <a:pt x="6919722" y="42653"/>
                </a:lnTo>
                <a:lnTo>
                  <a:pt x="6919722" y="76199"/>
                </a:lnTo>
                <a:lnTo>
                  <a:pt x="69372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8607" y="3660457"/>
            <a:ext cx="108584" cy="120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1913" y="2811589"/>
            <a:ext cx="107822" cy="120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85" y="4252531"/>
            <a:ext cx="109346" cy="120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2033" y="3655885"/>
            <a:ext cx="110108" cy="120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5141" y="2597467"/>
            <a:ext cx="107822" cy="1200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38531" y="3664267"/>
            <a:ext cx="108584" cy="1200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32952" y="374929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92396" y="2894076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8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49596" y="3727703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0"/>
                </a:moveTo>
                <a:lnTo>
                  <a:pt x="0" y="5554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40196" y="2679954"/>
            <a:ext cx="0" cy="1108075"/>
          </a:xfrm>
          <a:custGeom>
            <a:avLst/>
            <a:gdLst/>
            <a:ahLst/>
            <a:cxnLst/>
            <a:rect l="l" t="t" r="r" b="b"/>
            <a:pathLst>
              <a:path h="1108075">
                <a:moveTo>
                  <a:pt x="0" y="0"/>
                </a:moveTo>
                <a:lnTo>
                  <a:pt x="0" y="11079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58215" y="3658933"/>
            <a:ext cx="109347" cy="120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23035" y="4278439"/>
            <a:ext cx="107823" cy="119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81900" y="3727703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0"/>
                </a:moveTo>
                <a:lnTo>
                  <a:pt x="0" y="5554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63683" y="3679507"/>
            <a:ext cx="107822" cy="1207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02089" y="3679507"/>
            <a:ext cx="109347" cy="1207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80881" y="2814637"/>
            <a:ext cx="110109" cy="120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36698" y="288417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79">
                <a:moveTo>
                  <a:pt x="0" y="83057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60701" y="2613152"/>
            <a:ext cx="34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0833" dirty="0">
                <a:latin typeface="Times New Roman"/>
                <a:cs typeface="Times New Roman"/>
              </a:rPr>
              <a:t>-</a:t>
            </a:r>
            <a:r>
              <a:rPr sz="2400" i="1" baseline="-24305" dirty="0">
                <a:latin typeface="Times New Roman"/>
                <a:cs typeface="Times New Roman"/>
              </a:rPr>
              <a:t>3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47920" y="2641346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8702" y="860135"/>
            <a:ext cx="7592695" cy="1845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An arbitrary sequence can then be expressed  as a sum </a:t>
            </a:r>
            <a:r>
              <a:rPr sz="2800" spc="-5" dirty="0">
                <a:latin typeface="Tahoma"/>
                <a:cs typeface="Tahoma"/>
              </a:rPr>
              <a:t>of </a:t>
            </a:r>
            <a:r>
              <a:rPr sz="2800" dirty="0">
                <a:latin typeface="Tahoma"/>
                <a:cs typeface="Tahoma"/>
              </a:rPr>
              <a:t>scaled and </a:t>
            </a:r>
            <a:r>
              <a:rPr sz="2800" spc="-5" dirty="0">
                <a:latin typeface="Tahoma"/>
                <a:cs typeface="Tahoma"/>
              </a:rPr>
              <a:t>delayed unit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impulses.</a:t>
            </a:r>
            <a:endParaRPr sz="2800">
              <a:latin typeface="Tahoma"/>
              <a:cs typeface="Tahoma"/>
            </a:endParaRPr>
          </a:p>
          <a:p>
            <a:pPr marL="2222500">
              <a:lnSpc>
                <a:spcPts val="2665"/>
              </a:lnSpc>
              <a:spcBef>
                <a:spcPts val="930"/>
              </a:spcBef>
            </a:pPr>
            <a:r>
              <a:rPr sz="2400" i="1" spc="-5" dirty="0">
                <a:latin typeface="Times New Roman"/>
                <a:cs typeface="Times New Roman"/>
              </a:rPr>
              <a:t>p[n]</a:t>
            </a:r>
            <a:endParaRPr sz="2400">
              <a:latin typeface="Times New Roman"/>
              <a:cs typeface="Times New Roman"/>
            </a:endParaRPr>
          </a:p>
          <a:p>
            <a:pPr marL="4943475">
              <a:lnSpc>
                <a:spcPts val="2665"/>
              </a:lnSpc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4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08351" y="3749294"/>
            <a:ext cx="5671185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10"/>
              </a:lnSpc>
              <a:spcBef>
                <a:spcPts val="100"/>
              </a:spcBef>
              <a:tabLst>
                <a:tab pos="570865" algn="l"/>
                <a:tab pos="1129665" algn="l"/>
                <a:tab pos="1917064" algn="l"/>
                <a:tab pos="2298065" algn="l"/>
                <a:tab pos="2907665" algn="l"/>
                <a:tab pos="3288665" algn="l"/>
                <a:tab pos="3745865" algn="l"/>
                <a:tab pos="4203065" algn="l"/>
                <a:tab pos="4736465" algn="l"/>
                <a:tab pos="5346065" algn="l"/>
              </a:tabLst>
            </a:pPr>
            <a:r>
              <a:rPr sz="2400" dirty="0">
                <a:latin typeface="Times New Roman"/>
                <a:cs typeface="Times New Roman"/>
              </a:rPr>
              <a:t>-3	-2	-1	0	1	2	3	4	5	6	7</a:t>
            </a:r>
            <a:endParaRPr sz="2400">
              <a:latin typeface="Times New Roman"/>
              <a:cs typeface="Times New Roman"/>
            </a:endParaRPr>
          </a:p>
          <a:p>
            <a:pPr marL="2971165">
              <a:lnSpc>
                <a:spcPts val="2610"/>
              </a:lnSpc>
              <a:tabLst>
                <a:tab pos="5403215" algn="l"/>
              </a:tabLst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2	</a:t>
            </a:r>
            <a:r>
              <a:rPr sz="3600" i="1" baseline="-2314" dirty="0">
                <a:latin typeface="Times New Roman"/>
                <a:cs typeface="Times New Roman"/>
              </a:rPr>
              <a:t>a</a:t>
            </a:r>
            <a:r>
              <a:rPr sz="2400" i="1" baseline="-27777" dirty="0">
                <a:latin typeface="Times New Roman"/>
                <a:cs typeface="Times New Roman"/>
              </a:rPr>
              <a:t>7</a:t>
            </a:r>
            <a:endParaRPr sz="2400" baseline="-2777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73807" y="4186428"/>
            <a:ext cx="245745" cy="690880"/>
          </a:xfrm>
          <a:custGeom>
            <a:avLst/>
            <a:gdLst/>
            <a:ahLst/>
            <a:cxnLst/>
            <a:rect l="l" t="t" r="r" b="b"/>
            <a:pathLst>
              <a:path w="245744" h="690879">
                <a:moveTo>
                  <a:pt x="31518" y="616406"/>
                </a:moveTo>
                <a:lnTo>
                  <a:pt x="0" y="605790"/>
                </a:lnTo>
                <a:lnTo>
                  <a:pt x="12191" y="690372"/>
                </a:lnTo>
                <a:lnTo>
                  <a:pt x="27431" y="675132"/>
                </a:lnTo>
                <a:lnTo>
                  <a:pt x="27431" y="628650"/>
                </a:lnTo>
                <a:lnTo>
                  <a:pt x="31518" y="616406"/>
                </a:lnTo>
                <a:close/>
              </a:path>
              <a:path w="245744" h="690879">
                <a:moveTo>
                  <a:pt x="40652" y="619483"/>
                </a:moveTo>
                <a:lnTo>
                  <a:pt x="31518" y="616406"/>
                </a:lnTo>
                <a:lnTo>
                  <a:pt x="27431" y="628650"/>
                </a:lnTo>
                <a:lnTo>
                  <a:pt x="28193" y="632460"/>
                </a:lnTo>
                <a:lnTo>
                  <a:pt x="30479" y="634746"/>
                </a:lnTo>
                <a:lnTo>
                  <a:pt x="34289" y="633984"/>
                </a:lnTo>
                <a:lnTo>
                  <a:pt x="36575" y="631698"/>
                </a:lnTo>
                <a:lnTo>
                  <a:pt x="40652" y="619483"/>
                </a:lnTo>
                <a:close/>
              </a:path>
              <a:path w="245744" h="690879">
                <a:moveTo>
                  <a:pt x="72389" y="630174"/>
                </a:moveTo>
                <a:lnTo>
                  <a:pt x="40652" y="619483"/>
                </a:lnTo>
                <a:lnTo>
                  <a:pt x="36575" y="631698"/>
                </a:lnTo>
                <a:lnTo>
                  <a:pt x="34289" y="633984"/>
                </a:lnTo>
                <a:lnTo>
                  <a:pt x="30479" y="634746"/>
                </a:lnTo>
                <a:lnTo>
                  <a:pt x="28193" y="632460"/>
                </a:lnTo>
                <a:lnTo>
                  <a:pt x="27431" y="628650"/>
                </a:lnTo>
                <a:lnTo>
                  <a:pt x="27431" y="675132"/>
                </a:lnTo>
                <a:lnTo>
                  <a:pt x="72389" y="630174"/>
                </a:lnTo>
                <a:close/>
              </a:path>
              <a:path w="245744" h="690879">
                <a:moveTo>
                  <a:pt x="245363" y="6096"/>
                </a:moveTo>
                <a:lnTo>
                  <a:pt x="245363" y="2286"/>
                </a:lnTo>
                <a:lnTo>
                  <a:pt x="242315" y="0"/>
                </a:lnTo>
                <a:lnTo>
                  <a:pt x="238505" y="0"/>
                </a:lnTo>
                <a:lnTo>
                  <a:pt x="236219" y="3048"/>
                </a:lnTo>
                <a:lnTo>
                  <a:pt x="31518" y="616406"/>
                </a:lnTo>
                <a:lnTo>
                  <a:pt x="40652" y="619483"/>
                </a:lnTo>
                <a:lnTo>
                  <a:pt x="24536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86200" y="4110228"/>
            <a:ext cx="767080" cy="767080"/>
          </a:xfrm>
          <a:custGeom>
            <a:avLst/>
            <a:gdLst/>
            <a:ahLst/>
            <a:cxnLst/>
            <a:rect l="l" t="t" r="r" b="b"/>
            <a:pathLst>
              <a:path w="767079" h="767079">
                <a:moveTo>
                  <a:pt x="50296" y="709426"/>
                </a:moveTo>
                <a:lnTo>
                  <a:pt x="26670" y="685800"/>
                </a:lnTo>
                <a:lnTo>
                  <a:pt x="0" y="766572"/>
                </a:lnTo>
                <a:lnTo>
                  <a:pt x="40386" y="753237"/>
                </a:lnTo>
                <a:lnTo>
                  <a:pt x="40386" y="721614"/>
                </a:lnTo>
                <a:lnTo>
                  <a:pt x="41148" y="718566"/>
                </a:lnTo>
                <a:lnTo>
                  <a:pt x="50296" y="709426"/>
                </a:lnTo>
                <a:close/>
              </a:path>
              <a:path w="767079" h="767079">
                <a:moveTo>
                  <a:pt x="56769" y="715899"/>
                </a:moveTo>
                <a:lnTo>
                  <a:pt x="50296" y="709426"/>
                </a:lnTo>
                <a:lnTo>
                  <a:pt x="41148" y="718566"/>
                </a:lnTo>
                <a:lnTo>
                  <a:pt x="40386" y="721614"/>
                </a:lnTo>
                <a:lnTo>
                  <a:pt x="41148" y="724662"/>
                </a:lnTo>
                <a:lnTo>
                  <a:pt x="44958" y="726186"/>
                </a:lnTo>
                <a:lnTo>
                  <a:pt x="48006" y="724662"/>
                </a:lnTo>
                <a:lnTo>
                  <a:pt x="56769" y="715899"/>
                </a:lnTo>
                <a:close/>
              </a:path>
              <a:path w="767079" h="767079">
                <a:moveTo>
                  <a:pt x="80772" y="739902"/>
                </a:moveTo>
                <a:lnTo>
                  <a:pt x="56769" y="715899"/>
                </a:lnTo>
                <a:lnTo>
                  <a:pt x="48006" y="724662"/>
                </a:lnTo>
                <a:lnTo>
                  <a:pt x="44958" y="726186"/>
                </a:lnTo>
                <a:lnTo>
                  <a:pt x="41148" y="724662"/>
                </a:lnTo>
                <a:lnTo>
                  <a:pt x="40386" y="721614"/>
                </a:lnTo>
                <a:lnTo>
                  <a:pt x="40386" y="753237"/>
                </a:lnTo>
                <a:lnTo>
                  <a:pt x="80772" y="739902"/>
                </a:lnTo>
                <a:close/>
              </a:path>
              <a:path w="767079" h="767079">
                <a:moveTo>
                  <a:pt x="766572" y="4572"/>
                </a:moveTo>
                <a:lnTo>
                  <a:pt x="765048" y="1524"/>
                </a:lnTo>
                <a:lnTo>
                  <a:pt x="762000" y="0"/>
                </a:lnTo>
                <a:lnTo>
                  <a:pt x="758952" y="1524"/>
                </a:lnTo>
                <a:lnTo>
                  <a:pt x="50296" y="709426"/>
                </a:lnTo>
                <a:lnTo>
                  <a:pt x="56769" y="715899"/>
                </a:lnTo>
                <a:lnTo>
                  <a:pt x="765048" y="7620"/>
                </a:lnTo>
                <a:lnTo>
                  <a:pt x="76657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41976" y="4462271"/>
            <a:ext cx="76200" cy="414655"/>
          </a:xfrm>
          <a:custGeom>
            <a:avLst/>
            <a:gdLst/>
            <a:ahLst/>
            <a:cxnLst/>
            <a:rect l="l" t="t" r="r" b="b"/>
            <a:pathLst>
              <a:path w="76200" h="414654">
                <a:moveTo>
                  <a:pt x="42671" y="408114"/>
                </a:moveTo>
                <a:lnTo>
                  <a:pt x="42671" y="351282"/>
                </a:lnTo>
                <a:lnTo>
                  <a:pt x="41909" y="354330"/>
                </a:lnTo>
                <a:lnTo>
                  <a:pt x="38099" y="355854"/>
                </a:lnTo>
                <a:lnTo>
                  <a:pt x="35051" y="354330"/>
                </a:lnTo>
                <a:lnTo>
                  <a:pt x="33527" y="351282"/>
                </a:lnTo>
                <a:lnTo>
                  <a:pt x="33216" y="338425"/>
                </a:lnTo>
                <a:lnTo>
                  <a:pt x="0" y="339090"/>
                </a:lnTo>
                <a:lnTo>
                  <a:pt x="39623" y="414528"/>
                </a:lnTo>
                <a:lnTo>
                  <a:pt x="42671" y="408114"/>
                </a:lnTo>
                <a:close/>
              </a:path>
              <a:path w="76200" h="414654">
                <a:moveTo>
                  <a:pt x="42385" y="338242"/>
                </a:moveTo>
                <a:lnTo>
                  <a:pt x="35051" y="4572"/>
                </a:lnTo>
                <a:lnTo>
                  <a:pt x="33527" y="1524"/>
                </a:lnTo>
                <a:lnTo>
                  <a:pt x="29717" y="0"/>
                </a:lnTo>
                <a:lnTo>
                  <a:pt x="26669" y="1524"/>
                </a:lnTo>
                <a:lnTo>
                  <a:pt x="25145" y="5334"/>
                </a:lnTo>
                <a:lnTo>
                  <a:pt x="33216" y="338425"/>
                </a:lnTo>
                <a:lnTo>
                  <a:pt x="42385" y="338242"/>
                </a:lnTo>
                <a:close/>
              </a:path>
              <a:path w="76200" h="414654">
                <a:moveTo>
                  <a:pt x="42671" y="351282"/>
                </a:moveTo>
                <a:lnTo>
                  <a:pt x="42385" y="338242"/>
                </a:lnTo>
                <a:lnTo>
                  <a:pt x="33216" y="338425"/>
                </a:lnTo>
                <a:lnTo>
                  <a:pt x="33527" y="351282"/>
                </a:lnTo>
                <a:lnTo>
                  <a:pt x="35051" y="354330"/>
                </a:lnTo>
                <a:lnTo>
                  <a:pt x="38099" y="355854"/>
                </a:lnTo>
                <a:lnTo>
                  <a:pt x="41909" y="354330"/>
                </a:lnTo>
                <a:lnTo>
                  <a:pt x="42671" y="351282"/>
                </a:lnTo>
                <a:close/>
              </a:path>
              <a:path w="76200" h="414654">
                <a:moveTo>
                  <a:pt x="76199" y="337566"/>
                </a:moveTo>
                <a:lnTo>
                  <a:pt x="42385" y="338242"/>
                </a:lnTo>
                <a:lnTo>
                  <a:pt x="42671" y="351282"/>
                </a:lnTo>
                <a:lnTo>
                  <a:pt x="42671" y="408114"/>
                </a:lnTo>
                <a:lnTo>
                  <a:pt x="76199" y="3375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88897" y="4948428"/>
            <a:ext cx="8360409" cy="843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65"/>
              </a:spcBef>
            </a:pPr>
            <a:r>
              <a:rPr sz="2400" i="1" spc="-5" dirty="0">
                <a:latin typeface="Times New Roman"/>
                <a:cs typeface="Times New Roman"/>
              </a:rPr>
              <a:t>p[n]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a</a:t>
            </a:r>
            <a:r>
              <a:rPr sz="2400" i="1" spc="-15" baseline="-24305" dirty="0">
                <a:latin typeface="Times New Roman"/>
                <a:cs typeface="Times New Roman"/>
              </a:rPr>
              <a:t>-3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[n+3]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</a:t>
            </a:r>
            <a:r>
              <a:rPr sz="2400" i="1" spc="-15" baseline="-24305" dirty="0">
                <a:latin typeface="Times New Roman"/>
                <a:cs typeface="Times New Roman"/>
              </a:rPr>
              <a:t>1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[n-1]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7" baseline="-24305" dirty="0">
                <a:latin typeface="Times New Roman"/>
                <a:cs typeface="Times New Roman"/>
              </a:rPr>
              <a:t>2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[n-2]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7" baseline="-24305" dirty="0">
                <a:latin typeface="Times New Roman"/>
                <a:cs typeface="Times New Roman"/>
              </a:rPr>
              <a:t>4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[n-4]+</a:t>
            </a:r>
            <a:r>
              <a:rPr sz="2400" i="1" spc="9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a</a:t>
            </a:r>
            <a:r>
              <a:rPr sz="2400" i="1" spc="-15" baseline="-24305" dirty="0">
                <a:latin typeface="Times New Roman"/>
                <a:cs typeface="Times New Roman"/>
              </a:rPr>
              <a:t>7</a:t>
            </a:r>
            <a:r>
              <a:rPr sz="2400" i="1" spc="-10" dirty="0">
                <a:latin typeface="Times New Roman"/>
                <a:cs typeface="Times New Roman"/>
              </a:rPr>
              <a:t>-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[n-7]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796696"/>
            <a:ext cx="7169150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9800"/>
              </a:lnSpc>
              <a:spcBef>
                <a:spcPts val="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More </a:t>
            </a:r>
            <a:r>
              <a:rPr sz="2400" spc="-5" dirty="0">
                <a:latin typeface="Tahoma"/>
                <a:cs typeface="Tahoma"/>
              </a:rPr>
              <a:t>generally, </a:t>
            </a:r>
            <a:r>
              <a:rPr sz="2400" dirty="0">
                <a:latin typeface="Tahoma"/>
                <a:cs typeface="Tahoma"/>
              </a:rPr>
              <a:t>the discrete-time </a:t>
            </a:r>
            <a:r>
              <a:rPr sz="2400" spc="-5" dirty="0">
                <a:latin typeface="Tahoma"/>
                <a:cs typeface="Tahoma"/>
              </a:rPr>
              <a:t>sequence </a:t>
            </a:r>
            <a:r>
              <a:rPr sz="240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be  expressed according</a:t>
            </a:r>
            <a:r>
              <a:rPr sz="2400" dirty="0">
                <a:latin typeface="Tahoma"/>
                <a:cs typeface="Tahoma"/>
              </a:rPr>
              <a:t> to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1102" y="3497834"/>
            <a:ext cx="3086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For real time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signals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1102" y="5250433"/>
            <a:ext cx="69253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for a real-time </a:t>
            </a:r>
            <a:r>
              <a:rPr sz="2400" spc="-5" dirty="0">
                <a:latin typeface="Tahoma"/>
                <a:cs typeface="Tahoma"/>
              </a:rPr>
              <a:t>signal with </a:t>
            </a:r>
            <a:r>
              <a:rPr sz="2400" dirty="0">
                <a:latin typeface="Tahoma"/>
                <a:cs typeface="Tahoma"/>
              </a:rPr>
              <a:t>a finite </a:t>
            </a:r>
            <a:r>
              <a:rPr sz="2400" spc="-5" dirty="0">
                <a:latin typeface="Tahoma"/>
                <a:cs typeface="Tahoma"/>
              </a:rPr>
              <a:t>number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4001" y="5671250"/>
            <a:ext cx="150431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latin typeface="Tahoma"/>
                <a:cs typeface="Tahoma"/>
              </a:rPr>
              <a:t>samples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500" i="1" spc="-35" dirty="0">
                <a:latin typeface="Tahoma"/>
                <a:cs typeface="Tahoma"/>
              </a:rPr>
              <a:t>N</a:t>
            </a:r>
            <a:r>
              <a:rPr sz="2400" spc="-3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0622" y="2173223"/>
            <a:ext cx="4624705" cy="951230"/>
          </a:xfrm>
          <a:custGeom>
            <a:avLst/>
            <a:gdLst/>
            <a:ahLst/>
            <a:cxnLst/>
            <a:rect l="l" t="t" r="r" b="b"/>
            <a:pathLst>
              <a:path w="4624705" h="951230">
                <a:moveTo>
                  <a:pt x="0" y="0"/>
                </a:moveTo>
                <a:lnTo>
                  <a:pt x="0" y="950976"/>
                </a:lnTo>
                <a:lnTo>
                  <a:pt x="4624578" y="950975"/>
                </a:lnTo>
                <a:lnTo>
                  <a:pt x="462457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30517" y="2384195"/>
            <a:ext cx="823594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Times New Roman"/>
                <a:cs typeface="Times New Roman"/>
              </a:rPr>
              <a:t>(2.10)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7328" y="2183430"/>
            <a:ext cx="15240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latin typeface="Symbol"/>
                <a:cs typeface="Symbol"/>
              </a:rPr>
              <a:t>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7130" y="2153828"/>
            <a:ext cx="2900680" cy="9518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5"/>
              </a:spcBef>
            </a:pPr>
            <a:r>
              <a:rPr sz="2650" i="1" spc="-80" dirty="0">
                <a:latin typeface="Times New Roman"/>
                <a:cs typeface="Times New Roman"/>
              </a:rPr>
              <a:t>x</a:t>
            </a:r>
            <a:r>
              <a:rPr sz="3600" spc="-80" dirty="0">
                <a:latin typeface="Symbol"/>
                <a:cs typeface="Symbol"/>
              </a:rPr>
              <a:t></a:t>
            </a:r>
            <a:r>
              <a:rPr sz="2650" i="1" spc="-80" dirty="0">
                <a:latin typeface="Times New Roman"/>
                <a:cs typeface="Times New Roman"/>
              </a:rPr>
              <a:t>n</a:t>
            </a:r>
            <a:r>
              <a:rPr sz="3600" spc="-80" dirty="0">
                <a:latin typeface="Symbol"/>
                <a:cs typeface="Symbol"/>
              </a:rPr>
              <a:t></a:t>
            </a:r>
            <a:r>
              <a:rPr sz="2650" spc="-80" dirty="0">
                <a:latin typeface="Symbol"/>
                <a:cs typeface="Symbol"/>
              </a:rPr>
              <a:t></a:t>
            </a:r>
            <a:r>
              <a:rPr sz="2650" spc="75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50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k</a:t>
            </a:r>
            <a:r>
              <a:rPr sz="2650" i="1" spc="-405" dirty="0">
                <a:latin typeface="Times New Roman"/>
                <a:cs typeface="Times New Roman"/>
              </a:rPr>
              <a:t> </a:t>
            </a:r>
            <a:r>
              <a:rPr sz="3600" spc="-400" dirty="0">
                <a:latin typeface="Symbol"/>
                <a:cs typeface="Symbol"/>
              </a:rPr>
              <a:t></a:t>
            </a:r>
            <a:r>
              <a:rPr sz="2800" i="1" spc="-400" dirty="0">
                <a:latin typeface="Symbol"/>
                <a:cs typeface="Symbol"/>
              </a:rPr>
              <a:t></a:t>
            </a:r>
            <a:r>
              <a:rPr sz="2800" i="1" spc="-340" dirty="0">
                <a:latin typeface="Times New Roman"/>
                <a:cs typeface="Times New Roman"/>
              </a:rPr>
              <a:t> </a:t>
            </a:r>
            <a:r>
              <a:rPr sz="3600" spc="-229" dirty="0">
                <a:latin typeface="Symbol"/>
                <a:cs typeface="Symbol"/>
              </a:rPr>
              <a:t></a:t>
            </a:r>
            <a:r>
              <a:rPr sz="2650" i="1" spc="-229" dirty="0">
                <a:latin typeface="Times New Roman"/>
                <a:cs typeface="Times New Roman"/>
              </a:rPr>
              <a:t>n</a:t>
            </a:r>
            <a:r>
              <a:rPr sz="2650" i="1" spc="-20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395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40740">
              <a:lnSpc>
                <a:spcPct val="100000"/>
              </a:lnSpc>
              <a:spcBef>
                <a:spcPts val="185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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6050" y="2168651"/>
            <a:ext cx="4634230" cy="960119"/>
          </a:xfrm>
          <a:custGeom>
            <a:avLst/>
            <a:gdLst/>
            <a:ahLst/>
            <a:cxnLst/>
            <a:rect l="l" t="t" r="r" b="b"/>
            <a:pathLst>
              <a:path w="4634230" h="960119">
                <a:moveTo>
                  <a:pt x="0" y="960120"/>
                </a:moveTo>
                <a:lnTo>
                  <a:pt x="0" y="0"/>
                </a:lnTo>
                <a:lnTo>
                  <a:pt x="4633722" y="0"/>
                </a:lnTo>
                <a:lnTo>
                  <a:pt x="4633722" y="960119"/>
                </a:lnTo>
                <a:lnTo>
                  <a:pt x="0" y="96012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6179" y="4048505"/>
            <a:ext cx="2903220" cy="948690"/>
          </a:xfrm>
          <a:custGeom>
            <a:avLst/>
            <a:gdLst/>
            <a:ahLst/>
            <a:cxnLst/>
            <a:rect l="l" t="t" r="r" b="b"/>
            <a:pathLst>
              <a:path w="2903220" h="948689">
                <a:moveTo>
                  <a:pt x="0" y="0"/>
                </a:moveTo>
                <a:lnTo>
                  <a:pt x="0" y="948690"/>
                </a:lnTo>
                <a:lnTo>
                  <a:pt x="2903220" y="948689"/>
                </a:lnTo>
                <a:lnTo>
                  <a:pt x="2903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33544" y="4058422"/>
            <a:ext cx="15240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2051" y="4030880"/>
            <a:ext cx="2816225" cy="9467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2600" i="1" spc="-175" dirty="0">
                <a:latin typeface="Times New Roman"/>
                <a:cs typeface="Times New Roman"/>
              </a:rPr>
              <a:t>x</a:t>
            </a:r>
            <a:r>
              <a:rPr sz="360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600" spc="-175" dirty="0">
                <a:latin typeface="Symbol"/>
                <a:cs typeface="Symbol"/>
              </a:rPr>
              <a:t></a:t>
            </a:r>
            <a:r>
              <a:rPr sz="3600" spc="-57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5925" baseline="-8438" dirty="0">
                <a:latin typeface="Symbol"/>
                <a:cs typeface="Symbol"/>
              </a:rPr>
              <a:t></a:t>
            </a:r>
            <a:r>
              <a:rPr sz="5925" spc="-817" baseline="-8438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x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k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600" spc="-390" dirty="0">
                <a:latin typeface="Symbol"/>
                <a:cs typeface="Symbol"/>
              </a:rPr>
              <a:t></a:t>
            </a:r>
            <a:r>
              <a:rPr sz="2750" i="1" spc="-390" dirty="0">
                <a:latin typeface="Symbol"/>
                <a:cs typeface="Symbol"/>
              </a:rPr>
              <a:t></a:t>
            </a:r>
            <a:r>
              <a:rPr sz="2750" i="1" spc="-300" dirty="0">
                <a:latin typeface="Times New Roman"/>
                <a:cs typeface="Times New Roman"/>
              </a:rPr>
              <a:t>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k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48994">
              <a:lnSpc>
                <a:spcPct val="100000"/>
              </a:lnSpc>
              <a:spcBef>
                <a:spcPts val="225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5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Symbol"/>
                <a:cs typeface="Symbol"/>
              </a:rPr>
              <a:t></a:t>
            </a:r>
            <a:r>
              <a:rPr sz="1500" spc="6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21608" y="4043934"/>
            <a:ext cx="2912745" cy="958215"/>
          </a:xfrm>
          <a:custGeom>
            <a:avLst/>
            <a:gdLst/>
            <a:ahLst/>
            <a:cxnLst/>
            <a:rect l="l" t="t" r="r" b="b"/>
            <a:pathLst>
              <a:path w="2912745" h="958214">
                <a:moveTo>
                  <a:pt x="0" y="957834"/>
                </a:moveTo>
                <a:lnTo>
                  <a:pt x="0" y="0"/>
                </a:lnTo>
                <a:lnTo>
                  <a:pt x="2912364" y="0"/>
                </a:lnTo>
                <a:lnTo>
                  <a:pt x="2912364" y="957834"/>
                </a:lnTo>
                <a:lnTo>
                  <a:pt x="0" y="95783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6179" y="5867400"/>
            <a:ext cx="4579620" cy="949960"/>
          </a:xfrm>
          <a:custGeom>
            <a:avLst/>
            <a:gdLst/>
            <a:ahLst/>
            <a:cxnLst/>
            <a:rect l="l" t="t" r="r" b="b"/>
            <a:pathLst>
              <a:path w="4579620" h="949959">
                <a:moveTo>
                  <a:pt x="0" y="0"/>
                </a:moveTo>
                <a:lnTo>
                  <a:pt x="0" y="949452"/>
                </a:lnTo>
                <a:lnTo>
                  <a:pt x="4579620" y="949452"/>
                </a:lnTo>
                <a:lnTo>
                  <a:pt x="457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47026" y="6078497"/>
            <a:ext cx="821690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(2.11)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3721" y="5877158"/>
            <a:ext cx="368935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i="1" spc="25" dirty="0">
                <a:latin typeface="Times New Roman"/>
                <a:cs typeface="Times New Roman"/>
              </a:rPr>
              <a:t>N</a:t>
            </a:r>
            <a:r>
              <a:rPr sz="1500" i="1" spc="-20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Symbol"/>
                <a:cs typeface="Symbol"/>
              </a:rPr>
              <a:t></a:t>
            </a:r>
            <a:r>
              <a:rPr sz="1500" spc="-2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2098" y="5848669"/>
            <a:ext cx="2805430" cy="9493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</a:pPr>
            <a:r>
              <a:rPr sz="2600" i="1" spc="-75" dirty="0">
                <a:latin typeface="Times New Roman"/>
                <a:cs typeface="Times New Roman"/>
              </a:rPr>
              <a:t>x</a:t>
            </a:r>
            <a:r>
              <a:rPr sz="3600" spc="-75" dirty="0">
                <a:latin typeface="Symbol"/>
                <a:cs typeface="Symbol"/>
              </a:rPr>
              <a:t></a:t>
            </a:r>
            <a:r>
              <a:rPr sz="2600" i="1" spc="-75" dirty="0">
                <a:latin typeface="Times New Roman"/>
                <a:cs typeface="Times New Roman"/>
              </a:rPr>
              <a:t>n</a:t>
            </a:r>
            <a:r>
              <a:rPr sz="3600" spc="-75" dirty="0">
                <a:latin typeface="Symbol"/>
                <a:cs typeface="Symbol"/>
              </a:rPr>
              <a:t></a:t>
            </a:r>
            <a:r>
              <a:rPr sz="2600" spc="-75" dirty="0">
                <a:latin typeface="Symbol"/>
                <a:cs typeface="Symbol"/>
              </a:rPr>
              <a:t>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-794" baseline="-8438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x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k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600" spc="-390" dirty="0">
                <a:latin typeface="Symbol"/>
                <a:cs typeface="Symbol"/>
              </a:rPr>
              <a:t></a:t>
            </a:r>
            <a:r>
              <a:rPr sz="2750" i="1" spc="-390" dirty="0">
                <a:latin typeface="Symbol"/>
                <a:cs typeface="Symbol"/>
              </a:rPr>
              <a:t>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-21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k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45185">
              <a:lnSpc>
                <a:spcPct val="100000"/>
              </a:lnSpc>
              <a:spcBef>
                <a:spcPts val="229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8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Symbol"/>
                <a:cs typeface="Symbol"/>
              </a:rPr>
              <a:t></a:t>
            </a:r>
            <a:r>
              <a:rPr sz="1500" spc="5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21608" y="5862828"/>
            <a:ext cx="4589145" cy="958850"/>
          </a:xfrm>
          <a:custGeom>
            <a:avLst/>
            <a:gdLst/>
            <a:ahLst/>
            <a:cxnLst/>
            <a:rect l="l" t="t" r="r" b="b"/>
            <a:pathLst>
              <a:path w="4589145" h="958850">
                <a:moveTo>
                  <a:pt x="0" y="958596"/>
                </a:moveTo>
                <a:lnTo>
                  <a:pt x="0" y="0"/>
                </a:lnTo>
                <a:lnTo>
                  <a:pt x="4588764" y="0"/>
                </a:lnTo>
                <a:lnTo>
                  <a:pt x="4588764" y="958596"/>
                </a:lnTo>
                <a:lnTo>
                  <a:pt x="0" y="95859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717448"/>
            <a:ext cx="6965950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If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has </a:t>
            </a:r>
            <a:r>
              <a:rPr sz="2400" dirty="0">
                <a:latin typeface="Tahoma"/>
                <a:cs typeface="Tahoma"/>
              </a:rPr>
              <a:t>finite </a:t>
            </a:r>
            <a:r>
              <a:rPr sz="2400" spc="-5" dirty="0">
                <a:latin typeface="Tahoma"/>
                <a:cs typeface="Tahoma"/>
              </a:rPr>
              <a:t>duration, the infinite </a:t>
            </a:r>
            <a:r>
              <a:rPr sz="2400" dirty="0">
                <a:latin typeface="Tahoma"/>
                <a:cs typeface="Tahoma"/>
              </a:rPr>
              <a:t>sum </a:t>
            </a:r>
            <a:r>
              <a:rPr sz="2400" spc="-10" dirty="0">
                <a:latin typeface="Tahoma"/>
                <a:cs typeface="Tahoma"/>
              </a:rPr>
              <a:t>in  </a:t>
            </a: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(2.11) may </a:t>
            </a:r>
            <a:r>
              <a:rPr sz="2400" spc="-5" dirty="0">
                <a:latin typeface="Tahoma"/>
                <a:cs typeface="Tahoma"/>
              </a:rPr>
              <a:t>be replaced by </a:t>
            </a:r>
            <a:r>
              <a:rPr sz="2400" dirty="0">
                <a:latin typeface="Tahoma"/>
                <a:cs typeface="Tahoma"/>
              </a:rPr>
              <a:t>a finite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601" y="2105507"/>
            <a:ext cx="459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That </a:t>
            </a:r>
            <a:r>
              <a:rPr sz="2400" dirty="0">
                <a:latin typeface="Tahoma"/>
                <a:cs typeface="Tahoma"/>
              </a:rPr>
              <a:t>is if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Symbol"/>
                <a:cs typeface="Symbol"/>
              </a:rPr>
              <a:t></a:t>
            </a:r>
            <a:r>
              <a:rPr sz="2400" dirty="0">
                <a:latin typeface="Times New Roman"/>
                <a:cs typeface="Times New Roman"/>
              </a:rPr>
              <a:t> 0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ahoma"/>
                <a:cs typeface="Tahoma"/>
              </a:rPr>
              <a:t>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4600" y="1862327"/>
            <a:ext cx="3011805" cy="1033780"/>
          </a:xfrm>
          <a:custGeom>
            <a:avLst/>
            <a:gdLst/>
            <a:ahLst/>
            <a:cxnLst/>
            <a:rect l="l" t="t" r="r" b="b"/>
            <a:pathLst>
              <a:path w="3011804" h="1033780">
                <a:moveTo>
                  <a:pt x="0" y="0"/>
                </a:moveTo>
                <a:lnTo>
                  <a:pt x="0" y="1033272"/>
                </a:lnTo>
                <a:lnTo>
                  <a:pt x="3011424" y="1033272"/>
                </a:lnTo>
                <a:lnTo>
                  <a:pt x="3011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16545" y="1877411"/>
            <a:ext cx="21462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i="1" spc="35" dirty="0">
                <a:latin typeface="Times New Roman"/>
                <a:cs typeface="Times New Roman"/>
              </a:rPr>
              <a:t>N</a:t>
            </a:r>
            <a:r>
              <a:rPr sz="1650" baseline="-20202" dirty="0">
                <a:latin typeface="Times New Roman"/>
                <a:cs typeface="Times New Roman"/>
              </a:rPr>
              <a:t>1</a:t>
            </a:r>
            <a:endParaRPr sz="1650" baseline="-2020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0723" y="1871697"/>
            <a:ext cx="2938780" cy="9493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  <a:tabLst>
                <a:tab pos="949325" algn="l"/>
              </a:tabLst>
            </a:pPr>
            <a:r>
              <a:rPr sz="2600" i="1" spc="-85" dirty="0">
                <a:latin typeface="Times New Roman"/>
                <a:cs typeface="Times New Roman"/>
              </a:rPr>
              <a:t>x</a:t>
            </a:r>
            <a:r>
              <a:rPr sz="3600" spc="-85" dirty="0">
                <a:latin typeface="Symbol"/>
                <a:cs typeface="Symbol"/>
              </a:rPr>
              <a:t></a:t>
            </a:r>
            <a:r>
              <a:rPr sz="2600" i="1" spc="-85" dirty="0">
                <a:latin typeface="Times New Roman"/>
                <a:cs typeface="Times New Roman"/>
              </a:rPr>
              <a:t>n</a:t>
            </a:r>
            <a:r>
              <a:rPr sz="3600" spc="-85" dirty="0">
                <a:latin typeface="Symbol"/>
                <a:cs typeface="Symbol"/>
              </a:rPr>
              <a:t></a:t>
            </a:r>
            <a:r>
              <a:rPr sz="2600" spc="-85" dirty="0">
                <a:latin typeface="Symbol"/>
                <a:cs typeface="Symbol"/>
              </a:rPr>
              <a:t></a:t>
            </a:r>
            <a:r>
              <a:rPr sz="2600" spc="-85" dirty="0">
                <a:latin typeface="Times New Roman"/>
                <a:cs typeface="Times New Roman"/>
              </a:rPr>
              <a:t>	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-877" baseline="-8438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x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k</a:t>
            </a:r>
            <a:r>
              <a:rPr sz="2600" i="1" spc="-405" dirty="0">
                <a:latin typeface="Times New Roman"/>
                <a:cs typeface="Times New Roman"/>
              </a:rPr>
              <a:t> </a:t>
            </a:r>
            <a:r>
              <a:rPr sz="3600" spc="-390" dirty="0">
                <a:latin typeface="Symbol"/>
                <a:cs typeface="Symbol"/>
              </a:rPr>
              <a:t></a:t>
            </a:r>
            <a:r>
              <a:rPr sz="2750" i="1" spc="-390" dirty="0">
                <a:latin typeface="Symbol"/>
                <a:cs typeface="Symbol"/>
              </a:rPr>
              <a:t></a:t>
            </a:r>
            <a:r>
              <a:rPr sz="2750" i="1" spc="-305" dirty="0">
                <a:latin typeface="Times New Roman"/>
                <a:cs typeface="Times New Roman"/>
              </a:rPr>
              <a:t>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-1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k</a:t>
            </a:r>
            <a:r>
              <a:rPr sz="2600" i="1" spc="-405" dirty="0">
                <a:latin typeface="Times New Roman"/>
                <a:cs typeface="Times New Roman"/>
              </a:rPr>
              <a:t> 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24865">
              <a:lnSpc>
                <a:spcPct val="100000"/>
              </a:lnSpc>
              <a:spcBef>
                <a:spcPts val="229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65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Symbol"/>
                <a:cs typeface="Symbol"/>
              </a:rPr>
              <a:t></a:t>
            </a:r>
            <a:r>
              <a:rPr sz="1500" spc="-180" dirty="0">
                <a:latin typeface="Times New Roman"/>
                <a:cs typeface="Times New Roman"/>
              </a:rPr>
              <a:t> </a:t>
            </a:r>
            <a:r>
              <a:rPr sz="1500" i="1" spc="25" dirty="0">
                <a:latin typeface="Times New Roman"/>
                <a:cs typeface="Times New Roman"/>
              </a:rPr>
              <a:t>N</a:t>
            </a:r>
            <a:r>
              <a:rPr sz="1500" i="1" spc="-240" dirty="0">
                <a:latin typeface="Times New Roman"/>
                <a:cs typeface="Times New Roman"/>
              </a:rPr>
              <a:t> </a:t>
            </a:r>
            <a:r>
              <a:rPr sz="1650" baseline="-20202" dirty="0">
                <a:latin typeface="Times New Roman"/>
                <a:cs typeface="Times New Roman"/>
              </a:rPr>
              <a:t>2</a:t>
            </a:r>
            <a:endParaRPr sz="1650" baseline="-2020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20028" y="1857755"/>
            <a:ext cx="3020695" cy="1042669"/>
          </a:xfrm>
          <a:custGeom>
            <a:avLst/>
            <a:gdLst/>
            <a:ahLst/>
            <a:cxnLst/>
            <a:rect l="l" t="t" r="r" b="b"/>
            <a:pathLst>
              <a:path w="3020695" h="1042669">
                <a:moveTo>
                  <a:pt x="0" y="1042416"/>
                </a:moveTo>
                <a:lnTo>
                  <a:pt x="0" y="0"/>
                </a:lnTo>
                <a:lnTo>
                  <a:pt x="3020568" y="0"/>
                </a:lnTo>
                <a:lnTo>
                  <a:pt x="3020568" y="1042415"/>
                </a:lnTo>
                <a:lnTo>
                  <a:pt x="0" y="104241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2597" y="3408426"/>
            <a:ext cx="76200" cy="2195830"/>
          </a:xfrm>
          <a:custGeom>
            <a:avLst/>
            <a:gdLst/>
            <a:ahLst/>
            <a:cxnLst/>
            <a:rect l="l" t="t" r="r" b="b"/>
            <a:pathLst>
              <a:path w="76200" h="219582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5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2671" y="63245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195829">
                <a:moveTo>
                  <a:pt x="42671" y="76200"/>
                </a:moveTo>
                <a:lnTo>
                  <a:pt x="42671" y="63245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5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195829">
                <a:moveTo>
                  <a:pt x="42671" y="2190750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190750"/>
                </a:lnTo>
                <a:lnTo>
                  <a:pt x="35051" y="2193798"/>
                </a:lnTo>
                <a:lnTo>
                  <a:pt x="38099" y="2195322"/>
                </a:lnTo>
                <a:lnTo>
                  <a:pt x="41909" y="2193798"/>
                </a:lnTo>
                <a:lnTo>
                  <a:pt x="42671" y="2190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9427" y="5068823"/>
            <a:ext cx="7112000" cy="76200"/>
          </a:xfrm>
          <a:custGeom>
            <a:avLst/>
            <a:gdLst/>
            <a:ahLst/>
            <a:cxnLst/>
            <a:rect l="l" t="t" r="r" b="b"/>
            <a:pathLst>
              <a:path w="7112000" h="76200">
                <a:moveTo>
                  <a:pt x="7053072" y="38099"/>
                </a:moveTo>
                <a:lnTo>
                  <a:pt x="7051548" y="34289"/>
                </a:lnTo>
                <a:lnTo>
                  <a:pt x="7048500" y="33527"/>
                </a:lnTo>
                <a:lnTo>
                  <a:pt x="4571" y="20574"/>
                </a:lnTo>
                <a:lnTo>
                  <a:pt x="1523" y="22098"/>
                </a:lnTo>
                <a:lnTo>
                  <a:pt x="0" y="25146"/>
                </a:lnTo>
                <a:lnTo>
                  <a:pt x="1523" y="28956"/>
                </a:lnTo>
                <a:lnTo>
                  <a:pt x="4571" y="30480"/>
                </a:lnTo>
                <a:lnTo>
                  <a:pt x="7048500" y="42671"/>
                </a:lnTo>
                <a:lnTo>
                  <a:pt x="7051548" y="41147"/>
                </a:lnTo>
                <a:lnTo>
                  <a:pt x="7053072" y="38099"/>
                </a:lnTo>
                <a:close/>
              </a:path>
              <a:path w="7112000" h="76200">
                <a:moveTo>
                  <a:pt x="7111746" y="38099"/>
                </a:moveTo>
                <a:lnTo>
                  <a:pt x="7035546" y="0"/>
                </a:lnTo>
                <a:lnTo>
                  <a:pt x="7035546" y="33504"/>
                </a:lnTo>
                <a:lnTo>
                  <a:pt x="7048500" y="33527"/>
                </a:lnTo>
                <a:lnTo>
                  <a:pt x="7051548" y="34289"/>
                </a:lnTo>
                <a:lnTo>
                  <a:pt x="7053072" y="38099"/>
                </a:lnTo>
                <a:lnTo>
                  <a:pt x="7053072" y="67436"/>
                </a:lnTo>
                <a:lnTo>
                  <a:pt x="7111746" y="38099"/>
                </a:lnTo>
                <a:close/>
              </a:path>
              <a:path w="7112000" h="76200">
                <a:moveTo>
                  <a:pt x="7053072" y="67436"/>
                </a:moveTo>
                <a:lnTo>
                  <a:pt x="7053072" y="38099"/>
                </a:lnTo>
                <a:lnTo>
                  <a:pt x="7051548" y="41147"/>
                </a:lnTo>
                <a:lnTo>
                  <a:pt x="7048500" y="42671"/>
                </a:lnTo>
                <a:lnTo>
                  <a:pt x="7035546" y="42649"/>
                </a:lnTo>
                <a:lnTo>
                  <a:pt x="7035546" y="76199"/>
                </a:lnTo>
                <a:lnTo>
                  <a:pt x="70530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4787" y="5005387"/>
            <a:ext cx="110870" cy="119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4189" y="4252531"/>
            <a:ext cx="110870" cy="11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009" y="5667565"/>
            <a:ext cx="111632" cy="118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37263" y="5022913"/>
            <a:ext cx="110870" cy="119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81509" y="3846385"/>
            <a:ext cx="113156" cy="119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11861" y="5022913"/>
            <a:ext cx="110871" cy="1192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10253" y="51292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2302" y="32989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11623" y="4257294"/>
            <a:ext cx="0" cy="821690"/>
          </a:xfrm>
          <a:custGeom>
            <a:avLst/>
            <a:gdLst/>
            <a:ahLst/>
            <a:cxnLst/>
            <a:rect l="l" t="t" r="r" b="b"/>
            <a:pathLst>
              <a:path h="821689">
                <a:moveTo>
                  <a:pt x="0" y="0"/>
                </a:moveTo>
                <a:lnTo>
                  <a:pt x="0" y="8214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76444" y="5106923"/>
            <a:ext cx="0" cy="548005"/>
          </a:xfrm>
          <a:custGeom>
            <a:avLst/>
            <a:gdLst/>
            <a:ahLst/>
            <a:cxnLst/>
            <a:rect l="l" t="t" r="r" b="b"/>
            <a:pathLst>
              <a:path h="548004">
                <a:moveTo>
                  <a:pt x="0" y="0"/>
                </a:moveTo>
                <a:lnTo>
                  <a:pt x="0" y="5478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27420" y="3973829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99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95731" y="5022913"/>
            <a:ext cx="111632" cy="1192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01115" y="5689663"/>
            <a:ext cx="110871" cy="1192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7026" y="5106923"/>
            <a:ext cx="0" cy="548005"/>
          </a:xfrm>
          <a:custGeom>
            <a:avLst/>
            <a:gdLst/>
            <a:ahLst/>
            <a:cxnLst/>
            <a:rect l="l" t="t" r="r" b="b"/>
            <a:pathLst>
              <a:path h="548004">
                <a:moveTo>
                  <a:pt x="0" y="0"/>
                </a:moveTo>
                <a:lnTo>
                  <a:pt x="0" y="5478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65385" y="5022913"/>
            <a:ext cx="110870" cy="119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3885" y="5022913"/>
            <a:ext cx="110871" cy="119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65057" y="4252531"/>
            <a:ext cx="111633" cy="1177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33827" y="4257294"/>
            <a:ext cx="0" cy="821690"/>
          </a:xfrm>
          <a:custGeom>
            <a:avLst/>
            <a:gdLst/>
            <a:ahLst/>
            <a:cxnLst/>
            <a:rect l="l" t="t" r="r" b="b"/>
            <a:pathLst>
              <a:path h="821689">
                <a:moveTo>
                  <a:pt x="0" y="8214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827529" y="5129276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baseline="-24305" dirty="0">
                <a:latin typeface="Times New Roman"/>
                <a:cs typeface="Times New Roman"/>
              </a:rPr>
              <a:t>2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72654" y="5129276"/>
            <a:ext cx="79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840" algn="l"/>
              </a:tabLst>
            </a:pP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baseline="-24305" dirty="0">
                <a:latin typeface="Times New Roman"/>
                <a:cs typeface="Times New Roman"/>
              </a:rPr>
              <a:t>1	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09648" y="6157976"/>
            <a:ext cx="518541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2.12. An example of finite </a:t>
            </a:r>
            <a:r>
              <a:rPr sz="2400" i="1" spc="-10" dirty="0">
                <a:latin typeface="Times New Roman"/>
                <a:cs typeface="Times New Roman"/>
              </a:rPr>
              <a:t>duration  </a:t>
            </a:r>
            <a:r>
              <a:rPr sz="2400" i="1" spc="-5" dirty="0">
                <a:latin typeface="Times New Roman"/>
                <a:cs typeface="Times New Roman"/>
              </a:rPr>
              <a:t>discrete-time</a:t>
            </a:r>
            <a:r>
              <a:rPr sz="2400" i="1" spc="-10" dirty="0">
                <a:latin typeface="Times New Roman"/>
                <a:cs typeface="Times New Roman"/>
              </a:rPr>
              <a:t> sequences.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77745" y="3124200"/>
            <a:ext cx="0" cy="3286125"/>
          </a:xfrm>
          <a:custGeom>
            <a:avLst/>
            <a:gdLst/>
            <a:ahLst/>
            <a:cxnLst/>
            <a:rect l="l" t="t" r="r" b="b"/>
            <a:pathLst>
              <a:path h="3286125">
                <a:moveTo>
                  <a:pt x="0" y="0"/>
                </a:moveTo>
                <a:lnTo>
                  <a:pt x="0" y="3285744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21395" y="3124200"/>
            <a:ext cx="0" cy="3286125"/>
          </a:xfrm>
          <a:custGeom>
            <a:avLst/>
            <a:gdLst/>
            <a:ahLst/>
            <a:cxnLst/>
            <a:rect l="l" t="t" r="r" b="b"/>
            <a:pathLst>
              <a:path h="3286125">
                <a:moveTo>
                  <a:pt x="0" y="0"/>
                </a:moveTo>
                <a:lnTo>
                  <a:pt x="0" y="3285744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3953" y="3524250"/>
            <a:ext cx="592455" cy="897255"/>
          </a:xfrm>
          <a:custGeom>
            <a:avLst/>
            <a:gdLst/>
            <a:ahLst/>
            <a:cxnLst/>
            <a:rect l="l" t="t" r="r" b="b"/>
            <a:pathLst>
              <a:path w="592454" h="897254">
                <a:moveTo>
                  <a:pt x="0" y="0"/>
                </a:moveTo>
                <a:lnTo>
                  <a:pt x="0" y="896874"/>
                </a:lnTo>
                <a:lnTo>
                  <a:pt x="592074" y="896874"/>
                </a:lnTo>
                <a:lnTo>
                  <a:pt x="59207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0027" y="3950970"/>
            <a:ext cx="1727200" cy="76200"/>
          </a:xfrm>
          <a:custGeom>
            <a:avLst/>
            <a:gdLst/>
            <a:ahLst/>
            <a:cxnLst/>
            <a:rect l="l" t="t" r="r" b="b"/>
            <a:pathLst>
              <a:path w="1727200" h="76200">
                <a:moveTo>
                  <a:pt x="1668018" y="38099"/>
                </a:moveTo>
                <a:lnTo>
                  <a:pt x="1667256" y="35051"/>
                </a:lnTo>
                <a:lnTo>
                  <a:pt x="1663446" y="33527"/>
                </a:lnTo>
                <a:lnTo>
                  <a:pt x="4572" y="32003"/>
                </a:lnTo>
                <a:lnTo>
                  <a:pt x="1524" y="33527"/>
                </a:lnTo>
                <a:lnTo>
                  <a:pt x="0" y="36575"/>
                </a:lnTo>
                <a:lnTo>
                  <a:pt x="1524" y="40385"/>
                </a:lnTo>
                <a:lnTo>
                  <a:pt x="4572" y="41909"/>
                </a:lnTo>
                <a:lnTo>
                  <a:pt x="1663446" y="43433"/>
                </a:lnTo>
                <a:lnTo>
                  <a:pt x="1667256" y="41909"/>
                </a:lnTo>
                <a:lnTo>
                  <a:pt x="1668018" y="38099"/>
                </a:lnTo>
                <a:close/>
              </a:path>
              <a:path w="1727200" h="76200">
                <a:moveTo>
                  <a:pt x="1726692" y="38099"/>
                </a:moveTo>
                <a:lnTo>
                  <a:pt x="1650492" y="0"/>
                </a:lnTo>
                <a:lnTo>
                  <a:pt x="1650492" y="33516"/>
                </a:lnTo>
                <a:lnTo>
                  <a:pt x="1663446" y="33527"/>
                </a:lnTo>
                <a:lnTo>
                  <a:pt x="1667256" y="35051"/>
                </a:lnTo>
                <a:lnTo>
                  <a:pt x="1668018" y="38099"/>
                </a:lnTo>
                <a:lnTo>
                  <a:pt x="1668018" y="67436"/>
                </a:lnTo>
                <a:lnTo>
                  <a:pt x="1726692" y="38099"/>
                </a:lnTo>
                <a:close/>
              </a:path>
              <a:path w="1727200" h="76200">
                <a:moveTo>
                  <a:pt x="1668018" y="67436"/>
                </a:moveTo>
                <a:lnTo>
                  <a:pt x="1668018" y="38099"/>
                </a:lnTo>
                <a:lnTo>
                  <a:pt x="1667256" y="41909"/>
                </a:lnTo>
                <a:lnTo>
                  <a:pt x="1663446" y="43433"/>
                </a:lnTo>
                <a:lnTo>
                  <a:pt x="1650492" y="43422"/>
                </a:lnTo>
                <a:lnTo>
                  <a:pt x="1650492" y="76199"/>
                </a:lnTo>
                <a:lnTo>
                  <a:pt x="166801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2029" y="3950970"/>
            <a:ext cx="1828800" cy="76200"/>
          </a:xfrm>
          <a:custGeom>
            <a:avLst/>
            <a:gdLst/>
            <a:ahLst/>
            <a:cxnLst/>
            <a:rect l="l" t="t" r="r" b="b"/>
            <a:pathLst>
              <a:path w="1828800" h="76200">
                <a:moveTo>
                  <a:pt x="1769364" y="38099"/>
                </a:moveTo>
                <a:lnTo>
                  <a:pt x="1768602" y="35051"/>
                </a:lnTo>
                <a:lnTo>
                  <a:pt x="1764792" y="33527"/>
                </a:lnTo>
                <a:lnTo>
                  <a:pt x="4572" y="32003"/>
                </a:lnTo>
                <a:lnTo>
                  <a:pt x="762" y="33527"/>
                </a:lnTo>
                <a:lnTo>
                  <a:pt x="0" y="36575"/>
                </a:lnTo>
                <a:lnTo>
                  <a:pt x="762" y="40385"/>
                </a:lnTo>
                <a:lnTo>
                  <a:pt x="4572" y="41909"/>
                </a:lnTo>
                <a:lnTo>
                  <a:pt x="1764792" y="43433"/>
                </a:lnTo>
                <a:lnTo>
                  <a:pt x="1768602" y="41909"/>
                </a:lnTo>
                <a:lnTo>
                  <a:pt x="1769364" y="38099"/>
                </a:lnTo>
                <a:close/>
              </a:path>
              <a:path w="1828800" h="76200">
                <a:moveTo>
                  <a:pt x="1828800" y="38099"/>
                </a:moveTo>
                <a:lnTo>
                  <a:pt x="1752600" y="0"/>
                </a:lnTo>
                <a:lnTo>
                  <a:pt x="1752600" y="33517"/>
                </a:lnTo>
                <a:lnTo>
                  <a:pt x="1764792" y="33527"/>
                </a:lnTo>
                <a:lnTo>
                  <a:pt x="1768602" y="35051"/>
                </a:lnTo>
                <a:lnTo>
                  <a:pt x="1769364" y="38099"/>
                </a:lnTo>
                <a:lnTo>
                  <a:pt x="1769364" y="67817"/>
                </a:lnTo>
                <a:lnTo>
                  <a:pt x="1828800" y="38099"/>
                </a:lnTo>
                <a:close/>
              </a:path>
              <a:path w="1828800" h="76200">
                <a:moveTo>
                  <a:pt x="1769364" y="67817"/>
                </a:moveTo>
                <a:lnTo>
                  <a:pt x="1769364" y="38099"/>
                </a:lnTo>
                <a:lnTo>
                  <a:pt x="1768602" y="41909"/>
                </a:lnTo>
                <a:lnTo>
                  <a:pt x="1764792" y="43433"/>
                </a:lnTo>
                <a:lnTo>
                  <a:pt x="1752600" y="43423"/>
                </a:lnTo>
                <a:lnTo>
                  <a:pt x="1752600" y="76199"/>
                </a:lnTo>
                <a:lnTo>
                  <a:pt x="1769364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7879" y="4774945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2750" y="4946243"/>
            <a:ext cx="550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7896" y="4946243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5323" y="5484876"/>
            <a:ext cx="2205355" cy="76200"/>
          </a:xfrm>
          <a:custGeom>
            <a:avLst/>
            <a:gdLst/>
            <a:ahLst/>
            <a:cxnLst/>
            <a:rect l="l" t="t" r="r" b="b"/>
            <a:pathLst>
              <a:path w="2205354" h="76200">
                <a:moveTo>
                  <a:pt x="2146554" y="38099"/>
                </a:moveTo>
                <a:lnTo>
                  <a:pt x="2145030" y="34289"/>
                </a:lnTo>
                <a:lnTo>
                  <a:pt x="214122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141220" y="42671"/>
                </a:lnTo>
                <a:lnTo>
                  <a:pt x="2145030" y="41147"/>
                </a:lnTo>
                <a:lnTo>
                  <a:pt x="2146554" y="38099"/>
                </a:lnTo>
                <a:close/>
              </a:path>
              <a:path w="2205354" h="76200">
                <a:moveTo>
                  <a:pt x="2205228" y="38099"/>
                </a:moveTo>
                <a:lnTo>
                  <a:pt x="2129028" y="0"/>
                </a:lnTo>
                <a:lnTo>
                  <a:pt x="2129028" y="33527"/>
                </a:lnTo>
                <a:lnTo>
                  <a:pt x="2141220" y="33527"/>
                </a:lnTo>
                <a:lnTo>
                  <a:pt x="2145030" y="34289"/>
                </a:lnTo>
                <a:lnTo>
                  <a:pt x="2146554" y="38099"/>
                </a:lnTo>
                <a:lnTo>
                  <a:pt x="2146554" y="67436"/>
                </a:lnTo>
                <a:lnTo>
                  <a:pt x="2205228" y="38099"/>
                </a:lnTo>
                <a:close/>
              </a:path>
              <a:path w="2205354" h="76200">
                <a:moveTo>
                  <a:pt x="2146554" y="67436"/>
                </a:moveTo>
                <a:lnTo>
                  <a:pt x="2146554" y="38099"/>
                </a:lnTo>
                <a:lnTo>
                  <a:pt x="2145030" y="41147"/>
                </a:lnTo>
                <a:lnTo>
                  <a:pt x="2141220" y="42671"/>
                </a:lnTo>
                <a:lnTo>
                  <a:pt x="2129028" y="42671"/>
                </a:lnTo>
                <a:lnTo>
                  <a:pt x="2129028" y="76199"/>
                </a:lnTo>
                <a:lnTo>
                  <a:pt x="214655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0600" y="6172200"/>
            <a:ext cx="8406130" cy="4572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2.1. Block diagram representation of a discrete-time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4902" y="1705762"/>
            <a:ext cx="6705600" cy="245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where </a:t>
            </a:r>
            <a:r>
              <a:rPr sz="2400" dirty="0">
                <a:latin typeface="Tahoma"/>
                <a:cs typeface="Tahoma"/>
              </a:rPr>
              <a:t>the symbol </a:t>
            </a:r>
            <a:r>
              <a:rPr sz="2400" i="1" spc="-5" dirty="0">
                <a:latin typeface="Times New Roman"/>
                <a:cs typeface="Times New Roman"/>
              </a:rPr>
              <a:t>H </a:t>
            </a:r>
            <a:r>
              <a:rPr sz="2400" spc="-5" dirty="0">
                <a:latin typeface="Tahoma"/>
                <a:cs typeface="Tahoma"/>
              </a:rPr>
              <a:t>denotes the transformation 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spc="-5" dirty="0">
                <a:latin typeface="Tahoma"/>
                <a:cs typeface="Tahoma"/>
              </a:rPr>
              <a:t>processing </a:t>
            </a:r>
            <a:r>
              <a:rPr sz="2400" dirty="0">
                <a:latin typeface="Tahoma"/>
                <a:cs typeface="Tahoma"/>
              </a:rPr>
              <a:t>performed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the system on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Tahoma"/>
                <a:cs typeface="Tahoma"/>
              </a:rPr>
              <a:t>to  </a:t>
            </a:r>
            <a:r>
              <a:rPr sz="2400" spc="-5" dirty="0">
                <a:latin typeface="Tahoma"/>
                <a:cs typeface="Tahoma"/>
              </a:rPr>
              <a:t>produce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dirty="0">
                <a:latin typeface="Tahoma"/>
                <a:cs typeface="Tahoma"/>
              </a:rPr>
              <a:t>(see </a:t>
            </a:r>
            <a:r>
              <a:rPr sz="2400" spc="-5" dirty="0">
                <a:latin typeface="Tahoma"/>
                <a:cs typeface="Tahoma"/>
              </a:rPr>
              <a:t>Fig</a:t>
            </a:r>
            <a:r>
              <a:rPr sz="2400" spc="1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2.1)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1231900">
              <a:lnSpc>
                <a:spcPct val="100000"/>
              </a:lnSpc>
              <a:tabLst>
                <a:tab pos="4657725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x[n]	y[n]</a:t>
            </a:r>
            <a:endParaRPr sz="2400">
              <a:latin typeface="Times New Roman"/>
              <a:cs typeface="Times New Roman"/>
            </a:endParaRPr>
          </a:p>
          <a:p>
            <a:pPr marR="447040" algn="ctr">
              <a:lnSpc>
                <a:spcPct val="100000"/>
              </a:lnSpc>
              <a:spcBef>
                <a:spcPts val="795"/>
              </a:spcBef>
            </a:pPr>
            <a:r>
              <a:rPr sz="2400" b="1" i="1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000" y="990600"/>
            <a:ext cx="3519804" cy="474980"/>
          </a:xfrm>
          <a:custGeom>
            <a:avLst/>
            <a:gdLst/>
            <a:ahLst/>
            <a:cxnLst/>
            <a:rect l="l" t="t" r="r" b="b"/>
            <a:pathLst>
              <a:path w="3519804" h="474980">
                <a:moveTo>
                  <a:pt x="0" y="0"/>
                </a:moveTo>
                <a:lnTo>
                  <a:pt x="0" y="474725"/>
                </a:lnTo>
                <a:lnTo>
                  <a:pt x="3519678" y="474725"/>
                </a:lnTo>
                <a:lnTo>
                  <a:pt x="35196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6891" y="978081"/>
            <a:ext cx="668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7384" y="855036"/>
            <a:ext cx="192341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i="1" spc="-7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b="0" spc="-7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7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7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7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2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600" b="0" i="1" spc="-3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450" b="0" spc="-345" dirty="0">
                <a:solidFill>
                  <a:srgbClr val="000000"/>
                </a:solidFill>
                <a:latin typeface="Symbol"/>
                <a:cs typeface="Symbol"/>
              </a:rPr>
              <a:t></a:t>
            </a:r>
            <a:r>
              <a:rPr sz="2600" b="0" i="1" spc="-34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34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34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34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450" b="0" spc="-345" dirty="0">
                <a:solidFill>
                  <a:srgbClr val="000000"/>
                </a:solidFill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3427" y="986027"/>
            <a:ext cx="3529329" cy="483870"/>
          </a:xfrm>
          <a:custGeom>
            <a:avLst/>
            <a:gdLst/>
            <a:ahLst/>
            <a:cxnLst/>
            <a:rect l="l" t="t" r="r" b="b"/>
            <a:pathLst>
              <a:path w="3529329" h="483869">
                <a:moveTo>
                  <a:pt x="0" y="483869"/>
                </a:moveTo>
                <a:lnTo>
                  <a:pt x="0" y="0"/>
                </a:lnTo>
                <a:lnTo>
                  <a:pt x="3528822" y="0"/>
                </a:lnTo>
                <a:lnTo>
                  <a:pt x="3528822" y="483869"/>
                </a:lnTo>
                <a:lnTo>
                  <a:pt x="0" y="483869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797915"/>
            <a:ext cx="7538084" cy="133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9600"/>
              </a:lnSpc>
              <a:spcBef>
                <a:spcPts val="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(2.11) is a special form of </a:t>
            </a:r>
            <a:r>
              <a:rPr sz="2400" spc="-5" dirty="0">
                <a:latin typeface="Tahoma"/>
                <a:cs typeface="Tahoma"/>
              </a:rPr>
              <a:t>convolution.  Generally, </a:t>
            </a:r>
            <a:r>
              <a:rPr sz="2400" dirty="0">
                <a:latin typeface="Tahoma"/>
                <a:cs typeface="Tahoma"/>
              </a:rPr>
              <a:t>the convolution of </a:t>
            </a: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sequences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and 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defined</a:t>
            </a:r>
            <a:r>
              <a:rPr sz="2400" spc="1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902" y="4812283"/>
            <a:ext cx="4456430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convolution is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commutative: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  <a:tabLst>
                <a:tab pos="1823085" algn="l"/>
                <a:tab pos="3829685" algn="l"/>
              </a:tabLst>
            </a:pPr>
            <a:r>
              <a:rPr sz="2400" spc="-10" dirty="0">
                <a:latin typeface="Tahoma"/>
                <a:cs typeface="Tahoma"/>
              </a:rPr>
              <a:t>ie</a:t>
            </a:r>
            <a:r>
              <a:rPr sz="2400" spc="-5" dirty="0">
                <a:latin typeface="Tahoma"/>
                <a:cs typeface="Tahoma"/>
              </a:rPr>
              <a:t>.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x[n]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4050" b="1" i="1" baseline="-20576" dirty="0">
                <a:latin typeface="Times New Roman"/>
                <a:cs typeface="Times New Roman"/>
              </a:rPr>
              <a:t>*	</a:t>
            </a:r>
            <a:r>
              <a:rPr sz="2800" b="1" i="1" dirty="0">
                <a:latin typeface="Times New Roman"/>
                <a:cs typeface="Times New Roman"/>
              </a:rPr>
              <a:t>y[n] = y[n] </a:t>
            </a:r>
            <a:r>
              <a:rPr sz="4050" b="1" i="1" baseline="-20576" dirty="0">
                <a:latin typeface="Times New Roman"/>
                <a:cs typeface="Times New Roman"/>
              </a:rPr>
              <a:t>*	</a:t>
            </a:r>
            <a:r>
              <a:rPr sz="2800" b="1" i="1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2467355"/>
            <a:ext cx="6232525" cy="1960245"/>
          </a:xfrm>
          <a:custGeom>
            <a:avLst/>
            <a:gdLst/>
            <a:ahLst/>
            <a:cxnLst/>
            <a:rect l="l" t="t" r="r" b="b"/>
            <a:pathLst>
              <a:path w="6232525" h="1960245">
                <a:moveTo>
                  <a:pt x="0" y="0"/>
                </a:moveTo>
                <a:lnTo>
                  <a:pt x="0" y="1959864"/>
                </a:lnTo>
                <a:lnTo>
                  <a:pt x="6232398" y="1959864"/>
                </a:lnTo>
                <a:lnTo>
                  <a:pt x="623239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75690" y="3673159"/>
            <a:ext cx="839469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50" spc="70" dirty="0">
                <a:latin typeface="Times New Roman"/>
                <a:cs typeface="Times New Roman"/>
              </a:rPr>
              <a:t>(</a:t>
            </a:r>
            <a:r>
              <a:rPr sz="2650" spc="5" dirty="0">
                <a:latin typeface="Times New Roman"/>
                <a:cs typeface="Times New Roman"/>
              </a:rPr>
              <a:t>2</a:t>
            </a:r>
            <a:r>
              <a:rPr sz="2650" dirty="0">
                <a:latin typeface="Times New Roman"/>
                <a:cs typeface="Times New Roman"/>
              </a:rPr>
              <a:t>.</a:t>
            </a:r>
            <a:r>
              <a:rPr sz="2650" spc="-5" dirty="0">
                <a:latin typeface="Times New Roman"/>
                <a:cs typeface="Times New Roman"/>
              </a:rPr>
              <a:t>1</a:t>
            </a:r>
            <a:r>
              <a:rPr sz="2650" spc="10" dirty="0">
                <a:latin typeface="Times New Roman"/>
                <a:cs typeface="Times New Roman"/>
              </a:rPr>
              <a:t>2</a:t>
            </a:r>
            <a:r>
              <a:rPr sz="2650" spc="-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7273" y="2489671"/>
            <a:ext cx="15303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Symbol"/>
                <a:cs typeface="Symbol"/>
              </a:rPr>
              <a:t>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8395" y="3441434"/>
            <a:ext cx="2320925" cy="9544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20"/>
              </a:spcBef>
            </a:pP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70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42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n</a:t>
            </a:r>
            <a:r>
              <a:rPr sz="2650" i="1" spc="-21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00" dirty="0">
                <a:latin typeface="Times New Roman"/>
                <a:cs typeface="Times New Roman"/>
              </a:rPr>
              <a:t> 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k</a:t>
            </a:r>
            <a:r>
              <a:rPr sz="2650" i="1" spc="-405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267335">
              <a:lnSpc>
                <a:spcPct val="100000"/>
              </a:lnSpc>
              <a:spcBef>
                <a:spcPts val="190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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8908" y="3673159"/>
            <a:ext cx="16090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convolution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7040" y="2460111"/>
            <a:ext cx="3764915" cy="127317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610"/>
              </a:spcBef>
            </a:pPr>
            <a:r>
              <a:rPr sz="2650" i="1" spc="-180" dirty="0">
                <a:latin typeface="Times New Roman"/>
                <a:cs typeface="Times New Roman"/>
              </a:rPr>
              <a:t>x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18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*</a:t>
            </a:r>
            <a:r>
              <a:rPr sz="2650" spc="-120" dirty="0">
                <a:latin typeface="Times New Roman"/>
                <a:cs typeface="Times New Roman"/>
              </a:rPr>
              <a:t> </a:t>
            </a:r>
            <a:r>
              <a:rPr sz="2650" i="1" spc="-75" dirty="0">
                <a:latin typeface="Times New Roman"/>
                <a:cs typeface="Times New Roman"/>
              </a:rPr>
              <a:t>y</a:t>
            </a:r>
            <a:r>
              <a:rPr sz="3600" spc="-75" dirty="0">
                <a:latin typeface="Symbol"/>
                <a:cs typeface="Symbol"/>
              </a:rPr>
              <a:t></a:t>
            </a:r>
            <a:r>
              <a:rPr sz="2650" i="1" spc="-75" dirty="0">
                <a:latin typeface="Times New Roman"/>
                <a:cs typeface="Times New Roman"/>
              </a:rPr>
              <a:t>n</a:t>
            </a:r>
            <a:r>
              <a:rPr sz="3600" spc="-75" dirty="0">
                <a:latin typeface="Symbol"/>
                <a:cs typeface="Symbol"/>
              </a:rPr>
              <a:t></a:t>
            </a:r>
            <a:r>
              <a:rPr sz="2650" spc="-75" dirty="0">
                <a:latin typeface="Symbol"/>
                <a:cs typeface="Symbol"/>
              </a:rPr>
              <a:t></a:t>
            </a:r>
            <a:r>
              <a:rPr sz="2650" spc="90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50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k</a:t>
            </a:r>
            <a:r>
              <a:rPr sz="2650" i="1" spc="-395" dirty="0">
                <a:latin typeface="Times New Roman"/>
                <a:cs typeface="Times New Roman"/>
              </a:rPr>
              <a:t> 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2650" i="1" spc="-20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390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137160" algn="ctr">
              <a:lnSpc>
                <a:spcPct val="100000"/>
              </a:lnSpc>
              <a:spcBef>
                <a:spcPts val="190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</a:t>
            </a:r>
            <a:endParaRPr sz="1550">
              <a:latin typeface="Symbol"/>
              <a:cs typeface="Symbol"/>
            </a:endParaRPr>
          </a:p>
          <a:p>
            <a:pPr marR="41275" algn="ctr">
              <a:lnSpc>
                <a:spcPct val="100000"/>
              </a:lnSpc>
              <a:spcBef>
                <a:spcPts val="665"/>
              </a:spcBef>
            </a:pPr>
            <a:r>
              <a:rPr sz="1550" spc="-5" dirty="0">
                <a:latin typeface="Symbol"/>
                <a:cs typeface="Symbol"/>
              </a:rPr>
              <a:t>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29027" y="2462783"/>
            <a:ext cx="6242050" cy="1969135"/>
          </a:xfrm>
          <a:custGeom>
            <a:avLst/>
            <a:gdLst/>
            <a:ahLst/>
            <a:cxnLst/>
            <a:rect l="l" t="t" r="r" b="b"/>
            <a:pathLst>
              <a:path w="6242050" h="1969135">
                <a:moveTo>
                  <a:pt x="0" y="1969008"/>
                </a:moveTo>
                <a:lnTo>
                  <a:pt x="0" y="0"/>
                </a:lnTo>
                <a:lnTo>
                  <a:pt x="6241541" y="0"/>
                </a:lnTo>
                <a:lnTo>
                  <a:pt x="6241541" y="1969007"/>
                </a:lnTo>
                <a:lnTo>
                  <a:pt x="0" y="196900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 marR="5080">
              <a:lnSpc>
                <a:spcPct val="100000"/>
              </a:lnSpc>
              <a:spcBef>
                <a:spcPts val="100"/>
              </a:spcBef>
              <a:tabLst>
                <a:tab pos="1845310" algn="l"/>
              </a:tabLst>
            </a:pPr>
            <a:r>
              <a:rPr spc="-5" dirty="0"/>
              <a:t>2.5.1	The impulse Response of</a:t>
            </a:r>
            <a:r>
              <a:rPr spc="-95" dirty="0"/>
              <a:t> </a:t>
            </a:r>
            <a:r>
              <a:rPr dirty="0"/>
              <a:t>a  </a:t>
            </a:r>
            <a:r>
              <a:rPr spc="-5" dirty="0"/>
              <a:t>LTI</a:t>
            </a:r>
            <a:r>
              <a:rPr spc="-10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1102" y="1845718"/>
            <a:ext cx="7131684" cy="9194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ct val="118300"/>
              </a:lnSpc>
              <a:spcBef>
                <a:spcPts val="16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For example consider the discrete-time system,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500" i="1" spc="-35" dirty="0">
                <a:latin typeface="Tahoma"/>
                <a:cs typeface="Tahoma"/>
              </a:rPr>
              <a:t>H</a:t>
            </a:r>
            <a:r>
              <a:rPr sz="2400" spc="-35" dirty="0">
                <a:latin typeface="Tahoma"/>
                <a:cs typeface="Tahoma"/>
              </a:rPr>
              <a:t>,  </a:t>
            </a:r>
            <a:r>
              <a:rPr sz="2400" spc="-5" dirty="0">
                <a:latin typeface="Tahoma"/>
                <a:cs typeface="Tahoma"/>
              </a:rPr>
              <a:t>shown in Figure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2.13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901" y="6052820"/>
            <a:ext cx="7460615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2.13. An example of discrete-time system, whose  </a:t>
            </a:r>
            <a:r>
              <a:rPr sz="2400" i="1" dirty="0">
                <a:latin typeface="Times New Roman"/>
                <a:cs typeface="Times New Roman"/>
              </a:rPr>
              <a:t>input and output </a:t>
            </a:r>
            <a:r>
              <a:rPr sz="2400" i="1" spc="-5" dirty="0">
                <a:latin typeface="Times New Roman"/>
                <a:cs typeface="Times New Roman"/>
              </a:rPr>
              <a:t>are represented </a:t>
            </a:r>
            <a:r>
              <a:rPr sz="2400" i="1" dirty="0">
                <a:latin typeface="Times New Roman"/>
                <a:cs typeface="Times New Roman"/>
              </a:rPr>
              <a:t>by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and </a:t>
            </a:r>
            <a:r>
              <a:rPr sz="2400" i="1" spc="-5" dirty="0">
                <a:latin typeface="Times New Roman"/>
                <a:cs typeface="Times New Roman"/>
              </a:rPr>
              <a:t>y[n],  </a:t>
            </a:r>
            <a:r>
              <a:rPr sz="2400" i="1" spc="-10" dirty="0">
                <a:latin typeface="Times New Roman"/>
                <a:cs typeface="Times New Roman"/>
              </a:rPr>
              <a:t>respectively.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6428" y="4572000"/>
            <a:ext cx="538480" cy="538480"/>
          </a:xfrm>
          <a:custGeom>
            <a:avLst/>
            <a:gdLst/>
            <a:ahLst/>
            <a:cxnLst/>
            <a:rect l="l" t="t" r="r" b="b"/>
            <a:pathLst>
              <a:path w="538479" h="538479">
                <a:moveTo>
                  <a:pt x="268986" y="0"/>
                </a:moveTo>
                <a:lnTo>
                  <a:pt x="220626" y="4332"/>
                </a:lnTo>
                <a:lnTo>
                  <a:pt x="175114" y="16824"/>
                </a:lnTo>
                <a:lnTo>
                  <a:pt x="133208" y="36717"/>
                </a:lnTo>
                <a:lnTo>
                  <a:pt x="95668" y="63251"/>
                </a:lnTo>
                <a:lnTo>
                  <a:pt x="63251" y="95668"/>
                </a:lnTo>
                <a:lnTo>
                  <a:pt x="36717" y="133208"/>
                </a:lnTo>
                <a:lnTo>
                  <a:pt x="16824" y="175114"/>
                </a:lnTo>
                <a:lnTo>
                  <a:pt x="4332" y="220626"/>
                </a:lnTo>
                <a:lnTo>
                  <a:pt x="0" y="268986"/>
                </a:lnTo>
                <a:lnTo>
                  <a:pt x="4332" y="317345"/>
                </a:lnTo>
                <a:lnTo>
                  <a:pt x="16824" y="362857"/>
                </a:lnTo>
                <a:lnTo>
                  <a:pt x="36717" y="404763"/>
                </a:lnTo>
                <a:lnTo>
                  <a:pt x="63251" y="442303"/>
                </a:lnTo>
                <a:lnTo>
                  <a:pt x="95668" y="474720"/>
                </a:lnTo>
                <a:lnTo>
                  <a:pt x="133208" y="501254"/>
                </a:lnTo>
                <a:lnTo>
                  <a:pt x="175114" y="521147"/>
                </a:lnTo>
                <a:lnTo>
                  <a:pt x="220626" y="533639"/>
                </a:lnTo>
                <a:lnTo>
                  <a:pt x="268986" y="537972"/>
                </a:lnTo>
                <a:lnTo>
                  <a:pt x="317345" y="533639"/>
                </a:lnTo>
                <a:lnTo>
                  <a:pt x="362857" y="521147"/>
                </a:lnTo>
                <a:lnTo>
                  <a:pt x="404763" y="501254"/>
                </a:lnTo>
                <a:lnTo>
                  <a:pt x="442303" y="474720"/>
                </a:lnTo>
                <a:lnTo>
                  <a:pt x="474720" y="442303"/>
                </a:lnTo>
                <a:lnTo>
                  <a:pt x="501254" y="404763"/>
                </a:lnTo>
                <a:lnTo>
                  <a:pt x="521147" y="362857"/>
                </a:lnTo>
                <a:lnTo>
                  <a:pt x="533639" y="317345"/>
                </a:lnTo>
                <a:lnTo>
                  <a:pt x="537972" y="268986"/>
                </a:lnTo>
                <a:lnTo>
                  <a:pt x="533639" y="220626"/>
                </a:lnTo>
                <a:lnTo>
                  <a:pt x="521147" y="175114"/>
                </a:lnTo>
                <a:lnTo>
                  <a:pt x="501254" y="133208"/>
                </a:lnTo>
                <a:lnTo>
                  <a:pt x="474720" y="95668"/>
                </a:lnTo>
                <a:lnTo>
                  <a:pt x="442303" y="63251"/>
                </a:lnTo>
                <a:lnTo>
                  <a:pt x="404763" y="36717"/>
                </a:lnTo>
                <a:lnTo>
                  <a:pt x="362857" y="16824"/>
                </a:lnTo>
                <a:lnTo>
                  <a:pt x="317345" y="4332"/>
                </a:lnTo>
                <a:lnTo>
                  <a:pt x="26898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27351" y="30703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63595" y="4070603"/>
            <a:ext cx="596265" cy="365125"/>
          </a:xfrm>
          <a:custGeom>
            <a:avLst/>
            <a:gdLst/>
            <a:ahLst/>
            <a:cxnLst/>
            <a:rect l="l" t="t" r="r" b="b"/>
            <a:pathLst>
              <a:path w="596264" h="365125">
                <a:moveTo>
                  <a:pt x="297942" y="364998"/>
                </a:moveTo>
                <a:lnTo>
                  <a:pt x="0" y="0"/>
                </a:lnTo>
                <a:lnTo>
                  <a:pt x="595884" y="0"/>
                </a:lnTo>
                <a:lnTo>
                  <a:pt x="297942" y="3649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2994" y="3905250"/>
            <a:ext cx="596265" cy="365125"/>
          </a:xfrm>
          <a:custGeom>
            <a:avLst/>
            <a:gdLst/>
            <a:ahLst/>
            <a:cxnLst/>
            <a:rect l="l" t="t" r="r" b="b"/>
            <a:pathLst>
              <a:path w="596264" h="365125">
                <a:moveTo>
                  <a:pt x="297941" y="364998"/>
                </a:moveTo>
                <a:lnTo>
                  <a:pt x="0" y="0"/>
                </a:lnTo>
                <a:lnTo>
                  <a:pt x="595883" y="0"/>
                </a:lnTo>
                <a:lnTo>
                  <a:pt x="297941" y="3649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9828" y="4764023"/>
            <a:ext cx="639445" cy="76200"/>
          </a:xfrm>
          <a:custGeom>
            <a:avLst/>
            <a:gdLst/>
            <a:ahLst/>
            <a:cxnLst/>
            <a:rect l="l" t="t" r="r" b="b"/>
            <a:pathLst>
              <a:path w="639445" h="76200">
                <a:moveTo>
                  <a:pt x="580644" y="38099"/>
                </a:moveTo>
                <a:lnTo>
                  <a:pt x="579120" y="34289"/>
                </a:lnTo>
                <a:lnTo>
                  <a:pt x="576072" y="33527"/>
                </a:lnTo>
                <a:lnTo>
                  <a:pt x="4572" y="32003"/>
                </a:lnTo>
                <a:lnTo>
                  <a:pt x="1524" y="33527"/>
                </a:lnTo>
                <a:lnTo>
                  <a:pt x="0" y="36575"/>
                </a:lnTo>
                <a:lnTo>
                  <a:pt x="1524" y="39623"/>
                </a:lnTo>
                <a:lnTo>
                  <a:pt x="4572" y="41147"/>
                </a:lnTo>
                <a:lnTo>
                  <a:pt x="576072" y="42671"/>
                </a:lnTo>
                <a:lnTo>
                  <a:pt x="579120" y="41147"/>
                </a:lnTo>
                <a:lnTo>
                  <a:pt x="580644" y="38099"/>
                </a:lnTo>
                <a:close/>
              </a:path>
              <a:path w="639445" h="76200">
                <a:moveTo>
                  <a:pt x="639318" y="38099"/>
                </a:moveTo>
                <a:lnTo>
                  <a:pt x="563118" y="0"/>
                </a:lnTo>
                <a:lnTo>
                  <a:pt x="563118" y="33493"/>
                </a:lnTo>
                <a:lnTo>
                  <a:pt x="576072" y="33527"/>
                </a:lnTo>
                <a:lnTo>
                  <a:pt x="579120" y="34289"/>
                </a:lnTo>
                <a:lnTo>
                  <a:pt x="580644" y="38099"/>
                </a:lnTo>
                <a:lnTo>
                  <a:pt x="580644" y="67436"/>
                </a:lnTo>
                <a:lnTo>
                  <a:pt x="639318" y="38099"/>
                </a:lnTo>
                <a:close/>
              </a:path>
              <a:path w="639445" h="76200">
                <a:moveTo>
                  <a:pt x="580644" y="67436"/>
                </a:moveTo>
                <a:lnTo>
                  <a:pt x="580644" y="38099"/>
                </a:lnTo>
                <a:lnTo>
                  <a:pt x="579120" y="41147"/>
                </a:lnTo>
                <a:lnTo>
                  <a:pt x="576072" y="42671"/>
                </a:lnTo>
                <a:lnTo>
                  <a:pt x="563118" y="42637"/>
                </a:lnTo>
                <a:lnTo>
                  <a:pt x="563118" y="76199"/>
                </a:lnTo>
                <a:lnTo>
                  <a:pt x="58064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7727" y="4765547"/>
            <a:ext cx="1011555" cy="76200"/>
          </a:xfrm>
          <a:custGeom>
            <a:avLst/>
            <a:gdLst/>
            <a:ahLst/>
            <a:cxnLst/>
            <a:rect l="l" t="t" r="r" b="b"/>
            <a:pathLst>
              <a:path w="1011554" h="76200">
                <a:moveTo>
                  <a:pt x="952500" y="38099"/>
                </a:moveTo>
                <a:lnTo>
                  <a:pt x="950976" y="35051"/>
                </a:lnTo>
                <a:lnTo>
                  <a:pt x="94716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947166" y="42671"/>
                </a:lnTo>
                <a:lnTo>
                  <a:pt x="950976" y="41909"/>
                </a:lnTo>
                <a:lnTo>
                  <a:pt x="952500" y="38099"/>
                </a:lnTo>
                <a:close/>
              </a:path>
              <a:path w="1011554" h="76200">
                <a:moveTo>
                  <a:pt x="1011174" y="38099"/>
                </a:moveTo>
                <a:lnTo>
                  <a:pt x="934974" y="0"/>
                </a:lnTo>
                <a:lnTo>
                  <a:pt x="934974" y="33527"/>
                </a:lnTo>
                <a:lnTo>
                  <a:pt x="947166" y="33527"/>
                </a:lnTo>
                <a:lnTo>
                  <a:pt x="950976" y="35051"/>
                </a:lnTo>
                <a:lnTo>
                  <a:pt x="952500" y="38099"/>
                </a:lnTo>
                <a:lnTo>
                  <a:pt x="952500" y="67436"/>
                </a:lnTo>
                <a:lnTo>
                  <a:pt x="1011174" y="38099"/>
                </a:lnTo>
                <a:close/>
              </a:path>
              <a:path w="1011554" h="76200">
                <a:moveTo>
                  <a:pt x="952500" y="67436"/>
                </a:moveTo>
                <a:lnTo>
                  <a:pt x="952500" y="38099"/>
                </a:lnTo>
                <a:lnTo>
                  <a:pt x="950976" y="41909"/>
                </a:lnTo>
                <a:lnTo>
                  <a:pt x="947166" y="42671"/>
                </a:lnTo>
                <a:lnTo>
                  <a:pt x="934974" y="42671"/>
                </a:lnTo>
                <a:lnTo>
                  <a:pt x="934974" y="76199"/>
                </a:lnTo>
                <a:lnTo>
                  <a:pt x="9525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0776" y="4438650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49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03597" y="4265676"/>
            <a:ext cx="76200" cy="309880"/>
          </a:xfrm>
          <a:custGeom>
            <a:avLst/>
            <a:gdLst/>
            <a:ahLst/>
            <a:cxnLst/>
            <a:rect l="l" t="t" r="r" b="b"/>
            <a:pathLst>
              <a:path w="76200" h="309879">
                <a:moveTo>
                  <a:pt x="76200" y="233172"/>
                </a:moveTo>
                <a:lnTo>
                  <a:pt x="0" y="233172"/>
                </a:lnTo>
                <a:lnTo>
                  <a:pt x="33528" y="300228"/>
                </a:lnTo>
                <a:lnTo>
                  <a:pt x="33528" y="246126"/>
                </a:lnTo>
                <a:lnTo>
                  <a:pt x="35052" y="249174"/>
                </a:lnTo>
                <a:lnTo>
                  <a:pt x="38100" y="250698"/>
                </a:lnTo>
                <a:lnTo>
                  <a:pt x="41910" y="249174"/>
                </a:lnTo>
                <a:lnTo>
                  <a:pt x="42672" y="246126"/>
                </a:lnTo>
                <a:lnTo>
                  <a:pt x="42672" y="300228"/>
                </a:lnTo>
                <a:lnTo>
                  <a:pt x="76200" y="233172"/>
                </a:lnTo>
                <a:close/>
              </a:path>
              <a:path w="76200" h="309879">
                <a:moveTo>
                  <a:pt x="42672" y="233172"/>
                </a:moveTo>
                <a:lnTo>
                  <a:pt x="42672" y="4572"/>
                </a:lnTo>
                <a:lnTo>
                  <a:pt x="41910" y="1524"/>
                </a:lnTo>
                <a:lnTo>
                  <a:pt x="38100" y="0"/>
                </a:lnTo>
                <a:lnTo>
                  <a:pt x="35052" y="1524"/>
                </a:lnTo>
                <a:lnTo>
                  <a:pt x="33528" y="4572"/>
                </a:lnTo>
                <a:lnTo>
                  <a:pt x="33528" y="233172"/>
                </a:lnTo>
                <a:lnTo>
                  <a:pt x="42672" y="233172"/>
                </a:lnTo>
                <a:close/>
              </a:path>
              <a:path w="76200" h="309879">
                <a:moveTo>
                  <a:pt x="42672" y="300228"/>
                </a:moveTo>
                <a:lnTo>
                  <a:pt x="42672" y="246126"/>
                </a:lnTo>
                <a:lnTo>
                  <a:pt x="41910" y="249174"/>
                </a:lnTo>
                <a:lnTo>
                  <a:pt x="38100" y="250698"/>
                </a:lnTo>
                <a:lnTo>
                  <a:pt x="35052" y="249174"/>
                </a:lnTo>
                <a:lnTo>
                  <a:pt x="33528" y="246126"/>
                </a:lnTo>
                <a:lnTo>
                  <a:pt x="33528" y="300228"/>
                </a:lnTo>
                <a:lnTo>
                  <a:pt x="38100" y="309372"/>
                </a:lnTo>
                <a:lnTo>
                  <a:pt x="42672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8902" y="3521202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117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76421" y="3291078"/>
            <a:ext cx="792480" cy="4711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44773" y="3521202"/>
            <a:ext cx="1905" cy="544195"/>
          </a:xfrm>
          <a:custGeom>
            <a:avLst/>
            <a:gdLst/>
            <a:ahLst/>
            <a:cxnLst/>
            <a:rect l="l" t="t" r="r" b="b"/>
            <a:pathLst>
              <a:path w="1905" h="544195">
                <a:moveTo>
                  <a:pt x="1524" y="54406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79726" y="3483102"/>
            <a:ext cx="996950" cy="76200"/>
          </a:xfrm>
          <a:custGeom>
            <a:avLst/>
            <a:gdLst/>
            <a:ahLst/>
            <a:cxnLst/>
            <a:rect l="l" t="t" r="r" b="b"/>
            <a:pathLst>
              <a:path w="996950" h="76200">
                <a:moveTo>
                  <a:pt x="938022" y="38099"/>
                </a:moveTo>
                <a:lnTo>
                  <a:pt x="936498" y="34289"/>
                </a:lnTo>
                <a:lnTo>
                  <a:pt x="93345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3450" y="42671"/>
                </a:lnTo>
                <a:lnTo>
                  <a:pt x="936498" y="41147"/>
                </a:lnTo>
                <a:lnTo>
                  <a:pt x="938022" y="38099"/>
                </a:lnTo>
                <a:close/>
              </a:path>
              <a:path w="996950" h="76200">
                <a:moveTo>
                  <a:pt x="996696" y="38099"/>
                </a:moveTo>
                <a:lnTo>
                  <a:pt x="920496" y="0"/>
                </a:lnTo>
                <a:lnTo>
                  <a:pt x="920496" y="33527"/>
                </a:lnTo>
                <a:lnTo>
                  <a:pt x="933450" y="33527"/>
                </a:lnTo>
                <a:lnTo>
                  <a:pt x="936498" y="34289"/>
                </a:lnTo>
                <a:lnTo>
                  <a:pt x="938022" y="38099"/>
                </a:lnTo>
                <a:lnTo>
                  <a:pt x="938022" y="67436"/>
                </a:lnTo>
                <a:lnTo>
                  <a:pt x="996696" y="38099"/>
                </a:lnTo>
                <a:close/>
              </a:path>
              <a:path w="996950" h="76200">
                <a:moveTo>
                  <a:pt x="938022" y="67436"/>
                </a:moveTo>
                <a:lnTo>
                  <a:pt x="938022" y="38099"/>
                </a:lnTo>
                <a:lnTo>
                  <a:pt x="936498" y="41147"/>
                </a:lnTo>
                <a:lnTo>
                  <a:pt x="933450" y="42671"/>
                </a:lnTo>
                <a:lnTo>
                  <a:pt x="920496" y="42671"/>
                </a:lnTo>
                <a:lnTo>
                  <a:pt x="920496" y="76199"/>
                </a:lnTo>
                <a:lnTo>
                  <a:pt x="93802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81300" y="2971800"/>
            <a:ext cx="5280025" cy="2752725"/>
          </a:xfrm>
          <a:custGeom>
            <a:avLst/>
            <a:gdLst/>
            <a:ahLst/>
            <a:cxnLst/>
            <a:rect l="l" t="t" r="r" b="b"/>
            <a:pathLst>
              <a:path w="5280025" h="2752725">
                <a:moveTo>
                  <a:pt x="0" y="0"/>
                </a:moveTo>
                <a:lnTo>
                  <a:pt x="0" y="2752344"/>
                </a:lnTo>
                <a:lnTo>
                  <a:pt x="5279898" y="2752343"/>
                </a:lnTo>
                <a:lnTo>
                  <a:pt x="527989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03523" y="416077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1654" y="390870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72350" y="4555997"/>
            <a:ext cx="359410" cy="538480"/>
          </a:xfrm>
          <a:custGeom>
            <a:avLst/>
            <a:gdLst/>
            <a:ahLst/>
            <a:cxnLst/>
            <a:rect l="l" t="t" r="r" b="b"/>
            <a:pathLst>
              <a:path w="359409" h="538479">
                <a:moveTo>
                  <a:pt x="358901" y="268986"/>
                </a:moveTo>
                <a:lnTo>
                  <a:pt x="0" y="537972"/>
                </a:lnTo>
                <a:lnTo>
                  <a:pt x="0" y="0"/>
                </a:lnTo>
                <a:lnTo>
                  <a:pt x="358901" y="26898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7723" y="4771644"/>
            <a:ext cx="543560" cy="76200"/>
          </a:xfrm>
          <a:custGeom>
            <a:avLst/>
            <a:gdLst/>
            <a:ahLst/>
            <a:cxnLst/>
            <a:rect l="l" t="t" r="r" b="b"/>
            <a:pathLst>
              <a:path w="543559" h="76200">
                <a:moveTo>
                  <a:pt x="483870" y="38100"/>
                </a:moveTo>
                <a:lnTo>
                  <a:pt x="483108" y="35052"/>
                </a:lnTo>
                <a:lnTo>
                  <a:pt x="479298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479298" y="43434"/>
                </a:lnTo>
                <a:lnTo>
                  <a:pt x="483108" y="41910"/>
                </a:lnTo>
                <a:lnTo>
                  <a:pt x="483870" y="38100"/>
                </a:lnTo>
                <a:close/>
              </a:path>
              <a:path w="543559" h="76200">
                <a:moveTo>
                  <a:pt x="543306" y="38100"/>
                </a:moveTo>
                <a:lnTo>
                  <a:pt x="467106" y="0"/>
                </a:lnTo>
                <a:lnTo>
                  <a:pt x="467106" y="33528"/>
                </a:lnTo>
                <a:lnTo>
                  <a:pt x="479298" y="33528"/>
                </a:lnTo>
                <a:lnTo>
                  <a:pt x="483108" y="35052"/>
                </a:lnTo>
                <a:lnTo>
                  <a:pt x="483870" y="38100"/>
                </a:lnTo>
                <a:lnTo>
                  <a:pt x="483870" y="67818"/>
                </a:lnTo>
                <a:lnTo>
                  <a:pt x="543306" y="38100"/>
                </a:lnTo>
                <a:close/>
              </a:path>
              <a:path w="543559" h="76200">
                <a:moveTo>
                  <a:pt x="483870" y="67818"/>
                </a:moveTo>
                <a:lnTo>
                  <a:pt x="483870" y="38100"/>
                </a:lnTo>
                <a:lnTo>
                  <a:pt x="483108" y="41910"/>
                </a:lnTo>
                <a:lnTo>
                  <a:pt x="479298" y="43434"/>
                </a:lnTo>
                <a:lnTo>
                  <a:pt x="467106" y="43434"/>
                </a:lnTo>
                <a:lnTo>
                  <a:pt x="467106" y="76200"/>
                </a:lnTo>
                <a:lnTo>
                  <a:pt x="483870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2703" y="5436870"/>
            <a:ext cx="2151380" cy="0"/>
          </a:xfrm>
          <a:custGeom>
            <a:avLst/>
            <a:gdLst/>
            <a:ahLst/>
            <a:cxnLst/>
            <a:rect l="l" t="t" r="r" b="b"/>
            <a:pathLst>
              <a:path w="2151379">
                <a:moveTo>
                  <a:pt x="21511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89647" y="4809744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74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71844" y="4575047"/>
            <a:ext cx="718185" cy="47370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29300" y="4771644"/>
            <a:ext cx="542925" cy="76200"/>
          </a:xfrm>
          <a:custGeom>
            <a:avLst/>
            <a:gdLst/>
            <a:ahLst/>
            <a:cxnLst/>
            <a:rect l="l" t="t" r="r" b="b"/>
            <a:pathLst>
              <a:path w="542925" h="76200">
                <a:moveTo>
                  <a:pt x="483870" y="38099"/>
                </a:moveTo>
                <a:lnTo>
                  <a:pt x="483108" y="35051"/>
                </a:lnTo>
                <a:lnTo>
                  <a:pt x="47929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479298" y="43433"/>
                </a:lnTo>
                <a:lnTo>
                  <a:pt x="483108" y="41909"/>
                </a:lnTo>
                <a:lnTo>
                  <a:pt x="483870" y="38099"/>
                </a:lnTo>
                <a:close/>
              </a:path>
              <a:path w="542925" h="76200">
                <a:moveTo>
                  <a:pt x="542544" y="38099"/>
                </a:moveTo>
                <a:lnTo>
                  <a:pt x="466344" y="0"/>
                </a:lnTo>
                <a:lnTo>
                  <a:pt x="466344" y="33527"/>
                </a:lnTo>
                <a:lnTo>
                  <a:pt x="479298" y="33527"/>
                </a:lnTo>
                <a:lnTo>
                  <a:pt x="483108" y="35051"/>
                </a:lnTo>
                <a:lnTo>
                  <a:pt x="483870" y="38099"/>
                </a:lnTo>
                <a:lnTo>
                  <a:pt x="483870" y="67436"/>
                </a:lnTo>
                <a:lnTo>
                  <a:pt x="542544" y="38099"/>
                </a:lnTo>
                <a:close/>
              </a:path>
              <a:path w="542925" h="76200">
                <a:moveTo>
                  <a:pt x="483870" y="67436"/>
                </a:moveTo>
                <a:lnTo>
                  <a:pt x="483870" y="38099"/>
                </a:lnTo>
                <a:lnTo>
                  <a:pt x="483108" y="41909"/>
                </a:lnTo>
                <a:lnTo>
                  <a:pt x="479298" y="43433"/>
                </a:lnTo>
                <a:lnTo>
                  <a:pt x="466344" y="43433"/>
                </a:lnTo>
                <a:lnTo>
                  <a:pt x="466344" y="76199"/>
                </a:lnTo>
                <a:lnTo>
                  <a:pt x="4838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47180" y="3138170"/>
            <a:ext cx="1219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40700" y="4289704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53050" y="4546853"/>
            <a:ext cx="538480" cy="538480"/>
          </a:xfrm>
          <a:custGeom>
            <a:avLst/>
            <a:gdLst/>
            <a:ahLst/>
            <a:cxnLst/>
            <a:rect l="l" t="t" r="r" b="b"/>
            <a:pathLst>
              <a:path w="538479" h="538479">
                <a:moveTo>
                  <a:pt x="537972" y="268986"/>
                </a:moveTo>
                <a:lnTo>
                  <a:pt x="533639" y="220626"/>
                </a:lnTo>
                <a:lnTo>
                  <a:pt x="521147" y="175114"/>
                </a:lnTo>
                <a:lnTo>
                  <a:pt x="501254" y="133208"/>
                </a:lnTo>
                <a:lnTo>
                  <a:pt x="474720" y="95668"/>
                </a:lnTo>
                <a:lnTo>
                  <a:pt x="442303" y="63251"/>
                </a:lnTo>
                <a:lnTo>
                  <a:pt x="404763" y="36717"/>
                </a:lnTo>
                <a:lnTo>
                  <a:pt x="362857" y="16824"/>
                </a:lnTo>
                <a:lnTo>
                  <a:pt x="317345" y="4332"/>
                </a:lnTo>
                <a:lnTo>
                  <a:pt x="268986" y="0"/>
                </a:lnTo>
                <a:lnTo>
                  <a:pt x="220626" y="4332"/>
                </a:lnTo>
                <a:lnTo>
                  <a:pt x="175114" y="16824"/>
                </a:lnTo>
                <a:lnTo>
                  <a:pt x="133208" y="36717"/>
                </a:lnTo>
                <a:lnTo>
                  <a:pt x="95668" y="63251"/>
                </a:lnTo>
                <a:lnTo>
                  <a:pt x="63251" y="95668"/>
                </a:lnTo>
                <a:lnTo>
                  <a:pt x="36717" y="133208"/>
                </a:lnTo>
                <a:lnTo>
                  <a:pt x="16824" y="175114"/>
                </a:lnTo>
                <a:lnTo>
                  <a:pt x="4332" y="220626"/>
                </a:lnTo>
                <a:lnTo>
                  <a:pt x="0" y="268986"/>
                </a:lnTo>
                <a:lnTo>
                  <a:pt x="4332" y="317345"/>
                </a:lnTo>
                <a:lnTo>
                  <a:pt x="16824" y="362857"/>
                </a:lnTo>
                <a:lnTo>
                  <a:pt x="36717" y="404763"/>
                </a:lnTo>
                <a:lnTo>
                  <a:pt x="63251" y="442303"/>
                </a:lnTo>
                <a:lnTo>
                  <a:pt x="95668" y="474720"/>
                </a:lnTo>
                <a:lnTo>
                  <a:pt x="133208" y="501254"/>
                </a:lnTo>
                <a:lnTo>
                  <a:pt x="175114" y="521147"/>
                </a:lnTo>
                <a:lnTo>
                  <a:pt x="220626" y="533639"/>
                </a:lnTo>
                <a:lnTo>
                  <a:pt x="268986" y="537972"/>
                </a:lnTo>
                <a:lnTo>
                  <a:pt x="317345" y="533639"/>
                </a:lnTo>
                <a:lnTo>
                  <a:pt x="362857" y="521147"/>
                </a:lnTo>
                <a:lnTo>
                  <a:pt x="404763" y="501254"/>
                </a:lnTo>
                <a:lnTo>
                  <a:pt x="442303" y="474720"/>
                </a:lnTo>
                <a:lnTo>
                  <a:pt x="474720" y="442303"/>
                </a:lnTo>
                <a:lnTo>
                  <a:pt x="501254" y="404763"/>
                </a:lnTo>
                <a:lnTo>
                  <a:pt x="521147" y="362857"/>
                </a:lnTo>
                <a:lnTo>
                  <a:pt x="533639" y="317345"/>
                </a:lnTo>
                <a:lnTo>
                  <a:pt x="537972" y="268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53050" y="4546853"/>
            <a:ext cx="538480" cy="538480"/>
          </a:xfrm>
          <a:custGeom>
            <a:avLst/>
            <a:gdLst/>
            <a:ahLst/>
            <a:cxnLst/>
            <a:rect l="l" t="t" r="r" b="b"/>
            <a:pathLst>
              <a:path w="538479" h="538479">
                <a:moveTo>
                  <a:pt x="268986" y="0"/>
                </a:moveTo>
                <a:lnTo>
                  <a:pt x="220626" y="4332"/>
                </a:lnTo>
                <a:lnTo>
                  <a:pt x="175114" y="16824"/>
                </a:lnTo>
                <a:lnTo>
                  <a:pt x="133208" y="36717"/>
                </a:lnTo>
                <a:lnTo>
                  <a:pt x="95668" y="63251"/>
                </a:lnTo>
                <a:lnTo>
                  <a:pt x="63251" y="95668"/>
                </a:lnTo>
                <a:lnTo>
                  <a:pt x="36717" y="133208"/>
                </a:lnTo>
                <a:lnTo>
                  <a:pt x="16824" y="175114"/>
                </a:lnTo>
                <a:lnTo>
                  <a:pt x="4332" y="220626"/>
                </a:lnTo>
                <a:lnTo>
                  <a:pt x="0" y="268986"/>
                </a:lnTo>
                <a:lnTo>
                  <a:pt x="4332" y="317345"/>
                </a:lnTo>
                <a:lnTo>
                  <a:pt x="16824" y="362857"/>
                </a:lnTo>
                <a:lnTo>
                  <a:pt x="36717" y="404763"/>
                </a:lnTo>
                <a:lnTo>
                  <a:pt x="63251" y="442303"/>
                </a:lnTo>
                <a:lnTo>
                  <a:pt x="95668" y="474720"/>
                </a:lnTo>
                <a:lnTo>
                  <a:pt x="133208" y="501254"/>
                </a:lnTo>
                <a:lnTo>
                  <a:pt x="175114" y="521147"/>
                </a:lnTo>
                <a:lnTo>
                  <a:pt x="220626" y="533639"/>
                </a:lnTo>
                <a:lnTo>
                  <a:pt x="268986" y="537972"/>
                </a:lnTo>
                <a:lnTo>
                  <a:pt x="317345" y="533639"/>
                </a:lnTo>
                <a:lnTo>
                  <a:pt x="362857" y="521147"/>
                </a:lnTo>
                <a:lnTo>
                  <a:pt x="404763" y="501254"/>
                </a:lnTo>
                <a:lnTo>
                  <a:pt x="442303" y="474720"/>
                </a:lnTo>
                <a:lnTo>
                  <a:pt x="474720" y="442303"/>
                </a:lnTo>
                <a:lnTo>
                  <a:pt x="501254" y="404763"/>
                </a:lnTo>
                <a:lnTo>
                  <a:pt x="521147" y="362857"/>
                </a:lnTo>
                <a:lnTo>
                  <a:pt x="533639" y="317345"/>
                </a:lnTo>
                <a:lnTo>
                  <a:pt x="537972" y="268986"/>
                </a:lnTo>
                <a:lnTo>
                  <a:pt x="533639" y="220626"/>
                </a:lnTo>
                <a:lnTo>
                  <a:pt x="521147" y="175114"/>
                </a:lnTo>
                <a:lnTo>
                  <a:pt x="501254" y="133208"/>
                </a:lnTo>
                <a:lnTo>
                  <a:pt x="474720" y="95668"/>
                </a:lnTo>
                <a:lnTo>
                  <a:pt x="442303" y="63251"/>
                </a:lnTo>
                <a:lnTo>
                  <a:pt x="404763" y="36717"/>
                </a:lnTo>
                <a:lnTo>
                  <a:pt x="362857" y="16824"/>
                </a:lnTo>
                <a:lnTo>
                  <a:pt x="317345" y="4332"/>
                </a:lnTo>
                <a:lnTo>
                  <a:pt x="26898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47079" y="42895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783830" y="4809744"/>
            <a:ext cx="0" cy="627380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94603" y="5093970"/>
            <a:ext cx="76200" cy="348615"/>
          </a:xfrm>
          <a:custGeom>
            <a:avLst/>
            <a:gdLst/>
            <a:ahLst/>
            <a:cxnLst/>
            <a:rect l="l" t="t" r="r" b="b"/>
            <a:pathLst>
              <a:path w="76200" h="348614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2765" y="76200"/>
                </a:lnTo>
                <a:lnTo>
                  <a:pt x="32765" y="64007"/>
                </a:lnTo>
                <a:lnTo>
                  <a:pt x="34289" y="60197"/>
                </a:lnTo>
                <a:lnTo>
                  <a:pt x="38099" y="58674"/>
                </a:lnTo>
                <a:lnTo>
                  <a:pt x="41147" y="60197"/>
                </a:lnTo>
                <a:lnTo>
                  <a:pt x="42671" y="64007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348614">
                <a:moveTo>
                  <a:pt x="42671" y="76200"/>
                </a:moveTo>
                <a:lnTo>
                  <a:pt x="42671" y="64007"/>
                </a:lnTo>
                <a:lnTo>
                  <a:pt x="41147" y="60197"/>
                </a:lnTo>
                <a:lnTo>
                  <a:pt x="38099" y="58674"/>
                </a:lnTo>
                <a:lnTo>
                  <a:pt x="34289" y="60197"/>
                </a:lnTo>
                <a:lnTo>
                  <a:pt x="32765" y="64007"/>
                </a:lnTo>
                <a:lnTo>
                  <a:pt x="32765" y="76200"/>
                </a:lnTo>
                <a:lnTo>
                  <a:pt x="42671" y="76200"/>
                </a:lnTo>
                <a:close/>
              </a:path>
              <a:path w="76200" h="348614">
                <a:moveTo>
                  <a:pt x="42671" y="342900"/>
                </a:moveTo>
                <a:lnTo>
                  <a:pt x="42671" y="76200"/>
                </a:lnTo>
                <a:lnTo>
                  <a:pt x="32765" y="76200"/>
                </a:lnTo>
                <a:lnTo>
                  <a:pt x="32765" y="342900"/>
                </a:lnTo>
                <a:lnTo>
                  <a:pt x="34289" y="346710"/>
                </a:lnTo>
                <a:lnTo>
                  <a:pt x="38099" y="348234"/>
                </a:lnTo>
                <a:lnTo>
                  <a:pt x="41147" y="346710"/>
                </a:lnTo>
                <a:lnTo>
                  <a:pt x="42671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509002" y="4279645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51603" y="351967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59655" y="4665217"/>
            <a:ext cx="19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+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29402" y="4650816"/>
            <a:ext cx="19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+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4038600"/>
            <a:ext cx="5779770" cy="1477010"/>
          </a:xfrm>
          <a:custGeom>
            <a:avLst/>
            <a:gdLst/>
            <a:ahLst/>
            <a:cxnLst/>
            <a:rect l="l" t="t" r="r" b="b"/>
            <a:pathLst>
              <a:path w="5779770" h="1477010">
                <a:moveTo>
                  <a:pt x="0" y="0"/>
                </a:moveTo>
                <a:lnTo>
                  <a:pt x="0" y="1476756"/>
                </a:lnTo>
                <a:lnTo>
                  <a:pt x="5779770" y="1476755"/>
                </a:lnTo>
                <a:lnTo>
                  <a:pt x="57797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9027" y="4034028"/>
            <a:ext cx="5789295" cy="1485900"/>
          </a:xfrm>
          <a:custGeom>
            <a:avLst/>
            <a:gdLst/>
            <a:ahLst/>
            <a:cxnLst/>
            <a:rect l="l" t="t" r="r" b="b"/>
            <a:pathLst>
              <a:path w="5789295" h="1485900">
                <a:moveTo>
                  <a:pt x="0" y="1485900"/>
                </a:moveTo>
                <a:lnTo>
                  <a:pt x="0" y="0"/>
                </a:lnTo>
                <a:lnTo>
                  <a:pt x="5788914" y="0"/>
                </a:lnTo>
                <a:lnTo>
                  <a:pt x="5788914" y="1485900"/>
                </a:lnTo>
                <a:lnTo>
                  <a:pt x="0" y="14859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7302" y="3168842"/>
            <a:ext cx="6847840" cy="3409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latin typeface="Tahoma"/>
                <a:cs typeface="Tahoma"/>
              </a:rPr>
              <a:t>Difference equation for the system </a:t>
            </a:r>
            <a:r>
              <a:rPr sz="2500" i="1" spc="-70" dirty="0">
                <a:latin typeface="Tahoma"/>
                <a:cs typeface="Tahoma"/>
              </a:rPr>
              <a:t>H</a:t>
            </a:r>
            <a:r>
              <a:rPr sz="2500" i="1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649605">
              <a:lnSpc>
                <a:spcPct val="100000"/>
              </a:lnSpc>
            </a:pPr>
            <a:r>
              <a:rPr sz="2600" i="1" spc="-105" dirty="0">
                <a:latin typeface="Times New Roman"/>
                <a:cs typeface="Times New Roman"/>
              </a:rPr>
              <a:t>v</a:t>
            </a:r>
            <a:r>
              <a:rPr sz="360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60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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i="1" spc="-114" dirty="0">
                <a:latin typeface="Times New Roman"/>
                <a:cs typeface="Times New Roman"/>
              </a:rPr>
              <a:t>ax</a:t>
            </a:r>
            <a:r>
              <a:rPr sz="3600" spc="-114" dirty="0">
                <a:latin typeface="Symbol"/>
                <a:cs typeface="Symbol"/>
              </a:rPr>
              <a:t></a:t>
            </a:r>
            <a:r>
              <a:rPr sz="2600" i="1" spc="-114" dirty="0">
                <a:latin typeface="Times New Roman"/>
                <a:cs typeface="Times New Roman"/>
              </a:rPr>
              <a:t>n</a:t>
            </a:r>
            <a:r>
              <a:rPr sz="3600" spc="-114" dirty="0">
                <a:latin typeface="Symbol"/>
                <a:cs typeface="Symbol"/>
              </a:rPr>
              <a:t></a:t>
            </a:r>
            <a:r>
              <a:rPr sz="2600" spc="-114" dirty="0">
                <a:latin typeface="Symbol"/>
                <a:cs typeface="Symbol"/>
              </a:rPr>
              <a:t>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i="1" spc="-130" dirty="0">
                <a:latin typeface="Times New Roman"/>
                <a:cs typeface="Times New Roman"/>
              </a:rPr>
              <a:t>bx</a:t>
            </a:r>
            <a:r>
              <a:rPr sz="3600" spc="-130" dirty="0">
                <a:latin typeface="Symbol"/>
                <a:cs typeface="Symbol"/>
              </a:rPr>
              <a:t></a:t>
            </a:r>
            <a:r>
              <a:rPr sz="2600" i="1" spc="-130" dirty="0">
                <a:latin typeface="Times New Roman"/>
                <a:cs typeface="Times New Roman"/>
              </a:rPr>
              <a:t>n </a:t>
            </a:r>
            <a:r>
              <a:rPr sz="2600" spc="-70" dirty="0">
                <a:latin typeface="Symbol"/>
                <a:cs typeface="Symbol"/>
              </a:rPr>
              <a:t></a:t>
            </a:r>
            <a:r>
              <a:rPr sz="2600" spc="-70" dirty="0">
                <a:latin typeface="Times New Roman"/>
                <a:cs typeface="Times New Roman"/>
              </a:rPr>
              <a:t>1</a:t>
            </a:r>
            <a:r>
              <a:rPr sz="3600" spc="-70" dirty="0">
                <a:latin typeface="Symbol"/>
                <a:cs typeface="Symbol"/>
              </a:rPr>
              <a:t></a:t>
            </a:r>
            <a:r>
              <a:rPr sz="2600" spc="-70" dirty="0">
                <a:latin typeface="Symbol"/>
                <a:cs typeface="Symbol"/>
              </a:rPr>
              <a:t>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i="1" spc="-195" dirty="0">
                <a:latin typeface="Times New Roman"/>
                <a:cs typeface="Times New Roman"/>
              </a:rPr>
              <a:t>y</a:t>
            </a:r>
            <a:r>
              <a:rPr sz="3600" spc="-195" dirty="0">
                <a:latin typeface="Symbol"/>
                <a:cs typeface="Symbol"/>
              </a:rPr>
              <a:t></a:t>
            </a:r>
            <a:r>
              <a:rPr sz="2600" i="1" spc="-195" dirty="0">
                <a:latin typeface="Times New Roman"/>
                <a:cs typeface="Times New Roman"/>
              </a:rPr>
              <a:t>n</a:t>
            </a:r>
            <a:r>
              <a:rPr sz="3600" spc="-19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Times New Roman"/>
              <a:cs typeface="Times New Roman"/>
            </a:endParaRPr>
          </a:p>
          <a:p>
            <a:pPr marL="686435">
              <a:lnSpc>
                <a:spcPct val="100000"/>
              </a:lnSpc>
              <a:tabLst>
                <a:tab pos="5554345" algn="l"/>
              </a:tabLst>
            </a:pPr>
            <a:r>
              <a:rPr sz="2600" i="1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[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]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-33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Times New Roman"/>
                <a:cs typeface="Times New Roman"/>
              </a:rPr>
              <a:t>cv</a:t>
            </a:r>
            <a:r>
              <a:rPr sz="2600" spc="-20" dirty="0">
                <a:latin typeface="Times New Roman"/>
                <a:cs typeface="Times New Roman"/>
              </a:rPr>
              <a:t>[</a:t>
            </a:r>
            <a:r>
              <a:rPr sz="2600" i="1" spc="-20" dirty="0">
                <a:latin typeface="Times New Roman"/>
                <a:cs typeface="Times New Roman"/>
              </a:rPr>
              <a:t>n</a:t>
            </a:r>
            <a:r>
              <a:rPr sz="2600" i="1" spc="-24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Symbol"/>
                <a:cs typeface="Symbol"/>
              </a:rPr>
              <a:t></a:t>
            </a:r>
            <a:r>
              <a:rPr sz="2600" spc="-30" dirty="0">
                <a:latin typeface="Times New Roman"/>
                <a:cs typeface="Times New Roman"/>
              </a:rPr>
              <a:t>1]	</a:t>
            </a:r>
            <a:r>
              <a:rPr sz="2600" spc="10" dirty="0">
                <a:latin typeface="Times New Roman"/>
                <a:cs typeface="Times New Roman"/>
              </a:rPr>
              <a:t>(2.13)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88900" marR="508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From the above difference equations,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be  determined </a:t>
            </a:r>
            <a:r>
              <a:rPr sz="2400" dirty="0">
                <a:latin typeface="Tahoma"/>
                <a:cs typeface="Tahoma"/>
              </a:rPr>
              <a:t>for a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10" dirty="0">
                <a:latin typeface="Tahoma"/>
                <a:cs typeface="Tahoma"/>
              </a:rPr>
              <a:t>input.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2796" y="1995677"/>
            <a:ext cx="432434" cy="388620"/>
          </a:xfrm>
          <a:custGeom>
            <a:avLst/>
            <a:gdLst/>
            <a:ahLst/>
            <a:cxnLst/>
            <a:rect l="l" t="t" r="r" b="b"/>
            <a:pathLst>
              <a:path w="432435" h="388619">
                <a:moveTo>
                  <a:pt x="216408" y="0"/>
                </a:moveTo>
                <a:lnTo>
                  <a:pt x="166751" y="5125"/>
                </a:lnTo>
                <a:lnTo>
                  <a:pt x="121186" y="19727"/>
                </a:lnTo>
                <a:lnTo>
                  <a:pt x="81007" y="42647"/>
                </a:lnTo>
                <a:lnTo>
                  <a:pt x="47506" y="72725"/>
                </a:lnTo>
                <a:lnTo>
                  <a:pt x="21975" y="108801"/>
                </a:lnTo>
                <a:lnTo>
                  <a:pt x="5709" y="149716"/>
                </a:lnTo>
                <a:lnTo>
                  <a:pt x="0" y="194310"/>
                </a:lnTo>
                <a:lnTo>
                  <a:pt x="5709" y="238903"/>
                </a:lnTo>
                <a:lnTo>
                  <a:pt x="21975" y="279818"/>
                </a:lnTo>
                <a:lnTo>
                  <a:pt x="47506" y="315894"/>
                </a:lnTo>
                <a:lnTo>
                  <a:pt x="81007" y="345972"/>
                </a:lnTo>
                <a:lnTo>
                  <a:pt x="121186" y="368892"/>
                </a:lnTo>
                <a:lnTo>
                  <a:pt x="166751" y="383494"/>
                </a:lnTo>
                <a:lnTo>
                  <a:pt x="216408" y="388620"/>
                </a:lnTo>
                <a:lnTo>
                  <a:pt x="265782" y="383494"/>
                </a:lnTo>
                <a:lnTo>
                  <a:pt x="311144" y="368892"/>
                </a:lnTo>
                <a:lnTo>
                  <a:pt x="351188" y="345972"/>
                </a:lnTo>
                <a:lnTo>
                  <a:pt x="384607" y="315894"/>
                </a:lnTo>
                <a:lnTo>
                  <a:pt x="410095" y="279818"/>
                </a:lnTo>
                <a:lnTo>
                  <a:pt x="426346" y="238903"/>
                </a:lnTo>
                <a:lnTo>
                  <a:pt x="432054" y="194310"/>
                </a:lnTo>
                <a:lnTo>
                  <a:pt x="426346" y="149716"/>
                </a:lnTo>
                <a:lnTo>
                  <a:pt x="410095" y="108801"/>
                </a:lnTo>
                <a:lnTo>
                  <a:pt x="384607" y="72725"/>
                </a:lnTo>
                <a:lnTo>
                  <a:pt x="351188" y="42647"/>
                </a:lnTo>
                <a:lnTo>
                  <a:pt x="311144" y="19727"/>
                </a:lnTo>
                <a:lnTo>
                  <a:pt x="265782" y="5125"/>
                </a:lnTo>
                <a:lnTo>
                  <a:pt x="2164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9301" y="919988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4377" y="1632204"/>
            <a:ext cx="476250" cy="265430"/>
          </a:xfrm>
          <a:custGeom>
            <a:avLst/>
            <a:gdLst/>
            <a:ahLst/>
            <a:cxnLst/>
            <a:rect l="l" t="t" r="r" b="b"/>
            <a:pathLst>
              <a:path w="476250" h="265430">
                <a:moveTo>
                  <a:pt x="237744" y="265175"/>
                </a:moveTo>
                <a:lnTo>
                  <a:pt x="0" y="0"/>
                </a:lnTo>
                <a:lnTo>
                  <a:pt x="476250" y="0"/>
                </a:lnTo>
                <a:lnTo>
                  <a:pt x="237744" y="26517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47744" y="1512569"/>
            <a:ext cx="478790" cy="265430"/>
          </a:xfrm>
          <a:custGeom>
            <a:avLst/>
            <a:gdLst/>
            <a:ahLst/>
            <a:cxnLst/>
            <a:rect l="l" t="t" r="r" b="b"/>
            <a:pathLst>
              <a:path w="478789" h="265430">
                <a:moveTo>
                  <a:pt x="239267" y="265175"/>
                </a:moveTo>
                <a:lnTo>
                  <a:pt x="0" y="0"/>
                </a:lnTo>
                <a:lnTo>
                  <a:pt x="478535" y="0"/>
                </a:lnTo>
                <a:lnTo>
                  <a:pt x="239267" y="2651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0278" y="2123694"/>
            <a:ext cx="513080" cy="76200"/>
          </a:xfrm>
          <a:custGeom>
            <a:avLst/>
            <a:gdLst/>
            <a:ahLst/>
            <a:cxnLst/>
            <a:rect l="l" t="t" r="r" b="b"/>
            <a:pathLst>
              <a:path w="513079" h="76200">
                <a:moveTo>
                  <a:pt x="454152" y="38099"/>
                </a:moveTo>
                <a:lnTo>
                  <a:pt x="452628" y="35051"/>
                </a:lnTo>
                <a:lnTo>
                  <a:pt x="448818" y="33527"/>
                </a:lnTo>
                <a:lnTo>
                  <a:pt x="4572" y="32003"/>
                </a:lnTo>
                <a:lnTo>
                  <a:pt x="1524" y="33527"/>
                </a:lnTo>
                <a:lnTo>
                  <a:pt x="0" y="36575"/>
                </a:lnTo>
                <a:lnTo>
                  <a:pt x="1524" y="40385"/>
                </a:lnTo>
                <a:lnTo>
                  <a:pt x="4572" y="41909"/>
                </a:lnTo>
                <a:lnTo>
                  <a:pt x="448818" y="42671"/>
                </a:lnTo>
                <a:lnTo>
                  <a:pt x="452628" y="41909"/>
                </a:lnTo>
                <a:lnTo>
                  <a:pt x="454152" y="38099"/>
                </a:lnTo>
                <a:close/>
              </a:path>
              <a:path w="513079" h="76200">
                <a:moveTo>
                  <a:pt x="512826" y="38099"/>
                </a:moveTo>
                <a:lnTo>
                  <a:pt x="436626" y="0"/>
                </a:lnTo>
                <a:lnTo>
                  <a:pt x="436626" y="33486"/>
                </a:lnTo>
                <a:lnTo>
                  <a:pt x="448818" y="33527"/>
                </a:lnTo>
                <a:lnTo>
                  <a:pt x="452628" y="35051"/>
                </a:lnTo>
                <a:lnTo>
                  <a:pt x="454152" y="38099"/>
                </a:lnTo>
                <a:lnTo>
                  <a:pt x="454152" y="67436"/>
                </a:lnTo>
                <a:lnTo>
                  <a:pt x="512826" y="38099"/>
                </a:lnTo>
                <a:close/>
              </a:path>
              <a:path w="513079" h="76200">
                <a:moveTo>
                  <a:pt x="454152" y="67436"/>
                </a:moveTo>
                <a:lnTo>
                  <a:pt x="454152" y="38099"/>
                </a:lnTo>
                <a:lnTo>
                  <a:pt x="452628" y="41909"/>
                </a:lnTo>
                <a:lnTo>
                  <a:pt x="448818" y="42671"/>
                </a:lnTo>
                <a:lnTo>
                  <a:pt x="436626" y="42651"/>
                </a:lnTo>
                <a:lnTo>
                  <a:pt x="436626" y="76199"/>
                </a:lnTo>
                <a:lnTo>
                  <a:pt x="4541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7550" y="2125979"/>
            <a:ext cx="811530" cy="76200"/>
          </a:xfrm>
          <a:custGeom>
            <a:avLst/>
            <a:gdLst/>
            <a:ahLst/>
            <a:cxnLst/>
            <a:rect l="l" t="t" r="r" b="b"/>
            <a:pathLst>
              <a:path w="811529" h="76200">
                <a:moveTo>
                  <a:pt x="752094" y="38099"/>
                </a:moveTo>
                <a:lnTo>
                  <a:pt x="751332" y="34289"/>
                </a:lnTo>
                <a:lnTo>
                  <a:pt x="747522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747522" y="42671"/>
                </a:lnTo>
                <a:lnTo>
                  <a:pt x="751332" y="41147"/>
                </a:lnTo>
                <a:lnTo>
                  <a:pt x="752094" y="38099"/>
                </a:lnTo>
                <a:close/>
              </a:path>
              <a:path w="811529" h="76200">
                <a:moveTo>
                  <a:pt x="811530" y="38099"/>
                </a:moveTo>
                <a:lnTo>
                  <a:pt x="735330" y="0"/>
                </a:lnTo>
                <a:lnTo>
                  <a:pt x="735330" y="32765"/>
                </a:lnTo>
                <a:lnTo>
                  <a:pt x="747522" y="32765"/>
                </a:lnTo>
                <a:lnTo>
                  <a:pt x="751332" y="34289"/>
                </a:lnTo>
                <a:lnTo>
                  <a:pt x="752094" y="38099"/>
                </a:lnTo>
                <a:lnTo>
                  <a:pt x="752094" y="67817"/>
                </a:lnTo>
                <a:lnTo>
                  <a:pt x="811530" y="38099"/>
                </a:lnTo>
                <a:close/>
              </a:path>
              <a:path w="811529" h="76200">
                <a:moveTo>
                  <a:pt x="752094" y="67817"/>
                </a:moveTo>
                <a:lnTo>
                  <a:pt x="752094" y="38099"/>
                </a:lnTo>
                <a:lnTo>
                  <a:pt x="751332" y="41147"/>
                </a:lnTo>
                <a:lnTo>
                  <a:pt x="747522" y="42671"/>
                </a:lnTo>
                <a:lnTo>
                  <a:pt x="735330" y="42671"/>
                </a:lnTo>
                <a:lnTo>
                  <a:pt x="735330" y="76199"/>
                </a:lnTo>
                <a:lnTo>
                  <a:pt x="752094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60597" y="1898904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1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49673" y="1773173"/>
            <a:ext cx="76200" cy="224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9079" y="1235202"/>
            <a:ext cx="224790" cy="0"/>
          </a:xfrm>
          <a:custGeom>
            <a:avLst/>
            <a:gdLst/>
            <a:ahLst/>
            <a:cxnLst/>
            <a:rect l="l" t="t" r="r" b="b"/>
            <a:pathLst>
              <a:path w="224789">
                <a:moveTo>
                  <a:pt x="0" y="0"/>
                </a:moveTo>
                <a:lnTo>
                  <a:pt x="22478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33571" y="1068324"/>
            <a:ext cx="635635" cy="341630"/>
          </a:xfrm>
          <a:custGeom>
            <a:avLst/>
            <a:gdLst/>
            <a:ahLst/>
            <a:cxnLst/>
            <a:rect l="l" t="t" r="r" b="b"/>
            <a:pathLst>
              <a:path w="635635" h="341630">
                <a:moveTo>
                  <a:pt x="0" y="0"/>
                </a:moveTo>
                <a:lnTo>
                  <a:pt x="0" y="341375"/>
                </a:lnTo>
                <a:lnTo>
                  <a:pt x="635508" y="341375"/>
                </a:lnTo>
                <a:lnTo>
                  <a:pt x="63550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81476" y="1099819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47644" y="1235202"/>
            <a:ext cx="2540" cy="393700"/>
          </a:xfrm>
          <a:custGeom>
            <a:avLst/>
            <a:gdLst/>
            <a:ahLst/>
            <a:cxnLst/>
            <a:rect l="l" t="t" r="r" b="b"/>
            <a:pathLst>
              <a:path w="2539" h="393700">
                <a:moveTo>
                  <a:pt x="2286" y="393191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34995" y="1197102"/>
            <a:ext cx="798830" cy="76200"/>
          </a:xfrm>
          <a:custGeom>
            <a:avLst/>
            <a:gdLst/>
            <a:ahLst/>
            <a:cxnLst/>
            <a:rect l="l" t="t" r="r" b="b"/>
            <a:pathLst>
              <a:path w="798829" h="76200">
                <a:moveTo>
                  <a:pt x="739901" y="38099"/>
                </a:moveTo>
                <a:lnTo>
                  <a:pt x="738377" y="34289"/>
                </a:lnTo>
                <a:lnTo>
                  <a:pt x="735329" y="33527"/>
                </a:lnTo>
                <a:lnTo>
                  <a:pt x="5333" y="33527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735329" y="42671"/>
                </a:lnTo>
                <a:lnTo>
                  <a:pt x="738377" y="41147"/>
                </a:lnTo>
                <a:lnTo>
                  <a:pt x="739901" y="38099"/>
                </a:lnTo>
                <a:close/>
              </a:path>
              <a:path w="798829" h="76200">
                <a:moveTo>
                  <a:pt x="798575" y="38099"/>
                </a:moveTo>
                <a:lnTo>
                  <a:pt x="722375" y="0"/>
                </a:lnTo>
                <a:lnTo>
                  <a:pt x="722375" y="33527"/>
                </a:lnTo>
                <a:lnTo>
                  <a:pt x="735329" y="33527"/>
                </a:lnTo>
                <a:lnTo>
                  <a:pt x="738377" y="34289"/>
                </a:lnTo>
                <a:lnTo>
                  <a:pt x="739901" y="38099"/>
                </a:lnTo>
                <a:lnTo>
                  <a:pt x="739901" y="67436"/>
                </a:lnTo>
                <a:lnTo>
                  <a:pt x="798575" y="38099"/>
                </a:lnTo>
                <a:close/>
              </a:path>
              <a:path w="798829" h="76200">
                <a:moveTo>
                  <a:pt x="739901" y="67436"/>
                </a:moveTo>
                <a:lnTo>
                  <a:pt x="739901" y="38099"/>
                </a:lnTo>
                <a:lnTo>
                  <a:pt x="738377" y="41147"/>
                </a:lnTo>
                <a:lnTo>
                  <a:pt x="735329" y="42671"/>
                </a:lnTo>
                <a:lnTo>
                  <a:pt x="722375" y="42671"/>
                </a:lnTo>
                <a:lnTo>
                  <a:pt x="722375" y="76199"/>
                </a:lnTo>
                <a:lnTo>
                  <a:pt x="739901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7322" y="838200"/>
            <a:ext cx="4229100" cy="1990725"/>
          </a:xfrm>
          <a:custGeom>
            <a:avLst/>
            <a:gdLst/>
            <a:ahLst/>
            <a:cxnLst/>
            <a:rect l="l" t="t" r="r" b="b"/>
            <a:pathLst>
              <a:path w="4229100" h="1990725">
                <a:moveTo>
                  <a:pt x="0" y="0"/>
                </a:moveTo>
                <a:lnTo>
                  <a:pt x="0" y="1990343"/>
                </a:lnTo>
                <a:lnTo>
                  <a:pt x="4229100" y="1990343"/>
                </a:lnTo>
                <a:lnTo>
                  <a:pt x="42291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92678" y="1709419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1594" y="152651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35495" y="1984248"/>
            <a:ext cx="287655" cy="389890"/>
          </a:xfrm>
          <a:custGeom>
            <a:avLst/>
            <a:gdLst/>
            <a:ahLst/>
            <a:cxnLst/>
            <a:rect l="l" t="t" r="r" b="b"/>
            <a:pathLst>
              <a:path w="287654" h="389889">
                <a:moveTo>
                  <a:pt x="287274" y="194310"/>
                </a:moveTo>
                <a:lnTo>
                  <a:pt x="0" y="389382"/>
                </a:lnTo>
                <a:lnTo>
                  <a:pt x="0" y="0"/>
                </a:lnTo>
                <a:lnTo>
                  <a:pt x="287274" y="1943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94576" y="2129027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79" h="76200">
                <a:moveTo>
                  <a:pt x="377952" y="38099"/>
                </a:moveTo>
                <a:lnTo>
                  <a:pt x="376428" y="34289"/>
                </a:lnTo>
                <a:lnTo>
                  <a:pt x="372618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72618" y="42671"/>
                </a:lnTo>
                <a:lnTo>
                  <a:pt x="376428" y="41147"/>
                </a:lnTo>
                <a:lnTo>
                  <a:pt x="377952" y="38099"/>
                </a:lnTo>
                <a:close/>
              </a:path>
              <a:path w="436879" h="76200">
                <a:moveTo>
                  <a:pt x="436626" y="38099"/>
                </a:moveTo>
                <a:lnTo>
                  <a:pt x="360426" y="0"/>
                </a:lnTo>
                <a:lnTo>
                  <a:pt x="360426" y="32765"/>
                </a:lnTo>
                <a:lnTo>
                  <a:pt x="372618" y="32765"/>
                </a:lnTo>
                <a:lnTo>
                  <a:pt x="376428" y="34289"/>
                </a:lnTo>
                <a:lnTo>
                  <a:pt x="377952" y="38099"/>
                </a:lnTo>
                <a:lnTo>
                  <a:pt x="377952" y="67436"/>
                </a:lnTo>
                <a:lnTo>
                  <a:pt x="436626" y="38099"/>
                </a:lnTo>
                <a:close/>
              </a:path>
              <a:path w="436879" h="76200">
                <a:moveTo>
                  <a:pt x="377952" y="67436"/>
                </a:moveTo>
                <a:lnTo>
                  <a:pt x="377952" y="38099"/>
                </a:lnTo>
                <a:lnTo>
                  <a:pt x="376428" y="41147"/>
                </a:lnTo>
                <a:lnTo>
                  <a:pt x="372618" y="42671"/>
                </a:lnTo>
                <a:lnTo>
                  <a:pt x="360426" y="42671"/>
                </a:lnTo>
                <a:lnTo>
                  <a:pt x="360426" y="76199"/>
                </a:lnTo>
                <a:lnTo>
                  <a:pt x="3779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41797" y="2621279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90">
                <a:moveTo>
                  <a:pt x="172288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08420" y="2167127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4">
                <a:moveTo>
                  <a:pt x="0" y="0"/>
                </a:moveTo>
                <a:lnTo>
                  <a:pt x="20345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33871" y="1997201"/>
            <a:ext cx="574675" cy="342900"/>
          </a:xfrm>
          <a:custGeom>
            <a:avLst/>
            <a:gdLst/>
            <a:ahLst/>
            <a:cxnLst/>
            <a:rect l="l" t="t" r="r" b="b"/>
            <a:pathLst>
              <a:path w="574675" h="342900">
                <a:moveTo>
                  <a:pt x="0" y="0"/>
                </a:moveTo>
                <a:lnTo>
                  <a:pt x="0" y="342899"/>
                </a:lnTo>
                <a:lnTo>
                  <a:pt x="574548" y="342899"/>
                </a:lnTo>
                <a:lnTo>
                  <a:pt x="5745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52058" y="2027936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97246" y="2129027"/>
            <a:ext cx="436880" cy="76200"/>
          </a:xfrm>
          <a:custGeom>
            <a:avLst/>
            <a:gdLst/>
            <a:ahLst/>
            <a:cxnLst/>
            <a:rect l="l" t="t" r="r" b="b"/>
            <a:pathLst>
              <a:path w="436879" h="76200">
                <a:moveTo>
                  <a:pt x="377952" y="38099"/>
                </a:moveTo>
                <a:lnTo>
                  <a:pt x="376428" y="34289"/>
                </a:lnTo>
                <a:lnTo>
                  <a:pt x="373380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373380" y="42671"/>
                </a:lnTo>
                <a:lnTo>
                  <a:pt x="376428" y="41147"/>
                </a:lnTo>
                <a:lnTo>
                  <a:pt x="377952" y="38099"/>
                </a:lnTo>
                <a:close/>
              </a:path>
              <a:path w="436879" h="76200">
                <a:moveTo>
                  <a:pt x="436626" y="38099"/>
                </a:moveTo>
                <a:lnTo>
                  <a:pt x="360426" y="0"/>
                </a:lnTo>
                <a:lnTo>
                  <a:pt x="360426" y="32765"/>
                </a:lnTo>
                <a:lnTo>
                  <a:pt x="373380" y="32765"/>
                </a:lnTo>
                <a:lnTo>
                  <a:pt x="376428" y="34289"/>
                </a:lnTo>
                <a:lnTo>
                  <a:pt x="377952" y="38099"/>
                </a:lnTo>
                <a:lnTo>
                  <a:pt x="377952" y="67436"/>
                </a:lnTo>
                <a:lnTo>
                  <a:pt x="436626" y="38099"/>
                </a:lnTo>
                <a:close/>
              </a:path>
              <a:path w="436879" h="76200">
                <a:moveTo>
                  <a:pt x="377952" y="67436"/>
                </a:moveTo>
                <a:lnTo>
                  <a:pt x="377952" y="38099"/>
                </a:lnTo>
                <a:lnTo>
                  <a:pt x="376428" y="41147"/>
                </a:lnTo>
                <a:lnTo>
                  <a:pt x="373380" y="42671"/>
                </a:lnTo>
                <a:lnTo>
                  <a:pt x="360426" y="42671"/>
                </a:lnTo>
                <a:lnTo>
                  <a:pt x="360426" y="76199"/>
                </a:lnTo>
                <a:lnTo>
                  <a:pt x="3779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70346" y="969517"/>
            <a:ext cx="8229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65841" y="1800830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y[n]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17770" y="1976627"/>
            <a:ext cx="430530" cy="390525"/>
          </a:xfrm>
          <a:custGeom>
            <a:avLst/>
            <a:gdLst/>
            <a:ahLst/>
            <a:cxnLst/>
            <a:rect l="l" t="t" r="r" b="b"/>
            <a:pathLst>
              <a:path w="430529" h="390525">
                <a:moveTo>
                  <a:pt x="430530" y="195071"/>
                </a:moveTo>
                <a:lnTo>
                  <a:pt x="424864" y="150196"/>
                </a:lnTo>
                <a:lnTo>
                  <a:pt x="408723" y="109079"/>
                </a:lnTo>
                <a:lnTo>
                  <a:pt x="383383" y="72867"/>
                </a:lnTo>
                <a:lnTo>
                  <a:pt x="350126" y="42707"/>
                </a:lnTo>
                <a:lnTo>
                  <a:pt x="310231" y="19745"/>
                </a:lnTo>
                <a:lnTo>
                  <a:pt x="264978" y="5127"/>
                </a:lnTo>
                <a:lnTo>
                  <a:pt x="215646" y="0"/>
                </a:lnTo>
                <a:lnTo>
                  <a:pt x="166271" y="5127"/>
                </a:lnTo>
                <a:lnTo>
                  <a:pt x="120909" y="19745"/>
                </a:lnTo>
                <a:lnTo>
                  <a:pt x="80865" y="42707"/>
                </a:lnTo>
                <a:lnTo>
                  <a:pt x="47446" y="72867"/>
                </a:lnTo>
                <a:lnTo>
                  <a:pt x="21958" y="109079"/>
                </a:lnTo>
                <a:lnTo>
                  <a:pt x="5707" y="150196"/>
                </a:lnTo>
                <a:lnTo>
                  <a:pt x="0" y="195072"/>
                </a:lnTo>
                <a:lnTo>
                  <a:pt x="5707" y="239707"/>
                </a:lnTo>
                <a:lnTo>
                  <a:pt x="21958" y="280731"/>
                </a:lnTo>
                <a:lnTo>
                  <a:pt x="47446" y="316956"/>
                </a:lnTo>
                <a:lnTo>
                  <a:pt x="80865" y="347196"/>
                </a:lnTo>
                <a:lnTo>
                  <a:pt x="120909" y="370265"/>
                </a:lnTo>
                <a:lnTo>
                  <a:pt x="166271" y="384976"/>
                </a:lnTo>
                <a:lnTo>
                  <a:pt x="215646" y="390144"/>
                </a:lnTo>
                <a:lnTo>
                  <a:pt x="264978" y="384976"/>
                </a:lnTo>
                <a:lnTo>
                  <a:pt x="310231" y="370265"/>
                </a:lnTo>
                <a:lnTo>
                  <a:pt x="350126" y="347196"/>
                </a:lnTo>
                <a:lnTo>
                  <a:pt x="383383" y="316956"/>
                </a:lnTo>
                <a:lnTo>
                  <a:pt x="408723" y="280731"/>
                </a:lnTo>
                <a:lnTo>
                  <a:pt x="424864" y="239707"/>
                </a:lnTo>
                <a:lnTo>
                  <a:pt x="430530" y="195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17770" y="1976627"/>
            <a:ext cx="430530" cy="390525"/>
          </a:xfrm>
          <a:custGeom>
            <a:avLst/>
            <a:gdLst/>
            <a:ahLst/>
            <a:cxnLst/>
            <a:rect l="l" t="t" r="r" b="b"/>
            <a:pathLst>
              <a:path w="430529" h="390525">
                <a:moveTo>
                  <a:pt x="215646" y="0"/>
                </a:moveTo>
                <a:lnTo>
                  <a:pt x="166271" y="5127"/>
                </a:lnTo>
                <a:lnTo>
                  <a:pt x="120909" y="19745"/>
                </a:lnTo>
                <a:lnTo>
                  <a:pt x="80865" y="42707"/>
                </a:lnTo>
                <a:lnTo>
                  <a:pt x="47446" y="72867"/>
                </a:lnTo>
                <a:lnTo>
                  <a:pt x="21958" y="109079"/>
                </a:lnTo>
                <a:lnTo>
                  <a:pt x="5707" y="150196"/>
                </a:lnTo>
                <a:lnTo>
                  <a:pt x="0" y="195072"/>
                </a:lnTo>
                <a:lnTo>
                  <a:pt x="5707" y="239707"/>
                </a:lnTo>
                <a:lnTo>
                  <a:pt x="21958" y="280731"/>
                </a:lnTo>
                <a:lnTo>
                  <a:pt x="47446" y="316956"/>
                </a:lnTo>
                <a:lnTo>
                  <a:pt x="80865" y="347196"/>
                </a:lnTo>
                <a:lnTo>
                  <a:pt x="120909" y="370265"/>
                </a:lnTo>
                <a:lnTo>
                  <a:pt x="166271" y="384976"/>
                </a:lnTo>
                <a:lnTo>
                  <a:pt x="215646" y="390144"/>
                </a:lnTo>
                <a:lnTo>
                  <a:pt x="264978" y="384976"/>
                </a:lnTo>
                <a:lnTo>
                  <a:pt x="310231" y="370265"/>
                </a:lnTo>
                <a:lnTo>
                  <a:pt x="350126" y="347196"/>
                </a:lnTo>
                <a:lnTo>
                  <a:pt x="383383" y="316956"/>
                </a:lnTo>
                <a:lnTo>
                  <a:pt x="408723" y="280731"/>
                </a:lnTo>
                <a:lnTo>
                  <a:pt x="424864" y="239707"/>
                </a:lnTo>
                <a:lnTo>
                  <a:pt x="430530" y="195071"/>
                </a:lnTo>
                <a:lnTo>
                  <a:pt x="424864" y="150196"/>
                </a:lnTo>
                <a:lnTo>
                  <a:pt x="408723" y="109079"/>
                </a:lnTo>
                <a:lnTo>
                  <a:pt x="383383" y="72867"/>
                </a:lnTo>
                <a:lnTo>
                  <a:pt x="350126" y="42707"/>
                </a:lnTo>
                <a:lnTo>
                  <a:pt x="310231" y="19745"/>
                </a:lnTo>
                <a:lnTo>
                  <a:pt x="264978" y="5127"/>
                </a:lnTo>
                <a:lnTo>
                  <a:pt x="2156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29503" y="1800860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v[n]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64680" y="2167127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1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03697" y="2373629"/>
            <a:ext cx="76200" cy="252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761480" y="1794763"/>
            <a:ext cx="1162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95394" y="1233677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27584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236973" y="2039366"/>
            <a:ext cx="1403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65741" y="2007423"/>
            <a:ext cx="1403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654050"/>
            <a:ext cx="782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Let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8579" y="582757"/>
            <a:ext cx="163258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x[n] =</a:t>
            </a:r>
            <a:r>
              <a:rPr sz="280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 i="1" spc="-2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8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5847" y="602995"/>
            <a:ext cx="1914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Unit</a:t>
            </a:r>
            <a:r>
              <a:rPr sz="2800" b="1" i="1" spc="-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impulse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902" y="1430832"/>
            <a:ext cx="7604125" cy="12954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5080" indent="-342900">
              <a:lnSpc>
                <a:spcPct val="100899"/>
              </a:lnSpc>
              <a:spcBef>
                <a:spcPts val="409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Assume </a:t>
            </a:r>
            <a:r>
              <a:rPr sz="2800" spc="-5" dirty="0">
                <a:latin typeface="Times New Roman"/>
                <a:cs typeface="Times New Roman"/>
              </a:rPr>
              <a:t>v[n] </a:t>
            </a:r>
            <a:r>
              <a:rPr sz="2800" dirty="0">
                <a:latin typeface="Times New Roman"/>
                <a:cs typeface="Times New Roman"/>
              </a:rPr>
              <a:t>= 0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0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y[n] </a:t>
            </a:r>
            <a:r>
              <a:rPr sz="2400" dirty="0">
                <a:latin typeface="Tahoma"/>
                <a:cs typeface="Tahoma"/>
              </a:rPr>
              <a:t>is also initially zero 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 0</a:t>
            </a:r>
            <a:r>
              <a:rPr sz="2400" dirty="0">
                <a:latin typeface="Tahoma"/>
                <a:cs typeface="Tahoma"/>
              </a:rPr>
              <a:t>. </a:t>
            </a:r>
            <a:r>
              <a:rPr sz="2400" spc="-5" dirty="0">
                <a:latin typeface="Tahoma"/>
                <a:cs typeface="Tahoma"/>
              </a:rPr>
              <a:t>Substituting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0,1,2,...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spc="-10" dirty="0">
                <a:latin typeface="Tahoma"/>
                <a:cs typeface="Tahoma"/>
              </a:rPr>
              <a:t>equation  </a:t>
            </a:r>
            <a:r>
              <a:rPr sz="2400" spc="-5" dirty="0">
                <a:latin typeface="Tahoma"/>
                <a:cs typeface="Tahoma"/>
              </a:rPr>
              <a:t>(2.13), we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obtain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902" y="3138169"/>
            <a:ext cx="1142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3836" y="3110853"/>
            <a:ext cx="3905885" cy="14300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800" i="1" spc="-5" dirty="0">
                <a:latin typeface="Times New Roman"/>
                <a:cs typeface="Times New Roman"/>
              </a:rPr>
              <a:t>v[0]=ax[0]+bx[-1]+y[0]=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i="1" spc="-10" dirty="0">
                <a:latin typeface="Times New Roman"/>
                <a:cs typeface="Times New Roman"/>
              </a:rPr>
              <a:t>a</a:t>
            </a:r>
            <a:r>
              <a:rPr sz="2950" i="1" spc="-10" dirty="0">
                <a:latin typeface="Symbol"/>
                <a:cs typeface="Symbol"/>
              </a:rPr>
              <a:t></a:t>
            </a:r>
            <a:r>
              <a:rPr sz="2800" i="1" spc="-10" dirty="0">
                <a:latin typeface="Times New Roman"/>
                <a:cs typeface="Times New Roman"/>
              </a:rPr>
              <a:t>1+b</a:t>
            </a:r>
            <a:r>
              <a:rPr sz="2950" i="1" spc="-10" dirty="0">
                <a:latin typeface="Symbol"/>
                <a:cs typeface="Symbol"/>
              </a:rPr>
              <a:t></a:t>
            </a:r>
            <a:r>
              <a:rPr sz="2800" i="1" spc="-10" dirty="0">
                <a:latin typeface="Times New Roman"/>
                <a:cs typeface="Times New Roman"/>
              </a:rPr>
              <a:t>0+0=a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y[1]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10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a</a:t>
            </a:r>
            <a:r>
              <a:rPr sz="2950" i="1" spc="-15" dirty="0">
                <a:latin typeface="Symbol"/>
                <a:cs typeface="Symbol"/>
              </a:rPr>
              <a:t></a:t>
            </a:r>
            <a:r>
              <a:rPr sz="2800" i="1" spc="-1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902" y="5018023"/>
            <a:ext cx="1142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3207" y="4991380"/>
            <a:ext cx="4411980" cy="14293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800" i="1" spc="-5" dirty="0">
                <a:latin typeface="Times New Roman"/>
                <a:cs typeface="Times New Roman"/>
              </a:rPr>
              <a:t>v[1]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ax[1]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bx[0]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y[1]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235"/>
              </a:spcBef>
              <a:tabLst>
                <a:tab pos="2491740" algn="l"/>
              </a:tabLst>
            </a:pPr>
            <a:r>
              <a:rPr sz="2800" i="1" spc="-15" dirty="0">
                <a:latin typeface="Times New Roman"/>
                <a:cs typeface="Times New Roman"/>
              </a:rPr>
              <a:t>a</a:t>
            </a:r>
            <a:r>
              <a:rPr sz="2950" i="1" spc="-15" dirty="0">
                <a:latin typeface="Symbol"/>
                <a:cs typeface="Symbol"/>
              </a:rPr>
              <a:t></a:t>
            </a:r>
            <a:r>
              <a:rPr sz="2800" i="1" spc="-15" dirty="0">
                <a:latin typeface="Times New Roman"/>
                <a:cs typeface="Times New Roman"/>
              </a:rPr>
              <a:t>0 </a:t>
            </a:r>
            <a:r>
              <a:rPr sz="2800" i="1" dirty="0">
                <a:latin typeface="Times New Roman"/>
                <a:cs typeface="Times New Roman"/>
              </a:rPr>
              <a:t>+</a:t>
            </a:r>
            <a:r>
              <a:rPr sz="2800" i="1" spc="3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b</a:t>
            </a:r>
            <a:r>
              <a:rPr sz="2950" i="1" spc="-15" dirty="0">
                <a:latin typeface="Symbol"/>
                <a:cs typeface="Symbol"/>
              </a:rPr>
              <a:t></a:t>
            </a:r>
            <a:r>
              <a:rPr sz="2800" i="1" spc="-15" dirty="0">
                <a:latin typeface="Times New Roman"/>
                <a:cs typeface="Times New Roman"/>
              </a:rPr>
              <a:t>1+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a</a:t>
            </a:r>
            <a:r>
              <a:rPr sz="2950" i="1" spc="-15" dirty="0">
                <a:latin typeface="Symbol"/>
                <a:cs typeface="Symbol"/>
              </a:rPr>
              <a:t></a:t>
            </a:r>
            <a:r>
              <a:rPr sz="2800" i="1" spc="-15" dirty="0">
                <a:latin typeface="Times New Roman"/>
                <a:cs typeface="Times New Roman"/>
              </a:rPr>
              <a:t>c=	</a:t>
            </a:r>
            <a:r>
              <a:rPr sz="2800" i="1" spc="-5" dirty="0">
                <a:latin typeface="Times New Roman"/>
                <a:cs typeface="Times New Roman"/>
              </a:rPr>
              <a:t>b+ac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950" i="1" spc="-150" dirty="0">
                <a:latin typeface="Symbol"/>
                <a:cs typeface="Symbol"/>
              </a:rPr>
              <a:t></a:t>
            </a:r>
            <a:r>
              <a:rPr sz="2950" i="1" spc="-15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y[2]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cv[1]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6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c(b+ac)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825500"/>
            <a:ext cx="11417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7150" y="825500"/>
            <a:ext cx="4411345" cy="131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v[2]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ax[2]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bx[1]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y[2]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i="1" dirty="0">
                <a:latin typeface="Times New Roman"/>
                <a:cs typeface="Times New Roman"/>
              </a:rPr>
              <a:t>0 + 0 +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c(b+ac)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950" i="1" spc="-150" dirty="0">
                <a:latin typeface="Symbol"/>
                <a:cs typeface="Symbol"/>
              </a:rPr>
              <a:t></a:t>
            </a:r>
            <a:r>
              <a:rPr sz="2950" i="1" spc="-15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y[3]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cv[2]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7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c</a:t>
            </a:r>
            <a:r>
              <a:rPr sz="2850" i="1" spc="-15" baseline="23391" dirty="0">
                <a:latin typeface="Times New Roman"/>
                <a:cs typeface="Times New Roman"/>
              </a:rPr>
              <a:t>2</a:t>
            </a:r>
            <a:r>
              <a:rPr sz="2800" i="1" spc="-10" dirty="0">
                <a:latin typeface="Times New Roman"/>
                <a:cs typeface="Times New Roman"/>
              </a:rPr>
              <a:t>(b+ac)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2571505"/>
            <a:ext cx="1675764" cy="10356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495"/>
              </a:spcBef>
            </a:pPr>
            <a:r>
              <a:rPr sz="3200" i="1" spc="-10" dirty="0">
                <a:latin typeface="Times New Roman"/>
                <a:cs typeface="Times New Roman"/>
              </a:rPr>
              <a:t>...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 n –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1659" y="3154172"/>
            <a:ext cx="30549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v[n-1]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bc</a:t>
            </a:r>
            <a:r>
              <a:rPr sz="2850" i="1" spc="-7" baseline="23391" dirty="0">
                <a:latin typeface="Times New Roman"/>
                <a:cs typeface="Times New Roman"/>
              </a:rPr>
              <a:t>n-2 </a:t>
            </a:r>
            <a:r>
              <a:rPr sz="2800" i="1" dirty="0">
                <a:latin typeface="Times New Roman"/>
                <a:cs typeface="Times New Roman"/>
              </a:rPr>
              <a:t>+</a:t>
            </a:r>
            <a:r>
              <a:rPr sz="2800" i="1" spc="-2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ac</a:t>
            </a:r>
            <a:r>
              <a:rPr sz="2850" i="1" spc="-7" baseline="23391" dirty="0">
                <a:latin typeface="Times New Roman"/>
                <a:cs typeface="Times New Roman"/>
              </a:rPr>
              <a:t>n-1</a:t>
            </a:r>
            <a:endParaRPr sz="2850" baseline="2339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7497" y="4953000"/>
            <a:ext cx="6520180" cy="957580"/>
          </a:xfrm>
          <a:custGeom>
            <a:avLst/>
            <a:gdLst/>
            <a:ahLst/>
            <a:cxnLst/>
            <a:rect l="l" t="t" r="r" b="b"/>
            <a:pathLst>
              <a:path w="6520180" h="957579">
                <a:moveTo>
                  <a:pt x="0" y="0"/>
                </a:moveTo>
                <a:lnTo>
                  <a:pt x="0" y="957072"/>
                </a:lnTo>
                <a:lnTo>
                  <a:pt x="6519672" y="957072"/>
                </a:lnTo>
                <a:lnTo>
                  <a:pt x="651967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1250" y="5075682"/>
            <a:ext cx="0" cy="624840"/>
          </a:xfrm>
          <a:custGeom>
            <a:avLst/>
            <a:gdLst/>
            <a:ahLst/>
            <a:cxnLst/>
            <a:rect l="l" t="t" r="r" b="b"/>
            <a:pathLst>
              <a:path h="624839">
                <a:moveTo>
                  <a:pt x="0" y="0"/>
                </a:moveTo>
                <a:lnTo>
                  <a:pt x="0" y="624840"/>
                </a:lnTo>
              </a:path>
            </a:pathLst>
          </a:custGeom>
          <a:ln w="21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2925" y="4948428"/>
            <a:ext cx="6529070" cy="966469"/>
          </a:xfrm>
          <a:custGeom>
            <a:avLst/>
            <a:gdLst/>
            <a:ahLst/>
            <a:cxnLst/>
            <a:rect l="l" t="t" r="r" b="b"/>
            <a:pathLst>
              <a:path w="6529070" h="966470">
                <a:moveTo>
                  <a:pt x="0" y="966216"/>
                </a:moveTo>
                <a:lnTo>
                  <a:pt x="0" y="0"/>
                </a:lnTo>
                <a:lnTo>
                  <a:pt x="6528816" y="0"/>
                </a:lnTo>
                <a:lnTo>
                  <a:pt x="6528816" y="966215"/>
                </a:lnTo>
                <a:lnTo>
                  <a:pt x="0" y="96621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5800" y="5715000"/>
            <a:ext cx="233679" cy="462280"/>
          </a:xfrm>
          <a:custGeom>
            <a:avLst/>
            <a:gdLst/>
            <a:ahLst/>
            <a:cxnLst/>
            <a:rect l="l" t="t" r="r" b="b"/>
            <a:pathLst>
              <a:path w="233679" h="462279">
                <a:moveTo>
                  <a:pt x="67817" y="51054"/>
                </a:moveTo>
                <a:lnTo>
                  <a:pt x="0" y="0"/>
                </a:lnTo>
                <a:lnTo>
                  <a:pt x="0" y="85344"/>
                </a:lnTo>
                <a:lnTo>
                  <a:pt x="23621" y="73400"/>
                </a:lnTo>
                <a:lnTo>
                  <a:pt x="23621" y="54864"/>
                </a:lnTo>
                <a:lnTo>
                  <a:pt x="25907" y="52578"/>
                </a:lnTo>
                <a:lnTo>
                  <a:pt x="29717" y="52578"/>
                </a:lnTo>
                <a:lnTo>
                  <a:pt x="32765" y="54864"/>
                </a:lnTo>
                <a:lnTo>
                  <a:pt x="38327" y="65965"/>
                </a:lnTo>
                <a:lnTo>
                  <a:pt x="67817" y="51054"/>
                </a:lnTo>
                <a:close/>
              </a:path>
              <a:path w="233679" h="462279">
                <a:moveTo>
                  <a:pt x="38327" y="65965"/>
                </a:moveTo>
                <a:lnTo>
                  <a:pt x="32765" y="54864"/>
                </a:lnTo>
                <a:lnTo>
                  <a:pt x="29717" y="52578"/>
                </a:lnTo>
                <a:lnTo>
                  <a:pt x="25907" y="52578"/>
                </a:lnTo>
                <a:lnTo>
                  <a:pt x="23621" y="54864"/>
                </a:lnTo>
                <a:lnTo>
                  <a:pt x="24383" y="58674"/>
                </a:lnTo>
                <a:lnTo>
                  <a:pt x="30090" y="70129"/>
                </a:lnTo>
                <a:lnTo>
                  <a:pt x="38327" y="65965"/>
                </a:lnTo>
                <a:close/>
              </a:path>
              <a:path w="233679" h="462279">
                <a:moveTo>
                  <a:pt x="30090" y="70129"/>
                </a:moveTo>
                <a:lnTo>
                  <a:pt x="24383" y="58674"/>
                </a:lnTo>
                <a:lnTo>
                  <a:pt x="23621" y="54864"/>
                </a:lnTo>
                <a:lnTo>
                  <a:pt x="23621" y="73400"/>
                </a:lnTo>
                <a:lnTo>
                  <a:pt x="30090" y="70129"/>
                </a:lnTo>
                <a:close/>
              </a:path>
              <a:path w="233679" h="462279">
                <a:moveTo>
                  <a:pt x="233171" y="458724"/>
                </a:moveTo>
                <a:lnTo>
                  <a:pt x="233171" y="454914"/>
                </a:lnTo>
                <a:lnTo>
                  <a:pt x="38327" y="65965"/>
                </a:lnTo>
                <a:lnTo>
                  <a:pt x="30090" y="70129"/>
                </a:lnTo>
                <a:lnTo>
                  <a:pt x="224027" y="459486"/>
                </a:lnTo>
                <a:lnTo>
                  <a:pt x="227075" y="461772"/>
                </a:lnTo>
                <a:lnTo>
                  <a:pt x="230885" y="461772"/>
                </a:lnTo>
                <a:lnTo>
                  <a:pt x="233171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5741" y="3868755"/>
            <a:ext cx="8328659" cy="284734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78860">
              <a:lnSpc>
                <a:spcPct val="100000"/>
              </a:lnSpc>
              <a:spcBef>
                <a:spcPts val="570"/>
              </a:spcBef>
            </a:pPr>
            <a:r>
              <a:rPr sz="2950" i="1" spc="-130" dirty="0">
                <a:latin typeface="Symbol"/>
                <a:cs typeface="Symbol"/>
              </a:rPr>
              <a:t></a:t>
            </a:r>
            <a:r>
              <a:rPr sz="2950" i="1" spc="-1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c </a:t>
            </a:r>
            <a:r>
              <a:rPr sz="2800" i="1" spc="-5" dirty="0">
                <a:latin typeface="Times New Roman"/>
                <a:cs typeface="Times New Roman"/>
              </a:rPr>
              <a:t>v[n-1]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bcn-1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acn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4870"/>
              </a:lnSpc>
              <a:spcBef>
                <a:spcPts val="1230"/>
              </a:spcBef>
              <a:tabLst>
                <a:tab pos="6220460" algn="l"/>
              </a:tabLst>
            </a:pPr>
            <a:r>
              <a:rPr sz="11475" spc="37" baseline="-4357" dirty="0">
                <a:latin typeface="Symbol"/>
                <a:cs typeface="Symbol"/>
              </a:rPr>
              <a:t></a:t>
            </a:r>
            <a:r>
              <a:rPr sz="11475" spc="-1275" baseline="-4357" dirty="0">
                <a:latin typeface="Times New Roman"/>
                <a:cs typeface="Times New Roman"/>
              </a:rPr>
              <a:t> </a:t>
            </a:r>
            <a:r>
              <a:rPr sz="4100" i="1" spc="-270" dirty="0">
                <a:latin typeface="Times New Roman"/>
                <a:cs typeface="Times New Roman"/>
              </a:rPr>
              <a:t>y</a:t>
            </a:r>
            <a:r>
              <a:rPr sz="5600" spc="-270" dirty="0">
                <a:latin typeface="Symbol"/>
                <a:cs typeface="Symbol"/>
              </a:rPr>
              <a:t></a:t>
            </a:r>
            <a:r>
              <a:rPr sz="4100" i="1" spc="-270" dirty="0">
                <a:latin typeface="Times New Roman"/>
                <a:cs typeface="Times New Roman"/>
              </a:rPr>
              <a:t>n</a:t>
            </a:r>
            <a:r>
              <a:rPr sz="5600" spc="-270" dirty="0">
                <a:latin typeface="Symbol"/>
                <a:cs typeface="Symbol"/>
              </a:rPr>
              <a:t></a:t>
            </a:r>
            <a:r>
              <a:rPr sz="5600" spc="-270" dirty="0">
                <a:latin typeface="Times New Roman"/>
                <a:cs typeface="Times New Roman"/>
              </a:rPr>
              <a:t> </a:t>
            </a:r>
            <a:r>
              <a:rPr sz="3600" i="1" spc="-120" baseline="-38194" dirty="0">
                <a:latin typeface="Times New Roman"/>
                <a:cs typeface="Times New Roman"/>
              </a:rPr>
              <a:t>x</a:t>
            </a:r>
            <a:r>
              <a:rPr sz="4875" spc="-120" baseline="-28205" dirty="0">
                <a:latin typeface="Symbol"/>
                <a:cs typeface="Symbol"/>
              </a:rPr>
              <a:t></a:t>
            </a:r>
            <a:r>
              <a:rPr sz="3600" i="1" spc="-120" baseline="-38194" dirty="0">
                <a:latin typeface="Times New Roman"/>
                <a:cs typeface="Times New Roman"/>
              </a:rPr>
              <a:t>n</a:t>
            </a:r>
            <a:r>
              <a:rPr sz="4875" spc="-120" baseline="-28205" dirty="0">
                <a:latin typeface="Symbol"/>
                <a:cs typeface="Symbol"/>
              </a:rPr>
              <a:t></a:t>
            </a:r>
            <a:r>
              <a:rPr sz="3600" spc="-120" baseline="-38194" dirty="0">
                <a:latin typeface="Symbol"/>
                <a:cs typeface="Symbol"/>
              </a:rPr>
              <a:t></a:t>
            </a:r>
            <a:r>
              <a:rPr sz="3750" i="1" spc="-120" baseline="-36666" dirty="0">
                <a:latin typeface="Symbol"/>
                <a:cs typeface="Symbol"/>
              </a:rPr>
              <a:t></a:t>
            </a:r>
            <a:r>
              <a:rPr sz="3750" i="1" spc="-120" baseline="-36666" dirty="0">
                <a:latin typeface="Times New Roman"/>
                <a:cs typeface="Times New Roman"/>
              </a:rPr>
              <a:t> </a:t>
            </a:r>
            <a:r>
              <a:rPr sz="4875" spc="-202" baseline="-28205" dirty="0">
                <a:latin typeface="Symbol"/>
                <a:cs typeface="Symbol"/>
              </a:rPr>
              <a:t></a:t>
            </a:r>
            <a:r>
              <a:rPr sz="3600" i="1" spc="-202" baseline="-38194" dirty="0">
                <a:latin typeface="Times New Roman"/>
                <a:cs typeface="Times New Roman"/>
              </a:rPr>
              <a:t>n</a:t>
            </a:r>
            <a:r>
              <a:rPr sz="4875" spc="-202" baseline="-28205" dirty="0">
                <a:latin typeface="Symbol"/>
                <a:cs typeface="Symbol"/>
              </a:rPr>
              <a:t></a:t>
            </a:r>
            <a:r>
              <a:rPr sz="4875" spc="-202" baseline="-28205" dirty="0">
                <a:latin typeface="Times New Roman"/>
                <a:cs typeface="Times New Roman"/>
              </a:rPr>
              <a:t> </a:t>
            </a:r>
            <a:r>
              <a:rPr sz="4100" spc="5" dirty="0">
                <a:latin typeface="Symbol"/>
                <a:cs typeface="Symbol"/>
              </a:rPr>
              <a:t></a:t>
            </a:r>
            <a:r>
              <a:rPr sz="4100" spc="5" dirty="0">
                <a:latin typeface="Times New Roman"/>
                <a:cs typeface="Times New Roman"/>
              </a:rPr>
              <a:t> </a:t>
            </a:r>
            <a:r>
              <a:rPr sz="4100" i="1" spc="-140" dirty="0">
                <a:latin typeface="Times New Roman"/>
                <a:cs typeface="Times New Roman"/>
              </a:rPr>
              <a:t>h</a:t>
            </a:r>
            <a:r>
              <a:rPr sz="5600" spc="-140" dirty="0">
                <a:latin typeface="Symbol"/>
                <a:cs typeface="Symbol"/>
              </a:rPr>
              <a:t></a:t>
            </a:r>
            <a:r>
              <a:rPr sz="4100" i="1" spc="-140" dirty="0">
                <a:latin typeface="Times New Roman"/>
                <a:cs typeface="Times New Roman"/>
              </a:rPr>
              <a:t>n</a:t>
            </a:r>
            <a:r>
              <a:rPr sz="5600" spc="-140" dirty="0">
                <a:latin typeface="Symbol"/>
                <a:cs typeface="Symbol"/>
              </a:rPr>
              <a:t></a:t>
            </a:r>
            <a:r>
              <a:rPr sz="4100" spc="-140" dirty="0">
                <a:latin typeface="Symbol"/>
                <a:cs typeface="Symbol"/>
              </a:rPr>
              <a:t></a:t>
            </a:r>
            <a:r>
              <a:rPr sz="4100" spc="-190" dirty="0">
                <a:latin typeface="Times New Roman"/>
                <a:cs typeface="Times New Roman"/>
              </a:rPr>
              <a:t> </a:t>
            </a:r>
            <a:r>
              <a:rPr sz="4100" i="1" spc="5" dirty="0">
                <a:latin typeface="Times New Roman"/>
                <a:cs typeface="Times New Roman"/>
              </a:rPr>
              <a:t>bc	</a:t>
            </a:r>
            <a:r>
              <a:rPr sz="4100" spc="5" dirty="0">
                <a:latin typeface="Symbol"/>
                <a:cs typeface="Symbol"/>
              </a:rPr>
              <a:t></a:t>
            </a:r>
            <a:r>
              <a:rPr sz="4100" spc="-280" dirty="0">
                <a:latin typeface="Times New Roman"/>
                <a:cs typeface="Times New Roman"/>
              </a:rPr>
              <a:t> </a:t>
            </a:r>
            <a:r>
              <a:rPr sz="4100" i="1" spc="5" dirty="0">
                <a:latin typeface="Times New Roman"/>
                <a:cs typeface="Times New Roman"/>
              </a:rPr>
              <a:t>ac</a:t>
            </a:r>
            <a:endParaRPr sz="4100">
              <a:latin typeface="Times New Roman"/>
              <a:cs typeface="Times New Roman"/>
            </a:endParaRPr>
          </a:p>
          <a:p>
            <a:pPr marR="1038860" algn="r">
              <a:lnSpc>
                <a:spcPts val="1415"/>
              </a:lnSpc>
              <a:tabLst>
                <a:tab pos="1499235" algn="l"/>
              </a:tabLst>
            </a:pPr>
            <a:r>
              <a:rPr sz="2400" i="1" spc="140" dirty="0">
                <a:latin typeface="Times New Roman"/>
                <a:cs typeface="Times New Roman"/>
              </a:rPr>
              <a:t>n</a:t>
            </a:r>
            <a:r>
              <a:rPr sz="2400" spc="-135" dirty="0">
                <a:latin typeface="Symbol"/>
                <a:cs typeface="Symbol"/>
              </a:rPr>
              <a:t>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/>
              <a:cs typeface="Times New Roman"/>
            </a:endParaRPr>
          </a:p>
          <a:p>
            <a:pPr marL="4264660">
              <a:lnSpc>
                <a:spcPct val="100000"/>
              </a:lnSpc>
            </a:pPr>
            <a:r>
              <a:rPr sz="3200" b="1" spc="-5" dirty="0">
                <a:latin typeface="Tahoma"/>
                <a:cs typeface="Tahoma"/>
              </a:rPr>
              <a:t>Impulse</a:t>
            </a:r>
            <a:r>
              <a:rPr sz="3200" b="1" spc="-15" dirty="0">
                <a:latin typeface="Tahoma"/>
                <a:cs typeface="Tahoma"/>
              </a:rPr>
              <a:t> </a:t>
            </a:r>
            <a:r>
              <a:rPr sz="3200" b="1" spc="-5" dirty="0">
                <a:latin typeface="Tahoma"/>
                <a:cs typeface="Tahoma"/>
              </a:rPr>
              <a:t>response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124" y="868933"/>
            <a:ext cx="323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to an impulse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excitation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449" y="1214247"/>
            <a:ext cx="7219950" cy="136017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45"/>
              </a:spcBef>
            </a:pP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500" i="1" spc="-50" dirty="0">
                <a:latin typeface="Symbol"/>
                <a:cs typeface="Symbol"/>
              </a:rPr>
              <a:t></a:t>
            </a:r>
            <a:r>
              <a:rPr sz="2500" i="1" spc="-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[n]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known </a:t>
            </a:r>
            <a:r>
              <a:rPr sz="2400" dirty="0">
                <a:latin typeface="Tahoma"/>
                <a:cs typeface="Tahoma"/>
              </a:rPr>
              <a:t>as the impulse response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it  is a very important characteristic of a discrete  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4276851"/>
            <a:ext cx="7599680" cy="19519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4965" marR="5080" indent="-342265">
              <a:lnSpc>
                <a:spcPct val="118600"/>
              </a:lnSpc>
              <a:spcBef>
                <a:spcPts val="1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If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i="1" spc="-20" dirty="0">
                <a:latin typeface="Times New Roman"/>
                <a:cs typeface="Times New Roman"/>
              </a:rPr>
              <a:t>[n]</a:t>
            </a:r>
            <a:r>
              <a:rPr sz="2400" spc="-2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then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h[n]</a:t>
            </a:r>
            <a:r>
              <a:rPr sz="2400" spc="-5" dirty="0">
                <a:latin typeface="Tahoma"/>
                <a:cs typeface="Tahoma"/>
              </a:rPr>
              <a:t>. The output tells </a:t>
            </a:r>
            <a:r>
              <a:rPr sz="2400" spc="-10" dirty="0">
                <a:latin typeface="Tahoma"/>
                <a:cs typeface="Tahoma"/>
              </a:rPr>
              <a:t>us 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system </a:t>
            </a:r>
            <a:r>
              <a:rPr sz="2400" spc="-5" dirty="0">
                <a:latin typeface="Tahoma"/>
                <a:cs typeface="Tahoma"/>
              </a:rPr>
              <a:t>behaviour </a:t>
            </a:r>
            <a:r>
              <a:rPr sz="2400" dirty="0">
                <a:latin typeface="Tahoma"/>
                <a:cs typeface="Tahoma"/>
              </a:rPr>
              <a:t>as the system is </a:t>
            </a:r>
            <a:r>
              <a:rPr sz="2400" spc="-5" dirty="0">
                <a:latin typeface="Tahoma"/>
                <a:cs typeface="Tahoma"/>
              </a:rPr>
              <a:t>being </a:t>
            </a:r>
            <a:r>
              <a:rPr sz="2400" dirty="0">
                <a:latin typeface="Tahoma"/>
                <a:cs typeface="Tahoma"/>
              </a:rPr>
              <a:t>hit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all  </a:t>
            </a:r>
            <a:r>
              <a:rPr sz="2400" spc="-5" dirty="0">
                <a:latin typeface="Tahoma"/>
                <a:cs typeface="Tahoma"/>
              </a:rPr>
              <a:t>input frequencies. </a:t>
            </a:r>
            <a:r>
              <a:rPr sz="2800" i="1" dirty="0">
                <a:latin typeface="Times New Roman"/>
                <a:cs typeface="Times New Roman"/>
              </a:rPr>
              <a:t>h[n] </a:t>
            </a:r>
            <a:r>
              <a:rPr sz="2400" dirty="0">
                <a:latin typeface="Tahoma"/>
                <a:cs typeface="Tahoma"/>
              </a:rPr>
              <a:t>completely characterizes the  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702" y="839596"/>
            <a:ext cx="24580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response</a:t>
            </a:r>
            <a:r>
              <a:rPr sz="2400" spc="100" dirty="0">
                <a:latin typeface="Tahoma"/>
                <a:cs typeface="Tahoma"/>
              </a:rPr>
              <a:t> </a:t>
            </a:r>
            <a:r>
              <a:rPr sz="3900" i="1" spc="15" baseline="2136" dirty="0">
                <a:latin typeface="Times New Roman"/>
                <a:cs typeface="Times New Roman"/>
              </a:rPr>
              <a:t>y</a:t>
            </a:r>
            <a:endParaRPr sz="3900" baseline="213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3915" y="664879"/>
            <a:ext cx="14478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60" dirty="0">
                <a:latin typeface="Symbol"/>
                <a:cs typeface="Symbol"/>
              </a:rPr>
              <a:t>Δ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37102" y="707000"/>
            <a:ext cx="118554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6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6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16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16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-3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b="0" spc="-1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6928" y="3505200"/>
            <a:ext cx="118618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2720" y="3719321"/>
            <a:ext cx="1664335" cy="76200"/>
          </a:xfrm>
          <a:custGeom>
            <a:avLst/>
            <a:gdLst/>
            <a:ahLst/>
            <a:cxnLst/>
            <a:rect l="l" t="t" r="r" b="b"/>
            <a:pathLst>
              <a:path w="1664335" h="76200">
                <a:moveTo>
                  <a:pt x="1605533" y="38099"/>
                </a:moveTo>
                <a:lnTo>
                  <a:pt x="1604009" y="35051"/>
                </a:lnTo>
                <a:lnTo>
                  <a:pt x="1600199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5333" y="42671"/>
                </a:lnTo>
                <a:lnTo>
                  <a:pt x="1600199" y="42671"/>
                </a:lnTo>
                <a:lnTo>
                  <a:pt x="1604009" y="41909"/>
                </a:lnTo>
                <a:lnTo>
                  <a:pt x="1605533" y="38099"/>
                </a:lnTo>
                <a:close/>
              </a:path>
              <a:path w="1664335" h="76200">
                <a:moveTo>
                  <a:pt x="1664208" y="38099"/>
                </a:moveTo>
                <a:lnTo>
                  <a:pt x="1588008" y="0"/>
                </a:lnTo>
                <a:lnTo>
                  <a:pt x="1588008" y="33527"/>
                </a:lnTo>
                <a:lnTo>
                  <a:pt x="1600199" y="33527"/>
                </a:lnTo>
                <a:lnTo>
                  <a:pt x="1604009" y="35051"/>
                </a:lnTo>
                <a:lnTo>
                  <a:pt x="1605533" y="38099"/>
                </a:lnTo>
                <a:lnTo>
                  <a:pt x="1605533" y="67436"/>
                </a:lnTo>
                <a:lnTo>
                  <a:pt x="1664208" y="38099"/>
                </a:lnTo>
                <a:close/>
              </a:path>
              <a:path w="1664335" h="76200">
                <a:moveTo>
                  <a:pt x="1605533" y="67436"/>
                </a:moveTo>
                <a:lnTo>
                  <a:pt x="1605533" y="38099"/>
                </a:lnTo>
                <a:lnTo>
                  <a:pt x="1604009" y="41909"/>
                </a:lnTo>
                <a:lnTo>
                  <a:pt x="1600199" y="42671"/>
                </a:lnTo>
                <a:lnTo>
                  <a:pt x="1588008" y="42671"/>
                </a:lnTo>
                <a:lnTo>
                  <a:pt x="1588008" y="76199"/>
                </a:lnTo>
                <a:lnTo>
                  <a:pt x="1605533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22701" y="32227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58028" y="3719321"/>
            <a:ext cx="1663700" cy="76200"/>
          </a:xfrm>
          <a:custGeom>
            <a:avLst/>
            <a:gdLst/>
            <a:ahLst/>
            <a:cxnLst/>
            <a:rect l="l" t="t" r="r" b="b"/>
            <a:pathLst>
              <a:path w="1663700" h="76200">
                <a:moveTo>
                  <a:pt x="1604772" y="38099"/>
                </a:moveTo>
                <a:lnTo>
                  <a:pt x="1603248" y="35051"/>
                </a:lnTo>
                <a:lnTo>
                  <a:pt x="160020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600200" y="42671"/>
                </a:lnTo>
                <a:lnTo>
                  <a:pt x="1603248" y="41909"/>
                </a:lnTo>
                <a:lnTo>
                  <a:pt x="1604772" y="38099"/>
                </a:lnTo>
                <a:close/>
              </a:path>
              <a:path w="1663700" h="76200">
                <a:moveTo>
                  <a:pt x="1663446" y="38099"/>
                </a:moveTo>
                <a:lnTo>
                  <a:pt x="1587246" y="0"/>
                </a:lnTo>
                <a:lnTo>
                  <a:pt x="1587246" y="33527"/>
                </a:lnTo>
                <a:lnTo>
                  <a:pt x="1600200" y="33527"/>
                </a:lnTo>
                <a:lnTo>
                  <a:pt x="1603248" y="35051"/>
                </a:lnTo>
                <a:lnTo>
                  <a:pt x="1604772" y="38099"/>
                </a:lnTo>
                <a:lnTo>
                  <a:pt x="1604772" y="67436"/>
                </a:lnTo>
                <a:lnTo>
                  <a:pt x="1663446" y="38099"/>
                </a:lnTo>
                <a:close/>
              </a:path>
              <a:path w="1663700" h="76200">
                <a:moveTo>
                  <a:pt x="1604772" y="67436"/>
                </a:moveTo>
                <a:lnTo>
                  <a:pt x="1604772" y="38099"/>
                </a:lnTo>
                <a:lnTo>
                  <a:pt x="1603248" y="41909"/>
                </a:lnTo>
                <a:lnTo>
                  <a:pt x="1600200" y="42671"/>
                </a:lnTo>
                <a:lnTo>
                  <a:pt x="1587246" y="42671"/>
                </a:lnTo>
                <a:lnTo>
                  <a:pt x="1587246" y="76199"/>
                </a:lnTo>
                <a:lnTo>
                  <a:pt x="16047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04102" y="321741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868933"/>
            <a:ext cx="1541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We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have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2570622"/>
            <a:ext cx="7371715" cy="9563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since the system is time </a:t>
            </a:r>
            <a:r>
              <a:rPr sz="2400" spc="-5" dirty="0">
                <a:latin typeface="Tahoma"/>
                <a:cs typeface="Tahoma"/>
              </a:rPr>
              <a:t>invariant,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response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950" i="1" spc="-15" dirty="0">
                <a:latin typeface="Symbol"/>
                <a:cs typeface="Symbol"/>
              </a:rPr>
              <a:t></a:t>
            </a:r>
            <a:r>
              <a:rPr sz="2800" i="1" spc="-15" dirty="0">
                <a:latin typeface="Times New Roman"/>
                <a:cs typeface="Times New Roman"/>
              </a:rPr>
              <a:t>[n-k] </a:t>
            </a:r>
            <a:r>
              <a:rPr sz="2400" dirty="0">
                <a:latin typeface="Tahoma"/>
                <a:cs typeface="Tahoma"/>
              </a:rPr>
              <a:t>must </a:t>
            </a:r>
            <a:r>
              <a:rPr sz="2400" spc="-5" dirty="0">
                <a:latin typeface="Tahoma"/>
                <a:cs typeface="Tahoma"/>
              </a:rPr>
              <a:t>be</a:t>
            </a:r>
            <a:r>
              <a:rPr sz="2400" spc="-170" dirty="0">
                <a:latin typeface="Tahoma"/>
                <a:cs typeface="Tahoma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5091368"/>
            <a:ext cx="167767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5"/>
              </a:spcBef>
              <a:buClr>
                <a:srgbClr val="3333CC"/>
              </a:buClr>
              <a:buSzPct val="56000"/>
              <a:buFont typeface="Wingdings"/>
              <a:buChar char=""/>
              <a:tabLst>
                <a:tab pos="355600" algn="l"/>
              </a:tabLst>
            </a:pPr>
            <a:r>
              <a:rPr sz="2500" i="1" spc="-55" dirty="0">
                <a:latin typeface="Tahoma"/>
                <a:cs typeface="Tahoma"/>
              </a:rPr>
              <a:t>Therefore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46501" y="1593931"/>
            <a:ext cx="65595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b="0" i="1" spc="-75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8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6927" y="1608120"/>
            <a:ext cx="6572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h[n]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76828" y="1931670"/>
            <a:ext cx="2291080" cy="76200"/>
          </a:xfrm>
          <a:custGeom>
            <a:avLst/>
            <a:gdLst/>
            <a:ahLst/>
            <a:cxnLst/>
            <a:rect l="l" t="t" r="r" b="b"/>
            <a:pathLst>
              <a:path w="2291079" h="76200">
                <a:moveTo>
                  <a:pt x="2231898" y="38099"/>
                </a:moveTo>
                <a:lnTo>
                  <a:pt x="2230374" y="35051"/>
                </a:lnTo>
                <a:lnTo>
                  <a:pt x="2227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2227326" y="43433"/>
                </a:lnTo>
                <a:lnTo>
                  <a:pt x="2230374" y="41909"/>
                </a:lnTo>
                <a:lnTo>
                  <a:pt x="2231898" y="38099"/>
                </a:lnTo>
                <a:close/>
              </a:path>
              <a:path w="2291079" h="76200">
                <a:moveTo>
                  <a:pt x="2290572" y="38099"/>
                </a:moveTo>
                <a:lnTo>
                  <a:pt x="2214372" y="0"/>
                </a:lnTo>
                <a:lnTo>
                  <a:pt x="2214372" y="33527"/>
                </a:lnTo>
                <a:lnTo>
                  <a:pt x="2227326" y="33527"/>
                </a:lnTo>
                <a:lnTo>
                  <a:pt x="2230374" y="35051"/>
                </a:lnTo>
                <a:lnTo>
                  <a:pt x="2231898" y="38099"/>
                </a:lnTo>
                <a:lnTo>
                  <a:pt x="2231898" y="67436"/>
                </a:lnTo>
                <a:lnTo>
                  <a:pt x="2290572" y="38099"/>
                </a:lnTo>
                <a:close/>
              </a:path>
              <a:path w="2291079" h="76200">
                <a:moveTo>
                  <a:pt x="2231898" y="67436"/>
                </a:moveTo>
                <a:lnTo>
                  <a:pt x="2231898" y="38099"/>
                </a:lnTo>
                <a:lnTo>
                  <a:pt x="2230374" y="41909"/>
                </a:lnTo>
                <a:lnTo>
                  <a:pt x="2227326" y="43433"/>
                </a:lnTo>
                <a:lnTo>
                  <a:pt x="2214372" y="43433"/>
                </a:lnTo>
                <a:lnTo>
                  <a:pt x="2214372" y="76199"/>
                </a:lnTo>
                <a:lnTo>
                  <a:pt x="22318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5302" y="1527301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1701" y="4000327"/>
            <a:ext cx="932180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i="1" spc="-20" dirty="0">
                <a:latin typeface="Times New Roman"/>
                <a:cs typeface="Times New Roman"/>
              </a:rPr>
              <a:t>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4468" y="4014516"/>
            <a:ext cx="9328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h[n-k]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57194" y="4283202"/>
            <a:ext cx="2181860" cy="76200"/>
          </a:xfrm>
          <a:custGeom>
            <a:avLst/>
            <a:gdLst/>
            <a:ahLst/>
            <a:cxnLst/>
            <a:rect l="l" t="t" r="r" b="b"/>
            <a:pathLst>
              <a:path w="2181860" h="76200">
                <a:moveTo>
                  <a:pt x="2122932" y="38099"/>
                </a:moveTo>
                <a:lnTo>
                  <a:pt x="2121408" y="34289"/>
                </a:lnTo>
                <a:lnTo>
                  <a:pt x="2118360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2118360" y="42671"/>
                </a:lnTo>
                <a:lnTo>
                  <a:pt x="2121408" y="41147"/>
                </a:lnTo>
                <a:lnTo>
                  <a:pt x="2122932" y="38099"/>
                </a:lnTo>
                <a:close/>
              </a:path>
              <a:path w="2181860" h="76200">
                <a:moveTo>
                  <a:pt x="2181606" y="38099"/>
                </a:moveTo>
                <a:lnTo>
                  <a:pt x="2105406" y="0"/>
                </a:lnTo>
                <a:lnTo>
                  <a:pt x="2105406" y="33527"/>
                </a:lnTo>
                <a:lnTo>
                  <a:pt x="2118360" y="33527"/>
                </a:lnTo>
                <a:lnTo>
                  <a:pt x="2121408" y="34289"/>
                </a:lnTo>
                <a:lnTo>
                  <a:pt x="2122932" y="38099"/>
                </a:lnTo>
                <a:lnTo>
                  <a:pt x="2122932" y="67436"/>
                </a:lnTo>
                <a:lnTo>
                  <a:pt x="2181606" y="38099"/>
                </a:lnTo>
                <a:close/>
              </a:path>
              <a:path w="2181860" h="76200">
                <a:moveTo>
                  <a:pt x="2122932" y="67436"/>
                </a:moveTo>
                <a:lnTo>
                  <a:pt x="2122932" y="38099"/>
                </a:lnTo>
                <a:lnTo>
                  <a:pt x="2121408" y="41147"/>
                </a:lnTo>
                <a:lnTo>
                  <a:pt x="2118360" y="42671"/>
                </a:lnTo>
                <a:lnTo>
                  <a:pt x="2105406" y="42671"/>
                </a:lnTo>
                <a:lnTo>
                  <a:pt x="2105406" y="76199"/>
                </a:lnTo>
                <a:lnTo>
                  <a:pt x="212293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67097" y="3832352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5846" y="5981527"/>
            <a:ext cx="1522730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15" dirty="0">
                <a:latin typeface="Times New Roman"/>
                <a:cs typeface="Times New Roman"/>
              </a:rPr>
              <a:t>x[k]</a:t>
            </a:r>
            <a:r>
              <a:rPr sz="2950" i="1" spc="-15" dirty="0">
                <a:latin typeface="Symbol"/>
                <a:cs typeface="Symbol"/>
              </a:rPr>
              <a:t></a:t>
            </a:r>
            <a:r>
              <a:rPr sz="2800" i="1" spc="-15" dirty="0">
                <a:latin typeface="Times New Roman"/>
                <a:cs typeface="Times New Roman"/>
              </a:rPr>
              <a:t>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15171" y="5995716"/>
            <a:ext cx="1523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x[k]h[n-k]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86328" y="6278879"/>
            <a:ext cx="2641600" cy="76200"/>
          </a:xfrm>
          <a:custGeom>
            <a:avLst/>
            <a:gdLst/>
            <a:ahLst/>
            <a:cxnLst/>
            <a:rect l="l" t="t" r="r" b="b"/>
            <a:pathLst>
              <a:path w="2641600" h="76200">
                <a:moveTo>
                  <a:pt x="2582418" y="38100"/>
                </a:moveTo>
                <a:lnTo>
                  <a:pt x="2581656" y="34290"/>
                </a:lnTo>
                <a:lnTo>
                  <a:pt x="2577846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577846" y="42672"/>
                </a:lnTo>
                <a:lnTo>
                  <a:pt x="2581656" y="41148"/>
                </a:lnTo>
                <a:lnTo>
                  <a:pt x="2582418" y="38100"/>
                </a:lnTo>
                <a:close/>
              </a:path>
              <a:path w="2641600" h="76200">
                <a:moveTo>
                  <a:pt x="2641092" y="38100"/>
                </a:moveTo>
                <a:lnTo>
                  <a:pt x="2564892" y="0"/>
                </a:lnTo>
                <a:lnTo>
                  <a:pt x="2564892" y="32766"/>
                </a:lnTo>
                <a:lnTo>
                  <a:pt x="2577846" y="32766"/>
                </a:lnTo>
                <a:lnTo>
                  <a:pt x="2581656" y="34290"/>
                </a:lnTo>
                <a:lnTo>
                  <a:pt x="2582418" y="38100"/>
                </a:lnTo>
                <a:lnTo>
                  <a:pt x="2582418" y="67437"/>
                </a:lnTo>
                <a:lnTo>
                  <a:pt x="2641092" y="38100"/>
                </a:lnTo>
                <a:close/>
              </a:path>
              <a:path w="2641600" h="76200">
                <a:moveTo>
                  <a:pt x="2582418" y="67437"/>
                </a:moveTo>
                <a:lnTo>
                  <a:pt x="2582418" y="38100"/>
                </a:lnTo>
                <a:lnTo>
                  <a:pt x="2581656" y="41148"/>
                </a:lnTo>
                <a:lnTo>
                  <a:pt x="2577846" y="42672"/>
                </a:lnTo>
                <a:lnTo>
                  <a:pt x="2564892" y="42672"/>
                </a:lnTo>
                <a:lnTo>
                  <a:pt x="2564892" y="76200"/>
                </a:lnTo>
                <a:lnTo>
                  <a:pt x="258241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00447" y="5841746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6895" y="3154679"/>
            <a:ext cx="5252085" cy="951230"/>
          </a:xfrm>
          <a:custGeom>
            <a:avLst/>
            <a:gdLst/>
            <a:ahLst/>
            <a:cxnLst/>
            <a:rect l="l" t="t" r="r" b="b"/>
            <a:pathLst>
              <a:path w="5252084" h="951229">
                <a:moveTo>
                  <a:pt x="0" y="0"/>
                </a:moveTo>
                <a:lnTo>
                  <a:pt x="0" y="950976"/>
                </a:lnTo>
                <a:lnTo>
                  <a:pt x="5251704" y="950975"/>
                </a:lnTo>
                <a:lnTo>
                  <a:pt x="525170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2323" y="3150107"/>
            <a:ext cx="5260975" cy="960119"/>
          </a:xfrm>
          <a:custGeom>
            <a:avLst/>
            <a:gdLst/>
            <a:ahLst/>
            <a:cxnLst/>
            <a:rect l="l" t="t" r="r" b="b"/>
            <a:pathLst>
              <a:path w="5260975" h="960120">
                <a:moveTo>
                  <a:pt x="0" y="960120"/>
                </a:moveTo>
                <a:lnTo>
                  <a:pt x="0" y="0"/>
                </a:lnTo>
                <a:lnTo>
                  <a:pt x="5260848" y="0"/>
                </a:lnTo>
                <a:lnTo>
                  <a:pt x="5260848" y="960119"/>
                </a:lnTo>
                <a:lnTo>
                  <a:pt x="0" y="96012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6828" y="3916679"/>
            <a:ext cx="131445" cy="347980"/>
          </a:xfrm>
          <a:custGeom>
            <a:avLst/>
            <a:gdLst/>
            <a:ahLst/>
            <a:cxnLst/>
            <a:rect l="l" t="t" r="r" b="b"/>
            <a:pathLst>
              <a:path w="131445" h="347979">
                <a:moveTo>
                  <a:pt x="99670" y="73575"/>
                </a:moveTo>
                <a:lnTo>
                  <a:pt x="90506" y="70585"/>
                </a:lnTo>
                <a:lnTo>
                  <a:pt x="0" y="341375"/>
                </a:lnTo>
                <a:lnTo>
                  <a:pt x="0" y="344423"/>
                </a:lnTo>
                <a:lnTo>
                  <a:pt x="3048" y="347471"/>
                </a:lnTo>
                <a:lnTo>
                  <a:pt x="6858" y="346709"/>
                </a:lnTo>
                <a:lnTo>
                  <a:pt x="9144" y="344423"/>
                </a:lnTo>
                <a:lnTo>
                  <a:pt x="99670" y="73575"/>
                </a:lnTo>
                <a:close/>
              </a:path>
              <a:path w="131445" h="347979">
                <a:moveTo>
                  <a:pt x="131063" y="83819"/>
                </a:moveTo>
                <a:lnTo>
                  <a:pt x="118871" y="0"/>
                </a:lnTo>
                <a:lnTo>
                  <a:pt x="58673" y="60197"/>
                </a:lnTo>
                <a:lnTo>
                  <a:pt x="90506" y="70585"/>
                </a:lnTo>
                <a:lnTo>
                  <a:pt x="94487" y="58673"/>
                </a:lnTo>
                <a:lnTo>
                  <a:pt x="96773" y="55625"/>
                </a:lnTo>
                <a:lnTo>
                  <a:pt x="100583" y="55625"/>
                </a:lnTo>
                <a:lnTo>
                  <a:pt x="102869" y="57911"/>
                </a:lnTo>
                <a:lnTo>
                  <a:pt x="103631" y="61721"/>
                </a:lnTo>
                <a:lnTo>
                  <a:pt x="103631" y="74868"/>
                </a:lnTo>
                <a:lnTo>
                  <a:pt x="131063" y="83819"/>
                </a:lnTo>
                <a:close/>
              </a:path>
              <a:path w="131445" h="347979">
                <a:moveTo>
                  <a:pt x="103631" y="61721"/>
                </a:moveTo>
                <a:lnTo>
                  <a:pt x="102869" y="57911"/>
                </a:lnTo>
                <a:lnTo>
                  <a:pt x="100583" y="55625"/>
                </a:lnTo>
                <a:lnTo>
                  <a:pt x="96773" y="55625"/>
                </a:lnTo>
                <a:lnTo>
                  <a:pt x="94487" y="58673"/>
                </a:lnTo>
                <a:lnTo>
                  <a:pt x="90506" y="70585"/>
                </a:lnTo>
                <a:lnTo>
                  <a:pt x="99670" y="73575"/>
                </a:lnTo>
                <a:lnTo>
                  <a:pt x="103631" y="61721"/>
                </a:lnTo>
                <a:close/>
              </a:path>
              <a:path w="131445" h="347979">
                <a:moveTo>
                  <a:pt x="103631" y="74868"/>
                </a:moveTo>
                <a:lnTo>
                  <a:pt x="103631" y="61721"/>
                </a:lnTo>
                <a:lnTo>
                  <a:pt x="99670" y="73575"/>
                </a:lnTo>
                <a:lnTo>
                  <a:pt x="103631" y="74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0028" y="3886200"/>
            <a:ext cx="309880" cy="386080"/>
          </a:xfrm>
          <a:custGeom>
            <a:avLst/>
            <a:gdLst/>
            <a:ahLst/>
            <a:cxnLst/>
            <a:rect l="l" t="t" r="r" b="b"/>
            <a:pathLst>
              <a:path w="309879" h="386079">
                <a:moveTo>
                  <a:pt x="265632" y="62485"/>
                </a:moveTo>
                <a:lnTo>
                  <a:pt x="257955" y="56460"/>
                </a:lnTo>
                <a:lnTo>
                  <a:pt x="762" y="377951"/>
                </a:lnTo>
                <a:lnTo>
                  <a:pt x="0" y="381761"/>
                </a:lnTo>
                <a:lnTo>
                  <a:pt x="1524" y="384809"/>
                </a:lnTo>
                <a:lnTo>
                  <a:pt x="5334" y="385571"/>
                </a:lnTo>
                <a:lnTo>
                  <a:pt x="8382" y="384047"/>
                </a:lnTo>
                <a:lnTo>
                  <a:pt x="265632" y="62485"/>
                </a:lnTo>
                <a:close/>
              </a:path>
              <a:path w="309879" h="386079">
                <a:moveTo>
                  <a:pt x="309372" y="0"/>
                </a:moveTo>
                <a:lnTo>
                  <a:pt x="231648" y="35813"/>
                </a:lnTo>
                <a:lnTo>
                  <a:pt x="257955" y="56460"/>
                </a:lnTo>
                <a:lnTo>
                  <a:pt x="265938" y="46481"/>
                </a:lnTo>
                <a:lnTo>
                  <a:pt x="268986" y="44957"/>
                </a:lnTo>
                <a:lnTo>
                  <a:pt x="272796" y="45719"/>
                </a:lnTo>
                <a:lnTo>
                  <a:pt x="274320" y="48767"/>
                </a:lnTo>
                <a:lnTo>
                  <a:pt x="274320" y="69303"/>
                </a:lnTo>
                <a:lnTo>
                  <a:pt x="291846" y="83057"/>
                </a:lnTo>
                <a:lnTo>
                  <a:pt x="309372" y="0"/>
                </a:lnTo>
                <a:close/>
              </a:path>
              <a:path w="309879" h="386079">
                <a:moveTo>
                  <a:pt x="274320" y="48767"/>
                </a:moveTo>
                <a:lnTo>
                  <a:pt x="272796" y="45719"/>
                </a:lnTo>
                <a:lnTo>
                  <a:pt x="268986" y="44957"/>
                </a:lnTo>
                <a:lnTo>
                  <a:pt x="265938" y="46481"/>
                </a:lnTo>
                <a:lnTo>
                  <a:pt x="257955" y="56460"/>
                </a:lnTo>
                <a:lnTo>
                  <a:pt x="265632" y="62485"/>
                </a:lnTo>
                <a:lnTo>
                  <a:pt x="273558" y="52577"/>
                </a:lnTo>
                <a:lnTo>
                  <a:pt x="274320" y="48767"/>
                </a:lnTo>
                <a:close/>
              </a:path>
              <a:path w="309879" h="386079">
                <a:moveTo>
                  <a:pt x="274320" y="69303"/>
                </a:moveTo>
                <a:lnTo>
                  <a:pt x="274320" y="48767"/>
                </a:lnTo>
                <a:lnTo>
                  <a:pt x="273558" y="52577"/>
                </a:lnTo>
                <a:lnTo>
                  <a:pt x="265632" y="62485"/>
                </a:lnTo>
                <a:lnTo>
                  <a:pt x="274320" y="69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800" y="5440679"/>
            <a:ext cx="3750310" cy="502920"/>
          </a:xfrm>
          <a:custGeom>
            <a:avLst/>
            <a:gdLst/>
            <a:ahLst/>
            <a:cxnLst/>
            <a:rect l="l" t="t" r="r" b="b"/>
            <a:pathLst>
              <a:path w="3750309" h="502920">
                <a:moveTo>
                  <a:pt x="0" y="0"/>
                </a:moveTo>
                <a:lnTo>
                  <a:pt x="0" y="502920"/>
                </a:lnTo>
                <a:lnTo>
                  <a:pt x="3749802" y="502920"/>
                </a:lnTo>
                <a:lnTo>
                  <a:pt x="37498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6302" y="1328834"/>
            <a:ext cx="8449310" cy="45802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1181100" indent="-342900">
              <a:lnSpc>
                <a:spcPct val="119400"/>
              </a:lnSpc>
              <a:spcBef>
                <a:spcPts val="1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Now recall that each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be </a:t>
            </a:r>
            <a:r>
              <a:rPr sz="2400" dirty="0">
                <a:latin typeface="Tahoma"/>
                <a:cs typeface="Tahoma"/>
              </a:rPr>
              <a:t>written as a  </a:t>
            </a:r>
            <a:r>
              <a:rPr sz="2400" spc="-5" dirty="0">
                <a:latin typeface="Tahoma"/>
                <a:cs typeface="Tahoma"/>
              </a:rPr>
              <a:t>weighted </a:t>
            </a:r>
            <a:r>
              <a:rPr sz="2400" dirty="0">
                <a:latin typeface="Tahoma"/>
                <a:cs typeface="Tahoma"/>
              </a:rPr>
              <a:t>sum of </a:t>
            </a:r>
            <a:r>
              <a:rPr sz="2400" spc="-5" dirty="0">
                <a:latin typeface="Tahoma"/>
                <a:cs typeface="Tahoma"/>
              </a:rPr>
              <a:t>shifted unit </a:t>
            </a:r>
            <a:r>
              <a:rPr sz="2400" dirty="0">
                <a:latin typeface="Tahoma"/>
                <a:cs typeface="Tahoma"/>
              </a:rPr>
              <a:t>impulse (see </a:t>
            </a:r>
            <a:r>
              <a:rPr sz="2400" spc="-5" dirty="0">
                <a:latin typeface="Tahoma"/>
                <a:cs typeface="Tahoma"/>
              </a:rPr>
              <a:t>equation  (2.10)). </a:t>
            </a:r>
            <a:r>
              <a:rPr sz="2400" dirty="0">
                <a:latin typeface="Tahoma"/>
                <a:cs typeface="Tahoma"/>
              </a:rPr>
              <a:t>Therefore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R="1877060" algn="ctr">
              <a:lnSpc>
                <a:spcPts val="1015"/>
              </a:lnSpc>
              <a:tabLst>
                <a:tab pos="3067050" algn="l"/>
              </a:tabLst>
            </a:pPr>
            <a:r>
              <a:rPr sz="1500" spc="25" dirty="0">
                <a:latin typeface="Symbol"/>
                <a:cs typeface="Symbol"/>
              </a:rPr>
              <a:t></a:t>
            </a:r>
            <a:r>
              <a:rPr sz="1500" spc="25" dirty="0">
                <a:latin typeface="Times New Roman"/>
                <a:cs typeface="Times New Roman"/>
              </a:rPr>
              <a:t>	</a:t>
            </a: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  <a:p>
            <a:pPr marL="1570355">
              <a:lnSpc>
                <a:spcPts val="3954"/>
              </a:lnSpc>
            </a:pP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27" baseline="-8438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x</a:t>
            </a:r>
            <a:r>
              <a:rPr sz="2650" spc="-10" dirty="0">
                <a:latin typeface="Times New Roman"/>
                <a:cs typeface="Times New Roman"/>
              </a:rPr>
              <a:t>[</a:t>
            </a:r>
            <a:r>
              <a:rPr sz="2650" i="1" spc="-10" dirty="0">
                <a:latin typeface="Times New Roman"/>
                <a:cs typeface="Times New Roman"/>
              </a:rPr>
              <a:t>k</a:t>
            </a:r>
            <a:r>
              <a:rPr sz="2650" i="1" spc="-415" dirty="0">
                <a:latin typeface="Times New Roman"/>
                <a:cs typeface="Times New Roman"/>
              </a:rPr>
              <a:t> </a:t>
            </a:r>
            <a:r>
              <a:rPr sz="2650" spc="-145" dirty="0">
                <a:latin typeface="Times New Roman"/>
                <a:cs typeface="Times New Roman"/>
              </a:rPr>
              <a:t>]</a:t>
            </a:r>
            <a:r>
              <a:rPr sz="2800" i="1" spc="-145" dirty="0">
                <a:latin typeface="Symbol"/>
                <a:cs typeface="Symbol"/>
              </a:rPr>
              <a:t></a:t>
            </a:r>
            <a:r>
              <a:rPr sz="2800" i="1" spc="-370" dirty="0">
                <a:latin typeface="Times New Roman"/>
                <a:cs typeface="Times New Roman"/>
              </a:rPr>
              <a:t> </a:t>
            </a:r>
            <a:r>
              <a:rPr sz="2650" spc="35" dirty="0">
                <a:latin typeface="Times New Roman"/>
                <a:cs typeface="Times New Roman"/>
              </a:rPr>
              <a:t>[</a:t>
            </a:r>
            <a:r>
              <a:rPr sz="2650" i="1" spc="35" dirty="0">
                <a:latin typeface="Times New Roman"/>
                <a:cs typeface="Times New Roman"/>
              </a:rPr>
              <a:t>n</a:t>
            </a:r>
            <a:r>
              <a:rPr sz="2650" i="1" spc="-18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19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]</a:t>
            </a:r>
            <a:r>
              <a:rPr sz="2650" spc="-254" dirty="0">
                <a:latin typeface="Times New Roman"/>
                <a:cs typeface="Times New Roman"/>
              </a:rPr>
              <a:t> </a:t>
            </a:r>
            <a:r>
              <a:rPr sz="2650" spc="295" dirty="0">
                <a:latin typeface="Symbol"/>
                <a:cs typeface="Symbol"/>
              </a:rPr>
              <a:t>⎯⎯</a:t>
            </a:r>
            <a:r>
              <a:rPr sz="2250" i="1" spc="442" baseline="44444" dirty="0">
                <a:latin typeface="Times New Roman"/>
                <a:cs typeface="Times New Roman"/>
              </a:rPr>
              <a:t>H</a:t>
            </a:r>
            <a:r>
              <a:rPr sz="2250" i="1" spc="-232" baseline="4444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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719" baseline="-8438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x</a:t>
            </a:r>
            <a:r>
              <a:rPr sz="2650" spc="-5" dirty="0">
                <a:latin typeface="Times New Roman"/>
                <a:cs typeface="Times New Roman"/>
              </a:rPr>
              <a:t>[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]</a:t>
            </a:r>
            <a:r>
              <a:rPr sz="2650" i="1" spc="-25" dirty="0">
                <a:latin typeface="Times New Roman"/>
                <a:cs typeface="Times New Roman"/>
              </a:rPr>
              <a:t>h</a:t>
            </a:r>
            <a:r>
              <a:rPr sz="2650" spc="-25" dirty="0">
                <a:latin typeface="Times New Roman"/>
                <a:cs typeface="Times New Roman"/>
              </a:rPr>
              <a:t>[</a:t>
            </a:r>
            <a:r>
              <a:rPr sz="2650" i="1" spc="-25" dirty="0">
                <a:latin typeface="Times New Roman"/>
                <a:cs typeface="Times New Roman"/>
              </a:rPr>
              <a:t>n</a:t>
            </a:r>
            <a:r>
              <a:rPr sz="2650" i="1" spc="-18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19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]</a:t>
            </a:r>
            <a:endParaRPr sz="2650">
              <a:latin typeface="Times New Roman"/>
              <a:cs typeface="Times New Roman"/>
            </a:endParaRPr>
          </a:p>
          <a:p>
            <a:pPr marR="1875155" algn="ctr">
              <a:lnSpc>
                <a:spcPct val="100000"/>
              </a:lnSpc>
              <a:spcBef>
                <a:spcPts val="235"/>
              </a:spcBef>
              <a:tabLst>
                <a:tab pos="3067685" algn="l"/>
              </a:tabLst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3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Symbol"/>
                <a:cs typeface="Symbol"/>
              </a:rPr>
              <a:t></a:t>
            </a:r>
            <a:r>
              <a:rPr sz="1500" spc="65" dirty="0">
                <a:latin typeface="Times New Roman"/>
                <a:cs typeface="Times New Roman"/>
              </a:rPr>
              <a:t>	</a:t>
            </a: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3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Symbol"/>
                <a:cs typeface="Symbol"/>
              </a:rPr>
              <a:t></a:t>
            </a:r>
            <a:endParaRPr sz="15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tabLst>
                <a:tab pos="45085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x[n]	x[n] </a:t>
            </a:r>
            <a:r>
              <a:rPr sz="2400" baseline="-20833" dirty="0">
                <a:latin typeface="Times New Roman"/>
                <a:cs typeface="Times New Roman"/>
              </a:rPr>
              <a:t>* </a:t>
            </a:r>
            <a:r>
              <a:rPr sz="2400" i="1" spc="-5" dirty="0">
                <a:latin typeface="Times New Roman"/>
                <a:cs typeface="Times New Roman"/>
              </a:rPr>
              <a:t>h[n] </a:t>
            </a:r>
            <a:r>
              <a:rPr sz="2400" spc="-5" dirty="0">
                <a:latin typeface="Times New Roman"/>
                <a:cs typeface="Times New Roman"/>
              </a:rPr>
              <a:t>(see equation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(2.12))</a:t>
            </a:r>
            <a:endParaRPr sz="24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1270"/>
              </a:spcBef>
            </a:pPr>
            <a:r>
              <a:rPr sz="2400" spc="-5" dirty="0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marL="1892935">
              <a:lnSpc>
                <a:spcPct val="100000"/>
              </a:lnSpc>
              <a:spcBef>
                <a:spcPts val="1195"/>
              </a:spcBef>
            </a:pPr>
            <a:r>
              <a:rPr sz="2650" i="1" spc="5" dirty="0">
                <a:latin typeface="Times New Roman"/>
                <a:cs typeface="Times New Roman"/>
              </a:rPr>
              <a:t>x</a:t>
            </a:r>
            <a:r>
              <a:rPr sz="3600" spc="-459" dirty="0">
                <a:latin typeface="Symbol"/>
                <a:cs typeface="Symbol"/>
              </a:rPr>
              <a:t></a:t>
            </a:r>
            <a:r>
              <a:rPr sz="2650" i="1" spc="75" dirty="0">
                <a:latin typeface="Times New Roman"/>
                <a:cs typeface="Times New Roman"/>
              </a:rPr>
              <a:t>n</a:t>
            </a:r>
            <a:r>
              <a:rPr sz="3600" spc="-90" dirty="0">
                <a:latin typeface="Symbol"/>
                <a:cs typeface="Symbol"/>
              </a:rPr>
              <a:t></a:t>
            </a:r>
            <a:r>
              <a:rPr sz="2650" spc="805" dirty="0">
                <a:latin typeface="Symbol"/>
                <a:cs typeface="Symbol"/>
              </a:rPr>
              <a:t>⎯</a:t>
            </a:r>
            <a:r>
              <a:rPr sz="2650" spc="40" dirty="0">
                <a:latin typeface="Symbol"/>
                <a:cs typeface="Symbol"/>
              </a:rPr>
              <a:t>⎯</a:t>
            </a:r>
            <a:r>
              <a:rPr sz="2250" i="1" spc="37" baseline="44444" dirty="0">
                <a:latin typeface="Times New Roman"/>
                <a:cs typeface="Times New Roman"/>
              </a:rPr>
              <a:t>H</a:t>
            </a:r>
            <a:r>
              <a:rPr sz="2250" i="1" spc="-232" baseline="4444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</a:t>
            </a:r>
            <a:r>
              <a:rPr sz="2650" spc="-60" dirty="0">
                <a:latin typeface="Times New Roman"/>
                <a:cs typeface="Times New Roman"/>
              </a:rPr>
              <a:t> </a:t>
            </a:r>
            <a:r>
              <a:rPr sz="2650" i="1" spc="50" dirty="0">
                <a:latin typeface="Times New Roman"/>
                <a:cs typeface="Times New Roman"/>
              </a:rPr>
              <a:t>y</a:t>
            </a:r>
            <a:r>
              <a:rPr sz="3600" spc="-455" dirty="0">
                <a:latin typeface="Symbol"/>
                <a:cs typeface="Symbol"/>
              </a:rPr>
              <a:t></a:t>
            </a:r>
            <a:r>
              <a:rPr sz="2650" i="1" spc="75" dirty="0">
                <a:latin typeface="Times New Roman"/>
                <a:cs typeface="Times New Roman"/>
              </a:rPr>
              <a:t>n</a:t>
            </a:r>
            <a:r>
              <a:rPr sz="3600" spc="-320" dirty="0">
                <a:latin typeface="Symbol"/>
                <a:cs typeface="Symbol"/>
              </a:rPr>
              <a:t></a:t>
            </a:r>
            <a:r>
              <a:rPr sz="3600" spc="-55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130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x</a:t>
            </a:r>
            <a:r>
              <a:rPr sz="3600" spc="-455" dirty="0">
                <a:latin typeface="Symbol"/>
                <a:cs typeface="Symbol"/>
              </a:rPr>
              <a:t></a:t>
            </a:r>
            <a:r>
              <a:rPr sz="2650" i="1" spc="75" dirty="0">
                <a:latin typeface="Times New Roman"/>
                <a:cs typeface="Times New Roman"/>
              </a:rPr>
              <a:t>n</a:t>
            </a:r>
            <a:r>
              <a:rPr sz="3600" spc="-340" dirty="0">
                <a:latin typeface="Symbol"/>
                <a:cs typeface="Symbol"/>
              </a:rPr>
              <a:t></a:t>
            </a:r>
            <a:r>
              <a:rPr sz="2650" spc="-5" dirty="0">
                <a:latin typeface="Times New Roman"/>
                <a:cs typeface="Times New Roman"/>
              </a:rPr>
              <a:t>*</a:t>
            </a:r>
            <a:r>
              <a:rPr sz="2650" spc="-350" dirty="0">
                <a:latin typeface="Times New Roman"/>
                <a:cs typeface="Times New Roman"/>
              </a:rPr>
              <a:t> </a:t>
            </a:r>
            <a:r>
              <a:rPr sz="2650" i="1" spc="-15" dirty="0">
                <a:latin typeface="Times New Roman"/>
                <a:cs typeface="Times New Roman"/>
              </a:rPr>
              <a:t>h</a:t>
            </a:r>
            <a:r>
              <a:rPr sz="3600" spc="-455" dirty="0">
                <a:latin typeface="Symbol"/>
                <a:cs typeface="Symbol"/>
              </a:rPr>
              <a:t></a:t>
            </a:r>
            <a:r>
              <a:rPr sz="2650" i="1" spc="75" dirty="0">
                <a:latin typeface="Times New Roman"/>
                <a:cs typeface="Times New Roman"/>
              </a:rPr>
              <a:t>n</a:t>
            </a:r>
            <a:r>
              <a:rPr sz="3600" spc="-32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7227" y="5436108"/>
            <a:ext cx="3759200" cy="512445"/>
          </a:xfrm>
          <a:custGeom>
            <a:avLst/>
            <a:gdLst/>
            <a:ahLst/>
            <a:cxnLst/>
            <a:rect l="l" t="t" r="r" b="b"/>
            <a:pathLst>
              <a:path w="3759200" h="512445">
                <a:moveTo>
                  <a:pt x="0" y="512064"/>
                </a:moveTo>
                <a:lnTo>
                  <a:pt x="0" y="0"/>
                </a:lnTo>
                <a:lnTo>
                  <a:pt x="3758946" y="0"/>
                </a:lnTo>
                <a:lnTo>
                  <a:pt x="3758946" y="512063"/>
                </a:lnTo>
                <a:lnTo>
                  <a:pt x="0" y="512064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784352"/>
            <a:ext cx="74758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response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an arbitrary </a:t>
            </a:r>
            <a:r>
              <a:rPr sz="2400" spc="-5" dirty="0">
                <a:latin typeface="Tahoma"/>
                <a:cs typeface="Tahoma"/>
              </a:rPr>
              <a:t>input signal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Tahoma"/>
                <a:cs typeface="Tahoma"/>
              </a:rPr>
              <a:t>is the  </a:t>
            </a:r>
            <a:r>
              <a:rPr sz="2400" spc="-5" dirty="0">
                <a:latin typeface="Tahoma"/>
                <a:cs typeface="Tahoma"/>
              </a:rPr>
              <a:t>convolution of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with the impulse </a:t>
            </a:r>
            <a:r>
              <a:rPr sz="2400" dirty="0">
                <a:latin typeface="Tahoma"/>
                <a:cs typeface="Tahoma"/>
              </a:rPr>
              <a:t>response </a:t>
            </a:r>
            <a:r>
              <a:rPr sz="2400" spc="-5" dirty="0">
                <a:latin typeface="Tahoma"/>
                <a:cs typeface="Tahoma"/>
              </a:rPr>
              <a:t>of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7649" y="1719326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28871" y="2514600"/>
            <a:ext cx="1624330" cy="608330"/>
          </a:xfrm>
          <a:custGeom>
            <a:avLst/>
            <a:gdLst/>
            <a:ahLst/>
            <a:cxnLst/>
            <a:rect l="l" t="t" r="r" b="b"/>
            <a:pathLst>
              <a:path w="1624329" h="608330">
                <a:moveTo>
                  <a:pt x="0" y="0"/>
                </a:moveTo>
                <a:lnTo>
                  <a:pt x="0" y="608075"/>
                </a:lnTo>
                <a:lnTo>
                  <a:pt x="1623822" y="608075"/>
                </a:lnTo>
                <a:lnTo>
                  <a:pt x="162382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17973" y="2541523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02001" y="2882645"/>
            <a:ext cx="1626870" cy="76200"/>
          </a:xfrm>
          <a:custGeom>
            <a:avLst/>
            <a:gdLst/>
            <a:ahLst/>
            <a:cxnLst/>
            <a:rect l="l" t="t" r="r" b="b"/>
            <a:pathLst>
              <a:path w="1626870" h="76200">
                <a:moveTo>
                  <a:pt x="1568196" y="38099"/>
                </a:moveTo>
                <a:lnTo>
                  <a:pt x="1566672" y="35051"/>
                </a:lnTo>
                <a:lnTo>
                  <a:pt x="156362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563624" y="43433"/>
                </a:lnTo>
                <a:lnTo>
                  <a:pt x="1566672" y="41909"/>
                </a:lnTo>
                <a:lnTo>
                  <a:pt x="1568196" y="38099"/>
                </a:lnTo>
                <a:close/>
              </a:path>
              <a:path w="1626870" h="76200">
                <a:moveTo>
                  <a:pt x="1626870" y="38099"/>
                </a:moveTo>
                <a:lnTo>
                  <a:pt x="1550670" y="0"/>
                </a:lnTo>
                <a:lnTo>
                  <a:pt x="1550670" y="33527"/>
                </a:lnTo>
                <a:lnTo>
                  <a:pt x="1563624" y="33527"/>
                </a:lnTo>
                <a:lnTo>
                  <a:pt x="1566672" y="35051"/>
                </a:lnTo>
                <a:lnTo>
                  <a:pt x="1568196" y="38099"/>
                </a:lnTo>
                <a:lnTo>
                  <a:pt x="1568196" y="67436"/>
                </a:lnTo>
                <a:lnTo>
                  <a:pt x="1626870" y="38099"/>
                </a:lnTo>
                <a:close/>
              </a:path>
              <a:path w="1626870" h="76200">
                <a:moveTo>
                  <a:pt x="1568196" y="67436"/>
                </a:moveTo>
                <a:lnTo>
                  <a:pt x="1568196" y="38099"/>
                </a:lnTo>
                <a:lnTo>
                  <a:pt x="1566672" y="41909"/>
                </a:lnTo>
                <a:lnTo>
                  <a:pt x="1563624" y="43433"/>
                </a:lnTo>
                <a:lnTo>
                  <a:pt x="1550670" y="43433"/>
                </a:lnTo>
                <a:lnTo>
                  <a:pt x="1550670" y="76199"/>
                </a:lnTo>
                <a:lnTo>
                  <a:pt x="15681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60701" y="247446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48121" y="2882645"/>
            <a:ext cx="1629410" cy="76200"/>
          </a:xfrm>
          <a:custGeom>
            <a:avLst/>
            <a:gdLst/>
            <a:ahLst/>
            <a:cxnLst/>
            <a:rect l="l" t="t" r="r" b="b"/>
            <a:pathLst>
              <a:path w="1629409" h="76200">
                <a:moveTo>
                  <a:pt x="1570482" y="38099"/>
                </a:moveTo>
                <a:lnTo>
                  <a:pt x="1568958" y="35051"/>
                </a:lnTo>
                <a:lnTo>
                  <a:pt x="15651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565148" y="43433"/>
                </a:lnTo>
                <a:lnTo>
                  <a:pt x="1568958" y="41909"/>
                </a:lnTo>
                <a:lnTo>
                  <a:pt x="1570482" y="38099"/>
                </a:lnTo>
                <a:close/>
              </a:path>
              <a:path w="1629409" h="76200">
                <a:moveTo>
                  <a:pt x="1629156" y="38099"/>
                </a:moveTo>
                <a:lnTo>
                  <a:pt x="1552956" y="0"/>
                </a:lnTo>
                <a:lnTo>
                  <a:pt x="1552956" y="33527"/>
                </a:lnTo>
                <a:lnTo>
                  <a:pt x="1565148" y="33527"/>
                </a:lnTo>
                <a:lnTo>
                  <a:pt x="1568958" y="35051"/>
                </a:lnTo>
                <a:lnTo>
                  <a:pt x="1570482" y="38099"/>
                </a:lnTo>
                <a:lnTo>
                  <a:pt x="1570482" y="67436"/>
                </a:lnTo>
                <a:lnTo>
                  <a:pt x="1629156" y="38099"/>
                </a:lnTo>
                <a:close/>
              </a:path>
              <a:path w="1629409" h="76200">
                <a:moveTo>
                  <a:pt x="1570482" y="67436"/>
                </a:moveTo>
                <a:lnTo>
                  <a:pt x="1570482" y="38099"/>
                </a:lnTo>
                <a:lnTo>
                  <a:pt x="1568958" y="41909"/>
                </a:lnTo>
                <a:lnTo>
                  <a:pt x="1565148" y="43433"/>
                </a:lnTo>
                <a:lnTo>
                  <a:pt x="1552956" y="43433"/>
                </a:lnTo>
                <a:lnTo>
                  <a:pt x="1552956" y="76199"/>
                </a:lnTo>
                <a:lnTo>
                  <a:pt x="15704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69100" y="241427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9135" y="1927504"/>
            <a:ext cx="130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2520" y="3680104"/>
            <a:ext cx="3832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impulse response of 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29734" y="2920745"/>
            <a:ext cx="287020" cy="816610"/>
          </a:xfrm>
          <a:custGeom>
            <a:avLst/>
            <a:gdLst/>
            <a:ahLst/>
            <a:cxnLst/>
            <a:rect l="l" t="t" r="r" b="b"/>
            <a:pathLst>
              <a:path w="287020" h="816610">
                <a:moveTo>
                  <a:pt x="72390" y="60197"/>
                </a:moveTo>
                <a:lnTo>
                  <a:pt x="12192" y="0"/>
                </a:lnTo>
                <a:lnTo>
                  <a:pt x="0" y="84581"/>
                </a:lnTo>
                <a:lnTo>
                  <a:pt x="27432" y="75341"/>
                </a:lnTo>
                <a:lnTo>
                  <a:pt x="27432" y="61721"/>
                </a:lnTo>
                <a:lnTo>
                  <a:pt x="28194" y="58673"/>
                </a:lnTo>
                <a:lnTo>
                  <a:pt x="30480" y="55625"/>
                </a:lnTo>
                <a:lnTo>
                  <a:pt x="34290" y="56387"/>
                </a:lnTo>
                <a:lnTo>
                  <a:pt x="36576" y="58673"/>
                </a:lnTo>
                <a:lnTo>
                  <a:pt x="40640" y="70892"/>
                </a:lnTo>
                <a:lnTo>
                  <a:pt x="72390" y="60197"/>
                </a:lnTo>
                <a:close/>
              </a:path>
              <a:path w="287020" h="816610">
                <a:moveTo>
                  <a:pt x="40640" y="70892"/>
                </a:moveTo>
                <a:lnTo>
                  <a:pt x="36576" y="58673"/>
                </a:lnTo>
                <a:lnTo>
                  <a:pt x="34290" y="56387"/>
                </a:lnTo>
                <a:lnTo>
                  <a:pt x="30480" y="55625"/>
                </a:lnTo>
                <a:lnTo>
                  <a:pt x="28194" y="58673"/>
                </a:lnTo>
                <a:lnTo>
                  <a:pt x="27432" y="61721"/>
                </a:lnTo>
                <a:lnTo>
                  <a:pt x="31506" y="73969"/>
                </a:lnTo>
                <a:lnTo>
                  <a:pt x="40640" y="70892"/>
                </a:lnTo>
                <a:close/>
              </a:path>
              <a:path w="287020" h="816610">
                <a:moveTo>
                  <a:pt x="31506" y="73969"/>
                </a:moveTo>
                <a:lnTo>
                  <a:pt x="27432" y="61721"/>
                </a:lnTo>
                <a:lnTo>
                  <a:pt x="27432" y="75341"/>
                </a:lnTo>
                <a:lnTo>
                  <a:pt x="31506" y="73969"/>
                </a:lnTo>
                <a:close/>
              </a:path>
              <a:path w="287020" h="816610">
                <a:moveTo>
                  <a:pt x="286512" y="813815"/>
                </a:moveTo>
                <a:lnTo>
                  <a:pt x="286512" y="810005"/>
                </a:lnTo>
                <a:lnTo>
                  <a:pt x="40640" y="70892"/>
                </a:lnTo>
                <a:lnTo>
                  <a:pt x="31506" y="73969"/>
                </a:lnTo>
                <a:lnTo>
                  <a:pt x="277368" y="813053"/>
                </a:lnTo>
                <a:lnTo>
                  <a:pt x="279654" y="815339"/>
                </a:lnTo>
                <a:lnTo>
                  <a:pt x="283464" y="816101"/>
                </a:lnTo>
                <a:lnTo>
                  <a:pt x="286512" y="813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45957" y="4181665"/>
          <a:ext cx="6713217" cy="2405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3479"/>
                <a:gridCol w="875029"/>
                <a:gridCol w="2124709"/>
              </a:tblGrid>
              <a:tr h="484505">
                <a:tc>
                  <a:txBody>
                    <a:bodyPr/>
                    <a:lstStyle/>
                    <a:p>
                      <a:pPr marL="86995">
                        <a:lnSpc>
                          <a:spcPts val="3395"/>
                        </a:lnSpc>
                        <a:tabLst>
                          <a:tab pos="2859405" algn="l"/>
                        </a:tabLst>
                      </a:pPr>
                      <a:r>
                        <a:rPr sz="2600" i="1" spc="-8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3600" spc="-8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8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8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8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5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15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5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5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15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600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2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20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2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200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3600" spc="-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600" spc="10" dirty="0">
                          <a:latin typeface="Times New Roman"/>
                          <a:cs typeface="Times New Roman"/>
                        </a:rPr>
                        <a:t>(2.15)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60755">
                <a:tc gridSpan="2">
                  <a:txBody>
                    <a:bodyPr/>
                    <a:lstStyle/>
                    <a:p>
                      <a:pPr marL="1050925" algn="ctr">
                        <a:lnSpc>
                          <a:spcPts val="1015"/>
                        </a:lnSpc>
                        <a:spcBef>
                          <a:spcPts val="260"/>
                        </a:spcBef>
                      </a:pPr>
                      <a:r>
                        <a:rPr sz="1500" dirty="0">
                          <a:latin typeface="Symbol"/>
                          <a:cs typeface="Symbol"/>
                        </a:rPr>
                        <a:t></a:t>
                      </a:r>
                      <a:endParaRPr sz="1500">
                        <a:latin typeface="Symbol"/>
                        <a:cs typeface="Symbol"/>
                      </a:endParaRPr>
                    </a:p>
                    <a:p>
                      <a:pPr marL="90170">
                        <a:lnSpc>
                          <a:spcPts val="3954"/>
                        </a:lnSpc>
                      </a:pPr>
                      <a:r>
                        <a:rPr sz="2600" i="1" spc="-17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3600" spc="-17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7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70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3600" spc="-5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2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12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2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12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6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8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18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8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8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3600" spc="-5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2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925" spc="7" baseline="-8438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5925" spc="-787" baseline="-843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5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15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5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600" i="1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30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i="1" spc="-30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30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30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600" i="1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2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6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600" i="1" spc="-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335" dirty="0">
                          <a:latin typeface="Symbol"/>
                          <a:cs typeface="Symbol"/>
                        </a:rPr>
                        <a:t></a:t>
                      </a:r>
                      <a:endParaRPr sz="3600">
                        <a:latin typeface="Symbol"/>
                        <a:cs typeface="Symbol"/>
                      </a:endParaRPr>
                    </a:p>
                    <a:p>
                      <a:pPr marL="105410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i="1" spc="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500" i="1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0" dirty="0">
                          <a:latin typeface="Symbol"/>
                          <a:cs typeface="Symbol"/>
                        </a:rPr>
                        <a:t></a:t>
                      </a:r>
                      <a:endParaRPr sz="1500">
                        <a:latin typeface="Symbol"/>
                        <a:cs typeface="Symbo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960119">
                <a:tc gridSpan="3">
                  <a:txBody>
                    <a:bodyPr/>
                    <a:lstStyle/>
                    <a:p>
                      <a:pPr marR="1187450" algn="ctr">
                        <a:lnSpc>
                          <a:spcPts val="1015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Symbol"/>
                          <a:cs typeface="Symbol"/>
                        </a:rPr>
                        <a:t></a:t>
                      </a:r>
                      <a:endParaRPr sz="1500">
                        <a:latin typeface="Symbol"/>
                        <a:cs typeface="Symbol"/>
                      </a:endParaRPr>
                    </a:p>
                    <a:p>
                      <a:pPr marL="92075">
                        <a:lnSpc>
                          <a:spcPts val="3954"/>
                        </a:lnSpc>
                        <a:tabLst>
                          <a:tab pos="5860415" algn="l"/>
                        </a:tabLst>
                      </a:pPr>
                      <a:r>
                        <a:rPr sz="2600" i="1" spc="-7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3600" spc="-7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7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70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7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4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14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4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14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14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600" spc="-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7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75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7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600" spc="-7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spc="-7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925" spc="7" baseline="-8438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5925" spc="-944" baseline="-843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16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600" spc="-16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16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600" i="1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270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2600" i="1" spc="-27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3600" spc="-270" dirty="0">
                          <a:latin typeface="Symbol"/>
                          <a:cs typeface="Symbol"/>
                        </a:rPr>
                        <a:t></a:t>
                      </a:r>
                      <a:r>
                        <a:rPr sz="2600" i="1" spc="-27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600" i="1" spc="-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2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600" spc="-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600" i="1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335" dirty="0">
                          <a:latin typeface="Symbol"/>
                          <a:cs typeface="Symbol"/>
                        </a:rPr>
                        <a:t></a:t>
                      </a:r>
                      <a:r>
                        <a:rPr sz="3600" spc="-33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600" spc="10" dirty="0">
                          <a:latin typeface="Times New Roman"/>
                          <a:cs typeface="Times New Roman"/>
                        </a:rPr>
                        <a:t>(2.16)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118427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i="1" spc="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500" i="1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0" dirty="0">
                          <a:latin typeface="Symbol"/>
                          <a:cs typeface="Symbol"/>
                        </a:rPr>
                        <a:t></a:t>
                      </a:r>
                      <a:endParaRPr sz="1500">
                        <a:latin typeface="Symbol"/>
                        <a:cs typeface="Symbo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946401" y="6656660"/>
            <a:ext cx="311721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latin typeface="Times New Roman"/>
                <a:cs typeface="Times New Roman"/>
              </a:rPr>
              <a:t>where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h[n]=H{</a:t>
            </a:r>
            <a:r>
              <a:rPr sz="2950" i="1" spc="-10" dirty="0">
                <a:latin typeface="Symbol"/>
                <a:cs typeface="Symbol"/>
              </a:rPr>
              <a:t></a:t>
            </a:r>
            <a:r>
              <a:rPr sz="2800" i="1" spc="-10" dirty="0">
                <a:latin typeface="Times New Roman"/>
                <a:cs typeface="Times New Roman"/>
              </a:rPr>
              <a:t>[n]}.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532130"/>
            <a:ext cx="7101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38275" algn="l"/>
              </a:tabLst>
            </a:pPr>
            <a:r>
              <a:rPr spc="-5" dirty="0"/>
              <a:t>2.5.2	Finite Impulse </a:t>
            </a:r>
            <a:r>
              <a:rPr spc="-10" dirty="0"/>
              <a:t>Response  </a:t>
            </a:r>
            <a:r>
              <a:rPr spc="-5" dirty="0"/>
              <a:t>(FIR)</a:t>
            </a:r>
            <a:r>
              <a:rPr spc="-10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7302" y="1863496"/>
            <a:ext cx="715010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7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If the impulse response of a LTI system is of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finite  </a:t>
            </a:r>
            <a:r>
              <a:rPr sz="2400" spc="-5" dirty="0">
                <a:latin typeface="Tahoma"/>
                <a:cs typeface="Tahoma"/>
              </a:rPr>
              <a:t>duration, </a:t>
            </a:r>
            <a:r>
              <a:rPr sz="2400" dirty="0">
                <a:latin typeface="Tahoma"/>
                <a:cs typeface="Tahoma"/>
              </a:rPr>
              <a:t>the system is </a:t>
            </a:r>
            <a:r>
              <a:rPr sz="2400" spc="-5" dirty="0">
                <a:latin typeface="Tahoma"/>
                <a:cs typeface="Tahoma"/>
              </a:rPr>
              <a:t>said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be </a:t>
            </a:r>
            <a:r>
              <a:rPr sz="2400" dirty="0">
                <a:latin typeface="Tahoma"/>
                <a:cs typeface="Tahoma"/>
              </a:rPr>
              <a:t>Finite </a:t>
            </a:r>
            <a:r>
              <a:rPr sz="2400" spc="-5" dirty="0">
                <a:latin typeface="Tahoma"/>
                <a:cs typeface="Tahoma"/>
              </a:rPr>
              <a:t>Impulse  Response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(FIR).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7988" y="5076968"/>
            <a:ext cx="307975" cy="6184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475" baseline="-35353" dirty="0">
                <a:latin typeface="Symbol"/>
                <a:cs typeface="Symbol"/>
              </a:rPr>
              <a:t></a:t>
            </a:r>
            <a:r>
              <a:rPr sz="2475" spc="-44" baseline="-35353" dirty="0">
                <a:latin typeface="Times New Roman"/>
                <a:cs typeface="Times New Roman"/>
              </a:rPr>
              <a:t> </a:t>
            </a:r>
            <a:r>
              <a:rPr sz="1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189865">
              <a:lnSpc>
                <a:spcPct val="100000"/>
              </a:lnSpc>
              <a:spcBef>
                <a:spcPts val="355"/>
              </a:spcBef>
            </a:pPr>
            <a:r>
              <a:rPr sz="165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5144" y="4964429"/>
            <a:ext cx="2707640" cy="76200"/>
          </a:xfrm>
          <a:custGeom>
            <a:avLst/>
            <a:gdLst/>
            <a:ahLst/>
            <a:cxnLst/>
            <a:rect l="l" t="t" r="r" b="b"/>
            <a:pathLst>
              <a:path w="2707640" h="76200">
                <a:moveTo>
                  <a:pt x="2647950" y="38099"/>
                </a:moveTo>
                <a:lnTo>
                  <a:pt x="2647188" y="34289"/>
                </a:lnTo>
                <a:lnTo>
                  <a:pt x="2643378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2643378" y="42671"/>
                </a:lnTo>
                <a:lnTo>
                  <a:pt x="2647188" y="41147"/>
                </a:lnTo>
                <a:lnTo>
                  <a:pt x="2647950" y="38099"/>
                </a:lnTo>
                <a:close/>
              </a:path>
              <a:path w="2707640" h="76200">
                <a:moveTo>
                  <a:pt x="2707386" y="38099"/>
                </a:moveTo>
                <a:lnTo>
                  <a:pt x="2631186" y="0"/>
                </a:lnTo>
                <a:lnTo>
                  <a:pt x="2631186" y="32765"/>
                </a:lnTo>
                <a:lnTo>
                  <a:pt x="2643378" y="32765"/>
                </a:lnTo>
                <a:lnTo>
                  <a:pt x="2647188" y="34289"/>
                </a:lnTo>
                <a:lnTo>
                  <a:pt x="2647950" y="38099"/>
                </a:lnTo>
                <a:lnTo>
                  <a:pt x="2647950" y="67817"/>
                </a:lnTo>
                <a:lnTo>
                  <a:pt x="2707386" y="38099"/>
                </a:lnTo>
                <a:close/>
              </a:path>
              <a:path w="2707640" h="76200">
                <a:moveTo>
                  <a:pt x="2647950" y="67817"/>
                </a:moveTo>
                <a:lnTo>
                  <a:pt x="2647950" y="38099"/>
                </a:lnTo>
                <a:lnTo>
                  <a:pt x="2647188" y="41147"/>
                </a:lnTo>
                <a:lnTo>
                  <a:pt x="2643378" y="42671"/>
                </a:lnTo>
                <a:lnTo>
                  <a:pt x="2631186" y="42671"/>
                </a:lnTo>
                <a:lnTo>
                  <a:pt x="2631186" y="76199"/>
                </a:lnTo>
                <a:lnTo>
                  <a:pt x="264795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32726" y="3625596"/>
            <a:ext cx="76200" cy="1383030"/>
          </a:xfrm>
          <a:custGeom>
            <a:avLst/>
            <a:gdLst/>
            <a:ahLst/>
            <a:cxnLst/>
            <a:rect l="l" t="t" r="r" b="b"/>
            <a:pathLst>
              <a:path w="76200" h="138302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4289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4008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1383029">
                <a:moveTo>
                  <a:pt x="42671" y="76200"/>
                </a:moveTo>
                <a:lnTo>
                  <a:pt x="42671" y="64008"/>
                </a:lnTo>
                <a:lnTo>
                  <a:pt x="41147" y="60198"/>
                </a:lnTo>
                <a:lnTo>
                  <a:pt x="38099" y="58674"/>
                </a:lnTo>
                <a:lnTo>
                  <a:pt x="34289" y="60198"/>
                </a:lnTo>
                <a:lnTo>
                  <a:pt x="33527" y="64008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1383029">
                <a:moveTo>
                  <a:pt x="42671" y="1378458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1378458"/>
                </a:lnTo>
                <a:lnTo>
                  <a:pt x="34289" y="1381506"/>
                </a:lnTo>
                <a:lnTo>
                  <a:pt x="38099" y="1383030"/>
                </a:lnTo>
                <a:lnTo>
                  <a:pt x="41147" y="1381506"/>
                </a:lnTo>
                <a:lnTo>
                  <a:pt x="42671" y="1378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5583" y="3963733"/>
            <a:ext cx="81153" cy="88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05637" y="4967287"/>
            <a:ext cx="81153" cy="88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45211" y="4964239"/>
            <a:ext cx="81153" cy="88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84785" y="4964239"/>
            <a:ext cx="81152" cy="88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6489" y="5390959"/>
            <a:ext cx="81153" cy="88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86915" y="4964239"/>
            <a:ext cx="80391" cy="88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47341" y="4964239"/>
            <a:ext cx="80391" cy="88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10784" y="5026361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60969" y="500252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39319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50328" y="3361098"/>
            <a:ext cx="1210945" cy="81470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i="1" spc="-5" dirty="0">
                <a:latin typeface="Times New Roman"/>
                <a:cs typeface="Times New Roman"/>
              </a:rPr>
              <a:t>x[n] =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</a:t>
            </a:r>
            <a:r>
              <a:rPr sz="2000" i="1" spc="-2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91373" y="5858526"/>
            <a:ext cx="18789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Impulse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Response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2227" y="4964429"/>
            <a:ext cx="2707005" cy="76200"/>
          </a:xfrm>
          <a:custGeom>
            <a:avLst/>
            <a:gdLst/>
            <a:ahLst/>
            <a:cxnLst/>
            <a:rect l="l" t="t" r="r" b="b"/>
            <a:pathLst>
              <a:path w="2707004" h="76200">
                <a:moveTo>
                  <a:pt x="2647950" y="38100"/>
                </a:moveTo>
                <a:lnTo>
                  <a:pt x="2646426" y="34290"/>
                </a:lnTo>
                <a:lnTo>
                  <a:pt x="2642616" y="32766"/>
                </a:lnTo>
                <a:lnTo>
                  <a:pt x="4571" y="32766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2642616" y="42672"/>
                </a:lnTo>
                <a:lnTo>
                  <a:pt x="2646426" y="41148"/>
                </a:lnTo>
                <a:lnTo>
                  <a:pt x="2647950" y="38100"/>
                </a:lnTo>
                <a:close/>
              </a:path>
              <a:path w="2707004" h="76200">
                <a:moveTo>
                  <a:pt x="2706624" y="38100"/>
                </a:moveTo>
                <a:lnTo>
                  <a:pt x="2630424" y="0"/>
                </a:lnTo>
                <a:lnTo>
                  <a:pt x="2630424" y="32766"/>
                </a:lnTo>
                <a:lnTo>
                  <a:pt x="2642616" y="32766"/>
                </a:lnTo>
                <a:lnTo>
                  <a:pt x="2646426" y="34290"/>
                </a:lnTo>
                <a:lnTo>
                  <a:pt x="2647950" y="38100"/>
                </a:lnTo>
                <a:lnTo>
                  <a:pt x="2647950" y="67437"/>
                </a:lnTo>
                <a:lnTo>
                  <a:pt x="2706624" y="38100"/>
                </a:lnTo>
                <a:close/>
              </a:path>
              <a:path w="2707004" h="76200">
                <a:moveTo>
                  <a:pt x="2647950" y="67437"/>
                </a:moveTo>
                <a:lnTo>
                  <a:pt x="2647950" y="38100"/>
                </a:lnTo>
                <a:lnTo>
                  <a:pt x="2646426" y="41148"/>
                </a:lnTo>
                <a:lnTo>
                  <a:pt x="2642616" y="42672"/>
                </a:lnTo>
                <a:lnTo>
                  <a:pt x="2630424" y="42672"/>
                </a:lnTo>
                <a:lnTo>
                  <a:pt x="2630424" y="76200"/>
                </a:lnTo>
                <a:lnTo>
                  <a:pt x="264795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9048" y="3625596"/>
            <a:ext cx="76200" cy="1381760"/>
          </a:xfrm>
          <a:custGeom>
            <a:avLst/>
            <a:gdLst/>
            <a:ahLst/>
            <a:cxnLst/>
            <a:rect l="l" t="t" r="r" b="b"/>
            <a:pathLst>
              <a:path w="76200" h="13817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381760">
                <a:moveTo>
                  <a:pt x="42672" y="76200"/>
                </a:moveTo>
                <a:lnTo>
                  <a:pt x="42672" y="64008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1381760">
                <a:moveTo>
                  <a:pt x="42672" y="1376934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1376934"/>
                </a:lnTo>
                <a:lnTo>
                  <a:pt x="35052" y="1379982"/>
                </a:lnTo>
                <a:lnTo>
                  <a:pt x="38100" y="1381506"/>
                </a:lnTo>
                <a:lnTo>
                  <a:pt x="41910" y="1379982"/>
                </a:lnTo>
                <a:lnTo>
                  <a:pt x="42672" y="1376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92667" y="4211383"/>
            <a:ext cx="81914" cy="87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61959" y="4968811"/>
            <a:ext cx="82676" cy="872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1533" y="4965763"/>
            <a:ext cx="82676" cy="87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41107" y="4965763"/>
            <a:ext cx="82676" cy="87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2811" y="4965763"/>
            <a:ext cx="82676" cy="872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3237" y="4965763"/>
            <a:ext cx="82676" cy="872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03663" y="4965763"/>
            <a:ext cx="82676" cy="872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06650" y="3444541"/>
            <a:ext cx="121094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-5" dirty="0">
                <a:latin typeface="Times New Roman"/>
                <a:cs typeface="Times New Roman"/>
              </a:rPr>
              <a:t>x[n] =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</a:t>
            </a:r>
            <a:r>
              <a:rPr sz="2000" i="1" spc="-2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51603" y="5026361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46176" y="4936788"/>
            <a:ext cx="1095375" cy="81406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800"/>
              </a:spcBef>
              <a:tabLst>
                <a:tab pos="574675" algn="l"/>
                <a:tab pos="955040" algn="l"/>
              </a:tabLst>
            </a:pPr>
            <a:r>
              <a:rPr sz="2000" spc="-5" dirty="0">
                <a:latin typeface="Times New Roman"/>
                <a:cs typeface="Times New Roman"/>
              </a:rPr>
              <a:t>0	1	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00" spc="-10" dirty="0">
                <a:latin typeface="Times New Roman"/>
                <a:cs typeface="Times New Roman"/>
              </a:rPr>
              <a:t>Input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77945" y="6010895"/>
            <a:ext cx="2241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Non-recursive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87961" y="4116681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08674" y="5026614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98979" y="6601616"/>
            <a:ext cx="6007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Figure 2.14. An example of LTI systems with finite impulse  response.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78445" y="4018026"/>
            <a:ext cx="0" cy="984885"/>
          </a:xfrm>
          <a:custGeom>
            <a:avLst/>
            <a:gdLst/>
            <a:ahLst/>
            <a:cxnLst/>
            <a:rect l="l" t="t" r="r" b="b"/>
            <a:pathLst>
              <a:path h="984885">
                <a:moveTo>
                  <a:pt x="0" y="0"/>
                </a:moveTo>
                <a:lnTo>
                  <a:pt x="0" y="9845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22597" y="4608576"/>
            <a:ext cx="542290" cy="394335"/>
          </a:xfrm>
          <a:custGeom>
            <a:avLst/>
            <a:gdLst/>
            <a:ahLst/>
            <a:cxnLst/>
            <a:rect l="l" t="t" r="r" b="b"/>
            <a:pathLst>
              <a:path w="542289" h="394335">
                <a:moveTo>
                  <a:pt x="270510" y="393953"/>
                </a:moveTo>
                <a:lnTo>
                  <a:pt x="0" y="0"/>
                </a:lnTo>
                <a:lnTo>
                  <a:pt x="541782" y="0"/>
                </a:lnTo>
                <a:lnTo>
                  <a:pt x="270510" y="39395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08270" y="4608576"/>
            <a:ext cx="542290" cy="394335"/>
          </a:xfrm>
          <a:custGeom>
            <a:avLst/>
            <a:gdLst/>
            <a:ahLst/>
            <a:cxnLst/>
            <a:rect l="l" t="t" r="r" b="b"/>
            <a:pathLst>
              <a:path w="542289" h="394335">
                <a:moveTo>
                  <a:pt x="271272" y="393953"/>
                </a:moveTo>
                <a:lnTo>
                  <a:pt x="0" y="0"/>
                </a:lnTo>
                <a:lnTo>
                  <a:pt x="541782" y="0"/>
                </a:lnTo>
                <a:lnTo>
                  <a:pt x="271272" y="3939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45479" y="5357621"/>
            <a:ext cx="544195" cy="76200"/>
          </a:xfrm>
          <a:custGeom>
            <a:avLst/>
            <a:gdLst/>
            <a:ahLst/>
            <a:cxnLst/>
            <a:rect l="l" t="t" r="r" b="b"/>
            <a:pathLst>
              <a:path w="544195" h="76200">
                <a:moveTo>
                  <a:pt x="485394" y="38099"/>
                </a:moveTo>
                <a:lnTo>
                  <a:pt x="483870" y="35051"/>
                </a:lnTo>
                <a:lnTo>
                  <a:pt x="480822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480822" y="42671"/>
                </a:lnTo>
                <a:lnTo>
                  <a:pt x="483870" y="41909"/>
                </a:lnTo>
                <a:lnTo>
                  <a:pt x="485394" y="38099"/>
                </a:lnTo>
                <a:close/>
              </a:path>
              <a:path w="544195" h="76200">
                <a:moveTo>
                  <a:pt x="544068" y="38099"/>
                </a:moveTo>
                <a:lnTo>
                  <a:pt x="467868" y="0"/>
                </a:lnTo>
                <a:lnTo>
                  <a:pt x="467868" y="33527"/>
                </a:lnTo>
                <a:lnTo>
                  <a:pt x="480822" y="33527"/>
                </a:lnTo>
                <a:lnTo>
                  <a:pt x="483870" y="35051"/>
                </a:lnTo>
                <a:lnTo>
                  <a:pt x="485394" y="38099"/>
                </a:lnTo>
                <a:lnTo>
                  <a:pt x="485394" y="67436"/>
                </a:lnTo>
                <a:lnTo>
                  <a:pt x="544068" y="38099"/>
                </a:lnTo>
                <a:close/>
              </a:path>
              <a:path w="544195" h="76200">
                <a:moveTo>
                  <a:pt x="485394" y="67436"/>
                </a:moveTo>
                <a:lnTo>
                  <a:pt x="485394" y="38099"/>
                </a:lnTo>
                <a:lnTo>
                  <a:pt x="483870" y="41909"/>
                </a:lnTo>
                <a:lnTo>
                  <a:pt x="480822" y="42671"/>
                </a:lnTo>
                <a:lnTo>
                  <a:pt x="467868" y="42671"/>
                </a:lnTo>
                <a:lnTo>
                  <a:pt x="467868" y="76199"/>
                </a:lnTo>
                <a:lnTo>
                  <a:pt x="4853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03776" y="5357621"/>
            <a:ext cx="904875" cy="76200"/>
          </a:xfrm>
          <a:custGeom>
            <a:avLst/>
            <a:gdLst/>
            <a:ahLst/>
            <a:cxnLst/>
            <a:rect l="l" t="t" r="r" b="b"/>
            <a:pathLst>
              <a:path w="904875" h="76200">
                <a:moveTo>
                  <a:pt x="845820" y="38099"/>
                </a:moveTo>
                <a:lnTo>
                  <a:pt x="845058" y="35051"/>
                </a:lnTo>
                <a:lnTo>
                  <a:pt x="8412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841248" y="42671"/>
                </a:lnTo>
                <a:lnTo>
                  <a:pt x="845058" y="41909"/>
                </a:lnTo>
                <a:lnTo>
                  <a:pt x="845820" y="38099"/>
                </a:lnTo>
                <a:close/>
              </a:path>
              <a:path w="904875" h="76200">
                <a:moveTo>
                  <a:pt x="904494" y="38099"/>
                </a:moveTo>
                <a:lnTo>
                  <a:pt x="828294" y="0"/>
                </a:lnTo>
                <a:lnTo>
                  <a:pt x="828294" y="33527"/>
                </a:lnTo>
                <a:lnTo>
                  <a:pt x="841248" y="33527"/>
                </a:lnTo>
                <a:lnTo>
                  <a:pt x="845058" y="35051"/>
                </a:lnTo>
                <a:lnTo>
                  <a:pt x="845820" y="38099"/>
                </a:lnTo>
                <a:lnTo>
                  <a:pt x="845820" y="67436"/>
                </a:lnTo>
                <a:lnTo>
                  <a:pt x="904494" y="38099"/>
                </a:lnTo>
                <a:close/>
              </a:path>
              <a:path w="904875" h="76200">
                <a:moveTo>
                  <a:pt x="845820" y="67436"/>
                </a:moveTo>
                <a:lnTo>
                  <a:pt x="845820" y="38099"/>
                </a:lnTo>
                <a:lnTo>
                  <a:pt x="845058" y="41909"/>
                </a:lnTo>
                <a:lnTo>
                  <a:pt x="841248" y="42671"/>
                </a:lnTo>
                <a:lnTo>
                  <a:pt x="828294" y="42671"/>
                </a:lnTo>
                <a:lnTo>
                  <a:pt x="828294" y="76199"/>
                </a:lnTo>
                <a:lnTo>
                  <a:pt x="8458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8629" y="500252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64302" y="500252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08270" y="5199126"/>
            <a:ext cx="542290" cy="590550"/>
          </a:xfrm>
          <a:custGeom>
            <a:avLst/>
            <a:gdLst/>
            <a:ahLst/>
            <a:cxnLst/>
            <a:rect l="l" t="t" r="r" b="b"/>
            <a:pathLst>
              <a:path w="542289" h="590550">
                <a:moveTo>
                  <a:pt x="541782" y="294894"/>
                </a:moveTo>
                <a:lnTo>
                  <a:pt x="538240" y="247011"/>
                </a:lnTo>
                <a:lnTo>
                  <a:pt x="527986" y="201606"/>
                </a:lnTo>
                <a:lnTo>
                  <a:pt x="511579" y="159283"/>
                </a:lnTo>
                <a:lnTo>
                  <a:pt x="489575" y="120645"/>
                </a:lnTo>
                <a:lnTo>
                  <a:pt x="462534" y="86296"/>
                </a:lnTo>
                <a:lnTo>
                  <a:pt x="431011" y="56839"/>
                </a:lnTo>
                <a:lnTo>
                  <a:pt x="395566" y="32877"/>
                </a:lnTo>
                <a:lnTo>
                  <a:pt x="356756" y="15014"/>
                </a:lnTo>
                <a:lnTo>
                  <a:pt x="315138" y="3854"/>
                </a:lnTo>
                <a:lnTo>
                  <a:pt x="271272" y="0"/>
                </a:lnTo>
                <a:lnTo>
                  <a:pt x="227198" y="3854"/>
                </a:lnTo>
                <a:lnTo>
                  <a:pt x="185415" y="15014"/>
                </a:lnTo>
                <a:lnTo>
                  <a:pt x="146476" y="32877"/>
                </a:lnTo>
                <a:lnTo>
                  <a:pt x="110935" y="56839"/>
                </a:lnTo>
                <a:lnTo>
                  <a:pt x="79343" y="86296"/>
                </a:lnTo>
                <a:lnTo>
                  <a:pt x="52254" y="120645"/>
                </a:lnTo>
                <a:lnTo>
                  <a:pt x="30223" y="159283"/>
                </a:lnTo>
                <a:lnTo>
                  <a:pt x="13801" y="201606"/>
                </a:lnTo>
                <a:lnTo>
                  <a:pt x="3542" y="247011"/>
                </a:lnTo>
                <a:lnTo>
                  <a:pt x="0" y="294894"/>
                </a:lnTo>
                <a:lnTo>
                  <a:pt x="3542" y="342797"/>
                </a:lnTo>
                <a:lnTo>
                  <a:pt x="13801" y="388260"/>
                </a:lnTo>
                <a:lnTo>
                  <a:pt x="30223" y="430668"/>
                </a:lnTo>
                <a:lnTo>
                  <a:pt x="52254" y="469410"/>
                </a:lnTo>
                <a:lnTo>
                  <a:pt x="79343" y="503872"/>
                </a:lnTo>
                <a:lnTo>
                  <a:pt x="110935" y="533442"/>
                </a:lnTo>
                <a:lnTo>
                  <a:pt x="146476" y="557508"/>
                </a:lnTo>
                <a:lnTo>
                  <a:pt x="185415" y="575456"/>
                </a:lnTo>
                <a:lnTo>
                  <a:pt x="227198" y="586674"/>
                </a:lnTo>
                <a:lnTo>
                  <a:pt x="271272" y="590550"/>
                </a:lnTo>
                <a:lnTo>
                  <a:pt x="315138" y="586674"/>
                </a:lnTo>
                <a:lnTo>
                  <a:pt x="356756" y="575456"/>
                </a:lnTo>
                <a:lnTo>
                  <a:pt x="395566" y="557508"/>
                </a:lnTo>
                <a:lnTo>
                  <a:pt x="431011" y="533442"/>
                </a:lnTo>
                <a:lnTo>
                  <a:pt x="462534" y="503872"/>
                </a:lnTo>
                <a:lnTo>
                  <a:pt x="489575" y="469410"/>
                </a:lnTo>
                <a:lnTo>
                  <a:pt x="511579" y="430668"/>
                </a:lnTo>
                <a:lnTo>
                  <a:pt x="527986" y="388260"/>
                </a:lnTo>
                <a:lnTo>
                  <a:pt x="538240" y="342797"/>
                </a:lnTo>
                <a:lnTo>
                  <a:pt x="541782" y="2948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08270" y="5199126"/>
            <a:ext cx="542290" cy="590550"/>
          </a:xfrm>
          <a:custGeom>
            <a:avLst/>
            <a:gdLst/>
            <a:ahLst/>
            <a:cxnLst/>
            <a:rect l="l" t="t" r="r" b="b"/>
            <a:pathLst>
              <a:path w="542289" h="590550">
                <a:moveTo>
                  <a:pt x="271272" y="0"/>
                </a:moveTo>
                <a:lnTo>
                  <a:pt x="227198" y="3854"/>
                </a:lnTo>
                <a:lnTo>
                  <a:pt x="185415" y="15014"/>
                </a:lnTo>
                <a:lnTo>
                  <a:pt x="146476" y="32877"/>
                </a:lnTo>
                <a:lnTo>
                  <a:pt x="110935" y="56839"/>
                </a:lnTo>
                <a:lnTo>
                  <a:pt x="79343" y="86296"/>
                </a:lnTo>
                <a:lnTo>
                  <a:pt x="52254" y="120645"/>
                </a:lnTo>
                <a:lnTo>
                  <a:pt x="30223" y="159283"/>
                </a:lnTo>
                <a:lnTo>
                  <a:pt x="13801" y="201606"/>
                </a:lnTo>
                <a:lnTo>
                  <a:pt x="3542" y="247011"/>
                </a:lnTo>
                <a:lnTo>
                  <a:pt x="0" y="294894"/>
                </a:lnTo>
                <a:lnTo>
                  <a:pt x="3542" y="342797"/>
                </a:lnTo>
                <a:lnTo>
                  <a:pt x="13801" y="388260"/>
                </a:lnTo>
                <a:lnTo>
                  <a:pt x="30223" y="430668"/>
                </a:lnTo>
                <a:lnTo>
                  <a:pt x="52254" y="469410"/>
                </a:lnTo>
                <a:lnTo>
                  <a:pt x="79343" y="503872"/>
                </a:lnTo>
                <a:lnTo>
                  <a:pt x="110935" y="533442"/>
                </a:lnTo>
                <a:lnTo>
                  <a:pt x="146476" y="557508"/>
                </a:lnTo>
                <a:lnTo>
                  <a:pt x="185415" y="575456"/>
                </a:lnTo>
                <a:lnTo>
                  <a:pt x="227198" y="586674"/>
                </a:lnTo>
                <a:lnTo>
                  <a:pt x="271272" y="590550"/>
                </a:lnTo>
                <a:lnTo>
                  <a:pt x="315138" y="586674"/>
                </a:lnTo>
                <a:lnTo>
                  <a:pt x="356756" y="575456"/>
                </a:lnTo>
                <a:lnTo>
                  <a:pt x="395566" y="557508"/>
                </a:lnTo>
                <a:lnTo>
                  <a:pt x="431011" y="533442"/>
                </a:lnTo>
                <a:lnTo>
                  <a:pt x="462534" y="503872"/>
                </a:lnTo>
                <a:lnTo>
                  <a:pt x="489575" y="469410"/>
                </a:lnTo>
                <a:lnTo>
                  <a:pt x="511579" y="430668"/>
                </a:lnTo>
                <a:lnTo>
                  <a:pt x="527986" y="388260"/>
                </a:lnTo>
                <a:lnTo>
                  <a:pt x="538240" y="342797"/>
                </a:lnTo>
                <a:lnTo>
                  <a:pt x="541782" y="294894"/>
                </a:lnTo>
                <a:lnTo>
                  <a:pt x="538240" y="247011"/>
                </a:lnTo>
                <a:lnTo>
                  <a:pt x="527986" y="201606"/>
                </a:lnTo>
                <a:lnTo>
                  <a:pt x="511579" y="159283"/>
                </a:lnTo>
                <a:lnTo>
                  <a:pt x="489575" y="120645"/>
                </a:lnTo>
                <a:lnTo>
                  <a:pt x="462534" y="86296"/>
                </a:lnTo>
                <a:lnTo>
                  <a:pt x="431011" y="56839"/>
                </a:lnTo>
                <a:lnTo>
                  <a:pt x="395566" y="32877"/>
                </a:lnTo>
                <a:lnTo>
                  <a:pt x="356756" y="15014"/>
                </a:lnTo>
                <a:lnTo>
                  <a:pt x="315138" y="3854"/>
                </a:lnTo>
                <a:lnTo>
                  <a:pt x="27127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4302" y="4019550"/>
            <a:ext cx="0" cy="589280"/>
          </a:xfrm>
          <a:custGeom>
            <a:avLst/>
            <a:gdLst/>
            <a:ahLst/>
            <a:cxnLst/>
            <a:rect l="l" t="t" r="r" b="b"/>
            <a:pathLst>
              <a:path h="589279">
                <a:moveTo>
                  <a:pt x="0" y="0"/>
                </a:moveTo>
                <a:lnTo>
                  <a:pt x="0" y="5890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08270" y="4019550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88179" y="3822953"/>
            <a:ext cx="720090" cy="391795"/>
          </a:xfrm>
          <a:custGeom>
            <a:avLst/>
            <a:gdLst/>
            <a:ahLst/>
            <a:cxnLst/>
            <a:rect l="l" t="t" r="r" b="b"/>
            <a:pathLst>
              <a:path w="720089" h="391795">
                <a:moveTo>
                  <a:pt x="0" y="0"/>
                </a:moveTo>
                <a:lnTo>
                  <a:pt x="0" y="391667"/>
                </a:lnTo>
                <a:lnTo>
                  <a:pt x="720089" y="391667"/>
                </a:lnTo>
                <a:lnTo>
                  <a:pt x="72008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78629" y="4019550"/>
            <a:ext cx="0" cy="539750"/>
          </a:xfrm>
          <a:custGeom>
            <a:avLst/>
            <a:gdLst/>
            <a:ahLst/>
            <a:cxnLst/>
            <a:rect l="l" t="t" r="r" b="b"/>
            <a:pathLst>
              <a:path h="539750">
                <a:moveTo>
                  <a:pt x="0" y="53949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82923" y="3981450"/>
            <a:ext cx="905510" cy="76200"/>
          </a:xfrm>
          <a:custGeom>
            <a:avLst/>
            <a:gdLst/>
            <a:ahLst/>
            <a:cxnLst/>
            <a:rect l="l" t="t" r="r" b="b"/>
            <a:pathLst>
              <a:path w="905510" h="76200">
                <a:moveTo>
                  <a:pt x="845820" y="38099"/>
                </a:moveTo>
                <a:lnTo>
                  <a:pt x="845058" y="35051"/>
                </a:lnTo>
                <a:lnTo>
                  <a:pt x="8412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841248" y="42671"/>
                </a:lnTo>
                <a:lnTo>
                  <a:pt x="845058" y="41147"/>
                </a:lnTo>
                <a:lnTo>
                  <a:pt x="845820" y="38099"/>
                </a:lnTo>
                <a:close/>
              </a:path>
              <a:path w="905510" h="76200">
                <a:moveTo>
                  <a:pt x="905256" y="38099"/>
                </a:moveTo>
                <a:lnTo>
                  <a:pt x="829056" y="0"/>
                </a:lnTo>
                <a:lnTo>
                  <a:pt x="829056" y="33527"/>
                </a:lnTo>
                <a:lnTo>
                  <a:pt x="841248" y="33527"/>
                </a:lnTo>
                <a:lnTo>
                  <a:pt x="845058" y="35051"/>
                </a:lnTo>
                <a:lnTo>
                  <a:pt x="845820" y="38099"/>
                </a:lnTo>
                <a:lnTo>
                  <a:pt x="845820" y="67817"/>
                </a:lnTo>
                <a:lnTo>
                  <a:pt x="905256" y="38099"/>
                </a:lnTo>
                <a:close/>
              </a:path>
              <a:path w="905510" h="76200">
                <a:moveTo>
                  <a:pt x="845820" y="67817"/>
                </a:moveTo>
                <a:lnTo>
                  <a:pt x="845820" y="38099"/>
                </a:lnTo>
                <a:lnTo>
                  <a:pt x="845058" y="41147"/>
                </a:lnTo>
                <a:lnTo>
                  <a:pt x="841248" y="42671"/>
                </a:lnTo>
                <a:lnTo>
                  <a:pt x="829056" y="42671"/>
                </a:lnTo>
                <a:lnTo>
                  <a:pt x="829056" y="76199"/>
                </a:lnTo>
                <a:lnTo>
                  <a:pt x="84582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947921" y="3429000"/>
            <a:ext cx="1981200" cy="2557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R="172720" algn="ctr">
              <a:lnSpc>
                <a:spcPct val="100000"/>
              </a:lnSpc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R="11430" algn="r">
              <a:lnSpc>
                <a:spcPct val="100000"/>
              </a:lnSpc>
              <a:spcBef>
                <a:spcPts val="265"/>
              </a:spcBef>
            </a:pPr>
            <a:r>
              <a:rPr sz="2000" spc="-10" dirty="0">
                <a:latin typeface="Times New Roman"/>
                <a:cs typeface="Times New Roman"/>
              </a:rPr>
              <a:t>-1/2</a:t>
            </a:r>
            <a:endParaRPr sz="2000">
              <a:latin typeface="Times New Roman"/>
              <a:cs typeface="Times New Roman"/>
            </a:endParaRPr>
          </a:p>
          <a:p>
            <a:pPr marL="493395">
              <a:lnSpc>
                <a:spcPct val="100000"/>
              </a:lnSpc>
              <a:spcBef>
                <a:spcPts val="167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R="370840" algn="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68933"/>
            <a:ext cx="70040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2.2 </a:t>
            </a:r>
            <a:r>
              <a:rPr sz="3200" spc="-10" dirty="0"/>
              <a:t>Block Diagram</a:t>
            </a:r>
            <a:r>
              <a:rPr sz="3200" spc="25" dirty="0"/>
              <a:t> </a:t>
            </a:r>
            <a:r>
              <a:rPr sz="3200" spc="-10" dirty="0"/>
              <a:t>Representation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2502" y="1941220"/>
            <a:ext cx="6972934" cy="360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267970" indent="-609600">
              <a:lnSpc>
                <a:spcPct val="1197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In order to introduce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block </a:t>
            </a:r>
            <a:r>
              <a:rPr sz="2400" spc="-10" dirty="0">
                <a:latin typeface="Tahoma"/>
                <a:cs typeface="Tahoma"/>
              </a:rPr>
              <a:t>diagram  </a:t>
            </a:r>
            <a:r>
              <a:rPr sz="2400" spc="-5" dirty="0">
                <a:latin typeface="Tahoma"/>
                <a:cs typeface="Tahoma"/>
              </a:rPr>
              <a:t>representation of discrete-time </a:t>
            </a:r>
            <a:r>
              <a:rPr sz="2400" dirty="0">
                <a:latin typeface="Tahoma"/>
                <a:cs typeface="Tahoma"/>
              </a:rPr>
              <a:t>systems, </a:t>
            </a:r>
            <a:r>
              <a:rPr sz="2400" spc="-10" dirty="0">
                <a:latin typeface="Tahoma"/>
                <a:cs typeface="Tahoma"/>
              </a:rPr>
              <a:t>we  </a:t>
            </a:r>
            <a:r>
              <a:rPr sz="2400" spc="-5" dirty="0">
                <a:latin typeface="Tahoma"/>
                <a:cs typeface="Tahoma"/>
              </a:rPr>
              <a:t>need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define </a:t>
            </a:r>
            <a:r>
              <a:rPr sz="2400" dirty="0">
                <a:latin typeface="Tahoma"/>
                <a:cs typeface="Tahoma"/>
              </a:rPr>
              <a:t>some </a:t>
            </a:r>
            <a:r>
              <a:rPr sz="2400" spc="-5" dirty="0">
                <a:latin typeface="Tahoma"/>
                <a:cs typeface="Tahoma"/>
              </a:rPr>
              <a:t>basic blocks </a:t>
            </a:r>
            <a:r>
              <a:rPr sz="2400" dirty="0">
                <a:latin typeface="Tahoma"/>
                <a:cs typeface="Tahoma"/>
              </a:rPr>
              <a:t>that can </a:t>
            </a:r>
            <a:r>
              <a:rPr sz="2400" spc="-5" dirty="0">
                <a:latin typeface="Tahoma"/>
                <a:cs typeface="Tahoma"/>
              </a:rPr>
              <a:t>be  interconnected to form complex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Wingdings"/>
              <a:buChar char=""/>
            </a:pPr>
            <a:endParaRPr sz="3050">
              <a:latin typeface="Times New Roman"/>
              <a:cs typeface="Times New Roman"/>
            </a:endParaRPr>
          </a:p>
          <a:p>
            <a:pPr marL="1003300" marR="5080" lvl="1">
              <a:lnSpc>
                <a:spcPct val="118200"/>
              </a:lnSpc>
              <a:buClr>
                <a:srgbClr val="FF0000"/>
              </a:buClr>
              <a:buAutoNum type="alphaLcParenBoth"/>
              <a:tabLst>
                <a:tab pos="1551940" algn="l"/>
              </a:tabLst>
            </a:pPr>
            <a:r>
              <a:rPr sz="2400" b="1" spc="-5" dirty="0">
                <a:latin typeface="Tahoma"/>
                <a:cs typeface="Tahoma"/>
              </a:rPr>
              <a:t>An adder </a:t>
            </a:r>
            <a:r>
              <a:rPr sz="2800" dirty="0">
                <a:latin typeface="Tahoma"/>
                <a:cs typeface="Tahoma"/>
              </a:rPr>
              <a:t>: </a:t>
            </a: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system </a:t>
            </a:r>
            <a:r>
              <a:rPr sz="2400" spc="-5" dirty="0">
                <a:latin typeface="Tahoma"/>
                <a:cs typeface="Tahoma"/>
              </a:rPr>
              <a:t>that performs the  addition of two signal </a:t>
            </a:r>
            <a:r>
              <a:rPr sz="2400" dirty="0">
                <a:latin typeface="Tahoma"/>
                <a:cs typeface="Tahoma"/>
              </a:rPr>
              <a:t>sequences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form  another </a:t>
            </a:r>
            <a:r>
              <a:rPr sz="2400" spc="-5" dirty="0">
                <a:latin typeface="Tahoma"/>
                <a:cs typeface="Tahoma"/>
              </a:rPr>
              <a:t>sequence, which we denote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y[n].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4405" y="5961126"/>
            <a:ext cx="7467600" cy="118745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805" marR="83820" algn="just">
              <a:lnSpc>
                <a:spcPct val="100000"/>
              </a:lnSpc>
              <a:spcBef>
                <a:spcPts val="340"/>
              </a:spcBef>
            </a:pPr>
            <a:r>
              <a:rPr sz="2400" b="1" spc="-5" dirty="0">
                <a:latin typeface="Tahoma"/>
                <a:cs typeface="Tahoma"/>
              </a:rPr>
              <a:t>Note: </a:t>
            </a:r>
            <a:r>
              <a:rPr sz="2400" dirty="0">
                <a:latin typeface="Tahoma"/>
                <a:cs typeface="Tahoma"/>
              </a:rPr>
              <a:t>It is not necessary to store either one of the  </a:t>
            </a:r>
            <a:r>
              <a:rPr sz="2400" spc="-5" dirty="0">
                <a:latin typeface="Tahoma"/>
                <a:cs typeface="Tahoma"/>
              </a:rPr>
              <a:t>sequences in order to perform the addition. In other  words, the addition operation is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memoryless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1913210"/>
            <a:ext cx="2028189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x[n] </a:t>
            </a:r>
            <a:r>
              <a:rPr sz="2800" b="0" i="1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800" b="0" i="1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 b="0" i="1" spc="-25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800" b="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102" y="2354376"/>
            <a:ext cx="1141730" cy="1564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2703" y="1853743"/>
            <a:ext cx="5375910" cy="20650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2x[n] </a:t>
            </a:r>
            <a:r>
              <a:rPr sz="2800" i="1" dirty="0">
                <a:latin typeface="Times New Roman"/>
                <a:cs typeface="Times New Roman"/>
              </a:rPr>
              <a:t>-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0.5x[n-1]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800" i="1" spc="-5" dirty="0">
                <a:latin typeface="Times New Roman"/>
                <a:cs typeface="Times New Roman"/>
              </a:rPr>
              <a:t>y[0]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h[0]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2x[0] </a:t>
            </a:r>
            <a:r>
              <a:rPr sz="2800" i="1" dirty="0">
                <a:latin typeface="Times New Roman"/>
                <a:cs typeface="Times New Roman"/>
              </a:rPr>
              <a:t>– </a:t>
            </a:r>
            <a:r>
              <a:rPr sz="2800" i="1" spc="-5" dirty="0">
                <a:latin typeface="Times New Roman"/>
                <a:cs typeface="Times New Roman"/>
              </a:rPr>
              <a:t>0.5x[-1]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447103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y[1]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h[1]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2x[1]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– </a:t>
            </a:r>
            <a:r>
              <a:rPr sz="2800" i="1" spc="-5" dirty="0">
                <a:latin typeface="Times New Roman"/>
                <a:cs typeface="Times New Roman"/>
              </a:rPr>
              <a:t>0.5x[0]	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-0.5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447167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y[2]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h[2]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2x[2]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– </a:t>
            </a:r>
            <a:r>
              <a:rPr sz="2800" i="1" spc="-5" dirty="0">
                <a:latin typeface="Times New Roman"/>
                <a:cs typeface="Times New Roman"/>
              </a:rPr>
              <a:t>0.5x[1]	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102" y="4490720"/>
            <a:ext cx="1142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n =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6516" y="449072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6023" y="4114800"/>
            <a:ext cx="0" cy="337185"/>
          </a:xfrm>
          <a:custGeom>
            <a:avLst/>
            <a:gdLst/>
            <a:ahLst/>
            <a:cxnLst/>
            <a:rect l="l" t="t" r="r" b="b"/>
            <a:pathLst>
              <a:path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9023" y="4114800"/>
            <a:ext cx="0" cy="337185"/>
          </a:xfrm>
          <a:custGeom>
            <a:avLst/>
            <a:gdLst/>
            <a:ahLst/>
            <a:cxnLst/>
            <a:rect l="l" t="t" r="r" b="b"/>
            <a:pathLst>
              <a:path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532130"/>
            <a:ext cx="7389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38275" algn="l"/>
              </a:tabLst>
            </a:pPr>
            <a:r>
              <a:rPr spc="-5" dirty="0"/>
              <a:t>2.5.3	Infinite Impulse </a:t>
            </a:r>
            <a:r>
              <a:rPr spc="-10" dirty="0"/>
              <a:t>response  </a:t>
            </a:r>
            <a:r>
              <a:rPr spc="-5" dirty="0"/>
              <a:t>(IIR)</a:t>
            </a:r>
            <a:r>
              <a:rPr spc="-10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3502" y="1863344"/>
            <a:ext cx="755967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8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If the impulse response of a linear time-invariant  system </a:t>
            </a:r>
            <a:r>
              <a:rPr sz="2400" spc="-5" dirty="0">
                <a:latin typeface="Tahoma"/>
                <a:cs typeface="Tahoma"/>
              </a:rPr>
              <a:t>is of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infinite duration</a:t>
            </a:r>
            <a:r>
              <a:rPr sz="2400" spc="-5" dirty="0">
                <a:latin typeface="Tahoma"/>
                <a:cs typeface="Tahoma"/>
              </a:rPr>
              <a:t>, </a:t>
            </a:r>
            <a:r>
              <a:rPr sz="2400" dirty="0">
                <a:latin typeface="Tahoma"/>
                <a:cs typeface="Tahoma"/>
              </a:rPr>
              <a:t>the system is </a:t>
            </a:r>
            <a:r>
              <a:rPr sz="2400" spc="-5" dirty="0">
                <a:latin typeface="Tahoma"/>
                <a:cs typeface="Tahoma"/>
              </a:rPr>
              <a:t>said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be  an </a:t>
            </a:r>
            <a:r>
              <a:rPr sz="2400" dirty="0">
                <a:latin typeface="Tahoma"/>
                <a:cs typeface="Tahoma"/>
              </a:rPr>
              <a:t>Infinite </a:t>
            </a:r>
            <a:r>
              <a:rPr sz="2400" spc="-5" dirty="0">
                <a:latin typeface="Tahoma"/>
                <a:cs typeface="Tahoma"/>
              </a:rPr>
              <a:t>Impulse </a:t>
            </a:r>
            <a:r>
              <a:rPr sz="2400" dirty="0">
                <a:latin typeface="Tahoma"/>
                <a:cs typeface="Tahoma"/>
              </a:rPr>
              <a:t>Response (IIR)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4627" y="5442203"/>
            <a:ext cx="2729230" cy="76200"/>
          </a:xfrm>
          <a:custGeom>
            <a:avLst/>
            <a:gdLst/>
            <a:ahLst/>
            <a:cxnLst/>
            <a:rect l="l" t="t" r="r" b="b"/>
            <a:pathLst>
              <a:path w="2729229" h="76200">
                <a:moveTo>
                  <a:pt x="2670048" y="38100"/>
                </a:moveTo>
                <a:lnTo>
                  <a:pt x="2668524" y="34290"/>
                </a:lnTo>
                <a:lnTo>
                  <a:pt x="2665476" y="32766"/>
                </a:lnTo>
                <a:lnTo>
                  <a:pt x="4571" y="32766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2665476" y="42672"/>
                </a:lnTo>
                <a:lnTo>
                  <a:pt x="2668524" y="41148"/>
                </a:lnTo>
                <a:lnTo>
                  <a:pt x="2670048" y="38100"/>
                </a:lnTo>
                <a:close/>
              </a:path>
              <a:path w="2729229" h="76200">
                <a:moveTo>
                  <a:pt x="2728722" y="38100"/>
                </a:moveTo>
                <a:lnTo>
                  <a:pt x="2652522" y="0"/>
                </a:lnTo>
                <a:lnTo>
                  <a:pt x="2652522" y="32766"/>
                </a:lnTo>
                <a:lnTo>
                  <a:pt x="2665476" y="32766"/>
                </a:lnTo>
                <a:lnTo>
                  <a:pt x="2668524" y="34290"/>
                </a:lnTo>
                <a:lnTo>
                  <a:pt x="2670048" y="38100"/>
                </a:lnTo>
                <a:lnTo>
                  <a:pt x="2670048" y="67437"/>
                </a:lnTo>
                <a:lnTo>
                  <a:pt x="2728722" y="38100"/>
                </a:lnTo>
                <a:close/>
              </a:path>
              <a:path w="2729229" h="76200">
                <a:moveTo>
                  <a:pt x="2670048" y="67437"/>
                </a:moveTo>
                <a:lnTo>
                  <a:pt x="2670048" y="38100"/>
                </a:lnTo>
                <a:lnTo>
                  <a:pt x="2668524" y="41148"/>
                </a:lnTo>
                <a:lnTo>
                  <a:pt x="2665476" y="42672"/>
                </a:lnTo>
                <a:lnTo>
                  <a:pt x="2652522" y="42672"/>
                </a:lnTo>
                <a:lnTo>
                  <a:pt x="2652522" y="76200"/>
                </a:lnTo>
                <a:lnTo>
                  <a:pt x="267004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2877" y="3979926"/>
            <a:ext cx="76200" cy="1504950"/>
          </a:xfrm>
          <a:custGeom>
            <a:avLst/>
            <a:gdLst/>
            <a:ahLst/>
            <a:cxnLst/>
            <a:rect l="l" t="t" r="r" b="b"/>
            <a:pathLst>
              <a:path w="76200" h="150495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766" y="76199"/>
                </a:lnTo>
                <a:lnTo>
                  <a:pt x="32766" y="63245"/>
                </a:lnTo>
                <a:lnTo>
                  <a:pt x="34290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1504950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4290" y="60197"/>
                </a:lnTo>
                <a:lnTo>
                  <a:pt x="32766" y="63245"/>
                </a:lnTo>
                <a:lnTo>
                  <a:pt x="32766" y="76199"/>
                </a:lnTo>
                <a:lnTo>
                  <a:pt x="42672" y="76199"/>
                </a:lnTo>
                <a:close/>
              </a:path>
              <a:path w="76200" h="1504950">
                <a:moveTo>
                  <a:pt x="42672" y="1500377"/>
                </a:moveTo>
                <a:lnTo>
                  <a:pt x="42672" y="76199"/>
                </a:lnTo>
                <a:lnTo>
                  <a:pt x="32766" y="76199"/>
                </a:lnTo>
                <a:lnTo>
                  <a:pt x="32766" y="1500377"/>
                </a:lnTo>
                <a:lnTo>
                  <a:pt x="34290" y="1503425"/>
                </a:lnTo>
                <a:lnTo>
                  <a:pt x="38100" y="1504949"/>
                </a:lnTo>
                <a:lnTo>
                  <a:pt x="41148" y="1503425"/>
                </a:lnTo>
                <a:lnTo>
                  <a:pt x="42672" y="1500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5735" y="4618291"/>
            <a:ext cx="82676" cy="94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2741" y="5443537"/>
            <a:ext cx="81914" cy="94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59267" y="5440489"/>
            <a:ext cx="81914" cy="94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5031" y="5440489"/>
            <a:ext cx="82676" cy="94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8165" y="5440489"/>
            <a:ext cx="82676" cy="94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3163" y="5440489"/>
            <a:ext cx="81152" cy="94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75113" y="5440489"/>
            <a:ext cx="82676" cy="94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70479" y="3782869"/>
            <a:ext cx="121094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-5" dirty="0">
                <a:latin typeface="Times New Roman"/>
                <a:cs typeface="Times New Roman"/>
              </a:rPr>
              <a:t>x[n] =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</a:t>
            </a:r>
            <a:r>
              <a:rPr sz="2000" i="1" spc="-2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7352" y="4408170"/>
            <a:ext cx="363855" cy="643255"/>
          </a:xfrm>
          <a:custGeom>
            <a:avLst/>
            <a:gdLst/>
            <a:ahLst/>
            <a:cxnLst/>
            <a:rect l="l" t="t" r="r" b="b"/>
            <a:pathLst>
              <a:path w="363854" h="643254">
                <a:moveTo>
                  <a:pt x="363474" y="321563"/>
                </a:moveTo>
                <a:lnTo>
                  <a:pt x="0" y="643127"/>
                </a:lnTo>
                <a:lnTo>
                  <a:pt x="0" y="0"/>
                </a:lnTo>
                <a:lnTo>
                  <a:pt x="363474" y="3215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35773" y="4673346"/>
            <a:ext cx="549910" cy="76200"/>
          </a:xfrm>
          <a:custGeom>
            <a:avLst/>
            <a:gdLst/>
            <a:ahLst/>
            <a:cxnLst/>
            <a:rect l="l" t="t" r="r" b="b"/>
            <a:pathLst>
              <a:path w="549909" h="76200">
                <a:moveTo>
                  <a:pt x="490728" y="38100"/>
                </a:moveTo>
                <a:lnTo>
                  <a:pt x="489204" y="35052"/>
                </a:lnTo>
                <a:lnTo>
                  <a:pt x="486156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486156" y="43434"/>
                </a:lnTo>
                <a:lnTo>
                  <a:pt x="489204" y="41910"/>
                </a:lnTo>
                <a:lnTo>
                  <a:pt x="490728" y="38100"/>
                </a:lnTo>
                <a:close/>
              </a:path>
              <a:path w="549909" h="76200">
                <a:moveTo>
                  <a:pt x="549402" y="38100"/>
                </a:moveTo>
                <a:lnTo>
                  <a:pt x="473202" y="0"/>
                </a:lnTo>
                <a:lnTo>
                  <a:pt x="473202" y="33528"/>
                </a:lnTo>
                <a:lnTo>
                  <a:pt x="486156" y="33528"/>
                </a:lnTo>
                <a:lnTo>
                  <a:pt x="489204" y="35052"/>
                </a:lnTo>
                <a:lnTo>
                  <a:pt x="490728" y="38100"/>
                </a:lnTo>
                <a:lnTo>
                  <a:pt x="490728" y="67437"/>
                </a:lnTo>
                <a:lnTo>
                  <a:pt x="549402" y="38100"/>
                </a:lnTo>
                <a:close/>
              </a:path>
              <a:path w="549909" h="76200">
                <a:moveTo>
                  <a:pt x="490728" y="67437"/>
                </a:moveTo>
                <a:lnTo>
                  <a:pt x="490728" y="38100"/>
                </a:lnTo>
                <a:lnTo>
                  <a:pt x="489204" y="41910"/>
                </a:lnTo>
                <a:lnTo>
                  <a:pt x="486156" y="43434"/>
                </a:lnTo>
                <a:lnTo>
                  <a:pt x="473202" y="43434"/>
                </a:lnTo>
                <a:lnTo>
                  <a:pt x="473202" y="76200"/>
                </a:lnTo>
                <a:lnTo>
                  <a:pt x="49072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43321" y="5462778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218008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20078" y="4711446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67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43728" y="4673346"/>
            <a:ext cx="549910" cy="76200"/>
          </a:xfrm>
          <a:custGeom>
            <a:avLst/>
            <a:gdLst/>
            <a:ahLst/>
            <a:cxnLst/>
            <a:rect l="l" t="t" r="r" b="b"/>
            <a:pathLst>
              <a:path w="549910" h="76200">
                <a:moveTo>
                  <a:pt x="489966" y="38099"/>
                </a:moveTo>
                <a:lnTo>
                  <a:pt x="489204" y="35051"/>
                </a:lnTo>
                <a:lnTo>
                  <a:pt x="48539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485394" y="43433"/>
                </a:lnTo>
                <a:lnTo>
                  <a:pt x="489204" y="41909"/>
                </a:lnTo>
                <a:lnTo>
                  <a:pt x="489966" y="38099"/>
                </a:lnTo>
                <a:close/>
              </a:path>
              <a:path w="549910" h="76200">
                <a:moveTo>
                  <a:pt x="549402" y="38099"/>
                </a:moveTo>
                <a:lnTo>
                  <a:pt x="473202" y="0"/>
                </a:lnTo>
                <a:lnTo>
                  <a:pt x="473202" y="33527"/>
                </a:lnTo>
                <a:lnTo>
                  <a:pt x="485394" y="33527"/>
                </a:lnTo>
                <a:lnTo>
                  <a:pt x="489204" y="35051"/>
                </a:lnTo>
                <a:lnTo>
                  <a:pt x="489966" y="38099"/>
                </a:lnTo>
                <a:lnTo>
                  <a:pt x="489966" y="67817"/>
                </a:lnTo>
                <a:lnTo>
                  <a:pt x="549402" y="38099"/>
                </a:lnTo>
                <a:close/>
              </a:path>
              <a:path w="549910" h="76200">
                <a:moveTo>
                  <a:pt x="489966" y="67817"/>
                </a:moveTo>
                <a:lnTo>
                  <a:pt x="489966" y="38099"/>
                </a:lnTo>
                <a:lnTo>
                  <a:pt x="489204" y="41909"/>
                </a:lnTo>
                <a:lnTo>
                  <a:pt x="485394" y="43433"/>
                </a:lnTo>
                <a:lnTo>
                  <a:pt x="473202" y="43433"/>
                </a:lnTo>
                <a:lnTo>
                  <a:pt x="473202" y="76199"/>
                </a:lnTo>
                <a:lnTo>
                  <a:pt x="48996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06771" y="3789679"/>
            <a:ext cx="17221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recursive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2844" y="4272051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61438" y="4242362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27270" y="3550920"/>
            <a:ext cx="2724150" cy="2697480"/>
          </a:xfrm>
          <a:custGeom>
            <a:avLst/>
            <a:gdLst/>
            <a:ahLst/>
            <a:cxnLst/>
            <a:rect l="l" t="t" r="r" b="b"/>
            <a:pathLst>
              <a:path w="2724150" h="2697479">
                <a:moveTo>
                  <a:pt x="0" y="0"/>
                </a:moveTo>
                <a:lnTo>
                  <a:pt x="0" y="2697480"/>
                </a:lnTo>
                <a:lnTo>
                  <a:pt x="2724150" y="2697479"/>
                </a:lnTo>
                <a:lnTo>
                  <a:pt x="27241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10150" y="4408170"/>
            <a:ext cx="544830" cy="643255"/>
          </a:xfrm>
          <a:custGeom>
            <a:avLst/>
            <a:gdLst/>
            <a:ahLst/>
            <a:cxnLst/>
            <a:rect l="l" t="t" r="r" b="b"/>
            <a:pathLst>
              <a:path w="544829" h="643254">
                <a:moveTo>
                  <a:pt x="544830" y="321564"/>
                </a:moveTo>
                <a:lnTo>
                  <a:pt x="541265" y="269416"/>
                </a:lnTo>
                <a:lnTo>
                  <a:pt x="530943" y="219943"/>
                </a:lnTo>
                <a:lnTo>
                  <a:pt x="514421" y="173808"/>
                </a:lnTo>
                <a:lnTo>
                  <a:pt x="492258" y="131673"/>
                </a:lnTo>
                <a:lnTo>
                  <a:pt x="465010" y="94202"/>
                </a:lnTo>
                <a:lnTo>
                  <a:pt x="433236" y="62057"/>
                </a:lnTo>
                <a:lnTo>
                  <a:pt x="397494" y="35901"/>
                </a:lnTo>
                <a:lnTo>
                  <a:pt x="358341" y="16398"/>
                </a:lnTo>
                <a:lnTo>
                  <a:pt x="316335" y="4210"/>
                </a:lnTo>
                <a:lnTo>
                  <a:pt x="272034" y="0"/>
                </a:lnTo>
                <a:lnTo>
                  <a:pt x="227939" y="4210"/>
                </a:lnTo>
                <a:lnTo>
                  <a:pt x="186098" y="16398"/>
                </a:lnTo>
                <a:lnTo>
                  <a:pt x="147074" y="35901"/>
                </a:lnTo>
                <a:lnTo>
                  <a:pt x="111428" y="62057"/>
                </a:lnTo>
                <a:lnTo>
                  <a:pt x="79724" y="94202"/>
                </a:lnTo>
                <a:lnTo>
                  <a:pt x="52523" y="131673"/>
                </a:lnTo>
                <a:lnTo>
                  <a:pt x="30387" y="173808"/>
                </a:lnTo>
                <a:lnTo>
                  <a:pt x="13880" y="219943"/>
                </a:lnTo>
                <a:lnTo>
                  <a:pt x="3563" y="269416"/>
                </a:lnTo>
                <a:lnTo>
                  <a:pt x="0" y="321564"/>
                </a:lnTo>
                <a:lnTo>
                  <a:pt x="3563" y="373711"/>
                </a:lnTo>
                <a:lnTo>
                  <a:pt x="13880" y="423184"/>
                </a:lnTo>
                <a:lnTo>
                  <a:pt x="30387" y="469319"/>
                </a:lnTo>
                <a:lnTo>
                  <a:pt x="52523" y="511454"/>
                </a:lnTo>
                <a:lnTo>
                  <a:pt x="79724" y="548925"/>
                </a:lnTo>
                <a:lnTo>
                  <a:pt x="111428" y="581070"/>
                </a:lnTo>
                <a:lnTo>
                  <a:pt x="147074" y="607226"/>
                </a:lnTo>
                <a:lnTo>
                  <a:pt x="186098" y="626729"/>
                </a:lnTo>
                <a:lnTo>
                  <a:pt x="227939" y="638917"/>
                </a:lnTo>
                <a:lnTo>
                  <a:pt x="272034" y="643128"/>
                </a:lnTo>
                <a:lnTo>
                  <a:pt x="316335" y="638917"/>
                </a:lnTo>
                <a:lnTo>
                  <a:pt x="358341" y="626729"/>
                </a:lnTo>
                <a:lnTo>
                  <a:pt x="397494" y="607226"/>
                </a:lnTo>
                <a:lnTo>
                  <a:pt x="433236" y="581070"/>
                </a:lnTo>
                <a:lnTo>
                  <a:pt x="465010" y="548925"/>
                </a:lnTo>
                <a:lnTo>
                  <a:pt x="492258" y="511454"/>
                </a:lnTo>
                <a:lnTo>
                  <a:pt x="514421" y="469319"/>
                </a:lnTo>
                <a:lnTo>
                  <a:pt x="530943" y="423184"/>
                </a:lnTo>
                <a:lnTo>
                  <a:pt x="541265" y="373711"/>
                </a:lnTo>
                <a:lnTo>
                  <a:pt x="544830" y="321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0150" y="4408170"/>
            <a:ext cx="544830" cy="643255"/>
          </a:xfrm>
          <a:custGeom>
            <a:avLst/>
            <a:gdLst/>
            <a:ahLst/>
            <a:cxnLst/>
            <a:rect l="l" t="t" r="r" b="b"/>
            <a:pathLst>
              <a:path w="544829" h="643254">
                <a:moveTo>
                  <a:pt x="272034" y="0"/>
                </a:moveTo>
                <a:lnTo>
                  <a:pt x="227939" y="4210"/>
                </a:lnTo>
                <a:lnTo>
                  <a:pt x="186098" y="16398"/>
                </a:lnTo>
                <a:lnTo>
                  <a:pt x="147074" y="35901"/>
                </a:lnTo>
                <a:lnTo>
                  <a:pt x="111428" y="62057"/>
                </a:lnTo>
                <a:lnTo>
                  <a:pt x="79724" y="94202"/>
                </a:lnTo>
                <a:lnTo>
                  <a:pt x="52523" y="131673"/>
                </a:lnTo>
                <a:lnTo>
                  <a:pt x="30387" y="173808"/>
                </a:lnTo>
                <a:lnTo>
                  <a:pt x="13880" y="219943"/>
                </a:lnTo>
                <a:lnTo>
                  <a:pt x="3563" y="269416"/>
                </a:lnTo>
                <a:lnTo>
                  <a:pt x="0" y="321564"/>
                </a:lnTo>
                <a:lnTo>
                  <a:pt x="3563" y="373711"/>
                </a:lnTo>
                <a:lnTo>
                  <a:pt x="13880" y="423184"/>
                </a:lnTo>
                <a:lnTo>
                  <a:pt x="30387" y="469319"/>
                </a:lnTo>
                <a:lnTo>
                  <a:pt x="52523" y="511454"/>
                </a:lnTo>
                <a:lnTo>
                  <a:pt x="79724" y="548925"/>
                </a:lnTo>
                <a:lnTo>
                  <a:pt x="111428" y="581070"/>
                </a:lnTo>
                <a:lnTo>
                  <a:pt x="147074" y="607226"/>
                </a:lnTo>
                <a:lnTo>
                  <a:pt x="186098" y="626729"/>
                </a:lnTo>
                <a:lnTo>
                  <a:pt x="227939" y="638917"/>
                </a:lnTo>
                <a:lnTo>
                  <a:pt x="272034" y="643128"/>
                </a:lnTo>
                <a:lnTo>
                  <a:pt x="316335" y="638917"/>
                </a:lnTo>
                <a:lnTo>
                  <a:pt x="358341" y="626729"/>
                </a:lnTo>
                <a:lnTo>
                  <a:pt x="397494" y="607226"/>
                </a:lnTo>
                <a:lnTo>
                  <a:pt x="433236" y="581070"/>
                </a:lnTo>
                <a:lnTo>
                  <a:pt x="465010" y="548925"/>
                </a:lnTo>
                <a:lnTo>
                  <a:pt x="492258" y="511454"/>
                </a:lnTo>
                <a:lnTo>
                  <a:pt x="514421" y="469319"/>
                </a:lnTo>
                <a:lnTo>
                  <a:pt x="530943" y="423184"/>
                </a:lnTo>
                <a:lnTo>
                  <a:pt x="541265" y="373711"/>
                </a:lnTo>
                <a:lnTo>
                  <a:pt x="544830" y="321564"/>
                </a:lnTo>
                <a:lnTo>
                  <a:pt x="541265" y="269416"/>
                </a:lnTo>
                <a:lnTo>
                  <a:pt x="530943" y="219943"/>
                </a:lnTo>
                <a:lnTo>
                  <a:pt x="514421" y="173808"/>
                </a:lnTo>
                <a:lnTo>
                  <a:pt x="492258" y="131673"/>
                </a:lnTo>
                <a:lnTo>
                  <a:pt x="465010" y="94202"/>
                </a:lnTo>
                <a:lnTo>
                  <a:pt x="433236" y="62057"/>
                </a:lnTo>
                <a:lnTo>
                  <a:pt x="397494" y="35901"/>
                </a:lnTo>
                <a:lnTo>
                  <a:pt x="358341" y="16398"/>
                </a:lnTo>
                <a:lnTo>
                  <a:pt x="316335" y="4210"/>
                </a:lnTo>
                <a:lnTo>
                  <a:pt x="27203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9223" y="4673346"/>
            <a:ext cx="551180" cy="76200"/>
          </a:xfrm>
          <a:custGeom>
            <a:avLst/>
            <a:gdLst/>
            <a:ahLst/>
            <a:cxnLst/>
            <a:rect l="l" t="t" r="r" b="b"/>
            <a:pathLst>
              <a:path w="551179" h="76200">
                <a:moveTo>
                  <a:pt x="492252" y="38099"/>
                </a:moveTo>
                <a:lnTo>
                  <a:pt x="490728" y="35051"/>
                </a:lnTo>
                <a:lnTo>
                  <a:pt x="48768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487680" y="43433"/>
                </a:lnTo>
                <a:lnTo>
                  <a:pt x="490728" y="41909"/>
                </a:lnTo>
                <a:lnTo>
                  <a:pt x="492252" y="38099"/>
                </a:lnTo>
                <a:close/>
              </a:path>
              <a:path w="551179" h="76200">
                <a:moveTo>
                  <a:pt x="550926" y="38099"/>
                </a:moveTo>
                <a:lnTo>
                  <a:pt x="474726" y="0"/>
                </a:lnTo>
                <a:lnTo>
                  <a:pt x="474726" y="33527"/>
                </a:lnTo>
                <a:lnTo>
                  <a:pt x="487680" y="33527"/>
                </a:lnTo>
                <a:lnTo>
                  <a:pt x="490728" y="35051"/>
                </a:lnTo>
                <a:lnTo>
                  <a:pt x="492252" y="38099"/>
                </a:lnTo>
                <a:lnTo>
                  <a:pt x="492252" y="67436"/>
                </a:lnTo>
                <a:lnTo>
                  <a:pt x="550926" y="38099"/>
                </a:lnTo>
                <a:close/>
              </a:path>
              <a:path w="551179" h="76200">
                <a:moveTo>
                  <a:pt x="492252" y="67436"/>
                </a:moveTo>
                <a:lnTo>
                  <a:pt x="492252" y="38099"/>
                </a:lnTo>
                <a:lnTo>
                  <a:pt x="490728" y="41909"/>
                </a:lnTo>
                <a:lnTo>
                  <a:pt x="487680" y="43433"/>
                </a:lnTo>
                <a:lnTo>
                  <a:pt x="474726" y="43433"/>
                </a:lnTo>
                <a:lnTo>
                  <a:pt x="474726" y="76199"/>
                </a:lnTo>
                <a:lnTo>
                  <a:pt x="4922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29326" y="4237735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v[n]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23404" y="4711446"/>
            <a:ext cx="0" cy="751840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3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05221" y="5051297"/>
            <a:ext cx="76200" cy="416559"/>
          </a:xfrm>
          <a:custGeom>
            <a:avLst/>
            <a:gdLst/>
            <a:ahLst/>
            <a:cxnLst/>
            <a:rect l="l" t="t" r="r" b="b"/>
            <a:pathLst>
              <a:path w="76200" h="41656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416560">
                <a:moveTo>
                  <a:pt x="42671" y="76199"/>
                </a:moveTo>
                <a:lnTo>
                  <a:pt x="42671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416560">
                <a:moveTo>
                  <a:pt x="42671" y="41147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411479"/>
                </a:lnTo>
                <a:lnTo>
                  <a:pt x="35051" y="414527"/>
                </a:lnTo>
                <a:lnTo>
                  <a:pt x="38099" y="416051"/>
                </a:lnTo>
                <a:lnTo>
                  <a:pt x="41909" y="414527"/>
                </a:lnTo>
                <a:lnTo>
                  <a:pt x="42671" y="411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86854" y="4126483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16455" y="4526533"/>
            <a:ext cx="7448550" cy="2579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6310" algn="ctr">
              <a:lnSpc>
                <a:spcPct val="100000"/>
              </a:lnSpc>
              <a:spcBef>
                <a:spcPts val="95"/>
              </a:spcBef>
              <a:tabLst>
                <a:tab pos="2030730" algn="l"/>
              </a:tabLst>
            </a:pPr>
            <a:r>
              <a:rPr sz="3000" spc="-7" baseline="2777" dirty="0">
                <a:latin typeface="Times New Roman"/>
                <a:cs typeface="Times New Roman"/>
              </a:rPr>
              <a:t>+	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783590">
              <a:lnSpc>
                <a:spcPct val="100000"/>
              </a:lnSpc>
              <a:tabLst>
                <a:tab pos="1164590" algn="l"/>
                <a:tab pos="1481455" algn="l"/>
                <a:tab pos="1990089" algn="l"/>
              </a:tabLst>
            </a:pPr>
            <a:r>
              <a:rPr sz="2000" spc="-5" dirty="0">
                <a:latin typeface="Times New Roman"/>
                <a:cs typeface="Times New Roman"/>
              </a:rPr>
              <a:t>0	1	2	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603250">
              <a:lnSpc>
                <a:spcPct val="100000"/>
              </a:lnSpc>
              <a:spcBef>
                <a:spcPts val="980"/>
              </a:spcBef>
            </a:pPr>
            <a:r>
              <a:rPr sz="2000" spc="-10" dirty="0">
                <a:latin typeface="Times New Roman"/>
                <a:cs typeface="Times New Roman"/>
              </a:rPr>
              <a:t>Input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835"/>
              </a:spcBef>
              <a:tabLst>
                <a:tab pos="857250" algn="l"/>
                <a:tab pos="1519555" algn="l"/>
                <a:tab pos="1955164" algn="l"/>
                <a:tab pos="2955290" algn="l"/>
                <a:tab pos="3307079" algn="l"/>
                <a:tab pos="4260850" algn="l"/>
                <a:tab pos="5187315" algn="l"/>
                <a:tab pos="5776595" algn="l"/>
                <a:tab pos="664718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Figure	2.15.	An	example	of	discr</a:t>
            </a:r>
            <a:r>
              <a:rPr sz="2000" i="1" spc="-20" dirty="0">
                <a:latin typeface="Times New Roman"/>
                <a:cs typeface="Times New Roman"/>
              </a:rPr>
              <a:t>e</a:t>
            </a:r>
            <a:r>
              <a:rPr sz="2000" i="1" spc="-10" dirty="0">
                <a:latin typeface="Times New Roman"/>
                <a:cs typeface="Times New Roman"/>
              </a:rPr>
              <a:t>t</a:t>
            </a:r>
            <a:r>
              <a:rPr sz="2000" i="1" spc="-5" dirty="0">
                <a:latin typeface="Times New Roman"/>
                <a:cs typeface="Times New Roman"/>
              </a:rPr>
              <a:t>e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system</a:t>
            </a:r>
            <a:r>
              <a:rPr sz="2000" i="1" spc="-5" dirty="0">
                <a:latin typeface="Times New Roman"/>
                <a:cs typeface="Times New Roman"/>
              </a:rPr>
              <a:t>s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wit</a:t>
            </a:r>
            <a:r>
              <a:rPr sz="2000" i="1" spc="-5" dirty="0">
                <a:latin typeface="Times New Roman"/>
                <a:cs typeface="Times New Roman"/>
              </a:rPr>
              <a:t>h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infinit</a:t>
            </a:r>
            <a:r>
              <a:rPr sz="2000" i="1" spc="-5" dirty="0">
                <a:latin typeface="Times New Roman"/>
                <a:cs typeface="Times New Roman"/>
              </a:rPr>
              <a:t>e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impulse  </a:t>
            </a:r>
            <a:r>
              <a:rPr sz="2000" i="1" spc="-5" dirty="0">
                <a:latin typeface="Times New Roman"/>
                <a:cs typeface="Times New Roman"/>
              </a:rPr>
              <a:t>response.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0" y="1371600"/>
            <a:ext cx="4343400" cy="1793875"/>
          </a:xfrm>
          <a:custGeom>
            <a:avLst/>
            <a:gdLst/>
            <a:ahLst/>
            <a:cxnLst/>
            <a:rect l="l" t="t" r="r" b="b"/>
            <a:pathLst>
              <a:path w="4343400" h="1793875">
                <a:moveTo>
                  <a:pt x="0" y="0"/>
                </a:moveTo>
                <a:lnTo>
                  <a:pt x="0" y="1793748"/>
                </a:lnTo>
                <a:lnTo>
                  <a:pt x="4343400" y="1793747"/>
                </a:lnTo>
                <a:lnTo>
                  <a:pt x="434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9326" y="2037924"/>
            <a:ext cx="7475220" cy="3465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52500">
              <a:lnSpc>
                <a:spcPct val="100000"/>
              </a:lnSpc>
              <a:spcBef>
                <a:spcPts val="114"/>
              </a:spcBef>
            </a:pPr>
            <a:r>
              <a:rPr sz="4950" i="1" spc="-290" dirty="0">
                <a:latin typeface="Times New Roman"/>
                <a:cs typeface="Times New Roman"/>
              </a:rPr>
              <a:t>y</a:t>
            </a:r>
            <a:r>
              <a:rPr sz="6800" spc="-290" dirty="0">
                <a:latin typeface="Symbol"/>
                <a:cs typeface="Symbol"/>
              </a:rPr>
              <a:t></a:t>
            </a:r>
            <a:r>
              <a:rPr sz="4950" i="1" spc="-290" dirty="0">
                <a:latin typeface="Times New Roman"/>
                <a:cs typeface="Times New Roman"/>
              </a:rPr>
              <a:t>n</a:t>
            </a:r>
            <a:r>
              <a:rPr sz="6800" spc="-290" dirty="0">
                <a:latin typeface="Symbol"/>
                <a:cs typeface="Symbol"/>
              </a:rPr>
              <a:t></a:t>
            </a:r>
            <a:r>
              <a:rPr sz="6800" spc="-1095" dirty="0">
                <a:latin typeface="Times New Roman"/>
                <a:cs typeface="Times New Roman"/>
              </a:rPr>
              <a:t> </a:t>
            </a:r>
            <a:r>
              <a:rPr sz="4950" spc="15" dirty="0">
                <a:latin typeface="Symbol"/>
                <a:cs typeface="Symbol"/>
              </a:rPr>
              <a:t></a:t>
            </a:r>
            <a:r>
              <a:rPr sz="4950" spc="-570" dirty="0">
                <a:latin typeface="Times New Roman"/>
                <a:cs typeface="Times New Roman"/>
              </a:rPr>
              <a:t> </a:t>
            </a:r>
            <a:r>
              <a:rPr sz="4950" spc="-195" dirty="0">
                <a:latin typeface="Times New Roman"/>
                <a:cs typeface="Times New Roman"/>
              </a:rPr>
              <a:t>1.</a:t>
            </a:r>
            <a:r>
              <a:rPr sz="4950" i="1" spc="-195" dirty="0">
                <a:latin typeface="Times New Roman"/>
                <a:cs typeface="Times New Roman"/>
              </a:rPr>
              <a:t>v</a:t>
            </a:r>
            <a:r>
              <a:rPr sz="6800" spc="-195" dirty="0">
                <a:latin typeface="Symbol"/>
                <a:cs typeface="Symbol"/>
              </a:rPr>
              <a:t></a:t>
            </a:r>
            <a:r>
              <a:rPr sz="4950" i="1" spc="-195" dirty="0">
                <a:latin typeface="Times New Roman"/>
                <a:cs typeface="Times New Roman"/>
              </a:rPr>
              <a:t>n</a:t>
            </a:r>
            <a:r>
              <a:rPr sz="4950" i="1" spc="-330" dirty="0">
                <a:latin typeface="Times New Roman"/>
                <a:cs typeface="Times New Roman"/>
              </a:rPr>
              <a:t> </a:t>
            </a:r>
            <a:r>
              <a:rPr sz="4950" spc="-180" dirty="0">
                <a:latin typeface="Symbol"/>
                <a:cs typeface="Symbol"/>
              </a:rPr>
              <a:t></a:t>
            </a:r>
            <a:r>
              <a:rPr sz="4950" spc="-180" dirty="0">
                <a:latin typeface="Times New Roman"/>
                <a:cs typeface="Times New Roman"/>
              </a:rPr>
              <a:t>1</a:t>
            </a:r>
            <a:r>
              <a:rPr sz="6800" spc="-180" dirty="0">
                <a:latin typeface="Symbol"/>
                <a:cs typeface="Symbol"/>
              </a:rPr>
              <a:t></a:t>
            </a:r>
            <a:endParaRPr sz="6800">
              <a:latin typeface="Symbol"/>
              <a:cs typeface="Symbol"/>
            </a:endParaRPr>
          </a:p>
          <a:p>
            <a:pPr marL="355600" indent="-342900">
              <a:lnSpc>
                <a:spcPts val="5985"/>
              </a:lnSpc>
              <a:spcBef>
                <a:spcPts val="724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4800" spc="-5" dirty="0">
                <a:latin typeface="Times New Roman"/>
                <a:cs typeface="Times New Roman"/>
              </a:rPr>
              <a:t>If </a:t>
            </a:r>
            <a:r>
              <a:rPr sz="4800" i="1" spc="-5" dirty="0">
                <a:latin typeface="Times New Roman"/>
                <a:cs typeface="Times New Roman"/>
              </a:rPr>
              <a:t>x[n] </a:t>
            </a:r>
            <a:r>
              <a:rPr sz="4800" i="1" dirty="0">
                <a:latin typeface="Times New Roman"/>
                <a:cs typeface="Times New Roman"/>
              </a:rPr>
              <a:t>= </a:t>
            </a:r>
            <a:r>
              <a:rPr sz="5050" i="1" spc="-30" dirty="0">
                <a:latin typeface="Symbol"/>
                <a:cs typeface="Symbol"/>
              </a:rPr>
              <a:t></a:t>
            </a:r>
            <a:r>
              <a:rPr sz="4800" i="1" spc="-30" dirty="0">
                <a:latin typeface="Times New Roman"/>
                <a:cs typeface="Times New Roman"/>
              </a:rPr>
              <a:t>[n]</a:t>
            </a:r>
            <a:r>
              <a:rPr sz="4800" spc="-30" dirty="0">
                <a:latin typeface="Times New Roman"/>
                <a:cs typeface="Times New Roman"/>
              </a:rPr>
              <a:t>, </a:t>
            </a:r>
            <a:r>
              <a:rPr sz="4800" spc="-5" dirty="0">
                <a:latin typeface="Times New Roman"/>
                <a:cs typeface="Times New Roman"/>
              </a:rPr>
              <a:t>calculate</a:t>
            </a:r>
            <a:r>
              <a:rPr sz="4800" spc="-50" dirty="0">
                <a:latin typeface="Times New Roman"/>
                <a:cs typeface="Times New Roman"/>
              </a:rPr>
              <a:t> </a:t>
            </a:r>
            <a:r>
              <a:rPr sz="4800" i="1" spc="-10" dirty="0">
                <a:latin typeface="Times New Roman"/>
                <a:cs typeface="Times New Roman"/>
              </a:rPr>
              <a:t>h[n]</a:t>
            </a:r>
            <a:endParaRPr sz="4800">
              <a:latin typeface="Times New Roman"/>
              <a:cs typeface="Times New Roman"/>
            </a:endParaRPr>
          </a:p>
          <a:p>
            <a:pPr marL="354965">
              <a:lnSpc>
                <a:spcPts val="5685"/>
              </a:lnSpc>
            </a:pPr>
            <a:r>
              <a:rPr sz="4800" dirty="0">
                <a:latin typeface="Times New Roman"/>
                <a:cs typeface="Times New Roman"/>
              </a:rPr>
              <a:t>for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i="1" dirty="0">
                <a:latin typeface="Times New Roman"/>
                <a:cs typeface="Times New Roman"/>
              </a:rPr>
              <a:t>n</a:t>
            </a:r>
            <a:r>
              <a:rPr sz="4800" dirty="0">
                <a:latin typeface="Times New Roman"/>
                <a:cs typeface="Times New Roman"/>
              </a:rPr>
              <a:t>=0,1,2,...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8423" y="1088472"/>
            <a:ext cx="4257040" cy="1064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950" b="0" i="1" spc="-310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6800" b="0" spc="-31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4950" b="0" i="1" spc="-3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6800" b="0" spc="-31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6800" b="0" spc="-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95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495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95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6800" b="0" spc="-1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495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6800"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950" b="0" spc="-18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4950" b="0" spc="-4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950" b="0" i="1" spc="-29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6800" b="0" spc="-29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4950" b="0" i="1" spc="-29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6800" b="0" spc="-29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68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0027" y="1367027"/>
            <a:ext cx="4352925" cy="1803400"/>
          </a:xfrm>
          <a:custGeom>
            <a:avLst/>
            <a:gdLst/>
            <a:ahLst/>
            <a:cxnLst/>
            <a:rect l="l" t="t" r="r" b="b"/>
            <a:pathLst>
              <a:path w="4352925" h="1803400">
                <a:moveTo>
                  <a:pt x="0" y="1802892"/>
                </a:moveTo>
                <a:lnTo>
                  <a:pt x="0" y="0"/>
                </a:lnTo>
                <a:lnTo>
                  <a:pt x="4352544" y="0"/>
                </a:lnTo>
                <a:lnTo>
                  <a:pt x="4352544" y="1802891"/>
                </a:lnTo>
                <a:lnTo>
                  <a:pt x="0" y="180289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10655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98702" y="2061116"/>
            <a:ext cx="7512684" cy="9944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2900">
              <a:lnSpc>
                <a:spcPct val="1190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Find </a:t>
            </a:r>
            <a:r>
              <a:rPr sz="2400" dirty="0">
                <a:latin typeface="Tahoma"/>
                <a:cs typeface="Tahoma"/>
              </a:rPr>
              <a:t>the impulse response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400" spc="-5" dirty="0">
                <a:latin typeface="Tahoma"/>
                <a:cs typeface="Tahoma"/>
              </a:rPr>
              <a:t>of the following first-  </a:t>
            </a:r>
            <a:r>
              <a:rPr sz="2400" dirty="0">
                <a:latin typeface="Tahoma"/>
                <a:cs typeface="Tahoma"/>
              </a:rPr>
              <a:t>order recursive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4757673"/>
            <a:ext cx="7355205" cy="100139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marR="5080" indent="-342900">
              <a:lnSpc>
                <a:spcPct val="115900"/>
              </a:lnSpc>
              <a:spcBef>
                <a:spcPts val="2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To find </a:t>
            </a:r>
            <a:r>
              <a:rPr sz="2800" i="1" spc="-5" dirty="0">
                <a:latin typeface="Times New Roman"/>
                <a:cs typeface="Times New Roman"/>
              </a:rPr>
              <a:t>h[n]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we </a:t>
            </a:r>
            <a:r>
              <a:rPr sz="2400" dirty="0">
                <a:latin typeface="Tahoma"/>
                <a:cs typeface="Tahoma"/>
              </a:rPr>
              <a:t>let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950" i="1" spc="-25" dirty="0">
                <a:latin typeface="Symbol"/>
                <a:cs typeface="Symbol"/>
              </a:rPr>
              <a:t></a:t>
            </a:r>
            <a:r>
              <a:rPr sz="2800" i="1" spc="-25" dirty="0">
                <a:latin typeface="Times New Roman"/>
                <a:cs typeface="Times New Roman"/>
              </a:rPr>
              <a:t>[n] </a:t>
            </a:r>
            <a:r>
              <a:rPr sz="2400" spc="-5" dirty="0">
                <a:latin typeface="Tahoma"/>
                <a:cs typeface="Tahoma"/>
              </a:rPr>
              <a:t>and apply </a:t>
            </a:r>
            <a:r>
              <a:rPr sz="2400" dirty="0">
                <a:latin typeface="Tahoma"/>
                <a:cs typeface="Tahoma"/>
              </a:rPr>
              <a:t>the zero  initial</a:t>
            </a:r>
            <a:r>
              <a:rPr sz="2400" spc="-5" dirty="0">
                <a:latin typeface="Tahoma"/>
                <a:cs typeface="Tahoma"/>
              </a:rPr>
              <a:t> condition.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600" y="3429000"/>
            <a:ext cx="4696460" cy="1008380"/>
          </a:xfrm>
          <a:custGeom>
            <a:avLst/>
            <a:gdLst/>
            <a:ahLst/>
            <a:cxnLst/>
            <a:rect l="l" t="t" r="r" b="b"/>
            <a:pathLst>
              <a:path w="4696459" h="1008379">
                <a:moveTo>
                  <a:pt x="0" y="0"/>
                </a:moveTo>
                <a:lnTo>
                  <a:pt x="0" y="1008126"/>
                </a:lnTo>
                <a:lnTo>
                  <a:pt x="4696206" y="1008126"/>
                </a:lnTo>
                <a:lnTo>
                  <a:pt x="469620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8397" y="4006088"/>
            <a:ext cx="19177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475" dirty="0">
                <a:latin typeface="Symbol"/>
                <a:cs typeface="Symbol"/>
              </a:rPr>
              <a:t>⎩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8397" y="3726501"/>
            <a:ext cx="19177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475" dirty="0">
                <a:latin typeface="Symbol"/>
                <a:cs typeface="Symbol"/>
              </a:rPr>
              <a:t>⎨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8397" y="3446241"/>
            <a:ext cx="19177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475" dirty="0">
                <a:latin typeface="Symbol"/>
                <a:cs typeface="Symbol"/>
              </a:rPr>
              <a:t>⎧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0382" y="3925437"/>
            <a:ext cx="19367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5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8247" y="3321234"/>
            <a:ext cx="1332230" cy="1033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1945">
              <a:lnSpc>
                <a:spcPct val="124700"/>
              </a:lnSpc>
              <a:spcBef>
                <a:spcPts val="100"/>
              </a:spcBef>
            </a:pPr>
            <a:r>
              <a:rPr sz="2650" i="1" spc="-5" dirty="0">
                <a:latin typeface="Times New Roman"/>
                <a:cs typeface="Times New Roman"/>
              </a:rPr>
              <a:t>n </a:t>
            </a:r>
            <a:r>
              <a:rPr sz="2650" spc="-5" dirty="0">
                <a:latin typeface="Symbol"/>
                <a:cs typeface="Symbol"/>
              </a:rPr>
              <a:t></a:t>
            </a:r>
            <a:r>
              <a:rPr sz="2650" spc="-5" dirty="0">
                <a:latin typeface="Times New Roman"/>
                <a:cs typeface="Times New Roman"/>
              </a:rPr>
              <a:t> 0  otherwise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7401" y="3296570"/>
            <a:ext cx="195707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i="1" spc="-100" dirty="0">
                <a:latin typeface="Times New Roman"/>
                <a:cs typeface="Times New Roman"/>
              </a:rPr>
              <a:t>ay</a:t>
            </a:r>
            <a:r>
              <a:rPr sz="3600" spc="-100" dirty="0">
                <a:latin typeface="Symbol"/>
                <a:cs typeface="Symbol"/>
              </a:rPr>
              <a:t></a:t>
            </a:r>
            <a:r>
              <a:rPr sz="2650" i="1" spc="-100" dirty="0">
                <a:latin typeface="Times New Roman"/>
                <a:cs typeface="Times New Roman"/>
              </a:rPr>
              <a:t>n </a:t>
            </a:r>
            <a:r>
              <a:rPr sz="2650" spc="-45" dirty="0">
                <a:latin typeface="Symbol"/>
                <a:cs typeface="Symbol"/>
              </a:rPr>
              <a:t></a:t>
            </a:r>
            <a:r>
              <a:rPr sz="2650" spc="-45" dirty="0">
                <a:latin typeface="Times New Roman"/>
                <a:cs typeface="Times New Roman"/>
              </a:rPr>
              <a:t>1</a:t>
            </a:r>
            <a:r>
              <a:rPr sz="3600" spc="-45" dirty="0">
                <a:latin typeface="Symbol"/>
                <a:cs typeface="Symbol"/>
              </a:rPr>
              <a:t></a:t>
            </a:r>
            <a:r>
              <a:rPr sz="2650" spc="-45" dirty="0">
                <a:latin typeface="Symbol"/>
                <a:cs typeface="Symbol"/>
              </a:rPr>
              <a:t>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-175" dirty="0">
                <a:latin typeface="Times New Roman"/>
                <a:cs typeface="Times New Roman"/>
              </a:rPr>
              <a:t>x</a:t>
            </a:r>
            <a:r>
              <a:rPr sz="3600" spc="-175" dirty="0">
                <a:latin typeface="Symbol"/>
                <a:cs typeface="Symbol"/>
              </a:rPr>
              <a:t></a:t>
            </a:r>
            <a:r>
              <a:rPr sz="2650" i="1" spc="-175" dirty="0">
                <a:latin typeface="Times New Roman"/>
                <a:cs typeface="Times New Roman"/>
              </a:rPr>
              <a:t>n</a:t>
            </a:r>
            <a:r>
              <a:rPr sz="3600" spc="-17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4851" y="3543561"/>
            <a:ext cx="79502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i="1" spc="-165" dirty="0">
                <a:latin typeface="Times New Roman"/>
                <a:cs typeface="Times New Roman"/>
              </a:rPr>
              <a:t>y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50" i="1" spc="-165" dirty="0">
                <a:latin typeface="Times New Roman"/>
                <a:cs typeface="Times New Roman"/>
              </a:rPr>
              <a:t>n</a:t>
            </a:r>
            <a:r>
              <a:rPr sz="3600" spc="-165" dirty="0">
                <a:latin typeface="Symbol"/>
                <a:cs typeface="Symbol"/>
              </a:rPr>
              <a:t></a:t>
            </a:r>
            <a:r>
              <a:rPr sz="3600" spc="-62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0027" y="3424428"/>
            <a:ext cx="4705350" cy="1017269"/>
          </a:xfrm>
          <a:custGeom>
            <a:avLst/>
            <a:gdLst/>
            <a:ahLst/>
            <a:cxnLst/>
            <a:rect l="l" t="t" r="r" b="b"/>
            <a:pathLst>
              <a:path w="4705350" h="1017270">
                <a:moveTo>
                  <a:pt x="0" y="1017270"/>
                </a:moveTo>
                <a:lnTo>
                  <a:pt x="0" y="0"/>
                </a:lnTo>
                <a:lnTo>
                  <a:pt x="4705350" y="0"/>
                </a:lnTo>
                <a:lnTo>
                  <a:pt x="4705350" y="1017270"/>
                </a:lnTo>
                <a:lnTo>
                  <a:pt x="0" y="101727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48864"/>
            <a:ext cx="6758305" cy="11944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n = 0, y[0] = h[0] = ay[-1] + </a:t>
            </a:r>
            <a:r>
              <a:rPr sz="3350" b="0" i="1" spc="-2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32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[0] </a:t>
            </a: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200" b="0" i="1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n = 1, y[1] = h[1] = ay[0] + </a:t>
            </a:r>
            <a:r>
              <a:rPr sz="3350" b="0" i="1" spc="-2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32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[1] </a:t>
            </a: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3200" b="0" i="1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2086372"/>
            <a:ext cx="692721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613092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n = 2, y[2] = h[2] = ay[1]</a:t>
            </a:r>
            <a:r>
              <a:rPr sz="3200" i="1" spc="9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+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350" i="1" spc="-20" dirty="0">
                <a:latin typeface="Symbol"/>
                <a:cs typeface="Symbol"/>
              </a:rPr>
              <a:t></a:t>
            </a:r>
            <a:r>
              <a:rPr sz="3200" i="1" spc="-20" dirty="0">
                <a:latin typeface="Times New Roman"/>
                <a:cs typeface="Times New Roman"/>
              </a:rPr>
              <a:t>[2]	</a:t>
            </a:r>
            <a:r>
              <a:rPr sz="3200" i="1" spc="-5" dirty="0">
                <a:latin typeface="Times New Roman"/>
                <a:cs typeface="Times New Roman"/>
              </a:rPr>
              <a:t>=</a:t>
            </a:r>
            <a:r>
              <a:rPr sz="3200" i="1" spc="-7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502" y="3862069"/>
            <a:ext cx="4242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n = n, y[n] = h[n] =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5269" y="3838972"/>
            <a:ext cx="143700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-5" dirty="0">
                <a:latin typeface="Times New Roman"/>
                <a:cs typeface="Times New Roman"/>
              </a:rPr>
              <a:t>for n </a:t>
            </a:r>
            <a:r>
              <a:rPr sz="3350" i="1" spc="-85" dirty="0">
                <a:latin typeface="Symbol"/>
                <a:cs typeface="Symbol"/>
              </a:rPr>
              <a:t></a:t>
            </a:r>
            <a:r>
              <a:rPr sz="3350" i="1" spc="-9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502" y="4333875"/>
            <a:ext cx="7157720" cy="1786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4965" marR="5080" indent="-342265">
              <a:lnSpc>
                <a:spcPct val="116700"/>
              </a:lnSpc>
              <a:spcBef>
                <a:spcPts val="1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y[n] = h[n] = 0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&lt; 0, because </a:t>
            </a:r>
            <a:r>
              <a:rPr sz="3350" i="1" spc="-20" dirty="0">
                <a:latin typeface="Symbol"/>
                <a:cs typeface="Symbol"/>
              </a:rPr>
              <a:t></a:t>
            </a:r>
            <a:r>
              <a:rPr sz="3200" i="1" spc="-20" dirty="0">
                <a:latin typeface="Times New Roman"/>
                <a:cs typeface="Times New Roman"/>
              </a:rPr>
              <a:t>[n] </a:t>
            </a:r>
            <a:r>
              <a:rPr sz="3200" spc="-5" dirty="0">
                <a:latin typeface="Times New Roman"/>
                <a:cs typeface="Times New Roman"/>
              </a:rPr>
              <a:t>is  zero for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&lt; 0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endParaRPr sz="3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y[-1]= 0.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6400" y="2800350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302" y="860552"/>
            <a:ext cx="45593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3420110" algn="l"/>
              </a:tabLst>
            </a:pPr>
            <a:r>
              <a:rPr sz="2800" spc="-5" dirty="0">
                <a:latin typeface="Times New Roman"/>
                <a:cs typeface="Times New Roman"/>
              </a:rPr>
              <a:t>Hence,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h[n]=a</a:t>
            </a:r>
            <a:r>
              <a:rPr sz="2850" i="1" spc="-7" baseline="23391" dirty="0">
                <a:latin typeface="Times New Roman"/>
                <a:cs typeface="Times New Roman"/>
              </a:rPr>
              <a:t>n</a:t>
            </a:r>
            <a:r>
              <a:rPr sz="2800" i="1" spc="-5" dirty="0">
                <a:latin typeface="Times New Roman"/>
                <a:cs typeface="Times New Roman"/>
              </a:rPr>
              <a:t>u[n]	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all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7427" y="4248150"/>
            <a:ext cx="3975100" cy="76200"/>
          </a:xfrm>
          <a:custGeom>
            <a:avLst/>
            <a:gdLst/>
            <a:ahLst/>
            <a:cxnLst/>
            <a:rect l="l" t="t" r="r" b="b"/>
            <a:pathLst>
              <a:path w="3975100" h="76200">
                <a:moveTo>
                  <a:pt x="3915918" y="38100"/>
                </a:moveTo>
                <a:lnTo>
                  <a:pt x="3915156" y="35052"/>
                </a:lnTo>
                <a:lnTo>
                  <a:pt x="3911346" y="33528"/>
                </a:lnTo>
                <a:lnTo>
                  <a:pt x="4571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3911346" y="42672"/>
                </a:lnTo>
                <a:lnTo>
                  <a:pt x="3915156" y="41148"/>
                </a:lnTo>
                <a:lnTo>
                  <a:pt x="3915918" y="38100"/>
                </a:lnTo>
                <a:close/>
              </a:path>
              <a:path w="3975100" h="76200">
                <a:moveTo>
                  <a:pt x="3974592" y="38100"/>
                </a:moveTo>
                <a:lnTo>
                  <a:pt x="3898392" y="0"/>
                </a:lnTo>
                <a:lnTo>
                  <a:pt x="3898392" y="33528"/>
                </a:lnTo>
                <a:lnTo>
                  <a:pt x="3911346" y="33528"/>
                </a:lnTo>
                <a:lnTo>
                  <a:pt x="3915156" y="35052"/>
                </a:lnTo>
                <a:lnTo>
                  <a:pt x="3915918" y="38100"/>
                </a:lnTo>
                <a:lnTo>
                  <a:pt x="3915918" y="67437"/>
                </a:lnTo>
                <a:lnTo>
                  <a:pt x="3974592" y="38100"/>
                </a:lnTo>
                <a:close/>
              </a:path>
              <a:path w="3975100" h="76200">
                <a:moveTo>
                  <a:pt x="3915918" y="67437"/>
                </a:moveTo>
                <a:lnTo>
                  <a:pt x="3915918" y="38100"/>
                </a:lnTo>
                <a:lnTo>
                  <a:pt x="3915156" y="41148"/>
                </a:lnTo>
                <a:lnTo>
                  <a:pt x="3911346" y="42672"/>
                </a:lnTo>
                <a:lnTo>
                  <a:pt x="3898392" y="42672"/>
                </a:lnTo>
                <a:lnTo>
                  <a:pt x="3898392" y="76200"/>
                </a:lnTo>
                <a:lnTo>
                  <a:pt x="391591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6322" y="1812798"/>
            <a:ext cx="76200" cy="2478405"/>
          </a:xfrm>
          <a:custGeom>
            <a:avLst/>
            <a:gdLst/>
            <a:ahLst/>
            <a:cxnLst/>
            <a:rect l="l" t="t" r="r" b="b"/>
            <a:pathLst>
              <a:path w="76200" h="247840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7"/>
                </a:lnTo>
                <a:lnTo>
                  <a:pt x="38100" y="58674"/>
                </a:lnTo>
                <a:lnTo>
                  <a:pt x="41910" y="60197"/>
                </a:lnTo>
                <a:lnTo>
                  <a:pt x="42672" y="63245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2478404">
                <a:moveTo>
                  <a:pt x="42672" y="76200"/>
                </a:moveTo>
                <a:lnTo>
                  <a:pt x="42672" y="63245"/>
                </a:lnTo>
                <a:lnTo>
                  <a:pt x="41910" y="60197"/>
                </a:lnTo>
                <a:lnTo>
                  <a:pt x="38100" y="58674"/>
                </a:lnTo>
                <a:lnTo>
                  <a:pt x="35052" y="60197"/>
                </a:lnTo>
                <a:lnTo>
                  <a:pt x="33528" y="63245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2478404">
                <a:moveTo>
                  <a:pt x="42672" y="2473452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2473452"/>
                </a:lnTo>
                <a:lnTo>
                  <a:pt x="35052" y="2476500"/>
                </a:lnTo>
                <a:lnTo>
                  <a:pt x="38100" y="2478024"/>
                </a:lnTo>
                <a:lnTo>
                  <a:pt x="41910" y="2476500"/>
                </a:lnTo>
                <a:lnTo>
                  <a:pt x="42672" y="2473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6987" y="2749867"/>
            <a:ext cx="113918" cy="132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5033" y="3351085"/>
            <a:ext cx="114680" cy="133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9363" y="3670363"/>
            <a:ext cx="112394" cy="132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1407" y="3890581"/>
            <a:ext cx="114680" cy="1337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94213" y="4033837"/>
            <a:ext cx="113918" cy="1329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7813" y="4218241"/>
            <a:ext cx="113918" cy="132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4161" y="4218241"/>
            <a:ext cx="112395" cy="1329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8985" y="4218241"/>
            <a:ext cx="113157" cy="1329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3809" y="4218241"/>
            <a:ext cx="114681" cy="1329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8633" y="4218241"/>
            <a:ext cx="114681" cy="1329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4981" y="4218241"/>
            <a:ext cx="113156" cy="132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96945" y="3417570"/>
            <a:ext cx="0" cy="899160"/>
          </a:xfrm>
          <a:custGeom>
            <a:avLst/>
            <a:gdLst/>
            <a:ahLst/>
            <a:cxnLst/>
            <a:rect l="l" t="t" r="r" b="b"/>
            <a:pathLst>
              <a:path h="899160">
                <a:moveTo>
                  <a:pt x="0" y="0"/>
                </a:moveTo>
                <a:lnTo>
                  <a:pt x="0" y="8991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49752" y="3790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01796" y="3960876"/>
            <a:ext cx="0" cy="340360"/>
          </a:xfrm>
          <a:custGeom>
            <a:avLst/>
            <a:gdLst/>
            <a:ahLst/>
            <a:cxnLst/>
            <a:rect l="l" t="t" r="r" b="b"/>
            <a:pathLst>
              <a:path h="340360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56126" y="4119371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95270" y="1957070"/>
            <a:ext cx="156019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h[n]</a:t>
            </a:r>
            <a:endParaRPr sz="2400">
              <a:latin typeface="Times New Roman"/>
              <a:cs typeface="Times New Roman"/>
            </a:endParaRPr>
          </a:p>
          <a:p>
            <a:pPr marL="441325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latin typeface="Times New Roman"/>
                <a:cs typeface="Times New Roman"/>
              </a:rPr>
              <a:t>0 &lt;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5248" y="25779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82850" y="430829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3303" y="430829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44846" y="4232147"/>
            <a:ext cx="3823335" cy="76200"/>
          </a:xfrm>
          <a:custGeom>
            <a:avLst/>
            <a:gdLst/>
            <a:ahLst/>
            <a:cxnLst/>
            <a:rect l="l" t="t" r="r" b="b"/>
            <a:pathLst>
              <a:path w="3823334" h="76200">
                <a:moveTo>
                  <a:pt x="3764280" y="38100"/>
                </a:moveTo>
                <a:lnTo>
                  <a:pt x="3762756" y="35052"/>
                </a:lnTo>
                <a:lnTo>
                  <a:pt x="3759708" y="33528"/>
                </a:lnTo>
                <a:lnTo>
                  <a:pt x="5334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5334" y="42672"/>
                </a:lnTo>
                <a:lnTo>
                  <a:pt x="3759708" y="42672"/>
                </a:lnTo>
                <a:lnTo>
                  <a:pt x="3762756" y="41910"/>
                </a:lnTo>
                <a:lnTo>
                  <a:pt x="3764280" y="38100"/>
                </a:lnTo>
                <a:close/>
              </a:path>
              <a:path w="3823334" h="76200">
                <a:moveTo>
                  <a:pt x="3822954" y="38100"/>
                </a:moveTo>
                <a:lnTo>
                  <a:pt x="3746754" y="0"/>
                </a:lnTo>
                <a:lnTo>
                  <a:pt x="3746754" y="33528"/>
                </a:lnTo>
                <a:lnTo>
                  <a:pt x="3759708" y="33528"/>
                </a:lnTo>
                <a:lnTo>
                  <a:pt x="3762756" y="35052"/>
                </a:lnTo>
                <a:lnTo>
                  <a:pt x="3764280" y="38100"/>
                </a:lnTo>
                <a:lnTo>
                  <a:pt x="3764280" y="67437"/>
                </a:lnTo>
                <a:lnTo>
                  <a:pt x="3822954" y="38100"/>
                </a:lnTo>
                <a:close/>
              </a:path>
              <a:path w="3823334" h="76200">
                <a:moveTo>
                  <a:pt x="3764280" y="67437"/>
                </a:moveTo>
                <a:lnTo>
                  <a:pt x="3764280" y="38100"/>
                </a:lnTo>
                <a:lnTo>
                  <a:pt x="3762756" y="41910"/>
                </a:lnTo>
                <a:lnTo>
                  <a:pt x="3759708" y="42672"/>
                </a:lnTo>
                <a:lnTo>
                  <a:pt x="3746754" y="42672"/>
                </a:lnTo>
                <a:lnTo>
                  <a:pt x="3746754" y="76200"/>
                </a:lnTo>
                <a:lnTo>
                  <a:pt x="376428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92873" y="1742694"/>
            <a:ext cx="76200" cy="2532380"/>
          </a:xfrm>
          <a:custGeom>
            <a:avLst/>
            <a:gdLst/>
            <a:ahLst/>
            <a:cxnLst/>
            <a:rect l="l" t="t" r="r" b="b"/>
            <a:pathLst>
              <a:path w="76200" h="25323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5051" y="60198"/>
                </a:lnTo>
                <a:lnTo>
                  <a:pt x="38099" y="59436"/>
                </a:lnTo>
                <a:lnTo>
                  <a:pt x="41909" y="60198"/>
                </a:lnTo>
                <a:lnTo>
                  <a:pt x="42671" y="64008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532379">
                <a:moveTo>
                  <a:pt x="42671" y="76200"/>
                </a:moveTo>
                <a:lnTo>
                  <a:pt x="42671" y="64008"/>
                </a:lnTo>
                <a:lnTo>
                  <a:pt x="41909" y="60198"/>
                </a:lnTo>
                <a:lnTo>
                  <a:pt x="38099" y="59436"/>
                </a:lnTo>
                <a:lnTo>
                  <a:pt x="35051" y="60198"/>
                </a:lnTo>
                <a:lnTo>
                  <a:pt x="33527" y="64008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532379">
                <a:moveTo>
                  <a:pt x="42671" y="2527554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527554"/>
                </a:lnTo>
                <a:lnTo>
                  <a:pt x="35051" y="2531364"/>
                </a:lnTo>
                <a:lnTo>
                  <a:pt x="38099" y="2532126"/>
                </a:lnTo>
                <a:lnTo>
                  <a:pt x="41909" y="2531364"/>
                </a:lnTo>
                <a:lnTo>
                  <a:pt x="42671" y="2527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91159" y="3463861"/>
            <a:ext cx="114680" cy="1337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45489" y="3321367"/>
            <a:ext cx="113919" cy="132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85341" y="2957131"/>
            <a:ext cx="112395" cy="1337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24431" y="2452687"/>
            <a:ext cx="113157" cy="132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8939" y="2022157"/>
            <a:ext cx="112395" cy="1322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51891" y="4206811"/>
            <a:ext cx="113919" cy="1314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97383" y="4206811"/>
            <a:ext cx="113157" cy="1314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42113" y="4206811"/>
            <a:ext cx="113918" cy="1314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88367" y="4206811"/>
            <a:ext cx="113918" cy="1314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33859" y="4206811"/>
            <a:ext cx="113156" cy="1314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0113" y="4206811"/>
            <a:ext cx="112394" cy="1314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92771" y="1765046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h[n]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64530" y="2345080"/>
            <a:ext cx="655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02374" y="328142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04126" y="427812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39047" y="42924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399019" y="3414521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2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38871" y="3006851"/>
            <a:ext cx="0" cy="1263650"/>
          </a:xfrm>
          <a:custGeom>
            <a:avLst/>
            <a:gdLst/>
            <a:ahLst/>
            <a:cxnLst/>
            <a:rect l="l" t="t" r="r" b="b"/>
            <a:pathLst>
              <a:path h="1263650">
                <a:moveTo>
                  <a:pt x="0" y="0"/>
                </a:moveTo>
                <a:lnTo>
                  <a:pt x="0" y="12633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7200" y="2501645"/>
            <a:ext cx="0" cy="1769110"/>
          </a:xfrm>
          <a:custGeom>
            <a:avLst/>
            <a:gdLst/>
            <a:ahLst/>
            <a:cxnLst/>
            <a:rect l="l" t="t" r="r" b="b"/>
            <a:pathLst>
              <a:path h="1769110">
                <a:moveTo>
                  <a:pt x="0" y="0"/>
                </a:moveTo>
                <a:lnTo>
                  <a:pt x="0" y="1768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32469" y="2090927"/>
            <a:ext cx="0" cy="2207260"/>
          </a:xfrm>
          <a:custGeom>
            <a:avLst/>
            <a:gdLst/>
            <a:ahLst/>
            <a:cxnLst/>
            <a:rect l="l" t="t" r="r" b="b"/>
            <a:pathLst>
              <a:path h="2207260">
                <a:moveTo>
                  <a:pt x="0" y="0"/>
                </a:moveTo>
                <a:lnTo>
                  <a:pt x="0" y="2206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14627" y="5237226"/>
            <a:ext cx="887094" cy="76200"/>
          </a:xfrm>
          <a:custGeom>
            <a:avLst/>
            <a:gdLst/>
            <a:ahLst/>
            <a:cxnLst/>
            <a:rect l="l" t="t" r="r" b="b"/>
            <a:pathLst>
              <a:path w="887094" h="76200">
                <a:moveTo>
                  <a:pt x="828294" y="38099"/>
                </a:moveTo>
                <a:lnTo>
                  <a:pt x="826769" y="34289"/>
                </a:lnTo>
                <a:lnTo>
                  <a:pt x="823722" y="33527"/>
                </a:lnTo>
                <a:lnTo>
                  <a:pt x="4571" y="33527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823722" y="42671"/>
                </a:lnTo>
                <a:lnTo>
                  <a:pt x="826769" y="41147"/>
                </a:lnTo>
                <a:lnTo>
                  <a:pt x="828294" y="38099"/>
                </a:lnTo>
                <a:close/>
              </a:path>
              <a:path w="887094" h="76200">
                <a:moveTo>
                  <a:pt x="886968" y="38099"/>
                </a:moveTo>
                <a:lnTo>
                  <a:pt x="810768" y="0"/>
                </a:lnTo>
                <a:lnTo>
                  <a:pt x="810768" y="33527"/>
                </a:lnTo>
                <a:lnTo>
                  <a:pt x="823722" y="33527"/>
                </a:lnTo>
                <a:lnTo>
                  <a:pt x="826769" y="34289"/>
                </a:lnTo>
                <a:lnTo>
                  <a:pt x="828294" y="38099"/>
                </a:lnTo>
                <a:lnTo>
                  <a:pt x="828294" y="67436"/>
                </a:lnTo>
                <a:lnTo>
                  <a:pt x="886968" y="38099"/>
                </a:lnTo>
                <a:close/>
              </a:path>
              <a:path w="887094" h="76200">
                <a:moveTo>
                  <a:pt x="828294" y="67436"/>
                </a:moveTo>
                <a:lnTo>
                  <a:pt x="828294" y="38099"/>
                </a:lnTo>
                <a:lnTo>
                  <a:pt x="826769" y="41147"/>
                </a:lnTo>
                <a:lnTo>
                  <a:pt x="823722" y="42671"/>
                </a:lnTo>
                <a:lnTo>
                  <a:pt x="810768" y="42671"/>
                </a:lnTo>
                <a:lnTo>
                  <a:pt x="810768" y="76199"/>
                </a:lnTo>
                <a:lnTo>
                  <a:pt x="8282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101595" y="5029200"/>
            <a:ext cx="1632585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325"/>
              </a:spcBef>
            </a:pPr>
            <a:r>
              <a:rPr sz="2000" i="1" spc="-5" dirty="0">
                <a:latin typeface="Times New Roman"/>
                <a:cs typeface="Times New Roman"/>
              </a:rPr>
              <a:t>h[n]=a</a:t>
            </a:r>
            <a:r>
              <a:rPr sz="1950" i="1" spc="-7" baseline="25641" dirty="0">
                <a:latin typeface="Times New Roman"/>
                <a:cs typeface="Times New Roman"/>
              </a:rPr>
              <a:t>n</a:t>
            </a:r>
            <a:r>
              <a:rPr sz="2000" i="1" spc="-5" dirty="0">
                <a:latin typeface="Times New Roman"/>
                <a:cs typeface="Times New Roman"/>
              </a:rPr>
              <a:t>u[n]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29228" y="5219700"/>
            <a:ext cx="711200" cy="76200"/>
          </a:xfrm>
          <a:custGeom>
            <a:avLst/>
            <a:gdLst/>
            <a:ahLst/>
            <a:cxnLst/>
            <a:rect l="l" t="t" r="r" b="b"/>
            <a:pathLst>
              <a:path w="711200" h="76200">
                <a:moveTo>
                  <a:pt x="652272" y="38099"/>
                </a:moveTo>
                <a:lnTo>
                  <a:pt x="650748" y="35051"/>
                </a:lnTo>
                <a:lnTo>
                  <a:pt x="64770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647700" y="42671"/>
                </a:lnTo>
                <a:lnTo>
                  <a:pt x="650748" y="41147"/>
                </a:lnTo>
                <a:lnTo>
                  <a:pt x="652272" y="38099"/>
                </a:lnTo>
                <a:close/>
              </a:path>
              <a:path w="711200" h="76200">
                <a:moveTo>
                  <a:pt x="710946" y="38099"/>
                </a:moveTo>
                <a:lnTo>
                  <a:pt x="634746" y="0"/>
                </a:lnTo>
                <a:lnTo>
                  <a:pt x="634746" y="33527"/>
                </a:lnTo>
                <a:lnTo>
                  <a:pt x="647700" y="33527"/>
                </a:lnTo>
                <a:lnTo>
                  <a:pt x="650748" y="35051"/>
                </a:lnTo>
                <a:lnTo>
                  <a:pt x="652272" y="38099"/>
                </a:lnTo>
                <a:lnTo>
                  <a:pt x="652272" y="67436"/>
                </a:lnTo>
                <a:lnTo>
                  <a:pt x="710946" y="38099"/>
                </a:lnTo>
                <a:close/>
              </a:path>
              <a:path w="711200" h="76200">
                <a:moveTo>
                  <a:pt x="652272" y="67436"/>
                </a:moveTo>
                <a:lnTo>
                  <a:pt x="652272" y="38099"/>
                </a:lnTo>
                <a:lnTo>
                  <a:pt x="650748" y="41147"/>
                </a:lnTo>
                <a:lnTo>
                  <a:pt x="647700" y="42671"/>
                </a:lnTo>
                <a:lnTo>
                  <a:pt x="634746" y="42671"/>
                </a:lnTo>
                <a:lnTo>
                  <a:pt x="634746" y="76199"/>
                </a:lnTo>
                <a:lnTo>
                  <a:pt x="6522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813302" y="4862576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30627" y="4859530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99303" y="5237226"/>
            <a:ext cx="887094" cy="76200"/>
          </a:xfrm>
          <a:custGeom>
            <a:avLst/>
            <a:gdLst/>
            <a:ahLst/>
            <a:cxnLst/>
            <a:rect l="l" t="t" r="r" b="b"/>
            <a:pathLst>
              <a:path w="887095" h="76200">
                <a:moveTo>
                  <a:pt x="828294" y="38099"/>
                </a:moveTo>
                <a:lnTo>
                  <a:pt x="826770" y="34289"/>
                </a:lnTo>
                <a:lnTo>
                  <a:pt x="823722" y="33527"/>
                </a:lnTo>
                <a:lnTo>
                  <a:pt x="4572" y="33527"/>
                </a:lnTo>
                <a:lnTo>
                  <a:pt x="762" y="34289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823722" y="42671"/>
                </a:lnTo>
                <a:lnTo>
                  <a:pt x="826770" y="41147"/>
                </a:lnTo>
                <a:lnTo>
                  <a:pt x="828294" y="38099"/>
                </a:lnTo>
                <a:close/>
              </a:path>
              <a:path w="887095" h="76200">
                <a:moveTo>
                  <a:pt x="886968" y="38099"/>
                </a:moveTo>
                <a:lnTo>
                  <a:pt x="810768" y="0"/>
                </a:lnTo>
                <a:lnTo>
                  <a:pt x="810768" y="33527"/>
                </a:lnTo>
                <a:lnTo>
                  <a:pt x="823722" y="33527"/>
                </a:lnTo>
                <a:lnTo>
                  <a:pt x="826770" y="34289"/>
                </a:lnTo>
                <a:lnTo>
                  <a:pt x="828294" y="38099"/>
                </a:lnTo>
                <a:lnTo>
                  <a:pt x="828294" y="67436"/>
                </a:lnTo>
                <a:lnTo>
                  <a:pt x="886968" y="38099"/>
                </a:lnTo>
                <a:close/>
              </a:path>
              <a:path w="887095" h="76200">
                <a:moveTo>
                  <a:pt x="828294" y="67436"/>
                </a:moveTo>
                <a:lnTo>
                  <a:pt x="828294" y="38099"/>
                </a:lnTo>
                <a:lnTo>
                  <a:pt x="826770" y="41147"/>
                </a:lnTo>
                <a:lnTo>
                  <a:pt x="823722" y="42671"/>
                </a:lnTo>
                <a:lnTo>
                  <a:pt x="810768" y="42671"/>
                </a:lnTo>
                <a:lnTo>
                  <a:pt x="810768" y="76199"/>
                </a:lnTo>
                <a:lnTo>
                  <a:pt x="8282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33744" y="5237226"/>
            <a:ext cx="2124710" cy="76200"/>
          </a:xfrm>
          <a:custGeom>
            <a:avLst/>
            <a:gdLst/>
            <a:ahLst/>
            <a:cxnLst/>
            <a:rect l="l" t="t" r="r" b="b"/>
            <a:pathLst>
              <a:path w="2124709" h="76200">
                <a:moveTo>
                  <a:pt x="2065782" y="38100"/>
                </a:moveTo>
                <a:lnTo>
                  <a:pt x="2064258" y="34290"/>
                </a:lnTo>
                <a:lnTo>
                  <a:pt x="2061210" y="33528"/>
                </a:lnTo>
                <a:lnTo>
                  <a:pt x="5334" y="33528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5334" y="42672"/>
                </a:lnTo>
                <a:lnTo>
                  <a:pt x="2061210" y="42672"/>
                </a:lnTo>
                <a:lnTo>
                  <a:pt x="2064258" y="41148"/>
                </a:lnTo>
                <a:lnTo>
                  <a:pt x="2065782" y="38100"/>
                </a:lnTo>
                <a:close/>
              </a:path>
              <a:path w="2124709" h="76200">
                <a:moveTo>
                  <a:pt x="2124456" y="38100"/>
                </a:moveTo>
                <a:lnTo>
                  <a:pt x="2048256" y="0"/>
                </a:lnTo>
                <a:lnTo>
                  <a:pt x="2048256" y="33528"/>
                </a:lnTo>
                <a:lnTo>
                  <a:pt x="2061210" y="33528"/>
                </a:lnTo>
                <a:lnTo>
                  <a:pt x="2064258" y="34290"/>
                </a:lnTo>
                <a:lnTo>
                  <a:pt x="2065782" y="38100"/>
                </a:lnTo>
                <a:lnTo>
                  <a:pt x="2065782" y="67437"/>
                </a:lnTo>
                <a:lnTo>
                  <a:pt x="2124456" y="38100"/>
                </a:lnTo>
                <a:close/>
              </a:path>
              <a:path w="2124709" h="76200">
                <a:moveTo>
                  <a:pt x="2065782" y="67437"/>
                </a:moveTo>
                <a:lnTo>
                  <a:pt x="2065782" y="38100"/>
                </a:lnTo>
                <a:lnTo>
                  <a:pt x="2064258" y="41148"/>
                </a:lnTo>
                <a:lnTo>
                  <a:pt x="2061210" y="42672"/>
                </a:lnTo>
                <a:lnTo>
                  <a:pt x="2048256" y="42672"/>
                </a:lnTo>
                <a:lnTo>
                  <a:pt x="2048256" y="76200"/>
                </a:lnTo>
                <a:lnTo>
                  <a:pt x="206578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907528" y="4859527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02341" y="4859527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222997" y="6126479"/>
            <a:ext cx="528955" cy="4457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339078" y="635965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54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92645" y="6359652"/>
            <a:ext cx="530860" cy="0"/>
          </a:xfrm>
          <a:custGeom>
            <a:avLst/>
            <a:gdLst/>
            <a:ahLst/>
            <a:cxnLst/>
            <a:rect l="l" t="t" r="r" b="b"/>
            <a:pathLst>
              <a:path w="530859">
                <a:moveTo>
                  <a:pt x="0" y="0"/>
                </a:moveTo>
                <a:lnTo>
                  <a:pt x="5303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16623" y="6115050"/>
            <a:ext cx="304800" cy="500380"/>
          </a:xfrm>
          <a:custGeom>
            <a:avLst/>
            <a:gdLst/>
            <a:ahLst/>
            <a:cxnLst/>
            <a:rect l="l" t="t" r="r" b="b"/>
            <a:pathLst>
              <a:path w="304800" h="500379">
                <a:moveTo>
                  <a:pt x="304800" y="499872"/>
                </a:moveTo>
                <a:lnTo>
                  <a:pt x="304800" y="0"/>
                </a:lnTo>
                <a:lnTo>
                  <a:pt x="0" y="249936"/>
                </a:lnTo>
                <a:lnTo>
                  <a:pt x="304800" y="499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16623" y="6115050"/>
            <a:ext cx="304800" cy="500380"/>
          </a:xfrm>
          <a:custGeom>
            <a:avLst/>
            <a:gdLst/>
            <a:ahLst/>
            <a:cxnLst/>
            <a:rect l="l" t="t" r="r" b="b"/>
            <a:pathLst>
              <a:path w="304800" h="500379">
                <a:moveTo>
                  <a:pt x="0" y="249936"/>
                </a:moveTo>
                <a:lnTo>
                  <a:pt x="304800" y="499872"/>
                </a:lnTo>
                <a:lnTo>
                  <a:pt x="304800" y="0"/>
                </a:lnTo>
                <a:lnTo>
                  <a:pt x="0" y="24993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51826" y="6359652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0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86271" y="5105400"/>
            <a:ext cx="462280" cy="457200"/>
          </a:xfrm>
          <a:custGeom>
            <a:avLst/>
            <a:gdLst/>
            <a:ahLst/>
            <a:cxnLst/>
            <a:rect l="l" t="t" r="r" b="b"/>
            <a:pathLst>
              <a:path w="462279" h="457200">
                <a:moveTo>
                  <a:pt x="461772" y="228600"/>
                </a:moveTo>
                <a:lnTo>
                  <a:pt x="457101" y="182460"/>
                </a:lnTo>
                <a:lnTo>
                  <a:pt x="443698" y="139517"/>
                </a:lnTo>
                <a:lnTo>
                  <a:pt x="422472" y="100682"/>
                </a:lnTo>
                <a:lnTo>
                  <a:pt x="394335" y="66865"/>
                </a:lnTo>
                <a:lnTo>
                  <a:pt x="360196" y="38978"/>
                </a:lnTo>
                <a:lnTo>
                  <a:pt x="320968" y="17930"/>
                </a:lnTo>
                <a:lnTo>
                  <a:pt x="277561" y="4634"/>
                </a:lnTo>
                <a:lnTo>
                  <a:pt x="230886" y="0"/>
                </a:lnTo>
                <a:lnTo>
                  <a:pt x="184429" y="4634"/>
                </a:lnTo>
                <a:lnTo>
                  <a:pt x="141124" y="17930"/>
                </a:lnTo>
                <a:lnTo>
                  <a:pt x="101910" y="38978"/>
                </a:lnTo>
                <a:lnTo>
                  <a:pt x="67722" y="66865"/>
                </a:lnTo>
                <a:lnTo>
                  <a:pt x="39500" y="100682"/>
                </a:lnTo>
                <a:lnTo>
                  <a:pt x="18180" y="139517"/>
                </a:lnTo>
                <a:lnTo>
                  <a:pt x="4701" y="182460"/>
                </a:lnTo>
                <a:lnTo>
                  <a:pt x="0" y="228600"/>
                </a:lnTo>
                <a:lnTo>
                  <a:pt x="4701" y="274739"/>
                </a:lnTo>
                <a:lnTo>
                  <a:pt x="18180" y="317682"/>
                </a:lnTo>
                <a:lnTo>
                  <a:pt x="39500" y="356517"/>
                </a:lnTo>
                <a:lnTo>
                  <a:pt x="67722" y="390334"/>
                </a:lnTo>
                <a:lnTo>
                  <a:pt x="101910" y="418221"/>
                </a:lnTo>
                <a:lnTo>
                  <a:pt x="141124" y="439269"/>
                </a:lnTo>
                <a:lnTo>
                  <a:pt x="184429" y="452565"/>
                </a:lnTo>
                <a:lnTo>
                  <a:pt x="230886" y="457200"/>
                </a:lnTo>
                <a:lnTo>
                  <a:pt x="277561" y="452565"/>
                </a:lnTo>
                <a:lnTo>
                  <a:pt x="320968" y="439269"/>
                </a:lnTo>
                <a:lnTo>
                  <a:pt x="360196" y="418221"/>
                </a:lnTo>
                <a:lnTo>
                  <a:pt x="394335" y="390334"/>
                </a:lnTo>
                <a:lnTo>
                  <a:pt x="422472" y="356517"/>
                </a:lnTo>
                <a:lnTo>
                  <a:pt x="443698" y="317682"/>
                </a:lnTo>
                <a:lnTo>
                  <a:pt x="457101" y="274739"/>
                </a:lnTo>
                <a:lnTo>
                  <a:pt x="461772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86271" y="5105400"/>
            <a:ext cx="462280" cy="457200"/>
          </a:xfrm>
          <a:custGeom>
            <a:avLst/>
            <a:gdLst/>
            <a:ahLst/>
            <a:cxnLst/>
            <a:rect l="l" t="t" r="r" b="b"/>
            <a:pathLst>
              <a:path w="462279" h="457200">
                <a:moveTo>
                  <a:pt x="230886" y="0"/>
                </a:moveTo>
                <a:lnTo>
                  <a:pt x="184429" y="4634"/>
                </a:lnTo>
                <a:lnTo>
                  <a:pt x="141124" y="17930"/>
                </a:lnTo>
                <a:lnTo>
                  <a:pt x="101910" y="38978"/>
                </a:lnTo>
                <a:lnTo>
                  <a:pt x="67722" y="66865"/>
                </a:lnTo>
                <a:lnTo>
                  <a:pt x="39500" y="100682"/>
                </a:lnTo>
                <a:lnTo>
                  <a:pt x="18180" y="139517"/>
                </a:lnTo>
                <a:lnTo>
                  <a:pt x="4701" y="182460"/>
                </a:lnTo>
                <a:lnTo>
                  <a:pt x="0" y="228600"/>
                </a:lnTo>
                <a:lnTo>
                  <a:pt x="4701" y="274739"/>
                </a:lnTo>
                <a:lnTo>
                  <a:pt x="18180" y="317682"/>
                </a:lnTo>
                <a:lnTo>
                  <a:pt x="39500" y="356517"/>
                </a:lnTo>
                <a:lnTo>
                  <a:pt x="67722" y="390334"/>
                </a:lnTo>
                <a:lnTo>
                  <a:pt x="101910" y="418221"/>
                </a:lnTo>
                <a:lnTo>
                  <a:pt x="141124" y="439269"/>
                </a:lnTo>
                <a:lnTo>
                  <a:pt x="184429" y="452565"/>
                </a:lnTo>
                <a:lnTo>
                  <a:pt x="230886" y="457200"/>
                </a:lnTo>
                <a:lnTo>
                  <a:pt x="277561" y="452565"/>
                </a:lnTo>
                <a:lnTo>
                  <a:pt x="320968" y="439269"/>
                </a:lnTo>
                <a:lnTo>
                  <a:pt x="360196" y="418221"/>
                </a:lnTo>
                <a:lnTo>
                  <a:pt x="394335" y="390334"/>
                </a:lnTo>
                <a:lnTo>
                  <a:pt x="422472" y="356517"/>
                </a:lnTo>
                <a:lnTo>
                  <a:pt x="443698" y="317682"/>
                </a:lnTo>
                <a:lnTo>
                  <a:pt x="457101" y="274739"/>
                </a:lnTo>
                <a:lnTo>
                  <a:pt x="461772" y="228600"/>
                </a:lnTo>
                <a:lnTo>
                  <a:pt x="457101" y="182460"/>
                </a:lnTo>
                <a:lnTo>
                  <a:pt x="443698" y="139517"/>
                </a:lnTo>
                <a:lnTo>
                  <a:pt x="422472" y="100682"/>
                </a:lnTo>
                <a:lnTo>
                  <a:pt x="394335" y="66865"/>
                </a:lnTo>
                <a:lnTo>
                  <a:pt x="360196" y="38978"/>
                </a:lnTo>
                <a:lnTo>
                  <a:pt x="320968" y="17930"/>
                </a:lnTo>
                <a:lnTo>
                  <a:pt x="277561" y="4634"/>
                </a:lnTo>
                <a:lnTo>
                  <a:pt x="23088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19444" y="5562600"/>
            <a:ext cx="124460" cy="802005"/>
          </a:xfrm>
          <a:custGeom>
            <a:avLst/>
            <a:gdLst/>
            <a:ahLst/>
            <a:cxnLst/>
            <a:rect l="l" t="t" r="r" b="b"/>
            <a:pathLst>
              <a:path w="124460" h="802004">
                <a:moveTo>
                  <a:pt x="75437" y="71627"/>
                </a:moveTo>
                <a:lnTo>
                  <a:pt x="28955" y="0"/>
                </a:lnTo>
                <a:lnTo>
                  <a:pt x="0" y="80009"/>
                </a:lnTo>
                <a:lnTo>
                  <a:pt x="31241" y="76538"/>
                </a:lnTo>
                <a:lnTo>
                  <a:pt x="31241" y="63245"/>
                </a:lnTo>
                <a:lnTo>
                  <a:pt x="32765" y="60197"/>
                </a:lnTo>
                <a:lnTo>
                  <a:pt x="35813" y="58673"/>
                </a:lnTo>
                <a:lnTo>
                  <a:pt x="38861" y="59435"/>
                </a:lnTo>
                <a:lnTo>
                  <a:pt x="41147" y="62483"/>
                </a:lnTo>
                <a:lnTo>
                  <a:pt x="42596" y="75277"/>
                </a:lnTo>
                <a:lnTo>
                  <a:pt x="75437" y="71627"/>
                </a:lnTo>
                <a:close/>
              </a:path>
              <a:path w="124460" h="802004">
                <a:moveTo>
                  <a:pt x="42596" y="75277"/>
                </a:moveTo>
                <a:lnTo>
                  <a:pt x="41147" y="62483"/>
                </a:lnTo>
                <a:lnTo>
                  <a:pt x="38861" y="59435"/>
                </a:lnTo>
                <a:lnTo>
                  <a:pt x="35813" y="58673"/>
                </a:lnTo>
                <a:lnTo>
                  <a:pt x="32765" y="60197"/>
                </a:lnTo>
                <a:lnTo>
                  <a:pt x="31241" y="63245"/>
                </a:lnTo>
                <a:lnTo>
                  <a:pt x="32739" y="76372"/>
                </a:lnTo>
                <a:lnTo>
                  <a:pt x="42596" y="75277"/>
                </a:lnTo>
                <a:close/>
              </a:path>
              <a:path w="124460" h="802004">
                <a:moveTo>
                  <a:pt x="32739" y="76372"/>
                </a:moveTo>
                <a:lnTo>
                  <a:pt x="31241" y="63245"/>
                </a:lnTo>
                <a:lnTo>
                  <a:pt x="31241" y="76538"/>
                </a:lnTo>
                <a:lnTo>
                  <a:pt x="32739" y="76372"/>
                </a:lnTo>
                <a:close/>
              </a:path>
              <a:path w="124460" h="802004">
                <a:moveTo>
                  <a:pt x="124206" y="796290"/>
                </a:moveTo>
                <a:lnTo>
                  <a:pt x="42596" y="75277"/>
                </a:lnTo>
                <a:lnTo>
                  <a:pt x="32739" y="76372"/>
                </a:lnTo>
                <a:lnTo>
                  <a:pt x="115062" y="797813"/>
                </a:lnTo>
                <a:lnTo>
                  <a:pt x="116586" y="800861"/>
                </a:lnTo>
                <a:lnTo>
                  <a:pt x="119634" y="801623"/>
                </a:lnTo>
                <a:lnTo>
                  <a:pt x="123444" y="800099"/>
                </a:lnTo>
                <a:lnTo>
                  <a:pt x="124206" y="796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27847" y="5275326"/>
            <a:ext cx="0" cy="1084580"/>
          </a:xfrm>
          <a:custGeom>
            <a:avLst/>
            <a:gdLst/>
            <a:ahLst/>
            <a:cxnLst/>
            <a:rect l="l" t="t" r="r" b="b"/>
            <a:pathLst>
              <a:path h="1084579">
                <a:moveTo>
                  <a:pt x="0" y="0"/>
                </a:moveTo>
                <a:lnTo>
                  <a:pt x="0" y="10843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556502" y="645972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653153" y="4875591"/>
            <a:ext cx="165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Symbol"/>
                <a:cs typeface="Symbol"/>
              </a:rPr>
              <a:t>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914905" y="6299453"/>
            <a:ext cx="2581275" cy="502920"/>
          </a:xfrm>
          <a:custGeom>
            <a:avLst/>
            <a:gdLst/>
            <a:ahLst/>
            <a:cxnLst/>
            <a:rect l="l" t="t" r="r" b="b"/>
            <a:pathLst>
              <a:path w="2581275" h="502920">
                <a:moveTo>
                  <a:pt x="0" y="0"/>
                </a:moveTo>
                <a:lnTo>
                  <a:pt x="0" y="502920"/>
                </a:lnTo>
                <a:lnTo>
                  <a:pt x="2580894" y="502920"/>
                </a:lnTo>
                <a:lnTo>
                  <a:pt x="25808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993645" y="6320282"/>
            <a:ext cx="2405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9755" algn="l"/>
              </a:tabLst>
            </a:pP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i="1" spc="-5" dirty="0">
                <a:latin typeface="Times New Roman"/>
                <a:cs typeface="Times New Roman"/>
              </a:rPr>
              <a:t>[n] = x[n]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4050" i="1" baseline="-20576" dirty="0">
                <a:latin typeface="Times New Roman"/>
                <a:cs typeface="Times New Roman"/>
              </a:rPr>
              <a:t>*	</a:t>
            </a:r>
            <a:r>
              <a:rPr sz="2400" i="1" spc="-5" dirty="0">
                <a:latin typeface="Times New Roman"/>
                <a:cs typeface="Times New Roman"/>
              </a:rPr>
              <a:t>h[n]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131305" y="5168900"/>
            <a:ext cx="19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+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852170"/>
            <a:ext cx="2154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3339A"/>
                </a:solidFill>
              </a:rPr>
              <a:t>Example:</a:t>
            </a:r>
          </a:p>
        </p:txBody>
      </p:sp>
      <p:sp>
        <p:nvSpPr>
          <p:cNvPr id="3" name="object 3"/>
          <p:cNvSpPr/>
          <p:nvPr/>
        </p:nvSpPr>
        <p:spPr>
          <a:xfrm>
            <a:off x="2095500" y="3486150"/>
            <a:ext cx="5805805" cy="1191260"/>
          </a:xfrm>
          <a:custGeom>
            <a:avLst/>
            <a:gdLst/>
            <a:ahLst/>
            <a:cxnLst/>
            <a:rect l="l" t="t" r="r" b="b"/>
            <a:pathLst>
              <a:path w="5805805" h="1191260">
                <a:moveTo>
                  <a:pt x="0" y="0"/>
                </a:moveTo>
                <a:lnTo>
                  <a:pt x="0" y="1191006"/>
                </a:lnTo>
                <a:lnTo>
                  <a:pt x="5805678" y="1191005"/>
                </a:lnTo>
                <a:lnTo>
                  <a:pt x="58056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8702" y="2076704"/>
            <a:ext cx="7341234" cy="35877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Find the impulse response </a:t>
            </a:r>
            <a:r>
              <a:rPr sz="3200" i="1" spc="-5" dirty="0">
                <a:latin typeface="Times New Roman"/>
                <a:cs typeface="Times New Roman"/>
              </a:rPr>
              <a:t>h[n] </a:t>
            </a:r>
            <a:r>
              <a:rPr sz="2800" dirty="0">
                <a:latin typeface="Tahoma"/>
                <a:cs typeface="Tahoma"/>
              </a:rPr>
              <a:t>of the  following fourth order non-recursive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system.</a:t>
            </a:r>
            <a:endParaRPr sz="2800">
              <a:latin typeface="Tahoma"/>
              <a:cs typeface="Tahoma"/>
            </a:endParaRPr>
          </a:p>
          <a:p>
            <a:pPr marL="894715">
              <a:lnSpc>
                <a:spcPts val="4930"/>
              </a:lnSpc>
              <a:spcBef>
                <a:spcPts val="2560"/>
              </a:spcBef>
            </a:pPr>
            <a:r>
              <a:rPr sz="3100" i="1" spc="60" dirty="0">
                <a:latin typeface="Times New Roman"/>
                <a:cs typeface="Times New Roman"/>
              </a:rPr>
              <a:t>y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100" dirty="0">
                <a:latin typeface="Times New Roman"/>
                <a:cs typeface="Times New Roman"/>
              </a:rPr>
              <a:t>n</a:t>
            </a:r>
            <a:r>
              <a:rPr sz="4250" spc="-385" dirty="0">
                <a:latin typeface="Symbol"/>
                <a:cs typeface="Symbol"/>
              </a:rPr>
              <a:t></a:t>
            </a:r>
            <a:r>
              <a:rPr sz="4250" spc="-68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35" dirty="0">
                <a:latin typeface="Times New Roman"/>
                <a:cs typeface="Times New Roman"/>
              </a:rPr>
              <a:t> </a:t>
            </a:r>
            <a:r>
              <a:rPr sz="3100" i="1" spc="30" dirty="0">
                <a:latin typeface="Times New Roman"/>
                <a:cs typeface="Times New Roman"/>
              </a:rPr>
              <a:t>a</a:t>
            </a:r>
            <a:r>
              <a:rPr sz="2700" spc="15" baseline="-24691" dirty="0">
                <a:latin typeface="Times New Roman"/>
                <a:cs typeface="Times New Roman"/>
              </a:rPr>
              <a:t>0</a:t>
            </a:r>
            <a:r>
              <a:rPr sz="2700" spc="-427" baseline="-24691" dirty="0">
                <a:latin typeface="Times New Roman"/>
                <a:cs typeface="Times New Roman"/>
              </a:rPr>
              <a:t> </a:t>
            </a:r>
            <a:r>
              <a:rPr sz="4250" spc="-545" dirty="0">
                <a:latin typeface="Symbol"/>
                <a:cs typeface="Symbol"/>
              </a:rPr>
              <a:t></a:t>
            </a:r>
            <a:r>
              <a:rPr sz="3100" i="1" spc="100" dirty="0">
                <a:latin typeface="Times New Roman"/>
                <a:cs typeface="Times New Roman"/>
              </a:rPr>
              <a:t>n</a:t>
            </a:r>
            <a:r>
              <a:rPr sz="4250" spc="-204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180" dirty="0">
                <a:latin typeface="Times New Roman"/>
                <a:cs typeface="Times New Roman"/>
              </a:rPr>
              <a:t> </a:t>
            </a:r>
            <a:r>
              <a:rPr sz="3100" i="1" spc="-145" dirty="0">
                <a:latin typeface="Times New Roman"/>
                <a:cs typeface="Times New Roman"/>
              </a:rPr>
              <a:t>a</a:t>
            </a:r>
            <a:r>
              <a:rPr sz="2700" spc="165" baseline="-24691" dirty="0">
                <a:latin typeface="Times New Roman"/>
                <a:cs typeface="Times New Roman"/>
              </a:rPr>
              <a:t>1</a:t>
            </a:r>
            <a:r>
              <a:rPr sz="3100" i="1" spc="10" dirty="0">
                <a:latin typeface="Times New Roman"/>
                <a:cs typeface="Times New Roman"/>
              </a:rPr>
              <a:t>x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210" dirty="0">
                <a:latin typeface="Symbol"/>
                <a:cs typeface="Symbol"/>
              </a:rPr>
              <a:t></a:t>
            </a:r>
            <a:r>
              <a:rPr sz="3100" spc="-190" dirty="0">
                <a:latin typeface="Times New Roman"/>
                <a:cs typeface="Times New Roman"/>
              </a:rPr>
              <a:t>1</a:t>
            </a:r>
            <a:r>
              <a:rPr sz="4250" spc="-204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175" dirty="0">
                <a:latin typeface="Times New Roman"/>
                <a:cs typeface="Times New Roman"/>
              </a:rPr>
              <a:t> </a:t>
            </a:r>
            <a:r>
              <a:rPr sz="3100" i="1" spc="60" dirty="0">
                <a:latin typeface="Times New Roman"/>
                <a:cs typeface="Times New Roman"/>
              </a:rPr>
              <a:t>a</a:t>
            </a:r>
            <a:r>
              <a:rPr sz="2700" spc="15" baseline="-24691" dirty="0">
                <a:latin typeface="Times New Roman"/>
                <a:cs typeface="Times New Roman"/>
              </a:rPr>
              <a:t>2</a:t>
            </a:r>
            <a:r>
              <a:rPr sz="2700" spc="-405" baseline="-24691" dirty="0">
                <a:latin typeface="Times New Roman"/>
                <a:cs typeface="Times New Roman"/>
              </a:rPr>
              <a:t> </a:t>
            </a:r>
            <a:r>
              <a:rPr sz="3100" i="1" spc="20" dirty="0">
                <a:latin typeface="Times New Roman"/>
                <a:cs typeface="Times New Roman"/>
              </a:rPr>
              <a:t>x</a:t>
            </a:r>
            <a:r>
              <a:rPr sz="4250" spc="-545" dirty="0">
                <a:latin typeface="Symbol"/>
                <a:cs typeface="Symbol"/>
              </a:rPr>
              <a:t>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25" dirty="0">
                <a:latin typeface="Times New Roman"/>
                <a:cs typeface="Times New Roman"/>
              </a:rPr>
              <a:t> </a:t>
            </a:r>
            <a:r>
              <a:rPr sz="3100" spc="55" dirty="0">
                <a:latin typeface="Times New Roman"/>
                <a:cs typeface="Times New Roman"/>
              </a:rPr>
              <a:t>2</a:t>
            </a:r>
            <a:r>
              <a:rPr sz="4250" spc="-204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endParaRPr sz="3100">
              <a:latin typeface="Symbol"/>
              <a:cs typeface="Symbol"/>
            </a:endParaRPr>
          </a:p>
          <a:p>
            <a:pPr marL="856615">
              <a:lnSpc>
                <a:spcPts val="4930"/>
              </a:lnSpc>
            </a:pP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2700" spc="240" baseline="-24691" dirty="0">
                <a:latin typeface="Times New Roman"/>
                <a:cs typeface="Times New Roman"/>
              </a:rPr>
              <a:t>3</a:t>
            </a:r>
            <a:r>
              <a:rPr sz="3100" i="1" spc="10" dirty="0">
                <a:latin typeface="Times New Roman"/>
                <a:cs typeface="Times New Roman"/>
              </a:rPr>
              <a:t>x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330" dirty="0">
                <a:latin typeface="Times New Roman"/>
                <a:cs typeface="Times New Roman"/>
              </a:rPr>
              <a:t> </a:t>
            </a:r>
            <a:r>
              <a:rPr sz="3100" spc="-45" dirty="0">
                <a:latin typeface="Times New Roman"/>
                <a:cs typeface="Times New Roman"/>
              </a:rPr>
              <a:t>3</a:t>
            </a:r>
            <a:r>
              <a:rPr sz="4250" spc="-210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175" dirty="0">
                <a:latin typeface="Times New Roman"/>
                <a:cs typeface="Times New Roman"/>
              </a:rPr>
              <a:t> </a:t>
            </a:r>
            <a:r>
              <a:rPr sz="3100" i="1" spc="65" dirty="0">
                <a:latin typeface="Times New Roman"/>
                <a:cs typeface="Times New Roman"/>
              </a:rPr>
              <a:t>a</a:t>
            </a:r>
            <a:r>
              <a:rPr sz="2700" spc="15" baseline="-24691" dirty="0">
                <a:latin typeface="Times New Roman"/>
                <a:cs typeface="Times New Roman"/>
              </a:rPr>
              <a:t>4</a:t>
            </a:r>
            <a:r>
              <a:rPr sz="2700" spc="-405" baseline="-24691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x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3100" i="1" spc="-2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29" dirty="0">
                <a:latin typeface="Times New Roman"/>
                <a:cs typeface="Times New Roman"/>
              </a:rPr>
              <a:t> </a:t>
            </a:r>
            <a:r>
              <a:rPr sz="3100" spc="60" dirty="0">
                <a:latin typeface="Times New Roman"/>
                <a:cs typeface="Times New Roman"/>
              </a:rPr>
              <a:t>4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430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To find </a:t>
            </a:r>
            <a:r>
              <a:rPr sz="3200" i="1" spc="-5" dirty="0">
                <a:latin typeface="Times New Roman"/>
                <a:cs typeface="Times New Roman"/>
              </a:rPr>
              <a:t>h[n]</a:t>
            </a:r>
            <a:r>
              <a:rPr sz="2800" spc="-5" dirty="0">
                <a:latin typeface="Tahoma"/>
                <a:cs typeface="Tahoma"/>
              </a:rPr>
              <a:t>, we let </a:t>
            </a:r>
            <a:r>
              <a:rPr sz="3200" i="1" dirty="0">
                <a:latin typeface="Times New Roman"/>
                <a:cs typeface="Times New Roman"/>
              </a:rPr>
              <a:t>x[n] </a:t>
            </a:r>
            <a:r>
              <a:rPr sz="3200" i="1" spc="-5" dirty="0">
                <a:latin typeface="Times New Roman"/>
                <a:cs typeface="Times New Roman"/>
              </a:rPr>
              <a:t>=</a:t>
            </a:r>
            <a:r>
              <a:rPr sz="3200" i="1" spc="-195" dirty="0">
                <a:latin typeface="Times New Roman"/>
                <a:cs typeface="Times New Roman"/>
              </a:rPr>
              <a:t> </a:t>
            </a:r>
            <a:r>
              <a:rPr sz="3350" i="1" spc="-20" dirty="0">
                <a:latin typeface="Symbol"/>
                <a:cs typeface="Symbol"/>
              </a:rPr>
              <a:t></a:t>
            </a:r>
            <a:r>
              <a:rPr sz="3200" i="1" spc="-20" dirty="0">
                <a:latin typeface="Times New Roman"/>
                <a:cs typeface="Times New Roman"/>
              </a:rPr>
              <a:t>[n]</a:t>
            </a:r>
            <a:r>
              <a:rPr sz="2800" spc="-20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0927" y="3481578"/>
            <a:ext cx="5815330" cy="1200150"/>
          </a:xfrm>
          <a:custGeom>
            <a:avLst/>
            <a:gdLst/>
            <a:ahLst/>
            <a:cxnLst/>
            <a:rect l="l" t="t" r="r" b="b"/>
            <a:pathLst>
              <a:path w="5815330" h="1200150">
                <a:moveTo>
                  <a:pt x="0" y="1200150"/>
                </a:moveTo>
                <a:lnTo>
                  <a:pt x="0" y="0"/>
                </a:lnTo>
                <a:lnTo>
                  <a:pt x="5814822" y="0"/>
                </a:lnTo>
                <a:lnTo>
                  <a:pt x="5814822" y="1200150"/>
                </a:lnTo>
                <a:lnTo>
                  <a:pt x="0" y="120015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562609"/>
            <a:ext cx="879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9902" y="493686"/>
            <a:ext cx="4440555" cy="901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6200">
              <a:lnSpc>
                <a:spcPct val="114999"/>
              </a:lnSpc>
              <a:spcBef>
                <a:spcPts val="9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h[0]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a0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[0] +a1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[-1]+a2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[-2]+  a3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[-3] +a4</a:t>
            </a:r>
            <a:r>
              <a:rPr sz="2500" b="0" i="1" spc="-10" dirty="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[-4]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40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a0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1102" y="1808136"/>
            <a:ext cx="5405755" cy="34575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indent="-355600">
              <a:lnSpc>
                <a:spcPct val="100000"/>
              </a:lnSpc>
              <a:spcBef>
                <a:spcPts val="5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n=1 </a:t>
            </a:r>
            <a:r>
              <a:rPr sz="2400" i="1" spc="-5" dirty="0">
                <a:latin typeface="Times New Roman"/>
                <a:cs typeface="Times New Roman"/>
              </a:rPr>
              <a:t>h[1]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a0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[1]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a1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[0]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r>
              <a:rPr sz="2400" i="1" spc="-13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a2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[-1]+</a:t>
            </a:r>
            <a:endParaRPr sz="24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450"/>
              </a:spcBef>
            </a:pPr>
            <a:r>
              <a:rPr sz="2400" i="1" spc="-10" dirty="0">
                <a:latin typeface="Times New Roman"/>
                <a:cs typeface="Times New Roman"/>
              </a:rPr>
              <a:t>a3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[-2]+a4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[-3] </a:t>
            </a:r>
            <a:r>
              <a:rPr sz="2400" i="1" dirty="0">
                <a:latin typeface="Times New Roman"/>
                <a:cs typeface="Times New Roman"/>
              </a:rPr>
              <a:t>= a1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355600" indent="-3556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n=2 </a:t>
            </a:r>
            <a:r>
              <a:rPr sz="2400" i="1" spc="-5" dirty="0">
                <a:latin typeface="Times New Roman"/>
                <a:cs typeface="Times New Roman"/>
              </a:rPr>
              <a:t>h[2]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a0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[2]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a1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[1]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a2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[0]</a:t>
            </a:r>
            <a:r>
              <a:rPr sz="2400" i="1" spc="-1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450"/>
              </a:spcBef>
            </a:pPr>
            <a:r>
              <a:rPr sz="2400" i="1" spc="-10" dirty="0">
                <a:latin typeface="Times New Roman"/>
                <a:cs typeface="Times New Roman"/>
              </a:rPr>
              <a:t>a3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[-1]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[-2]=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Times New Roman"/>
              <a:cs typeface="Times New Roman"/>
            </a:endParaRPr>
          </a:p>
          <a:p>
            <a:pPr marL="355600" marR="31115" indent="-355600">
              <a:lnSpc>
                <a:spcPts val="287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n=3 </a:t>
            </a:r>
            <a:r>
              <a:rPr sz="2400" i="1" spc="-5" dirty="0">
                <a:latin typeface="Times New Roman"/>
                <a:cs typeface="Times New Roman"/>
              </a:rPr>
              <a:t>h[3]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10" dirty="0">
                <a:latin typeface="Times New Roman"/>
                <a:cs typeface="Times New Roman"/>
              </a:rPr>
              <a:t>a0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[3]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a1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[2]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a2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[1]</a:t>
            </a:r>
            <a:r>
              <a:rPr sz="2400" i="1" spc="-1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+  </a:t>
            </a:r>
            <a:r>
              <a:rPr sz="2400" i="1" spc="-10" dirty="0">
                <a:latin typeface="Times New Roman"/>
                <a:cs typeface="Times New Roman"/>
              </a:rPr>
              <a:t>a3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[0]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10" dirty="0">
                <a:latin typeface="Times New Roman"/>
                <a:cs typeface="Times New Roman"/>
              </a:rPr>
              <a:t>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[-1]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1102" y="5747257"/>
            <a:ext cx="879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0452" y="5729924"/>
            <a:ext cx="448246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i="1" spc="-5" dirty="0">
                <a:latin typeface="Times New Roman"/>
                <a:cs typeface="Times New Roman"/>
              </a:rPr>
              <a:t>h[4] </a:t>
            </a:r>
            <a:r>
              <a:rPr sz="2400" i="1" dirty="0">
                <a:latin typeface="Times New Roman"/>
                <a:cs typeface="Times New Roman"/>
              </a:rPr>
              <a:t>= 0 + 0 + 0 + 0 + </a:t>
            </a:r>
            <a:r>
              <a:rPr sz="2400" i="1" spc="-10" dirty="0">
                <a:latin typeface="Times New Roman"/>
                <a:cs typeface="Times New Roman"/>
              </a:rPr>
              <a:t>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[0]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1102" y="6623557"/>
            <a:ext cx="879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0452" y="6606223"/>
            <a:ext cx="432943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i="1" spc="-5" dirty="0">
                <a:latin typeface="Times New Roman"/>
                <a:cs typeface="Times New Roman"/>
              </a:rPr>
              <a:t>h[5] </a:t>
            </a:r>
            <a:r>
              <a:rPr sz="2400" i="1" dirty="0">
                <a:latin typeface="Times New Roman"/>
                <a:cs typeface="Times New Roman"/>
              </a:rPr>
              <a:t>= 0 + 0 + 0 + 0 + </a:t>
            </a:r>
            <a:r>
              <a:rPr sz="2400" i="1" spc="-10" dirty="0">
                <a:latin typeface="Times New Roman"/>
                <a:cs typeface="Times New Roman"/>
              </a:rPr>
              <a:t>a4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[1]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682497"/>
            <a:ext cx="7441565" cy="100139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Symbol"/>
                <a:cs typeface="Symbol"/>
              </a:rPr>
              <a:t>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5,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0, </a:t>
            </a:r>
            <a:r>
              <a:rPr sz="2400" dirty="0">
                <a:latin typeface="Tahoma"/>
                <a:cs typeface="Tahoma"/>
              </a:rPr>
              <a:t>since the nonzero value of</a:t>
            </a:r>
            <a:r>
              <a:rPr sz="2400" spc="-235" dirty="0">
                <a:latin typeface="Tahoma"/>
                <a:cs typeface="Tahoma"/>
              </a:rPr>
              <a:t> </a:t>
            </a:r>
            <a:r>
              <a:rPr sz="2950" i="1" spc="-25" dirty="0">
                <a:latin typeface="Symbol"/>
                <a:cs typeface="Symbol"/>
              </a:rPr>
              <a:t></a:t>
            </a:r>
            <a:r>
              <a:rPr sz="2800" i="1" spc="-2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65"/>
              </a:spcBef>
            </a:pPr>
            <a:r>
              <a:rPr sz="2400" spc="-5" dirty="0">
                <a:latin typeface="Tahoma"/>
                <a:cs typeface="Tahoma"/>
              </a:rPr>
              <a:t>has moved out of the memory of this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2227" y="3989070"/>
            <a:ext cx="1652270" cy="76200"/>
          </a:xfrm>
          <a:custGeom>
            <a:avLst/>
            <a:gdLst/>
            <a:ahLst/>
            <a:cxnLst/>
            <a:rect l="l" t="t" r="r" b="b"/>
            <a:pathLst>
              <a:path w="1652270" h="76200">
                <a:moveTo>
                  <a:pt x="1593342" y="38099"/>
                </a:moveTo>
                <a:lnTo>
                  <a:pt x="1592580" y="35051"/>
                </a:lnTo>
                <a:lnTo>
                  <a:pt x="1588770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1588770" y="43433"/>
                </a:lnTo>
                <a:lnTo>
                  <a:pt x="1592580" y="41909"/>
                </a:lnTo>
                <a:lnTo>
                  <a:pt x="1593342" y="38099"/>
                </a:lnTo>
                <a:close/>
              </a:path>
              <a:path w="1652270" h="76200">
                <a:moveTo>
                  <a:pt x="1652015" y="38099"/>
                </a:moveTo>
                <a:lnTo>
                  <a:pt x="1575816" y="0"/>
                </a:lnTo>
                <a:lnTo>
                  <a:pt x="1575816" y="33527"/>
                </a:lnTo>
                <a:lnTo>
                  <a:pt x="1588770" y="33527"/>
                </a:lnTo>
                <a:lnTo>
                  <a:pt x="1592580" y="35051"/>
                </a:lnTo>
                <a:lnTo>
                  <a:pt x="1593342" y="38099"/>
                </a:lnTo>
                <a:lnTo>
                  <a:pt x="1593342" y="67436"/>
                </a:lnTo>
                <a:lnTo>
                  <a:pt x="1652015" y="38099"/>
                </a:lnTo>
                <a:close/>
              </a:path>
              <a:path w="1652270" h="76200">
                <a:moveTo>
                  <a:pt x="1593342" y="67436"/>
                </a:moveTo>
                <a:lnTo>
                  <a:pt x="1593342" y="38099"/>
                </a:lnTo>
                <a:lnTo>
                  <a:pt x="1592580" y="41909"/>
                </a:lnTo>
                <a:lnTo>
                  <a:pt x="1588770" y="43433"/>
                </a:lnTo>
                <a:lnTo>
                  <a:pt x="1575816" y="43433"/>
                </a:lnTo>
                <a:lnTo>
                  <a:pt x="1575816" y="76199"/>
                </a:lnTo>
                <a:lnTo>
                  <a:pt x="159334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2422" y="2633472"/>
            <a:ext cx="76200" cy="1572260"/>
          </a:xfrm>
          <a:custGeom>
            <a:avLst/>
            <a:gdLst/>
            <a:ahLst/>
            <a:cxnLst/>
            <a:rect l="l" t="t" r="r" b="b"/>
            <a:pathLst>
              <a:path w="76200" h="15722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572260">
                <a:moveTo>
                  <a:pt x="42672" y="76200"/>
                </a:moveTo>
                <a:lnTo>
                  <a:pt x="42672" y="64008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1572260">
                <a:moveTo>
                  <a:pt x="42672" y="1566672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1566672"/>
                </a:lnTo>
                <a:lnTo>
                  <a:pt x="35052" y="1570482"/>
                </a:lnTo>
                <a:lnTo>
                  <a:pt x="38100" y="1572006"/>
                </a:lnTo>
                <a:lnTo>
                  <a:pt x="41910" y="1570482"/>
                </a:lnTo>
                <a:lnTo>
                  <a:pt x="42672" y="1566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0039" y="3119437"/>
            <a:ext cx="103250" cy="10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13013" y="3978211"/>
            <a:ext cx="104775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8367" y="3978211"/>
            <a:ext cx="102488" cy="107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2959" y="3978211"/>
            <a:ext cx="104775" cy="107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4591" y="3978211"/>
            <a:ext cx="103250" cy="1078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9237" y="3978211"/>
            <a:ext cx="104775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3883" y="3978211"/>
            <a:ext cx="103250" cy="107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9291" y="3978211"/>
            <a:ext cx="104775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35327" y="2225341"/>
            <a:ext cx="47561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55" dirty="0">
                <a:latin typeface="Symbol"/>
                <a:cs typeface="Symbol"/>
              </a:rPr>
              <a:t></a:t>
            </a:r>
            <a:r>
              <a:rPr sz="2000" i="1" spc="-1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05100" y="2929127"/>
            <a:ext cx="330200" cy="347980"/>
          </a:xfrm>
          <a:custGeom>
            <a:avLst/>
            <a:gdLst/>
            <a:ahLst/>
            <a:cxnLst/>
            <a:rect l="l" t="t" r="r" b="b"/>
            <a:pathLst>
              <a:path w="330200" h="347979">
                <a:moveTo>
                  <a:pt x="165354" y="347472"/>
                </a:moveTo>
                <a:lnTo>
                  <a:pt x="0" y="0"/>
                </a:lnTo>
                <a:lnTo>
                  <a:pt x="329946" y="0"/>
                </a:lnTo>
                <a:lnTo>
                  <a:pt x="165354" y="34747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0454" y="3276600"/>
            <a:ext cx="0" cy="1045210"/>
          </a:xfrm>
          <a:custGeom>
            <a:avLst/>
            <a:gdLst/>
            <a:ahLst/>
            <a:cxnLst/>
            <a:rect l="l" t="t" r="r" b="b"/>
            <a:pathLst>
              <a:path h="1045210">
                <a:moveTo>
                  <a:pt x="0" y="0"/>
                </a:moveTo>
                <a:lnTo>
                  <a:pt x="0" y="10447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9529" y="2929127"/>
            <a:ext cx="328930" cy="347980"/>
          </a:xfrm>
          <a:custGeom>
            <a:avLst/>
            <a:gdLst/>
            <a:ahLst/>
            <a:cxnLst/>
            <a:rect l="l" t="t" r="r" b="b"/>
            <a:pathLst>
              <a:path w="328929" h="347979">
                <a:moveTo>
                  <a:pt x="163829" y="347472"/>
                </a:moveTo>
                <a:lnTo>
                  <a:pt x="0" y="0"/>
                </a:lnTo>
                <a:lnTo>
                  <a:pt x="328421" y="0"/>
                </a:lnTo>
                <a:lnTo>
                  <a:pt x="163829" y="3474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24121" y="3276600"/>
            <a:ext cx="0" cy="871855"/>
          </a:xfrm>
          <a:custGeom>
            <a:avLst/>
            <a:gdLst/>
            <a:ahLst/>
            <a:cxnLst/>
            <a:rect l="l" t="t" r="r" b="b"/>
            <a:pathLst>
              <a:path h="871854">
                <a:moveTo>
                  <a:pt x="0" y="0"/>
                </a:moveTo>
                <a:lnTo>
                  <a:pt x="0" y="871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11673" y="2929127"/>
            <a:ext cx="330200" cy="347980"/>
          </a:xfrm>
          <a:custGeom>
            <a:avLst/>
            <a:gdLst/>
            <a:ahLst/>
            <a:cxnLst/>
            <a:rect l="l" t="t" r="r" b="b"/>
            <a:pathLst>
              <a:path w="330200" h="347979">
                <a:moveTo>
                  <a:pt x="165353" y="347472"/>
                </a:moveTo>
                <a:lnTo>
                  <a:pt x="0" y="0"/>
                </a:lnTo>
                <a:lnTo>
                  <a:pt x="329945" y="0"/>
                </a:lnTo>
                <a:lnTo>
                  <a:pt x="165353" y="34747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77028" y="3276600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0"/>
                </a:moveTo>
                <a:lnTo>
                  <a:pt x="0" y="6972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6103" y="2929127"/>
            <a:ext cx="328930" cy="347980"/>
          </a:xfrm>
          <a:custGeom>
            <a:avLst/>
            <a:gdLst/>
            <a:ahLst/>
            <a:cxnLst/>
            <a:rect l="l" t="t" r="r" b="b"/>
            <a:pathLst>
              <a:path w="328929" h="347979">
                <a:moveTo>
                  <a:pt x="163829" y="347472"/>
                </a:moveTo>
                <a:lnTo>
                  <a:pt x="0" y="0"/>
                </a:lnTo>
                <a:lnTo>
                  <a:pt x="328421" y="0"/>
                </a:lnTo>
                <a:lnTo>
                  <a:pt x="163829" y="3474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9171" y="3276600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0"/>
                </a:moveTo>
                <a:lnTo>
                  <a:pt x="0" y="5219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52893" y="2929127"/>
            <a:ext cx="330835" cy="347980"/>
          </a:xfrm>
          <a:custGeom>
            <a:avLst/>
            <a:gdLst/>
            <a:ahLst/>
            <a:cxnLst/>
            <a:rect l="l" t="t" r="r" b="b"/>
            <a:pathLst>
              <a:path w="330834" h="347979">
                <a:moveTo>
                  <a:pt x="165353" y="347472"/>
                </a:moveTo>
                <a:lnTo>
                  <a:pt x="0" y="0"/>
                </a:lnTo>
                <a:lnTo>
                  <a:pt x="330707" y="0"/>
                </a:lnTo>
                <a:lnTo>
                  <a:pt x="165353" y="3474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541270" y="2227135"/>
          <a:ext cx="4771387" cy="696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30"/>
                <a:gridCol w="329564"/>
                <a:gridCol w="493394"/>
                <a:gridCol w="329565"/>
                <a:gridCol w="328295"/>
                <a:gridCol w="493394"/>
                <a:gridCol w="330200"/>
                <a:gridCol w="327660"/>
                <a:gridCol w="494665"/>
                <a:gridCol w="327660"/>
                <a:gridCol w="330200"/>
                <a:gridCol w="492760"/>
                <a:gridCol w="165100"/>
              </a:tblGrid>
              <a:tr h="3473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2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39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7318247" y="3276600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4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46669" y="3451097"/>
            <a:ext cx="495300" cy="10452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13676" y="3585971"/>
            <a:ext cx="333375" cy="76200"/>
          </a:xfrm>
          <a:custGeom>
            <a:avLst/>
            <a:gdLst/>
            <a:ahLst/>
            <a:cxnLst/>
            <a:rect l="l" t="t" r="r" b="b"/>
            <a:pathLst>
              <a:path w="333375" h="76200">
                <a:moveTo>
                  <a:pt x="274320" y="38099"/>
                </a:moveTo>
                <a:lnTo>
                  <a:pt x="273558" y="35051"/>
                </a:lnTo>
                <a:lnTo>
                  <a:pt x="26974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269748" y="42671"/>
                </a:lnTo>
                <a:lnTo>
                  <a:pt x="273558" y="41909"/>
                </a:lnTo>
                <a:lnTo>
                  <a:pt x="274320" y="38099"/>
                </a:lnTo>
                <a:close/>
              </a:path>
              <a:path w="333375" h="76200">
                <a:moveTo>
                  <a:pt x="332994" y="38099"/>
                </a:moveTo>
                <a:lnTo>
                  <a:pt x="256794" y="0"/>
                </a:lnTo>
                <a:lnTo>
                  <a:pt x="256794" y="33527"/>
                </a:lnTo>
                <a:lnTo>
                  <a:pt x="269748" y="33527"/>
                </a:lnTo>
                <a:lnTo>
                  <a:pt x="273558" y="35051"/>
                </a:lnTo>
                <a:lnTo>
                  <a:pt x="274320" y="38099"/>
                </a:lnTo>
                <a:lnTo>
                  <a:pt x="274320" y="67436"/>
                </a:lnTo>
                <a:lnTo>
                  <a:pt x="332994" y="38099"/>
                </a:lnTo>
                <a:close/>
              </a:path>
              <a:path w="333375" h="76200">
                <a:moveTo>
                  <a:pt x="274320" y="67436"/>
                </a:moveTo>
                <a:lnTo>
                  <a:pt x="274320" y="38099"/>
                </a:lnTo>
                <a:lnTo>
                  <a:pt x="273558" y="41909"/>
                </a:lnTo>
                <a:lnTo>
                  <a:pt x="269748" y="42671"/>
                </a:lnTo>
                <a:lnTo>
                  <a:pt x="256794" y="42671"/>
                </a:lnTo>
                <a:lnTo>
                  <a:pt x="256794" y="76199"/>
                </a:lnTo>
                <a:lnTo>
                  <a:pt x="2743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24600" y="3760470"/>
            <a:ext cx="1322070" cy="76200"/>
          </a:xfrm>
          <a:custGeom>
            <a:avLst/>
            <a:gdLst/>
            <a:ahLst/>
            <a:cxnLst/>
            <a:rect l="l" t="t" r="r" b="b"/>
            <a:pathLst>
              <a:path w="1322070" h="76200">
                <a:moveTo>
                  <a:pt x="1263396" y="38099"/>
                </a:moveTo>
                <a:lnTo>
                  <a:pt x="1262634" y="35051"/>
                </a:lnTo>
                <a:lnTo>
                  <a:pt x="125882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258824" y="43433"/>
                </a:lnTo>
                <a:lnTo>
                  <a:pt x="1262634" y="41909"/>
                </a:lnTo>
                <a:lnTo>
                  <a:pt x="1263396" y="38099"/>
                </a:lnTo>
                <a:close/>
              </a:path>
              <a:path w="1322070" h="76200">
                <a:moveTo>
                  <a:pt x="1322070" y="38099"/>
                </a:moveTo>
                <a:lnTo>
                  <a:pt x="1245870" y="0"/>
                </a:lnTo>
                <a:lnTo>
                  <a:pt x="1245870" y="33527"/>
                </a:lnTo>
                <a:lnTo>
                  <a:pt x="1258824" y="33527"/>
                </a:lnTo>
                <a:lnTo>
                  <a:pt x="1262634" y="35051"/>
                </a:lnTo>
                <a:lnTo>
                  <a:pt x="1263396" y="38099"/>
                </a:lnTo>
                <a:lnTo>
                  <a:pt x="1263396" y="67436"/>
                </a:lnTo>
                <a:lnTo>
                  <a:pt x="1322070" y="38099"/>
                </a:lnTo>
                <a:close/>
              </a:path>
              <a:path w="1322070" h="76200">
                <a:moveTo>
                  <a:pt x="1263396" y="67436"/>
                </a:moveTo>
                <a:lnTo>
                  <a:pt x="1263396" y="38099"/>
                </a:lnTo>
                <a:lnTo>
                  <a:pt x="1262634" y="41909"/>
                </a:lnTo>
                <a:lnTo>
                  <a:pt x="1258824" y="43433"/>
                </a:lnTo>
                <a:lnTo>
                  <a:pt x="1245870" y="43433"/>
                </a:lnTo>
                <a:lnTo>
                  <a:pt x="1245870" y="76199"/>
                </a:lnTo>
                <a:lnTo>
                  <a:pt x="12633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71694" y="3935729"/>
            <a:ext cx="2475230" cy="76200"/>
          </a:xfrm>
          <a:custGeom>
            <a:avLst/>
            <a:gdLst/>
            <a:ahLst/>
            <a:cxnLst/>
            <a:rect l="l" t="t" r="r" b="b"/>
            <a:pathLst>
              <a:path w="2475229" h="76200">
                <a:moveTo>
                  <a:pt x="2416302" y="38099"/>
                </a:moveTo>
                <a:lnTo>
                  <a:pt x="2415540" y="34289"/>
                </a:lnTo>
                <a:lnTo>
                  <a:pt x="2411730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2411730" y="42671"/>
                </a:lnTo>
                <a:lnTo>
                  <a:pt x="2415540" y="41147"/>
                </a:lnTo>
                <a:lnTo>
                  <a:pt x="2416302" y="38099"/>
                </a:lnTo>
                <a:close/>
              </a:path>
              <a:path w="2475229" h="76200">
                <a:moveTo>
                  <a:pt x="2474976" y="38099"/>
                </a:moveTo>
                <a:lnTo>
                  <a:pt x="2398776" y="0"/>
                </a:lnTo>
                <a:lnTo>
                  <a:pt x="2398776" y="32765"/>
                </a:lnTo>
                <a:lnTo>
                  <a:pt x="2411730" y="32765"/>
                </a:lnTo>
                <a:lnTo>
                  <a:pt x="2415540" y="34289"/>
                </a:lnTo>
                <a:lnTo>
                  <a:pt x="2416302" y="38099"/>
                </a:lnTo>
                <a:lnTo>
                  <a:pt x="2416302" y="67436"/>
                </a:lnTo>
                <a:lnTo>
                  <a:pt x="2474976" y="38099"/>
                </a:lnTo>
                <a:close/>
              </a:path>
              <a:path w="2475229" h="76200">
                <a:moveTo>
                  <a:pt x="2416302" y="67436"/>
                </a:moveTo>
                <a:lnTo>
                  <a:pt x="2416302" y="38099"/>
                </a:lnTo>
                <a:lnTo>
                  <a:pt x="2415540" y="41147"/>
                </a:lnTo>
                <a:lnTo>
                  <a:pt x="2411730" y="42671"/>
                </a:lnTo>
                <a:lnTo>
                  <a:pt x="2398776" y="42671"/>
                </a:lnTo>
                <a:lnTo>
                  <a:pt x="2398776" y="76199"/>
                </a:lnTo>
                <a:lnTo>
                  <a:pt x="241630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19550" y="4110228"/>
            <a:ext cx="3627120" cy="76200"/>
          </a:xfrm>
          <a:custGeom>
            <a:avLst/>
            <a:gdLst/>
            <a:ahLst/>
            <a:cxnLst/>
            <a:rect l="l" t="t" r="r" b="b"/>
            <a:pathLst>
              <a:path w="3627120" h="76200">
                <a:moveTo>
                  <a:pt x="3568446" y="38100"/>
                </a:moveTo>
                <a:lnTo>
                  <a:pt x="3567684" y="34290"/>
                </a:lnTo>
                <a:lnTo>
                  <a:pt x="3563874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3563874" y="42672"/>
                </a:lnTo>
                <a:lnTo>
                  <a:pt x="3567684" y="41148"/>
                </a:lnTo>
                <a:lnTo>
                  <a:pt x="3568446" y="38100"/>
                </a:lnTo>
                <a:close/>
              </a:path>
              <a:path w="3627120" h="76200">
                <a:moveTo>
                  <a:pt x="3627120" y="38100"/>
                </a:moveTo>
                <a:lnTo>
                  <a:pt x="3550920" y="0"/>
                </a:lnTo>
                <a:lnTo>
                  <a:pt x="3550920" y="32766"/>
                </a:lnTo>
                <a:lnTo>
                  <a:pt x="3563874" y="32766"/>
                </a:lnTo>
                <a:lnTo>
                  <a:pt x="3567684" y="34290"/>
                </a:lnTo>
                <a:lnTo>
                  <a:pt x="3568446" y="38100"/>
                </a:lnTo>
                <a:lnTo>
                  <a:pt x="3568446" y="67437"/>
                </a:lnTo>
                <a:lnTo>
                  <a:pt x="3627120" y="38100"/>
                </a:lnTo>
                <a:close/>
              </a:path>
              <a:path w="3627120" h="76200">
                <a:moveTo>
                  <a:pt x="3568446" y="67437"/>
                </a:moveTo>
                <a:lnTo>
                  <a:pt x="3568446" y="38100"/>
                </a:lnTo>
                <a:lnTo>
                  <a:pt x="3567684" y="41148"/>
                </a:lnTo>
                <a:lnTo>
                  <a:pt x="3563874" y="42672"/>
                </a:lnTo>
                <a:lnTo>
                  <a:pt x="3550920" y="42672"/>
                </a:lnTo>
                <a:lnTo>
                  <a:pt x="3550920" y="76200"/>
                </a:lnTo>
                <a:lnTo>
                  <a:pt x="3568446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65120" y="4283202"/>
            <a:ext cx="4781550" cy="76200"/>
          </a:xfrm>
          <a:custGeom>
            <a:avLst/>
            <a:gdLst/>
            <a:ahLst/>
            <a:cxnLst/>
            <a:rect l="l" t="t" r="r" b="b"/>
            <a:pathLst>
              <a:path w="4781550" h="76200">
                <a:moveTo>
                  <a:pt x="4722876" y="38100"/>
                </a:moveTo>
                <a:lnTo>
                  <a:pt x="4722113" y="34290"/>
                </a:lnTo>
                <a:lnTo>
                  <a:pt x="4718304" y="33528"/>
                </a:lnTo>
                <a:lnTo>
                  <a:pt x="5333" y="33528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5333" y="42672"/>
                </a:lnTo>
                <a:lnTo>
                  <a:pt x="4718304" y="42672"/>
                </a:lnTo>
                <a:lnTo>
                  <a:pt x="4722113" y="41148"/>
                </a:lnTo>
                <a:lnTo>
                  <a:pt x="4722876" y="38100"/>
                </a:lnTo>
                <a:close/>
              </a:path>
              <a:path w="4781550" h="76200">
                <a:moveTo>
                  <a:pt x="4781550" y="38100"/>
                </a:moveTo>
                <a:lnTo>
                  <a:pt x="4705349" y="0"/>
                </a:lnTo>
                <a:lnTo>
                  <a:pt x="4705349" y="33528"/>
                </a:lnTo>
                <a:lnTo>
                  <a:pt x="4718304" y="33528"/>
                </a:lnTo>
                <a:lnTo>
                  <a:pt x="4722113" y="34290"/>
                </a:lnTo>
                <a:lnTo>
                  <a:pt x="4722876" y="38100"/>
                </a:lnTo>
                <a:lnTo>
                  <a:pt x="4722876" y="67437"/>
                </a:lnTo>
                <a:lnTo>
                  <a:pt x="4781550" y="38100"/>
                </a:lnTo>
                <a:close/>
              </a:path>
              <a:path w="4781550" h="76200">
                <a:moveTo>
                  <a:pt x="4722876" y="67437"/>
                </a:moveTo>
                <a:lnTo>
                  <a:pt x="4722876" y="38100"/>
                </a:lnTo>
                <a:lnTo>
                  <a:pt x="4722113" y="41148"/>
                </a:lnTo>
                <a:lnTo>
                  <a:pt x="4718304" y="42672"/>
                </a:lnTo>
                <a:lnTo>
                  <a:pt x="4705349" y="42672"/>
                </a:lnTo>
                <a:lnTo>
                  <a:pt x="4705349" y="76200"/>
                </a:lnTo>
                <a:lnTo>
                  <a:pt x="4722876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37397" y="3935729"/>
            <a:ext cx="334010" cy="76200"/>
          </a:xfrm>
          <a:custGeom>
            <a:avLst/>
            <a:gdLst/>
            <a:ahLst/>
            <a:cxnLst/>
            <a:rect l="l" t="t" r="r" b="b"/>
            <a:pathLst>
              <a:path w="334009" h="76200">
                <a:moveTo>
                  <a:pt x="275082" y="38099"/>
                </a:moveTo>
                <a:lnTo>
                  <a:pt x="273558" y="34289"/>
                </a:lnTo>
                <a:lnTo>
                  <a:pt x="269748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69748" y="42671"/>
                </a:lnTo>
                <a:lnTo>
                  <a:pt x="273558" y="41147"/>
                </a:lnTo>
                <a:lnTo>
                  <a:pt x="275082" y="38099"/>
                </a:lnTo>
                <a:close/>
              </a:path>
              <a:path w="334009" h="76200">
                <a:moveTo>
                  <a:pt x="333756" y="38099"/>
                </a:moveTo>
                <a:lnTo>
                  <a:pt x="257556" y="0"/>
                </a:lnTo>
                <a:lnTo>
                  <a:pt x="257556" y="32765"/>
                </a:lnTo>
                <a:lnTo>
                  <a:pt x="269748" y="32765"/>
                </a:lnTo>
                <a:lnTo>
                  <a:pt x="273558" y="34289"/>
                </a:lnTo>
                <a:lnTo>
                  <a:pt x="275082" y="38099"/>
                </a:lnTo>
                <a:lnTo>
                  <a:pt x="275082" y="67436"/>
                </a:lnTo>
                <a:lnTo>
                  <a:pt x="333756" y="38099"/>
                </a:lnTo>
                <a:close/>
              </a:path>
              <a:path w="334009" h="76200">
                <a:moveTo>
                  <a:pt x="275082" y="67436"/>
                </a:moveTo>
                <a:lnTo>
                  <a:pt x="275082" y="38099"/>
                </a:lnTo>
                <a:lnTo>
                  <a:pt x="273558" y="41147"/>
                </a:lnTo>
                <a:lnTo>
                  <a:pt x="269748" y="42671"/>
                </a:lnTo>
                <a:lnTo>
                  <a:pt x="257556" y="42671"/>
                </a:lnTo>
                <a:lnTo>
                  <a:pt x="257556" y="76199"/>
                </a:lnTo>
                <a:lnTo>
                  <a:pt x="2750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473705" y="2081275"/>
            <a:ext cx="462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21560" y="3475609"/>
            <a:ext cx="10852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y[n]=h[n]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14627" y="6330696"/>
            <a:ext cx="5643880" cy="76200"/>
          </a:xfrm>
          <a:custGeom>
            <a:avLst/>
            <a:gdLst/>
            <a:ahLst/>
            <a:cxnLst/>
            <a:rect l="l" t="t" r="r" b="b"/>
            <a:pathLst>
              <a:path w="5643880" h="76200">
                <a:moveTo>
                  <a:pt x="5584698" y="38100"/>
                </a:moveTo>
                <a:lnTo>
                  <a:pt x="5583174" y="35052"/>
                </a:lnTo>
                <a:lnTo>
                  <a:pt x="5580126" y="33528"/>
                </a:lnTo>
                <a:lnTo>
                  <a:pt x="4571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910"/>
                </a:lnTo>
                <a:lnTo>
                  <a:pt x="4571" y="43434"/>
                </a:lnTo>
                <a:lnTo>
                  <a:pt x="5580126" y="43434"/>
                </a:lnTo>
                <a:lnTo>
                  <a:pt x="5583174" y="41910"/>
                </a:lnTo>
                <a:lnTo>
                  <a:pt x="5584698" y="38100"/>
                </a:lnTo>
                <a:close/>
              </a:path>
              <a:path w="5643880" h="76200">
                <a:moveTo>
                  <a:pt x="5643372" y="38100"/>
                </a:moveTo>
                <a:lnTo>
                  <a:pt x="5567172" y="0"/>
                </a:lnTo>
                <a:lnTo>
                  <a:pt x="5567172" y="33528"/>
                </a:lnTo>
                <a:lnTo>
                  <a:pt x="5580126" y="33528"/>
                </a:lnTo>
                <a:lnTo>
                  <a:pt x="5583174" y="35052"/>
                </a:lnTo>
                <a:lnTo>
                  <a:pt x="5584698" y="38100"/>
                </a:lnTo>
                <a:lnTo>
                  <a:pt x="5584698" y="67437"/>
                </a:lnTo>
                <a:lnTo>
                  <a:pt x="5643372" y="38100"/>
                </a:lnTo>
                <a:close/>
              </a:path>
              <a:path w="5643880" h="76200">
                <a:moveTo>
                  <a:pt x="5584698" y="67437"/>
                </a:moveTo>
                <a:lnTo>
                  <a:pt x="5584698" y="38100"/>
                </a:lnTo>
                <a:lnTo>
                  <a:pt x="5583174" y="41910"/>
                </a:lnTo>
                <a:lnTo>
                  <a:pt x="5580126" y="43434"/>
                </a:lnTo>
                <a:lnTo>
                  <a:pt x="5567172" y="43434"/>
                </a:lnTo>
                <a:lnTo>
                  <a:pt x="5567172" y="76200"/>
                </a:lnTo>
                <a:lnTo>
                  <a:pt x="55846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94304" y="4838700"/>
            <a:ext cx="76200" cy="1727835"/>
          </a:xfrm>
          <a:custGeom>
            <a:avLst/>
            <a:gdLst/>
            <a:ahLst/>
            <a:cxnLst/>
            <a:rect l="l" t="t" r="r" b="b"/>
            <a:pathLst>
              <a:path w="76200" h="172783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727834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727834">
                <a:moveTo>
                  <a:pt x="42672" y="1722120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722120"/>
                </a:lnTo>
                <a:lnTo>
                  <a:pt x="34290" y="1725930"/>
                </a:lnTo>
                <a:lnTo>
                  <a:pt x="38100" y="1727454"/>
                </a:lnTo>
                <a:lnTo>
                  <a:pt x="41148" y="1725930"/>
                </a:lnTo>
                <a:lnTo>
                  <a:pt x="42672" y="1722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91065" y="5938837"/>
            <a:ext cx="109346" cy="1017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19500" y="6135623"/>
            <a:ext cx="100330" cy="90805"/>
          </a:xfrm>
          <a:custGeom>
            <a:avLst/>
            <a:gdLst/>
            <a:ahLst/>
            <a:cxnLst/>
            <a:rect l="l" t="t" r="r" b="b"/>
            <a:pathLst>
              <a:path w="100329" h="90804">
                <a:moveTo>
                  <a:pt x="99821" y="44957"/>
                </a:moveTo>
                <a:lnTo>
                  <a:pt x="95940" y="27646"/>
                </a:lnTo>
                <a:lnTo>
                  <a:pt x="85343" y="13334"/>
                </a:lnTo>
                <a:lnTo>
                  <a:pt x="69603" y="3595"/>
                </a:lnTo>
                <a:lnTo>
                  <a:pt x="50291" y="0"/>
                </a:lnTo>
                <a:lnTo>
                  <a:pt x="30539" y="3595"/>
                </a:lnTo>
                <a:lnTo>
                  <a:pt x="14573" y="13335"/>
                </a:lnTo>
                <a:lnTo>
                  <a:pt x="3893" y="27646"/>
                </a:lnTo>
                <a:lnTo>
                  <a:pt x="0" y="44958"/>
                </a:lnTo>
                <a:lnTo>
                  <a:pt x="3893" y="62710"/>
                </a:lnTo>
                <a:lnTo>
                  <a:pt x="14573" y="77247"/>
                </a:lnTo>
                <a:lnTo>
                  <a:pt x="30539" y="87070"/>
                </a:lnTo>
                <a:lnTo>
                  <a:pt x="50291" y="90678"/>
                </a:lnTo>
                <a:lnTo>
                  <a:pt x="69603" y="87070"/>
                </a:lnTo>
                <a:lnTo>
                  <a:pt x="85343" y="77247"/>
                </a:lnTo>
                <a:lnTo>
                  <a:pt x="95940" y="62710"/>
                </a:lnTo>
                <a:lnTo>
                  <a:pt x="99821" y="44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19500" y="6135623"/>
            <a:ext cx="100330" cy="90805"/>
          </a:xfrm>
          <a:custGeom>
            <a:avLst/>
            <a:gdLst/>
            <a:ahLst/>
            <a:cxnLst/>
            <a:rect l="l" t="t" r="r" b="b"/>
            <a:pathLst>
              <a:path w="100329" h="90804">
                <a:moveTo>
                  <a:pt x="50291" y="0"/>
                </a:moveTo>
                <a:lnTo>
                  <a:pt x="30539" y="3595"/>
                </a:lnTo>
                <a:lnTo>
                  <a:pt x="14573" y="13335"/>
                </a:lnTo>
                <a:lnTo>
                  <a:pt x="3893" y="27646"/>
                </a:lnTo>
                <a:lnTo>
                  <a:pt x="0" y="44958"/>
                </a:lnTo>
                <a:lnTo>
                  <a:pt x="3893" y="62710"/>
                </a:lnTo>
                <a:lnTo>
                  <a:pt x="14573" y="77247"/>
                </a:lnTo>
                <a:lnTo>
                  <a:pt x="30539" y="87070"/>
                </a:lnTo>
                <a:lnTo>
                  <a:pt x="50291" y="90678"/>
                </a:lnTo>
                <a:lnTo>
                  <a:pt x="69603" y="87070"/>
                </a:lnTo>
                <a:lnTo>
                  <a:pt x="85343" y="77247"/>
                </a:lnTo>
                <a:lnTo>
                  <a:pt x="95940" y="62710"/>
                </a:lnTo>
                <a:lnTo>
                  <a:pt x="99821" y="44957"/>
                </a:lnTo>
                <a:lnTo>
                  <a:pt x="95940" y="27646"/>
                </a:lnTo>
                <a:lnTo>
                  <a:pt x="85343" y="13334"/>
                </a:lnTo>
                <a:lnTo>
                  <a:pt x="69603" y="3595"/>
                </a:lnTo>
                <a:lnTo>
                  <a:pt x="502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17835" y="5748337"/>
            <a:ext cx="109346" cy="1002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20933" y="6130861"/>
            <a:ext cx="110108" cy="100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10065" y="6309931"/>
            <a:ext cx="109347" cy="1002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08491" y="6309931"/>
            <a:ext cx="109347" cy="1002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04631" y="6309931"/>
            <a:ext cx="110109" cy="1002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1533" y="6309931"/>
            <a:ext cx="110109" cy="1002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311905" y="4672076"/>
            <a:ext cx="47688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h[n]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935283" y="6513385"/>
            <a:ext cx="110108" cy="1002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18213" y="6297739"/>
            <a:ext cx="109346" cy="1002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32563" y="6297739"/>
            <a:ext cx="109346" cy="1002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81221" y="6178296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4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82796" y="5795771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0"/>
                </a:moveTo>
                <a:lnTo>
                  <a:pt x="0" y="5730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5894" y="6178296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4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00244" y="6368796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4">
                <a:moveTo>
                  <a:pt x="0" y="19202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865373" y="553313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92627" y="5684773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90976" y="5675629"/>
            <a:ext cx="23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61129" y="5389879"/>
            <a:ext cx="23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30521" y="5675629"/>
            <a:ext cx="23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3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900676" y="6680707"/>
            <a:ext cx="235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1950" baseline="-21367" dirty="0">
                <a:latin typeface="Times New Roman"/>
                <a:cs typeface="Times New Roman"/>
              </a:rPr>
              <a:t>4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72200" y="4724400"/>
            <a:ext cx="2895600" cy="118745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 marR="147320" algn="just">
              <a:lnSpc>
                <a:spcPct val="100000"/>
              </a:lnSpc>
              <a:spcBef>
                <a:spcPts val="275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0833" dirty="0">
                <a:latin typeface="Times New Roman"/>
                <a:cs typeface="Times New Roman"/>
              </a:rPr>
              <a:t>0</a:t>
            </a:r>
            <a:r>
              <a:rPr sz="2400" i="1" dirty="0">
                <a:latin typeface="Times New Roman"/>
                <a:cs typeface="Times New Roman"/>
              </a:rPr>
              <a:t>, a</a:t>
            </a:r>
            <a:r>
              <a:rPr sz="2400" i="1" baseline="-20833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, a</a:t>
            </a:r>
            <a:r>
              <a:rPr sz="2400" i="1" baseline="-20833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, a</a:t>
            </a:r>
            <a:r>
              <a:rPr sz="2400" i="1" baseline="-20833" dirty="0">
                <a:latin typeface="Times New Roman"/>
                <a:cs typeface="Times New Roman"/>
              </a:rPr>
              <a:t>3 </a:t>
            </a:r>
            <a:r>
              <a:rPr sz="2400" i="1" dirty="0">
                <a:latin typeface="Times New Roman"/>
                <a:cs typeface="Times New Roman"/>
              </a:rPr>
              <a:t>&amp;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7" baseline="-20833" dirty="0">
                <a:latin typeface="Times New Roman"/>
                <a:cs typeface="Times New Roman"/>
              </a:rPr>
              <a:t>4 </a:t>
            </a:r>
            <a:r>
              <a:rPr sz="2400" dirty="0">
                <a:latin typeface="Times New Roman"/>
                <a:cs typeface="Times New Roman"/>
              </a:rPr>
              <a:t>are  </a:t>
            </a:r>
            <a:r>
              <a:rPr sz="2400" spc="-5" dirty="0">
                <a:latin typeface="Times New Roman"/>
                <a:cs typeface="Times New Roman"/>
              </a:rPr>
              <a:t>called coefficients (+  </a:t>
            </a:r>
            <a:r>
              <a:rPr sz="2400" dirty="0">
                <a:latin typeface="Times New Roman"/>
                <a:cs typeface="Times New Roman"/>
              </a:rPr>
              <a:t>or -) 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4559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98702" y="1253896"/>
            <a:ext cx="5039360" cy="133985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structures are </a:t>
            </a:r>
            <a:r>
              <a:rPr sz="2400" spc="-5" dirty="0">
                <a:latin typeface="Tahoma"/>
                <a:cs typeface="Tahoma"/>
              </a:rPr>
              <a:t>shown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below:</a:t>
            </a:r>
            <a:endParaRPr sz="2400">
              <a:latin typeface="Tahoma"/>
              <a:cs typeface="Tahoma"/>
            </a:endParaRPr>
          </a:p>
          <a:p>
            <a:pPr marL="844550" lvl="1" indent="-488950">
              <a:lnSpc>
                <a:spcPct val="100000"/>
              </a:lnSpc>
              <a:spcBef>
                <a:spcPts val="570"/>
              </a:spcBef>
              <a:buAutoNum type="alphaLcParenBoth"/>
              <a:tabLst>
                <a:tab pos="845185" algn="l"/>
              </a:tabLst>
            </a:pPr>
            <a:r>
              <a:rPr sz="2400" dirty="0">
                <a:latin typeface="Tahoma"/>
                <a:cs typeface="Tahoma"/>
              </a:rPr>
              <a:t>Write the difference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equation</a:t>
            </a:r>
            <a:endParaRPr sz="2400">
              <a:latin typeface="Tahoma"/>
              <a:cs typeface="Tahoma"/>
            </a:endParaRPr>
          </a:p>
          <a:p>
            <a:pPr marL="852805" lvl="1" indent="-497205">
              <a:lnSpc>
                <a:spcPct val="100000"/>
              </a:lnSpc>
              <a:spcBef>
                <a:spcPts val="570"/>
              </a:spcBef>
              <a:buAutoNum type="alphaLcParenBoth"/>
              <a:tabLst>
                <a:tab pos="853440" algn="l"/>
              </a:tabLst>
            </a:pPr>
            <a:r>
              <a:rPr sz="2400" dirty="0">
                <a:latin typeface="Tahoma"/>
                <a:cs typeface="Tahoma"/>
              </a:rPr>
              <a:t>Calculate the impulse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response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701" y="2769361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9672" y="2885694"/>
            <a:ext cx="546735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4079" y="3461003"/>
            <a:ext cx="363855" cy="288925"/>
          </a:xfrm>
          <a:custGeom>
            <a:avLst/>
            <a:gdLst/>
            <a:ahLst/>
            <a:cxnLst/>
            <a:rect l="l" t="t" r="r" b="b"/>
            <a:pathLst>
              <a:path w="363855" h="288925">
                <a:moveTo>
                  <a:pt x="181356" y="288798"/>
                </a:moveTo>
                <a:lnTo>
                  <a:pt x="0" y="0"/>
                </a:lnTo>
                <a:lnTo>
                  <a:pt x="363473" y="0"/>
                </a:lnTo>
                <a:lnTo>
                  <a:pt x="181356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1200" y="3175254"/>
            <a:ext cx="728980" cy="0"/>
          </a:xfrm>
          <a:custGeom>
            <a:avLst/>
            <a:gdLst/>
            <a:ahLst/>
            <a:cxnLst/>
            <a:rect l="l" t="t" r="r" b="b"/>
            <a:pathLst>
              <a:path w="728980">
                <a:moveTo>
                  <a:pt x="7284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4673" y="3175254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4673" y="3749802"/>
            <a:ext cx="0" cy="862330"/>
          </a:xfrm>
          <a:custGeom>
            <a:avLst/>
            <a:gdLst/>
            <a:ahLst/>
            <a:cxnLst/>
            <a:rect l="l" t="t" r="r" b="b"/>
            <a:pathLst>
              <a:path h="862329">
                <a:moveTo>
                  <a:pt x="0" y="0"/>
                </a:moveTo>
                <a:lnTo>
                  <a:pt x="0" y="8618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2973" y="2885694"/>
            <a:ext cx="546735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36620" y="3461003"/>
            <a:ext cx="365760" cy="288925"/>
          </a:xfrm>
          <a:custGeom>
            <a:avLst/>
            <a:gdLst/>
            <a:ahLst/>
            <a:cxnLst/>
            <a:rect l="l" t="t" r="r" b="b"/>
            <a:pathLst>
              <a:path w="365760" h="288925">
                <a:moveTo>
                  <a:pt x="182879" y="288798"/>
                </a:moveTo>
                <a:lnTo>
                  <a:pt x="0" y="0"/>
                </a:lnTo>
                <a:lnTo>
                  <a:pt x="365759" y="0"/>
                </a:lnTo>
                <a:lnTo>
                  <a:pt x="182879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56026" y="3175254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72694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9500" y="3175254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500" y="3749802"/>
            <a:ext cx="0" cy="717550"/>
          </a:xfrm>
          <a:custGeom>
            <a:avLst/>
            <a:gdLst/>
            <a:ahLst/>
            <a:cxnLst/>
            <a:rect l="l" t="t" r="r" b="b"/>
            <a:pathLst>
              <a:path h="717550">
                <a:moveTo>
                  <a:pt x="0" y="0"/>
                </a:moveTo>
                <a:lnTo>
                  <a:pt x="0" y="7170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11446" y="3461003"/>
            <a:ext cx="363855" cy="288925"/>
          </a:xfrm>
          <a:custGeom>
            <a:avLst/>
            <a:gdLst/>
            <a:ahLst/>
            <a:cxnLst/>
            <a:rect l="l" t="t" r="r" b="b"/>
            <a:pathLst>
              <a:path w="363854" h="288925">
                <a:moveTo>
                  <a:pt x="182117" y="288798"/>
                </a:moveTo>
                <a:lnTo>
                  <a:pt x="0" y="0"/>
                </a:lnTo>
                <a:lnTo>
                  <a:pt x="363473" y="0"/>
                </a:lnTo>
                <a:lnTo>
                  <a:pt x="182117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9328" y="3175254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364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4326" y="3175254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94326" y="3749802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89753" y="4284726"/>
            <a:ext cx="551180" cy="76200"/>
          </a:xfrm>
          <a:custGeom>
            <a:avLst/>
            <a:gdLst/>
            <a:ahLst/>
            <a:cxnLst/>
            <a:rect l="l" t="t" r="r" b="b"/>
            <a:pathLst>
              <a:path w="551179" h="76200">
                <a:moveTo>
                  <a:pt x="491490" y="38099"/>
                </a:moveTo>
                <a:lnTo>
                  <a:pt x="490728" y="34289"/>
                </a:lnTo>
                <a:lnTo>
                  <a:pt x="486918" y="33527"/>
                </a:lnTo>
                <a:lnTo>
                  <a:pt x="4572" y="33527"/>
                </a:lnTo>
                <a:lnTo>
                  <a:pt x="762" y="34289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486918" y="42671"/>
                </a:lnTo>
                <a:lnTo>
                  <a:pt x="490728" y="41147"/>
                </a:lnTo>
                <a:lnTo>
                  <a:pt x="491490" y="38099"/>
                </a:lnTo>
                <a:close/>
              </a:path>
              <a:path w="551179" h="76200">
                <a:moveTo>
                  <a:pt x="550926" y="38099"/>
                </a:moveTo>
                <a:lnTo>
                  <a:pt x="474726" y="0"/>
                </a:lnTo>
                <a:lnTo>
                  <a:pt x="474726" y="33527"/>
                </a:lnTo>
                <a:lnTo>
                  <a:pt x="486918" y="33527"/>
                </a:lnTo>
                <a:lnTo>
                  <a:pt x="490728" y="34289"/>
                </a:lnTo>
                <a:lnTo>
                  <a:pt x="491490" y="38099"/>
                </a:lnTo>
                <a:lnTo>
                  <a:pt x="491490" y="67817"/>
                </a:lnTo>
                <a:lnTo>
                  <a:pt x="550926" y="38099"/>
                </a:lnTo>
                <a:close/>
              </a:path>
              <a:path w="551179" h="76200">
                <a:moveTo>
                  <a:pt x="491490" y="67817"/>
                </a:moveTo>
                <a:lnTo>
                  <a:pt x="491490" y="38099"/>
                </a:lnTo>
                <a:lnTo>
                  <a:pt x="490728" y="41147"/>
                </a:lnTo>
                <a:lnTo>
                  <a:pt x="486918" y="42671"/>
                </a:lnTo>
                <a:lnTo>
                  <a:pt x="474726" y="42671"/>
                </a:lnTo>
                <a:lnTo>
                  <a:pt x="474726" y="76199"/>
                </a:lnTo>
                <a:lnTo>
                  <a:pt x="49149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4928" y="4428744"/>
            <a:ext cx="1826260" cy="76200"/>
          </a:xfrm>
          <a:custGeom>
            <a:avLst/>
            <a:gdLst/>
            <a:ahLst/>
            <a:cxnLst/>
            <a:rect l="l" t="t" r="r" b="b"/>
            <a:pathLst>
              <a:path w="1826260" h="76200">
                <a:moveTo>
                  <a:pt x="1766316" y="38099"/>
                </a:moveTo>
                <a:lnTo>
                  <a:pt x="1765554" y="35051"/>
                </a:lnTo>
                <a:lnTo>
                  <a:pt x="176174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761744" y="43433"/>
                </a:lnTo>
                <a:lnTo>
                  <a:pt x="1765554" y="41909"/>
                </a:lnTo>
                <a:lnTo>
                  <a:pt x="1766316" y="38099"/>
                </a:lnTo>
                <a:close/>
              </a:path>
              <a:path w="1826260" h="76200">
                <a:moveTo>
                  <a:pt x="1825752" y="38099"/>
                </a:moveTo>
                <a:lnTo>
                  <a:pt x="1749552" y="0"/>
                </a:lnTo>
                <a:lnTo>
                  <a:pt x="1749552" y="33527"/>
                </a:lnTo>
                <a:lnTo>
                  <a:pt x="1761744" y="33527"/>
                </a:lnTo>
                <a:lnTo>
                  <a:pt x="1765554" y="35051"/>
                </a:lnTo>
                <a:lnTo>
                  <a:pt x="1766316" y="38099"/>
                </a:lnTo>
                <a:lnTo>
                  <a:pt x="1766316" y="67817"/>
                </a:lnTo>
                <a:lnTo>
                  <a:pt x="1825752" y="38099"/>
                </a:lnTo>
                <a:close/>
              </a:path>
              <a:path w="1826260" h="76200">
                <a:moveTo>
                  <a:pt x="1766316" y="67817"/>
                </a:moveTo>
                <a:lnTo>
                  <a:pt x="1766316" y="38099"/>
                </a:lnTo>
                <a:lnTo>
                  <a:pt x="1765554" y="41909"/>
                </a:lnTo>
                <a:lnTo>
                  <a:pt x="1761744" y="43433"/>
                </a:lnTo>
                <a:lnTo>
                  <a:pt x="1749552" y="43433"/>
                </a:lnTo>
                <a:lnTo>
                  <a:pt x="1749552" y="76199"/>
                </a:lnTo>
                <a:lnTo>
                  <a:pt x="176631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40101" y="4573523"/>
            <a:ext cx="3100705" cy="76200"/>
          </a:xfrm>
          <a:custGeom>
            <a:avLst/>
            <a:gdLst/>
            <a:ahLst/>
            <a:cxnLst/>
            <a:rect l="l" t="t" r="r" b="b"/>
            <a:pathLst>
              <a:path w="3100704" h="76200">
                <a:moveTo>
                  <a:pt x="3041142" y="38099"/>
                </a:moveTo>
                <a:lnTo>
                  <a:pt x="3040380" y="35051"/>
                </a:lnTo>
                <a:lnTo>
                  <a:pt x="303657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3036570" y="42671"/>
                </a:lnTo>
                <a:lnTo>
                  <a:pt x="3040380" y="41909"/>
                </a:lnTo>
                <a:lnTo>
                  <a:pt x="3041142" y="38099"/>
                </a:lnTo>
                <a:close/>
              </a:path>
              <a:path w="3100704" h="76200">
                <a:moveTo>
                  <a:pt x="3100578" y="38099"/>
                </a:moveTo>
                <a:lnTo>
                  <a:pt x="3024378" y="0"/>
                </a:lnTo>
                <a:lnTo>
                  <a:pt x="3024378" y="33527"/>
                </a:lnTo>
                <a:lnTo>
                  <a:pt x="3036570" y="33527"/>
                </a:lnTo>
                <a:lnTo>
                  <a:pt x="3040380" y="35051"/>
                </a:lnTo>
                <a:lnTo>
                  <a:pt x="3041142" y="38099"/>
                </a:lnTo>
                <a:lnTo>
                  <a:pt x="3041142" y="67817"/>
                </a:lnTo>
                <a:lnTo>
                  <a:pt x="3100578" y="38099"/>
                </a:lnTo>
                <a:close/>
              </a:path>
              <a:path w="3100704" h="76200">
                <a:moveTo>
                  <a:pt x="3041142" y="67817"/>
                </a:moveTo>
                <a:lnTo>
                  <a:pt x="3041142" y="38099"/>
                </a:lnTo>
                <a:lnTo>
                  <a:pt x="3040380" y="41909"/>
                </a:lnTo>
                <a:lnTo>
                  <a:pt x="3036570" y="42671"/>
                </a:lnTo>
                <a:lnTo>
                  <a:pt x="3024378" y="42671"/>
                </a:lnTo>
                <a:lnTo>
                  <a:pt x="3024378" y="76199"/>
                </a:lnTo>
                <a:lnTo>
                  <a:pt x="3041142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05321" y="4428744"/>
            <a:ext cx="370840" cy="76200"/>
          </a:xfrm>
          <a:custGeom>
            <a:avLst/>
            <a:gdLst/>
            <a:ahLst/>
            <a:cxnLst/>
            <a:rect l="l" t="t" r="r" b="b"/>
            <a:pathLst>
              <a:path w="370839" h="76200">
                <a:moveTo>
                  <a:pt x="311658" y="38099"/>
                </a:moveTo>
                <a:lnTo>
                  <a:pt x="310134" y="35051"/>
                </a:lnTo>
                <a:lnTo>
                  <a:pt x="30632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6324" y="43433"/>
                </a:lnTo>
                <a:lnTo>
                  <a:pt x="310134" y="41909"/>
                </a:lnTo>
                <a:lnTo>
                  <a:pt x="311658" y="38099"/>
                </a:lnTo>
                <a:close/>
              </a:path>
              <a:path w="370839" h="76200">
                <a:moveTo>
                  <a:pt x="370332" y="38099"/>
                </a:moveTo>
                <a:lnTo>
                  <a:pt x="294132" y="0"/>
                </a:lnTo>
                <a:lnTo>
                  <a:pt x="294132" y="33527"/>
                </a:lnTo>
                <a:lnTo>
                  <a:pt x="306324" y="33527"/>
                </a:lnTo>
                <a:lnTo>
                  <a:pt x="310134" y="35051"/>
                </a:lnTo>
                <a:lnTo>
                  <a:pt x="311658" y="38099"/>
                </a:lnTo>
                <a:lnTo>
                  <a:pt x="311658" y="67436"/>
                </a:lnTo>
                <a:lnTo>
                  <a:pt x="370332" y="38099"/>
                </a:lnTo>
                <a:close/>
              </a:path>
              <a:path w="370839" h="76200">
                <a:moveTo>
                  <a:pt x="311658" y="67436"/>
                </a:moveTo>
                <a:lnTo>
                  <a:pt x="311658" y="38099"/>
                </a:lnTo>
                <a:lnTo>
                  <a:pt x="310134" y="41909"/>
                </a:lnTo>
                <a:lnTo>
                  <a:pt x="306324" y="43433"/>
                </a:lnTo>
                <a:lnTo>
                  <a:pt x="294132" y="43433"/>
                </a:lnTo>
                <a:lnTo>
                  <a:pt x="294132" y="76199"/>
                </a:lnTo>
                <a:lnTo>
                  <a:pt x="31165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40679" y="4203953"/>
            <a:ext cx="541020" cy="551180"/>
          </a:xfrm>
          <a:custGeom>
            <a:avLst/>
            <a:gdLst/>
            <a:ahLst/>
            <a:cxnLst/>
            <a:rect l="l" t="t" r="r" b="b"/>
            <a:pathLst>
              <a:path w="541020" h="551179">
                <a:moveTo>
                  <a:pt x="270510" y="0"/>
                </a:moveTo>
                <a:lnTo>
                  <a:pt x="221897" y="4416"/>
                </a:lnTo>
                <a:lnTo>
                  <a:pt x="176139" y="17154"/>
                </a:lnTo>
                <a:lnTo>
                  <a:pt x="133999" y="37450"/>
                </a:lnTo>
                <a:lnTo>
                  <a:pt x="96243" y="64538"/>
                </a:lnTo>
                <a:lnTo>
                  <a:pt x="63635" y="97654"/>
                </a:lnTo>
                <a:lnTo>
                  <a:pt x="36942" y="136031"/>
                </a:lnTo>
                <a:lnTo>
                  <a:pt x="16929" y="178904"/>
                </a:lnTo>
                <a:lnTo>
                  <a:pt x="4359" y="225510"/>
                </a:lnTo>
                <a:lnTo>
                  <a:pt x="0" y="275082"/>
                </a:lnTo>
                <a:lnTo>
                  <a:pt x="4359" y="324679"/>
                </a:lnTo>
                <a:lnTo>
                  <a:pt x="16929" y="371355"/>
                </a:lnTo>
                <a:lnTo>
                  <a:pt x="36942" y="414330"/>
                </a:lnTo>
                <a:lnTo>
                  <a:pt x="63635" y="452827"/>
                </a:lnTo>
                <a:lnTo>
                  <a:pt x="96243" y="486069"/>
                </a:lnTo>
                <a:lnTo>
                  <a:pt x="133999" y="513277"/>
                </a:lnTo>
                <a:lnTo>
                  <a:pt x="176139" y="533674"/>
                </a:lnTo>
                <a:lnTo>
                  <a:pt x="221897" y="546483"/>
                </a:lnTo>
                <a:lnTo>
                  <a:pt x="270510" y="550926"/>
                </a:lnTo>
                <a:lnTo>
                  <a:pt x="319122" y="546483"/>
                </a:lnTo>
                <a:lnTo>
                  <a:pt x="364880" y="533674"/>
                </a:lnTo>
                <a:lnTo>
                  <a:pt x="407020" y="513277"/>
                </a:lnTo>
                <a:lnTo>
                  <a:pt x="444776" y="486069"/>
                </a:lnTo>
                <a:lnTo>
                  <a:pt x="477384" y="452827"/>
                </a:lnTo>
                <a:lnTo>
                  <a:pt x="504077" y="414330"/>
                </a:lnTo>
                <a:lnTo>
                  <a:pt x="524090" y="371355"/>
                </a:lnTo>
                <a:lnTo>
                  <a:pt x="536660" y="324679"/>
                </a:lnTo>
                <a:lnTo>
                  <a:pt x="541020" y="275082"/>
                </a:lnTo>
                <a:lnTo>
                  <a:pt x="536660" y="225510"/>
                </a:lnTo>
                <a:lnTo>
                  <a:pt x="524090" y="178904"/>
                </a:lnTo>
                <a:lnTo>
                  <a:pt x="504077" y="136031"/>
                </a:lnTo>
                <a:lnTo>
                  <a:pt x="477384" y="97654"/>
                </a:lnTo>
                <a:lnTo>
                  <a:pt x="444776" y="64538"/>
                </a:lnTo>
                <a:lnTo>
                  <a:pt x="407020" y="37450"/>
                </a:lnTo>
                <a:lnTo>
                  <a:pt x="364880" y="17154"/>
                </a:lnTo>
                <a:lnTo>
                  <a:pt x="319122" y="4416"/>
                </a:lnTo>
                <a:lnTo>
                  <a:pt x="27051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40578" y="3904285"/>
            <a:ext cx="1141095" cy="6673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1600" i="1" dirty="0">
                <a:latin typeface="Times New Roman"/>
                <a:cs typeface="Times New Roman"/>
              </a:rPr>
              <a:t>y[n]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7966" y="3523736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35647" y="348711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08944" y="3487114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69960" y="5015664"/>
            <a:ext cx="37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x[n]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19577" y="5132070"/>
            <a:ext cx="546100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73223" y="5707379"/>
            <a:ext cx="363855" cy="288925"/>
          </a:xfrm>
          <a:custGeom>
            <a:avLst/>
            <a:gdLst/>
            <a:ahLst/>
            <a:cxnLst/>
            <a:rect l="l" t="t" r="r" b="b"/>
            <a:pathLst>
              <a:path w="363855" h="288925">
                <a:moveTo>
                  <a:pt x="182118" y="288798"/>
                </a:moveTo>
                <a:lnTo>
                  <a:pt x="0" y="0"/>
                </a:lnTo>
                <a:lnTo>
                  <a:pt x="363474" y="0"/>
                </a:lnTo>
                <a:lnTo>
                  <a:pt x="182118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90344" y="5421629"/>
            <a:ext cx="729615" cy="0"/>
          </a:xfrm>
          <a:custGeom>
            <a:avLst/>
            <a:gdLst/>
            <a:ahLst/>
            <a:cxnLst/>
            <a:rect l="l" t="t" r="r" b="b"/>
            <a:pathLst>
              <a:path w="729614">
                <a:moveTo>
                  <a:pt x="72923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54579" y="5421629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54579" y="5996178"/>
            <a:ext cx="0" cy="862330"/>
          </a:xfrm>
          <a:custGeom>
            <a:avLst/>
            <a:gdLst/>
            <a:ahLst/>
            <a:cxnLst/>
            <a:rect l="l" t="t" r="r" b="b"/>
            <a:pathLst>
              <a:path h="862329">
                <a:moveTo>
                  <a:pt x="0" y="0"/>
                </a:moveTo>
                <a:lnTo>
                  <a:pt x="0" y="8618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992879" y="5132070"/>
            <a:ext cx="546100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46526" y="5707379"/>
            <a:ext cx="365125" cy="288925"/>
          </a:xfrm>
          <a:custGeom>
            <a:avLst/>
            <a:gdLst/>
            <a:ahLst/>
            <a:cxnLst/>
            <a:rect l="l" t="t" r="r" b="b"/>
            <a:pathLst>
              <a:path w="365125" h="288925">
                <a:moveTo>
                  <a:pt x="182117" y="288798"/>
                </a:moveTo>
                <a:lnTo>
                  <a:pt x="0" y="0"/>
                </a:lnTo>
                <a:lnTo>
                  <a:pt x="364997" y="0"/>
                </a:lnTo>
                <a:lnTo>
                  <a:pt x="182117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5170" y="5421629"/>
            <a:ext cx="727710" cy="0"/>
          </a:xfrm>
          <a:custGeom>
            <a:avLst/>
            <a:gdLst/>
            <a:ahLst/>
            <a:cxnLst/>
            <a:rect l="l" t="t" r="r" b="b"/>
            <a:pathLst>
              <a:path w="727710">
                <a:moveTo>
                  <a:pt x="7277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28644" y="5421629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28644" y="5996178"/>
            <a:ext cx="0" cy="717550"/>
          </a:xfrm>
          <a:custGeom>
            <a:avLst/>
            <a:gdLst/>
            <a:ahLst/>
            <a:cxnLst/>
            <a:rect l="l" t="t" r="r" b="b"/>
            <a:pathLst>
              <a:path h="717550">
                <a:moveTo>
                  <a:pt x="0" y="0"/>
                </a:moveTo>
                <a:lnTo>
                  <a:pt x="0" y="7170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21352" y="5707379"/>
            <a:ext cx="363855" cy="288925"/>
          </a:xfrm>
          <a:custGeom>
            <a:avLst/>
            <a:gdLst/>
            <a:ahLst/>
            <a:cxnLst/>
            <a:rect l="l" t="t" r="r" b="b"/>
            <a:pathLst>
              <a:path w="363854" h="288925">
                <a:moveTo>
                  <a:pt x="181355" y="288798"/>
                </a:moveTo>
                <a:lnTo>
                  <a:pt x="0" y="0"/>
                </a:lnTo>
                <a:lnTo>
                  <a:pt x="363473" y="0"/>
                </a:lnTo>
                <a:lnTo>
                  <a:pt x="181355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38471" y="5421629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364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03470" y="5421629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3470" y="5996178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98897" y="6531102"/>
            <a:ext cx="551180" cy="76200"/>
          </a:xfrm>
          <a:custGeom>
            <a:avLst/>
            <a:gdLst/>
            <a:ahLst/>
            <a:cxnLst/>
            <a:rect l="l" t="t" r="r" b="b"/>
            <a:pathLst>
              <a:path w="551179" h="76200">
                <a:moveTo>
                  <a:pt x="492252" y="38099"/>
                </a:moveTo>
                <a:lnTo>
                  <a:pt x="490728" y="34289"/>
                </a:lnTo>
                <a:lnTo>
                  <a:pt x="48768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487680" y="42671"/>
                </a:lnTo>
                <a:lnTo>
                  <a:pt x="490728" y="41147"/>
                </a:lnTo>
                <a:lnTo>
                  <a:pt x="492252" y="38099"/>
                </a:lnTo>
                <a:close/>
              </a:path>
              <a:path w="551179" h="76200">
                <a:moveTo>
                  <a:pt x="550926" y="38099"/>
                </a:moveTo>
                <a:lnTo>
                  <a:pt x="474726" y="0"/>
                </a:lnTo>
                <a:lnTo>
                  <a:pt x="474726" y="33527"/>
                </a:lnTo>
                <a:lnTo>
                  <a:pt x="487680" y="33527"/>
                </a:lnTo>
                <a:lnTo>
                  <a:pt x="490728" y="34289"/>
                </a:lnTo>
                <a:lnTo>
                  <a:pt x="492252" y="38099"/>
                </a:lnTo>
                <a:lnTo>
                  <a:pt x="492252" y="67436"/>
                </a:lnTo>
                <a:lnTo>
                  <a:pt x="550926" y="38099"/>
                </a:lnTo>
                <a:close/>
              </a:path>
              <a:path w="551179" h="76200">
                <a:moveTo>
                  <a:pt x="492252" y="67436"/>
                </a:moveTo>
                <a:lnTo>
                  <a:pt x="492252" y="38099"/>
                </a:lnTo>
                <a:lnTo>
                  <a:pt x="490728" y="41147"/>
                </a:lnTo>
                <a:lnTo>
                  <a:pt x="487680" y="42671"/>
                </a:lnTo>
                <a:lnTo>
                  <a:pt x="474726" y="42671"/>
                </a:lnTo>
                <a:lnTo>
                  <a:pt x="474726" y="76199"/>
                </a:lnTo>
                <a:lnTo>
                  <a:pt x="4922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4071" y="6675119"/>
            <a:ext cx="1826260" cy="76200"/>
          </a:xfrm>
          <a:custGeom>
            <a:avLst/>
            <a:gdLst/>
            <a:ahLst/>
            <a:cxnLst/>
            <a:rect l="l" t="t" r="r" b="b"/>
            <a:pathLst>
              <a:path w="1826260" h="76200">
                <a:moveTo>
                  <a:pt x="1767078" y="38099"/>
                </a:moveTo>
                <a:lnTo>
                  <a:pt x="1765554" y="35051"/>
                </a:lnTo>
                <a:lnTo>
                  <a:pt x="176250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762506" y="43433"/>
                </a:lnTo>
                <a:lnTo>
                  <a:pt x="1765554" y="41909"/>
                </a:lnTo>
                <a:lnTo>
                  <a:pt x="1767078" y="38099"/>
                </a:lnTo>
                <a:close/>
              </a:path>
              <a:path w="1826260" h="76200">
                <a:moveTo>
                  <a:pt x="1825752" y="38099"/>
                </a:moveTo>
                <a:lnTo>
                  <a:pt x="1749552" y="0"/>
                </a:lnTo>
                <a:lnTo>
                  <a:pt x="1749552" y="33527"/>
                </a:lnTo>
                <a:lnTo>
                  <a:pt x="1762506" y="33527"/>
                </a:lnTo>
                <a:lnTo>
                  <a:pt x="1765554" y="35051"/>
                </a:lnTo>
                <a:lnTo>
                  <a:pt x="1767078" y="38099"/>
                </a:lnTo>
                <a:lnTo>
                  <a:pt x="1767078" y="67436"/>
                </a:lnTo>
                <a:lnTo>
                  <a:pt x="1825752" y="38099"/>
                </a:lnTo>
                <a:close/>
              </a:path>
              <a:path w="1826260" h="76200">
                <a:moveTo>
                  <a:pt x="1767078" y="67436"/>
                </a:moveTo>
                <a:lnTo>
                  <a:pt x="1767078" y="38099"/>
                </a:lnTo>
                <a:lnTo>
                  <a:pt x="1765554" y="41909"/>
                </a:lnTo>
                <a:lnTo>
                  <a:pt x="1762506" y="43433"/>
                </a:lnTo>
                <a:lnTo>
                  <a:pt x="1749552" y="43433"/>
                </a:lnTo>
                <a:lnTo>
                  <a:pt x="1749552" y="76199"/>
                </a:lnTo>
                <a:lnTo>
                  <a:pt x="17670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49245" y="6819900"/>
            <a:ext cx="3100705" cy="76200"/>
          </a:xfrm>
          <a:custGeom>
            <a:avLst/>
            <a:gdLst/>
            <a:ahLst/>
            <a:cxnLst/>
            <a:rect l="l" t="t" r="r" b="b"/>
            <a:pathLst>
              <a:path w="3100704" h="76200">
                <a:moveTo>
                  <a:pt x="3041904" y="38099"/>
                </a:moveTo>
                <a:lnTo>
                  <a:pt x="3040379" y="35051"/>
                </a:lnTo>
                <a:lnTo>
                  <a:pt x="3037332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3037332" y="42671"/>
                </a:lnTo>
                <a:lnTo>
                  <a:pt x="3040379" y="41147"/>
                </a:lnTo>
                <a:lnTo>
                  <a:pt x="3041904" y="38099"/>
                </a:lnTo>
                <a:close/>
              </a:path>
              <a:path w="3100704" h="76200">
                <a:moveTo>
                  <a:pt x="3100578" y="38099"/>
                </a:moveTo>
                <a:lnTo>
                  <a:pt x="3024378" y="0"/>
                </a:lnTo>
                <a:lnTo>
                  <a:pt x="3024378" y="33527"/>
                </a:lnTo>
                <a:lnTo>
                  <a:pt x="3037332" y="33527"/>
                </a:lnTo>
                <a:lnTo>
                  <a:pt x="3040379" y="35051"/>
                </a:lnTo>
                <a:lnTo>
                  <a:pt x="3041904" y="38099"/>
                </a:lnTo>
                <a:lnTo>
                  <a:pt x="3041904" y="67436"/>
                </a:lnTo>
                <a:lnTo>
                  <a:pt x="3100578" y="38099"/>
                </a:lnTo>
                <a:close/>
              </a:path>
              <a:path w="3100704" h="76200">
                <a:moveTo>
                  <a:pt x="3041904" y="67436"/>
                </a:moveTo>
                <a:lnTo>
                  <a:pt x="3041904" y="38099"/>
                </a:lnTo>
                <a:lnTo>
                  <a:pt x="3040379" y="41147"/>
                </a:lnTo>
                <a:lnTo>
                  <a:pt x="3037332" y="42671"/>
                </a:lnTo>
                <a:lnTo>
                  <a:pt x="3024378" y="42671"/>
                </a:lnTo>
                <a:lnTo>
                  <a:pt x="3024378" y="76199"/>
                </a:lnTo>
                <a:lnTo>
                  <a:pt x="304190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15228" y="6675119"/>
            <a:ext cx="369570" cy="76200"/>
          </a:xfrm>
          <a:custGeom>
            <a:avLst/>
            <a:gdLst/>
            <a:ahLst/>
            <a:cxnLst/>
            <a:rect l="l" t="t" r="r" b="b"/>
            <a:pathLst>
              <a:path w="369570" h="76200">
                <a:moveTo>
                  <a:pt x="310896" y="38099"/>
                </a:moveTo>
                <a:lnTo>
                  <a:pt x="309372" y="35051"/>
                </a:lnTo>
                <a:lnTo>
                  <a:pt x="30632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6324" y="43433"/>
                </a:lnTo>
                <a:lnTo>
                  <a:pt x="309372" y="41909"/>
                </a:lnTo>
                <a:lnTo>
                  <a:pt x="310896" y="38099"/>
                </a:lnTo>
                <a:close/>
              </a:path>
              <a:path w="369570" h="76200">
                <a:moveTo>
                  <a:pt x="369570" y="38099"/>
                </a:moveTo>
                <a:lnTo>
                  <a:pt x="293370" y="0"/>
                </a:lnTo>
                <a:lnTo>
                  <a:pt x="293370" y="33527"/>
                </a:lnTo>
                <a:lnTo>
                  <a:pt x="306324" y="33527"/>
                </a:lnTo>
                <a:lnTo>
                  <a:pt x="309372" y="35051"/>
                </a:lnTo>
                <a:lnTo>
                  <a:pt x="310896" y="38099"/>
                </a:lnTo>
                <a:lnTo>
                  <a:pt x="310896" y="67436"/>
                </a:lnTo>
                <a:lnTo>
                  <a:pt x="369570" y="38099"/>
                </a:lnTo>
                <a:close/>
              </a:path>
              <a:path w="369570" h="76200">
                <a:moveTo>
                  <a:pt x="310896" y="67436"/>
                </a:moveTo>
                <a:lnTo>
                  <a:pt x="310896" y="38099"/>
                </a:lnTo>
                <a:lnTo>
                  <a:pt x="309372" y="41909"/>
                </a:lnTo>
                <a:lnTo>
                  <a:pt x="306324" y="43433"/>
                </a:lnTo>
                <a:lnTo>
                  <a:pt x="293370" y="43433"/>
                </a:lnTo>
                <a:lnTo>
                  <a:pt x="293370" y="76199"/>
                </a:lnTo>
                <a:lnTo>
                  <a:pt x="3108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49823" y="6450329"/>
            <a:ext cx="541020" cy="550545"/>
          </a:xfrm>
          <a:custGeom>
            <a:avLst/>
            <a:gdLst/>
            <a:ahLst/>
            <a:cxnLst/>
            <a:rect l="l" t="t" r="r" b="b"/>
            <a:pathLst>
              <a:path w="541020" h="550545">
                <a:moveTo>
                  <a:pt x="270510" y="0"/>
                </a:moveTo>
                <a:lnTo>
                  <a:pt x="221897" y="4416"/>
                </a:lnTo>
                <a:lnTo>
                  <a:pt x="176139" y="17154"/>
                </a:lnTo>
                <a:lnTo>
                  <a:pt x="133999" y="37450"/>
                </a:lnTo>
                <a:lnTo>
                  <a:pt x="96243" y="64538"/>
                </a:lnTo>
                <a:lnTo>
                  <a:pt x="63635" y="97654"/>
                </a:lnTo>
                <a:lnTo>
                  <a:pt x="36942" y="136031"/>
                </a:lnTo>
                <a:lnTo>
                  <a:pt x="16929" y="178904"/>
                </a:lnTo>
                <a:lnTo>
                  <a:pt x="4359" y="225510"/>
                </a:lnTo>
                <a:lnTo>
                  <a:pt x="0" y="275082"/>
                </a:lnTo>
                <a:lnTo>
                  <a:pt x="4359" y="324653"/>
                </a:lnTo>
                <a:lnTo>
                  <a:pt x="16929" y="371259"/>
                </a:lnTo>
                <a:lnTo>
                  <a:pt x="36942" y="414132"/>
                </a:lnTo>
                <a:lnTo>
                  <a:pt x="63635" y="452509"/>
                </a:lnTo>
                <a:lnTo>
                  <a:pt x="96243" y="485625"/>
                </a:lnTo>
                <a:lnTo>
                  <a:pt x="133999" y="512713"/>
                </a:lnTo>
                <a:lnTo>
                  <a:pt x="176139" y="533009"/>
                </a:lnTo>
                <a:lnTo>
                  <a:pt x="221897" y="545747"/>
                </a:lnTo>
                <a:lnTo>
                  <a:pt x="270510" y="550164"/>
                </a:lnTo>
                <a:lnTo>
                  <a:pt x="319122" y="545747"/>
                </a:lnTo>
                <a:lnTo>
                  <a:pt x="364880" y="533009"/>
                </a:lnTo>
                <a:lnTo>
                  <a:pt x="407020" y="512713"/>
                </a:lnTo>
                <a:lnTo>
                  <a:pt x="444776" y="485625"/>
                </a:lnTo>
                <a:lnTo>
                  <a:pt x="477384" y="452509"/>
                </a:lnTo>
                <a:lnTo>
                  <a:pt x="504077" y="414132"/>
                </a:lnTo>
                <a:lnTo>
                  <a:pt x="524090" y="371259"/>
                </a:lnTo>
                <a:lnTo>
                  <a:pt x="536660" y="324653"/>
                </a:lnTo>
                <a:lnTo>
                  <a:pt x="541020" y="275082"/>
                </a:lnTo>
                <a:lnTo>
                  <a:pt x="536660" y="225510"/>
                </a:lnTo>
                <a:lnTo>
                  <a:pt x="524090" y="178904"/>
                </a:lnTo>
                <a:lnTo>
                  <a:pt x="504077" y="136031"/>
                </a:lnTo>
                <a:lnTo>
                  <a:pt x="477384" y="97654"/>
                </a:lnTo>
                <a:lnTo>
                  <a:pt x="444776" y="64538"/>
                </a:lnTo>
                <a:lnTo>
                  <a:pt x="407020" y="37450"/>
                </a:lnTo>
                <a:lnTo>
                  <a:pt x="364880" y="17154"/>
                </a:lnTo>
                <a:lnTo>
                  <a:pt x="319122" y="4416"/>
                </a:lnTo>
                <a:lnTo>
                  <a:pt x="27051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650484" y="6150660"/>
            <a:ext cx="1139825" cy="6673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1600" i="1" dirty="0">
                <a:latin typeface="Times New Roman"/>
                <a:cs typeface="Times New Roman"/>
              </a:rPr>
              <a:t>y[n]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27058" y="5770112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44739" y="573349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18036" y="573349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0929" y="778256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1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3671" y="1465325"/>
            <a:ext cx="740410" cy="742950"/>
          </a:xfrm>
          <a:custGeom>
            <a:avLst/>
            <a:gdLst/>
            <a:ahLst/>
            <a:cxnLst/>
            <a:rect l="l" t="t" r="r" b="b"/>
            <a:pathLst>
              <a:path w="740410" h="742950">
                <a:moveTo>
                  <a:pt x="370331" y="0"/>
                </a:moveTo>
                <a:lnTo>
                  <a:pt x="323939" y="2890"/>
                </a:lnTo>
                <a:lnTo>
                  <a:pt x="279249" y="11331"/>
                </a:lnTo>
                <a:lnTo>
                  <a:pt x="236611" y="24975"/>
                </a:lnTo>
                <a:lnTo>
                  <a:pt x="196375" y="43473"/>
                </a:lnTo>
                <a:lnTo>
                  <a:pt x="158890" y="66479"/>
                </a:lnTo>
                <a:lnTo>
                  <a:pt x="124505" y="93645"/>
                </a:lnTo>
                <a:lnTo>
                  <a:pt x="93570" y="124624"/>
                </a:lnTo>
                <a:lnTo>
                  <a:pt x="66436" y="159067"/>
                </a:lnTo>
                <a:lnTo>
                  <a:pt x="43451" y="196628"/>
                </a:lnTo>
                <a:lnTo>
                  <a:pt x="24965" y="236958"/>
                </a:lnTo>
                <a:lnTo>
                  <a:pt x="11329" y="279711"/>
                </a:lnTo>
                <a:lnTo>
                  <a:pt x="2890" y="324539"/>
                </a:lnTo>
                <a:lnTo>
                  <a:pt x="0" y="371094"/>
                </a:lnTo>
                <a:lnTo>
                  <a:pt x="2890" y="417811"/>
                </a:lnTo>
                <a:lnTo>
                  <a:pt x="11329" y="462776"/>
                </a:lnTo>
                <a:lnTo>
                  <a:pt x="24965" y="505644"/>
                </a:lnTo>
                <a:lnTo>
                  <a:pt x="43451" y="546068"/>
                </a:lnTo>
                <a:lnTo>
                  <a:pt x="66436" y="583704"/>
                </a:lnTo>
                <a:lnTo>
                  <a:pt x="93570" y="618206"/>
                </a:lnTo>
                <a:lnTo>
                  <a:pt x="124505" y="649229"/>
                </a:lnTo>
                <a:lnTo>
                  <a:pt x="158890" y="676426"/>
                </a:lnTo>
                <a:lnTo>
                  <a:pt x="196375" y="699453"/>
                </a:lnTo>
                <a:lnTo>
                  <a:pt x="236611" y="717965"/>
                </a:lnTo>
                <a:lnTo>
                  <a:pt x="279249" y="731615"/>
                </a:lnTo>
                <a:lnTo>
                  <a:pt x="323939" y="740058"/>
                </a:lnTo>
                <a:lnTo>
                  <a:pt x="370331" y="742950"/>
                </a:lnTo>
                <a:lnTo>
                  <a:pt x="416711" y="740058"/>
                </a:lnTo>
                <a:lnTo>
                  <a:pt x="461365" y="731615"/>
                </a:lnTo>
                <a:lnTo>
                  <a:pt x="503949" y="717965"/>
                </a:lnTo>
                <a:lnTo>
                  <a:pt x="544116" y="699453"/>
                </a:lnTo>
                <a:lnTo>
                  <a:pt x="581522" y="676426"/>
                </a:lnTo>
                <a:lnTo>
                  <a:pt x="615821" y="649229"/>
                </a:lnTo>
                <a:lnTo>
                  <a:pt x="646668" y="618206"/>
                </a:lnTo>
                <a:lnTo>
                  <a:pt x="673716" y="583704"/>
                </a:lnTo>
                <a:lnTo>
                  <a:pt x="696622" y="546068"/>
                </a:lnTo>
                <a:lnTo>
                  <a:pt x="715039" y="505644"/>
                </a:lnTo>
                <a:lnTo>
                  <a:pt x="728621" y="462776"/>
                </a:lnTo>
                <a:lnTo>
                  <a:pt x="737024" y="417811"/>
                </a:lnTo>
                <a:lnTo>
                  <a:pt x="739901" y="371093"/>
                </a:lnTo>
                <a:lnTo>
                  <a:pt x="737024" y="324539"/>
                </a:lnTo>
                <a:lnTo>
                  <a:pt x="728621" y="279711"/>
                </a:lnTo>
                <a:lnTo>
                  <a:pt x="715039" y="236958"/>
                </a:lnTo>
                <a:lnTo>
                  <a:pt x="696622" y="196628"/>
                </a:lnTo>
                <a:lnTo>
                  <a:pt x="673716" y="159067"/>
                </a:lnTo>
                <a:lnTo>
                  <a:pt x="646668" y="124624"/>
                </a:lnTo>
                <a:lnTo>
                  <a:pt x="615821" y="93645"/>
                </a:lnTo>
                <a:lnTo>
                  <a:pt x="581522" y="66479"/>
                </a:lnTo>
                <a:lnTo>
                  <a:pt x="544116" y="43473"/>
                </a:lnTo>
                <a:lnTo>
                  <a:pt x="503949" y="24975"/>
                </a:lnTo>
                <a:lnTo>
                  <a:pt x="461365" y="11331"/>
                </a:lnTo>
                <a:lnTo>
                  <a:pt x="416711" y="2890"/>
                </a:lnTo>
                <a:lnTo>
                  <a:pt x="37033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98340" y="1655365"/>
            <a:ext cx="21018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75" dirty="0">
                <a:latin typeface="Tahoma"/>
                <a:cs typeface="Tahoma"/>
              </a:rPr>
              <a:t>+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9002" y="1798320"/>
            <a:ext cx="1483360" cy="76200"/>
          </a:xfrm>
          <a:custGeom>
            <a:avLst/>
            <a:gdLst/>
            <a:ahLst/>
            <a:cxnLst/>
            <a:rect l="l" t="t" r="r" b="b"/>
            <a:pathLst>
              <a:path w="1483360" h="76200">
                <a:moveTo>
                  <a:pt x="1424178" y="38099"/>
                </a:moveTo>
                <a:lnTo>
                  <a:pt x="1422654" y="35051"/>
                </a:lnTo>
                <a:lnTo>
                  <a:pt x="141884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418844" y="43433"/>
                </a:lnTo>
                <a:lnTo>
                  <a:pt x="1422654" y="41909"/>
                </a:lnTo>
                <a:lnTo>
                  <a:pt x="1424178" y="38099"/>
                </a:lnTo>
                <a:close/>
              </a:path>
              <a:path w="1483360" h="76200">
                <a:moveTo>
                  <a:pt x="1482852" y="38099"/>
                </a:moveTo>
                <a:lnTo>
                  <a:pt x="1406652" y="0"/>
                </a:lnTo>
                <a:lnTo>
                  <a:pt x="1406652" y="33527"/>
                </a:lnTo>
                <a:lnTo>
                  <a:pt x="1418844" y="33527"/>
                </a:lnTo>
                <a:lnTo>
                  <a:pt x="1422654" y="35051"/>
                </a:lnTo>
                <a:lnTo>
                  <a:pt x="1424178" y="38099"/>
                </a:lnTo>
                <a:lnTo>
                  <a:pt x="1424178" y="67436"/>
                </a:lnTo>
                <a:lnTo>
                  <a:pt x="1482852" y="38099"/>
                </a:lnTo>
                <a:close/>
              </a:path>
              <a:path w="1483360" h="76200">
                <a:moveTo>
                  <a:pt x="1424178" y="67436"/>
                </a:moveTo>
                <a:lnTo>
                  <a:pt x="1424178" y="38099"/>
                </a:lnTo>
                <a:lnTo>
                  <a:pt x="1422654" y="41909"/>
                </a:lnTo>
                <a:lnTo>
                  <a:pt x="1418844" y="43433"/>
                </a:lnTo>
                <a:lnTo>
                  <a:pt x="1406652" y="43433"/>
                </a:lnTo>
                <a:lnTo>
                  <a:pt x="1406652" y="76199"/>
                </a:lnTo>
                <a:lnTo>
                  <a:pt x="14241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2923" y="1368552"/>
            <a:ext cx="650875" cy="374650"/>
          </a:xfrm>
          <a:custGeom>
            <a:avLst/>
            <a:gdLst/>
            <a:ahLst/>
            <a:cxnLst/>
            <a:rect l="l" t="t" r="r" b="b"/>
            <a:pathLst>
              <a:path w="650875" h="374650">
                <a:moveTo>
                  <a:pt x="586948" y="332669"/>
                </a:moveTo>
                <a:lnTo>
                  <a:pt x="6858" y="762"/>
                </a:lnTo>
                <a:lnTo>
                  <a:pt x="3810" y="0"/>
                </a:lnTo>
                <a:lnTo>
                  <a:pt x="762" y="2286"/>
                </a:lnTo>
                <a:lnTo>
                  <a:pt x="0" y="6096"/>
                </a:lnTo>
                <a:lnTo>
                  <a:pt x="2286" y="8382"/>
                </a:lnTo>
                <a:lnTo>
                  <a:pt x="582270" y="340976"/>
                </a:lnTo>
                <a:lnTo>
                  <a:pt x="586948" y="332669"/>
                </a:lnTo>
                <a:close/>
              </a:path>
              <a:path w="650875" h="374650">
                <a:moveTo>
                  <a:pt x="600456" y="371423"/>
                </a:moveTo>
                <a:lnTo>
                  <a:pt x="600456" y="341376"/>
                </a:lnTo>
                <a:lnTo>
                  <a:pt x="599694" y="345186"/>
                </a:lnTo>
                <a:lnTo>
                  <a:pt x="597408" y="347472"/>
                </a:lnTo>
                <a:lnTo>
                  <a:pt x="593598" y="347472"/>
                </a:lnTo>
                <a:lnTo>
                  <a:pt x="582270" y="340976"/>
                </a:lnTo>
                <a:lnTo>
                  <a:pt x="566166" y="369570"/>
                </a:lnTo>
                <a:lnTo>
                  <a:pt x="600456" y="371423"/>
                </a:lnTo>
                <a:close/>
              </a:path>
              <a:path w="650875" h="374650">
                <a:moveTo>
                  <a:pt x="600456" y="341376"/>
                </a:moveTo>
                <a:lnTo>
                  <a:pt x="598170" y="339090"/>
                </a:lnTo>
                <a:lnTo>
                  <a:pt x="586948" y="332669"/>
                </a:lnTo>
                <a:lnTo>
                  <a:pt x="582270" y="340976"/>
                </a:lnTo>
                <a:lnTo>
                  <a:pt x="593598" y="347472"/>
                </a:lnTo>
                <a:lnTo>
                  <a:pt x="597408" y="347472"/>
                </a:lnTo>
                <a:lnTo>
                  <a:pt x="599694" y="345186"/>
                </a:lnTo>
                <a:lnTo>
                  <a:pt x="600456" y="341376"/>
                </a:lnTo>
                <a:close/>
              </a:path>
              <a:path w="650875" h="374650">
                <a:moveTo>
                  <a:pt x="650748" y="374141"/>
                </a:moveTo>
                <a:lnTo>
                  <a:pt x="603504" y="303276"/>
                </a:lnTo>
                <a:lnTo>
                  <a:pt x="586948" y="332669"/>
                </a:lnTo>
                <a:lnTo>
                  <a:pt x="598170" y="339090"/>
                </a:lnTo>
                <a:lnTo>
                  <a:pt x="600456" y="341376"/>
                </a:lnTo>
                <a:lnTo>
                  <a:pt x="600456" y="371423"/>
                </a:lnTo>
                <a:lnTo>
                  <a:pt x="650748" y="374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2923" y="1930145"/>
            <a:ext cx="650875" cy="562610"/>
          </a:xfrm>
          <a:custGeom>
            <a:avLst/>
            <a:gdLst/>
            <a:ahLst/>
            <a:cxnLst/>
            <a:rect l="l" t="t" r="r" b="b"/>
            <a:pathLst>
              <a:path w="650875" h="562610">
                <a:moveTo>
                  <a:pt x="596138" y="53281"/>
                </a:moveTo>
                <a:lnTo>
                  <a:pt x="590129" y="46348"/>
                </a:lnTo>
                <a:lnTo>
                  <a:pt x="1524" y="553974"/>
                </a:lnTo>
                <a:lnTo>
                  <a:pt x="0" y="557022"/>
                </a:lnTo>
                <a:lnTo>
                  <a:pt x="1524" y="560832"/>
                </a:lnTo>
                <a:lnTo>
                  <a:pt x="4572" y="562356"/>
                </a:lnTo>
                <a:lnTo>
                  <a:pt x="7620" y="560832"/>
                </a:lnTo>
                <a:lnTo>
                  <a:pt x="596138" y="53281"/>
                </a:lnTo>
                <a:close/>
              </a:path>
              <a:path w="650875" h="562610">
                <a:moveTo>
                  <a:pt x="650748" y="0"/>
                </a:moveTo>
                <a:lnTo>
                  <a:pt x="568452" y="21336"/>
                </a:lnTo>
                <a:lnTo>
                  <a:pt x="590129" y="46348"/>
                </a:lnTo>
                <a:lnTo>
                  <a:pt x="599694" y="38100"/>
                </a:lnTo>
                <a:lnTo>
                  <a:pt x="603504" y="37338"/>
                </a:lnTo>
                <a:lnTo>
                  <a:pt x="606552" y="38862"/>
                </a:lnTo>
                <a:lnTo>
                  <a:pt x="607314" y="41910"/>
                </a:lnTo>
                <a:lnTo>
                  <a:pt x="607314" y="66176"/>
                </a:lnTo>
                <a:lnTo>
                  <a:pt x="617982" y="78486"/>
                </a:lnTo>
                <a:lnTo>
                  <a:pt x="650748" y="0"/>
                </a:lnTo>
                <a:close/>
              </a:path>
              <a:path w="650875" h="562610">
                <a:moveTo>
                  <a:pt x="607314" y="41910"/>
                </a:moveTo>
                <a:lnTo>
                  <a:pt x="606552" y="38862"/>
                </a:lnTo>
                <a:lnTo>
                  <a:pt x="603504" y="37338"/>
                </a:lnTo>
                <a:lnTo>
                  <a:pt x="599694" y="38100"/>
                </a:lnTo>
                <a:lnTo>
                  <a:pt x="590129" y="46348"/>
                </a:lnTo>
                <a:lnTo>
                  <a:pt x="596138" y="53281"/>
                </a:lnTo>
                <a:lnTo>
                  <a:pt x="605790" y="44958"/>
                </a:lnTo>
                <a:lnTo>
                  <a:pt x="607314" y="41910"/>
                </a:lnTo>
                <a:close/>
              </a:path>
              <a:path w="650875" h="562610">
                <a:moveTo>
                  <a:pt x="607314" y="66176"/>
                </a:moveTo>
                <a:lnTo>
                  <a:pt x="607314" y="41910"/>
                </a:lnTo>
                <a:lnTo>
                  <a:pt x="605790" y="44958"/>
                </a:lnTo>
                <a:lnTo>
                  <a:pt x="596138" y="53281"/>
                </a:lnTo>
                <a:lnTo>
                  <a:pt x="607314" y="66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9977" y="2487929"/>
            <a:ext cx="1477645" cy="0"/>
          </a:xfrm>
          <a:custGeom>
            <a:avLst/>
            <a:gdLst/>
            <a:ahLst/>
            <a:cxnLst/>
            <a:rect l="l" t="t" r="r" b="b"/>
            <a:pathLst>
              <a:path w="1477645">
                <a:moveTo>
                  <a:pt x="147751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48154" y="1903730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1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02179" y="1373124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31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19697" y="1346707"/>
            <a:ext cx="19704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y[n] =</a:t>
            </a:r>
            <a:r>
              <a:rPr sz="2000" i="1" spc="-7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5" dirty="0">
                <a:latin typeface="Times New Roman"/>
                <a:cs typeface="Times New Roman"/>
              </a:rPr>
              <a:t>[n]+x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5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6795" y="3558104"/>
            <a:ext cx="18935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5" dirty="0">
                <a:latin typeface="Times New Roman"/>
                <a:cs typeface="Times New Roman"/>
              </a:rPr>
              <a:t>[n] = {4, 5,</a:t>
            </a:r>
            <a:r>
              <a:rPr sz="2000" i="1" spc="46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-3}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5735" y="2627545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4884" y="2627630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10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6518" y="2807535"/>
            <a:ext cx="9563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sequence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52264" y="4447496"/>
            <a:ext cx="12630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at n=0</a:t>
            </a:r>
            <a:r>
              <a:rPr sz="2000" i="1" spc="4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n=2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95600" y="2967227"/>
            <a:ext cx="929005" cy="614680"/>
          </a:xfrm>
          <a:custGeom>
            <a:avLst/>
            <a:gdLst/>
            <a:ahLst/>
            <a:cxnLst/>
            <a:rect l="l" t="t" r="r" b="b"/>
            <a:pathLst>
              <a:path w="929004" h="614679">
                <a:moveTo>
                  <a:pt x="60998" y="568247"/>
                </a:moveTo>
                <a:lnTo>
                  <a:pt x="42671" y="540258"/>
                </a:lnTo>
                <a:lnTo>
                  <a:pt x="0" y="614172"/>
                </a:lnTo>
                <a:lnTo>
                  <a:pt x="48005" y="608549"/>
                </a:lnTo>
                <a:lnTo>
                  <a:pt x="48005" y="578358"/>
                </a:lnTo>
                <a:lnTo>
                  <a:pt x="50291" y="575310"/>
                </a:lnTo>
                <a:lnTo>
                  <a:pt x="60998" y="568247"/>
                </a:lnTo>
                <a:close/>
              </a:path>
              <a:path w="929004" h="614679">
                <a:moveTo>
                  <a:pt x="66091" y="576026"/>
                </a:moveTo>
                <a:lnTo>
                  <a:pt x="60998" y="568247"/>
                </a:lnTo>
                <a:lnTo>
                  <a:pt x="50291" y="575310"/>
                </a:lnTo>
                <a:lnTo>
                  <a:pt x="48005" y="578358"/>
                </a:lnTo>
                <a:lnTo>
                  <a:pt x="48767" y="582168"/>
                </a:lnTo>
                <a:lnTo>
                  <a:pt x="51815" y="583692"/>
                </a:lnTo>
                <a:lnTo>
                  <a:pt x="55625" y="582930"/>
                </a:lnTo>
                <a:lnTo>
                  <a:pt x="66091" y="576026"/>
                </a:lnTo>
                <a:close/>
              </a:path>
              <a:path w="929004" h="614679">
                <a:moveTo>
                  <a:pt x="84581" y="604266"/>
                </a:moveTo>
                <a:lnTo>
                  <a:pt x="66091" y="576026"/>
                </a:lnTo>
                <a:lnTo>
                  <a:pt x="55625" y="582930"/>
                </a:lnTo>
                <a:lnTo>
                  <a:pt x="51815" y="583692"/>
                </a:lnTo>
                <a:lnTo>
                  <a:pt x="48767" y="582168"/>
                </a:lnTo>
                <a:lnTo>
                  <a:pt x="48005" y="578358"/>
                </a:lnTo>
                <a:lnTo>
                  <a:pt x="48005" y="608549"/>
                </a:lnTo>
                <a:lnTo>
                  <a:pt x="84581" y="604266"/>
                </a:lnTo>
                <a:close/>
              </a:path>
              <a:path w="929004" h="614679">
                <a:moveTo>
                  <a:pt x="928877" y="5334"/>
                </a:moveTo>
                <a:lnTo>
                  <a:pt x="928115" y="2286"/>
                </a:lnTo>
                <a:lnTo>
                  <a:pt x="925067" y="0"/>
                </a:lnTo>
                <a:lnTo>
                  <a:pt x="921257" y="762"/>
                </a:lnTo>
                <a:lnTo>
                  <a:pt x="60998" y="568247"/>
                </a:lnTo>
                <a:lnTo>
                  <a:pt x="66091" y="576026"/>
                </a:lnTo>
                <a:lnTo>
                  <a:pt x="926591" y="8382"/>
                </a:lnTo>
                <a:lnTo>
                  <a:pt x="928877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57600" y="2967227"/>
            <a:ext cx="836930" cy="588010"/>
          </a:xfrm>
          <a:custGeom>
            <a:avLst/>
            <a:gdLst/>
            <a:ahLst/>
            <a:cxnLst/>
            <a:rect l="l" t="t" r="r" b="b"/>
            <a:pathLst>
              <a:path w="836929" h="588010">
                <a:moveTo>
                  <a:pt x="59992" y="539783"/>
                </a:moveTo>
                <a:lnTo>
                  <a:pt x="40385" y="512064"/>
                </a:lnTo>
                <a:lnTo>
                  <a:pt x="0" y="587502"/>
                </a:lnTo>
                <a:lnTo>
                  <a:pt x="47243" y="580266"/>
                </a:lnTo>
                <a:lnTo>
                  <a:pt x="47243" y="550164"/>
                </a:lnTo>
                <a:lnTo>
                  <a:pt x="49529" y="547116"/>
                </a:lnTo>
                <a:lnTo>
                  <a:pt x="59992" y="539783"/>
                </a:lnTo>
                <a:close/>
              </a:path>
              <a:path w="836929" h="588010">
                <a:moveTo>
                  <a:pt x="65363" y="547377"/>
                </a:moveTo>
                <a:lnTo>
                  <a:pt x="59992" y="539783"/>
                </a:lnTo>
                <a:lnTo>
                  <a:pt x="49529" y="547116"/>
                </a:lnTo>
                <a:lnTo>
                  <a:pt x="47243" y="550164"/>
                </a:lnTo>
                <a:lnTo>
                  <a:pt x="48005" y="553212"/>
                </a:lnTo>
                <a:lnTo>
                  <a:pt x="51053" y="555498"/>
                </a:lnTo>
                <a:lnTo>
                  <a:pt x="54863" y="554736"/>
                </a:lnTo>
                <a:lnTo>
                  <a:pt x="65363" y="547377"/>
                </a:lnTo>
                <a:close/>
              </a:path>
              <a:path w="836929" h="588010">
                <a:moveTo>
                  <a:pt x="84581" y="574548"/>
                </a:moveTo>
                <a:lnTo>
                  <a:pt x="65363" y="547377"/>
                </a:lnTo>
                <a:lnTo>
                  <a:pt x="54863" y="554736"/>
                </a:lnTo>
                <a:lnTo>
                  <a:pt x="51053" y="555498"/>
                </a:lnTo>
                <a:lnTo>
                  <a:pt x="48005" y="553212"/>
                </a:lnTo>
                <a:lnTo>
                  <a:pt x="47243" y="550164"/>
                </a:lnTo>
                <a:lnTo>
                  <a:pt x="47243" y="580266"/>
                </a:lnTo>
                <a:lnTo>
                  <a:pt x="84581" y="574548"/>
                </a:lnTo>
                <a:close/>
              </a:path>
              <a:path w="836929" h="588010">
                <a:moveTo>
                  <a:pt x="836676" y="5334"/>
                </a:moveTo>
                <a:lnTo>
                  <a:pt x="835913" y="1524"/>
                </a:lnTo>
                <a:lnTo>
                  <a:pt x="832865" y="0"/>
                </a:lnTo>
                <a:lnTo>
                  <a:pt x="829055" y="762"/>
                </a:lnTo>
                <a:lnTo>
                  <a:pt x="59992" y="539783"/>
                </a:lnTo>
                <a:lnTo>
                  <a:pt x="65363" y="547377"/>
                </a:lnTo>
                <a:lnTo>
                  <a:pt x="834389" y="8382"/>
                </a:lnTo>
                <a:lnTo>
                  <a:pt x="836676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5777" y="3962400"/>
            <a:ext cx="121920" cy="508634"/>
          </a:xfrm>
          <a:custGeom>
            <a:avLst/>
            <a:gdLst/>
            <a:ahLst/>
            <a:cxnLst/>
            <a:rect l="l" t="t" r="r" b="b"/>
            <a:pathLst>
              <a:path w="121919" h="508635">
                <a:moveTo>
                  <a:pt x="74675" y="67818"/>
                </a:moveTo>
                <a:lnTo>
                  <a:pt x="23621" y="0"/>
                </a:lnTo>
                <a:lnTo>
                  <a:pt x="0" y="81534"/>
                </a:lnTo>
                <a:lnTo>
                  <a:pt x="30479" y="75935"/>
                </a:lnTo>
                <a:lnTo>
                  <a:pt x="30479" y="63246"/>
                </a:lnTo>
                <a:lnTo>
                  <a:pt x="31241" y="59436"/>
                </a:lnTo>
                <a:lnTo>
                  <a:pt x="34289" y="57912"/>
                </a:lnTo>
                <a:lnTo>
                  <a:pt x="38099" y="58674"/>
                </a:lnTo>
                <a:lnTo>
                  <a:pt x="39623" y="61722"/>
                </a:lnTo>
                <a:lnTo>
                  <a:pt x="41888" y="73840"/>
                </a:lnTo>
                <a:lnTo>
                  <a:pt x="74675" y="67818"/>
                </a:lnTo>
                <a:close/>
              </a:path>
              <a:path w="121919" h="508635">
                <a:moveTo>
                  <a:pt x="41888" y="73840"/>
                </a:moveTo>
                <a:lnTo>
                  <a:pt x="39623" y="61722"/>
                </a:lnTo>
                <a:lnTo>
                  <a:pt x="38099" y="58674"/>
                </a:lnTo>
                <a:lnTo>
                  <a:pt x="34289" y="57912"/>
                </a:lnTo>
                <a:lnTo>
                  <a:pt x="31241" y="59436"/>
                </a:lnTo>
                <a:lnTo>
                  <a:pt x="30479" y="63246"/>
                </a:lnTo>
                <a:lnTo>
                  <a:pt x="32768" y="75515"/>
                </a:lnTo>
                <a:lnTo>
                  <a:pt x="41888" y="73840"/>
                </a:lnTo>
                <a:close/>
              </a:path>
              <a:path w="121919" h="508635">
                <a:moveTo>
                  <a:pt x="32768" y="75515"/>
                </a:moveTo>
                <a:lnTo>
                  <a:pt x="30479" y="63246"/>
                </a:lnTo>
                <a:lnTo>
                  <a:pt x="30479" y="75935"/>
                </a:lnTo>
                <a:lnTo>
                  <a:pt x="32768" y="75515"/>
                </a:lnTo>
                <a:close/>
              </a:path>
              <a:path w="121919" h="508635">
                <a:moveTo>
                  <a:pt x="121919" y="502158"/>
                </a:moveTo>
                <a:lnTo>
                  <a:pt x="41888" y="73840"/>
                </a:lnTo>
                <a:lnTo>
                  <a:pt x="32768" y="75515"/>
                </a:lnTo>
                <a:lnTo>
                  <a:pt x="112775" y="504444"/>
                </a:lnTo>
                <a:lnTo>
                  <a:pt x="114299" y="507492"/>
                </a:lnTo>
                <a:lnTo>
                  <a:pt x="118109" y="508254"/>
                </a:lnTo>
                <a:lnTo>
                  <a:pt x="121157" y="505968"/>
                </a:lnTo>
                <a:lnTo>
                  <a:pt x="121919" y="502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4428" y="3886200"/>
            <a:ext cx="78740" cy="601980"/>
          </a:xfrm>
          <a:custGeom>
            <a:avLst/>
            <a:gdLst/>
            <a:ahLst/>
            <a:cxnLst/>
            <a:rect l="l" t="t" r="r" b="b"/>
            <a:pathLst>
              <a:path w="78739" h="601979">
                <a:moveTo>
                  <a:pt x="45629" y="76186"/>
                </a:moveTo>
                <a:lnTo>
                  <a:pt x="35736" y="75493"/>
                </a:lnTo>
                <a:lnTo>
                  <a:pt x="0" y="596646"/>
                </a:lnTo>
                <a:lnTo>
                  <a:pt x="762" y="599694"/>
                </a:lnTo>
                <a:lnTo>
                  <a:pt x="4572" y="601980"/>
                </a:lnTo>
                <a:lnTo>
                  <a:pt x="7620" y="600456"/>
                </a:lnTo>
                <a:lnTo>
                  <a:pt x="9144" y="597408"/>
                </a:lnTo>
                <a:lnTo>
                  <a:pt x="45629" y="76186"/>
                </a:lnTo>
                <a:close/>
              </a:path>
              <a:path w="78739" h="601979">
                <a:moveTo>
                  <a:pt x="78485" y="78486"/>
                </a:moveTo>
                <a:lnTo>
                  <a:pt x="45719" y="0"/>
                </a:lnTo>
                <a:lnTo>
                  <a:pt x="2285" y="73152"/>
                </a:lnTo>
                <a:lnTo>
                  <a:pt x="35736" y="75493"/>
                </a:lnTo>
                <a:lnTo>
                  <a:pt x="36575" y="63246"/>
                </a:lnTo>
                <a:lnTo>
                  <a:pt x="38099" y="59436"/>
                </a:lnTo>
                <a:lnTo>
                  <a:pt x="41909" y="58674"/>
                </a:lnTo>
                <a:lnTo>
                  <a:pt x="44957" y="60198"/>
                </a:lnTo>
                <a:lnTo>
                  <a:pt x="46481" y="64008"/>
                </a:lnTo>
                <a:lnTo>
                  <a:pt x="46481" y="76245"/>
                </a:lnTo>
                <a:lnTo>
                  <a:pt x="78485" y="78486"/>
                </a:lnTo>
                <a:close/>
              </a:path>
              <a:path w="78739" h="601979">
                <a:moveTo>
                  <a:pt x="46481" y="64008"/>
                </a:moveTo>
                <a:lnTo>
                  <a:pt x="44957" y="60198"/>
                </a:lnTo>
                <a:lnTo>
                  <a:pt x="41909" y="58674"/>
                </a:lnTo>
                <a:lnTo>
                  <a:pt x="38099" y="59436"/>
                </a:lnTo>
                <a:lnTo>
                  <a:pt x="36575" y="63246"/>
                </a:lnTo>
                <a:lnTo>
                  <a:pt x="35736" y="75493"/>
                </a:lnTo>
                <a:lnTo>
                  <a:pt x="45629" y="76186"/>
                </a:lnTo>
                <a:lnTo>
                  <a:pt x="46481" y="64008"/>
                </a:lnTo>
                <a:close/>
              </a:path>
              <a:path w="78739" h="601979">
                <a:moveTo>
                  <a:pt x="46481" y="76245"/>
                </a:moveTo>
                <a:lnTo>
                  <a:pt x="46481" y="64008"/>
                </a:lnTo>
                <a:lnTo>
                  <a:pt x="45629" y="76186"/>
                </a:lnTo>
                <a:lnTo>
                  <a:pt x="46481" y="76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20823" y="3173729"/>
            <a:ext cx="646430" cy="483870"/>
          </a:xfrm>
          <a:custGeom>
            <a:avLst/>
            <a:gdLst/>
            <a:ahLst/>
            <a:cxnLst/>
            <a:rect l="l" t="t" r="r" b="b"/>
            <a:pathLst>
              <a:path w="646430" h="483870">
                <a:moveTo>
                  <a:pt x="588036" y="434389"/>
                </a:moveTo>
                <a:lnTo>
                  <a:pt x="7619" y="762"/>
                </a:lnTo>
                <a:lnTo>
                  <a:pt x="3809" y="0"/>
                </a:lnTo>
                <a:lnTo>
                  <a:pt x="761" y="1524"/>
                </a:lnTo>
                <a:lnTo>
                  <a:pt x="0" y="5334"/>
                </a:lnTo>
                <a:lnTo>
                  <a:pt x="2285" y="8382"/>
                </a:lnTo>
                <a:lnTo>
                  <a:pt x="582458" y="441826"/>
                </a:lnTo>
                <a:lnTo>
                  <a:pt x="588036" y="434389"/>
                </a:lnTo>
                <a:close/>
              </a:path>
              <a:path w="646430" h="483870">
                <a:moveTo>
                  <a:pt x="600455" y="475557"/>
                </a:moveTo>
                <a:lnTo>
                  <a:pt x="600455" y="445008"/>
                </a:lnTo>
                <a:lnTo>
                  <a:pt x="598932" y="448818"/>
                </a:lnTo>
                <a:lnTo>
                  <a:pt x="595883" y="450342"/>
                </a:lnTo>
                <a:lnTo>
                  <a:pt x="592835" y="449580"/>
                </a:lnTo>
                <a:lnTo>
                  <a:pt x="582458" y="441826"/>
                </a:lnTo>
                <a:lnTo>
                  <a:pt x="562355" y="468630"/>
                </a:lnTo>
                <a:lnTo>
                  <a:pt x="600455" y="475557"/>
                </a:lnTo>
                <a:close/>
              </a:path>
              <a:path w="646430" h="483870">
                <a:moveTo>
                  <a:pt x="600455" y="445008"/>
                </a:moveTo>
                <a:lnTo>
                  <a:pt x="598169" y="441960"/>
                </a:lnTo>
                <a:lnTo>
                  <a:pt x="588036" y="434389"/>
                </a:lnTo>
                <a:lnTo>
                  <a:pt x="582458" y="441826"/>
                </a:lnTo>
                <a:lnTo>
                  <a:pt x="592835" y="449580"/>
                </a:lnTo>
                <a:lnTo>
                  <a:pt x="595883" y="450342"/>
                </a:lnTo>
                <a:lnTo>
                  <a:pt x="598932" y="448818"/>
                </a:lnTo>
                <a:lnTo>
                  <a:pt x="600455" y="445008"/>
                </a:lnTo>
                <a:close/>
              </a:path>
              <a:path w="646430" h="483870">
                <a:moveTo>
                  <a:pt x="646176" y="483870"/>
                </a:moveTo>
                <a:lnTo>
                  <a:pt x="608076" y="407670"/>
                </a:lnTo>
                <a:lnTo>
                  <a:pt x="588036" y="434389"/>
                </a:lnTo>
                <a:lnTo>
                  <a:pt x="598169" y="441960"/>
                </a:lnTo>
                <a:lnTo>
                  <a:pt x="600455" y="445008"/>
                </a:lnTo>
                <a:lnTo>
                  <a:pt x="600455" y="475557"/>
                </a:lnTo>
                <a:lnTo>
                  <a:pt x="646176" y="483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38189" y="3619753"/>
            <a:ext cx="6978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593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9,	0}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86707" y="4569271"/>
            <a:ext cx="15557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n=0 n=1</a:t>
            </a:r>
            <a:r>
              <a:rPr sz="2000" i="1" spc="434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n=2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54615" y="2759555"/>
            <a:ext cx="462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y[0]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1539" y="2759555"/>
            <a:ext cx="462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y[2]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91883" y="3119627"/>
            <a:ext cx="186690" cy="539750"/>
          </a:xfrm>
          <a:custGeom>
            <a:avLst/>
            <a:gdLst/>
            <a:ahLst/>
            <a:cxnLst/>
            <a:rect l="l" t="t" r="r" b="b"/>
            <a:pathLst>
              <a:path w="186690" h="539750">
                <a:moveTo>
                  <a:pt x="32000" y="465676"/>
                </a:moveTo>
                <a:lnTo>
                  <a:pt x="0" y="455676"/>
                </a:lnTo>
                <a:lnTo>
                  <a:pt x="13716" y="539496"/>
                </a:lnTo>
                <a:lnTo>
                  <a:pt x="28194" y="524646"/>
                </a:lnTo>
                <a:lnTo>
                  <a:pt x="28194" y="477774"/>
                </a:lnTo>
                <a:lnTo>
                  <a:pt x="32000" y="465676"/>
                </a:lnTo>
                <a:close/>
              </a:path>
              <a:path w="186690" h="539750">
                <a:moveTo>
                  <a:pt x="40985" y="468484"/>
                </a:moveTo>
                <a:lnTo>
                  <a:pt x="32000" y="465676"/>
                </a:lnTo>
                <a:lnTo>
                  <a:pt x="28194" y="477774"/>
                </a:lnTo>
                <a:lnTo>
                  <a:pt x="28194" y="480822"/>
                </a:lnTo>
                <a:lnTo>
                  <a:pt x="31242" y="483870"/>
                </a:lnTo>
                <a:lnTo>
                  <a:pt x="35052" y="483108"/>
                </a:lnTo>
                <a:lnTo>
                  <a:pt x="37338" y="480060"/>
                </a:lnTo>
                <a:lnTo>
                  <a:pt x="40985" y="468484"/>
                </a:lnTo>
                <a:close/>
              </a:path>
              <a:path w="186690" h="539750">
                <a:moveTo>
                  <a:pt x="73152" y="478536"/>
                </a:moveTo>
                <a:lnTo>
                  <a:pt x="40985" y="468484"/>
                </a:lnTo>
                <a:lnTo>
                  <a:pt x="37338" y="480060"/>
                </a:lnTo>
                <a:lnTo>
                  <a:pt x="35052" y="483108"/>
                </a:lnTo>
                <a:lnTo>
                  <a:pt x="31242" y="483870"/>
                </a:lnTo>
                <a:lnTo>
                  <a:pt x="28194" y="480822"/>
                </a:lnTo>
                <a:lnTo>
                  <a:pt x="28194" y="524646"/>
                </a:lnTo>
                <a:lnTo>
                  <a:pt x="73152" y="478536"/>
                </a:lnTo>
                <a:close/>
              </a:path>
              <a:path w="186690" h="539750">
                <a:moveTo>
                  <a:pt x="186690" y="6096"/>
                </a:moveTo>
                <a:lnTo>
                  <a:pt x="185928" y="2286"/>
                </a:lnTo>
                <a:lnTo>
                  <a:pt x="183642" y="0"/>
                </a:lnTo>
                <a:lnTo>
                  <a:pt x="179832" y="0"/>
                </a:lnTo>
                <a:lnTo>
                  <a:pt x="177546" y="3048"/>
                </a:lnTo>
                <a:lnTo>
                  <a:pt x="32000" y="465676"/>
                </a:lnTo>
                <a:lnTo>
                  <a:pt x="40985" y="468484"/>
                </a:lnTo>
                <a:lnTo>
                  <a:pt x="18669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12380" y="3119627"/>
            <a:ext cx="196215" cy="469900"/>
          </a:xfrm>
          <a:custGeom>
            <a:avLst/>
            <a:gdLst/>
            <a:ahLst/>
            <a:cxnLst/>
            <a:rect l="l" t="t" r="r" b="b"/>
            <a:pathLst>
              <a:path w="196215" h="469900">
                <a:moveTo>
                  <a:pt x="31380" y="397294"/>
                </a:moveTo>
                <a:lnTo>
                  <a:pt x="0" y="384810"/>
                </a:lnTo>
                <a:lnTo>
                  <a:pt x="7619" y="469392"/>
                </a:lnTo>
                <a:lnTo>
                  <a:pt x="26669" y="452407"/>
                </a:lnTo>
                <a:lnTo>
                  <a:pt x="26669" y="409194"/>
                </a:lnTo>
                <a:lnTo>
                  <a:pt x="31380" y="397294"/>
                </a:lnTo>
                <a:close/>
              </a:path>
              <a:path w="196215" h="469900">
                <a:moveTo>
                  <a:pt x="39664" y="400590"/>
                </a:moveTo>
                <a:lnTo>
                  <a:pt x="31380" y="397294"/>
                </a:lnTo>
                <a:lnTo>
                  <a:pt x="26669" y="409194"/>
                </a:lnTo>
                <a:lnTo>
                  <a:pt x="26669" y="412242"/>
                </a:lnTo>
                <a:lnTo>
                  <a:pt x="28955" y="415290"/>
                </a:lnTo>
                <a:lnTo>
                  <a:pt x="32765" y="415290"/>
                </a:lnTo>
                <a:lnTo>
                  <a:pt x="35051" y="412242"/>
                </a:lnTo>
                <a:lnTo>
                  <a:pt x="39664" y="400590"/>
                </a:lnTo>
                <a:close/>
              </a:path>
              <a:path w="196215" h="469900">
                <a:moveTo>
                  <a:pt x="70865" y="413004"/>
                </a:moveTo>
                <a:lnTo>
                  <a:pt x="39664" y="400590"/>
                </a:lnTo>
                <a:lnTo>
                  <a:pt x="35051" y="412242"/>
                </a:lnTo>
                <a:lnTo>
                  <a:pt x="32765" y="415290"/>
                </a:lnTo>
                <a:lnTo>
                  <a:pt x="28955" y="415290"/>
                </a:lnTo>
                <a:lnTo>
                  <a:pt x="26669" y="412242"/>
                </a:lnTo>
                <a:lnTo>
                  <a:pt x="26669" y="452407"/>
                </a:lnTo>
                <a:lnTo>
                  <a:pt x="70865" y="413004"/>
                </a:lnTo>
                <a:close/>
              </a:path>
              <a:path w="196215" h="469900">
                <a:moveTo>
                  <a:pt x="195833" y="6096"/>
                </a:moveTo>
                <a:lnTo>
                  <a:pt x="195833" y="3048"/>
                </a:lnTo>
                <a:lnTo>
                  <a:pt x="193547" y="0"/>
                </a:lnTo>
                <a:lnTo>
                  <a:pt x="189737" y="0"/>
                </a:lnTo>
                <a:lnTo>
                  <a:pt x="187451" y="3048"/>
                </a:lnTo>
                <a:lnTo>
                  <a:pt x="31380" y="397294"/>
                </a:lnTo>
                <a:lnTo>
                  <a:pt x="39664" y="400590"/>
                </a:lnTo>
                <a:lnTo>
                  <a:pt x="19583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48628" y="4038600"/>
            <a:ext cx="120014" cy="525145"/>
          </a:xfrm>
          <a:custGeom>
            <a:avLst/>
            <a:gdLst/>
            <a:ahLst/>
            <a:cxnLst/>
            <a:rect l="l" t="t" r="r" b="b"/>
            <a:pathLst>
              <a:path w="120015" h="525145">
                <a:moveTo>
                  <a:pt x="86939" y="75919"/>
                </a:moveTo>
                <a:lnTo>
                  <a:pt x="77083" y="74227"/>
                </a:lnTo>
                <a:lnTo>
                  <a:pt x="0" y="519684"/>
                </a:lnTo>
                <a:lnTo>
                  <a:pt x="762" y="523494"/>
                </a:lnTo>
                <a:lnTo>
                  <a:pt x="3810" y="525018"/>
                </a:lnTo>
                <a:lnTo>
                  <a:pt x="7620" y="524256"/>
                </a:lnTo>
                <a:lnTo>
                  <a:pt x="9144" y="521208"/>
                </a:lnTo>
                <a:lnTo>
                  <a:pt x="86939" y="75919"/>
                </a:lnTo>
                <a:close/>
              </a:path>
              <a:path w="120015" h="525145">
                <a:moveTo>
                  <a:pt x="119633" y="81534"/>
                </a:moveTo>
                <a:lnTo>
                  <a:pt x="95249" y="0"/>
                </a:lnTo>
                <a:lnTo>
                  <a:pt x="44195" y="68580"/>
                </a:lnTo>
                <a:lnTo>
                  <a:pt x="77083" y="74227"/>
                </a:lnTo>
                <a:lnTo>
                  <a:pt x="79247" y="61722"/>
                </a:lnTo>
                <a:lnTo>
                  <a:pt x="81533" y="58674"/>
                </a:lnTo>
                <a:lnTo>
                  <a:pt x="85343" y="57912"/>
                </a:lnTo>
                <a:lnTo>
                  <a:pt x="88391" y="60198"/>
                </a:lnTo>
                <a:lnTo>
                  <a:pt x="89153" y="63246"/>
                </a:lnTo>
                <a:lnTo>
                  <a:pt x="89153" y="76300"/>
                </a:lnTo>
                <a:lnTo>
                  <a:pt x="119633" y="81534"/>
                </a:lnTo>
                <a:close/>
              </a:path>
              <a:path w="120015" h="525145">
                <a:moveTo>
                  <a:pt x="89153" y="63246"/>
                </a:moveTo>
                <a:lnTo>
                  <a:pt x="88391" y="60198"/>
                </a:lnTo>
                <a:lnTo>
                  <a:pt x="85343" y="57912"/>
                </a:lnTo>
                <a:lnTo>
                  <a:pt x="81533" y="58674"/>
                </a:lnTo>
                <a:lnTo>
                  <a:pt x="79247" y="61722"/>
                </a:lnTo>
                <a:lnTo>
                  <a:pt x="77083" y="74227"/>
                </a:lnTo>
                <a:lnTo>
                  <a:pt x="86939" y="75919"/>
                </a:lnTo>
                <a:lnTo>
                  <a:pt x="89153" y="63246"/>
                </a:lnTo>
                <a:close/>
              </a:path>
              <a:path w="120015" h="525145">
                <a:moveTo>
                  <a:pt x="89153" y="76300"/>
                </a:moveTo>
                <a:lnTo>
                  <a:pt x="89153" y="63246"/>
                </a:lnTo>
                <a:lnTo>
                  <a:pt x="86939" y="75919"/>
                </a:lnTo>
                <a:lnTo>
                  <a:pt x="89153" y="7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48500" y="4038600"/>
            <a:ext cx="76200" cy="52578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525779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525779">
                <a:moveTo>
                  <a:pt x="42671" y="5204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520446"/>
                </a:lnTo>
                <a:lnTo>
                  <a:pt x="35051" y="524256"/>
                </a:lnTo>
                <a:lnTo>
                  <a:pt x="38099" y="525780"/>
                </a:lnTo>
                <a:lnTo>
                  <a:pt x="41147" y="524256"/>
                </a:lnTo>
                <a:lnTo>
                  <a:pt x="42671" y="520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05700" y="4038600"/>
            <a:ext cx="76200" cy="52578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525779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525779">
                <a:moveTo>
                  <a:pt x="42671" y="5204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520446"/>
                </a:lnTo>
                <a:lnTo>
                  <a:pt x="35051" y="524256"/>
                </a:lnTo>
                <a:lnTo>
                  <a:pt x="38099" y="525780"/>
                </a:lnTo>
                <a:lnTo>
                  <a:pt x="41147" y="524256"/>
                </a:lnTo>
                <a:lnTo>
                  <a:pt x="42671" y="520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75382" y="5522976"/>
            <a:ext cx="205740" cy="322580"/>
          </a:xfrm>
          <a:custGeom>
            <a:avLst/>
            <a:gdLst/>
            <a:ahLst/>
            <a:cxnLst/>
            <a:rect l="l" t="t" r="r" b="b"/>
            <a:pathLst>
              <a:path w="205739" h="322579">
                <a:moveTo>
                  <a:pt x="169242" y="67050"/>
                </a:moveTo>
                <a:lnTo>
                  <a:pt x="160811" y="61793"/>
                </a:lnTo>
                <a:lnTo>
                  <a:pt x="0" y="314706"/>
                </a:lnTo>
                <a:lnTo>
                  <a:pt x="0" y="318516"/>
                </a:lnTo>
                <a:lnTo>
                  <a:pt x="1524" y="321564"/>
                </a:lnTo>
                <a:lnTo>
                  <a:pt x="5334" y="322326"/>
                </a:lnTo>
                <a:lnTo>
                  <a:pt x="8382" y="320040"/>
                </a:lnTo>
                <a:lnTo>
                  <a:pt x="169242" y="67050"/>
                </a:lnTo>
                <a:close/>
              </a:path>
              <a:path w="205739" h="322579">
                <a:moveTo>
                  <a:pt x="205740" y="0"/>
                </a:moveTo>
                <a:lnTo>
                  <a:pt x="132587" y="44196"/>
                </a:lnTo>
                <a:lnTo>
                  <a:pt x="160811" y="61793"/>
                </a:lnTo>
                <a:lnTo>
                  <a:pt x="167639" y="51054"/>
                </a:lnTo>
                <a:lnTo>
                  <a:pt x="170687" y="48768"/>
                </a:lnTo>
                <a:lnTo>
                  <a:pt x="174497" y="49530"/>
                </a:lnTo>
                <a:lnTo>
                  <a:pt x="176783" y="52578"/>
                </a:lnTo>
                <a:lnTo>
                  <a:pt x="176783" y="71753"/>
                </a:lnTo>
                <a:lnTo>
                  <a:pt x="197357" y="84582"/>
                </a:lnTo>
                <a:lnTo>
                  <a:pt x="205740" y="0"/>
                </a:lnTo>
                <a:close/>
              </a:path>
              <a:path w="205739" h="322579">
                <a:moveTo>
                  <a:pt x="176783" y="52578"/>
                </a:moveTo>
                <a:lnTo>
                  <a:pt x="174497" y="49530"/>
                </a:lnTo>
                <a:lnTo>
                  <a:pt x="170687" y="48768"/>
                </a:lnTo>
                <a:lnTo>
                  <a:pt x="167639" y="51054"/>
                </a:lnTo>
                <a:lnTo>
                  <a:pt x="160811" y="61793"/>
                </a:lnTo>
                <a:lnTo>
                  <a:pt x="169242" y="67050"/>
                </a:lnTo>
                <a:lnTo>
                  <a:pt x="176021" y="56388"/>
                </a:lnTo>
                <a:lnTo>
                  <a:pt x="176783" y="52578"/>
                </a:lnTo>
                <a:close/>
              </a:path>
              <a:path w="205739" h="322579">
                <a:moveTo>
                  <a:pt x="176783" y="71753"/>
                </a:moveTo>
                <a:lnTo>
                  <a:pt x="176783" y="52578"/>
                </a:lnTo>
                <a:lnTo>
                  <a:pt x="176021" y="56388"/>
                </a:lnTo>
                <a:lnTo>
                  <a:pt x="169242" y="67050"/>
                </a:lnTo>
                <a:lnTo>
                  <a:pt x="176783" y="7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13582" y="5486400"/>
            <a:ext cx="92710" cy="359410"/>
          </a:xfrm>
          <a:custGeom>
            <a:avLst/>
            <a:gdLst/>
            <a:ahLst/>
            <a:cxnLst/>
            <a:rect l="l" t="t" r="r" b="b"/>
            <a:pathLst>
              <a:path w="92710" h="359410">
                <a:moveTo>
                  <a:pt x="58733" y="75786"/>
                </a:moveTo>
                <a:lnTo>
                  <a:pt x="49591" y="74217"/>
                </a:lnTo>
                <a:lnTo>
                  <a:pt x="0" y="352805"/>
                </a:lnTo>
                <a:lnTo>
                  <a:pt x="762" y="356615"/>
                </a:lnTo>
                <a:lnTo>
                  <a:pt x="3810" y="358901"/>
                </a:lnTo>
                <a:lnTo>
                  <a:pt x="6858" y="358139"/>
                </a:lnTo>
                <a:lnTo>
                  <a:pt x="9144" y="355091"/>
                </a:lnTo>
                <a:lnTo>
                  <a:pt x="58733" y="75786"/>
                </a:lnTo>
                <a:close/>
              </a:path>
              <a:path w="92710" h="359410">
                <a:moveTo>
                  <a:pt x="92201" y="81533"/>
                </a:moveTo>
                <a:lnTo>
                  <a:pt x="67817" y="0"/>
                </a:lnTo>
                <a:lnTo>
                  <a:pt x="16763" y="68579"/>
                </a:lnTo>
                <a:lnTo>
                  <a:pt x="49591" y="74217"/>
                </a:lnTo>
                <a:lnTo>
                  <a:pt x="51815" y="61721"/>
                </a:lnTo>
                <a:lnTo>
                  <a:pt x="54101" y="58673"/>
                </a:lnTo>
                <a:lnTo>
                  <a:pt x="57149" y="57911"/>
                </a:lnTo>
                <a:lnTo>
                  <a:pt x="60197" y="59435"/>
                </a:lnTo>
                <a:lnTo>
                  <a:pt x="60959" y="63245"/>
                </a:lnTo>
                <a:lnTo>
                  <a:pt x="60959" y="76169"/>
                </a:lnTo>
                <a:lnTo>
                  <a:pt x="92201" y="81533"/>
                </a:lnTo>
                <a:close/>
              </a:path>
              <a:path w="92710" h="359410">
                <a:moveTo>
                  <a:pt x="60959" y="63245"/>
                </a:moveTo>
                <a:lnTo>
                  <a:pt x="60197" y="59435"/>
                </a:lnTo>
                <a:lnTo>
                  <a:pt x="57149" y="57911"/>
                </a:lnTo>
                <a:lnTo>
                  <a:pt x="54101" y="58673"/>
                </a:lnTo>
                <a:lnTo>
                  <a:pt x="51815" y="61721"/>
                </a:lnTo>
                <a:lnTo>
                  <a:pt x="49591" y="74217"/>
                </a:lnTo>
                <a:lnTo>
                  <a:pt x="58733" y="75786"/>
                </a:lnTo>
                <a:lnTo>
                  <a:pt x="60959" y="63245"/>
                </a:lnTo>
                <a:close/>
              </a:path>
              <a:path w="92710" h="359410">
                <a:moveTo>
                  <a:pt x="60959" y="76169"/>
                </a:moveTo>
                <a:lnTo>
                  <a:pt x="60959" y="63245"/>
                </a:lnTo>
                <a:lnTo>
                  <a:pt x="58733" y="75786"/>
                </a:lnTo>
                <a:lnTo>
                  <a:pt x="60959" y="76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614144" y="5191759"/>
            <a:ext cx="7175500" cy="20758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5" dirty="0">
                <a:latin typeface="Times New Roman"/>
                <a:cs typeface="Times New Roman"/>
              </a:rPr>
              <a:t>[n] = {-2,  4,</a:t>
            </a:r>
            <a:r>
              <a:rPr sz="2000" i="1" spc="4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3}</a:t>
            </a:r>
            <a:endParaRPr sz="2000">
              <a:latin typeface="Times New Roman"/>
              <a:cs typeface="Times New Roman"/>
            </a:endParaRPr>
          </a:p>
          <a:p>
            <a:pPr marL="925194">
              <a:lnSpc>
                <a:spcPct val="100000"/>
              </a:lnSpc>
              <a:spcBef>
                <a:spcPts val="2100"/>
              </a:spcBef>
              <a:tabLst>
                <a:tab pos="173101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n=0	n=2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i="1" spc="-5" dirty="0">
                <a:latin typeface="Times New Roman"/>
                <a:cs typeface="Times New Roman"/>
              </a:rPr>
              <a:t>Figure 2.2. Block diagram representation of an adder,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1950" i="1" baseline="-21367" dirty="0">
                <a:latin typeface="Times New Roman"/>
                <a:cs typeface="Times New Roman"/>
              </a:rPr>
              <a:t>1</a:t>
            </a:r>
            <a:r>
              <a:rPr sz="2000" i="1" dirty="0">
                <a:latin typeface="Times New Roman"/>
                <a:cs typeface="Times New Roman"/>
              </a:rPr>
              <a:t>[n] </a:t>
            </a:r>
            <a:r>
              <a:rPr sz="2000" i="1" spc="-5" dirty="0">
                <a:latin typeface="Times New Roman"/>
                <a:cs typeface="Times New Roman"/>
              </a:rPr>
              <a:t>and 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5" dirty="0">
                <a:latin typeface="Times New Roman"/>
                <a:cs typeface="Times New Roman"/>
              </a:rPr>
              <a:t>[n]  </a:t>
            </a:r>
            <a:r>
              <a:rPr sz="2000" i="1" spc="-10" dirty="0">
                <a:latin typeface="Times New Roman"/>
                <a:cs typeface="Times New Roman"/>
              </a:rPr>
              <a:t>denote discrete-time </a:t>
            </a:r>
            <a:r>
              <a:rPr sz="2000" i="1" spc="-5" dirty="0">
                <a:latin typeface="Times New Roman"/>
                <a:cs typeface="Times New Roman"/>
              </a:rPr>
              <a:t>input </a:t>
            </a:r>
            <a:r>
              <a:rPr sz="2000" i="1" spc="-10" dirty="0">
                <a:latin typeface="Times New Roman"/>
                <a:cs typeface="Times New Roman"/>
              </a:rPr>
              <a:t>signals </a:t>
            </a:r>
            <a:r>
              <a:rPr sz="2000" i="1" spc="-5" dirty="0">
                <a:latin typeface="Times New Roman"/>
                <a:cs typeface="Times New Roman"/>
              </a:rPr>
              <a:t>and y[n] </a:t>
            </a:r>
            <a:r>
              <a:rPr sz="2000" i="1" spc="-10" dirty="0">
                <a:latin typeface="Times New Roman"/>
                <a:cs typeface="Times New Roman"/>
              </a:rPr>
              <a:t>denote </a:t>
            </a:r>
            <a:r>
              <a:rPr sz="2000" i="1" spc="-5" dirty="0">
                <a:latin typeface="Times New Roman"/>
                <a:cs typeface="Times New Roman"/>
              </a:rPr>
              <a:t>a </a:t>
            </a:r>
            <a:r>
              <a:rPr sz="2000" i="1" spc="-10" dirty="0">
                <a:latin typeface="Times New Roman"/>
                <a:cs typeface="Times New Roman"/>
              </a:rPr>
              <a:t>discrete-time  output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signals.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3468878"/>
            <a:ext cx="7110095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Structure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x[n-1]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x[n-2]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h[n]=y[n]|x[n] </a:t>
            </a:r>
            <a:r>
              <a:rPr sz="2400" i="1" spc="-10" dirty="0">
                <a:latin typeface="Times New Roman"/>
                <a:cs typeface="Times New Roman"/>
              </a:rPr>
              <a:t>=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55"/>
              </a:spcBef>
            </a:pPr>
            <a:r>
              <a:rPr sz="2400" i="1" spc="-5" dirty="0">
                <a:latin typeface="Times New Roman"/>
                <a:cs typeface="Times New Roman"/>
              </a:rPr>
              <a:t>h[n]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500" i="1" spc="-15" dirty="0">
                <a:latin typeface="Symbol"/>
                <a:cs typeface="Symbol"/>
              </a:rPr>
              <a:t></a:t>
            </a:r>
            <a:r>
              <a:rPr sz="2400" i="1" spc="-15" dirty="0">
                <a:latin typeface="Times New Roman"/>
                <a:cs typeface="Times New Roman"/>
              </a:rPr>
              <a:t>[n]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[n-1]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r>
              <a:rPr sz="2400" i="1" spc="2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[n-2]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2745"/>
              </a:spcBef>
              <a:tabLst>
                <a:tab pos="4443730" algn="l"/>
                <a:tab pos="5036820" algn="l"/>
                <a:tab pos="647128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h[0]=1; h[1] </a:t>
            </a:r>
            <a:r>
              <a:rPr sz="2400" i="1" dirty="0">
                <a:latin typeface="Times New Roman"/>
                <a:cs typeface="Times New Roman"/>
              </a:rPr>
              <a:t>= 1; </a:t>
            </a:r>
            <a:r>
              <a:rPr sz="2400" i="1" spc="-5" dirty="0">
                <a:latin typeface="Times New Roman"/>
                <a:cs typeface="Times New Roman"/>
              </a:rPr>
              <a:t>h[2]</a:t>
            </a:r>
            <a:r>
              <a:rPr sz="2400" i="1" spc="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1	</a:t>
            </a:r>
            <a:r>
              <a:rPr sz="2400" dirty="0">
                <a:latin typeface="Times New Roman"/>
                <a:cs typeface="Times New Roman"/>
              </a:rPr>
              <a:t>and	</a:t>
            </a:r>
            <a:r>
              <a:rPr sz="2400" i="1" spc="-5" dirty="0">
                <a:latin typeface="Times New Roman"/>
                <a:cs typeface="Times New Roman"/>
              </a:rPr>
              <a:t>h[n]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	n </a:t>
            </a:r>
            <a:r>
              <a:rPr sz="2500" i="1" spc="-55" dirty="0">
                <a:latin typeface="Symbol"/>
                <a:cs typeface="Symbol"/>
              </a:rPr>
              <a:t></a:t>
            </a:r>
            <a:r>
              <a:rPr sz="2500" i="1" spc="-1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054" y="4795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1626" y="671322"/>
            <a:ext cx="786130" cy="6432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57527" y="1528572"/>
            <a:ext cx="521970" cy="430530"/>
          </a:xfrm>
          <a:custGeom>
            <a:avLst/>
            <a:gdLst/>
            <a:ahLst/>
            <a:cxnLst/>
            <a:rect l="l" t="t" r="r" b="b"/>
            <a:pathLst>
              <a:path w="521969" h="430530">
                <a:moveTo>
                  <a:pt x="260604" y="430529"/>
                </a:moveTo>
                <a:lnTo>
                  <a:pt x="0" y="0"/>
                </a:lnTo>
                <a:lnTo>
                  <a:pt x="521970" y="0"/>
                </a:lnTo>
                <a:lnTo>
                  <a:pt x="260604" y="4305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1100327"/>
            <a:ext cx="1046480" cy="0"/>
          </a:xfrm>
          <a:custGeom>
            <a:avLst/>
            <a:gdLst/>
            <a:ahLst/>
            <a:cxnLst/>
            <a:rect l="l" t="t" r="r" b="b"/>
            <a:pathLst>
              <a:path w="1046480">
                <a:moveTo>
                  <a:pt x="10462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7370" y="1100327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7370" y="1959101"/>
            <a:ext cx="0" cy="1285875"/>
          </a:xfrm>
          <a:custGeom>
            <a:avLst/>
            <a:gdLst/>
            <a:ahLst/>
            <a:cxnLst/>
            <a:rect l="l" t="t" r="r" b="b"/>
            <a:pathLst>
              <a:path h="1285875">
                <a:moveTo>
                  <a:pt x="0" y="0"/>
                </a:moveTo>
                <a:lnTo>
                  <a:pt x="0" y="12854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71950" y="671322"/>
            <a:ext cx="786130" cy="6432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87852" y="1528572"/>
            <a:ext cx="523875" cy="430530"/>
          </a:xfrm>
          <a:custGeom>
            <a:avLst/>
            <a:gdLst/>
            <a:ahLst/>
            <a:cxnLst/>
            <a:rect l="l" t="t" r="r" b="b"/>
            <a:pathLst>
              <a:path w="523875" h="430530">
                <a:moveTo>
                  <a:pt x="262127" y="430529"/>
                </a:moveTo>
                <a:lnTo>
                  <a:pt x="0" y="0"/>
                </a:lnTo>
                <a:lnTo>
                  <a:pt x="523493" y="0"/>
                </a:lnTo>
                <a:lnTo>
                  <a:pt x="262127" y="4305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7248" y="1100327"/>
            <a:ext cx="1045210" cy="0"/>
          </a:xfrm>
          <a:custGeom>
            <a:avLst/>
            <a:gdLst/>
            <a:ahLst/>
            <a:cxnLst/>
            <a:rect l="l" t="t" r="r" b="b"/>
            <a:pathLst>
              <a:path w="1045210">
                <a:moveTo>
                  <a:pt x="104470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9979" y="1100327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9979" y="1959101"/>
            <a:ext cx="0" cy="1071880"/>
          </a:xfrm>
          <a:custGeom>
            <a:avLst/>
            <a:gdLst/>
            <a:ahLst/>
            <a:cxnLst/>
            <a:rect l="l" t="t" r="r" b="b"/>
            <a:pathLst>
              <a:path h="1071880">
                <a:moveTo>
                  <a:pt x="0" y="0"/>
                </a:moveTo>
                <a:lnTo>
                  <a:pt x="0" y="10713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19700" y="1528572"/>
            <a:ext cx="521970" cy="430530"/>
          </a:xfrm>
          <a:custGeom>
            <a:avLst/>
            <a:gdLst/>
            <a:ahLst/>
            <a:cxnLst/>
            <a:rect l="l" t="t" r="r" b="b"/>
            <a:pathLst>
              <a:path w="521970" h="430530">
                <a:moveTo>
                  <a:pt x="261365" y="430529"/>
                </a:moveTo>
                <a:lnTo>
                  <a:pt x="0" y="0"/>
                </a:lnTo>
                <a:lnTo>
                  <a:pt x="521969" y="0"/>
                </a:lnTo>
                <a:lnTo>
                  <a:pt x="261365" y="4305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7571" y="1100327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>
                <a:moveTo>
                  <a:pt x="52425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1828" y="1100327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1828" y="1959101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72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76494" y="2778251"/>
            <a:ext cx="789940" cy="76200"/>
          </a:xfrm>
          <a:custGeom>
            <a:avLst/>
            <a:gdLst/>
            <a:ahLst/>
            <a:cxnLst/>
            <a:rect l="l" t="t" r="r" b="b"/>
            <a:pathLst>
              <a:path w="789939" h="76200">
                <a:moveTo>
                  <a:pt x="730758" y="38099"/>
                </a:moveTo>
                <a:lnTo>
                  <a:pt x="729234" y="34289"/>
                </a:lnTo>
                <a:lnTo>
                  <a:pt x="726186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726186" y="42671"/>
                </a:lnTo>
                <a:lnTo>
                  <a:pt x="729234" y="41147"/>
                </a:lnTo>
                <a:lnTo>
                  <a:pt x="730758" y="38099"/>
                </a:lnTo>
                <a:close/>
              </a:path>
              <a:path w="789939" h="76200">
                <a:moveTo>
                  <a:pt x="789432" y="38099"/>
                </a:moveTo>
                <a:lnTo>
                  <a:pt x="713232" y="0"/>
                </a:lnTo>
                <a:lnTo>
                  <a:pt x="713232" y="33527"/>
                </a:lnTo>
                <a:lnTo>
                  <a:pt x="726186" y="33527"/>
                </a:lnTo>
                <a:lnTo>
                  <a:pt x="729234" y="34289"/>
                </a:lnTo>
                <a:lnTo>
                  <a:pt x="730758" y="38099"/>
                </a:lnTo>
                <a:lnTo>
                  <a:pt x="730758" y="67436"/>
                </a:lnTo>
                <a:lnTo>
                  <a:pt x="789432" y="38099"/>
                </a:lnTo>
                <a:close/>
              </a:path>
              <a:path w="789939" h="76200">
                <a:moveTo>
                  <a:pt x="730758" y="67436"/>
                </a:moveTo>
                <a:lnTo>
                  <a:pt x="730758" y="38099"/>
                </a:lnTo>
                <a:lnTo>
                  <a:pt x="729234" y="41147"/>
                </a:lnTo>
                <a:lnTo>
                  <a:pt x="726186" y="42671"/>
                </a:lnTo>
                <a:lnTo>
                  <a:pt x="713232" y="42671"/>
                </a:lnTo>
                <a:lnTo>
                  <a:pt x="713232" y="76199"/>
                </a:lnTo>
                <a:lnTo>
                  <a:pt x="73075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44646" y="2992373"/>
            <a:ext cx="2621280" cy="76200"/>
          </a:xfrm>
          <a:custGeom>
            <a:avLst/>
            <a:gdLst/>
            <a:ahLst/>
            <a:cxnLst/>
            <a:rect l="l" t="t" r="r" b="b"/>
            <a:pathLst>
              <a:path w="2621279" h="76200">
                <a:moveTo>
                  <a:pt x="2562606" y="38099"/>
                </a:moveTo>
                <a:lnTo>
                  <a:pt x="2561082" y="35051"/>
                </a:lnTo>
                <a:lnTo>
                  <a:pt x="255803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2558034" y="42671"/>
                </a:lnTo>
                <a:lnTo>
                  <a:pt x="2561082" y="41909"/>
                </a:lnTo>
                <a:lnTo>
                  <a:pt x="2562606" y="38099"/>
                </a:lnTo>
                <a:close/>
              </a:path>
              <a:path w="2621279" h="76200">
                <a:moveTo>
                  <a:pt x="2621280" y="38099"/>
                </a:moveTo>
                <a:lnTo>
                  <a:pt x="2545080" y="0"/>
                </a:lnTo>
                <a:lnTo>
                  <a:pt x="2545080" y="33527"/>
                </a:lnTo>
                <a:lnTo>
                  <a:pt x="2558034" y="33527"/>
                </a:lnTo>
                <a:lnTo>
                  <a:pt x="2561082" y="35051"/>
                </a:lnTo>
                <a:lnTo>
                  <a:pt x="2562606" y="38099"/>
                </a:lnTo>
                <a:lnTo>
                  <a:pt x="2562606" y="67436"/>
                </a:lnTo>
                <a:lnTo>
                  <a:pt x="2621280" y="38099"/>
                </a:lnTo>
                <a:close/>
              </a:path>
              <a:path w="2621279" h="76200">
                <a:moveTo>
                  <a:pt x="2562606" y="67436"/>
                </a:moveTo>
                <a:lnTo>
                  <a:pt x="2562606" y="38099"/>
                </a:lnTo>
                <a:lnTo>
                  <a:pt x="2561082" y="41909"/>
                </a:lnTo>
                <a:lnTo>
                  <a:pt x="2558034" y="42671"/>
                </a:lnTo>
                <a:lnTo>
                  <a:pt x="2545080" y="42671"/>
                </a:lnTo>
                <a:lnTo>
                  <a:pt x="2545080" y="76199"/>
                </a:lnTo>
                <a:lnTo>
                  <a:pt x="25626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12798" y="3206495"/>
            <a:ext cx="4453255" cy="76200"/>
          </a:xfrm>
          <a:custGeom>
            <a:avLst/>
            <a:gdLst/>
            <a:ahLst/>
            <a:cxnLst/>
            <a:rect l="l" t="t" r="r" b="b"/>
            <a:pathLst>
              <a:path w="4453255" h="76200">
                <a:moveTo>
                  <a:pt x="4394454" y="38100"/>
                </a:moveTo>
                <a:lnTo>
                  <a:pt x="4392930" y="35052"/>
                </a:lnTo>
                <a:lnTo>
                  <a:pt x="438988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4389882" y="43434"/>
                </a:lnTo>
                <a:lnTo>
                  <a:pt x="4392930" y="41910"/>
                </a:lnTo>
                <a:lnTo>
                  <a:pt x="4394454" y="38100"/>
                </a:lnTo>
                <a:close/>
              </a:path>
              <a:path w="4453255" h="76200">
                <a:moveTo>
                  <a:pt x="4453128" y="38100"/>
                </a:moveTo>
                <a:lnTo>
                  <a:pt x="4376928" y="0"/>
                </a:lnTo>
                <a:lnTo>
                  <a:pt x="4376928" y="33528"/>
                </a:lnTo>
                <a:lnTo>
                  <a:pt x="4389882" y="33528"/>
                </a:lnTo>
                <a:lnTo>
                  <a:pt x="4392930" y="35052"/>
                </a:lnTo>
                <a:lnTo>
                  <a:pt x="4394454" y="38100"/>
                </a:lnTo>
                <a:lnTo>
                  <a:pt x="4394454" y="67436"/>
                </a:lnTo>
                <a:lnTo>
                  <a:pt x="4453128" y="38100"/>
                </a:lnTo>
                <a:close/>
              </a:path>
              <a:path w="4453255" h="76200">
                <a:moveTo>
                  <a:pt x="4394454" y="67436"/>
                </a:moveTo>
                <a:lnTo>
                  <a:pt x="4394454" y="38100"/>
                </a:lnTo>
                <a:lnTo>
                  <a:pt x="4392930" y="41910"/>
                </a:lnTo>
                <a:lnTo>
                  <a:pt x="4389882" y="43434"/>
                </a:lnTo>
                <a:lnTo>
                  <a:pt x="4376928" y="43434"/>
                </a:lnTo>
                <a:lnTo>
                  <a:pt x="4376928" y="76200"/>
                </a:lnTo>
                <a:lnTo>
                  <a:pt x="439445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82028" y="2992373"/>
            <a:ext cx="528320" cy="76200"/>
          </a:xfrm>
          <a:custGeom>
            <a:avLst/>
            <a:gdLst/>
            <a:ahLst/>
            <a:cxnLst/>
            <a:rect l="l" t="t" r="r" b="b"/>
            <a:pathLst>
              <a:path w="528320" h="76200">
                <a:moveTo>
                  <a:pt x="469392" y="38099"/>
                </a:moveTo>
                <a:lnTo>
                  <a:pt x="468630" y="35051"/>
                </a:lnTo>
                <a:lnTo>
                  <a:pt x="46482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464820" y="42671"/>
                </a:lnTo>
                <a:lnTo>
                  <a:pt x="468630" y="41909"/>
                </a:lnTo>
                <a:lnTo>
                  <a:pt x="469392" y="38099"/>
                </a:lnTo>
                <a:close/>
              </a:path>
              <a:path w="528320" h="76200">
                <a:moveTo>
                  <a:pt x="528066" y="38099"/>
                </a:moveTo>
                <a:lnTo>
                  <a:pt x="451866" y="0"/>
                </a:lnTo>
                <a:lnTo>
                  <a:pt x="451866" y="33527"/>
                </a:lnTo>
                <a:lnTo>
                  <a:pt x="464820" y="33527"/>
                </a:lnTo>
                <a:lnTo>
                  <a:pt x="468630" y="35051"/>
                </a:lnTo>
                <a:lnTo>
                  <a:pt x="469392" y="38099"/>
                </a:lnTo>
                <a:lnTo>
                  <a:pt x="469392" y="67436"/>
                </a:lnTo>
                <a:lnTo>
                  <a:pt x="528066" y="38099"/>
                </a:lnTo>
                <a:close/>
              </a:path>
              <a:path w="528320" h="76200">
                <a:moveTo>
                  <a:pt x="469392" y="67436"/>
                </a:moveTo>
                <a:lnTo>
                  <a:pt x="469392" y="38099"/>
                </a:lnTo>
                <a:lnTo>
                  <a:pt x="468630" y="41909"/>
                </a:lnTo>
                <a:lnTo>
                  <a:pt x="464820" y="42671"/>
                </a:lnTo>
                <a:lnTo>
                  <a:pt x="451866" y="42671"/>
                </a:lnTo>
                <a:lnTo>
                  <a:pt x="451866" y="76199"/>
                </a:lnTo>
                <a:lnTo>
                  <a:pt x="46939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17206" y="2287778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65926" y="2636520"/>
            <a:ext cx="778510" cy="822960"/>
          </a:xfrm>
          <a:custGeom>
            <a:avLst/>
            <a:gdLst/>
            <a:ahLst/>
            <a:cxnLst/>
            <a:rect l="l" t="t" r="r" b="b"/>
            <a:pathLst>
              <a:path w="778509" h="822960">
                <a:moveTo>
                  <a:pt x="388620" y="0"/>
                </a:moveTo>
                <a:lnTo>
                  <a:pt x="343251" y="2770"/>
                </a:lnTo>
                <a:lnTo>
                  <a:pt x="299432" y="10876"/>
                </a:lnTo>
                <a:lnTo>
                  <a:pt x="257453" y="24007"/>
                </a:lnTo>
                <a:lnTo>
                  <a:pt x="217603" y="41854"/>
                </a:lnTo>
                <a:lnTo>
                  <a:pt x="180172" y="64106"/>
                </a:lnTo>
                <a:lnTo>
                  <a:pt x="145450" y="90453"/>
                </a:lnTo>
                <a:lnTo>
                  <a:pt x="113728" y="120586"/>
                </a:lnTo>
                <a:lnTo>
                  <a:pt x="85295" y="154195"/>
                </a:lnTo>
                <a:lnTo>
                  <a:pt x="60440" y="190969"/>
                </a:lnTo>
                <a:lnTo>
                  <a:pt x="39455" y="230599"/>
                </a:lnTo>
                <a:lnTo>
                  <a:pt x="22628" y="272775"/>
                </a:lnTo>
                <a:lnTo>
                  <a:pt x="10250" y="317187"/>
                </a:lnTo>
                <a:lnTo>
                  <a:pt x="2610" y="363525"/>
                </a:lnTo>
                <a:lnTo>
                  <a:pt x="0" y="411480"/>
                </a:lnTo>
                <a:lnTo>
                  <a:pt x="2610" y="459434"/>
                </a:lnTo>
                <a:lnTo>
                  <a:pt x="10250" y="505772"/>
                </a:lnTo>
                <a:lnTo>
                  <a:pt x="22628" y="550184"/>
                </a:lnTo>
                <a:lnTo>
                  <a:pt x="39455" y="592360"/>
                </a:lnTo>
                <a:lnTo>
                  <a:pt x="60440" y="631990"/>
                </a:lnTo>
                <a:lnTo>
                  <a:pt x="85295" y="668764"/>
                </a:lnTo>
                <a:lnTo>
                  <a:pt x="113728" y="702373"/>
                </a:lnTo>
                <a:lnTo>
                  <a:pt x="145450" y="732506"/>
                </a:lnTo>
                <a:lnTo>
                  <a:pt x="180172" y="758853"/>
                </a:lnTo>
                <a:lnTo>
                  <a:pt x="217603" y="781105"/>
                </a:lnTo>
                <a:lnTo>
                  <a:pt x="257453" y="798952"/>
                </a:lnTo>
                <a:lnTo>
                  <a:pt x="299432" y="812083"/>
                </a:lnTo>
                <a:lnTo>
                  <a:pt x="343251" y="820189"/>
                </a:lnTo>
                <a:lnTo>
                  <a:pt x="388620" y="822960"/>
                </a:lnTo>
                <a:lnTo>
                  <a:pt x="433999" y="820189"/>
                </a:lnTo>
                <a:lnTo>
                  <a:pt x="477849" y="812083"/>
                </a:lnTo>
                <a:lnTo>
                  <a:pt x="519876" y="798952"/>
                </a:lnTo>
                <a:lnTo>
                  <a:pt x="559787" y="781105"/>
                </a:lnTo>
                <a:lnTo>
                  <a:pt x="597289" y="758853"/>
                </a:lnTo>
                <a:lnTo>
                  <a:pt x="632088" y="732506"/>
                </a:lnTo>
                <a:lnTo>
                  <a:pt x="663892" y="702373"/>
                </a:lnTo>
                <a:lnTo>
                  <a:pt x="692406" y="668764"/>
                </a:lnTo>
                <a:lnTo>
                  <a:pt x="717339" y="631990"/>
                </a:lnTo>
                <a:lnTo>
                  <a:pt x="738395" y="592360"/>
                </a:lnTo>
                <a:lnTo>
                  <a:pt x="755283" y="550184"/>
                </a:lnTo>
                <a:lnTo>
                  <a:pt x="767709" y="505772"/>
                </a:lnTo>
                <a:lnTo>
                  <a:pt x="775379" y="459434"/>
                </a:lnTo>
                <a:lnTo>
                  <a:pt x="778002" y="411480"/>
                </a:lnTo>
                <a:lnTo>
                  <a:pt x="775379" y="363525"/>
                </a:lnTo>
                <a:lnTo>
                  <a:pt x="767709" y="317187"/>
                </a:lnTo>
                <a:lnTo>
                  <a:pt x="755283" y="272775"/>
                </a:lnTo>
                <a:lnTo>
                  <a:pt x="738395" y="230599"/>
                </a:lnTo>
                <a:lnTo>
                  <a:pt x="717339" y="190969"/>
                </a:lnTo>
                <a:lnTo>
                  <a:pt x="692406" y="154195"/>
                </a:lnTo>
                <a:lnTo>
                  <a:pt x="663892" y="120586"/>
                </a:lnTo>
                <a:lnTo>
                  <a:pt x="632088" y="90453"/>
                </a:lnTo>
                <a:lnTo>
                  <a:pt x="597289" y="64106"/>
                </a:lnTo>
                <a:lnTo>
                  <a:pt x="559787" y="41854"/>
                </a:lnTo>
                <a:lnTo>
                  <a:pt x="519876" y="24007"/>
                </a:lnTo>
                <a:lnTo>
                  <a:pt x="477849" y="10876"/>
                </a:lnTo>
                <a:lnTo>
                  <a:pt x="433999" y="2770"/>
                </a:lnTo>
                <a:lnTo>
                  <a:pt x="38862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31745" y="160502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06750" y="15510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37073" y="15510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61252" y="2690113"/>
            <a:ext cx="3956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ahoma"/>
                <a:cs typeface="Tahoma"/>
              </a:rPr>
              <a:t>+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3468878"/>
            <a:ext cx="7211059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Structure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- </a:t>
            </a:r>
            <a:r>
              <a:rPr sz="2400" i="1" spc="-5" dirty="0">
                <a:latin typeface="Times New Roman"/>
                <a:cs typeface="Times New Roman"/>
              </a:rPr>
              <a:t>x[n-2]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h[n]=y[n]|x[n] </a:t>
            </a:r>
            <a:r>
              <a:rPr sz="2400" i="1" spc="-10" dirty="0">
                <a:latin typeface="Times New Roman"/>
                <a:cs typeface="Times New Roman"/>
              </a:rPr>
              <a:t>=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55"/>
              </a:spcBef>
            </a:pPr>
            <a:r>
              <a:rPr sz="2400" i="1" spc="-5" dirty="0">
                <a:latin typeface="Times New Roman"/>
                <a:cs typeface="Times New Roman"/>
              </a:rPr>
              <a:t>h[n]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500" i="1" spc="-15" dirty="0">
                <a:latin typeface="Symbol"/>
                <a:cs typeface="Symbol"/>
              </a:rPr>
              <a:t></a:t>
            </a:r>
            <a:r>
              <a:rPr sz="2400" i="1" spc="-15" dirty="0">
                <a:latin typeface="Times New Roman"/>
                <a:cs typeface="Times New Roman"/>
              </a:rPr>
              <a:t>[n] </a:t>
            </a:r>
            <a:r>
              <a:rPr sz="2400" i="1" dirty="0">
                <a:latin typeface="Times New Roman"/>
                <a:cs typeface="Times New Roman"/>
              </a:rPr>
              <a:t>-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Symbol"/>
                <a:cs typeface="Symbol"/>
              </a:rPr>
              <a:t></a:t>
            </a:r>
            <a:r>
              <a:rPr sz="2400" i="1" spc="-10" dirty="0">
                <a:latin typeface="Times New Roman"/>
                <a:cs typeface="Times New Roman"/>
              </a:rPr>
              <a:t>[n-2]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745"/>
              </a:spcBef>
              <a:tabLst>
                <a:tab pos="4546600" algn="l"/>
                <a:tab pos="5139055" algn="l"/>
                <a:tab pos="657352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h[0]=1; h[1] </a:t>
            </a:r>
            <a:r>
              <a:rPr sz="2400" i="1" dirty="0">
                <a:latin typeface="Times New Roman"/>
                <a:cs typeface="Times New Roman"/>
              </a:rPr>
              <a:t>= 0; </a:t>
            </a:r>
            <a:r>
              <a:rPr sz="2400" i="1" spc="-5" dirty="0">
                <a:latin typeface="Times New Roman"/>
                <a:cs typeface="Times New Roman"/>
              </a:rPr>
              <a:t>h[2]</a:t>
            </a:r>
            <a:r>
              <a:rPr sz="2400" i="1" spc="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-1	</a:t>
            </a:r>
            <a:r>
              <a:rPr sz="2400" dirty="0">
                <a:latin typeface="Times New Roman"/>
                <a:cs typeface="Times New Roman"/>
              </a:rPr>
              <a:t>and	</a:t>
            </a:r>
            <a:r>
              <a:rPr sz="2400" i="1" spc="-5" dirty="0">
                <a:latin typeface="Times New Roman"/>
                <a:cs typeface="Times New Roman"/>
              </a:rPr>
              <a:t>h[n]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	n </a:t>
            </a:r>
            <a:r>
              <a:rPr sz="2500" i="1" spc="-55" dirty="0">
                <a:latin typeface="Symbol"/>
                <a:cs typeface="Symbol"/>
              </a:rPr>
              <a:t></a:t>
            </a:r>
            <a:r>
              <a:rPr sz="2500" i="1" spc="-1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3398" y="684276"/>
            <a:ext cx="73279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3401" y="1594103"/>
            <a:ext cx="487045" cy="455930"/>
          </a:xfrm>
          <a:custGeom>
            <a:avLst/>
            <a:gdLst/>
            <a:ahLst/>
            <a:cxnLst/>
            <a:rect l="l" t="t" r="r" b="b"/>
            <a:pathLst>
              <a:path w="487044" h="455930">
                <a:moveTo>
                  <a:pt x="243840" y="455675"/>
                </a:moveTo>
                <a:lnTo>
                  <a:pt x="0" y="0"/>
                </a:lnTo>
                <a:lnTo>
                  <a:pt x="486918" y="0"/>
                </a:lnTo>
                <a:lnTo>
                  <a:pt x="243840" y="455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800" y="1139952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9745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6479" y="113995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59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6479" y="2049779"/>
            <a:ext cx="0" cy="1365250"/>
          </a:xfrm>
          <a:custGeom>
            <a:avLst/>
            <a:gdLst/>
            <a:ahLst/>
            <a:cxnLst/>
            <a:rect l="l" t="t" r="r" b="b"/>
            <a:pathLst>
              <a:path h="1365250">
                <a:moveTo>
                  <a:pt x="0" y="0"/>
                </a:moveTo>
                <a:lnTo>
                  <a:pt x="0" y="13647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10278" y="684276"/>
            <a:ext cx="730250" cy="683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35679" y="1139952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9745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4876" y="1594103"/>
            <a:ext cx="487045" cy="455930"/>
          </a:xfrm>
          <a:custGeom>
            <a:avLst/>
            <a:gdLst/>
            <a:ahLst/>
            <a:cxnLst/>
            <a:rect l="l" t="t" r="r" b="b"/>
            <a:pathLst>
              <a:path w="487045" h="455930">
                <a:moveTo>
                  <a:pt x="243839" y="455675"/>
                </a:moveTo>
                <a:lnTo>
                  <a:pt x="0" y="0"/>
                </a:lnTo>
                <a:lnTo>
                  <a:pt x="486917" y="0"/>
                </a:lnTo>
                <a:lnTo>
                  <a:pt x="243839" y="455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0273" y="1139952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>
                <a:moveTo>
                  <a:pt x="48767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7953" y="113995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59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7953" y="2049779"/>
            <a:ext cx="0" cy="909319"/>
          </a:xfrm>
          <a:custGeom>
            <a:avLst/>
            <a:gdLst/>
            <a:ahLst/>
            <a:cxnLst/>
            <a:rect l="l" t="t" r="r" b="b"/>
            <a:pathLst>
              <a:path h="909319">
                <a:moveTo>
                  <a:pt x="0" y="0"/>
                </a:moveTo>
                <a:lnTo>
                  <a:pt x="0" y="9090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2620" y="2920745"/>
            <a:ext cx="737235" cy="76200"/>
          </a:xfrm>
          <a:custGeom>
            <a:avLst/>
            <a:gdLst/>
            <a:ahLst/>
            <a:cxnLst/>
            <a:rect l="l" t="t" r="r" b="b"/>
            <a:pathLst>
              <a:path w="737235" h="76200">
                <a:moveTo>
                  <a:pt x="678180" y="38099"/>
                </a:moveTo>
                <a:lnTo>
                  <a:pt x="676656" y="35051"/>
                </a:lnTo>
                <a:lnTo>
                  <a:pt x="673608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673608" y="43433"/>
                </a:lnTo>
                <a:lnTo>
                  <a:pt x="676656" y="41909"/>
                </a:lnTo>
                <a:lnTo>
                  <a:pt x="678180" y="38099"/>
                </a:lnTo>
                <a:close/>
              </a:path>
              <a:path w="737235" h="76200">
                <a:moveTo>
                  <a:pt x="736854" y="38099"/>
                </a:moveTo>
                <a:lnTo>
                  <a:pt x="660654" y="0"/>
                </a:lnTo>
                <a:lnTo>
                  <a:pt x="660654" y="33527"/>
                </a:lnTo>
                <a:lnTo>
                  <a:pt x="673608" y="33527"/>
                </a:lnTo>
                <a:lnTo>
                  <a:pt x="676656" y="35051"/>
                </a:lnTo>
                <a:lnTo>
                  <a:pt x="678180" y="38099"/>
                </a:lnTo>
                <a:lnTo>
                  <a:pt x="678180" y="67436"/>
                </a:lnTo>
                <a:lnTo>
                  <a:pt x="736854" y="38099"/>
                </a:lnTo>
                <a:close/>
              </a:path>
              <a:path w="737235" h="76200">
                <a:moveTo>
                  <a:pt x="678180" y="67436"/>
                </a:moveTo>
                <a:lnTo>
                  <a:pt x="678180" y="38099"/>
                </a:lnTo>
                <a:lnTo>
                  <a:pt x="676656" y="41909"/>
                </a:lnTo>
                <a:lnTo>
                  <a:pt x="673608" y="43433"/>
                </a:lnTo>
                <a:lnTo>
                  <a:pt x="660654" y="43433"/>
                </a:lnTo>
                <a:lnTo>
                  <a:pt x="660654" y="76199"/>
                </a:lnTo>
                <a:lnTo>
                  <a:pt x="67818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1145" y="3376421"/>
            <a:ext cx="4148454" cy="76200"/>
          </a:xfrm>
          <a:custGeom>
            <a:avLst/>
            <a:gdLst/>
            <a:ahLst/>
            <a:cxnLst/>
            <a:rect l="l" t="t" r="r" b="b"/>
            <a:pathLst>
              <a:path w="4148454" h="76200">
                <a:moveTo>
                  <a:pt x="4089654" y="38100"/>
                </a:moveTo>
                <a:lnTo>
                  <a:pt x="4088129" y="35052"/>
                </a:lnTo>
                <a:lnTo>
                  <a:pt x="4085081" y="33528"/>
                </a:lnTo>
                <a:lnTo>
                  <a:pt x="5333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910"/>
                </a:lnTo>
                <a:lnTo>
                  <a:pt x="5333" y="42672"/>
                </a:lnTo>
                <a:lnTo>
                  <a:pt x="4085081" y="42672"/>
                </a:lnTo>
                <a:lnTo>
                  <a:pt x="4088129" y="41910"/>
                </a:lnTo>
                <a:lnTo>
                  <a:pt x="4089654" y="38100"/>
                </a:lnTo>
                <a:close/>
              </a:path>
              <a:path w="4148454" h="76200">
                <a:moveTo>
                  <a:pt x="4148328" y="38100"/>
                </a:moveTo>
                <a:lnTo>
                  <a:pt x="4072128" y="0"/>
                </a:lnTo>
                <a:lnTo>
                  <a:pt x="4072128" y="33528"/>
                </a:lnTo>
                <a:lnTo>
                  <a:pt x="4085081" y="33528"/>
                </a:lnTo>
                <a:lnTo>
                  <a:pt x="4088129" y="35052"/>
                </a:lnTo>
                <a:lnTo>
                  <a:pt x="4089654" y="38100"/>
                </a:lnTo>
                <a:lnTo>
                  <a:pt x="4089654" y="67437"/>
                </a:lnTo>
                <a:lnTo>
                  <a:pt x="4148328" y="38100"/>
                </a:lnTo>
                <a:close/>
              </a:path>
              <a:path w="4148454" h="76200">
                <a:moveTo>
                  <a:pt x="4089654" y="67437"/>
                </a:moveTo>
                <a:lnTo>
                  <a:pt x="4089654" y="38100"/>
                </a:lnTo>
                <a:lnTo>
                  <a:pt x="4088129" y="41910"/>
                </a:lnTo>
                <a:lnTo>
                  <a:pt x="4085081" y="42672"/>
                </a:lnTo>
                <a:lnTo>
                  <a:pt x="4072128" y="42672"/>
                </a:lnTo>
                <a:lnTo>
                  <a:pt x="4072128" y="76200"/>
                </a:lnTo>
                <a:lnTo>
                  <a:pt x="408965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74230" y="3086100"/>
            <a:ext cx="491490" cy="76200"/>
          </a:xfrm>
          <a:custGeom>
            <a:avLst/>
            <a:gdLst/>
            <a:ahLst/>
            <a:cxnLst/>
            <a:rect l="l" t="t" r="r" b="b"/>
            <a:pathLst>
              <a:path w="491490" h="76200">
                <a:moveTo>
                  <a:pt x="432816" y="38099"/>
                </a:moveTo>
                <a:lnTo>
                  <a:pt x="432054" y="35051"/>
                </a:lnTo>
                <a:lnTo>
                  <a:pt x="428244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428244" y="42671"/>
                </a:lnTo>
                <a:lnTo>
                  <a:pt x="432054" y="41147"/>
                </a:lnTo>
                <a:lnTo>
                  <a:pt x="432816" y="38099"/>
                </a:lnTo>
                <a:close/>
              </a:path>
              <a:path w="491490" h="76200">
                <a:moveTo>
                  <a:pt x="491490" y="38099"/>
                </a:moveTo>
                <a:lnTo>
                  <a:pt x="415290" y="0"/>
                </a:lnTo>
                <a:lnTo>
                  <a:pt x="415290" y="33527"/>
                </a:lnTo>
                <a:lnTo>
                  <a:pt x="428244" y="33527"/>
                </a:lnTo>
                <a:lnTo>
                  <a:pt x="432054" y="35051"/>
                </a:lnTo>
                <a:lnTo>
                  <a:pt x="432816" y="38099"/>
                </a:lnTo>
                <a:lnTo>
                  <a:pt x="432816" y="67436"/>
                </a:lnTo>
                <a:lnTo>
                  <a:pt x="491490" y="38099"/>
                </a:lnTo>
                <a:close/>
              </a:path>
              <a:path w="491490" h="76200">
                <a:moveTo>
                  <a:pt x="432816" y="67436"/>
                </a:moveTo>
                <a:lnTo>
                  <a:pt x="432816" y="38099"/>
                </a:lnTo>
                <a:lnTo>
                  <a:pt x="432054" y="41147"/>
                </a:lnTo>
                <a:lnTo>
                  <a:pt x="428244" y="42671"/>
                </a:lnTo>
                <a:lnTo>
                  <a:pt x="415290" y="42671"/>
                </a:lnTo>
                <a:lnTo>
                  <a:pt x="415290" y="76199"/>
                </a:lnTo>
                <a:lnTo>
                  <a:pt x="43281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93645" y="583945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58151" y="2527046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99276" y="2735579"/>
            <a:ext cx="779780" cy="838200"/>
          </a:xfrm>
          <a:custGeom>
            <a:avLst/>
            <a:gdLst/>
            <a:ahLst/>
            <a:cxnLst/>
            <a:rect l="l" t="t" r="r" b="b"/>
            <a:pathLst>
              <a:path w="779779" h="838200">
                <a:moveTo>
                  <a:pt x="779525" y="419100"/>
                </a:moveTo>
                <a:lnTo>
                  <a:pt x="776903" y="370189"/>
                </a:lnTo>
                <a:lnTo>
                  <a:pt x="769231" y="322945"/>
                </a:lnTo>
                <a:lnTo>
                  <a:pt x="756800" y="277681"/>
                </a:lnTo>
                <a:lnTo>
                  <a:pt x="739901" y="234709"/>
                </a:lnTo>
                <a:lnTo>
                  <a:pt x="718828" y="194343"/>
                </a:lnTo>
                <a:lnTo>
                  <a:pt x="693870" y="156896"/>
                </a:lnTo>
                <a:lnTo>
                  <a:pt x="665321" y="122681"/>
                </a:lnTo>
                <a:lnTo>
                  <a:pt x="633470" y="92013"/>
                </a:lnTo>
                <a:lnTo>
                  <a:pt x="598611" y="65203"/>
                </a:lnTo>
                <a:lnTo>
                  <a:pt x="561034" y="42565"/>
                </a:lnTo>
                <a:lnTo>
                  <a:pt x="521031" y="24412"/>
                </a:lnTo>
                <a:lnTo>
                  <a:pt x="478893" y="11058"/>
                </a:lnTo>
                <a:lnTo>
                  <a:pt x="434913" y="2816"/>
                </a:lnTo>
                <a:lnTo>
                  <a:pt x="389381" y="0"/>
                </a:lnTo>
                <a:lnTo>
                  <a:pt x="344002" y="2816"/>
                </a:lnTo>
                <a:lnTo>
                  <a:pt x="300152" y="11058"/>
                </a:lnTo>
                <a:lnTo>
                  <a:pt x="258125" y="24412"/>
                </a:lnTo>
                <a:lnTo>
                  <a:pt x="218214" y="42565"/>
                </a:lnTo>
                <a:lnTo>
                  <a:pt x="180712" y="65203"/>
                </a:lnTo>
                <a:lnTo>
                  <a:pt x="145913" y="92013"/>
                </a:lnTo>
                <a:lnTo>
                  <a:pt x="114109" y="122682"/>
                </a:lnTo>
                <a:lnTo>
                  <a:pt x="85595" y="156896"/>
                </a:lnTo>
                <a:lnTo>
                  <a:pt x="60662" y="194343"/>
                </a:lnTo>
                <a:lnTo>
                  <a:pt x="39606" y="234709"/>
                </a:lnTo>
                <a:lnTo>
                  <a:pt x="22718" y="277681"/>
                </a:lnTo>
                <a:lnTo>
                  <a:pt x="10292" y="322945"/>
                </a:lnTo>
                <a:lnTo>
                  <a:pt x="2622" y="370189"/>
                </a:lnTo>
                <a:lnTo>
                  <a:pt x="0" y="419100"/>
                </a:lnTo>
                <a:lnTo>
                  <a:pt x="2622" y="467869"/>
                </a:lnTo>
                <a:lnTo>
                  <a:pt x="10292" y="515014"/>
                </a:lnTo>
                <a:lnTo>
                  <a:pt x="22718" y="560216"/>
                </a:lnTo>
                <a:lnTo>
                  <a:pt x="39606" y="603157"/>
                </a:lnTo>
                <a:lnTo>
                  <a:pt x="60662" y="643519"/>
                </a:lnTo>
                <a:lnTo>
                  <a:pt x="85595" y="680983"/>
                </a:lnTo>
                <a:lnTo>
                  <a:pt x="114109" y="715232"/>
                </a:lnTo>
                <a:lnTo>
                  <a:pt x="145913" y="745946"/>
                </a:lnTo>
                <a:lnTo>
                  <a:pt x="180712" y="772809"/>
                </a:lnTo>
                <a:lnTo>
                  <a:pt x="218214" y="795501"/>
                </a:lnTo>
                <a:lnTo>
                  <a:pt x="258125" y="813704"/>
                </a:lnTo>
                <a:lnTo>
                  <a:pt x="300152" y="827101"/>
                </a:lnTo>
                <a:lnTo>
                  <a:pt x="344002" y="835372"/>
                </a:lnTo>
                <a:lnTo>
                  <a:pt x="389381" y="838200"/>
                </a:lnTo>
                <a:lnTo>
                  <a:pt x="434913" y="835372"/>
                </a:lnTo>
                <a:lnTo>
                  <a:pt x="478893" y="827101"/>
                </a:lnTo>
                <a:lnTo>
                  <a:pt x="521031" y="813704"/>
                </a:lnTo>
                <a:lnTo>
                  <a:pt x="561034" y="795501"/>
                </a:lnTo>
                <a:lnTo>
                  <a:pt x="598611" y="772809"/>
                </a:lnTo>
                <a:lnTo>
                  <a:pt x="633470" y="745946"/>
                </a:lnTo>
                <a:lnTo>
                  <a:pt x="665321" y="715232"/>
                </a:lnTo>
                <a:lnTo>
                  <a:pt x="693870" y="680983"/>
                </a:lnTo>
                <a:lnTo>
                  <a:pt x="718828" y="643519"/>
                </a:lnTo>
                <a:lnTo>
                  <a:pt x="739901" y="603157"/>
                </a:lnTo>
                <a:lnTo>
                  <a:pt x="756800" y="560216"/>
                </a:lnTo>
                <a:lnTo>
                  <a:pt x="769231" y="515014"/>
                </a:lnTo>
                <a:lnTo>
                  <a:pt x="776903" y="467869"/>
                </a:lnTo>
                <a:lnTo>
                  <a:pt x="779525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99276" y="2735579"/>
            <a:ext cx="779780" cy="838200"/>
          </a:xfrm>
          <a:custGeom>
            <a:avLst/>
            <a:gdLst/>
            <a:ahLst/>
            <a:cxnLst/>
            <a:rect l="l" t="t" r="r" b="b"/>
            <a:pathLst>
              <a:path w="779779" h="838200">
                <a:moveTo>
                  <a:pt x="389381" y="0"/>
                </a:moveTo>
                <a:lnTo>
                  <a:pt x="344002" y="2816"/>
                </a:lnTo>
                <a:lnTo>
                  <a:pt x="300152" y="11058"/>
                </a:lnTo>
                <a:lnTo>
                  <a:pt x="258125" y="24412"/>
                </a:lnTo>
                <a:lnTo>
                  <a:pt x="218214" y="42565"/>
                </a:lnTo>
                <a:lnTo>
                  <a:pt x="180712" y="65203"/>
                </a:lnTo>
                <a:lnTo>
                  <a:pt x="145913" y="92013"/>
                </a:lnTo>
                <a:lnTo>
                  <a:pt x="114109" y="122682"/>
                </a:lnTo>
                <a:lnTo>
                  <a:pt x="85595" y="156896"/>
                </a:lnTo>
                <a:lnTo>
                  <a:pt x="60662" y="194343"/>
                </a:lnTo>
                <a:lnTo>
                  <a:pt x="39606" y="234709"/>
                </a:lnTo>
                <a:lnTo>
                  <a:pt x="22718" y="277681"/>
                </a:lnTo>
                <a:lnTo>
                  <a:pt x="10292" y="322945"/>
                </a:lnTo>
                <a:lnTo>
                  <a:pt x="2622" y="370189"/>
                </a:lnTo>
                <a:lnTo>
                  <a:pt x="0" y="419100"/>
                </a:lnTo>
                <a:lnTo>
                  <a:pt x="2622" y="467869"/>
                </a:lnTo>
                <a:lnTo>
                  <a:pt x="10292" y="515014"/>
                </a:lnTo>
                <a:lnTo>
                  <a:pt x="22718" y="560216"/>
                </a:lnTo>
                <a:lnTo>
                  <a:pt x="39606" y="603157"/>
                </a:lnTo>
                <a:lnTo>
                  <a:pt x="60662" y="643519"/>
                </a:lnTo>
                <a:lnTo>
                  <a:pt x="85595" y="680983"/>
                </a:lnTo>
                <a:lnTo>
                  <a:pt x="114109" y="715232"/>
                </a:lnTo>
                <a:lnTo>
                  <a:pt x="145913" y="745946"/>
                </a:lnTo>
                <a:lnTo>
                  <a:pt x="180712" y="772809"/>
                </a:lnTo>
                <a:lnTo>
                  <a:pt x="218214" y="795501"/>
                </a:lnTo>
                <a:lnTo>
                  <a:pt x="258125" y="813704"/>
                </a:lnTo>
                <a:lnTo>
                  <a:pt x="300152" y="827101"/>
                </a:lnTo>
                <a:lnTo>
                  <a:pt x="344002" y="835372"/>
                </a:lnTo>
                <a:lnTo>
                  <a:pt x="389381" y="838200"/>
                </a:lnTo>
                <a:lnTo>
                  <a:pt x="434913" y="835372"/>
                </a:lnTo>
                <a:lnTo>
                  <a:pt x="478893" y="827101"/>
                </a:lnTo>
                <a:lnTo>
                  <a:pt x="521031" y="813704"/>
                </a:lnTo>
                <a:lnTo>
                  <a:pt x="561034" y="795501"/>
                </a:lnTo>
                <a:lnTo>
                  <a:pt x="598611" y="772809"/>
                </a:lnTo>
                <a:lnTo>
                  <a:pt x="633470" y="745946"/>
                </a:lnTo>
                <a:lnTo>
                  <a:pt x="665321" y="715232"/>
                </a:lnTo>
                <a:lnTo>
                  <a:pt x="693870" y="680983"/>
                </a:lnTo>
                <a:lnTo>
                  <a:pt x="718828" y="643519"/>
                </a:lnTo>
                <a:lnTo>
                  <a:pt x="739901" y="603157"/>
                </a:lnTo>
                <a:lnTo>
                  <a:pt x="756800" y="560216"/>
                </a:lnTo>
                <a:lnTo>
                  <a:pt x="769231" y="515014"/>
                </a:lnTo>
                <a:lnTo>
                  <a:pt x="776903" y="467869"/>
                </a:lnTo>
                <a:lnTo>
                  <a:pt x="779525" y="419100"/>
                </a:lnTo>
                <a:lnTo>
                  <a:pt x="776903" y="370189"/>
                </a:lnTo>
                <a:lnTo>
                  <a:pt x="769231" y="322945"/>
                </a:lnTo>
                <a:lnTo>
                  <a:pt x="756800" y="277681"/>
                </a:lnTo>
                <a:lnTo>
                  <a:pt x="739901" y="234709"/>
                </a:lnTo>
                <a:lnTo>
                  <a:pt x="718828" y="194343"/>
                </a:lnTo>
                <a:lnTo>
                  <a:pt x="693870" y="156896"/>
                </a:lnTo>
                <a:lnTo>
                  <a:pt x="665321" y="122681"/>
                </a:lnTo>
                <a:lnTo>
                  <a:pt x="633470" y="92013"/>
                </a:lnTo>
                <a:lnTo>
                  <a:pt x="598611" y="65203"/>
                </a:lnTo>
                <a:lnTo>
                  <a:pt x="561034" y="42565"/>
                </a:lnTo>
                <a:lnTo>
                  <a:pt x="521031" y="24412"/>
                </a:lnTo>
                <a:lnTo>
                  <a:pt x="478893" y="11058"/>
                </a:lnTo>
                <a:lnTo>
                  <a:pt x="434913" y="2816"/>
                </a:lnTo>
                <a:lnTo>
                  <a:pt x="38938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47620" y="1615694"/>
            <a:ext cx="350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60949" y="1615694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83171" y="2791460"/>
            <a:ext cx="3956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ahoma"/>
                <a:cs typeface="Tahoma"/>
              </a:rPr>
              <a:t>+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101" y="713486"/>
            <a:ext cx="4685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1470" algn="l"/>
              </a:tabLst>
            </a:pPr>
            <a:r>
              <a:rPr sz="4000" b="1" dirty="0">
                <a:solidFill>
                  <a:srgbClr val="FF0000"/>
                </a:solidFill>
                <a:latin typeface="Tahoma"/>
                <a:cs typeface="Tahoma"/>
              </a:rPr>
              <a:t>2.5.4	Convolution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800" y="1584197"/>
            <a:ext cx="5829300" cy="1210310"/>
          </a:xfrm>
          <a:custGeom>
            <a:avLst/>
            <a:gdLst/>
            <a:ahLst/>
            <a:cxnLst/>
            <a:rect l="l" t="t" r="r" b="b"/>
            <a:pathLst>
              <a:path w="5829300" h="1210310">
                <a:moveTo>
                  <a:pt x="0" y="0"/>
                </a:moveTo>
                <a:lnTo>
                  <a:pt x="0" y="1210056"/>
                </a:lnTo>
                <a:lnTo>
                  <a:pt x="5829300" y="1210056"/>
                </a:lnTo>
                <a:lnTo>
                  <a:pt x="5829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18759" y="1600501"/>
            <a:ext cx="1905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spc="5" dirty="0">
                <a:latin typeface="Symbol"/>
                <a:cs typeface="Symbol"/>
              </a:rPr>
              <a:t>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2700" y="2442510"/>
            <a:ext cx="63436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spc="5" dirty="0">
                <a:latin typeface="Times New Roman"/>
                <a:cs typeface="Times New Roman"/>
              </a:rPr>
              <a:t>k</a:t>
            </a:r>
            <a:r>
              <a:rPr sz="1950" i="1" spc="-300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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20625" y="1642590"/>
            <a:ext cx="5736590" cy="79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50" b="0" i="1" spc="-22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600" b="0" spc="-22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22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600" b="0" spc="-22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600" b="0" spc="-6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350" b="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i="1" spc="-17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600" b="0" spc="-17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17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600" b="0" spc="-17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350" b="0" spc="-175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sz="3350" b="0" spc="-3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i="1" spc="-2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4600" b="0" spc="-24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24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600" b="0" spc="-24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600" b="0" spc="-6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350" b="0" spc="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7575" b="0" spc="-7" baseline="-8800" dirty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sz="7575" b="0" spc="-989" baseline="-8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i="1" spc="-20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600" b="0" spc="-20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200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350" b="0" i="1" spc="-5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00" b="0" spc="-40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350" b="0" i="1" spc="-40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4600" b="0" spc="-40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350" b="0" i="1" spc="-40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350" b="0" i="1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spc="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350" b="0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350" b="0" i="1" spc="-5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00" b="0" spc="-434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60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4227" y="1579625"/>
            <a:ext cx="5838825" cy="1219200"/>
          </a:xfrm>
          <a:custGeom>
            <a:avLst/>
            <a:gdLst/>
            <a:ahLst/>
            <a:cxnLst/>
            <a:rect l="l" t="t" r="r" b="b"/>
            <a:pathLst>
              <a:path w="5838825" h="1219200">
                <a:moveTo>
                  <a:pt x="0" y="1219200"/>
                </a:moveTo>
                <a:lnTo>
                  <a:pt x="0" y="0"/>
                </a:lnTo>
                <a:lnTo>
                  <a:pt x="5838444" y="0"/>
                </a:lnTo>
                <a:lnTo>
                  <a:pt x="5838444" y="1219200"/>
                </a:lnTo>
                <a:lnTo>
                  <a:pt x="0" y="12192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8705" y="2905505"/>
            <a:ext cx="5722620" cy="1209675"/>
          </a:xfrm>
          <a:custGeom>
            <a:avLst/>
            <a:gdLst/>
            <a:ahLst/>
            <a:cxnLst/>
            <a:rect l="l" t="t" r="r" b="b"/>
            <a:pathLst>
              <a:path w="5722620" h="1209675">
                <a:moveTo>
                  <a:pt x="0" y="0"/>
                </a:moveTo>
                <a:lnTo>
                  <a:pt x="0" y="1209294"/>
                </a:lnTo>
                <a:lnTo>
                  <a:pt x="5722620" y="1209293"/>
                </a:lnTo>
                <a:lnTo>
                  <a:pt x="5722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46370" y="2921965"/>
            <a:ext cx="1905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spc="5" dirty="0">
                <a:latin typeface="Symbol"/>
                <a:cs typeface="Symbol"/>
              </a:rPr>
              <a:t>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2611" y="2885468"/>
            <a:ext cx="5614035" cy="12020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3350" i="1" spc="-100" dirty="0">
                <a:latin typeface="Times New Roman"/>
                <a:cs typeface="Times New Roman"/>
              </a:rPr>
              <a:t>y</a:t>
            </a:r>
            <a:r>
              <a:rPr sz="4600" spc="-100" dirty="0">
                <a:latin typeface="Symbol"/>
                <a:cs typeface="Symbol"/>
              </a:rPr>
              <a:t></a:t>
            </a:r>
            <a:r>
              <a:rPr sz="3350" i="1" spc="-100" dirty="0">
                <a:latin typeface="Times New Roman"/>
                <a:cs typeface="Times New Roman"/>
              </a:rPr>
              <a:t>n</a:t>
            </a:r>
            <a:r>
              <a:rPr sz="4600" spc="-100" dirty="0">
                <a:latin typeface="Symbol"/>
                <a:cs typeface="Symbol"/>
              </a:rPr>
              <a:t></a:t>
            </a:r>
            <a:r>
              <a:rPr sz="3350" spc="-100" dirty="0">
                <a:latin typeface="Symbol"/>
                <a:cs typeface="Symbol"/>
              </a:rPr>
              <a:t></a:t>
            </a:r>
            <a:r>
              <a:rPr sz="3350" spc="-80" dirty="0">
                <a:latin typeface="Times New Roman"/>
                <a:cs typeface="Times New Roman"/>
              </a:rPr>
              <a:t> </a:t>
            </a:r>
            <a:r>
              <a:rPr sz="3350" i="1" spc="-200" dirty="0">
                <a:latin typeface="Times New Roman"/>
                <a:cs typeface="Times New Roman"/>
              </a:rPr>
              <a:t>h</a:t>
            </a:r>
            <a:r>
              <a:rPr sz="4600" spc="-200" dirty="0">
                <a:latin typeface="Symbol"/>
                <a:cs typeface="Symbol"/>
              </a:rPr>
              <a:t></a:t>
            </a:r>
            <a:r>
              <a:rPr sz="3350" i="1" spc="-200" dirty="0">
                <a:latin typeface="Times New Roman"/>
                <a:cs typeface="Times New Roman"/>
              </a:rPr>
              <a:t>n</a:t>
            </a:r>
            <a:r>
              <a:rPr sz="4600" spc="-200" dirty="0">
                <a:latin typeface="Symbol"/>
                <a:cs typeface="Symbol"/>
              </a:rPr>
              <a:t></a:t>
            </a:r>
            <a:r>
              <a:rPr sz="3350" spc="-200" dirty="0">
                <a:latin typeface="Times New Roman"/>
                <a:cs typeface="Times New Roman"/>
              </a:rPr>
              <a:t>*</a:t>
            </a:r>
            <a:r>
              <a:rPr sz="3350" spc="-320" dirty="0">
                <a:latin typeface="Times New Roman"/>
                <a:cs typeface="Times New Roman"/>
              </a:rPr>
              <a:t> </a:t>
            </a:r>
            <a:r>
              <a:rPr sz="3350" i="1" spc="-110" dirty="0">
                <a:latin typeface="Times New Roman"/>
                <a:cs typeface="Times New Roman"/>
              </a:rPr>
              <a:t>x</a:t>
            </a:r>
            <a:r>
              <a:rPr sz="4600" spc="-110" dirty="0">
                <a:latin typeface="Symbol"/>
                <a:cs typeface="Symbol"/>
              </a:rPr>
              <a:t></a:t>
            </a:r>
            <a:r>
              <a:rPr sz="3350" i="1" spc="-110" dirty="0">
                <a:latin typeface="Times New Roman"/>
                <a:cs typeface="Times New Roman"/>
              </a:rPr>
              <a:t>n</a:t>
            </a:r>
            <a:r>
              <a:rPr sz="4600" spc="-110" dirty="0">
                <a:latin typeface="Symbol"/>
                <a:cs typeface="Symbol"/>
              </a:rPr>
              <a:t></a:t>
            </a:r>
            <a:r>
              <a:rPr sz="3350" spc="-110" dirty="0">
                <a:latin typeface="Symbol"/>
                <a:cs typeface="Symbol"/>
              </a:rPr>
              <a:t></a:t>
            </a:r>
            <a:r>
              <a:rPr sz="3350" spc="90" dirty="0">
                <a:latin typeface="Times New Roman"/>
                <a:cs typeface="Times New Roman"/>
              </a:rPr>
              <a:t> </a:t>
            </a:r>
            <a:r>
              <a:rPr sz="7575" spc="-15" baseline="-8250" dirty="0">
                <a:latin typeface="Symbol"/>
                <a:cs typeface="Symbol"/>
              </a:rPr>
              <a:t></a:t>
            </a:r>
            <a:r>
              <a:rPr sz="7575" spc="-1230" baseline="-8250" dirty="0">
                <a:latin typeface="Times New Roman"/>
                <a:cs typeface="Times New Roman"/>
              </a:rPr>
              <a:t> </a:t>
            </a:r>
            <a:r>
              <a:rPr sz="3350" i="1" spc="-210" dirty="0">
                <a:latin typeface="Times New Roman"/>
                <a:cs typeface="Times New Roman"/>
              </a:rPr>
              <a:t>h</a:t>
            </a:r>
            <a:r>
              <a:rPr sz="4600" spc="-210" dirty="0">
                <a:latin typeface="Symbol"/>
                <a:cs typeface="Symbol"/>
              </a:rPr>
              <a:t></a:t>
            </a:r>
            <a:r>
              <a:rPr sz="3350" i="1" spc="-210" dirty="0">
                <a:latin typeface="Times New Roman"/>
                <a:cs typeface="Times New Roman"/>
              </a:rPr>
              <a:t>k</a:t>
            </a:r>
            <a:r>
              <a:rPr sz="3350" i="1" spc="-525" dirty="0">
                <a:latin typeface="Times New Roman"/>
                <a:cs typeface="Times New Roman"/>
              </a:rPr>
              <a:t> </a:t>
            </a:r>
            <a:r>
              <a:rPr sz="4600" spc="-350" dirty="0">
                <a:latin typeface="Symbol"/>
                <a:cs typeface="Symbol"/>
              </a:rPr>
              <a:t></a:t>
            </a:r>
            <a:r>
              <a:rPr sz="3350" i="1" spc="-350" dirty="0">
                <a:latin typeface="Times New Roman"/>
                <a:cs typeface="Times New Roman"/>
              </a:rPr>
              <a:t>x</a:t>
            </a:r>
            <a:r>
              <a:rPr sz="4600" spc="-350" dirty="0">
                <a:latin typeface="Symbol"/>
                <a:cs typeface="Symbol"/>
              </a:rPr>
              <a:t></a:t>
            </a:r>
            <a:r>
              <a:rPr sz="3350" i="1" spc="-350" dirty="0">
                <a:latin typeface="Times New Roman"/>
                <a:cs typeface="Times New Roman"/>
              </a:rPr>
              <a:t>n</a:t>
            </a:r>
            <a:r>
              <a:rPr sz="3350" i="1" spc="-270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</a:t>
            </a:r>
            <a:r>
              <a:rPr sz="3350" spc="-285" dirty="0">
                <a:latin typeface="Times New Roman"/>
                <a:cs typeface="Times New Roman"/>
              </a:rPr>
              <a:t> </a:t>
            </a:r>
            <a:r>
              <a:rPr sz="3350" i="1" dirty="0">
                <a:latin typeface="Times New Roman"/>
                <a:cs typeface="Times New Roman"/>
              </a:rPr>
              <a:t>k</a:t>
            </a:r>
            <a:r>
              <a:rPr sz="3350" i="1" spc="-530" dirty="0">
                <a:latin typeface="Times New Roman"/>
                <a:cs typeface="Times New Roman"/>
              </a:rPr>
              <a:t> </a:t>
            </a:r>
            <a:r>
              <a:rPr sz="4600" spc="-434" dirty="0">
                <a:latin typeface="Symbol"/>
                <a:cs typeface="Symbol"/>
              </a:rPr>
              <a:t></a:t>
            </a:r>
            <a:endParaRPr sz="4600">
              <a:latin typeface="Symbol"/>
              <a:cs typeface="Symbol"/>
            </a:endParaRPr>
          </a:p>
          <a:p>
            <a:pPr marL="1175385" algn="ctr">
              <a:lnSpc>
                <a:spcPct val="100000"/>
              </a:lnSpc>
              <a:spcBef>
                <a:spcPts val="250"/>
              </a:spcBef>
            </a:pPr>
            <a:r>
              <a:rPr sz="1950" i="1" dirty="0">
                <a:latin typeface="Times New Roman"/>
                <a:cs typeface="Times New Roman"/>
              </a:rPr>
              <a:t>k</a:t>
            </a:r>
            <a:r>
              <a:rPr sz="1950" i="1" spc="-235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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34133" y="2900933"/>
            <a:ext cx="5732145" cy="1218565"/>
          </a:xfrm>
          <a:custGeom>
            <a:avLst/>
            <a:gdLst/>
            <a:ahLst/>
            <a:cxnLst/>
            <a:rect l="l" t="t" r="r" b="b"/>
            <a:pathLst>
              <a:path w="5732145" h="1218564">
                <a:moveTo>
                  <a:pt x="0" y="1218438"/>
                </a:moveTo>
                <a:lnTo>
                  <a:pt x="0" y="0"/>
                </a:lnTo>
                <a:lnTo>
                  <a:pt x="5731764" y="0"/>
                </a:lnTo>
                <a:lnTo>
                  <a:pt x="5731764" y="1218438"/>
                </a:lnTo>
                <a:lnTo>
                  <a:pt x="0" y="121843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9000" y="5033771"/>
            <a:ext cx="3839210" cy="605155"/>
          </a:xfrm>
          <a:custGeom>
            <a:avLst/>
            <a:gdLst/>
            <a:ahLst/>
            <a:cxnLst/>
            <a:rect l="l" t="t" r="r" b="b"/>
            <a:pathLst>
              <a:path w="3839209" h="605154">
                <a:moveTo>
                  <a:pt x="0" y="0"/>
                </a:moveTo>
                <a:lnTo>
                  <a:pt x="0" y="605028"/>
                </a:lnTo>
                <a:lnTo>
                  <a:pt x="3838955" y="605027"/>
                </a:lnTo>
                <a:lnTo>
                  <a:pt x="38389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4428" y="5029200"/>
            <a:ext cx="3848100" cy="614680"/>
          </a:xfrm>
          <a:custGeom>
            <a:avLst/>
            <a:gdLst/>
            <a:ahLst/>
            <a:cxnLst/>
            <a:rect l="l" t="t" r="r" b="b"/>
            <a:pathLst>
              <a:path w="3848100" h="614679">
                <a:moveTo>
                  <a:pt x="0" y="614172"/>
                </a:moveTo>
                <a:lnTo>
                  <a:pt x="0" y="0"/>
                </a:lnTo>
                <a:lnTo>
                  <a:pt x="3848100" y="0"/>
                </a:lnTo>
                <a:lnTo>
                  <a:pt x="3848100" y="614172"/>
                </a:lnTo>
                <a:lnTo>
                  <a:pt x="0" y="61417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2200" y="6477000"/>
            <a:ext cx="6896100" cy="605155"/>
          </a:xfrm>
          <a:custGeom>
            <a:avLst/>
            <a:gdLst/>
            <a:ahLst/>
            <a:cxnLst/>
            <a:rect l="l" t="t" r="r" b="b"/>
            <a:pathLst>
              <a:path w="6896100" h="605154">
                <a:moveTo>
                  <a:pt x="0" y="0"/>
                </a:moveTo>
                <a:lnTo>
                  <a:pt x="0" y="605028"/>
                </a:lnTo>
                <a:lnTo>
                  <a:pt x="6896100" y="605028"/>
                </a:lnTo>
                <a:lnTo>
                  <a:pt x="6896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7627" y="6472428"/>
            <a:ext cx="6905625" cy="614680"/>
          </a:xfrm>
          <a:custGeom>
            <a:avLst/>
            <a:gdLst/>
            <a:ahLst/>
            <a:cxnLst/>
            <a:rect l="l" t="t" r="r" b="b"/>
            <a:pathLst>
              <a:path w="6905625" h="614679">
                <a:moveTo>
                  <a:pt x="0" y="614172"/>
                </a:moveTo>
                <a:lnTo>
                  <a:pt x="0" y="0"/>
                </a:lnTo>
                <a:lnTo>
                  <a:pt x="6905244" y="0"/>
                </a:lnTo>
                <a:lnTo>
                  <a:pt x="6905244" y="614172"/>
                </a:lnTo>
                <a:lnTo>
                  <a:pt x="0" y="61417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9101" y="4294421"/>
            <a:ext cx="8555355" cy="27400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3200" b="1" spc="-10" dirty="0">
                <a:latin typeface="Tahoma"/>
                <a:cs typeface="Tahoma"/>
              </a:rPr>
              <a:t>Commutative</a:t>
            </a:r>
            <a:r>
              <a:rPr sz="3200" b="1" spc="-5" dirty="0">
                <a:latin typeface="Tahoma"/>
                <a:cs typeface="Tahoma"/>
              </a:rPr>
              <a:t> </a:t>
            </a:r>
            <a:r>
              <a:rPr sz="3200" b="1" spc="-10" dirty="0">
                <a:latin typeface="Tahoma"/>
                <a:cs typeface="Tahoma"/>
              </a:rPr>
              <a:t>Law:</a:t>
            </a:r>
            <a:endParaRPr sz="3200">
              <a:latin typeface="Tahoma"/>
              <a:cs typeface="Tahoma"/>
            </a:endParaRPr>
          </a:p>
          <a:p>
            <a:pPr marL="2823845">
              <a:lnSpc>
                <a:spcPct val="100000"/>
              </a:lnSpc>
              <a:spcBef>
                <a:spcPts val="380"/>
              </a:spcBef>
            </a:pPr>
            <a:r>
              <a:rPr sz="3350" i="1" spc="-175" dirty="0">
                <a:latin typeface="Times New Roman"/>
                <a:cs typeface="Times New Roman"/>
              </a:rPr>
              <a:t>x</a:t>
            </a:r>
            <a:r>
              <a:rPr sz="4600" spc="-175" dirty="0">
                <a:latin typeface="Symbol"/>
                <a:cs typeface="Symbol"/>
              </a:rPr>
              <a:t></a:t>
            </a:r>
            <a:r>
              <a:rPr sz="3350" i="1" spc="-175" dirty="0">
                <a:latin typeface="Times New Roman"/>
                <a:cs typeface="Times New Roman"/>
              </a:rPr>
              <a:t>n</a:t>
            </a:r>
            <a:r>
              <a:rPr sz="4600" spc="-175" dirty="0">
                <a:latin typeface="Symbol"/>
                <a:cs typeface="Symbol"/>
              </a:rPr>
              <a:t></a:t>
            </a:r>
            <a:r>
              <a:rPr sz="3350" spc="-175" dirty="0">
                <a:latin typeface="Times New Roman"/>
                <a:cs typeface="Times New Roman"/>
              </a:rPr>
              <a:t>* </a:t>
            </a:r>
            <a:r>
              <a:rPr sz="3350" i="1" spc="-245" dirty="0">
                <a:latin typeface="Times New Roman"/>
                <a:cs typeface="Times New Roman"/>
              </a:rPr>
              <a:t>h</a:t>
            </a:r>
            <a:r>
              <a:rPr sz="4600" spc="-245" dirty="0">
                <a:latin typeface="Symbol"/>
                <a:cs typeface="Symbol"/>
              </a:rPr>
              <a:t></a:t>
            </a:r>
            <a:r>
              <a:rPr sz="3350" i="1" spc="-245" dirty="0">
                <a:latin typeface="Times New Roman"/>
                <a:cs typeface="Times New Roman"/>
              </a:rPr>
              <a:t>n</a:t>
            </a:r>
            <a:r>
              <a:rPr sz="4600" spc="-245" dirty="0">
                <a:latin typeface="Symbol"/>
                <a:cs typeface="Symbol"/>
              </a:rPr>
              <a:t></a:t>
            </a:r>
            <a:r>
              <a:rPr sz="4600" spc="-850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</a:t>
            </a:r>
            <a:r>
              <a:rPr sz="3350" spc="5" dirty="0">
                <a:latin typeface="Times New Roman"/>
                <a:cs typeface="Times New Roman"/>
              </a:rPr>
              <a:t> </a:t>
            </a:r>
            <a:r>
              <a:rPr sz="3350" i="1" spc="-180" dirty="0">
                <a:latin typeface="Times New Roman"/>
                <a:cs typeface="Times New Roman"/>
              </a:rPr>
              <a:t>h</a:t>
            </a:r>
            <a:r>
              <a:rPr sz="4600" spc="-180" dirty="0">
                <a:latin typeface="Symbol"/>
                <a:cs typeface="Symbol"/>
              </a:rPr>
              <a:t></a:t>
            </a:r>
            <a:r>
              <a:rPr sz="3350" i="1" spc="-180" dirty="0">
                <a:latin typeface="Times New Roman"/>
                <a:cs typeface="Times New Roman"/>
              </a:rPr>
              <a:t>n</a:t>
            </a:r>
            <a:r>
              <a:rPr sz="4600" spc="-180" dirty="0">
                <a:latin typeface="Symbol"/>
                <a:cs typeface="Symbol"/>
              </a:rPr>
              <a:t></a:t>
            </a:r>
            <a:r>
              <a:rPr sz="3350" spc="-180" dirty="0">
                <a:latin typeface="Times New Roman"/>
                <a:cs typeface="Times New Roman"/>
              </a:rPr>
              <a:t>* </a:t>
            </a:r>
            <a:r>
              <a:rPr sz="3350" i="1" spc="-240" dirty="0">
                <a:latin typeface="Times New Roman"/>
                <a:cs typeface="Times New Roman"/>
              </a:rPr>
              <a:t>x</a:t>
            </a:r>
            <a:r>
              <a:rPr sz="4600" spc="-240" dirty="0">
                <a:latin typeface="Symbol"/>
                <a:cs typeface="Symbol"/>
              </a:rPr>
              <a:t></a:t>
            </a:r>
            <a:r>
              <a:rPr sz="3350" i="1" spc="-240" dirty="0">
                <a:latin typeface="Times New Roman"/>
                <a:cs typeface="Times New Roman"/>
              </a:rPr>
              <a:t>n</a:t>
            </a:r>
            <a:r>
              <a:rPr sz="4600" spc="-240" dirty="0">
                <a:latin typeface="Symbol"/>
                <a:cs typeface="Symbol"/>
              </a:rPr>
              <a:t></a:t>
            </a:r>
            <a:endParaRPr sz="4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200" b="1" spc="-5" dirty="0">
                <a:latin typeface="Tahoma"/>
                <a:cs typeface="Tahoma"/>
              </a:rPr>
              <a:t>Associative</a:t>
            </a:r>
            <a:r>
              <a:rPr sz="3200" b="1" dirty="0">
                <a:latin typeface="Tahoma"/>
                <a:cs typeface="Tahoma"/>
              </a:rPr>
              <a:t> </a:t>
            </a:r>
            <a:r>
              <a:rPr sz="3200" b="1" spc="-10" dirty="0">
                <a:latin typeface="Tahoma"/>
                <a:cs typeface="Tahoma"/>
              </a:rPr>
              <a:t>Law:</a:t>
            </a:r>
            <a:endParaRPr sz="3200">
              <a:latin typeface="Tahoma"/>
              <a:cs typeface="Tahoma"/>
            </a:endParaRPr>
          </a:p>
          <a:p>
            <a:pPr marL="1729105">
              <a:lnSpc>
                <a:spcPct val="100000"/>
              </a:lnSpc>
              <a:spcBef>
                <a:spcPts val="585"/>
              </a:spcBef>
            </a:pPr>
            <a:r>
              <a:rPr sz="4400" spc="-260" dirty="0">
                <a:latin typeface="Symbol"/>
                <a:cs typeface="Symbol"/>
              </a:rPr>
              <a:t></a:t>
            </a:r>
            <a:r>
              <a:rPr sz="3350" i="1" spc="-10" dirty="0">
                <a:latin typeface="Times New Roman"/>
                <a:cs typeface="Times New Roman"/>
              </a:rPr>
              <a:t>x</a:t>
            </a:r>
            <a:r>
              <a:rPr sz="4600" spc="-590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350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65" dirty="0">
                <a:latin typeface="Times New Roman"/>
                <a:cs typeface="Times New Roman"/>
              </a:rPr>
              <a:t> </a:t>
            </a:r>
            <a:r>
              <a:rPr sz="3350" i="1" spc="-225" dirty="0">
                <a:latin typeface="Times New Roman"/>
                <a:cs typeface="Times New Roman"/>
              </a:rPr>
              <a:t>h</a:t>
            </a:r>
            <a:r>
              <a:rPr sz="2925" spc="217" baseline="-24216" dirty="0">
                <a:latin typeface="Times New Roman"/>
                <a:cs typeface="Times New Roman"/>
              </a:rPr>
              <a:t>1</a:t>
            </a:r>
            <a:r>
              <a:rPr sz="4600" spc="-590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660" dirty="0">
                <a:latin typeface="Symbol"/>
                <a:cs typeface="Symbol"/>
              </a:rPr>
              <a:t></a:t>
            </a:r>
            <a:r>
              <a:rPr sz="4400" spc="-175" dirty="0">
                <a:latin typeface="Symbol"/>
                <a:cs typeface="Symbol"/>
              </a:rPr>
              <a:t>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70" dirty="0">
                <a:latin typeface="Times New Roman"/>
                <a:cs typeface="Times New Roman"/>
              </a:rPr>
              <a:t> </a:t>
            </a:r>
            <a:r>
              <a:rPr sz="3350" i="1" spc="-5" dirty="0">
                <a:latin typeface="Times New Roman"/>
                <a:cs typeface="Times New Roman"/>
              </a:rPr>
              <a:t>h</a:t>
            </a:r>
            <a:r>
              <a:rPr sz="2925" spc="7" baseline="-24216" dirty="0">
                <a:latin typeface="Times New Roman"/>
                <a:cs typeface="Times New Roman"/>
              </a:rPr>
              <a:t>2</a:t>
            </a:r>
            <a:r>
              <a:rPr sz="2925" spc="-390" baseline="-24216" dirty="0">
                <a:latin typeface="Times New Roman"/>
                <a:cs typeface="Times New Roman"/>
              </a:rPr>
              <a:t> </a:t>
            </a:r>
            <a:r>
              <a:rPr sz="4600" spc="-590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430" dirty="0">
                <a:latin typeface="Symbol"/>
                <a:cs typeface="Symbol"/>
              </a:rPr>
              <a:t></a:t>
            </a:r>
            <a:r>
              <a:rPr sz="4600" spc="-655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</a:t>
            </a:r>
            <a:r>
              <a:rPr sz="3350" spc="204" dirty="0">
                <a:latin typeface="Times New Roman"/>
                <a:cs typeface="Times New Roman"/>
              </a:rPr>
              <a:t> </a:t>
            </a:r>
            <a:r>
              <a:rPr sz="3350" i="1" spc="-5" dirty="0">
                <a:latin typeface="Times New Roman"/>
                <a:cs typeface="Times New Roman"/>
              </a:rPr>
              <a:t>x</a:t>
            </a:r>
            <a:r>
              <a:rPr sz="4600" spc="-585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350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430" dirty="0">
                <a:latin typeface="Times New Roman"/>
                <a:cs typeface="Times New Roman"/>
              </a:rPr>
              <a:t> </a:t>
            </a:r>
            <a:r>
              <a:rPr sz="4400" spc="-420" dirty="0">
                <a:latin typeface="Symbol"/>
                <a:cs typeface="Symbol"/>
              </a:rPr>
              <a:t></a:t>
            </a:r>
            <a:r>
              <a:rPr sz="3350" i="1" spc="-225" dirty="0">
                <a:latin typeface="Times New Roman"/>
                <a:cs typeface="Times New Roman"/>
              </a:rPr>
              <a:t>h</a:t>
            </a:r>
            <a:r>
              <a:rPr sz="2925" spc="217" baseline="-24216" dirty="0">
                <a:latin typeface="Times New Roman"/>
                <a:cs typeface="Times New Roman"/>
              </a:rPr>
              <a:t>1</a:t>
            </a:r>
            <a:r>
              <a:rPr sz="4600" spc="-585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350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65" dirty="0">
                <a:latin typeface="Times New Roman"/>
                <a:cs typeface="Times New Roman"/>
              </a:rPr>
              <a:t> </a:t>
            </a:r>
            <a:r>
              <a:rPr sz="3350" i="1" spc="-10" dirty="0">
                <a:latin typeface="Times New Roman"/>
                <a:cs typeface="Times New Roman"/>
              </a:rPr>
              <a:t>h</a:t>
            </a:r>
            <a:r>
              <a:rPr sz="2925" spc="7" baseline="-24216" dirty="0">
                <a:latin typeface="Times New Roman"/>
                <a:cs typeface="Times New Roman"/>
              </a:rPr>
              <a:t>2</a:t>
            </a:r>
            <a:r>
              <a:rPr sz="2925" spc="-382" baseline="-24216" dirty="0">
                <a:latin typeface="Times New Roman"/>
                <a:cs typeface="Times New Roman"/>
              </a:rPr>
              <a:t> </a:t>
            </a:r>
            <a:r>
              <a:rPr sz="4600" spc="-585" dirty="0">
                <a:latin typeface="Symbol"/>
                <a:cs typeface="Symbol"/>
              </a:rPr>
              <a:t></a:t>
            </a:r>
            <a:r>
              <a:rPr sz="3350" i="1" spc="80" dirty="0">
                <a:latin typeface="Times New Roman"/>
                <a:cs typeface="Times New Roman"/>
              </a:rPr>
              <a:t>n</a:t>
            </a:r>
            <a:r>
              <a:rPr sz="4600" spc="-665" dirty="0">
                <a:latin typeface="Symbol"/>
                <a:cs typeface="Symbol"/>
              </a:rPr>
              <a:t></a:t>
            </a:r>
            <a:r>
              <a:rPr sz="4400" spc="-365" dirty="0">
                <a:latin typeface="Symbol"/>
                <a:cs typeface="Symbol"/>
              </a:rPr>
              <a:t></a:t>
            </a:r>
            <a:endParaRPr sz="4400">
              <a:latin typeface="Symbol"/>
              <a:cs typeface="Symbol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9427" y="4170426"/>
            <a:ext cx="920750" cy="50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3898" y="4170426"/>
            <a:ext cx="923290" cy="509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5351" y="4416552"/>
            <a:ext cx="558800" cy="76200"/>
          </a:xfrm>
          <a:custGeom>
            <a:avLst/>
            <a:gdLst/>
            <a:ahLst/>
            <a:cxnLst/>
            <a:rect l="l" t="t" r="r" b="b"/>
            <a:pathLst>
              <a:path w="558800" h="76200">
                <a:moveTo>
                  <a:pt x="499872" y="38099"/>
                </a:moveTo>
                <a:lnTo>
                  <a:pt x="498348" y="34289"/>
                </a:lnTo>
                <a:lnTo>
                  <a:pt x="49530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495300" y="42671"/>
                </a:lnTo>
                <a:lnTo>
                  <a:pt x="498348" y="41147"/>
                </a:lnTo>
                <a:lnTo>
                  <a:pt x="499872" y="38099"/>
                </a:lnTo>
                <a:close/>
              </a:path>
              <a:path w="558800" h="76200">
                <a:moveTo>
                  <a:pt x="558546" y="38099"/>
                </a:moveTo>
                <a:lnTo>
                  <a:pt x="482346" y="0"/>
                </a:lnTo>
                <a:lnTo>
                  <a:pt x="482346" y="33527"/>
                </a:lnTo>
                <a:lnTo>
                  <a:pt x="495300" y="33527"/>
                </a:lnTo>
                <a:lnTo>
                  <a:pt x="498348" y="34289"/>
                </a:lnTo>
                <a:lnTo>
                  <a:pt x="499872" y="38099"/>
                </a:lnTo>
                <a:lnTo>
                  <a:pt x="499872" y="67436"/>
                </a:lnTo>
                <a:lnTo>
                  <a:pt x="558546" y="38099"/>
                </a:lnTo>
                <a:close/>
              </a:path>
              <a:path w="558800" h="76200">
                <a:moveTo>
                  <a:pt x="499872" y="67436"/>
                </a:moveTo>
                <a:lnTo>
                  <a:pt x="499872" y="38099"/>
                </a:lnTo>
                <a:lnTo>
                  <a:pt x="498348" y="41147"/>
                </a:lnTo>
                <a:lnTo>
                  <a:pt x="495300" y="42671"/>
                </a:lnTo>
                <a:lnTo>
                  <a:pt x="482346" y="42671"/>
                </a:lnTo>
                <a:lnTo>
                  <a:pt x="482346" y="76199"/>
                </a:lnTo>
                <a:lnTo>
                  <a:pt x="4998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1346" y="4416552"/>
            <a:ext cx="559435" cy="76200"/>
          </a:xfrm>
          <a:custGeom>
            <a:avLst/>
            <a:gdLst/>
            <a:ahLst/>
            <a:cxnLst/>
            <a:rect l="l" t="t" r="r" b="b"/>
            <a:pathLst>
              <a:path w="559435" h="76200">
                <a:moveTo>
                  <a:pt x="500634" y="38099"/>
                </a:moveTo>
                <a:lnTo>
                  <a:pt x="499110" y="34289"/>
                </a:lnTo>
                <a:lnTo>
                  <a:pt x="495300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495300" y="42671"/>
                </a:lnTo>
                <a:lnTo>
                  <a:pt x="499110" y="41147"/>
                </a:lnTo>
                <a:lnTo>
                  <a:pt x="500634" y="38099"/>
                </a:lnTo>
                <a:close/>
              </a:path>
              <a:path w="559435" h="76200">
                <a:moveTo>
                  <a:pt x="559308" y="38099"/>
                </a:moveTo>
                <a:lnTo>
                  <a:pt x="483108" y="0"/>
                </a:lnTo>
                <a:lnTo>
                  <a:pt x="483108" y="33527"/>
                </a:lnTo>
                <a:lnTo>
                  <a:pt x="495300" y="33527"/>
                </a:lnTo>
                <a:lnTo>
                  <a:pt x="499110" y="34289"/>
                </a:lnTo>
                <a:lnTo>
                  <a:pt x="500634" y="38099"/>
                </a:lnTo>
                <a:lnTo>
                  <a:pt x="500634" y="67436"/>
                </a:lnTo>
                <a:lnTo>
                  <a:pt x="559308" y="38099"/>
                </a:lnTo>
                <a:close/>
              </a:path>
              <a:path w="559435" h="76200">
                <a:moveTo>
                  <a:pt x="500634" y="67436"/>
                </a:moveTo>
                <a:lnTo>
                  <a:pt x="500634" y="38099"/>
                </a:lnTo>
                <a:lnTo>
                  <a:pt x="499110" y="41147"/>
                </a:lnTo>
                <a:lnTo>
                  <a:pt x="495300" y="42671"/>
                </a:lnTo>
                <a:lnTo>
                  <a:pt x="483108" y="42671"/>
                </a:lnTo>
                <a:lnTo>
                  <a:pt x="483108" y="76199"/>
                </a:lnTo>
                <a:lnTo>
                  <a:pt x="50063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6477" y="4416552"/>
            <a:ext cx="742950" cy="76200"/>
          </a:xfrm>
          <a:custGeom>
            <a:avLst/>
            <a:gdLst/>
            <a:ahLst/>
            <a:cxnLst/>
            <a:rect l="l" t="t" r="r" b="b"/>
            <a:pathLst>
              <a:path w="742950" h="76200">
                <a:moveTo>
                  <a:pt x="684276" y="38099"/>
                </a:moveTo>
                <a:lnTo>
                  <a:pt x="682752" y="34289"/>
                </a:lnTo>
                <a:lnTo>
                  <a:pt x="678942" y="33527"/>
                </a:lnTo>
                <a:lnTo>
                  <a:pt x="4571" y="33527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678942" y="42671"/>
                </a:lnTo>
                <a:lnTo>
                  <a:pt x="682752" y="41147"/>
                </a:lnTo>
                <a:lnTo>
                  <a:pt x="684276" y="38099"/>
                </a:lnTo>
                <a:close/>
              </a:path>
              <a:path w="742950" h="76200">
                <a:moveTo>
                  <a:pt x="742950" y="38099"/>
                </a:moveTo>
                <a:lnTo>
                  <a:pt x="666750" y="0"/>
                </a:lnTo>
                <a:lnTo>
                  <a:pt x="666750" y="33527"/>
                </a:lnTo>
                <a:lnTo>
                  <a:pt x="678942" y="33527"/>
                </a:lnTo>
                <a:lnTo>
                  <a:pt x="682752" y="34289"/>
                </a:lnTo>
                <a:lnTo>
                  <a:pt x="684276" y="38099"/>
                </a:lnTo>
                <a:lnTo>
                  <a:pt x="684276" y="67436"/>
                </a:lnTo>
                <a:lnTo>
                  <a:pt x="742950" y="38099"/>
                </a:lnTo>
                <a:close/>
              </a:path>
              <a:path w="742950" h="76200">
                <a:moveTo>
                  <a:pt x="684276" y="67436"/>
                </a:moveTo>
                <a:lnTo>
                  <a:pt x="684276" y="38099"/>
                </a:lnTo>
                <a:lnTo>
                  <a:pt x="682752" y="41147"/>
                </a:lnTo>
                <a:lnTo>
                  <a:pt x="678942" y="42671"/>
                </a:lnTo>
                <a:lnTo>
                  <a:pt x="666750" y="42671"/>
                </a:lnTo>
                <a:lnTo>
                  <a:pt x="666750" y="76199"/>
                </a:lnTo>
                <a:lnTo>
                  <a:pt x="6842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502" y="4015994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3673" y="4138421"/>
            <a:ext cx="922019" cy="54229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8143" y="4138421"/>
            <a:ext cx="924560" cy="54229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1121" y="4383023"/>
            <a:ext cx="557530" cy="76200"/>
          </a:xfrm>
          <a:custGeom>
            <a:avLst/>
            <a:gdLst/>
            <a:ahLst/>
            <a:cxnLst/>
            <a:rect l="l" t="t" r="r" b="b"/>
            <a:pathLst>
              <a:path w="557529" h="76200">
                <a:moveTo>
                  <a:pt x="498348" y="38099"/>
                </a:moveTo>
                <a:lnTo>
                  <a:pt x="497586" y="35051"/>
                </a:lnTo>
                <a:lnTo>
                  <a:pt x="49377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493776" y="42671"/>
                </a:lnTo>
                <a:lnTo>
                  <a:pt x="497586" y="41909"/>
                </a:lnTo>
                <a:lnTo>
                  <a:pt x="498348" y="38099"/>
                </a:lnTo>
                <a:close/>
              </a:path>
              <a:path w="557529" h="76200">
                <a:moveTo>
                  <a:pt x="557022" y="38099"/>
                </a:moveTo>
                <a:lnTo>
                  <a:pt x="480822" y="0"/>
                </a:lnTo>
                <a:lnTo>
                  <a:pt x="480822" y="33527"/>
                </a:lnTo>
                <a:lnTo>
                  <a:pt x="493776" y="33527"/>
                </a:lnTo>
                <a:lnTo>
                  <a:pt x="497586" y="35051"/>
                </a:lnTo>
                <a:lnTo>
                  <a:pt x="498348" y="38099"/>
                </a:lnTo>
                <a:lnTo>
                  <a:pt x="498348" y="67436"/>
                </a:lnTo>
                <a:lnTo>
                  <a:pt x="557022" y="38099"/>
                </a:lnTo>
                <a:close/>
              </a:path>
              <a:path w="557529" h="76200">
                <a:moveTo>
                  <a:pt x="498348" y="67436"/>
                </a:moveTo>
                <a:lnTo>
                  <a:pt x="498348" y="38099"/>
                </a:lnTo>
                <a:lnTo>
                  <a:pt x="497586" y="41909"/>
                </a:lnTo>
                <a:lnTo>
                  <a:pt x="493776" y="42671"/>
                </a:lnTo>
                <a:lnTo>
                  <a:pt x="480822" y="42671"/>
                </a:lnTo>
                <a:lnTo>
                  <a:pt x="480822" y="76199"/>
                </a:lnTo>
                <a:lnTo>
                  <a:pt x="4983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67878" y="4383023"/>
            <a:ext cx="557530" cy="76200"/>
          </a:xfrm>
          <a:custGeom>
            <a:avLst/>
            <a:gdLst/>
            <a:ahLst/>
            <a:cxnLst/>
            <a:rect l="l" t="t" r="r" b="b"/>
            <a:pathLst>
              <a:path w="557529" h="76200">
                <a:moveTo>
                  <a:pt x="498348" y="38099"/>
                </a:moveTo>
                <a:lnTo>
                  <a:pt x="496824" y="35051"/>
                </a:lnTo>
                <a:lnTo>
                  <a:pt x="49377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493776" y="42671"/>
                </a:lnTo>
                <a:lnTo>
                  <a:pt x="496824" y="41909"/>
                </a:lnTo>
                <a:lnTo>
                  <a:pt x="498348" y="38099"/>
                </a:lnTo>
                <a:close/>
              </a:path>
              <a:path w="557529" h="76200">
                <a:moveTo>
                  <a:pt x="557022" y="38099"/>
                </a:moveTo>
                <a:lnTo>
                  <a:pt x="480822" y="0"/>
                </a:lnTo>
                <a:lnTo>
                  <a:pt x="480822" y="33527"/>
                </a:lnTo>
                <a:lnTo>
                  <a:pt x="493776" y="33527"/>
                </a:lnTo>
                <a:lnTo>
                  <a:pt x="496824" y="35051"/>
                </a:lnTo>
                <a:lnTo>
                  <a:pt x="498348" y="38099"/>
                </a:lnTo>
                <a:lnTo>
                  <a:pt x="498348" y="67436"/>
                </a:lnTo>
                <a:lnTo>
                  <a:pt x="557022" y="38099"/>
                </a:lnTo>
                <a:close/>
              </a:path>
              <a:path w="557529" h="76200">
                <a:moveTo>
                  <a:pt x="498348" y="67436"/>
                </a:moveTo>
                <a:lnTo>
                  <a:pt x="498348" y="38099"/>
                </a:lnTo>
                <a:lnTo>
                  <a:pt x="496824" y="41909"/>
                </a:lnTo>
                <a:lnTo>
                  <a:pt x="493776" y="42671"/>
                </a:lnTo>
                <a:lnTo>
                  <a:pt x="480822" y="42671"/>
                </a:lnTo>
                <a:lnTo>
                  <a:pt x="480822" y="76199"/>
                </a:lnTo>
                <a:lnTo>
                  <a:pt x="4983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34247" y="3929126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29200" y="4383023"/>
            <a:ext cx="744855" cy="76200"/>
          </a:xfrm>
          <a:custGeom>
            <a:avLst/>
            <a:gdLst/>
            <a:ahLst/>
            <a:cxnLst/>
            <a:rect l="l" t="t" r="r" b="b"/>
            <a:pathLst>
              <a:path w="744854" h="76200">
                <a:moveTo>
                  <a:pt x="685800" y="38099"/>
                </a:moveTo>
                <a:lnTo>
                  <a:pt x="684276" y="35051"/>
                </a:lnTo>
                <a:lnTo>
                  <a:pt x="68122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681228" y="42671"/>
                </a:lnTo>
                <a:lnTo>
                  <a:pt x="684276" y="41909"/>
                </a:lnTo>
                <a:lnTo>
                  <a:pt x="685800" y="38099"/>
                </a:lnTo>
                <a:close/>
              </a:path>
              <a:path w="744854" h="76200">
                <a:moveTo>
                  <a:pt x="744474" y="38099"/>
                </a:moveTo>
                <a:lnTo>
                  <a:pt x="668274" y="0"/>
                </a:lnTo>
                <a:lnTo>
                  <a:pt x="668274" y="33527"/>
                </a:lnTo>
                <a:lnTo>
                  <a:pt x="681228" y="33527"/>
                </a:lnTo>
                <a:lnTo>
                  <a:pt x="684276" y="35051"/>
                </a:lnTo>
                <a:lnTo>
                  <a:pt x="685800" y="38099"/>
                </a:lnTo>
                <a:lnTo>
                  <a:pt x="685800" y="67436"/>
                </a:lnTo>
                <a:lnTo>
                  <a:pt x="744474" y="38099"/>
                </a:lnTo>
                <a:close/>
              </a:path>
              <a:path w="744854" h="76200">
                <a:moveTo>
                  <a:pt x="685800" y="67436"/>
                </a:moveTo>
                <a:lnTo>
                  <a:pt x="685800" y="38099"/>
                </a:lnTo>
                <a:lnTo>
                  <a:pt x="684276" y="41909"/>
                </a:lnTo>
                <a:lnTo>
                  <a:pt x="681228" y="42671"/>
                </a:lnTo>
                <a:lnTo>
                  <a:pt x="668274" y="42671"/>
                </a:lnTo>
                <a:lnTo>
                  <a:pt x="668274" y="76199"/>
                </a:lnTo>
                <a:lnTo>
                  <a:pt x="6858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65702" y="3784346"/>
            <a:ext cx="16738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7" baseline="-2314" dirty="0">
                <a:latin typeface="Times New Roman"/>
                <a:cs typeface="Times New Roman"/>
              </a:rPr>
              <a:t>y[n] </a:t>
            </a:r>
            <a:r>
              <a:rPr sz="6000" baseline="-29166" dirty="0">
                <a:latin typeface="Symbol"/>
                <a:cs typeface="Symbol"/>
              </a:rPr>
              <a:t></a:t>
            </a:r>
            <a:r>
              <a:rPr sz="6000" spc="615" baseline="-29166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6369" y="2390394"/>
            <a:ext cx="939165" cy="6502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0833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8272" y="2390394"/>
            <a:ext cx="938530" cy="6502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0833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69820" y="2709672"/>
            <a:ext cx="568960" cy="76200"/>
          </a:xfrm>
          <a:custGeom>
            <a:avLst/>
            <a:gdLst/>
            <a:ahLst/>
            <a:cxnLst/>
            <a:rect l="l" t="t" r="r" b="b"/>
            <a:pathLst>
              <a:path w="568960" h="76200">
                <a:moveTo>
                  <a:pt x="509777" y="38099"/>
                </a:moveTo>
                <a:lnTo>
                  <a:pt x="508253" y="35051"/>
                </a:lnTo>
                <a:lnTo>
                  <a:pt x="505205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5333" y="42671"/>
                </a:lnTo>
                <a:lnTo>
                  <a:pt x="505205" y="42671"/>
                </a:lnTo>
                <a:lnTo>
                  <a:pt x="508253" y="41909"/>
                </a:lnTo>
                <a:lnTo>
                  <a:pt x="509777" y="38099"/>
                </a:lnTo>
                <a:close/>
              </a:path>
              <a:path w="568960" h="76200">
                <a:moveTo>
                  <a:pt x="568451" y="38099"/>
                </a:moveTo>
                <a:lnTo>
                  <a:pt x="492251" y="0"/>
                </a:lnTo>
                <a:lnTo>
                  <a:pt x="492251" y="33527"/>
                </a:lnTo>
                <a:lnTo>
                  <a:pt x="505205" y="33527"/>
                </a:lnTo>
                <a:lnTo>
                  <a:pt x="508253" y="35051"/>
                </a:lnTo>
                <a:lnTo>
                  <a:pt x="509777" y="38099"/>
                </a:lnTo>
                <a:lnTo>
                  <a:pt x="509777" y="67436"/>
                </a:lnTo>
                <a:lnTo>
                  <a:pt x="568451" y="38099"/>
                </a:lnTo>
                <a:close/>
              </a:path>
              <a:path w="568960" h="76200">
                <a:moveTo>
                  <a:pt x="509777" y="67436"/>
                </a:moveTo>
                <a:lnTo>
                  <a:pt x="509777" y="38099"/>
                </a:lnTo>
                <a:lnTo>
                  <a:pt x="508253" y="41909"/>
                </a:lnTo>
                <a:lnTo>
                  <a:pt x="505205" y="42671"/>
                </a:lnTo>
                <a:lnTo>
                  <a:pt x="492251" y="42671"/>
                </a:lnTo>
                <a:lnTo>
                  <a:pt x="492251" y="76199"/>
                </a:lnTo>
                <a:lnTo>
                  <a:pt x="509777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1721" y="2709672"/>
            <a:ext cx="568960" cy="76200"/>
          </a:xfrm>
          <a:custGeom>
            <a:avLst/>
            <a:gdLst/>
            <a:ahLst/>
            <a:cxnLst/>
            <a:rect l="l" t="t" r="r" b="b"/>
            <a:pathLst>
              <a:path w="568960" h="76200">
                <a:moveTo>
                  <a:pt x="509778" y="38099"/>
                </a:moveTo>
                <a:lnTo>
                  <a:pt x="508254" y="35051"/>
                </a:lnTo>
                <a:lnTo>
                  <a:pt x="50520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505206" y="42671"/>
                </a:lnTo>
                <a:lnTo>
                  <a:pt x="508254" y="41909"/>
                </a:lnTo>
                <a:lnTo>
                  <a:pt x="509778" y="38099"/>
                </a:lnTo>
                <a:close/>
              </a:path>
              <a:path w="568960" h="76200">
                <a:moveTo>
                  <a:pt x="568452" y="38099"/>
                </a:moveTo>
                <a:lnTo>
                  <a:pt x="492252" y="0"/>
                </a:lnTo>
                <a:lnTo>
                  <a:pt x="492252" y="33527"/>
                </a:lnTo>
                <a:lnTo>
                  <a:pt x="505206" y="33527"/>
                </a:lnTo>
                <a:lnTo>
                  <a:pt x="508254" y="35051"/>
                </a:lnTo>
                <a:lnTo>
                  <a:pt x="509778" y="38099"/>
                </a:lnTo>
                <a:lnTo>
                  <a:pt x="509778" y="67436"/>
                </a:lnTo>
                <a:lnTo>
                  <a:pt x="568452" y="38099"/>
                </a:lnTo>
                <a:close/>
              </a:path>
              <a:path w="568960" h="76200">
                <a:moveTo>
                  <a:pt x="509778" y="67436"/>
                </a:moveTo>
                <a:lnTo>
                  <a:pt x="509778" y="38099"/>
                </a:lnTo>
                <a:lnTo>
                  <a:pt x="508254" y="41909"/>
                </a:lnTo>
                <a:lnTo>
                  <a:pt x="505206" y="42671"/>
                </a:lnTo>
                <a:lnTo>
                  <a:pt x="492252" y="42671"/>
                </a:lnTo>
                <a:lnTo>
                  <a:pt x="492252" y="76199"/>
                </a:lnTo>
                <a:lnTo>
                  <a:pt x="5097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227" y="2709672"/>
            <a:ext cx="755650" cy="76200"/>
          </a:xfrm>
          <a:custGeom>
            <a:avLst/>
            <a:gdLst/>
            <a:ahLst/>
            <a:cxnLst/>
            <a:rect l="l" t="t" r="r" b="b"/>
            <a:pathLst>
              <a:path w="755650" h="76200">
                <a:moveTo>
                  <a:pt x="696468" y="38099"/>
                </a:moveTo>
                <a:lnTo>
                  <a:pt x="695706" y="35051"/>
                </a:lnTo>
                <a:lnTo>
                  <a:pt x="691896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2671"/>
                </a:lnTo>
                <a:lnTo>
                  <a:pt x="691896" y="42671"/>
                </a:lnTo>
                <a:lnTo>
                  <a:pt x="695706" y="41909"/>
                </a:lnTo>
                <a:lnTo>
                  <a:pt x="696468" y="38099"/>
                </a:lnTo>
                <a:close/>
              </a:path>
              <a:path w="755650" h="76200">
                <a:moveTo>
                  <a:pt x="755142" y="38099"/>
                </a:moveTo>
                <a:lnTo>
                  <a:pt x="678942" y="0"/>
                </a:lnTo>
                <a:lnTo>
                  <a:pt x="678942" y="33527"/>
                </a:lnTo>
                <a:lnTo>
                  <a:pt x="691896" y="33527"/>
                </a:lnTo>
                <a:lnTo>
                  <a:pt x="695706" y="35051"/>
                </a:lnTo>
                <a:lnTo>
                  <a:pt x="696468" y="38099"/>
                </a:lnTo>
                <a:lnTo>
                  <a:pt x="696468" y="67436"/>
                </a:lnTo>
                <a:lnTo>
                  <a:pt x="755142" y="38099"/>
                </a:lnTo>
                <a:close/>
              </a:path>
              <a:path w="755650" h="76200">
                <a:moveTo>
                  <a:pt x="696468" y="67436"/>
                </a:moveTo>
                <a:lnTo>
                  <a:pt x="696468" y="38099"/>
                </a:lnTo>
                <a:lnTo>
                  <a:pt x="695706" y="41909"/>
                </a:lnTo>
                <a:lnTo>
                  <a:pt x="691896" y="42671"/>
                </a:lnTo>
                <a:lnTo>
                  <a:pt x="678942" y="42671"/>
                </a:lnTo>
                <a:lnTo>
                  <a:pt x="678942" y="76199"/>
                </a:lnTo>
                <a:lnTo>
                  <a:pt x="69646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5301" y="222377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55029" y="2432304"/>
            <a:ext cx="2777490" cy="6083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h[n]=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</a:t>
            </a:r>
            <a:r>
              <a:rPr sz="2400" i="1" spc="-7" baseline="-20833" dirty="0">
                <a:latin typeface="Times New Roman"/>
                <a:cs typeface="Times New Roman"/>
              </a:rPr>
              <a:t>1</a:t>
            </a:r>
            <a:r>
              <a:rPr sz="2400" i="1" spc="-5" dirty="0">
                <a:latin typeface="Times New Roman"/>
                <a:cs typeface="Times New Roman"/>
              </a:rPr>
              <a:t>[n]*h</a:t>
            </a:r>
            <a:r>
              <a:rPr sz="2400" i="1" spc="-7" baseline="-20833" dirty="0">
                <a:latin typeface="Times New Roman"/>
                <a:cs typeface="Times New Roman"/>
              </a:rPr>
              <a:t>2</a:t>
            </a:r>
            <a:r>
              <a:rPr sz="2400" i="1" spc="-5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27947" y="2714244"/>
            <a:ext cx="700405" cy="76200"/>
          </a:xfrm>
          <a:custGeom>
            <a:avLst/>
            <a:gdLst/>
            <a:ahLst/>
            <a:cxnLst/>
            <a:rect l="l" t="t" r="r" b="b"/>
            <a:pathLst>
              <a:path w="700404" h="76200">
                <a:moveTo>
                  <a:pt x="641604" y="38099"/>
                </a:moveTo>
                <a:lnTo>
                  <a:pt x="640080" y="35051"/>
                </a:lnTo>
                <a:lnTo>
                  <a:pt x="63703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637032" y="43433"/>
                </a:lnTo>
                <a:lnTo>
                  <a:pt x="640080" y="41909"/>
                </a:lnTo>
                <a:lnTo>
                  <a:pt x="641604" y="38099"/>
                </a:lnTo>
                <a:close/>
              </a:path>
              <a:path w="700404" h="76200">
                <a:moveTo>
                  <a:pt x="700278" y="38099"/>
                </a:moveTo>
                <a:lnTo>
                  <a:pt x="624078" y="0"/>
                </a:lnTo>
                <a:lnTo>
                  <a:pt x="624078" y="33527"/>
                </a:lnTo>
                <a:lnTo>
                  <a:pt x="637032" y="33527"/>
                </a:lnTo>
                <a:lnTo>
                  <a:pt x="640080" y="35051"/>
                </a:lnTo>
                <a:lnTo>
                  <a:pt x="641604" y="38099"/>
                </a:lnTo>
                <a:lnTo>
                  <a:pt x="641604" y="67436"/>
                </a:lnTo>
                <a:lnTo>
                  <a:pt x="700278" y="38099"/>
                </a:lnTo>
                <a:close/>
              </a:path>
              <a:path w="700404" h="76200">
                <a:moveTo>
                  <a:pt x="641604" y="67436"/>
                </a:moveTo>
                <a:lnTo>
                  <a:pt x="641604" y="38099"/>
                </a:lnTo>
                <a:lnTo>
                  <a:pt x="640080" y="41909"/>
                </a:lnTo>
                <a:lnTo>
                  <a:pt x="637032" y="43433"/>
                </a:lnTo>
                <a:lnTo>
                  <a:pt x="624078" y="43433"/>
                </a:lnTo>
                <a:lnTo>
                  <a:pt x="624078" y="76199"/>
                </a:lnTo>
                <a:lnTo>
                  <a:pt x="64160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831071" y="22702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24628" y="2709672"/>
            <a:ext cx="930910" cy="76200"/>
          </a:xfrm>
          <a:custGeom>
            <a:avLst/>
            <a:gdLst/>
            <a:ahLst/>
            <a:cxnLst/>
            <a:rect l="l" t="t" r="r" b="b"/>
            <a:pathLst>
              <a:path w="930910" h="76200">
                <a:moveTo>
                  <a:pt x="870966" y="38099"/>
                </a:moveTo>
                <a:lnTo>
                  <a:pt x="870204" y="35051"/>
                </a:lnTo>
                <a:lnTo>
                  <a:pt x="86639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866394" y="42671"/>
                </a:lnTo>
                <a:lnTo>
                  <a:pt x="870204" y="41909"/>
                </a:lnTo>
                <a:lnTo>
                  <a:pt x="870966" y="38099"/>
                </a:lnTo>
                <a:close/>
              </a:path>
              <a:path w="930910" h="76200">
                <a:moveTo>
                  <a:pt x="930402" y="38099"/>
                </a:moveTo>
                <a:lnTo>
                  <a:pt x="854202" y="0"/>
                </a:lnTo>
                <a:lnTo>
                  <a:pt x="854202" y="33527"/>
                </a:lnTo>
                <a:lnTo>
                  <a:pt x="866394" y="33527"/>
                </a:lnTo>
                <a:lnTo>
                  <a:pt x="870204" y="35051"/>
                </a:lnTo>
                <a:lnTo>
                  <a:pt x="870966" y="38099"/>
                </a:lnTo>
                <a:lnTo>
                  <a:pt x="870966" y="67817"/>
                </a:lnTo>
                <a:lnTo>
                  <a:pt x="930402" y="38099"/>
                </a:lnTo>
                <a:close/>
              </a:path>
              <a:path w="930910" h="76200">
                <a:moveTo>
                  <a:pt x="870966" y="67817"/>
                </a:moveTo>
                <a:lnTo>
                  <a:pt x="870966" y="38099"/>
                </a:lnTo>
                <a:lnTo>
                  <a:pt x="870204" y="41909"/>
                </a:lnTo>
                <a:lnTo>
                  <a:pt x="866394" y="42671"/>
                </a:lnTo>
                <a:lnTo>
                  <a:pt x="854202" y="42671"/>
                </a:lnTo>
                <a:lnTo>
                  <a:pt x="854202" y="76199"/>
                </a:lnTo>
                <a:lnTo>
                  <a:pt x="87096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17846" y="2271776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976370" y="2020316"/>
            <a:ext cx="9607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y[n]</a:t>
            </a:r>
            <a:r>
              <a:rPr sz="2400" b="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000" b="0" baseline="-38194" dirty="0">
                <a:solidFill>
                  <a:srgbClr val="000000"/>
                </a:solidFill>
                <a:latin typeface="Symbol"/>
                <a:cs typeface="Symbol"/>
              </a:rPr>
              <a:t></a:t>
            </a:r>
            <a:endParaRPr sz="6000" baseline="-38194">
              <a:latin typeface="Symbol"/>
              <a:cs typeface="Symbol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2362200"/>
            <a:ext cx="7522209" cy="605155"/>
          </a:xfrm>
          <a:custGeom>
            <a:avLst/>
            <a:gdLst/>
            <a:ahLst/>
            <a:cxnLst/>
            <a:rect l="l" t="t" r="r" b="b"/>
            <a:pathLst>
              <a:path w="7522209" h="605155">
                <a:moveTo>
                  <a:pt x="0" y="0"/>
                </a:moveTo>
                <a:lnTo>
                  <a:pt x="0" y="605028"/>
                </a:lnTo>
                <a:lnTo>
                  <a:pt x="7521702" y="605027"/>
                </a:lnTo>
                <a:lnTo>
                  <a:pt x="7521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0521" y="2193086"/>
            <a:ext cx="74225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50" i="1" spc="-10" dirty="0">
                <a:latin typeface="Times New Roman"/>
                <a:cs typeface="Times New Roman"/>
              </a:rPr>
              <a:t>x</a:t>
            </a:r>
            <a:r>
              <a:rPr sz="4600" spc="-600" dirty="0">
                <a:latin typeface="Symbol"/>
                <a:cs typeface="Symbol"/>
              </a:rPr>
              <a:t></a:t>
            </a:r>
            <a:r>
              <a:rPr sz="3350" i="1" spc="75" dirty="0">
                <a:latin typeface="Times New Roman"/>
                <a:cs typeface="Times New Roman"/>
              </a:rPr>
              <a:t>n</a:t>
            </a:r>
            <a:r>
              <a:rPr sz="4600" spc="-355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445" dirty="0">
                <a:latin typeface="Times New Roman"/>
                <a:cs typeface="Times New Roman"/>
              </a:rPr>
              <a:t> </a:t>
            </a:r>
            <a:r>
              <a:rPr sz="4400" spc="-430" dirty="0">
                <a:latin typeface="Symbol"/>
                <a:cs typeface="Symbol"/>
              </a:rPr>
              <a:t></a:t>
            </a:r>
            <a:r>
              <a:rPr sz="3350" i="1" spc="-370" dirty="0">
                <a:latin typeface="Times New Roman"/>
                <a:cs typeface="Times New Roman"/>
              </a:rPr>
              <a:t>h</a:t>
            </a:r>
            <a:r>
              <a:rPr sz="2925" spc="89" baseline="-24216" dirty="0">
                <a:latin typeface="Times New Roman"/>
                <a:cs typeface="Times New Roman"/>
              </a:rPr>
              <a:t>1</a:t>
            </a:r>
            <a:r>
              <a:rPr sz="4600" spc="-600" dirty="0">
                <a:latin typeface="Symbol"/>
                <a:cs typeface="Symbol"/>
              </a:rPr>
              <a:t></a:t>
            </a:r>
            <a:r>
              <a:rPr sz="3350" i="1" spc="75" dirty="0">
                <a:latin typeface="Times New Roman"/>
                <a:cs typeface="Times New Roman"/>
              </a:rPr>
              <a:t>n</a:t>
            </a:r>
            <a:r>
              <a:rPr sz="4600" spc="-355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90" dirty="0">
                <a:latin typeface="Times New Roman"/>
                <a:cs typeface="Times New Roman"/>
              </a:rPr>
              <a:t> </a:t>
            </a:r>
            <a:r>
              <a:rPr sz="3350" i="1" spc="-150" dirty="0">
                <a:latin typeface="Times New Roman"/>
                <a:cs typeface="Times New Roman"/>
              </a:rPr>
              <a:t>h</a:t>
            </a:r>
            <a:r>
              <a:rPr sz="2925" spc="225" baseline="-24216" dirty="0">
                <a:latin typeface="Times New Roman"/>
                <a:cs typeface="Times New Roman"/>
              </a:rPr>
              <a:t>2</a:t>
            </a:r>
            <a:r>
              <a:rPr sz="4600" spc="-605" dirty="0">
                <a:latin typeface="Symbol"/>
                <a:cs typeface="Symbol"/>
              </a:rPr>
              <a:t></a:t>
            </a:r>
            <a:r>
              <a:rPr sz="3350" i="1" spc="75" dirty="0">
                <a:latin typeface="Times New Roman"/>
                <a:cs typeface="Times New Roman"/>
              </a:rPr>
              <a:t>n</a:t>
            </a:r>
            <a:r>
              <a:rPr sz="4600" spc="-665" dirty="0">
                <a:latin typeface="Symbol"/>
                <a:cs typeface="Symbol"/>
              </a:rPr>
              <a:t></a:t>
            </a:r>
            <a:r>
              <a:rPr sz="4400" spc="-375" dirty="0">
                <a:latin typeface="Symbol"/>
                <a:cs typeface="Symbol"/>
              </a:rPr>
              <a:t></a:t>
            </a:r>
            <a:r>
              <a:rPr sz="4400" spc="-575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</a:t>
            </a:r>
            <a:r>
              <a:rPr sz="3350" spc="114" dirty="0">
                <a:latin typeface="Times New Roman"/>
                <a:cs typeface="Times New Roman"/>
              </a:rPr>
              <a:t> </a:t>
            </a:r>
            <a:r>
              <a:rPr sz="3350" i="1" spc="-15" dirty="0">
                <a:latin typeface="Times New Roman"/>
                <a:cs typeface="Times New Roman"/>
              </a:rPr>
              <a:t>x</a:t>
            </a:r>
            <a:r>
              <a:rPr sz="4600" spc="-605" dirty="0">
                <a:latin typeface="Symbol"/>
                <a:cs typeface="Symbol"/>
              </a:rPr>
              <a:t></a:t>
            </a:r>
            <a:r>
              <a:rPr sz="3350" i="1" spc="70" dirty="0">
                <a:latin typeface="Times New Roman"/>
                <a:cs typeface="Times New Roman"/>
              </a:rPr>
              <a:t>n</a:t>
            </a:r>
            <a:r>
              <a:rPr sz="4600" spc="-355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80" dirty="0">
                <a:latin typeface="Times New Roman"/>
                <a:cs typeface="Times New Roman"/>
              </a:rPr>
              <a:t> </a:t>
            </a:r>
            <a:r>
              <a:rPr sz="3350" i="1" spc="-375" dirty="0">
                <a:latin typeface="Times New Roman"/>
                <a:cs typeface="Times New Roman"/>
              </a:rPr>
              <a:t>h</a:t>
            </a:r>
            <a:r>
              <a:rPr sz="2925" spc="89" baseline="-24216" dirty="0">
                <a:latin typeface="Times New Roman"/>
                <a:cs typeface="Times New Roman"/>
              </a:rPr>
              <a:t>1</a:t>
            </a:r>
            <a:r>
              <a:rPr sz="4600" spc="-595" dirty="0">
                <a:latin typeface="Symbol"/>
                <a:cs typeface="Symbol"/>
              </a:rPr>
              <a:t></a:t>
            </a:r>
            <a:r>
              <a:rPr sz="3350" i="1" spc="70" dirty="0">
                <a:latin typeface="Times New Roman"/>
                <a:cs typeface="Times New Roman"/>
              </a:rPr>
              <a:t>n</a:t>
            </a:r>
            <a:r>
              <a:rPr sz="4600" spc="-150" dirty="0">
                <a:latin typeface="Symbol"/>
                <a:cs typeface="Symbol"/>
              </a:rPr>
              <a:t></a:t>
            </a:r>
            <a:r>
              <a:rPr sz="3350" spc="5" dirty="0">
                <a:latin typeface="Symbol"/>
                <a:cs typeface="Symbol"/>
              </a:rPr>
              <a:t></a:t>
            </a:r>
            <a:r>
              <a:rPr sz="3350" spc="20" dirty="0">
                <a:latin typeface="Times New Roman"/>
                <a:cs typeface="Times New Roman"/>
              </a:rPr>
              <a:t> </a:t>
            </a:r>
            <a:r>
              <a:rPr sz="3350" i="1" spc="-10" dirty="0">
                <a:latin typeface="Times New Roman"/>
                <a:cs typeface="Times New Roman"/>
              </a:rPr>
              <a:t>x</a:t>
            </a:r>
            <a:r>
              <a:rPr sz="4600" spc="-600" dirty="0">
                <a:latin typeface="Symbol"/>
                <a:cs typeface="Symbol"/>
              </a:rPr>
              <a:t></a:t>
            </a:r>
            <a:r>
              <a:rPr sz="3350" i="1" spc="70" dirty="0">
                <a:latin typeface="Times New Roman"/>
                <a:cs typeface="Times New Roman"/>
              </a:rPr>
              <a:t>n</a:t>
            </a:r>
            <a:r>
              <a:rPr sz="4600" spc="-355" dirty="0">
                <a:latin typeface="Symbol"/>
                <a:cs typeface="Symbol"/>
              </a:rPr>
              <a:t></a:t>
            </a:r>
            <a:r>
              <a:rPr sz="3350" spc="5" dirty="0">
                <a:latin typeface="Times New Roman"/>
                <a:cs typeface="Times New Roman"/>
              </a:rPr>
              <a:t>*</a:t>
            </a:r>
            <a:r>
              <a:rPr sz="3350" spc="-385" dirty="0">
                <a:latin typeface="Times New Roman"/>
                <a:cs typeface="Times New Roman"/>
              </a:rPr>
              <a:t> </a:t>
            </a:r>
            <a:r>
              <a:rPr sz="3350" i="1" spc="-155" dirty="0">
                <a:latin typeface="Times New Roman"/>
                <a:cs typeface="Times New Roman"/>
              </a:rPr>
              <a:t>h</a:t>
            </a:r>
            <a:r>
              <a:rPr sz="2925" spc="225" baseline="-24216" dirty="0">
                <a:latin typeface="Times New Roman"/>
                <a:cs typeface="Times New Roman"/>
              </a:rPr>
              <a:t>2</a:t>
            </a:r>
            <a:r>
              <a:rPr sz="4600" spc="-600" dirty="0">
                <a:latin typeface="Symbol"/>
                <a:cs typeface="Symbol"/>
              </a:rPr>
              <a:t></a:t>
            </a:r>
            <a:r>
              <a:rPr sz="3350" i="1" spc="75" dirty="0">
                <a:latin typeface="Times New Roman"/>
                <a:cs typeface="Times New Roman"/>
              </a:rPr>
              <a:t>n</a:t>
            </a:r>
            <a:r>
              <a:rPr sz="4600" spc="-440" dirty="0">
                <a:latin typeface="Symbol"/>
                <a:cs typeface="Symbol"/>
              </a:rPr>
              <a:t></a:t>
            </a:r>
            <a:endParaRPr sz="46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5627" y="2357627"/>
            <a:ext cx="7531100" cy="614680"/>
          </a:xfrm>
          <a:custGeom>
            <a:avLst/>
            <a:gdLst/>
            <a:ahLst/>
            <a:cxnLst/>
            <a:rect l="l" t="t" r="r" b="b"/>
            <a:pathLst>
              <a:path w="7531100" h="614680">
                <a:moveTo>
                  <a:pt x="0" y="614172"/>
                </a:moveTo>
                <a:lnTo>
                  <a:pt x="0" y="0"/>
                </a:lnTo>
                <a:lnTo>
                  <a:pt x="7530846" y="0"/>
                </a:lnTo>
                <a:lnTo>
                  <a:pt x="7530846" y="614172"/>
                </a:lnTo>
                <a:lnTo>
                  <a:pt x="0" y="61417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7702" y="1342136"/>
            <a:ext cx="35204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</a:rPr>
              <a:t>Distributive</a:t>
            </a:r>
            <a:r>
              <a:rPr sz="3200" spc="-3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Law: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70051" y="4336795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0794" y="3783329"/>
            <a:ext cx="1173480" cy="669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305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0794" y="5350002"/>
            <a:ext cx="1173480" cy="669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20896" y="4860797"/>
            <a:ext cx="708025" cy="76200"/>
          </a:xfrm>
          <a:custGeom>
            <a:avLst/>
            <a:gdLst/>
            <a:ahLst/>
            <a:cxnLst/>
            <a:rect l="l" t="t" r="r" b="b"/>
            <a:pathLst>
              <a:path w="708025" h="76200">
                <a:moveTo>
                  <a:pt x="649224" y="38099"/>
                </a:moveTo>
                <a:lnTo>
                  <a:pt x="648462" y="35051"/>
                </a:lnTo>
                <a:lnTo>
                  <a:pt x="644652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644652" y="42671"/>
                </a:lnTo>
                <a:lnTo>
                  <a:pt x="648462" y="41909"/>
                </a:lnTo>
                <a:lnTo>
                  <a:pt x="649224" y="38099"/>
                </a:lnTo>
                <a:close/>
              </a:path>
              <a:path w="708025" h="76200">
                <a:moveTo>
                  <a:pt x="707898" y="38099"/>
                </a:moveTo>
                <a:lnTo>
                  <a:pt x="631698" y="0"/>
                </a:lnTo>
                <a:lnTo>
                  <a:pt x="631698" y="33527"/>
                </a:lnTo>
                <a:lnTo>
                  <a:pt x="644652" y="33527"/>
                </a:lnTo>
                <a:lnTo>
                  <a:pt x="648462" y="35051"/>
                </a:lnTo>
                <a:lnTo>
                  <a:pt x="649224" y="38099"/>
                </a:lnTo>
                <a:lnTo>
                  <a:pt x="649224" y="67436"/>
                </a:lnTo>
                <a:lnTo>
                  <a:pt x="707898" y="38099"/>
                </a:lnTo>
                <a:close/>
              </a:path>
              <a:path w="708025" h="76200">
                <a:moveTo>
                  <a:pt x="649224" y="67436"/>
                </a:moveTo>
                <a:lnTo>
                  <a:pt x="649224" y="38099"/>
                </a:lnTo>
                <a:lnTo>
                  <a:pt x="648462" y="41909"/>
                </a:lnTo>
                <a:lnTo>
                  <a:pt x="644652" y="42671"/>
                </a:lnTo>
                <a:lnTo>
                  <a:pt x="631698" y="42671"/>
                </a:lnTo>
                <a:lnTo>
                  <a:pt x="631698" y="76199"/>
                </a:lnTo>
                <a:lnTo>
                  <a:pt x="64922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5027" y="4865370"/>
            <a:ext cx="942975" cy="76200"/>
          </a:xfrm>
          <a:custGeom>
            <a:avLst/>
            <a:gdLst/>
            <a:ahLst/>
            <a:cxnLst/>
            <a:rect l="l" t="t" r="r" b="b"/>
            <a:pathLst>
              <a:path w="942975" h="76200">
                <a:moveTo>
                  <a:pt x="883919" y="38099"/>
                </a:moveTo>
                <a:lnTo>
                  <a:pt x="882396" y="35051"/>
                </a:lnTo>
                <a:lnTo>
                  <a:pt x="879347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879347" y="43433"/>
                </a:lnTo>
                <a:lnTo>
                  <a:pt x="882396" y="41909"/>
                </a:lnTo>
                <a:lnTo>
                  <a:pt x="883919" y="38099"/>
                </a:lnTo>
                <a:close/>
              </a:path>
              <a:path w="942975" h="76200">
                <a:moveTo>
                  <a:pt x="942594" y="38099"/>
                </a:moveTo>
                <a:lnTo>
                  <a:pt x="866394" y="0"/>
                </a:lnTo>
                <a:lnTo>
                  <a:pt x="866394" y="33527"/>
                </a:lnTo>
                <a:lnTo>
                  <a:pt x="879347" y="33527"/>
                </a:lnTo>
                <a:lnTo>
                  <a:pt x="882396" y="35051"/>
                </a:lnTo>
                <a:lnTo>
                  <a:pt x="883919" y="38099"/>
                </a:lnTo>
                <a:lnTo>
                  <a:pt x="883919" y="67436"/>
                </a:lnTo>
                <a:lnTo>
                  <a:pt x="942594" y="38099"/>
                </a:lnTo>
                <a:close/>
              </a:path>
              <a:path w="942975" h="76200">
                <a:moveTo>
                  <a:pt x="883919" y="67436"/>
                </a:moveTo>
                <a:lnTo>
                  <a:pt x="883919" y="38099"/>
                </a:lnTo>
                <a:lnTo>
                  <a:pt x="882396" y="41909"/>
                </a:lnTo>
                <a:lnTo>
                  <a:pt x="879347" y="43433"/>
                </a:lnTo>
                <a:lnTo>
                  <a:pt x="866394" y="43433"/>
                </a:lnTo>
                <a:lnTo>
                  <a:pt x="866394" y="76199"/>
                </a:lnTo>
                <a:lnTo>
                  <a:pt x="883919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7600" y="4676394"/>
            <a:ext cx="612775" cy="673735"/>
          </a:xfrm>
          <a:custGeom>
            <a:avLst/>
            <a:gdLst/>
            <a:ahLst/>
            <a:cxnLst/>
            <a:rect l="l" t="t" r="r" b="b"/>
            <a:pathLst>
              <a:path w="612775" h="673735">
                <a:moveTo>
                  <a:pt x="612648" y="336804"/>
                </a:moveTo>
                <a:lnTo>
                  <a:pt x="609326" y="287052"/>
                </a:lnTo>
                <a:lnTo>
                  <a:pt x="599677" y="239561"/>
                </a:lnTo>
                <a:lnTo>
                  <a:pt x="584175" y="194852"/>
                </a:lnTo>
                <a:lnTo>
                  <a:pt x="563293" y="153447"/>
                </a:lnTo>
                <a:lnTo>
                  <a:pt x="537507" y="115869"/>
                </a:lnTo>
                <a:lnTo>
                  <a:pt x="507289" y="82640"/>
                </a:lnTo>
                <a:lnTo>
                  <a:pt x="473114" y="54282"/>
                </a:lnTo>
                <a:lnTo>
                  <a:pt x="435456" y="31316"/>
                </a:lnTo>
                <a:lnTo>
                  <a:pt x="394789" y="14266"/>
                </a:lnTo>
                <a:lnTo>
                  <a:pt x="351587" y="3653"/>
                </a:lnTo>
                <a:lnTo>
                  <a:pt x="306324" y="0"/>
                </a:lnTo>
                <a:lnTo>
                  <a:pt x="261060" y="3653"/>
                </a:lnTo>
                <a:lnTo>
                  <a:pt x="217858" y="14266"/>
                </a:lnTo>
                <a:lnTo>
                  <a:pt x="177191" y="31316"/>
                </a:lnTo>
                <a:lnTo>
                  <a:pt x="139533" y="54282"/>
                </a:lnTo>
                <a:lnTo>
                  <a:pt x="105358" y="82640"/>
                </a:lnTo>
                <a:lnTo>
                  <a:pt x="75140" y="115869"/>
                </a:lnTo>
                <a:lnTo>
                  <a:pt x="49354" y="153447"/>
                </a:lnTo>
                <a:lnTo>
                  <a:pt x="28472" y="194852"/>
                </a:lnTo>
                <a:lnTo>
                  <a:pt x="12970" y="239561"/>
                </a:lnTo>
                <a:lnTo>
                  <a:pt x="3321" y="287052"/>
                </a:lnTo>
                <a:lnTo>
                  <a:pt x="0" y="336804"/>
                </a:lnTo>
                <a:lnTo>
                  <a:pt x="3321" y="386555"/>
                </a:lnTo>
                <a:lnTo>
                  <a:pt x="12970" y="434046"/>
                </a:lnTo>
                <a:lnTo>
                  <a:pt x="28472" y="478755"/>
                </a:lnTo>
                <a:lnTo>
                  <a:pt x="49354" y="520160"/>
                </a:lnTo>
                <a:lnTo>
                  <a:pt x="75140" y="557738"/>
                </a:lnTo>
                <a:lnTo>
                  <a:pt x="105358" y="590967"/>
                </a:lnTo>
                <a:lnTo>
                  <a:pt x="139533" y="619325"/>
                </a:lnTo>
                <a:lnTo>
                  <a:pt x="177191" y="642291"/>
                </a:lnTo>
                <a:lnTo>
                  <a:pt x="217858" y="659341"/>
                </a:lnTo>
                <a:lnTo>
                  <a:pt x="261060" y="669954"/>
                </a:lnTo>
                <a:lnTo>
                  <a:pt x="306324" y="673608"/>
                </a:lnTo>
                <a:lnTo>
                  <a:pt x="351587" y="669954"/>
                </a:lnTo>
                <a:lnTo>
                  <a:pt x="394789" y="659341"/>
                </a:lnTo>
                <a:lnTo>
                  <a:pt x="435456" y="642291"/>
                </a:lnTo>
                <a:lnTo>
                  <a:pt x="473114" y="619325"/>
                </a:lnTo>
                <a:lnTo>
                  <a:pt x="507289" y="590967"/>
                </a:lnTo>
                <a:lnTo>
                  <a:pt x="537507" y="557738"/>
                </a:lnTo>
                <a:lnTo>
                  <a:pt x="563293" y="520160"/>
                </a:lnTo>
                <a:lnTo>
                  <a:pt x="584175" y="478755"/>
                </a:lnTo>
                <a:lnTo>
                  <a:pt x="599677" y="434046"/>
                </a:lnTo>
                <a:lnTo>
                  <a:pt x="609326" y="386555"/>
                </a:lnTo>
                <a:lnTo>
                  <a:pt x="612648" y="336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57600" y="4676394"/>
            <a:ext cx="612775" cy="673735"/>
          </a:xfrm>
          <a:custGeom>
            <a:avLst/>
            <a:gdLst/>
            <a:ahLst/>
            <a:cxnLst/>
            <a:rect l="l" t="t" r="r" b="b"/>
            <a:pathLst>
              <a:path w="612775" h="673735">
                <a:moveTo>
                  <a:pt x="306324" y="0"/>
                </a:moveTo>
                <a:lnTo>
                  <a:pt x="261060" y="3653"/>
                </a:lnTo>
                <a:lnTo>
                  <a:pt x="217858" y="14266"/>
                </a:lnTo>
                <a:lnTo>
                  <a:pt x="177191" y="31316"/>
                </a:lnTo>
                <a:lnTo>
                  <a:pt x="139533" y="54282"/>
                </a:lnTo>
                <a:lnTo>
                  <a:pt x="105358" y="82640"/>
                </a:lnTo>
                <a:lnTo>
                  <a:pt x="75140" y="115869"/>
                </a:lnTo>
                <a:lnTo>
                  <a:pt x="49354" y="153447"/>
                </a:lnTo>
                <a:lnTo>
                  <a:pt x="28472" y="194852"/>
                </a:lnTo>
                <a:lnTo>
                  <a:pt x="12970" y="239561"/>
                </a:lnTo>
                <a:lnTo>
                  <a:pt x="3321" y="287052"/>
                </a:lnTo>
                <a:lnTo>
                  <a:pt x="0" y="336804"/>
                </a:lnTo>
                <a:lnTo>
                  <a:pt x="3321" y="386555"/>
                </a:lnTo>
                <a:lnTo>
                  <a:pt x="12970" y="434046"/>
                </a:lnTo>
                <a:lnTo>
                  <a:pt x="28472" y="478755"/>
                </a:lnTo>
                <a:lnTo>
                  <a:pt x="49354" y="520160"/>
                </a:lnTo>
                <a:lnTo>
                  <a:pt x="75140" y="557738"/>
                </a:lnTo>
                <a:lnTo>
                  <a:pt x="105358" y="590967"/>
                </a:lnTo>
                <a:lnTo>
                  <a:pt x="139533" y="619325"/>
                </a:lnTo>
                <a:lnTo>
                  <a:pt x="177191" y="642291"/>
                </a:lnTo>
                <a:lnTo>
                  <a:pt x="217858" y="659341"/>
                </a:lnTo>
                <a:lnTo>
                  <a:pt x="261060" y="669954"/>
                </a:lnTo>
                <a:lnTo>
                  <a:pt x="306324" y="673608"/>
                </a:lnTo>
                <a:lnTo>
                  <a:pt x="351587" y="669954"/>
                </a:lnTo>
                <a:lnTo>
                  <a:pt x="394789" y="659341"/>
                </a:lnTo>
                <a:lnTo>
                  <a:pt x="435456" y="642291"/>
                </a:lnTo>
                <a:lnTo>
                  <a:pt x="473114" y="619325"/>
                </a:lnTo>
                <a:lnTo>
                  <a:pt x="507289" y="590967"/>
                </a:lnTo>
                <a:lnTo>
                  <a:pt x="537507" y="557738"/>
                </a:lnTo>
                <a:lnTo>
                  <a:pt x="563293" y="520160"/>
                </a:lnTo>
                <a:lnTo>
                  <a:pt x="584175" y="478755"/>
                </a:lnTo>
                <a:lnTo>
                  <a:pt x="599677" y="434046"/>
                </a:lnTo>
                <a:lnTo>
                  <a:pt x="609326" y="386555"/>
                </a:lnTo>
                <a:lnTo>
                  <a:pt x="612648" y="336804"/>
                </a:lnTo>
                <a:lnTo>
                  <a:pt x="609326" y="287052"/>
                </a:lnTo>
                <a:lnTo>
                  <a:pt x="599677" y="239561"/>
                </a:lnTo>
                <a:lnTo>
                  <a:pt x="584175" y="194852"/>
                </a:lnTo>
                <a:lnTo>
                  <a:pt x="563293" y="153447"/>
                </a:lnTo>
                <a:lnTo>
                  <a:pt x="537507" y="115869"/>
                </a:lnTo>
                <a:lnTo>
                  <a:pt x="507289" y="82640"/>
                </a:lnTo>
                <a:lnTo>
                  <a:pt x="473114" y="54282"/>
                </a:lnTo>
                <a:lnTo>
                  <a:pt x="435456" y="31316"/>
                </a:lnTo>
                <a:lnTo>
                  <a:pt x="394789" y="14266"/>
                </a:lnTo>
                <a:lnTo>
                  <a:pt x="351587" y="3653"/>
                </a:lnTo>
                <a:lnTo>
                  <a:pt x="30632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4273" y="4009644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0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4273" y="5795771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>
                <a:moveTo>
                  <a:pt x="0" y="0"/>
                </a:moveTo>
                <a:lnTo>
                  <a:pt x="9380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4196" y="5350002"/>
            <a:ext cx="76200" cy="450850"/>
          </a:xfrm>
          <a:custGeom>
            <a:avLst/>
            <a:gdLst/>
            <a:ahLst/>
            <a:cxnLst/>
            <a:rect l="l" t="t" r="r" b="b"/>
            <a:pathLst>
              <a:path w="76200" h="45085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3433" y="63246"/>
                </a:lnTo>
                <a:lnTo>
                  <a:pt x="43433" y="76200"/>
                </a:lnTo>
                <a:lnTo>
                  <a:pt x="76199" y="76200"/>
                </a:lnTo>
                <a:close/>
              </a:path>
              <a:path w="76200" h="450850">
                <a:moveTo>
                  <a:pt x="43433" y="76200"/>
                </a:moveTo>
                <a:lnTo>
                  <a:pt x="43433" y="63246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450850">
                <a:moveTo>
                  <a:pt x="43433" y="445770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445770"/>
                </a:lnTo>
                <a:lnTo>
                  <a:pt x="35051" y="449580"/>
                </a:lnTo>
                <a:lnTo>
                  <a:pt x="38099" y="450342"/>
                </a:lnTo>
                <a:lnTo>
                  <a:pt x="41909" y="449580"/>
                </a:lnTo>
                <a:lnTo>
                  <a:pt x="43433" y="445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4196" y="4005071"/>
            <a:ext cx="76200" cy="675640"/>
          </a:xfrm>
          <a:custGeom>
            <a:avLst/>
            <a:gdLst/>
            <a:ahLst/>
            <a:cxnLst/>
            <a:rect l="l" t="t" r="r" b="b"/>
            <a:pathLst>
              <a:path w="76200" h="675639">
                <a:moveTo>
                  <a:pt x="76200" y="598932"/>
                </a:moveTo>
                <a:lnTo>
                  <a:pt x="0" y="598932"/>
                </a:lnTo>
                <a:lnTo>
                  <a:pt x="33528" y="665988"/>
                </a:lnTo>
                <a:lnTo>
                  <a:pt x="33528" y="611124"/>
                </a:lnTo>
                <a:lnTo>
                  <a:pt x="35052" y="614934"/>
                </a:lnTo>
                <a:lnTo>
                  <a:pt x="38100" y="616458"/>
                </a:lnTo>
                <a:lnTo>
                  <a:pt x="41910" y="614934"/>
                </a:lnTo>
                <a:lnTo>
                  <a:pt x="43434" y="611124"/>
                </a:lnTo>
                <a:lnTo>
                  <a:pt x="43434" y="664464"/>
                </a:lnTo>
                <a:lnTo>
                  <a:pt x="76200" y="598932"/>
                </a:lnTo>
                <a:close/>
              </a:path>
              <a:path w="76200" h="675639">
                <a:moveTo>
                  <a:pt x="43434" y="598932"/>
                </a:moveTo>
                <a:lnTo>
                  <a:pt x="43434" y="4572"/>
                </a:lnTo>
                <a:lnTo>
                  <a:pt x="41910" y="1524"/>
                </a:lnTo>
                <a:lnTo>
                  <a:pt x="38100" y="0"/>
                </a:lnTo>
                <a:lnTo>
                  <a:pt x="35052" y="1524"/>
                </a:lnTo>
                <a:lnTo>
                  <a:pt x="33528" y="4572"/>
                </a:lnTo>
                <a:lnTo>
                  <a:pt x="33528" y="598932"/>
                </a:lnTo>
                <a:lnTo>
                  <a:pt x="43434" y="598932"/>
                </a:lnTo>
                <a:close/>
              </a:path>
              <a:path w="76200" h="675639">
                <a:moveTo>
                  <a:pt x="43434" y="664464"/>
                </a:moveTo>
                <a:lnTo>
                  <a:pt x="43434" y="611124"/>
                </a:lnTo>
                <a:lnTo>
                  <a:pt x="41910" y="614934"/>
                </a:lnTo>
                <a:lnTo>
                  <a:pt x="38100" y="616458"/>
                </a:lnTo>
                <a:lnTo>
                  <a:pt x="35052" y="614934"/>
                </a:lnTo>
                <a:lnTo>
                  <a:pt x="33528" y="611124"/>
                </a:lnTo>
                <a:lnTo>
                  <a:pt x="33528" y="665988"/>
                </a:lnTo>
                <a:lnTo>
                  <a:pt x="38100" y="675132"/>
                </a:lnTo>
                <a:lnTo>
                  <a:pt x="43434" y="664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47622" y="4009644"/>
            <a:ext cx="0" cy="1786255"/>
          </a:xfrm>
          <a:custGeom>
            <a:avLst/>
            <a:gdLst/>
            <a:ahLst/>
            <a:cxnLst/>
            <a:rect l="l" t="t" r="r" b="b"/>
            <a:pathLst>
              <a:path h="1786254">
                <a:moveTo>
                  <a:pt x="0" y="0"/>
                </a:moveTo>
                <a:lnTo>
                  <a:pt x="0" y="17861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7622" y="4009644"/>
            <a:ext cx="233679" cy="0"/>
          </a:xfrm>
          <a:custGeom>
            <a:avLst/>
            <a:gdLst/>
            <a:ahLst/>
            <a:cxnLst/>
            <a:rect l="l" t="t" r="r" b="b"/>
            <a:pathLst>
              <a:path w="233680">
                <a:moveTo>
                  <a:pt x="0" y="0"/>
                </a:moveTo>
                <a:lnTo>
                  <a:pt x="23317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47622" y="5795771"/>
            <a:ext cx="233679" cy="0"/>
          </a:xfrm>
          <a:custGeom>
            <a:avLst/>
            <a:gdLst/>
            <a:ahLst/>
            <a:cxnLst/>
            <a:rect l="l" t="t" r="r" b="b"/>
            <a:pathLst>
              <a:path w="233680">
                <a:moveTo>
                  <a:pt x="0" y="0"/>
                </a:moveTo>
                <a:lnTo>
                  <a:pt x="23317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99047" y="4652771"/>
            <a:ext cx="2683510" cy="6737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310"/>
              </a:spcBef>
            </a:pPr>
            <a:r>
              <a:rPr sz="2400" i="1" spc="-5" dirty="0">
                <a:latin typeface="Times New Roman"/>
                <a:cs typeface="Times New Roman"/>
              </a:rPr>
              <a:t>h[n]= h</a:t>
            </a:r>
            <a:r>
              <a:rPr sz="2400" i="1" spc="-7" baseline="-24305" dirty="0">
                <a:latin typeface="Times New Roman"/>
                <a:cs typeface="Times New Roman"/>
              </a:rPr>
              <a:t>1</a:t>
            </a:r>
            <a:r>
              <a:rPr sz="2400" i="1" spc="-5" dirty="0">
                <a:latin typeface="Times New Roman"/>
                <a:cs typeface="Times New Roman"/>
              </a:rPr>
              <a:t>[n]+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4305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77478" y="4841747"/>
            <a:ext cx="676275" cy="76200"/>
          </a:xfrm>
          <a:custGeom>
            <a:avLst/>
            <a:gdLst/>
            <a:ahLst/>
            <a:cxnLst/>
            <a:rect l="l" t="t" r="r" b="b"/>
            <a:pathLst>
              <a:path w="676275" h="76200">
                <a:moveTo>
                  <a:pt x="617220" y="38100"/>
                </a:moveTo>
                <a:lnTo>
                  <a:pt x="615696" y="35052"/>
                </a:lnTo>
                <a:lnTo>
                  <a:pt x="612648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2672"/>
                </a:lnTo>
                <a:lnTo>
                  <a:pt x="612648" y="42672"/>
                </a:lnTo>
                <a:lnTo>
                  <a:pt x="615696" y="41910"/>
                </a:lnTo>
                <a:lnTo>
                  <a:pt x="617220" y="38100"/>
                </a:lnTo>
                <a:close/>
              </a:path>
              <a:path w="676275" h="76200">
                <a:moveTo>
                  <a:pt x="675894" y="38100"/>
                </a:moveTo>
                <a:lnTo>
                  <a:pt x="599694" y="0"/>
                </a:lnTo>
                <a:lnTo>
                  <a:pt x="599694" y="33528"/>
                </a:lnTo>
                <a:lnTo>
                  <a:pt x="612648" y="33528"/>
                </a:lnTo>
                <a:lnTo>
                  <a:pt x="615696" y="35052"/>
                </a:lnTo>
                <a:lnTo>
                  <a:pt x="617220" y="38100"/>
                </a:lnTo>
                <a:lnTo>
                  <a:pt x="617220" y="67437"/>
                </a:lnTo>
                <a:lnTo>
                  <a:pt x="675894" y="38100"/>
                </a:lnTo>
                <a:close/>
              </a:path>
              <a:path w="676275" h="76200">
                <a:moveTo>
                  <a:pt x="617220" y="67437"/>
                </a:moveTo>
                <a:lnTo>
                  <a:pt x="617220" y="38100"/>
                </a:lnTo>
                <a:lnTo>
                  <a:pt x="615696" y="41910"/>
                </a:lnTo>
                <a:lnTo>
                  <a:pt x="612648" y="42672"/>
                </a:lnTo>
                <a:lnTo>
                  <a:pt x="599694" y="42672"/>
                </a:lnTo>
                <a:lnTo>
                  <a:pt x="599694" y="76200"/>
                </a:lnTo>
                <a:lnTo>
                  <a:pt x="61722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61552" y="423240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99126" y="4837176"/>
            <a:ext cx="900430" cy="76200"/>
          </a:xfrm>
          <a:custGeom>
            <a:avLst/>
            <a:gdLst/>
            <a:ahLst/>
            <a:cxnLst/>
            <a:rect l="l" t="t" r="r" b="b"/>
            <a:pathLst>
              <a:path w="900429" h="76200">
                <a:moveTo>
                  <a:pt x="841248" y="38099"/>
                </a:moveTo>
                <a:lnTo>
                  <a:pt x="839724" y="34289"/>
                </a:lnTo>
                <a:lnTo>
                  <a:pt x="836676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836676" y="42671"/>
                </a:lnTo>
                <a:lnTo>
                  <a:pt x="839724" y="41147"/>
                </a:lnTo>
                <a:lnTo>
                  <a:pt x="841248" y="38099"/>
                </a:lnTo>
                <a:close/>
              </a:path>
              <a:path w="900429" h="76200">
                <a:moveTo>
                  <a:pt x="899922" y="38099"/>
                </a:moveTo>
                <a:lnTo>
                  <a:pt x="823722" y="0"/>
                </a:lnTo>
                <a:lnTo>
                  <a:pt x="823722" y="33527"/>
                </a:lnTo>
                <a:lnTo>
                  <a:pt x="836676" y="33527"/>
                </a:lnTo>
                <a:lnTo>
                  <a:pt x="839724" y="34289"/>
                </a:lnTo>
                <a:lnTo>
                  <a:pt x="841248" y="38099"/>
                </a:lnTo>
                <a:lnTo>
                  <a:pt x="841248" y="67436"/>
                </a:lnTo>
                <a:lnTo>
                  <a:pt x="899922" y="38099"/>
                </a:lnTo>
                <a:close/>
              </a:path>
              <a:path w="900429" h="76200">
                <a:moveTo>
                  <a:pt x="841248" y="67436"/>
                </a:moveTo>
                <a:lnTo>
                  <a:pt x="841248" y="38099"/>
                </a:lnTo>
                <a:lnTo>
                  <a:pt x="839724" y="41147"/>
                </a:lnTo>
                <a:lnTo>
                  <a:pt x="836676" y="42671"/>
                </a:lnTo>
                <a:lnTo>
                  <a:pt x="823722" y="42671"/>
                </a:lnTo>
                <a:lnTo>
                  <a:pt x="823722" y="76199"/>
                </a:lnTo>
                <a:lnTo>
                  <a:pt x="8412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65879" y="4125068"/>
            <a:ext cx="1968500" cy="118427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13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1028065" algn="l"/>
                <a:tab pos="1429385" algn="l"/>
              </a:tabLst>
            </a:pPr>
            <a:r>
              <a:rPr sz="3600" baseline="19675" dirty="0">
                <a:latin typeface="Times New Roman"/>
                <a:cs typeface="Times New Roman"/>
              </a:rPr>
              <a:t>+	</a:t>
            </a:r>
            <a:r>
              <a:rPr sz="4800" spc="-7" baseline="28645" dirty="0">
                <a:latin typeface="Symbol"/>
                <a:cs typeface="Symbol"/>
              </a:rPr>
              <a:t></a:t>
            </a:r>
            <a:r>
              <a:rPr sz="4800" spc="-7" baseline="28645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02" y="899413"/>
            <a:ext cx="78301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Graphical computation of</a:t>
            </a:r>
            <a:r>
              <a:rPr sz="3200" spc="10" dirty="0"/>
              <a:t> </a:t>
            </a:r>
            <a:r>
              <a:rPr sz="3200" spc="-5" dirty="0"/>
              <a:t>convolution.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557527" y="4598670"/>
            <a:ext cx="3173095" cy="76200"/>
          </a:xfrm>
          <a:custGeom>
            <a:avLst/>
            <a:gdLst/>
            <a:ahLst/>
            <a:cxnLst/>
            <a:rect l="l" t="t" r="r" b="b"/>
            <a:pathLst>
              <a:path w="3173095" h="76200">
                <a:moveTo>
                  <a:pt x="3114294" y="38099"/>
                </a:moveTo>
                <a:lnTo>
                  <a:pt x="3112770" y="35051"/>
                </a:lnTo>
                <a:lnTo>
                  <a:pt x="3109722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3109722" y="43433"/>
                </a:lnTo>
                <a:lnTo>
                  <a:pt x="3112770" y="41909"/>
                </a:lnTo>
                <a:lnTo>
                  <a:pt x="3114294" y="38099"/>
                </a:lnTo>
                <a:close/>
              </a:path>
              <a:path w="3173095" h="76200">
                <a:moveTo>
                  <a:pt x="3172967" y="38099"/>
                </a:moveTo>
                <a:lnTo>
                  <a:pt x="3096767" y="0"/>
                </a:lnTo>
                <a:lnTo>
                  <a:pt x="3096767" y="33527"/>
                </a:lnTo>
                <a:lnTo>
                  <a:pt x="3109722" y="33527"/>
                </a:lnTo>
                <a:lnTo>
                  <a:pt x="3112770" y="35051"/>
                </a:lnTo>
                <a:lnTo>
                  <a:pt x="3114294" y="38099"/>
                </a:lnTo>
                <a:lnTo>
                  <a:pt x="3114294" y="67436"/>
                </a:lnTo>
                <a:lnTo>
                  <a:pt x="3172967" y="38099"/>
                </a:lnTo>
                <a:close/>
              </a:path>
              <a:path w="3173095" h="76200">
                <a:moveTo>
                  <a:pt x="3114294" y="67436"/>
                </a:moveTo>
                <a:lnTo>
                  <a:pt x="3114294" y="38099"/>
                </a:lnTo>
                <a:lnTo>
                  <a:pt x="3112770" y="41909"/>
                </a:lnTo>
                <a:lnTo>
                  <a:pt x="3109722" y="43433"/>
                </a:lnTo>
                <a:lnTo>
                  <a:pt x="3096767" y="43433"/>
                </a:lnTo>
                <a:lnTo>
                  <a:pt x="3096767" y="76199"/>
                </a:lnTo>
                <a:lnTo>
                  <a:pt x="31142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2279" y="2819400"/>
            <a:ext cx="76200" cy="1823085"/>
          </a:xfrm>
          <a:custGeom>
            <a:avLst/>
            <a:gdLst/>
            <a:ahLst/>
            <a:cxnLst/>
            <a:rect l="l" t="t" r="r" b="b"/>
            <a:pathLst>
              <a:path w="76200" h="182308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82308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823085">
                <a:moveTo>
                  <a:pt x="42672" y="1817370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817370"/>
                </a:lnTo>
                <a:lnTo>
                  <a:pt x="34290" y="1821180"/>
                </a:lnTo>
                <a:lnTo>
                  <a:pt x="38100" y="1822704"/>
                </a:lnTo>
                <a:lnTo>
                  <a:pt x="41148" y="1821180"/>
                </a:lnTo>
                <a:lnTo>
                  <a:pt x="42672" y="1817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5137" y="3509581"/>
            <a:ext cx="103250" cy="111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6983" y="3953065"/>
            <a:ext cx="104775" cy="109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9685" y="4186237"/>
            <a:ext cx="103251" cy="109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60863" y="4347781"/>
            <a:ext cx="103251" cy="1101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43565" y="4452937"/>
            <a:ext cx="103251" cy="1108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4731" y="45893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3657" y="4589335"/>
            <a:ext cx="103250" cy="1093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82583" y="45893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1509" y="45893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0435" y="4589335"/>
            <a:ext cx="103250" cy="1093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9361" y="4589335"/>
            <a:ext cx="103250" cy="1093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6703" y="3997452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27120" y="4273296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8297" y="4397502"/>
            <a:ext cx="0" cy="249554"/>
          </a:xfrm>
          <a:custGeom>
            <a:avLst/>
            <a:gdLst/>
            <a:ahLst/>
            <a:cxnLst/>
            <a:rect l="l" t="t" r="r" b="b"/>
            <a:pathLst>
              <a:path h="249554">
                <a:moveTo>
                  <a:pt x="0" y="0"/>
                </a:moveTo>
                <a:lnTo>
                  <a:pt x="0" y="2491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4513326"/>
            <a:ext cx="0" cy="132080"/>
          </a:xfrm>
          <a:custGeom>
            <a:avLst/>
            <a:gdLst/>
            <a:ahLst/>
            <a:cxnLst/>
            <a:rect l="l" t="t" r="r" b="b"/>
            <a:pathLst>
              <a:path h="132079">
                <a:moveTo>
                  <a:pt x="0" y="0"/>
                </a:moveTo>
                <a:lnTo>
                  <a:pt x="0" y="1318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3293" y="2819400"/>
            <a:ext cx="76200" cy="1873250"/>
          </a:xfrm>
          <a:custGeom>
            <a:avLst/>
            <a:gdLst/>
            <a:ahLst/>
            <a:cxnLst/>
            <a:rect l="l" t="t" r="r" b="b"/>
            <a:pathLst>
              <a:path w="76200" h="187325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3433" y="63246"/>
                </a:lnTo>
                <a:lnTo>
                  <a:pt x="43433" y="76200"/>
                </a:lnTo>
                <a:lnTo>
                  <a:pt x="76199" y="76200"/>
                </a:lnTo>
                <a:close/>
              </a:path>
              <a:path w="76200" h="1873250">
                <a:moveTo>
                  <a:pt x="43433" y="76200"/>
                </a:moveTo>
                <a:lnTo>
                  <a:pt x="43433" y="63246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1873250">
                <a:moveTo>
                  <a:pt x="43433" y="1868424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1868424"/>
                </a:lnTo>
                <a:lnTo>
                  <a:pt x="35051" y="1872234"/>
                </a:lnTo>
                <a:lnTo>
                  <a:pt x="38099" y="1872996"/>
                </a:lnTo>
                <a:lnTo>
                  <a:pt x="41909" y="1872234"/>
                </a:lnTo>
                <a:lnTo>
                  <a:pt x="43433" y="1868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84826" y="4649723"/>
            <a:ext cx="3237230" cy="76200"/>
          </a:xfrm>
          <a:custGeom>
            <a:avLst/>
            <a:gdLst/>
            <a:ahLst/>
            <a:cxnLst/>
            <a:rect l="l" t="t" r="r" b="b"/>
            <a:pathLst>
              <a:path w="3237229" h="76200">
                <a:moveTo>
                  <a:pt x="3178302" y="38099"/>
                </a:moveTo>
                <a:lnTo>
                  <a:pt x="3176778" y="35051"/>
                </a:lnTo>
                <a:lnTo>
                  <a:pt x="317296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3172968" y="42671"/>
                </a:lnTo>
                <a:lnTo>
                  <a:pt x="3176778" y="41909"/>
                </a:lnTo>
                <a:lnTo>
                  <a:pt x="3178302" y="38099"/>
                </a:lnTo>
                <a:close/>
              </a:path>
              <a:path w="3237229" h="76200">
                <a:moveTo>
                  <a:pt x="3236976" y="38099"/>
                </a:moveTo>
                <a:lnTo>
                  <a:pt x="3160776" y="0"/>
                </a:lnTo>
                <a:lnTo>
                  <a:pt x="3160776" y="33527"/>
                </a:lnTo>
                <a:lnTo>
                  <a:pt x="3172968" y="33527"/>
                </a:lnTo>
                <a:lnTo>
                  <a:pt x="3176778" y="35051"/>
                </a:lnTo>
                <a:lnTo>
                  <a:pt x="3178302" y="38099"/>
                </a:lnTo>
                <a:lnTo>
                  <a:pt x="3178302" y="67436"/>
                </a:lnTo>
                <a:lnTo>
                  <a:pt x="3236976" y="38099"/>
                </a:lnTo>
                <a:close/>
              </a:path>
              <a:path w="3237229" h="76200">
                <a:moveTo>
                  <a:pt x="3178302" y="67436"/>
                </a:moveTo>
                <a:lnTo>
                  <a:pt x="3178302" y="38099"/>
                </a:lnTo>
                <a:lnTo>
                  <a:pt x="3176778" y="41909"/>
                </a:lnTo>
                <a:lnTo>
                  <a:pt x="3172968" y="42671"/>
                </a:lnTo>
                <a:lnTo>
                  <a:pt x="3160776" y="42671"/>
                </a:lnTo>
                <a:lnTo>
                  <a:pt x="3160776" y="76199"/>
                </a:lnTo>
                <a:lnTo>
                  <a:pt x="317830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3959" y="37130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81609" y="37130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30783" y="3713035"/>
            <a:ext cx="103250" cy="109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79957" y="3713035"/>
            <a:ext cx="103250" cy="1093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42085" y="4086415"/>
            <a:ext cx="103250" cy="1093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89735" y="4086415"/>
            <a:ext cx="104775" cy="109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3265" y="4635817"/>
            <a:ext cx="103251" cy="1093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00915" y="4635817"/>
            <a:ext cx="104775" cy="1093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50089" y="4635817"/>
            <a:ext cx="103251" cy="1093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9263" y="4635817"/>
            <a:ext cx="103251" cy="1093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9043" y="3754373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78980" y="3754373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28154" y="3754373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89519" y="4127753"/>
            <a:ext cx="0" cy="560070"/>
          </a:xfrm>
          <a:custGeom>
            <a:avLst/>
            <a:gdLst/>
            <a:ahLst/>
            <a:cxnLst/>
            <a:rect l="l" t="t" r="r" b="b"/>
            <a:pathLst>
              <a:path h="560070">
                <a:moveTo>
                  <a:pt x="0" y="0"/>
                </a:moveTo>
                <a:lnTo>
                  <a:pt x="0" y="5600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38693" y="4127753"/>
            <a:ext cx="0" cy="560070"/>
          </a:xfrm>
          <a:custGeom>
            <a:avLst/>
            <a:gdLst/>
            <a:ahLst/>
            <a:cxnLst/>
            <a:rect l="l" t="t" r="r" b="b"/>
            <a:pathLst>
              <a:path h="560070">
                <a:moveTo>
                  <a:pt x="0" y="0"/>
                </a:moveTo>
                <a:lnTo>
                  <a:pt x="0" y="5600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13020" y="6824471"/>
            <a:ext cx="3192780" cy="76200"/>
          </a:xfrm>
          <a:custGeom>
            <a:avLst/>
            <a:gdLst/>
            <a:ahLst/>
            <a:cxnLst/>
            <a:rect l="l" t="t" r="r" b="b"/>
            <a:pathLst>
              <a:path w="3192779" h="76200">
                <a:moveTo>
                  <a:pt x="3134106" y="38099"/>
                </a:moveTo>
                <a:lnTo>
                  <a:pt x="3132582" y="35051"/>
                </a:lnTo>
                <a:lnTo>
                  <a:pt x="312953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3129534" y="42671"/>
                </a:lnTo>
                <a:lnTo>
                  <a:pt x="3132582" y="41909"/>
                </a:lnTo>
                <a:lnTo>
                  <a:pt x="3134106" y="38099"/>
                </a:lnTo>
                <a:close/>
              </a:path>
              <a:path w="3192779" h="76200">
                <a:moveTo>
                  <a:pt x="3192780" y="38099"/>
                </a:moveTo>
                <a:lnTo>
                  <a:pt x="3116579" y="0"/>
                </a:lnTo>
                <a:lnTo>
                  <a:pt x="3116579" y="33527"/>
                </a:lnTo>
                <a:lnTo>
                  <a:pt x="3129534" y="33527"/>
                </a:lnTo>
                <a:lnTo>
                  <a:pt x="3132582" y="35051"/>
                </a:lnTo>
                <a:lnTo>
                  <a:pt x="3134106" y="38099"/>
                </a:lnTo>
                <a:lnTo>
                  <a:pt x="3134106" y="67436"/>
                </a:lnTo>
                <a:lnTo>
                  <a:pt x="3192780" y="38099"/>
                </a:lnTo>
                <a:close/>
              </a:path>
              <a:path w="3192779" h="76200">
                <a:moveTo>
                  <a:pt x="3134106" y="67436"/>
                </a:moveTo>
                <a:lnTo>
                  <a:pt x="3134106" y="38099"/>
                </a:lnTo>
                <a:lnTo>
                  <a:pt x="3132582" y="41909"/>
                </a:lnTo>
                <a:lnTo>
                  <a:pt x="3129534" y="42671"/>
                </a:lnTo>
                <a:lnTo>
                  <a:pt x="3116579" y="42671"/>
                </a:lnTo>
                <a:lnTo>
                  <a:pt x="3116579" y="76199"/>
                </a:lnTo>
                <a:lnTo>
                  <a:pt x="31341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67678" y="5105400"/>
            <a:ext cx="76200" cy="1762125"/>
          </a:xfrm>
          <a:custGeom>
            <a:avLst/>
            <a:gdLst/>
            <a:ahLst/>
            <a:cxnLst/>
            <a:rect l="l" t="t" r="r" b="b"/>
            <a:pathLst>
              <a:path w="76200" h="17621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762125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762125">
                <a:moveTo>
                  <a:pt x="42672" y="17571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757172"/>
                </a:lnTo>
                <a:lnTo>
                  <a:pt x="34290" y="1760982"/>
                </a:lnTo>
                <a:lnTo>
                  <a:pt x="38100" y="1761744"/>
                </a:lnTo>
                <a:lnTo>
                  <a:pt x="41148" y="1760982"/>
                </a:lnTo>
                <a:lnTo>
                  <a:pt x="42672" y="1757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56057" y="5776531"/>
            <a:ext cx="98678" cy="1131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43837" y="6810565"/>
            <a:ext cx="98678" cy="1123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31239" y="6810565"/>
            <a:ext cx="97917" cy="1123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18641" y="6810565"/>
            <a:ext cx="97917" cy="1123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05281" y="6810565"/>
            <a:ext cx="98678" cy="11239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92683" y="6810565"/>
            <a:ext cx="98678" cy="11239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81609" y="6810565"/>
            <a:ext cx="97154" cy="1123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56413" y="6207061"/>
            <a:ext cx="98679" cy="1146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72187" y="6432613"/>
            <a:ext cx="98679" cy="11391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9485" y="6591109"/>
            <a:ext cx="98679" cy="11468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05259" y="6693217"/>
            <a:ext cx="98679" cy="11391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02323" y="6248400"/>
            <a:ext cx="0" cy="640080"/>
          </a:xfrm>
          <a:custGeom>
            <a:avLst/>
            <a:gdLst/>
            <a:ahLst/>
            <a:cxnLst/>
            <a:rect l="l" t="t" r="r" b="b"/>
            <a:pathLst>
              <a:path h="640079">
                <a:moveTo>
                  <a:pt x="0" y="0"/>
                </a:moveTo>
                <a:lnTo>
                  <a:pt x="0" y="6400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19621" y="6513576"/>
            <a:ext cx="0" cy="35242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20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35396" y="6633971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30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52694" y="6746747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4">
                <a:moveTo>
                  <a:pt x="0" y="0"/>
                </a:moveTo>
                <a:lnTo>
                  <a:pt x="0" y="1272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298702" y="1584611"/>
            <a:ext cx="7198995" cy="56330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283210" indent="-342900">
              <a:lnSpc>
                <a:spcPct val="1194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 convolution of two signals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400" dirty="0">
                <a:latin typeface="Tahoma"/>
                <a:cs typeface="Tahoma"/>
              </a:rPr>
              <a:t>is  </a:t>
            </a:r>
            <a:r>
              <a:rPr sz="2400" spc="-5" dirty="0">
                <a:latin typeface="Tahoma"/>
                <a:cs typeface="Tahoma"/>
              </a:rPr>
              <a:t>shown in </a:t>
            </a:r>
            <a:r>
              <a:rPr sz="2400" dirty="0">
                <a:latin typeface="Tahoma"/>
                <a:cs typeface="Tahoma"/>
              </a:rPr>
              <a:t>steps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diagram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below.</a:t>
            </a:r>
            <a:endParaRPr sz="2400">
              <a:latin typeface="Tahoma"/>
              <a:cs typeface="Tahoma"/>
            </a:endParaRPr>
          </a:p>
          <a:p>
            <a:pPr marL="1915160">
              <a:lnSpc>
                <a:spcPct val="100000"/>
              </a:lnSpc>
              <a:spcBef>
                <a:spcPts val="2285"/>
              </a:spcBef>
              <a:tabLst>
                <a:tab pos="5673090" algn="l"/>
              </a:tabLst>
            </a:pPr>
            <a:r>
              <a:rPr sz="3000" i="1" spc="-7" baseline="1388" dirty="0">
                <a:latin typeface="Times New Roman"/>
                <a:cs typeface="Times New Roman"/>
              </a:rPr>
              <a:t>h[n]	</a:t>
            </a:r>
            <a:r>
              <a:rPr sz="2000" i="1" spc="-10" dirty="0">
                <a:latin typeface="Times New Roman"/>
                <a:cs typeface="Times New Roman"/>
              </a:rPr>
              <a:t>x[n]</a:t>
            </a:r>
            <a:endParaRPr sz="2000">
              <a:latin typeface="Times New Roman"/>
              <a:cs typeface="Times New Roman"/>
            </a:endParaRPr>
          </a:p>
          <a:p>
            <a:pPr marL="1410335">
              <a:lnSpc>
                <a:spcPct val="100000"/>
              </a:lnSpc>
              <a:spcBef>
                <a:spcPts val="1860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R="5080" algn="r">
              <a:lnSpc>
                <a:spcPts val="2320"/>
              </a:lnSpc>
            </a:pPr>
            <a:r>
              <a:rPr sz="2000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1686560">
              <a:lnSpc>
                <a:spcPts val="2320"/>
              </a:lnSpc>
              <a:tabLst>
                <a:tab pos="2004060" algn="l"/>
                <a:tab pos="2258060" algn="l"/>
                <a:tab pos="2511425" algn="l"/>
                <a:tab pos="2765425" algn="l"/>
                <a:tab pos="3082925" algn="l"/>
              </a:tabLst>
            </a:pPr>
            <a:r>
              <a:rPr sz="2000" spc="-5" dirty="0">
                <a:latin typeface="Times New Roman"/>
                <a:cs typeface="Times New Roman"/>
              </a:rPr>
              <a:t>0	1	2	3	4	n</a:t>
            </a:r>
            <a:endParaRPr sz="2000">
              <a:latin typeface="Times New Roman"/>
              <a:cs typeface="Times New Roman"/>
            </a:endParaRPr>
          </a:p>
          <a:p>
            <a:pPr marR="1243965" algn="r">
              <a:lnSpc>
                <a:spcPct val="100000"/>
              </a:lnSpc>
              <a:spcBef>
                <a:spcPts val="1285"/>
              </a:spcBef>
            </a:pPr>
            <a:r>
              <a:rPr sz="2000" i="1" spc="-10" dirty="0">
                <a:latin typeface="Times New Roman"/>
                <a:cs typeface="Times New Roman"/>
              </a:rPr>
              <a:t>h[-i]</a:t>
            </a:r>
            <a:endParaRPr sz="2000">
              <a:latin typeface="Times New Roman"/>
              <a:cs typeface="Times New Roman"/>
            </a:endParaRPr>
          </a:p>
          <a:p>
            <a:pPr marR="2090420" algn="r">
              <a:lnSpc>
                <a:spcPct val="100000"/>
              </a:lnSpc>
              <a:spcBef>
                <a:spcPts val="1760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584200" marR="413385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Times New Roman"/>
                <a:cs typeface="Times New Roman"/>
              </a:rPr>
              <a:t>Step 1: Fold </a:t>
            </a:r>
            <a:r>
              <a:rPr sz="2000" i="1" spc="-5" dirty="0">
                <a:latin typeface="Times New Roman"/>
                <a:cs typeface="Times New Roman"/>
              </a:rPr>
              <a:t>h[i] </a:t>
            </a:r>
            <a:r>
              <a:rPr sz="2000" spc="-5" dirty="0">
                <a:latin typeface="Times New Roman"/>
                <a:cs typeface="Times New Roman"/>
              </a:rPr>
              <a:t>over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 time; this gives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h[-i]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R="445770" algn="r">
              <a:lnSpc>
                <a:spcPct val="100000"/>
              </a:lnSpc>
              <a:spcBef>
                <a:spcPts val="1900"/>
              </a:spcBef>
            </a:pPr>
            <a:r>
              <a:rPr sz="2000" i="1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0102" y="4832858"/>
            <a:ext cx="2340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3: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Multiply </a:t>
            </a:r>
            <a:r>
              <a:rPr sz="2000" i="1" spc="-5" dirty="0">
                <a:latin typeface="Times New Roman"/>
                <a:cs typeface="Times New Roman"/>
              </a:rPr>
              <a:t>x[i] </a:t>
            </a:r>
            <a:r>
              <a:rPr sz="2000" spc="-5" dirty="0">
                <a:latin typeface="Times New Roman"/>
                <a:cs typeface="Times New Roman"/>
              </a:rPr>
              <a:t>by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h[n-i]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9452" y="5968746"/>
            <a:ext cx="3794125" cy="76200"/>
          </a:xfrm>
          <a:custGeom>
            <a:avLst/>
            <a:gdLst/>
            <a:ahLst/>
            <a:cxnLst/>
            <a:rect l="l" t="t" r="r" b="b"/>
            <a:pathLst>
              <a:path w="3794125" h="76200">
                <a:moveTo>
                  <a:pt x="3735324" y="38099"/>
                </a:moveTo>
                <a:lnTo>
                  <a:pt x="3733800" y="35051"/>
                </a:lnTo>
                <a:lnTo>
                  <a:pt x="373075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730752" y="43433"/>
                </a:lnTo>
                <a:lnTo>
                  <a:pt x="3733800" y="41909"/>
                </a:lnTo>
                <a:lnTo>
                  <a:pt x="3735324" y="38099"/>
                </a:lnTo>
                <a:close/>
              </a:path>
              <a:path w="3794125" h="76200">
                <a:moveTo>
                  <a:pt x="3793998" y="38099"/>
                </a:moveTo>
                <a:lnTo>
                  <a:pt x="3717798" y="0"/>
                </a:lnTo>
                <a:lnTo>
                  <a:pt x="3717798" y="33527"/>
                </a:lnTo>
                <a:lnTo>
                  <a:pt x="3730752" y="33527"/>
                </a:lnTo>
                <a:lnTo>
                  <a:pt x="3733800" y="35051"/>
                </a:lnTo>
                <a:lnTo>
                  <a:pt x="3735324" y="38099"/>
                </a:lnTo>
                <a:lnTo>
                  <a:pt x="3735324" y="67436"/>
                </a:lnTo>
                <a:lnTo>
                  <a:pt x="3793998" y="38099"/>
                </a:lnTo>
                <a:close/>
              </a:path>
              <a:path w="3794125" h="76200">
                <a:moveTo>
                  <a:pt x="3735324" y="67436"/>
                </a:moveTo>
                <a:lnTo>
                  <a:pt x="3735324" y="38099"/>
                </a:lnTo>
                <a:lnTo>
                  <a:pt x="3733800" y="41909"/>
                </a:lnTo>
                <a:lnTo>
                  <a:pt x="3730752" y="43433"/>
                </a:lnTo>
                <a:lnTo>
                  <a:pt x="3717798" y="43433"/>
                </a:lnTo>
                <a:lnTo>
                  <a:pt x="3717798" y="76199"/>
                </a:lnTo>
                <a:lnTo>
                  <a:pt x="373532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4526" y="4183379"/>
            <a:ext cx="76200" cy="1828800"/>
          </a:xfrm>
          <a:custGeom>
            <a:avLst/>
            <a:gdLst/>
            <a:ahLst/>
            <a:cxnLst/>
            <a:rect l="l" t="t" r="r" b="b"/>
            <a:pathLst>
              <a:path w="76200" h="18288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4289" y="59435"/>
                </a:lnTo>
                <a:lnTo>
                  <a:pt x="38099" y="58673"/>
                </a:lnTo>
                <a:lnTo>
                  <a:pt x="41147" y="59435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828800">
                <a:moveTo>
                  <a:pt x="42671" y="76199"/>
                </a:moveTo>
                <a:lnTo>
                  <a:pt x="42671" y="63245"/>
                </a:lnTo>
                <a:lnTo>
                  <a:pt x="41147" y="59435"/>
                </a:lnTo>
                <a:lnTo>
                  <a:pt x="38099" y="58673"/>
                </a:lnTo>
                <a:lnTo>
                  <a:pt x="34289" y="59435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828800">
                <a:moveTo>
                  <a:pt x="42671" y="1823465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823465"/>
                </a:lnTo>
                <a:lnTo>
                  <a:pt x="34289" y="1827276"/>
                </a:lnTo>
                <a:lnTo>
                  <a:pt x="38099" y="1828799"/>
                </a:lnTo>
                <a:lnTo>
                  <a:pt x="41147" y="1827276"/>
                </a:lnTo>
                <a:lnTo>
                  <a:pt x="42671" y="1823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7733" y="5944933"/>
            <a:ext cx="103251" cy="110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5511" y="5944933"/>
            <a:ext cx="103251" cy="110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3289" y="5944933"/>
            <a:ext cx="101727" cy="110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2407" y="5944933"/>
            <a:ext cx="101726" cy="110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78661" y="5944933"/>
            <a:ext cx="103250" cy="110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26439" y="5944933"/>
            <a:ext cx="103250" cy="110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08902" y="4207255"/>
            <a:ext cx="10096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x[i]h[2-i]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3693" y="4753571"/>
            <a:ext cx="695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2580" algn="l"/>
                <a:tab pos="681990" algn="l"/>
              </a:tabLst>
            </a:pPr>
            <a:r>
              <a:rPr sz="2000" spc="-5" dirty="0">
                <a:latin typeface="Times New Roman"/>
                <a:cs typeface="Times New Roman"/>
              </a:rPr>
              <a:t>1	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62787" y="4873561"/>
            <a:ext cx="103250" cy="1108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24281" y="5319331"/>
            <a:ext cx="101726" cy="1116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86715" y="5554789"/>
            <a:ext cx="103251" cy="1108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49911" y="5946457"/>
            <a:ext cx="103251" cy="111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13107" y="5946457"/>
            <a:ext cx="103251" cy="1116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69430" y="5369052"/>
            <a:ext cx="0" cy="662305"/>
          </a:xfrm>
          <a:custGeom>
            <a:avLst/>
            <a:gdLst/>
            <a:ahLst/>
            <a:cxnLst/>
            <a:rect l="l" t="t" r="r" b="b"/>
            <a:pathLst>
              <a:path h="662304">
                <a:moveTo>
                  <a:pt x="0" y="0"/>
                </a:moveTo>
                <a:lnTo>
                  <a:pt x="0" y="6621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2626" y="5643371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49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10221" y="4913376"/>
            <a:ext cx="0" cy="1093470"/>
          </a:xfrm>
          <a:custGeom>
            <a:avLst/>
            <a:gdLst/>
            <a:ahLst/>
            <a:cxnLst/>
            <a:rect l="l" t="t" r="r" b="b"/>
            <a:pathLst>
              <a:path h="1093470">
                <a:moveTo>
                  <a:pt x="0" y="109347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32296" y="6031484"/>
            <a:ext cx="1791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8295" algn="l"/>
                <a:tab pos="852169" algn="l"/>
                <a:tab pos="1109980" algn="l"/>
                <a:tab pos="1369060" algn="l"/>
                <a:tab pos="1708150" algn="l"/>
              </a:tabLst>
            </a:pPr>
            <a:r>
              <a:rPr sz="2000" spc="-5" dirty="0">
                <a:latin typeface="Times New Roman"/>
                <a:cs typeface="Times New Roman"/>
              </a:rPr>
              <a:t>0	1 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26530" y="4924044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66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9848" y="1348232"/>
            <a:ext cx="375157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2: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Shift </a:t>
            </a:r>
            <a:r>
              <a:rPr sz="2000" i="1" spc="-5" dirty="0">
                <a:latin typeface="Times New Roman"/>
                <a:cs typeface="Times New Roman"/>
              </a:rPr>
              <a:t>h[-i] </a:t>
            </a:r>
            <a:r>
              <a:rPr sz="2000" spc="-5" dirty="0">
                <a:latin typeface="Times New Roman"/>
                <a:cs typeface="Times New Roman"/>
              </a:rPr>
              <a:t>through a distance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, This  gives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h[n-i]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We have chosen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=2 in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diagram.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4023" y="3038094"/>
            <a:ext cx="3785235" cy="76200"/>
          </a:xfrm>
          <a:custGeom>
            <a:avLst/>
            <a:gdLst/>
            <a:ahLst/>
            <a:cxnLst/>
            <a:rect l="l" t="t" r="r" b="b"/>
            <a:pathLst>
              <a:path w="3785234" h="76200">
                <a:moveTo>
                  <a:pt x="3726180" y="38100"/>
                </a:moveTo>
                <a:lnTo>
                  <a:pt x="3724656" y="35052"/>
                </a:lnTo>
                <a:lnTo>
                  <a:pt x="3720846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3720846" y="43434"/>
                </a:lnTo>
                <a:lnTo>
                  <a:pt x="3724656" y="41910"/>
                </a:lnTo>
                <a:lnTo>
                  <a:pt x="3726180" y="38100"/>
                </a:lnTo>
                <a:close/>
              </a:path>
              <a:path w="3785234" h="76200">
                <a:moveTo>
                  <a:pt x="3784854" y="38100"/>
                </a:moveTo>
                <a:lnTo>
                  <a:pt x="3708654" y="0"/>
                </a:lnTo>
                <a:lnTo>
                  <a:pt x="3708654" y="33528"/>
                </a:lnTo>
                <a:lnTo>
                  <a:pt x="3720846" y="33528"/>
                </a:lnTo>
                <a:lnTo>
                  <a:pt x="3724656" y="35052"/>
                </a:lnTo>
                <a:lnTo>
                  <a:pt x="3726180" y="38100"/>
                </a:lnTo>
                <a:lnTo>
                  <a:pt x="3726180" y="67437"/>
                </a:lnTo>
                <a:lnTo>
                  <a:pt x="3784854" y="38100"/>
                </a:lnTo>
                <a:close/>
              </a:path>
              <a:path w="3785234" h="76200">
                <a:moveTo>
                  <a:pt x="3726180" y="67437"/>
                </a:moveTo>
                <a:lnTo>
                  <a:pt x="3726180" y="38100"/>
                </a:lnTo>
                <a:lnTo>
                  <a:pt x="3724656" y="41910"/>
                </a:lnTo>
                <a:lnTo>
                  <a:pt x="3720846" y="43434"/>
                </a:lnTo>
                <a:lnTo>
                  <a:pt x="3708654" y="43434"/>
                </a:lnTo>
                <a:lnTo>
                  <a:pt x="3708654" y="76200"/>
                </a:lnTo>
                <a:lnTo>
                  <a:pt x="372618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4526" y="1143000"/>
            <a:ext cx="76200" cy="1938655"/>
          </a:xfrm>
          <a:custGeom>
            <a:avLst/>
            <a:gdLst/>
            <a:ahLst/>
            <a:cxnLst/>
            <a:rect l="l" t="t" r="r" b="b"/>
            <a:pathLst>
              <a:path w="76200" h="1938655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4289" y="60197"/>
                </a:lnTo>
                <a:lnTo>
                  <a:pt x="38099" y="58673"/>
                </a:lnTo>
                <a:lnTo>
                  <a:pt x="41147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938655">
                <a:moveTo>
                  <a:pt x="42671" y="76199"/>
                </a:moveTo>
                <a:lnTo>
                  <a:pt x="42671" y="63245"/>
                </a:lnTo>
                <a:lnTo>
                  <a:pt x="41147" y="60197"/>
                </a:lnTo>
                <a:lnTo>
                  <a:pt x="38099" y="58673"/>
                </a:lnTo>
                <a:lnTo>
                  <a:pt x="34289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938655">
                <a:moveTo>
                  <a:pt x="42671" y="1933193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933193"/>
                </a:lnTo>
                <a:lnTo>
                  <a:pt x="34289" y="1937003"/>
                </a:lnTo>
                <a:lnTo>
                  <a:pt x="38099" y="1938527"/>
                </a:lnTo>
                <a:lnTo>
                  <a:pt x="41147" y="1937003"/>
                </a:lnTo>
                <a:lnTo>
                  <a:pt x="42671" y="1933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6209" y="3021139"/>
            <a:ext cx="101727" cy="1108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33987" y="3021139"/>
            <a:ext cx="103251" cy="1108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81765" y="3021139"/>
            <a:ext cx="103251" cy="1108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24787" y="3021139"/>
            <a:ext cx="101726" cy="1108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72565" y="3021139"/>
            <a:ext cx="101726" cy="1108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19581" y="3021139"/>
            <a:ext cx="103250" cy="1108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93661" y="1166875"/>
            <a:ext cx="6305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h[2-i]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04439" y="1748208"/>
            <a:ext cx="702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9565" algn="l"/>
                <a:tab pos="689610" algn="l"/>
              </a:tabLst>
            </a:pPr>
            <a:r>
              <a:rPr sz="2000" spc="-5" dirty="0">
                <a:latin typeface="Times New Roman"/>
                <a:cs typeface="Times New Roman"/>
              </a:rPr>
              <a:t>1	</a:t>
            </a:r>
            <a:r>
              <a:rPr sz="2000" u="dash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dash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056691" y="1885759"/>
            <a:ext cx="100965" cy="1093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18185" y="2358961"/>
            <a:ext cx="101726" cy="1093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83667" y="2606611"/>
            <a:ext cx="100965" cy="10934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46863" y="2781109"/>
            <a:ext cx="101727" cy="1093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0059" y="2892361"/>
            <a:ext cx="103251" cy="1093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67143" y="2398776"/>
            <a:ext cx="0" cy="704850"/>
          </a:xfrm>
          <a:custGeom>
            <a:avLst/>
            <a:gdLst/>
            <a:ahLst/>
            <a:cxnLst/>
            <a:rect l="l" t="t" r="r" b="b"/>
            <a:pathLst>
              <a:path h="704850">
                <a:moveTo>
                  <a:pt x="0" y="0"/>
                </a:moveTo>
                <a:lnTo>
                  <a:pt x="0" y="7048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32626" y="2692145"/>
            <a:ext cx="0" cy="387985"/>
          </a:xfrm>
          <a:custGeom>
            <a:avLst/>
            <a:gdLst/>
            <a:ahLst/>
            <a:cxnLst/>
            <a:rect l="l" t="t" r="r" b="b"/>
            <a:pathLst>
              <a:path h="387985">
                <a:moveTo>
                  <a:pt x="0" y="0"/>
                </a:moveTo>
                <a:lnTo>
                  <a:pt x="0" y="38785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95821" y="2823972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6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61303" y="294817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4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08697" y="1916429"/>
            <a:ext cx="0" cy="1160145"/>
          </a:xfrm>
          <a:custGeom>
            <a:avLst/>
            <a:gdLst/>
            <a:ahLst/>
            <a:cxnLst/>
            <a:rect l="l" t="t" r="r" b="b"/>
            <a:pathLst>
              <a:path h="1160145">
                <a:moveTo>
                  <a:pt x="0" y="11597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442202" y="3100832"/>
            <a:ext cx="2068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2265" algn="l"/>
                <a:tab pos="850900" algn="l"/>
                <a:tab pos="1113155" algn="l"/>
                <a:tab pos="1985010" algn="l"/>
              </a:tabLst>
            </a:pPr>
            <a:r>
              <a:rPr sz="2000" spc="-5" dirty="0">
                <a:latin typeface="Times New Roman"/>
                <a:cs typeface="Times New Roman"/>
              </a:rPr>
              <a:t>0	1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2144" y="2522220"/>
            <a:ext cx="3739515" cy="76200"/>
          </a:xfrm>
          <a:custGeom>
            <a:avLst/>
            <a:gdLst/>
            <a:ahLst/>
            <a:cxnLst/>
            <a:rect l="l" t="t" r="r" b="b"/>
            <a:pathLst>
              <a:path w="3739515" h="76200">
                <a:moveTo>
                  <a:pt x="3680460" y="38100"/>
                </a:moveTo>
                <a:lnTo>
                  <a:pt x="3678936" y="35052"/>
                </a:lnTo>
                <a:lnTo>
                  <a:pt x="3675126" y="33528"/>
                </a:lnTo>
                <a:lnTo>
                  <a:pt x="5334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5334" y="43434"/>
                </a:lnTo>
                <a:lnTo>
                  <a:pt x="3675126" y="43434"/>
                </a:lnTo>
                <a:lnTo>
                  <a:pt x="3678936" y="41910"/>
                </a:lnTo>
                <a:lnTo>
                  <a:pt x="3680460" y="38100"/>
                </a:lnTo>
                <a:close/>
              </a:path>
              <a:path w="3739515" h="76200">
                <a:moveTo>
                  <a:pt x="3739134" y="38100"/>
                </a:moveTo>
                <a:lnTo>
                  <a:pt x="3662934" y="0"/>
                </a:lnTo>
                <a:lnTo>
                  <a:pt x="3662934" y="33528"/>
                </a:lnTo>
                <a:lnTo>
                  <a:pt x="3675126" y="33528"/>
                </a:lnTo>
                <a:lnTo>
                  <a:pt x="3678936" y="35052"/>
                </a:lnTo>
                <a:lnTo>
                  <a:pt x="3680460" y="38100"/>
                </a:lnTo>
                <a:lnTo>
                  <a:pt x="3680460" y="67437"/>
                </a:lnTo>
                <a:lnTo>
                  <a:pt x="3739134" y="38100"/>
                </a:lnTo>
                <a:close/>
              </a:path>
              <a:path w="3739515" h="76200">
                <a:moveTo>
                  <a:pt x="3680460" y="67437"/>
                </a:moveTo>
                <a:lnTo>
                  <a:pt x="3680460" y="38100"/>
                </a:lnTo>
                <a:lnTo>
                  <a:pt x="3678936" y="41910"/>
                </a:lnTo>
                <a:lnTo>
                  <a:pt x="3675126" y="43434"/>
                </a:lnTo>
                <a:lnTo>
                  <a:pt x="3662934" y="43434"/>
                </a:lnTo>
                <a:lnTo>
                  <a:pt x="3662934" y="76200"/>
                </a:lnTo>
                <a:lnTo>
                  <a:pt x="368046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72071" y="685800"/>
            <a:ext cx="76200" cy="1880235"/>
          </a:xfrm>
          <a:custGeom>
            <a:avLst/>
            <a:gdLst/>
            <a:ahLst/>
            <a:cxnLst/>
            <a:rect l="l" t="t" r="r" b="b"/>
            <a:pathLst>
              <a:path w="76200" h="1880235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880235">
                <a:moveTo>
                  <a:pt x="42671" y="76199"/>
                </a:moveTo>
                <a:lnTo>
                  <a:pt x="42671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880235">
                <a:moveTo>
                  <a:pt x="42671" y="187451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874519"/>
                </a:lnTo>
                <a:lnTo>
                  <a:pt x="35051" y="1878329"/>
                </a:lnTo>
                <a:lnTo>
                  <a:pt x="38099" y="1879853"/>
                </a:lnTo>
                <a:lnTo>
                  <a:pt x="41909" y="1878329"/>
                </a:lnTo>
                <a:lnTo>
                  <a:pt x="42671" y="1874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72137" y="2503741"/>
            <a:ext cx="97155" cy="12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22963" y="2503741"/>
            <a:ext cx="98679" cy="120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3789" y="2503741"/>
            <a:ext cx="97917" cy="120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7281" y="1928431"/>
            <a:ext cx="97154" cy="120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32585" y="1554289"/>
            <a:ext cx="97154" cy="120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3411" y="1180909"/>
            <a:ext cx="97154" cy="120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81191" y="680494"/>
            <a:ext cx="1097915" cy="6927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  <a:tabLst>
                <a:tab pos="711200" algn="l"/>
                <a:tab pos="1071880" algn="l"/>
              </a:tabLst>
            </a:pPr>
            <a:r>
              <a:rPr sz="20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y[n]	</a:t>
            </a:r>
            <a:r>
              <a:rPr sz="2000" b="0" i="1" u="dash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0" i="1" u="dash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 marR="91440" algn="ctr">
              <a:lnSpc>
                <a:spcPct val="100000"/>
              </a:lnSpc>
              <a:spcBef>
                <a:spcPts val="229"/>
              </a:spcBef>
            </a:pPr>
            <a:r>
              <a:rPr sz="2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22807" y="1555813"/>
            <a:ext cx="98678" cy="120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88111" y="1862137"/>
            <a:ext cx="98678" cy="1207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56641" y="2102167"/>
            <a:ext cx="97917" cy="1200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24409" y="2506789"/>
            <a:ext cx="98679" cy="1207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92939" y="2506789"/>
            <a:ext cx="97917" cy="120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42404" y="1905000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10171" y="2189226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77100" y="1623822"/>
            <a:ext cx="0" cy="936625"/>
          </a:xfrm>
          <a:custGeom>
            <a:avLst/>
            <a:gdLst/>
            <a:ahLst/>
            <a:cxnLst/>
            <a:rect l="l" t="t" r="r" b="b"/>
            <a:pathLst>
              <a:path h="936625">
                <a:moveTo>
                  <a:pt x="0" y="93649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39228" y="1249680"/>
            <a:ext cx="0" cy="1310640"/>
          </a:xfrm>
          <a:custGeom>
            <a:avLst/>
            <a:gdLst/>
            <a:ahLst/>
            <a:cxnLst/>
            <a:rect l="l" t="t" r="r" b="b"/>
            <a:pathLst>
              <a:path h="1310639">
                <a:moveTo>
                  <a:pt x="0" y="131063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88402" y="1623822"/>
            <a:ext cx="0" cy="936625"/>
          </a:xfrm>
          <a:custGeom>
            <a:avLst/>
            <a:gdLst/>
            <a:ahLst/>
            <a:cxnLst/>
            <a:rect l="l" t="t" r="r" b="b"/>
            <a:pathLst>
              <a:path h="936625">
                <a:moveTo>
                  <a:pt x="0" y="0"/>
                </a:moveTo>
                <a:lnTo>
                  <a:pt x="0" y="9364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23097" y="1998726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5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1102" y="884935"/>
            <a:ext cx="3854450" cy="64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5: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spc="-5" dirty="0">
                <a:latin typeface="Times New Roman"/>
                <a:cs typeface="Times New Roman"/>
              </a:rPr>
              <a:t>Vary </a:t>
            </a:r>
            <a:r>
              <a:rPr sz="2000" i="1" spc="-5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Times New Roman"/>
                <a:cs typeface="Times New Roman"/>
              </a:rPr>
              <a:t>from -</a:t>
            </a:r>
            <a:r>
              <a:rPr sz="2000" spc="-5" dirty="0">
                <a:latin typeface="Symbol"/>
                <a:cs typeface="Symbol"/>
              </a:rPr>
              <a:t></a:t>
            </a:r>
            <a:r>
              <a:rPr sz="2000" spc="-5" dirty="0">
                <a:latin typeface="Times New Roman"/>
                <a:cs typeface="Times New Roman"/>
              </a:rPr>
              <a:t> to </a:t>
            </a:r>
            <a:r>
              <a:rPr sz="2000" spc="-5" dirty="0">
                <a:latin typeface="Symbol"/>
                <a:cs typeface="Symbol"/>
              </a:rPr>
              <a:t></a:t>
            </a:r>
            <a:r>
              <a:rPr sz="2000" spc="-5" dirty="0">
                <a:latin typeface="Times New Roman"/>
                <a:cs typeface="Times New Roman"/>
              </a:rPr>
              <a:t>. This gives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y[n].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50848" y="3465829"/>
            <a:ext cx="3300729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4: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Sum this product over all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. This  gives the signal value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y(2),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29200" y="5016246"/>
            <a:ext cx="3429000" cy="76200"/>
          </a:xfrm>
          <a:custGeom>
            <a:avLst/>
            <a:gdLst/>
            <a:ahLst/>
            <a:cxnLst/>
            <a:rect l="l" t="t" r="r" b="b"/>
            <a:pathLst>
              <a:path w="3429000" h="76200">
                <a:moveTo>
                  <a:pt x="3370326" y="38099"/>
                </a:moveTo>
                <a:lnTo>
                  <a:pt x="3368802" y="35051"/>
                </a:lnTo>
                <a:lnTo>
                  <a:pt x="336575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365754" y="43433"/>
                </a:lnTo>
                <a:lnTo>
                  <a:pt x="3368802" y="41909"/>
                </a:lnTo>
                <a:lnTo>
                  <a:pt x="3370326" y="38099"/>
                </a:lnTo>
                <a:close/>
              </a:path>
              <a:path w="3429000" h="76200">
                <a:moveTo>
                  <a:pt x="3429000" y="38099"/>
                </a:moveTo>
                <a:lnTo>
                  <a:pt x="3352800" y="0"/>
                </a:lnTo>
                <a:lnTo>
                  <a:pt x="3352800" y="33527"/>
                </a:lnTo>
                <a:lnTo>
                  <a:pt x="3365754" y="33527"/>
                </a:lnTo>
                <a:lnTo>
                  <a:pt x="3368802" y="35051"/>
                </a:lnTo>
                <a:lnTo>
                  <a:pt x="3370326" y="38099"/>
                </a:lnTo>
                <a:lnTo>
                  <a:pt x="3370326" y="67436"/>
                </a:lnTo>
                <a:lnTo>
                  <a:pt x="3429000" y="38099"/>
                </a:lnTo>
                <a:close/>
              </a:path>
              <a:path w="3429000" h="76200">
                <a:moveTo>
                  <a:pt x="3370326" y="67436"/>
                </a:moveTo>
                <a:lnTo>
                  <a:pt x="3370326" y="38099"/>
                </a:lnTo>
                <a:lnTo>
                  <a:pt x="3368802" y="41909"/>
                </a:lnTo>
                <a:lnTo>
                  <a:pt x="3365754" y="43433"/>
                </a:lnTo>
                <a:lnTo>
                  <a:pt x="3352800" y="43433"/>
                </a:lnTo>
                <a:lnTo>
                  <a:pt x="3352800" y="76199"/>
                </a:lnTo>
                <a:lnTo>
                  <a:pt x="33703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94347" y="3276600"/>
            <a:ext cx="76200" cy="1783080"/>
          </a:xfrm>
          <a:custGeom>
            <a:avLst/>
            <a:gdLst/>
            <a:ahLst/>
            <a:cxnLst/>
            <a:rect l="l" t="t" r="r" b="b"/>
            <a:pathLst>
              <a:path w="76200" h="1783079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783079">
                <a:moveTo>
                  <a:pt x="42671" y="76199"/>
                </a:moveTo>
                <a:lnTo>
                  <a:pt x="42671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783079">
                <a:moveTo>
                  <a:pt x="42671" y="1777745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777745"/>
                </a:lnTo>
                <a:lnTo>
                  <a:pt x="35051" y="1781555"/>
                </a:lnTo>
                <a:lnTo>
                  <a:pt x="38099" y="1783079"/>
                </a:lnTo>
                <a:lnTo>
                  <a:pt x="41909" y="1781555"/>
                </a:lnTo>
                <a:lnTo>
                  <a:pt x="42671" y="1777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6709" y="4987861"/>
            <a:ext cx="98679" cy="1146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9633" y="4987861"/>
            <a:ext cx="97155" cy="114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21033" y="4987861"/>
            <a:ext cx="97155" cy="114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94307" y="4987861"/>
            <a:ext cx="98678" cy="1146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67231" y="4987861"/>
            <a:ext cx="97154" cy="1146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38631" y="4987861"/>
            <a:ext cx="97154" cy="1146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162551" y="2584957"/>
            <a:ext cx="2353945" cy="1541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95"/>
              </a:spcBef>
              <a:tabLst>
                <a:tab pos="800100" algn="l"/>
                <a:tab pos="1303020" algn="l"/>
                <a:tab pos="2270125" algn="l"/>
              </a:tabLst>
            </a:pPr>
            <a:r>
              <a:rPr sz="2000" spc="-5" dirty="0">
                <a:latin typeface="Times New Roman"/>
                <a:cs typeface="Times New Roman"/>
              </a:rPr>
              <a:t>0	1 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 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523875">
              <a:lnSpc>
                <a:spcPct val="100000"/>
              </a:lnSpc>
            </a:pPr>
            <a:r>
              <a:rPr sz="2000" i="1" spc="-10" dirty="0">
                <a:latin typeface="Times New Roman"/>
                <a:cs typeface="Times New Roman"/>
              </a:rPr>
              <a:t>y[n]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772795" algn="l"/>
              </a:tabLst>
            </a:pPr>
            <a:r>
              <a:rPr sz="2000" i="1" spc="25" dirty="0">
                <a:latin typeface="Times New Roman"/>
                <a:cs typeface="Times New Roman"/>
              </a:rPr>
              <a:t>y[2]</a:t>
            </a:r>
            <a:r>
              <a:rPr sz="2000" i="1" u="dash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i="1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00887" y="3943159"/>
            <a:ext cx="97154" cy="1146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34187" y="4989385"/>
            <a:ext cx="97154" cy="11620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80441" y="4989385"/>
            <a:ext cx="96392" cy="1162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77165" y="4989385"/>
            <a:ext cx="96393" cy="1162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72365" y="4989385"/>
            <a:ext cx="96393" cy="1162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32447" y="4700778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55180" y="3987546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106679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556502" y="5078983"/>
            <a:ext cx="1676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8159" algn="l"/>
                <a:tab pos="1536700" algn="l"/>
              </a:tabLst>
            </a:pPr>
            <a:r>
              <a:rPr sz="2000" spc="-5" dirty="0">
                <a:latin typeface="Times New Roman"/>
                <a:cs typeface="Times New Roman"/>
              </a:rPr>
              <a:t>0 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28800" y="5410200"/>
            <a:ext cx="2814955" cy="951230"/>
          </a:xfrm>
          <a:custGeom>
            <a:avLst/>
            <a:gdLst/>
            <a:ahLst/>
            <a:cxnLst/>
            <a:rect l="l" t="t" r="r" b="b"/>
            <a:pathLst>
              <a:path w="2814954" h="951229">
                <a:moveTo>
                  <a:pt x="0" y="0"/>
                </a:moveTo>
                <a:lnTo>
                  <a:pt x="0" y="950976"/>
                </a:lnTo>
                <a:lnTo>
                  <a:pt x="2814828" y="950976"/>
                </a:lnTo>
                <a:lnTo>
                  <a:pt x="2814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926842" y="5420711"/>
            <a:ext cx="15240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13040" y="5390197"/>
            <a:ext cx="2731770" cy="95250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2650" i="1" spc="-160" dirty="0">
                <a:latin typeface="Times New Roman"/>
                <a:cs typeface="Times New Roman"/>
              </a:rPr>
              <a:t>y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50" spc="-160" dirty="0">
                <a:latin typeface="Times New Roman"/>
                <a:cs typeface="Times New Roman"/>
              </a:rPr>
              <a:t>2</a:t>
            </a:r>
            <a:r>
              <a:rPr sz="3600" spc="-160" dirty="0">
                <a:latin typeface="Symbol"/>
                <a:cs typeface="Symbol"/>
              </a:rPr>
              <a:t></a:t>
            </a:r>
            <a:r>
              <a:rPr sz="3600" spc="-56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15" dirty="0">
                <a:latin typeface="Times New Roman"/>
                <a:cs typeface="Times New Roman"/>
              </a:rPr>
              <a:t> </a:t>
            </a:r>
            <a:r>
              <a:rPr sz="5925" spc="15" baseline="-8438" dirty="0">
                <a:latin typeface="Symbol"/>
                <a:cs typeface="Symbol"/>
              </a:rPr>
              <a:t></a:t>
            </a:r>
            <a:r>
              <a:rPr sz="5925" spc="-682" baseline="-8438" dirty="0">
                <a:latin typeface="Times New Roman"/>
                <a:cs typeface="Times New Roman"/>
              </a:rPr>
              <a:t> </a:t>
            </a:r>
            <a:r>
              <a:rPr sz="2650" i="1" spc="-195" dirty="0">
                <a:latin typeface="Times New Roman"/>
                <a:cs typeface="Times New Roman"/>
              </a:rPr>
              <a:t>x</a:t>
            </a:r>
            <a:r>
              <a:rPr sz="3600" spc="-195" dirty="0">
                <a:latin typeface="Symbol"/>
                <a:cs typeface="Symbol"/>
              </a:rPr>
              <a:t></a:t>
            </a:r>
            <a:r>
              <a:rPr sz="2650" i="1" spc="-195" dirty="0">
                <a:latin typeface="Times New Roman"/>
                <a:cs typeface="Times New Roman"/>
              </a:rPr>
              <a:t>i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50" i="1" spc="-195" dirty="0">
                <a:latin typeface="Times New Roman"/>
                <a:cs typeface="Times New Roman"/>
              </a:rPr>
              <a:t>h</a:t>
            </a:r>
            <a:r>
              <a:rPr sz="3600" spc="-195" dirty="0">
                <a:latin typeface="Symbol"/>
                <a:cs typeface="Symbol"/>
              </a:rPr>
              <a:t></a:t>
            </a:r>
            <a:r>
              <a:rPr sz="2650" spc="-195" dirty="0">
                <a:latin typeface="Times New Roman"/>
                <a:cs typeface="Times New Roman"/>
              </a:rPr>
              <a:t>2</a:t>
            </a:r>
            <a:r>
              <a:rPr sz="2650" spc="-2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260" dirty="0">
                <a:latin typeface="Times New Roman"/>
                <a:cs typeface="Times New Roman"/>
              </a:rPr>
              <a:t> </a:t>
            </a:r>
            <a:r>
              <a:rPr sz="2650" i="1" spc="-85" dirty="0">
                <a:latin typeface="Times New Roman"/>
                <a:cs typeface="Times New Roman"/>
              </a:rPr>
              <a:t>i</a:t>
            </a:r>
            <a:r>
              <a:rPr sz="3600" spc="-8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857250">
              <a:lnSpc>
                <a:spcPct val="100000"/>
              </a:lnSpc>
              <a:spcBef>
                <a:spcPts val="235"/>
              </a:spcBef>
            </a:pPr>
            <a:r>
              <a:rPr sz="1500" i="1" spc="10" dirty="0">
                <a:latin typeface="Times New Roman"/>
                <a:cs typeface="Times New Roman"/>
              </a:rPr>
              <a:t>i</a:t>
            </a:r>
            <a:r>
              <a:rPr sz="1500" i="1" spc="-21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Symbol"/>
                <a:cs typeface="Symbol"/>
              </a:rPr>
              <a:t></a:t>
            </a:r>
            <a:r>
              <a:rPr sz="1500" spc="-23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Symbol"/>
                <a:cs typeface="Symbol"/>
              </a:rPr>
              <a:t>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24227" y="5405628"/>
            <a:ext cx="2824480" cy="960119"/>
          </a:xfrm>
          <a:custGeom>
            <a:avLst/>
            <a:gdLst/>
            <a:ahLst/>
            <a:cxnLst/>
            <a:rect l="l" t="t" r="r" b="b"/>
            <a:pathLst>
              <a:path w="2824479" h="960120">
                <a:moveTo>
                  <a:pt x="0" y="960120"/>
                </a:moveTo>
                <a:lnTo>
                  <a:pt x="0" y="0"/>
                </a:lnTo>
                <a:lnTo>
                  <a:pt x="2823972" y="0"/>
                </a:lnTo>
                <a:lnTo>
                  <a:pt x="2823972" y="960120"/>
                </a:lnTo>
                <a:lnTo>
                  <a:pt x="0" y="96012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102" y="760730"/>
            <a:ext cx="199326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Exercise</a:t>
            </a:r>
            <a:r>
              <a:rPr sz="3200" spc="-70" dirty="0">
                <a:solidFill>
                  <a:srgbClr val="33339A"/>
                </a:solidFill>
              </a:rPr>
              <a:t> </a:t>
            </a:r>
            <a:r>
              <a:rPr sz="3200" spc="-5" dirty="0">
                <a:solidFill>
                  <a:srgbClr val="33339A"/>
                </a:solidFill>
              </a:rPr>
              <a:t>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51102" y="1451516"/>
            <a:ext cx="7599680" cy="18707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622300" marR="5080" indent="-609600">
              <a:lnSpc>
                <a:spcPct val="1190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Compute the convolution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4050" i="1" baseline="-20576" dirty="0">
                <a:latin typeface="Times New Roman"/>
                <a:cs typeface="Times New Roman"/>
              </a:rPr>
              <a:t>*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400" spc="-5" dirty="0">
                <a:latin typeface="Tahoma"/>
                <a:cs typeface="Tahoma"/>
              </a:rPr>
              <a:t>of the  following pair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signals,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using</a:t>
            </a:r>
            <a:endParaRPr sz="2400">
              <a:latin typeface="Tahoma"/>
              <a:cs typeface="Tahoma"/>
            </a:endParaRPr>
          </a:p>
          <a:p>
            <a:pPr marL="1111885" lvl="1" indent="-489584">
              <a:lnSpc>
                <a:spcPct val="100000"/>
              </a:lnSpc>
              <a:spcBef>
                <a:spcPts val="570"/>
              </a:spcBef>
              <a:buAutoNum type="alphaLcParenBoth"/>
              <a:tabLst>
                <a:tab pos="1112520" algn="l"/>
              </a:tabLst>
            </a:pPr>
            <a:r>
              <a:rPr sz="2400" spc="-5" dirty="0">
                <a:latin typeface="Tahoma"/>
                <a:cs typeface="Tahoma"/>
              </a:rPr>
              <a:t>Equation</a:t>
            </a:r>
            <a:r>
              <a:rPr sz="2400" dirty="0">
                <a:latin typeface="Tahoma"/>
                <a:cs typeface="Tahoma"/>
              </a:rPr>
              <a:t> (2.16)</a:t>
            </a:r>
            <a:endParaRPr sz="2400">
              <a:latin typeface="Tahoma"/>
              <a:cs typeface="Tahoma"/>
            </a:endParaRPr>
          </a:p>
          <a:p>
            <a:pPr marL="1119505" lvl="1" indent="-497205">
              <a:lnSpc>
                <a:spcPct val="100000"/>
              </a:lnSpc>
              <a:spcBef>
                <a:spcPts val="565"/>
              </a:spcBef>
              <a:buAutoNum type="alphaLcParenBoth"/>
              <a:tabLst>
                <a:tab pos="1120140" algn="l"/>
              </a:tabLst>
            </a:pPr>
            <a:r>
              <a:rPr sz="2400" dirty="0">
                <a:latin typeface="Tahoma"/>
                <a:cs typeface="Tahoma"/>
              </a:rPr>
              <a:t>Graphical</a:t>
            </a:r>
            <a:r>
              <a:rPr sz="2400" spc="-5" dirty="0">
                <a:latin typeface="Tahoma"/>
                <a:cs typeface="Tahoma"/>
              </a:rPr>
              <a:t> computation.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3619500"/>
            <a:ext cx="76200" cy="2321560"/>
          </a:xfrm>
          <a:custGeom>
            <a:avLst/>
            <a:gdLst/>
            <a:ahLst/>
            <a:cxnLst/>
            <a:rect l="l" t="t" r="r" b="b"/>
            <a:pathLst>
              <a:path w="76200" h="232156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3528" y="76199"/>
                </a:lnTo>
                <a:lnTo>
                  <a:pt x="33528" y="63245"/>
                </a:lnTo>
                <a:lnTo>
                  <a:pt x="35052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2321560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5052" y="60197"/>
                </a:lnTo>
                <a:lnTo>
                  <a:pt x="33528" y="63245"/>
                </a:lnTo>
                <a:lnTo>
                  <a:pt x="33528" y="76199"/>
                </a:lnTo>
                <a:lnTo>
                  <a:pt x="42672" y="76199"/>
                </a:lnTo>
                <a:close/>
              </a:path>
              <a:path w="76200" h="2321560">
                <a:moveTo>
                  <a:pt x="42672" y="2316479"/>
                </a:moveTo>
                <a:lnTo>
                  <a:pt x="42672" y="76199"/>
                </a:lnTo>
                <a:lnTo>
                  <a:pt x="33528" y="76199"/>
                </a:lnTo>
                <a:lnTo>
                  <a:pt x="33528" y="2316479"/>
                </a:lnTo>
                <a:lnTo>
                  <a:pt x="35052" y="2319528"/>
                </a:lnTo>
                <a:lnTo>
                  <a:pt x="38100" y="2321052"/>
                </a:lnTo>
                <a:lnTo>
                  <a:pt x="41148" y="2319528"/>
                </a:lnTo>
                <a:lnTo>
                  <a:pt x="42672" y="2316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027" y="5897879"/>
            <a:ext cx="3883660" cy="76200"/>
          </a:xfrm>
          <a:custGeom>
            <a:avLst/>
            <a:gdLst/>
            <a:ahLst/>
            <a:cxnLst/>
            <a:rect l="l" t="t" r="r" b="b"/>
            <a:pathLst>
              <a:path w="3883660" h="76200">
                <a:moveTo>
                  <a:pt x="3824478" y="38100"/>
                </a:moveTo>
                <a:lnTo>
                  <a:pt x="3822954" y="34290"/>
                </a:lnTo>
                <a:lnTo>
                  <a:pt x="3819144" y="32766"/>
                </a:lnTo>
                <a:lnTo>
                  <a:pt x="4571" y="32766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3819144" y="42672"/>
                </a:lnTo>
                <a:lnTo>
                  <a:pt x="3822954" y="41148"/>
                </a:lnTo>
                <a:lnTo>
                  <a:pt x="3824478" y="38100"/>
                </a:lnTo>
                <a:close/>
              </a:path>
              <a:path w="3883660" h="76200">
                <a:moveTo>
                  <a:pt x="3883152" y="38100"/>
                </a:moveTo>
                <a:lnTo>
                  <a:pt x="3806952" y="0"/>
                </a:lnTo>
                <a:lnTo>
                  <a:pt x="3806952" y="32766"/>
                </a:lnTo>
                <a:lnTo>
                  <a:pt x="3819144" y="32766"/>
                </a:lnTo>
                <a:lnTo>
                  <a:pt x="3822954" y="34290"/>
                </a:lnTo>
                <a:lnTo>
                  <a:pt x="3824478" y="38100"/>
                </a:lnTo>
                <a:lnTo>
                  <a:pt x="3824478" y="67437"/>
                </a:lnTo>
                <a:lnTo>
                  <a:pt x="3883152" y="38100"/>
                </a:lnTo>
                <a:close/>
              </a:path>
              <a:path w="3883660" h="76200">
                <a:moveTo>
                  <a:pt x="3824478" y="67437"/>
                </a:moveTo>
                <a:lnTo>
                  <a:pt x="3824478" y="38100"/>
                </a:lnTo>
                <a:lnTo>
                  <a:pt x="3822954" y="41148"/>
                </a:lnTo>
                <a:lnTo>
                  <a:pt x="3819144" y="42672"/>
                </a:lnTo>
                <a:lnTo>
                  <a:pt x="3806952" y="42672"/>
                </a:lnTo>
                <a:lnTo>
                  <a:pt x="3806952" y="76200"/>
                </a:lnTo>
                <a:lnTo>
                  <a:pt x="382447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009" y="4751641"/>
            <a:ext cx="73533" cy="90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0713" y="4751641"/>
            <a:ext cx="71247" cy="90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9417" y="4751641"/>
            <a:ext cx="71247" cy="90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7359" y="5883211"/>
            <a:ext cx="71246" cy="902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73589" y="5883211"/>
            <a:ext cx="71246" cy="90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1531" y="5883211"/>
            <a:ext cx="72008" cy="902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5481" y="5896165"/>
            <a:ext cx="72008" cy="887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4185" y="5896165"/>
            <a:ext cx="71247" cy="887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2889" y="5896165"/>
            <a:ext cx="71247" cy="887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80831" y="5896165"/>
            <a:ext cx="72009" cy="887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97479" y="4776978"/>
            <a:ext cx="0" cy="1159510"/>
          </a:xfrm>
          <a:custGeom>
            <a:avLst/>
            <a:gdLst/>
            <a:ahLst/>
            <a:cxnLst/>
            <a:rect l="l" t="t" r="r" b="b"/>
            <a:pathLst>
              <a:path h="1159510">
                <a:moveTo>
                  <a:pt x="0" y="0"/>
                </a:moveTo>
                <a:lnTo>
                  <a:pt x="0" y="11590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95422" y="4776978"/>
            <a:ext cx="0" cy="1159510"/>
          </a:xfrm>
          <a:custGeom>
            <a:avLst/>
            <a:gdLst/>
            <a:ahLst/>
            <a:cxnLst/>
            <a:rect l="l" t="t" r="r" b="b"/>
            <a:pathLst>
              <a:path h="1159510">
                <a:moveTo>
                  <a:pt x="0" y="0"/>
                </a:moveTo>
                <a:lnTo>
                  <a:pt x="0" y="11590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79801" y="36418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20519" y="4445000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0.5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25417" y="59577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01640" y="59577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2738" y="5957722"/>
            <a:ext cx="1206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-4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-3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-2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48428" y="5875020"/>
            <a:ext cx="4348480" cy="76200"/>
          </a:xfrm>
          <a:custGeom>
            <a:avLst/>
            <a:gdLst/>
            <a:ahLst/>
            <a:cxnLst/>
            <a:rect l="l" t="t" r="r" b="b"/>
            <a:pathLst>
              <a:path w="4348480" h="76200">
                <a:moveTo>
                  <a:pt x="4289298" y="38099"/>
                </a:moveTo>
                <a:lnTo>
                  <a:pt x="4287774" y="35051"/>
                </a:lnTo>
                <a:lnTo>
                  <a:pt x="4284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4284726" y="43433"/>
                </a:lnTo>
                <a:lnTo>
                  <a:pt x="4287774" y="41909"/>
                </a:lnTo>
                <a:lnTo>
                  <a:pt x="4289298" y="38099"/>
                </a:lnTo>
                <a:close/>
              </a:path>
              <a:path w="4348480" h="76200">
                <a:moveTo>
                  <a:pt x="4347972" y="38099"/>
                </a:moveTo>
                <a:lnTo>
                  <a:pt x="4271772" y="0"/>
                </a:lnTo>
                <a:lnTo>
                  <a:pt x="4271772" y="33527"/>
                </a:lnTo>
                <a:lnTo>
                  <a:pt x="4284726" y="33527"/>
                </a:lnTo>
                <a:lnTo>
                  <a:pt x="4287774" y="35051"/>
                </a:lnTo>
                <a:lnTo>
                  <a:pt x="4289298" y="38099"/>
                </a:lnTo>
                <a:lnTo>
                  <a:pt x="4289298" y="67436"/>
                </a:lnTo>
                <a:lnTo>
                  <a:pt x="4347972" y="38099"/>
                </a:lnTo>
                <a:close/>
              </a:path>
              <a:path w="4348480" h="76200">
                <a:moveTo>
                  <a:pt x="4289298" y="67436"/>
                </a:moveTo>
                <a:lnTo>
                  <a:pt x="4289298" y="38099"/>
                </a:lnTo>
                <a:lnTo>
                  <a:pt x="4287774" y="41909"/>
                </a:lnTo>
                <a:lnTo>
                  <a:pt x="4284726" y="43433"/>
                </a:lnTo>
                <a:lnTo>
                  <a:pt x="4271772" y="43433"/>
                </a:lnTo>
                <a:lnTo>
                  <a:pt x="4271772" y="76199"/>
                </a:lnTo>
                <a:lnTo>
                  <a:pt x="4289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41819" y="3752850"/>
            <a:ext cx="76200" cy="2165985"/>
          </a:xfrm>
          <a:custGeom>
            <a:avLst/>
            <a:gdLst/>
            <a:ahLst/>
            <a:cxnLst/>
            <a:rect l="l" t="t" r="r" b="b"/>
            <a:pathLst>
              <a:path w="76200" h="2165985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3433" y="63245"/>
                </a:lnTo>
                <a:lnTo>
                  <a:pt x="43433" y="76199"/>
                </a:lnTo>
                <a:lnTo>
                  <a:pt x="76199" y="76199"/>
                </a:lnTo>
                <a:close/>
              </a:path>
              <a:path w="76200" h="2165985">
                <a:moveTo>
                  <a:pt x="43433" y="76199"/>
                </a:moveTo>
                <a:lnTo>
                  <a:pt x="43433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3433" y="76199"/>
                </a:lnTo>
                <a:close/>
              </a:path>
              <a:path w="76200" h="2165985">
                <a:moveTo>
                  <a:pt x="43433" y="2160269"/>
                </a:moveTo>
                <a:lnTo>
                  <a:pt x="43433" y="76199"/>
                </a:lnTo>
                <a:lnTo>
                  <a:pt x="33527" y="76199"/>
                </a:lnTo>
                <a:lnTo>
                  <a:pt x="33527" y="2160269"/>
                </a:lnTo>
                <a:lnTo>
                  <a:pt x="35051" y="2164079"/>
                </a:lnTo>
                <a:lnTo>
                  <a:pt x="38099" y="2165603"/>
                </a:lnTo>
                <a:lnTo>
                  <a:pt x="41909" y="2164079"/>
                </a:lnTo>
                <a:lnTo>
                  <a:pt x="43433" y="2160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7867" y="5842063"/>
            <a:ext cx="107822" cy="136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06783" y="5842063"/>
            <a:ext cx="107822" cy="136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17985" y="5842063"/>
            <a:ext cx="107822" cy="136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65785" y="5842063"/>
            <a:ext cx="107823" cy="136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73939" y="5842063"/>
            <a:ext cx="109346" cy="136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86665" y="5842063"/>
            <a:ext cx="107822" cy="136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261352" y="3775202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h[n]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21817" y="4570285"/>
            <a:ext cx="109347" cy="13830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99185" y="5008435"/>
            <a:ext cx="109347" cy="13830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80185" y="5378767"/>
            <a:ext cx="109347" cy="13754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69567" y="5843587"/>
            <a:ext cx="107823" cy="13830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55139" y="5843587"/>
            <a:ext cx="107823" cy="13830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53478" y="5157978"/>
            <a:ext cx="0" cy="786130"/>
          </a:xfrm>
          <a:custGeom>
            <a:avLst/>
            <a:gdLst/>
            <a:ahLst/>
            <a:cxnLst/>
            <a:rect l="l" t="t" r="r" b="b"/>
            <a:pathLst>
              <a:path h="786129">
                <a:moveTo>
                  <a:pt x="0" y="0"/>
                </a:moveTo>
                <a:lnTo>
                  <a:pt x="0" y="7856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39050" y="5483352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75347" y="4616196"/>
            <a:ext cx="0" cy="1297305"/>
          </a:xfrm>
          <a:custGeom>
            <a:avLst/>
            <a:gdLst/>
            <a:ahLst/>
            <a:cxnLst/>
            <a:rect l="l" t="t" r="r" b="b"/>
            <a:pathLst>
              <a:path h="1297304">
                <a:moveTo>
                  <a:pt x="0" y="129692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58254" y="5935471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2465" algn="l"/>
                <a:tab pos="1077595" algn="l"/>
                <a:tab pos="1439545" algn="l"/>
                <a:tab pos="1950085" algn="l"/>
              </a:tabLst>
            </a:pP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	2	3	4	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70980" y="4291380"/>
            <a:ext cx="190500" cy="130556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784847" y="5073396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30937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55130" y="5459729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76962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5627" y="5300471"/>
            <a:ext cx="6710680" cy="76200"/>
          </a:xfrm>
          <a:custGeom>
            <a:avLst/>
            <a:gdLst/>
            <a:ahLst/>
            <a:cxnLst/>
            <a:rect l="l" t="t" r="r" b="b"/>
            <a:pathLst>
              <a:path w="6710680" h="76200">
                <a:moveTo>
                  <a:pt x="6651498" y="38100"/>
                </a:moveTo>
                <a:lnTo>
                  <a:pt x="6649974" y="35052"/>
                </a:lnTo>
                <a:lnTo>
                  <a:pt x="6646926" y="33528"/>
                </a:lnTo>
                <a:lnTo>
                  <a:pt x="4571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910"/>
                </a:lnTo>
                <a:lnTo>
                  <a:pt x="4571" y="42672"/>
                </a:lnTo>
                <a:lnTo>
                  <a:pt x="6646926" y="42672"/>
                </a:lnTo>
                <a:lnTo>
                  <a:pt x="6649974" y="41910"/>
                </a:lnTo>
                <a:lnTo>
                  <a:pt x="6651498" y="38100"/>
                </a:lnTo>
                <a:close/>
              </a:path>
              <a:path w="6710680" h="76200">
                <a:moveTo>
                  <a:pt x="6710172" y="38100"/>
                </a:moveTo>
                <a:lnTo>
                  <a:pt x="6633972" y="0"/>
                </a:lnTo>
                <a:lnTo>
                  <a:pt x="6633972" y="33528"/>
                </a:lnTo>
                <a:lnTo>
                  <a:pt x="6646926" y="33528"/>
                </a:lnTo>
                <a:lnTo>
                  <a:pt x="6649974" y="35052"/>
                </a:lnTo>
                <a:lnTo>
                  <a:pt x="6651498" y="38100"/>
                </a:lnTo>
                <a:lnTo>
                  <a:pt x="6651498" y="67437"/>
                </a:lnTo>
                <a:lnTo>
                  <a:pt x="6710172" y="38100"/>
                </a:lnTo>
                <a:close/>
              </a:path>
              <a:path w="6710680" h="76200">
                <a:moveTo>
                  <a:pt x="6651498" y="67437"/>
                </a:moveTo>
                <a:lnTo>
                  <a:pt x="6651498" y="38100"/>
                </a:lnTo>
                <a:lnTo>
                  <a:pt x="6649974" y="41910"/>
                </a:lnTo>
                <a:lnTo>
                  <a:pt x="6646926" y="42672"/>
                </a:lnTo>
                <a:lnTo>
                  <a:pt x="6633972" y="42672"/>
                </a:lnTo>
                <a:lnTo>
                  <a:pt x="6633972" y="76200"/>
                </a:lnTo>
                <a:lnTo>
                  <a:pt x="66514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0871" y="2564129"/>
            <a:ext cx="76200" cy="2779395"/>
          </a:xfrm>
          <a:custGeom>
            <a:avLst/>
            <a:gdLst/>
            <a:ahLst/>
            <a:cxnLst/>
            <a:rect l="l" t="t" r="r" b="b"/>
            <a:pathLst>
              <a:path w="76200" h="2779395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59436"/>
                </a:lnTo>
                <a:lnTo>
                  <a:pt x="38099" y="58674"/>
                </a:lnTo>
                <a:lnTo>
                  <a:pt x="41909" y="59436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779395">
                <a:moveTo>
                  <a:pt x="42671" y="76200"/>
                </a:moveTo>
                <a:lnTo>
                  <a:pt x="42671" y="63246"/>
                </a:lnTo>
                <a:lnTo>
                  <a:pt x="41909" y="59436"/>
                </a:lnTo>
                <a:lnTo>
                  <a:pt x="38099" y="58674"/>
                </a:lnTo>
                <a:lnTo>
                  <a:pt x="35051" y="59436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779395">
                <a:moveTo>
                  <a:pt x="42671" y="2774442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774442"/>
                </a:lnTo>
                <a:lnTo>
                  <a:pt x="35051" y="2778252"/>
                </a:lnTo>
                <a:lnTo>
                  <a:pt x="38099" y="2779014"/>
                </a:lnTo>
                <a:lnTo>
                  <a:pt x="41909" y="2778252"/>
                </a:lnTo>
                <a:lnTo>
                  <a:pt x="42671" y="2774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0837" y="5237035"/>
            <a:ext cx="158876" cy="176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45067" y="5237035"/>
            <a:ext cx="156590" cy="176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7011" y="5237035"/>
            <a:ext cx="157352" cy="1764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9431" y="4614481"/>
            <a:ext cx="157352" cy="174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42341" y="4995481"/>
            <a:ext cx="156591" cy="174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14526" y="4251314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1.5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78233" y="3835717"/>
            <a:ext cx="157352" cy="1741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2359" y="4287583"/>
            <a:ext cx="157352" cy="1748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60963" y="4643437"/>
            <a:ext cx="157352" cy="1748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4317" y="5240083"/>
            <a:ext cx="156590" cy="1748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8433" y="5240083"/>
            <a:ext cx="157352" cy="1748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47894" y="4367021"/>
            <a:ext cx="0" cy="1009650"/>
          </a:xfrm>
          <a:custGeom>
            <a:avLst/>
            <a:gdLst/>
            <a:ahLst/>
            <a:cxnLst/>
            <a:rect l="l" t="t" r="r" b="b"/>
            <a:pathLst>
              <a:path h="1009650">
                <a:moveTo>
                  <a:pt x="0" y="0"/>
                </a:moveTo>
                <a:lnTo>
                  <a:pt x="0" y="1009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8971" y="4787646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0"/>
                </a:moveTo>
                <a:lnTo>
                  <a:pt x="0" y="5554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24247" y="5360923"/>
            <a:ext cx="31705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320" algn="l"/>
                <a:tab pos="998219" algn="l"/>
                <a:tab pos="1472565" algn="l"/>
                <a:tab pos="1944370" algn="l"/>
                <a:tab pos="2390140" algn="l"/>
                <a:tab pos="2979420" algn="l"/>
              </a:tabLst>
            </a:pPr>
            <a:r>
              <a:rPr sz="2800" dirty="0">
                <a:latin typeface="Times New Roman"/>
                <a:cs typeface="Times New Roman"/>
              </a:rPr>
              <a:t>0	1	2	3	4	5	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48528" y="3950970"/>
            <a:ext cx="0" cy="1388110"/>
          </a:xfrm>
          <a:custGeom>
            <a:avLst/>
            <a:gdLst/>
            <a:ahLst/>
            <a:cxnLst/>
            <a:rect l="l" t="t" r="r" b="b"/>
            <a:pathLst>
              <a:path h="1388110">
                <a:moveTo>
                  <a:pt x="0" y="13876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18785" y="2308351"/>
            <a:ext cx="2502535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y[n]=x[n]*h[n]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480059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3.0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latin typeface="Times New Roman"/>
                <a:cs typeface="Times New Roman"/>
              </a:rPr>
              <a:t>2.5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94297" y="4683252"/>
            <a:ext cx="0" cy="655320"/>
          </a:xfrm>
          <a:custGeom>
            <a:avLst/>
            <a:gdLst/>
            <a:ahLst/>
            <a:cxnLst/>
            <a:rect l="l" t="t" r="r" b="b"/>
            <a:pathLst>
              <a:path h="655320">
                <a:moveTo>
                  <a:pt x="0" y="65531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42354" y="5062728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8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33947" y="4090670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1.5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9054" y="4467163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0.5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687322" y="1402333"/>
            <a:ext cx="24930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3339A"/>
                </a:solidFill>
              </a:rPr>
              <a:t>Answer</a:t>
            </a:r>
            <a:r>
              <a:rPr sz="4400" spc="-65" dirty="0">
                <a:solidFill>
                  <a:srgbClr val="33339A"/>
                </a:solidFill>
              </a:rPr>
              <a:t> </a:t>
            </a:r>
            <a:r>
              <a:rPr sz="4400" spc="-5" dirty="0">
                <a:solidFill>
                  <a:srgbClr val="33339A"/>
                </a:solidFill>
              </a:rPr>
              <a:t>:</a:t>
            </a:r>
            <a:endParaRPr sz="440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502" y="1025296"/>
            <a:ext cx="6957695" cy="1338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5465" marR="5080" indent="-533400">
              <a:lnSpc>
                <a:spcPct val="119600"/>
              </a:lnSpc>
              <a:spcBef>
                <a:spcPts val="105"/>
              </a:spcBef>
              <a:tabLst>
                <a:tab pos="4076065" algn="l"/>
              </a:tabLst>
            </a:pPr>
            <a:r>
              <a:rPr sz="2400" spc="-5" dirty="0"/>
              <a:t>(b) </a:t>
            </a:r>
            <a:r>
              <a:rPr sz="2400" dirty="0">
                <a:solidFill>
                  <a:srgbClr val="000000"/>
                </a:solidFill>
              </a:rPr>
              <a:t>A</a:t>
            </a:r>
            <a:r>
              <a:rPr sz="2400" spc="2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constant</a:t>
            </a:r>
            <a:r>
              <a:rPr sz="2400" spc="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multiplier:	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This operation</a:t>
            </a:r>
            <a:r>
              <a:rPr sz="2400" b="0" spc="-1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simply  represents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applying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a scale factor on the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input  </a:t>
            </a: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x[n]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Note that this operation is</a:t>
            </a:r>
            <a:r>
              <a:rPr sz="2400" b="0" spc="1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also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4755" y="3906011"/>
            <a:ext cx="734695" cy="992505"/>
          </a:xfrm>
          <a:custGeom>
            <a:avLst/>
            <a:gdLst/>
            <a:ahLst/>
            <a:cxnLst/>
            <a:rect l="l" t="t" r="r" b="b"/>
            <a:pathLst>
              <a:path w="734695" h="992504">
                <a:moveTo>
                  <a:pt x="734568" y="491489"/>
                </a:moveTo>
                <a:lnTo>
                  <a:pt x="0" y="0"/>
                </a:lnTo>
                <a:lnTo>
                  <a:pt x="6096" y="992123"/>
                </a:lnTo>
                <a:lnTo>
                  <a:pt x="734568" y="49148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3072" y="4360926"/>
            <a:ext cx="1286510" cy="76200"/>
          </a:xfrm>
          <a:custGeom>
            <a:avLst/>
            <a:gdLst/>
            <a:ahLst/>
            <a:cxnLst/>
            <a:rect l="l" t="t" r="r" b="b"/>
            <a:pathLst>
              <a:path w="1286510" h="76200">
                <a:moveTo>
                  <a:pt x="1227582" y="38099"/>
                </a:moveTo>
                <a:lnTo>
                  <a:pt x="1226058" y="34289"/>
                </a:lnTo>
                <a:lnTo>
                  <a:pt x="122224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222248" y="42671"/>
                </a:lnTo>
                <a:lnTo>
                  <a:pt x="1226058" y="41147"/>
                </a:lnTo>
                <a:lnTo>
                  <a:pt x="1227582" y="38099"/>
                </a:lnTo>
                <a:close/>
              </a:path>
              <a:path w="1286510" h="76200">
                <a:moveTo>
                  <a:pt x="1286256" y="38099"/>
                </a:moveTo>
                <a:lnTo>
                  <a:pt x="1210056" y="0"/>
                </a:lnTo>
                <a:lnTo>
                  <a:pt x="1210056" y="33527"/>
                </a:lnTo>
                <a:lnTo>
                  <a:pt x="1222248" y="33527"/>
                </a:lnTo>
                <a:lnTo>
                  <a:pt x="1226058" y="34289"/>
                </a:lnTo>
                <a:lnTo>
                  <a:pt x="1227582" y="38099"/>
                </a:lnTo>
                <a:lnTo>
                  <a:pt x="1227582" y="67436"/>
                </a:lnTo>
                <a:lnTo>
                  <a:pt x="1286256" y="38099"/>
                </a:lnTo>
                <a:close/>
              </a:path>
              <a:path w="1286510" h="76200">
                <a:moveTo>
                  <a:pt x="1227582" y="67436"/>
                </a:moveTo>
                <a:lnTo>
                  <a:pt x="1227582" y="38099"/>
                </a:lnTo>
                <a:lnTo>
                  <a:pt x="1226058" y="41147"/>
                </a:lnTo>
                <a:lnTo>
                  <a:pt x="1222248" y="42671"/>
                </a:lnTo>
                <a:lnTo>
                  <a:pt x="1210056" y="42671"/>
                </a:lnTo>
                <a:lnTo>
                  <a:pt x="1210056" y="76199"/>
                </a:lnTo>
                <a:lnTo>
                  <a:pt x="12275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7800" y="4360926"/>
            <a:ext cx="1285875" cy="76200"/>
          </a:xfrm>
          <a:custGeom>
            <a:avLst/>
            <a:gdLst/>
            <a:ahLst/>
            <a:cxnLst/>
            <a:rect l="l" t="t" r="r" b="b"/>
            <a:pathLst>
              <a:path w="1285875" h="76200">
                <a:moveTo>
                  <a:pt x="1226820" y="38099"/>
                </a:moveTo>
                <a:lnTo>
                  <a:pt x="1226058" y="34289"/>
                </a:lnTo>
                <a:lnTo>
                  <a:pt x="122224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222248" y="42671"/>
                </a:lnTo>
                <a:lnTo>
                  <a:pt x="1226058" y="41147"/>
                </a:lnTo>
                <a:lnTo>
                  <a:pt x="1226820" y="38099"/>
                </a:lnTo>
                <a:close/>
              </a:path>
              <a:path w="1285875" h="76200">
                <a:moveTo>
                  <a:pt x="1285494" y="38099"/>
                </a:moveTo>
                <a:lnTo>
                  <a:pt x="1209294" y="0"/>
                </a:lnTo>
                <a:lnTo>
                  <a:pt x="1209294" y="33527"/>
                </a:lnTo>
                <a:lnTo>
                  <a:pt x="1222248" y="33527"/>
                </a:lnTo>
                <a:lnTo>
                  <a:pt x="1226058" y="34289"/>
                </a:lnTo>
                <a:lnTo>
                  <a:pt x="1226820" y="38099"/>
                </a:lnTo>
                <a:lnTo>
                  <a:pt x="1226820" y="67436"/>
                </a:lnTo>
                <a:lnTo>
                  <a:pt x="1285494" y="38099"/>
                </a:lnTo>
                <a:close/>
              </a:path>
              <a:path w="1285875" h="76200">
                <a:moveTo>
                  <a:pt x="1226820" y="67436"/>
                </a:moveTo>
                <a:lnTo>
                  <a:pt x="1226820" y="38099"/>
                </a:lnTo>
                <a:lnTo>
                  <a:pt x="1226058" y="41147"/>
                </a:lnTo>
                <a:lnTo>
                  <a:pt x="1222248" y="42671"/>
                </a:lnTo>
                <a:lnTo>
                  <a:pt x="1209294" y="42671"/>
                </a:lnTo>
                <a:lnTo>
                  <a:pt x="1209294" y="76199"/>
                </a:lnTo>
                <a:lnTo>
                  <a:pt x="12268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83505" y="4135628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6292" y="2476753"/>
            <a:ext cx="4123054" cy="121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memoryless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i="1" spc="-10" dirty="0">
                <a:latin typeface="Times New Roman"/>
                <a:cs typeface="Times New Roman"/>
              </a:rPr>
              <a:t>multiplier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0297" y="3927754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8553" y="3936898"/>
            <a:ext cx="158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8511" y="3653028"/>
            <a:ext cx="175260" cy="603250"/>
          </a:xfrm>
          <a:custGeom>
            <a:avLst/>
            <a:gdLst/>
            <a:ahLst/>
            <a:cxnLst/>
            <a:rect l="l" t="t" r="r" b="b"/>
            <a:pathLst>
              <a:path w="175260" h="603250">
                <a:moveTo>
                  <a:pt x="32096" y="527956"/>
                </a:moveTo>
                <a:lnTo>
                  <a:pt x="0" y="519684"/>
                </a:lnTo>
                <a:lnTo>
                  <a:pt x="18288" y="602742"/>
                </a:lnTo>
                <a:lnTo>
                  <a:pt x="28956" y="590466"/>
                </a:lnTo>
                <a:lnTo>
                  <a:pt x="28956" y="540258"/>
                </a:lnTo>
                <a:lnTo>
                  <a:pt x="32096" y="527956"/>
                </a:lnTo>
                <a:close/>
              </a:path>
              <a:path w="175260" h="603250">
                <a:moveTo>
                  <a:pt x="41926" y="530489"/>
                </a:moveTo>
                <a:lnTo>
                  <a:pt x="32096" y="527956"/>
                </a:lnTo>
                <a:lnTo>
                  <a:pt x="28956" y="540258"/>
                </a:lnTo>
                <a:lnTo>
                  <a:pt x="29718" y="544068"/>
                </a:lnTo>
                <a:lnTo>
                  <a:pt x="32766" y="546354"/>
                </a:lnTo>
                <a:lnTo>
                  <a:pt x="36576" y="545592"/>
                </a:lnTo>
                <a:lnTo>
                  <a:pt x="38862" y="542544"/>
                </a:lnTo>
                <a:lnTo>
                  <a:pt x="41926" y="530489"/>
                </a:lnTo>
                <a:close/>
              </a:path>
              <a:path w="175260" h="603250">
                <a:moveTo>
                  <a:pt x="73914" y="538734"/>
                </a:moveTo>
                <a:lnTo>
                  <a:pt x="41926" y="530489"/>
                </a:lnTo>
                <a:lnTo>
                  <a:pt x="38862" y="542544"/>
                </a:lnTo>
                <a:lnTo>
                  <a:pt x="36576" y="545592"/>
                </a:lnTo>
                <a:lnTo>
                  <a:pt x="32766" y="546354"/>
                </a:lnTo>
                <a:lnTo>
                  <a:pt x="29718" y="544068"/>
                </a:lnTo>
                <a:lnTo>
                  <a:pt x="28956" y="540258"/>
                </a:lnTo>
                <a:lnTo>
                  <a:pt x="28956" y="590466"/>
                </a:lnTo>
                <a:lnTo>
                  <a:pt x="73914" y="538734"/>
                </a:lnTo>
                <a:close/>
              </a:path>
              <a:path w="175260" h="603250">
                <a:moveTo>
                  <a:pt x="175260" y="6096"/>
                </a:moveTo>
                <a:lnTo>
                  <a:pt x="174498" y="2286"/>
                </a:lnTo>
                <a:lnTo>
                  <a:pt x="172212" y="0"/>
                </a:lnTo>
                <a:lnTo>
                  <a:pt x="168402" y="762"/>
                </a:lnTo>
                <a:lnTo>
                  <a:pt x="166116" y="3048"/>
                </a:lnTo>
                <a:lnTo>
                  <a:pt x="32096" y="527956"/>
                </a:lnTo>
                <a:lnTo>
                  <a:pt x="41926" y="530489"/>
                </a:lnTo>
                <a:lnTo>
                  <a:pt x="17526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75001" y="5273294"/>
            <a:ext cx="629666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2.3. Block diagram representation of a  multiplier. x[n] and y[n] denote discrete-time </a:t>
            </a:r>
            <a:r>
              <a:rPr sz="2400" i="1" dirty="0">
                <a:latin typeface="Times New Roman"/>
                <a:cs typeface="Times New Roman"/>
              </a:rPr>
              <a:t>input  </a:t>
            </a:r>
            <a:r>
              <a:rPr sz="2400" i="1" spc="-5" dirty="0">
                <a:latin typeface="Times New Roman"/>
                <a:cs typeface="Times New Roman"/>
              </a:rPr>
              <a:t>and output signals respectively.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denotes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10" dirty="0">
                <a:latin typeface="Times New Roman"/>
                <a:cs typeface="Times New Roman"/>
              </a:rPr>
              <a:t>scalar  multiplier.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731773"/>
            <a:ext cx="7408545" cy="586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75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Exercise </a:t>
            </a:r>
            <a:r>
              <a:rPr sz="2400" spc="-5" dirty="0">
                <a:latin typeface="Tahoma"/>
                <a:cs typeface="Tahoma"/>
              </a:rPr>
              <a:t>3. </a:t>
            </a:r>
            <a:r>
              <a:rPr sz="2400" dirty="0">
                <a:latin typeface="Tahoma"/>
                <a:cs typeface="Tahoma"/>
              </a:rPr>
              <a:t>Convolution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&amp;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</a:t>
            </a:r>
            <a:r>
              <a:rPr sz="2400" spc="-5" dirty="0">
                <a:latin typeface="Tahoma"/>
                <a:cs typeface="Tahoma"/>
              </a:rPr>
              <a:t> filtering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Matlab has a </a:t>
            </a:r>
            <a:r>
              <a:rPr sz="2400" spc="-5" dirty="0">
                <a:latin typeface="Tahoma"/>
                <a:cs typeface="Tahoma"/>
              </a:rPr>
              <a:t>built-in </a:t>
            </a:r>
            <a:r>
              <a:rPr sz="2400" dirty="0">
                <a:latin typeface="Tahoma"/>
                <a:cs typeface="Tahoma"/>
              </a:rPr>
              <a:t>function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to perform </a:t>
            </a:r>
            <a:r>
              <a:rPr sz="2400" spc="-5" dirty="0">
                <a:latin typeface="Tahoma"/>
                <a:cs typeface="Tahoma"/>
              </a:rPr>
              <a:t>convolution, which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is called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`conv'.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Use </a:t>
            </a:r>
            <a:r>
              <a:rPr sz="2400" spc="-5" dirty="0">
                <a:latin typeface="Tahoma"/>
                <a:cs typeface="Tahoma"/>
              </a:rPr>
              <a:t>`help' </a:t>
            </a:r>
            <a:r>
              <a:rPr sz="2400" dirty="0">
                <a:latin typeface="Tahoma"/>
                <a:cs typeface="Tahoma"/>
              </a:rPr>
              <a:t>command to </a:t>
            </a:r>
            <a:r>
              <a:rPr sz="2400" spc="-5" dirty="0">
                <a:latin typeface="Tahoma"/>
                <a:cs typeface="Tahoma"/>
              </a:rPr>
              <a:t>find </a:t>
            </a:r>
            <a:r>
              <a:rPr sz="2400" dirty="0">
                <a:latin typeface="Tahoma"/>
                <a:cs typeface="Tahoma"/>
              </a:rPr>
              <a:t>out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more </a:t>
            </a:r>
            <a:r>
              <a:rPr sz="2400" spc="-5" dirty="0">
                <a:latin typeface="Tahoma"/>
                <a:cs typeface="Tahoma"/>
              </a:rPr>
              <a:t>about `conv'.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We </a:t>
            </a:r>
            <a:r>
              <a:rPr sz="2400" spc="-5" dirty="0">
                <a:latin typeface="Tahoma"/>
                <a:cs typeface="Tahoma"/>
              </a:rPr>
              <a:t>now </a:t>
            </a:r>
            <a:r>
              <a:rPr sz="2400" dirty="0">
                <a:latin typeface="Tahoma"/>
                <a:cs typeface="Tahoma"/>
              </a:rPr>
              <a:t>evaluate the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sequences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 </a:t>
            </a:r>
            <a:r>
              <a:rPr sz="2400" spc="-5" dirty="0">
                <a:latin typeface="Tahoma"/>
                <a:cs typeface="Tahoma"/>
              </a:rPr>
              <a:t>x, h and </a:t>
            </a:r>
            <a:r>
              <a:rPr sz="2400" dirty="0">
                <a:latin typeface="Tahoma"/>
                <a:cs typeface="Tahoma"/>
              </a:rPr>
              <a:t>y from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previous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%</a:t>
            </a:r>
            <a:r>
              <a:rPr sz="2400" spc="-5" dirty="0">
                <a:latin typeface="Tahoma"/>
                <a:cs typeface="Tahoma"/>
              </a:rPr>
              <a:t> example.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sequence_x </a:t>
            </a:r>
            <a:r>
              <a:rPr sz="2400" dirty="0">
                <a:latin typeface="Tahoma"/>
                <a:cs typeface="Tahoma"/>
              </a:rPr>
              <a:t>= [zeros(1,4) ones(1,3)*0.5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zeros(1,3)]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sequence_h </a:t>
            </a:r>
            <a:r>
              <a:rPr sz="2400" dirty="0">
                <a:latin typeface="Tahoma"/>
                <a:cs typeface="Tahoma"/>
              </a:rPr>
              <a:t>= [zeros(1,4) 3:-1:1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zeros(1,3)]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sequence_y = conv </a:t>
            </a:r>
            <a:r>
              <a:rPr sz="2400" spc="-5" dirty="0">
                <a:latin typeface="Tahoma"/>
                <a:cs typeface="Tahoma"/>
              </a:rPr>
              <a:t>(sequence_x,</a:t>
            </a:r>
            <a:r>
              <a:rPr sz="2400" dirty="0">
                <a:latin typeface="Tahoma"/>
                <a:cs typeface="Tahoma"/>
              </a:rPr>
              <a:t> sequence_h);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discrete_time 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-4:5;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01" y="819404"/>
            <a:ext cx="3759200" cy="5880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% Plot the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sequences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figure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subplot(3,1,1)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plot(unit_step)</a:t>
            </a:r>
            <a:endParaRPr sz="2000">
              <a:latin typeface="Tahoma"/>
              <a:cs typeface="Tahoma"/>
            </a:endParaRPr>
          </a:p>
          <a:p>
            <a:pPr marL="355600" marR="1174750" indent="-342900">
              <a:lnSpc>
                <a:spcPts val="1930"/>
              </a:lnSpc>
              <a:spcBef>
                <a:spcPts val="4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stem(discrete_time,  </a:t>
            </a:r>
            <a:r>
              <a:rPr sz="2000" spc="-10" dirty="0">
                <a:latin typeface="Tahoma"/>
                <a:cs typeface="Tahoma"/>
              </a:rPr>
              <a:t>sequence_x)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axis([-5 5 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1])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title ('x[n]')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subplot(3,1,2)</a:t>
            </a:r>
            <a:endParaRPr sz="2000">
              <a:latin typeface="Tahoma"/>
              <a:cs typeface="Tahoma"/>
            </a:endParaRPr>
          </a:p>
          <a:p>
            <a:pPr marL="355600" marR="1174750" indent="-342900">
              <a:lnSpc>
                <a:spcPts val="1930"/>
              </a:lnSpc>
              <a:spcBef>
                <a:spcPts val="4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stem(discrete_time,  </a:t>
            </a:r>
            <a:r>
              <a:rPr sz="2000" spc="-10" dirty="0">
                <a:latin typeface="Tahoma"/>
                <a:cs typeface="Tahoma"/>
              </a:rPr>
              <a:t>sequence_h)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axis([-5 5 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3])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title('h[n]')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subplot(3,1,3)</a:t>
            </a:r>
            <a:endParaRPr sz="2000">
              <a:latin typeface="Tahoma"/>
              <a:cs typeface="Tahoma"/>
            </a:endParaRPr>
          </a:p>
          <a:p>
            <a:pPr marL="355600" marR="288290" indent="-342900">
              <a:lnSpc>
                <a:spcPts val="1930"/>
              </a:lnSpc>
              <a:spcBef>
                <a:spcPts val="4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extended_discrete_time = -  8:10;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ts val="1930"/>
              </a:lnSpc>
              <a:spcBef>
                <a:spcPts val="46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stem(extended_discrete_time,  </a:t>
            </a:r>
            <a:r>
              <a:rPr sz="2000" spc="-10" dirty="0">
                <a:latin typeface="Tahoma"/>
                <a:cs typeface="Tahoma"/>
              </a:rPr>
              <a:t>sequence_y)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axis([-5 5 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3])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title('y[n]')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11317" y="1075182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11317" y="244602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1317" y="244602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1508" y="1075181"/>
            <a:ext cx="0" cy="1370965"/>
          </a:xfrm>
          <a:custGeom>
            <a:avLst/>
            <a:gdLst/>
            <a:ahLst/>
            <a:cxnLst/>
            <a:rect l="l" t="t" r="r" b="b"/>
            <a:pathLst>
              <a:path h="1370964">
                <a:moveTo>
                  <a:pt x="0" y="0"/>
                </a:moveTo>
                <a:lnTo>
                  <a:pt x="0" y="13708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33847" y="2458439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2701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2701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34659" y="2458439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-4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23038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3038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4615" y="2458439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-3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23850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23850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46190" y="2458439"/>
            <a:ext cx="1257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0" dirty="0">
                <a:latin typeface="Arial"/>
                <a:cs typeface="Arial"/>
              </a:rPr>
              <a:t>-2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4662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4662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47002" y="2458439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-1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34999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34999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36192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36192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95107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37004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37004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996681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37816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37816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397493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848153" y="240868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48153" y="1075182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807450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249344" y="1075181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208261" y="245843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11317" y="244602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8655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11818" y="244602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11818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096509" y="234642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11317" y="217551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48655" y="21755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11818" y="217551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211818" y="21755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993640" y="2075915"/>
            <a:ext cx="1962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Arial"/>
                <a:cs typeface="Arial"/>
              </a:rPr>
              <a:t>0</a:t>
            </a:r>
            <a:r>
              <a:rPr sz="950" spc="25" dirty="0">
                <a:latin typeface="Arial"/>
                <a:cs typeface="Arial"/>
              </a:rPr>
              <a:t>.</a:t>
            </a: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11317" y="1895855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48655" y="189585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211818" y="1895855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11818" y="189585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993640" y="1796261"/>
            <a:ext cx="1962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Arial"/>
                <a:cs typeface="Arial"/>
              </a:rPr>
              <a:t>0</a:t>
            </a:r>
            <a:r>
              <a:rPr sz="950" spc="25" dirty="0">
                <a:latin typeface="Arial"/>
                <a:cs typeface="Arial"/>
              </a:rPr>
              <a:t>.</a:t>
            </a: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211317" y="1625346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48655" y="16253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211818" y="1625346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11818" y="16253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993640" y="1526513"/>
            <a:ext cx="1962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Arial"/>
                <a:cs typeface="Arial"/>
              </a:rPr>
              <a:t>0</a:t>
            </a:r>
            <a:r>
              <a:rPr sz="950" spc="25" dirty="0">
                <a:latin typeface="Arial"/>
                <a:cs typeface="Arial"/>
              </a:rPr>
              <a:t>.</a:t>
            </a:r>
            <a:r>
              <a:rPr sz="950" dirty="0"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211317" y="1345691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48655" y="1345691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2" y="761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11818" y="1345691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11818" y="1345691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993640" y="1246859"/>
            <a:ext cx="1962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Arial"/>
                <a:cs typeface="Arial"/>
              </a:rPr>
              <a:t>0</a:t>
            </a:r>
            <a:r>
              <a:rPr sz="950" spc="25" dirty="0">
                <a:latin typeface="Arial"/>
                <a:cs typeface="Arial"/>
              </a:rPr>
              <a:t>.</a:t>
            </a:r>
            <a:r>
              <a:rPr sz="950" dirty="0">
                <a:latin typeface="Arial"/>
                <a:cs typeface="Arial"/>
              </a:rPr>
              <a:t>8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211317" y="1075182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48655" y="107594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2" y="761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11818" y="1075182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11818" y="107594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096509" y="97634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211317" y="1075182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11317" y="244602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74791" y="240868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85509" y="2408682"/>
            <a:ext cx="74295" cy="74930"/>
          </a:xfrm>
          <a:custGeom>
            <a:avLst/>
            <a:gdLst/>
            <a:ahLst/>
            <a:cxnLst/>
            <a:rect l="l" t="t" r="r" b="b"/>
            <a:pathLst>
              <a:path w="74295" h="74930">
                <a:moveTo>
                  <a:pt x="73914" y="37337"/>
                </a:moveTo>
                <a:lnTo>
                  <a:pt x="71080" y="22824"/>
                </a:lnTo>
                <a:lnTo>
                  <a:pt x="63246" y="10953"/>
                </a:lnTo>
                <a:lnTo>
                  <a:pt x="51411" y="2940"/>
                </a:lnTo>
                <a:lnTo>
                  <a:pt x="36576" y="0"/>
                </a:lnTo>
                <a:lnTo>
                  <a:pt x="22181" y="2940"/>
                </a:lnTo>
                <a:lnTo>
                  <a:pt x="10572" y="10953"/>
                </a:lnTo>
                <a:lnTo>
                  <a:pt x="2821" y="22824"/>
                </a:lnTo>
                <a:lnTo>
                  <a:pt x="0" y="37337"/>
                </a:lnTo>
                <a:lnTo>
                  <a:pt x="2833" y="51851"/>
                </a:lnTo>
                <a:lnTo>
                  <a:pt x="10668" y="63722"/>
                </a:lnTo>
                <a:lnTo>
                  <a:pt x="22502" y="71735"/>
                </a:lnTo>
                <a:lnTo>
                  <a:pt x="37338" y="74675"/>
                </a:lnTo>
                <a:lnTo>
                  <a:pt x="51732" y="71735"/>
                </a:lnTo>
                <a:lnTo>
                  <a:pt x="63341" y="63722"/>
                </a:lnTo>
                <a:lnTo>
                  <a:pt x="71092" y="51851"/>
                </a:lnTo>
                <a:lnTo>
                  <a:pt x="73914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86321" y="240868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87133" y="240868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96708" y="1727835"/>
            <a:ext cx="75437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98282" y="1727835"/>
            <a:ext cx="75438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99094" y="1727835"/>
            <a:ext cx="75437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99906" y="2408301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09863" y="2408301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211436" y="2408301"/>
            <a:ext cx="75438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12129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12891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22847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22847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23659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23659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24471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24471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34428" y="1765554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6804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36002" y="1765554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6804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36814" y="1765554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6804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37626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437626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47581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48343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49156" y="2446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249156" y="24460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7110476" y="836141"/>
            <a:ext cx="227329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35" dirty="0">
                <a:latin typeface="Arial"/>
                <a:cs typeface="Arial"/>
              </a:rPr>
              <a:t>x</a:t>
            </a:r>
            <a:r>
              <a:rPr sz="950" spc="25" dirty="0">
                <a:latin typeface="Arial"/>
                <a:cs typeface="Arial"/>
              </a:rPr>
              <a:t>[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]</a:t>
            </a:r>
            <a:endParaRPr sz="95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211317" y="2893314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11317" y="42633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11317" y="42633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211508" y="2893312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3847" y="4276571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612701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12701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534659" y="4276571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-4</a:t>
            </a:r>
            <a:endParaRPr sz="95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023038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23038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944615" y="4276571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-3</a:t>
            </a:r>
            <a:endParaRPr sz="95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423850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23850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346190" y="4276571"/>
            <a:ext cx="1257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0" dirty="0">
                <a:latin typeface="Arial"/>
                <a:cs typeface="Arial"/>
              </a:rPr>
              <a:t>-2</a:t>
            </a:r>
            <a:endParaRPr sz="95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824662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24662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6747002" y="4276571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-1</a:t>
            </a:r>
            <a:endParaRPr sz="95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234999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234999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36192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36192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7595107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8037004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037004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7996681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437816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437816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8397493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8848153" y="4226051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848153" y="289331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8807450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9249344" y="2893312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9208261" y="427657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5211317" y="426339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48655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211818" y="426339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11818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5096509" y="4164557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5211317" y="3806952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248655" y="38069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211818" y="3806952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211818" y="38069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5096509" y="3707357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5211317" y="3349752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248655" y="33505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211818" y="3349752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211818" y="33505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5096509" y="325091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5211317" y="2893314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248655" y="28933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211818" y="2893314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211818" y="28933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5096509" y="2793719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5211317" y="2893314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11317" y="42633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574791" y="42260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985509" y="4226052"/>
            <a:ext cx="74295" cy="74930"/>
          </a:xfrm>
          <a:custGeom>
            <a:avLst/>
            <a:gdLst/>
            <a:ahLst/>
            <a:cxnLst/>
            <a:rect l="l" t="t" r="r" b="b"/>
            <a:pathLst>
              <a:path w="74295" h="74929">
                <a:moveTo>
                  <a:pt x="73914" y="37337"/>
                </a:moveTo>
                <a:lnTo>
                  <a:pt x="71080" y="22824"/>
                </a:lnTo>
                <a:lnTo>
                  <a:pt x="63246" y="10953"/>
                </a:lnTo>
                <a:lnTo>
                  <a:pt x="51411" y="2940"/>
                </a:lnTo>
                <a:lnTo>
                  <a:pt x="36576" y="0"/>
                </a:lnTo>
                <a:lnTo>
                  <a:pt x="22181" y="2940"/>
                </a:lnTo>
                <a:lnTo>
                  <a:pt x="10572" y="10953"/>
                </a:lnTo>
                <a:lnTo>
                  <a:pt x="2821" y="22824"/>
                </a:lnTo>
                <a:lnTo>
                  <a:pt x="0" y="37337"/>
                </a:lnTo>
                <a:lnTo>
                  <a:pt x="2833" y="51851"/>
                </a:lnTo>
                <a:lnTo>
                  <a:pt x="10668" y="63722"/>
                </a:lnTo>
                <a:lnTo>
                  <a:pt x="22502" y="71735"/>
                </a:lnTo>
                <a:lnTo>
                  <a:pt x="37338" y="74675"/>
                </a:lnTo>
                <a:lnTo>
                  <a:pt x="51732" y="71735"/>
                </a:lnTo>
                <a:lnTo>
                  <a:pt x="63341" y="63722"/>
                </a:lnTo>
                <a:lnTo>
                  <a:pt x="71092" y="51851"/>
                </a:lnTo>
                <a:lnTo>
                  <a:pt x="73914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386321" y="42260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787133" y="42260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196708" y="2855595"/>
            <a:ext cx="75437" cy="75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598282" y="3312033"/>
            <a:ext cx="75438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999094" y="3769233"/>
            <a:ext cx="75437" cy="75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99906" y="4225671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809863" y="4225671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211436" y="4225671"/>
            <a:ext cx="75438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612129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612891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022847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022847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423659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423659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824471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824471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234428" y="2893314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13700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636002" y="3349752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91363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036814" y="3806952"/>
            <a:ext cx="0" cy="456565"/>
          </a:xfrm>
          <a:custGeom>
            <a:avLst/>
            <a:gdLst/>
            <a:ahLst/>
            <a:cxnLst/>
            <a:rect l="l" t="t" r="r" b="b"/>
            <a:pathLst>
              <a:path h="456564">
                <a:moveTo>
                  <a:pt x="0" y="45643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437626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437626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847581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848343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249156" y="426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249156" y="426415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7110476" y="2408026"/>
            <a:ext cx="227329" cy="4171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3655" algn="ctr">
              <a:lnSpc>
                <a:spcPct val="100000"/>
              </a:lnSpc>
              <a:spcBef>
                <a:spcPts val="500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spc="-15" dirty="0">
                <a:latin typeface="Arial"/>
                <a:cs typeface="Arial"/>
              </a:rPr>
              <a:t>h</a:t>
            </a:r>
            <a:r>
              <a:rPr sz="950" spc="25" dirty="0">
                <a:latin typeface="Arial"/>
                <a:cs typeface="Arial"/>
              </a:rPr>
              <a:t>[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]</a:t>
            </a:r>
            <a:endParaRPr sz="95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211317" y="47205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11317" y="6090665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317" y="6090665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508" y="4720589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5133847" y="6103085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5612701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612701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5534659" y="6103085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-4</a:t>
            </a:r>
            <a:endParaRPr sz="950">
              <a:latin typeface="Arial"/>
              <a:cs typeface="Arial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6023038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023038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5944615" y="6103085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-3</a:t>
            </a:r>
            <a:endParaRPr sz="950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6423850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423850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6346190" y="6103085"/>
            <a:ext cx="1257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0" dirty="0">
                <a:latin typeface="Arial"/>
                <a:cs typeface="Arial"/>
              </a:rPr>
              <a:t>-2</a:t>
            </a:r>
            <a:endParaRPr sz="950">
              <a:latin typeface="Arial"/>
              <a:cs typeface="Arial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6824662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824662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6747002" y="6103085"/>
            <a:ext cx="1276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Arial"/>
                <a:cs typeface="Arial"/>
              </a:rPr>
              <a:t>-1</a:t>
            </a:r>
            <a:endParaRPr sz="950">
              <a:latin typeface="Arial"/>
              <a:cs typeface="Arial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7234999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234999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7194295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7636192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636192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 txBox="1"/>
          <p:nvPr/>
        </p:nvSpPr>
        <p:spPr>
          <a:xfrm>
            <a:off x="7595107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8037004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037004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7996681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8437816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437816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8397493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8848153" y="6053327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848153" y="4720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 txBox="1"/>
          <p:nvPr/>
        </p:nvSpPr>
        <p:spPr>
          <a:xfrm>
            <a:off x="8807450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9249344" y="4720589"/>
            <a:ext cx="0" cy="1370965"/>
          </a:xfrm>
          <a:custGeom>
            <a:avLst/>
            <a:gdLst/>
            <a:ahLst/>
            <a:cxnLst/>
            <a:rect l="l" t="t" r="r" b="b"/>
            <a:pathLst>
              <a:path h="1370964">
                <a:moveTo>
                  <a:pt x="0" y="0"/>
                </a:moveTo>
                <a:lnTo>
                  <a:pt x="0" y="13708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 txBox="1"/>
          <p:nvPr/>
        </p:nvSpPr>
        <p:spPr>
          <a:xfrm>
            <a:off x="9208261" y="610308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5211317" y="6090665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248655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211818" y="6090665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211818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5096509" y="5991833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5211317" y="5634228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248655" y="563422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211818" y="5634228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211818" y="563422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5096509" y="5534633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5211317" y="5177028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248655" y="51777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211818" y="5177028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9211818" y="51777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5096509" y="507819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5211317" y="472059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>
                <a:moveTo>
                  <a:pt x="0" y="0"/>
                </a:moveTo>
                <a:lnTo>
                  <a:pt x="37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248655" y="47205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9211818" y="472059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373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211818" y="472059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 txBox="1"/>
          <p:nvPr/>
        </p:nvSpPr>
        <p:spPr>
          <a:xfrm>
            <a:off x="5096509" y="4620995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5211317" y="4720590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211317" y="6090665"/>
            <a:ext cx="4037965" cy="0"/>
          </a:xfrm>
          <a:custGeom>
            <a:avLst/>
            <a:gdLst/>
            <a:ahLst/>
            <a:cxnLst/>
            <a:rect l="l" t="t" r="r" b="b"/>
            <a:pathLst>
              <a:path w="4037965">
                <a:moveTo>
                  <a:pt x="0" y="0"/>
                </a:moveTo>
                <a:lnTo>
                  <a:pt x="40378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173979" y="605332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74791" y="605332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985509" y="6053328"/>
            <a:ext cx="74295" cy="74930"/>
          </a:xfrm>
          <a:custGeom>
            <a:avLst/>
            <a:gdLst/>
            <a:ahLst/>
            <a:cxnLst/>
            <a:rect l="l" t="t" r="r" b="b"/>
            <a:pathLst>
              <a:path w="74295" h="74929">
                <a:moveTo>
                  <a:pt x="73914" y="37337"/>
                </a:moveTo>
                <a:lnTo>
                  <a:pt x="71080" y="22824"/>
                </a:lnTo>
                <a:lnTo>
                  <a:pt x="63246" y="10953"/>
                </a:lnTo>
                <a:lnTo>
                  <a:pt x="51411" y="2940"/>
                </a:lnTo>
                <a:lnTo>
                  <a:pt x="36576" y="0"/>
                </a:lnTo>
                <a:lnTo>
                  <a:pt x="22181" y="2940"/>
                </a:lnTo>
                <a:lnTo>
                  <a:pt x="10572" y="10953"/>
                </a:lnTo>
                <a:lnTo>
                  <a:pt x="2821" y="22824"/>
                </a:lnTo>
                <a:lnTo>
                  <a:pt x="0" y="37337"/>
                </a:lnTo>
                <a:lnTo>
                  <a:pt x="2833" y="51851"/>
                </a:lnTo>
                <a:lnTo>
                  <a:pt x="10668" y="63722"/>
                </a:lnTo>
                <a:lnTo>
                  <a:pt x="22502" y="71735"/>
                </a:lnTo>
                <a:lnTo>
                  <a:pt x="37338" y="74675"/>
                </a:lnTo>
                <a:lnTo>
                  <a:pt x="51732" y="71735"/>
                </a:lnTo>
                <a:lnTo>
                  <a:pt x="63341" y="63722"/>
                </a:lnTo>
                <a:lnTo>
                  <a:pt x="71092" y="51851"/>
                </a:lnTo>
                <a:lnTo>
                  <a:pt x="73914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386321" y="605332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6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787133" y="605332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37337"/>
                </a:move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196708" y="5372480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598282" y="4916042"/>
            <a:ext cx="75437" cy="74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999094" y="4682871"/>
            <a:ext cx="75437" cy="75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399906" y="5372480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809863" y="5828919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211436" y="6052946"/>
            <a:ext cx="75437" cy="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211317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211317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612129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612891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022847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022847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423659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423659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824471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824471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234999" y="5410200"/>
            <a:ext cx="0" cy="680720"/>
          </a:xfrm>
          <a:custGeom>
            <a:avLst/>
            <a:gdLst/>
            <a:ahLst/>
            <a:cxnLst/>
            <a:rect l="l" t="t" r="r" b="b"/>
            <a:pathLst>
              <a:path h="680720">
                <a:moveTo>
                  <a:pt x="0" y="0"/>
                </a:moveTo>
                <a:lnTo>
                  <a:pt x="0" y="68046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636192" y="4953000"/>
            <a:ext cx="0" cy="1137920"/>
          </a:xfrm>
          <a:custGeom>
            <a:avLst/>
            <a:gdLst/>
            <a:ahLst/>
            <a:cxnLst/>
            <a:rect l="l" t="t" r="r" b="b"/>
            <a:pathLst>
              <a:path h="1137920">
                <a:moveTo>
                  <a:pt x="0" y="0"/>
                </a:moveTo>
                <a:lnTo>
                  <a:pt x="0" y="113766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037004" y="4720590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437816" y="5410200"/>
            <a:ext cx="0" cy="680720"/>
          </a:xfrm>
          <a:custGeom>
            <a:avLst/>
            <a:gdLst/>
            <a:ahLst/>
            <a:cxnLst/>
            <a:rect l="l" t="t" r="r" b="b"/>
            <a:pathLst>
              <a:path h="680720">
                <a:moveTo>
                  <a:pt x="0" y="0"/>
                </a:moveTo>
                <a:lnTo>
                  <a:pt x="0" y="68046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848153" y="5866638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4027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249156" y="6090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249156" y="60906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 txBox="1"/>
          <p:nvPr/>
        </p:nvSpPr>
        <p:spPr>
          <a:xfrm>
            <a:off x="7110476" y="4217015"/>
            <a:ext cx="227329" cy="435609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570"/>
              </a:spcBef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950" spc="35" dirty="0">
                <a:latin typeface="Arial"/>
                <a:cs typeface="Arial"/>
              </a:rPr>
              <a:t>y</a:t>
            </a:r>
            <a:r>
              <a:rPr sz="950" spc="25" dirty="0">
                <a:latin typeface="Arial"/>
                <a:cs typeface="Arial"/>
              </a:rPr>
              <a:t>[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dirty="0">
                <a:latin typeface="Arial"/>
                <a:cs typeface="Arial"/>
              </a:rPr>
              <a:t>]</a:t>
            </a:r>
            <a:endParaRPr sz="950">
              <a:latin typeface="Arial"/>
              <a:cs typeface="Arial"/>
            </a:endParaRPr>
          </a:p>
        </p:txBody>
      </p:sp>
      <p:sp>
        <p:nvSpPr>
          <p:cNvPr id="264" name="Footer Placeholder 26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10655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51102" y="1787296"/>
            <a:ext cx="723265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7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Determine the impulse response for the cascade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  </a:t>
            </a: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linear time-invariant systems </a:t>
            </a:r>
            <a:r>
              <a:rPr sz="2400" spc="-5" dirty="0">
                <a:latin typeface="Tahoma"/>
                <a:cs typeface="Tahoma"/>
              </a:rPr>
              <a:t>having </a:t>
            </a:r>
            <a:r>
              <a:rPr sz="2400" dirty="0">
                <a:latin typeface="Tahoma"/>
                <a:cs typeface="Tahoma"/>
              </a:rPr>
              <a:t>impulse  </a:t>
            </a:r>
            <a:r>
              <a:rPr sz="2400" spc="-5" dirty="0">
                <a:latin typeface="Tahoma"/>
                <a:cs typeface="Tahoma"/>
              </a:rPr>
              <a:t>response.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3462528"/>
            <a:ext cx="5638800" cy="1033780"/>
          </a:xfrm>
          <a:custGeom>
            <a:avLst/>
            <a:gdLst/>
            <a:ahLst/>
            <a:cxnLst/>
            <a:rect l="l" t="t" r="r" b="b"/>
            <a:pathLst>
              <a:path w="5638800" h="1033779">
                <a:moveTo>
                  <a:pt x="0" y="0"/>
                </a:moveTo>
                <a:lnTo>
                  <a:pt x="0" y="1033272"/>
                </a:lnTo>
                <a:lnTo>
                  <a:pt x="5638800" y="1033272"/>
                </a:lnTo>
                <a:lnTo>
                  <a:pt x="5638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54823" y="3486660"/>
            <a:ext cx="11048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i="1" spc="2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3068" y="3486660"/>
            <a:ext cx="11048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i="1" spc="2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7702" y="4055743"/>
            <a:ext cx="5556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13384" algn="l"/>
              </a:tabLst>
            </a:pPr>
            <a:r>
              <a:rPr sz="2600" spc="-915" dirty="0">
                <a:latin typeface="Symbol"/>
                <a:cs typeface="Symbol"/>
              </a:rPr>
              <a:t>⎝</a:t>
            </a:r>
            <a:r>
              <a:rPr sz="2600" spc="-915" dirty="0">
                <a:latin typeface="Times New Roman"/>
                <a:cs typeface="Times New Roman"/>
              </a:rPr>
              <a:t>	</a:t>
            </a:r>
            <a:r>
              <a:rPr sz="2600" spc="-1540" dirty="0">
                <a:latin typeface="Symbol"/>
                <a:cs typeface="Symbol"/>
              </a:rPr>
              <a:t>⎠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6459" y="4055743"/>
            <a:ext cx="5556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13384" algn="l"/>
              </a:tabLst>
            </a:pPr>
            <a:r>
              <a:rPr sz="2600" spc="-915" dirty="0">
                <a:latin typeface="Symbol"/>
                <a:cs typeface="Symbol"/>
              </a:rPr>
              <a:t>⎝</a:t>
            </a:r>
            <a:r>
              <a:rPr sz="2600" spc="-915" dirty="0">
                <a:latin typeface="Times New Roman"/>
                <a:cs typeface="Times New Roman"/>
              </a:rPr>
              <a:t>	</a:t>
            </a:r>
            <a:r>
              <a:rPr sz="2600" spc="-1540" dirty="0">
                <a:latin typeface="Symbol"/>
                <a:cs typeface="Symbol"/>
              </a:rPr>
              <a:t>⎠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7702" y="3788322"/>
            <a:ext cx="5556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915" dirty="0">
                <a:latin typeface="Symbol"/>
                <a:cs typeface="Symbol"/>
              </a:rPr>
              <a:t>⎜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3900" spc="22" baseline="-38461" dirty="0">
                <a:latin typeface="Times New Roman"/>
                <a:cs typeface="Times New Roman"/>
              </a:rPr>
              <a:t>4</a:t>
            </a:r>
            <a:r>
              <a:rPr sz="3900" spc="-442" baseline="-38461" dirty="0">
                <a:latin typeface="Times New Roman"/>
                <a:cs typeface="Times New Roman"/>
              </a:rPr>
              <a:t> </a:t>
            </a:r>
            <a:r>
              <a:rPr sz="2600" spc="-2210" dirty="0">
                <a:latin typeface="Symbol"/>
                <a:cs typeface="Symbol"/>
              </a:rPr>
              <a:t>⎟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0636" y="3634028"/>
            <a:ext cx="30962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862965" algn="l"/>
                <a:tab pos="2526665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and	h </a:t>
            </a:r>
            <a:r>
              <a:rPr sz="3600" spc="-235" dirty="0">
                <a:latin typeface="Symbol"/>
                <a:cs typeface="Symbol"/>
              </a:rPr>
              <a:t></a:t>
            </a:r>
            <a:r>
              <a:rPr sz="2600" i="1" spc="-235" dirty="0">
                <a:latin typeface="Times New Roman"/>
                <a:cs typeface="Times New Roman"/>
              </a:rPr>
              <a:t>n</a:t>
            </a:r>
            <a:r>
              <a:rPr sz="3600" spc="-235" dirty="0">
                <a:latin typeface="Symbol"/>
                <a:cs typeface="Symbol"/>
              </a:rPr>
              <a:t></a:t>
            </a:r>
            <a:r>
              <a:rPr sz="3600" spc="-2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3900" spc="-1372" baseline="30982" dirty="0">
                <a:latin typeface="Symbol"/>
                <a:cs typeface="Symbol"/>
              </a:rPr>
              <a:t>⎛</a:t>
            </a:r>
            <a:r>
              <a:rPr sz="3900" spc="-262" baseline="30982" dirty="0">
                <a:latin typeface="Times New Roman"/>
                <a:cs typeface="Times New Roman"/>
              </a:rPr>
              <a:t> </a:t>
            </a:r>
            <a:r>
              <a:rPr sz="3900" u="heavy" spc="22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-337" baseline="35256" dirty="0">
                <a:latin typeface="Times New Roman"/>
                <a:cs typeface="Times New Roman"/>
              </a:rPr>
              <a:t> </a:t>
            </a:r>
            <a:r>
              <a:rPr sz="3900" spc="-1372" baseline="30982" dirty="0">
                <a:latin typeface="Symbol"/>
                <a:cs typeface="Symbol"/>
              </a:rPr>
              <a:t>⎞</a:t>
            </a:r>
            <a:r>
              <a:rPr sz="3900" baseline="30982" dirty="0">
                <a:latin typeface="Times New Roman"/>
                <a:cs typeface="Times New Roman"/>
              </a:rPr>
              <a:t>	 </a:t>
            </a:r>
            <a:r>
              <a:rPr sz="2600" i="1" spc="-175" dirty="0">
                <a:latin typeface="Times New Roman"/>
                <a:cs typeface="Times New Roman"/>
              </a:rPr>
              <a:t>u</a:t>
            </a:r>
            <a:r>
              <a:rPr sz="360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600" spc="-17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6459" y="3788322"/>
            <a:ext cx="5556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915" dirty="0">
                <a:latin typeface="Symbol"/>
                <a:cs typeface="Symbol"/>
              </a:rPr>
              <a:t>⎜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3900" spc="22" baseline="-38461" dirty="0">
                <a:latin typeface="Times New Roman"/>
                <a:cs typeface="Times New Roman"/>
              </a:rPr>
              <a:t>2</a:t>
            </a:r>
            <a:r>
              <a:rPr sz="3900" spc="-434" baseline="-38461" dirty="0">
                <a:latin typeface="Times New Roman"/>
                <a:cs typeface="Times New Roman"/>
              </a:rPr>
              <a:t> </a:t>
            </a:r>
            <a:r>
              <a:rPr sz="2600" spc="-2210" dirty="0">
                <a:latin typeface="Symbol"/>
                <a:cs typeface="Symbol"/>
              </a:rPr>
              <a:t>⎟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9173" y="3634028"/>
            <a:ext cx="21964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626235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h </a:t>
            </a:r>
            <a:r>
              <a:rPr sz="3600" spc="-235" dirty="0">
                <a:latin typeface="Symbol"/>
                <a:cs typeface="Symbol"/>
              </a:rPr>
              <a:t></a:t>
            </a:r>
            <a:r>
              <a:rPr sz="2600" i="1" spc="-235" dirty="0">
                <a:latin typeface="Times New Roman"/>
                <a:cs typeface="Times New Roman"/>
              </a:rPr>
              <a:t>n</a:t>
            </a:r>
            <a:r>
              <a:rPr sz="3600" spc="-235" dirty="0">
                <a:latin typeface="Symbol"/>
                <a:cs typeface="Symbol"/>
              </a:rPr>
              <a:t></a:t>
            </a:r>
            <a:r>
              <a:rPr sz="3600" spc="-2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430" dirty="0">
                <a:latin typeface="Times New Roman"/>
                <a:cs typeface="Times New Roman"/>
              </a:rPr>
              <a:t> </a:t>
            </a:r>
            <a:r>
              <a:rPr sz="3900" spc="-1372" baseline="30982" dirty="0">
                <a:latin typeface="Symbol"/>
                <a:cs typeface="Symbol"/>
              </a:rPr>
              <a:t>⎛</a:t>
            </a:r>
            <a:r>
              <a:rPr sz="3900" spc="-270" baseline="30982" dirty="0">
                <a:latin typeface="Times New Roman"/>
                <a:cs typeface="Times New Roman"/>
              </a:rPr>
              <a:t> </a:t>
            </a:r>
            <a:r>
              <a:rPr sz="3900" u="heavy" spc="22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-337" baseline="35256" dirty="0">
                <a:latin typeface="Times New Roman"/>
                <a:cs typeface="Times New Roman"/>
              </a:rPr>
              <a:t> </a:t>
            </a:r>
            <a:r>
              <a:rPr sz="3900" spc="-1372" baseline="30982" dirty="0">
                <a:latin typeface="Symbol"/>
                <a:cs typeface="Symbol"/>
              </a:rPr>
              <a:t>⎞</a:t>
            </a:r>
            <a:r>
              <a:rPr sz="3900" baseline="30982" dirty="0">
                <a:latin typeface="Times New Roman"/>
                <a:cs typeface="Times New Roman"/>
              </a:rPr>
              <a:t>	 </a:t>
            </a:r>
            <a:r>
              <a:rPr sz="2600" i="1" spc="-175" dirty="0">
                <a:latin typeface="Times New Roman"/>
                <a:cs typeface="Times New Roman"/>
              </a:rPr>
              <a:t>u</a:t>
            </a:r>
            <a:r>
              <a:rPr sz="360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600" spc="-17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9414" y="3980531"/>
            <a:ext cx="11048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2788" y="3980531"/>
            <a:ext cx="110489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3827" y="3457955"/>
            <a:ext cx="5648325" cy="1042669"/>
          </a:xfrm>
          <a:custGeom>
            <a:avLst/>
            <a:gdLst/>
            <a:ahLst/>
            <a:cxnLst/>
            <a:rect l="l" t="t" r="r" b="b"/>
            <a:pathLst>
              <a:path w="5648325" h="1042670">
                <a:moveTo>
                  <a:pt x="0" y="1042416"/>
                </a:moveTo>
                <a:lnTo>
                  <a:pt x="0" y="0"/>
                </a:lnTo>
                <a:lnTo>
                  <a:pt x="5647944" y="0"/>
                </a:lnTo>
                <a:lnTo>
                  <a:pt x="5647944" y="1042415"/>
                </a:lnTo>
                <a:lnTo>
                  <a:pt x="0" y="104241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85744" y="5593079"/>
            <a:ext cx="1540510" cy="655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310"/>
              </a:spcBef>
            </a:pP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8528" y="5593079"/>
            <a:ext cx="1536700" cy="655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310"/>
              </a:spcBef>
            </a:pP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21173" y="6022847"/>
            <a:ext cx="927735" cy="76200"/>
          </a:xfrm>
          <a:custGeom>
            <a:avLst/>
            <a:gdLst/>
            <a:ahLst/>
            <a:cxnLst/>
            <a:rect l="l" t="t" r="r" b="b"/>
            <a:pathLst>
              <a:path w="927735" h="76200">
                <a:moveTo>
                  <a:pt x="868680" y="38099"/>
                </a:moveTo>
                <a:lnTo>
                  <a:pt x="867156" y="35051"/>
                </a:lnTo>
                <a:lnTo>
                  <a:pt x="86334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863346" y="42671"/>
                </a:lnTo>
                <a:lnTo>
                  <a:pt x="867156" y="41909"/>
                </a:lnTo>
                <a:lnTo>
                  <a:pt x="868680" y="38099"/>
                </a:lnTo>
                <a:close/>
              </a:path>
              <a:path w="927735" h="76200">
                <a:moveTo>
                  <a:pt x="927354" y="38099"/>
                </a:moveTo>
                <a:lnTo>
                  <a:pt x="851154" y="0"/>
                </a:lnTo>
                <a:lnTo>
                  <a:pt x="851154" y="33527"/>
                </a:lnTo>
                <a:lnTo>
                  <a:pt x="863346" y="33527"/>
                </a:lnTo>
                <a:lnTo>
                  <a:pt x="867156" y="35051"/>
                </a:lnTo>
                <a:lnTo>
                  <a:pt x="868680" y="38099"/>
                </a:lnTo>
                <a:lnTo>
                  <a:pt x="868680" y="67436"/>
                </a:lnTo>
                <a:lnTo>
                  <a:pt x="927354" y="38099"/>
                </a:lnTo>
                <a:close/>
              </a:path>
              <a:path w="927735" h="76200">
                <a:moveTo>
                  <a:pt x="868680" y="67436"/>
                </a:moveTo>
                <a:lnTo>
                  <a:pt x="868680" y="38099"/>
                </a:lnTo>
                <a:lnTo>
                  <a:pt x="867156" y="41909"/>
                </a:lnTo>
                <a:lnTo>
                  <a:pt x="863346" y="42671"/>
                </a:lnTo>
                <a:lnTo>
                  <a:pt x="851154" y="42671"/>
                </a:lnTo>
                <a:lnTo>
                  <a:pt x="851154" y="76199"/>
                </a:lnTo>
                <a:lnTo>
                  <a:pt x="86868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0147" y="6022847"/>
            <a:ext cx="929005" cy="76200"/>
          </a:xfrm>
          <a:custGeom>
            <a:avLst/>
            <a:gdLst/>
            <a:ahLst/>
            <a:cxnLst/>
            <a:rect l="l" t="t" r="r" b="b"/>
            <a:pathLst>
              <a:path w="929004" h="76200">
                <a:moveTo>
                  <a:pt x="870204" y="38100"/>
                </a:moveTo>
                <a:lnTo>
                  <a:pt x="868680" y="35052"/>
                </a:lnTo>
                <a:lnTo>
                  <a:pt x="86563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2672"/>
                </a:lnTo>
                <a:lnTo>
                  <a:pt x="865632" y="42672"/>
                </a:lnTo>
                <a:lnTo>
                  <a:pt x="868680" y="41910"/>
                </a:lnTo>
                <a:lnTo>
                  <a:pt x="870204" y="38100"/>
                </a:lnTo>
                <a:close/>
              </a:path>
              <a:path w="929004" h="76200">
                <a:moveTo>
                  <a:pt x="928878" y="38100"/>
                </a:moveTo>
                <a:lnTo>
                  <a:pt x="852678" y="0"/>
                </a:lnTo>
                <a:lnTo>
                  <a:pt x="852678" y="33528"/>
                </a:lnTo>
                <a:lnTo>
                  <a:pt x="865632" y="33528"/>
                </a:lnTo>
                <a:lnTo>
                  <a:pt x="868680" y="35052"/>
                </a:lnTo>
                <a:lnTo>
                  <a:pt x="870204" y="38100"/>
                </a:lnTo>
                <a:lnTo>
                  <a:pt x="870204" y="67437"/>
                </a:lnTo>
                <a:lnTo>
                  <a:pt x="928878" y="38100"/>
                </a:lnTo>
                <a:close/>
              </a:path>
              <a:path w="929004" h="76200">
                <a:moveTo>
                  <a:pt x="870204" y="67437"/>
                </a:moveTo>
                <a:lnTo>
                  <a:pt x="870204" y="38100"/>
                </a:lnTo>
                <a:lnTo>
                  <a:pt x="868680" y="41910"/>
                </a:lnTo>
                <a:lnTo>
                  <a:pt x="865632" y="42672"/>
                </a:lnTo>
                <a:lnTo>
                  <a:pt x="852678" y="42672"/>
                </a:lnTo>
                <a:lnTo>
                  <a:pt x="852678" y="76200"/>
                </a:lnTo>
                <a:lnTo>
                  <a:pt x="87020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84795" y="5432552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52827" y="6022847"/>
            <a:ext cx="1233170" cy="76200"/>
          </a:xfrm>
          <a:custGeom>
            <a:avLst/>
            <a:gdLst/>
            <a:ahLst/>
            <a:cxnLst/>
            <a:rect l="l" t="t" r="r" b="b"/>
            <a:pathLst>
              <a:path w="1233170" h="76200">
                <a:moveTo>
                  <a:pt x="1174242" y="38099"/>
                </a:moveTo>
                <a:lnTo>
                  <a:pt x="1173480" y="35051"/>
                </a:lnTo>
                <a:lnTo>
                  <a:pt x="1169670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169670" y="42671"/>
                </a:lnTo>
                <a:lnTo>
                  <a:pt x="1173480" y="41909"/>
                </a:lnTo>
                <a:lnTo>
                  <a:pt x="1174242" y="38099"/>
                </a:lnTo>
                <a:close/>
              </a:path>
              <a:path w="1233170" h="76200">
                <a:moveTo>
                  <a:pt x="1232916" y="38099"/>
                </a:moveTo>
                <a:lnTo>
                  <a:pt x="1156716" y="0"/>
                </a:lnTo>
                <a:lnTo>
                  <a:pt x="1156716" y="33527"/>
                </a:lnTo>
                <a:lnTo>
                  <a:pt x="1169670" y="33527"/>
                </a:lnTo>
                <a:lnTo>
                  <a:pt x="1173480" y="35051"/>
                </a:lnTo>
                <a:lnTo>
                  <a:pt x="1174242" y="38099"/>
                </a:lnTo>
                <a:lnTo>
                  <a:pt x="1174242" y="67436"/>
                </a:lnTo>
                <a:lnTo>
                  <a:pt x="1232916" y="38099"/>
                </a:lnTo>
                <a:close/>
              </a:path>
              <a:path w="1233170" h="76200">
                <a:moveTo>
                  <a:pt x="1174242" y="67436"/>
                </a:moveTo>
                <a:lnTo>
                  <a:pt x="1174242" y="38099"/>
                </a:lnTo>
                <a:lnTo>
                  <a:pt x="1173480" y="41909"/>
                </a:lnTo>
                <a:lnTo>
                  <a:pt x="1169670" y="42671"/>
                </a:lnTo>
                <a:lnTo>
                  <a:pt x="1156716" y="42671"/>
                </a:lnTo>
                <a:lnTo>
                  <a:pt x="1156716" y="76199"/>
                </a:lnTo>
                <a:lnTo>
                  <a:pt x="117424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35022" y="5481320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80089" y="5453207"/>
            <a:ext cx="6572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p[n]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1826" y="4584953"/>
            <a:ext cx="2211705" cy="673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2800" i="1" spc="-5" dirty="0">
                <a:latin typeface="Times New Roman"/>
                <a:cs typeface="Times New Roman"/>
              </a:rPr>
              <a:t>h[n]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8578" y="4975097"/>
            <a:ext cx="1335405" cy="76200"/>
          </a:xfrm>
          <a:custGeom>
            <a:avLst/>
            <a:gdLst/>
            <a:ahLst/>
            <a:cxnLst/>
            <a:rect l="l" t="t" r="r" b="b"/>
            <a:pathLst>
              <a:path w="1335404" h="76200">
                <a:moveTo>
                  <a:pt x="1276350" y="38100"/>
                </a:moveTo>
                <a:lnTo>
                  <a:pt x="1274826" y="35052"/>
                </a:lnTo>
                <a:lnTo>
                  <a:pt x="1271016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2672"/>
                </a:lnTo>
                <a:lnTo>
                  <a:pt x="1271016" y="42672"/>
                </a:lnTo>
                <a:lnTo>
                  <a:pt x="1274826" y="41910"/>
                </a:lnTo>
                <a:lnTo>
                  <a:pt x="1276350" y="38100"/>
                </a:lnTo>
                <a:close/>
              </a:path>
              <a:path w="1335404" h="76200">
                <a:moveTo>
                  <a:pt x="1335024" y="38100"/>
                </a:moveTo>
                <a:lnTo>
                  <a:pt x="1258824" y="0"/>
                </a:lnTo>
                <a:lnTo>
                  <a:pt x="1258824" y="33528"/>
                </a:lnTo>
                <a:lnTo>
                  <a:pt x="1271016" y="33528"/>
                </a:lnTo>
                <a:lnTo>
                  <a:pt x="1274826" y="35052"/>
                </a:lnTo>
                <a:lnTo>
                  <a:pt x="1276350" y="38100"/>
                </a:lnTo>
                <a:lnTo>
                  <a:pt x="1276350" y="67437"/>
                </a:lnTo>
                <a:lnTo>
                  <a:pt x="1335024" y="38100"/>
                </a:lnTo>
                <a:close/>
              </a:path>
              <a:path w="1335404" h="76200">
                <a:moveTo>
                  <a:pt x="1276350" y="67437"/>
                </a:moveTo>
                <a:lnTo>
                  <a:pt x="1276350" y="38100"/>
                </a:lnTo>
                <a:lnTo>
                  <a:pt x="1274826" y="41910"/>
                </a:lnTo>
                <a:lnTo>
                  <a:pt x="1271016" y="42672"/>
                </a:lnTo>
                <a:lnTo>
                  <a:pt x="1258824" y="42672"/>
                </a:lnTo>
                <a:lnTo>
                  <a:pt x="1258824" y="76200"/>
                </a:lnTo>
                <a:lnTo>
                  <a:pt x="127635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61252" y="4508246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1398269"/>
            <a:ext cx="7581900" cy="2693035"/>
          </a:xfrm>
          <a:custGeom>
            <a:avLst/>
            <a:gdLst/>
            <a:ahLst/>
            <a:cxnLst/>
            <a:rect l="l" t="t" r="r" b="b"/>
            <a:pathLst>
              <a:path w="7581900" h="2693035">
                <a:moveTo>
                  <a:pt x="0" y="0"/>
                </a:moveTo>
                <a:lnTo>
                  <a:pt x="0" y="2692908"/>
                </a:lnTo>
                <a:lnTo>
                  <a:pt x="7581900" y="2692907"/>
                </a:lnTo>
                <a:lnTo>
                  <a:pt x="758190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2194" y="1852675"/>
            <a:ext cx="687578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00"/>
              </a:spcBef>
              <a:tabLst>
                <a:tab pos="3581400" algn="l"/>
                <a:tab pos="444944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p[n]</a:t>
            </a:r>
            <a:r>
              <a:rPr sz="2800" i="1" dirty="0">
                <a:latin typeface="Times New Roman"/>
                <a:cs typeface="Times New Roman"/>
              </a:rPr>
              <a:t> *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	</a:t>
            </a:r>
            <a:r>
              <a:rPr sz="2800" spc="-5" dirty="0">
                <a:latin typeface="Times New Roman"/>
                <a:cs typeface="Times New Roman"/>
              </a:rPr>
              <a:t>and	</a:t>
            </a:r>
            <a:r>
              <a:rPr sz="2800" i="1" spc="-5" dirty="0">
                <a:latin typeface="Times New Roman"/>
                <a:cs typeface="Times New Roman"/>
              </a:rPr>
              <a:t>p[n]=x[n]*h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  <a:p>
            <a:pPr marR="615950" algn="ct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i="1" dirty="0">
                <a:latin typeface="Times New Roman"/>
                <a:cs typeface="Times New Roman"/>
              </a:rPr>
              <a:t>(x[n] *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[n]) </a:t>
            </a:r>
            <a:r>
              <a:rPr sz="2800" i="1" dirty="0">
                <a:latin typeface="Times New Roman"/>
                <a:cs typeface="Times New Roman"/>
              </a:rPr>
              <a:t>*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endParaRPr sz="2800">
              <a:latin typeface="Times New Roman"/>
              <a:cs typeface="Times New Roman"/>
            </a:endParaRPr>
          </a:p>
          <a:p>
            <a:pPr marL="53403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i="1" dirty="0">
                <a:latin typeface="Times New Roman"/>
                <a:cs typeface="Times New Roman"/>
              </a:rPr>
              <a:t>* </a:t>
            </a:r>
            <a:r>
              <a:rPr sz="2800" i="1" spc="-5" dirty="0">
                <a:latin typeface="Times New Roman"/>
                <a:cs typeface="Times New Roman"/>
              </a:rPr>
              <a:t>(h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 </a:t>
            </a:r>
            <a:r>
              <a:rPr sz="2800" i="1" dirty="0">
                <a:latin typeface="Times New Roman"/>
                <a:cs typeface="Times New Roman"/>
              </a:rPr>
              <a:t>*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[n])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R="499745" algn="ctr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{using associative law: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[n] </a:t>
            </a:r>
            <a:r>
              <a:rPr sz="2800" i="1" dirty="0">
                <a:latin typeface="Times New Roman"/>
                <a:cs typeface="Times New Roman"/>
              </a:rPr>
              <a:t>*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[n]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=h[n]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5604" y="4975097"/>
            <a:ext cx="1776730" cy="76200"/>
          </a:xfrm>
          <a:custGeom>
            <a:avLst/>
            <a:gdLst/>
            <a:ahLst/>
            <a:cxnLst/>
            <a:rect l="l" t="t" r="r" b="b"/>
            <a:pathLst>
              <a:path w="1776729" h="76200">
                <a:moveTo>
                  <a:pt x="1717548" y="38099"/>
                </a:moveTo>
                <a:lnTo>
                  <a:pt x="1716024" y="35051"/>
                </a:lnTo>
                <a:lnTo>
                  <a:pt x="1712976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1712976" y="42671"/>
                </a:lnTo>
                <a:lnTo>
                  <a:pt x="1716024" y="41909"/>
                </a:lnTo>
                <a:lnTo>
                  <a:pt x="1717548" y="38099"/>
                </a:lnTo>
                <a:close/>
              </a:path>
              <a:path w="1776729" h="76200">
                <a:moveTo>
                  <a:pt x="1776222" y="38099"/>
                </a:moveTo>
                <a:lnTo>
                  <a:pt x="1700022" y="0"/>
                </a:lnTo>
                <a:lnTo>
                  <a:pt x="1700022" y="33527"/>
                </a:lnTo>
                <a:lnTo>
                  <a:pt x="1712976" y="33527"/>
                </a:lnTo>
                <a:lnTo>
                  <a:pt x="1716024" y="35051"/>
                </a:lnTo>
                <a:lnTo>
                  <a:pt x="1717548" y="38099"/>
                </a:lnTo>
                <a:lnTo>
                  <a:pt x="1717548" y="67436"/>
                </a:lnTo>
                <a:lnTo>
                  <a:pt x="1776222" y="38099"/>
                </a:lnTo>
                <a:close/>
              </a:path>
              <a:path w="1776729" h="76200">
                <a:moveTo>
                  <a:pt x="1717548" y="67436"/>
                </a:moveTo>
                <a:lnTo>
                  <a:pt x="1717548" y="38099"/>
                </a:lnTo>
                <a:lnTo>
                  <a:pt x="1716024" y="41909"/>
                </a:lnTo>
                <a:lnTo>
                  <a:pt x="1712976" y="42671"/>
                </a:lnTo>
                <a:lnTo>
                  <a:pt x="1700022" y="42671"/>
                </a:lnTo>
                <a:lnTo>
                  <a:pt x="1700022" y="76199"/>
                </a:lnTo>
                <a:lnTo>
                  <a:pt x="171754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27451" y="4532629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990600"/>
            <a:ext cx="8572500" cy="3634104"/>
          </a:xfrm>
          <a:custGeom>
            <a:avLst/>
            <a:gdLst/>
            <a:ahLst/>
            <a:cxnLst/>
            <a:rect l="l" t="t" r="r" b="b"/>
            <a:pathLst>
              <a:path w="8572500" h="3634104">
                <a:moveTo>
                  <a:pt x="0" y="0"/>
                </a:moveTo>
                <a:lnTo>
                  <a:pt x="0" y="3633978"/>
                </a:lnTo>
                <a:lnTo>
                  <a:pt x="8572500" y="3633977"/>
                </a:lnTo>
                <a:lnTo>
                  <a:pt x="8572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75574" y="3496881"/>
            <a:ext cx="224154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4251" y="2252478"/>
            <a:ext cx="224154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1583" y="3741480"/>
            <a:ext cx="169291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3535" algn="l"/>
                <a:tab pos="1137285" algn="l"/>
              </a:tabLst>
            </a:pPr>
            <a:r>
              <a:rPr sz="4650" spc="-1657" baseline="-5376" dirty="0">
                <a:latin typeface="Symbol"/>
                <a:cs typeface="Symbol"/>
              </a:rPr>
              <a:t>⎟</a:t>
            </a:r>
            <a:r>
              <a:rPr sz="4650" spc="-1657" baseline="-5376" dirty="0">
                <a:latin typeface="Times New Roman"/>
                <a:cs typeface="Times New Roman"/>
              </a:rPr>
              <a:t>	</a:t>
            </a:r>
            <a:r>
              <a:rPr sz="3100" spc="85" dirty="0">
                <a:latin typeface="Times New Roman"/>
                <a:cs typeface="Times New Roman"/>
              </a:rPr>
              <a:t>(</a:t>
            </a:r>
            <a:r>
              <a:rPr sz="3100" spc="10" dirty="0">
                <a:latin typeface="Times New Roman"/>
                <a:cs typeface="Times New Roman"/>
              </a:rPr>
              <a:t>2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210" dirty="0">
                <a:latin typeface="Symbol"/>
                <a:cs typeface="Symbol"/>
              </a:rPr>
              <a:t></a:t>
            </a:r>
            <a:r>
              <a:rPr sz="3100" spc="-235" dirty="0">
                <a:latin typeface="Times New Roman"/>
                <a:cs typeface="Times New Roman"/>
              </a:rPr>
              <a:t>1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3970" y="4095099"/>
            <a:ext cx="66548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4</a:t>
            </a:r>
            <a:r>
              <a:rPr sz="4650" spc="-532" baseline="6272" dirty="0">
                <a:latin typeface="Times New Roman"/>
                <a:cs typeface="Times New Roman"/>
              </a:rPr>
              <a:t> </a:t>
            </a:r>
            <a:r>
              <a:rPr sz="3100" spc="-2655" dirty="0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8220" y="3614894"/>
            <a:ext cx="12033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28980" algn="l"/>
              </a:tabLst>
            </a:pPr>
            <a:r>
              <a:rPr sz="4100" spc="-210" dirty="0">
                <a:latin typeface="Symbol"/>
                <a:cs typeface="Symbol"/>
              </a:rPr>
              <a:t></a:t>
            </a:r>
            <a:r>
              <a:rPr sz="3100" spc="-210" dirty="0">
                <a:latin typeface="Times New Roman"/>
                <a:cs typeface="Times New Roman"/>
              </a:rPr>
              <a:t>2</a:t>
            </a:r>
            <a:r>
              <a:rPr sz="4100" spc="-210" dirty="0">
                <a:latin typeface="Symbol"/>
                <a:cs typeface="Symbol"/>
              </a:rPr>
              <a:t></a:t>
            </a:r>
            <a:r>
              <a:rPr sz="4100" spc="-210" dirty="0">
                <a:latin typeface="Times New Roman"/>
                <a:cs typeface="Times New Roman"/>
              </a:rPr>
              <a:t>	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150" dirty="0">
                <a:latin typeface="Times New Roman"/>
                <a:cs typeface="Times New Roman"/>
              </a:rPr>
              <a:t> </a:t>
            </a:r>
            <a:r>
              <a:rPr sz="4650" spc="-2775" baseline="-5376" dirty="0">
                <a:latin typeface="Symbol"/>
                <a:cs typeface="Symbol"/>
              </a:rPr>
              <a:t>⎜</a:t>
            </a:r>
            <a:endParaRPr sz="4650" baseline="-5376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8396" y="3778745"/>
            <a:ext cx="177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⎟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9991" y="4095099"/>
            <a:ext cx="66611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4</a:t>
            </a:r>
            <a:r>
              <a:rPr sz="4650" spc="-532" baseline="6272" dirty="0">
                <a:latin typeface="Times New Roman"/>
                <a:cs typeface="Times New Roman"/>
              </a:rPr>
              <a:t> </a:t>
            </a:r>
            <a:r>
              <a:rPr sz="3100" spc="-2650" dirty="0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9991" y="3525028"/>
            <a:ext cx="66611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01015" algn="l"/>
              </a:tabLst>
            </a:pP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855" dirty="0">
                <a:latin typeface="Symbol"/>
                <a:cs typeface="Symbol"/>
              </a:rPr>
              <a:t>⎞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0773" y="3741480"/>
            <a:ext cx="48704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145" dirty="0">
                <a:latin typeface="Times New Roman"/>
                <a:cs typeface="Times New Roman"/>
              </a:rPr>
              <a:t> </a:t>
            </a:r>
            <a:r>
              <a:rPr sz="4650" spc="-2782" baseline="-5376" dirty="0">
                <a:latin typeface="Symbol"/>
                <a:cs typeface="Symbol"/>
              </a:rPr>
              <a:t>⎜</a:t>
            </a:r>
            <a:endParaRPr sz="4650" baseline="-5376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8903" y="2534342"/>
            <a:ext cx="148145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9745" algn="l"/>
                <a:tab pos="828040" algn="l"/>
                <a:tab pos="1315720" algn="l"/>
              </a:tabLst>
            </a:pPr>
            <a:r>
              <a:rPr sz="3100" spc="-1105" dirty="0">
                <a:latin typeface="Symbol"/>
                <a:cs typeface="Symbol"/>
              </a:rPr>
              <a:t>⎜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105" dirty="0">
                <a:latin typeface="Symbol"/>
                <a:cs typeface="Symbol"/>
              </a:rPr>
              <a:t>⎟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105" dirty="0">
                <a:latin typeface="Symbol"/>
                <a:cs typeface="Symbol"/>
              </a:rPr>
              <a:t>⎜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850" dirty="0">
                <a:latin typeface="Symbol"/>
                <a:cs typeface="Symbol"/>
              </a:rPr>
              <a:t>⎟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7073" y="2534342"/>
            <a:ext cx="177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⎟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7073" y="2280625"/>
            <a:ext cx="177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⎞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8668" y="2850695"/>
            <a:ext cx="66611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4</a:t>
            </a:r>
            <a:r>
              <a:rPr sz="4650" spc="-532" baseline="6272" dirty="0">
                <a:latin typeface="Times New Roman"/>
                <a:cs typeface="Times New Roman"/>
              </a:rPr>
              <a:t> </a:t>
            </a:r>
            <a:r>
              <a:rPr sz="3100" spc="-2650" dirty="0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86463" y="2534342"/>
            <a:ext cx="177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⎜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6283" y="2497870"/>
            <a:ext cx="243204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1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0635" y="1017689"/>
            <a:ext cx="19050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1876" y="3635467"/>
            <a:ext cx="436880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50" spc="-2115" dirty="0">
                <a:latin typeface="Symbol"/>
                <a:cs typeface="Symbol"/>
              </a:rPr>
              <a:t></a:t>
            </a:r>
            <a:endParaRPr sz="46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76336" y="2390868"/>
            <a:ext cx="436880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50" spc="-2115" dirty="0">
                <a:latin typeface="Symbol"/>
                <a:cs typeface="Symbol"/>
              </a:rPr>
              <a:t></a:t>
            </a:r>
            <a:endParaRPr sz="46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23907" y="2259742"/>
            <a:ext cx="436880" cy="8705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9065">
              <a:lnSpc>
                <a:spcPts val="16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5020"/>
              </a:lnSpc>
            </a:pPr>
            <a:r>
              <a:rPr sz="4650" spc="-2325" dirty="0">
                <a:latin typeface="Symbol"/>
                <a:cs typeface="Symbol"/>
              </a:rPr>
              <a:t></a:t>
            </a:r>
            <a:endParaRPr sz="46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37352" y="3729116"/>
            <a:ext cx="37592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70" dirty="0">
                <a:latin typeface="Times New Roman"/>
                <a:cs typeface="Times New Roman"/>
              </a:rPr>
              <a:t>n</a:t>
            </a:r>
            <a:r>
              <a:rPr sz="1800" spc="-114" dirty="0">
                <a:latin typeface="Symbol"/>
                <a:cs typeface="Symbol"/>
              </a:rPr>
              <a:t></a:t>
            </a:r>
            <a:r>
              <a:rPr sz="1800" spc="1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63970" y="3525028"/>
            <a:ext cx="79819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4650" u="heavy" spc="15" baseline="35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650" spc="-472" baseline="3584" dirty="0">
                <a:latin typeface="Times New Roman"/>
                <a:cs typeface="Times New Roman"/>
              </a:rPr>
              <a:t> </a:t>
            </a:r>
            <a:r>
              <a:rPr sz="3100" spc="-1255" dirty="0">
                <a:latin typeface="Symbol"/>
                <a:cs typeface="Symbol"/>
              </a:rPr>
              <a:t>⎞</a:t>
            </a:r>
            <a:r>
              <a:rPr sz="2700" i="1" spc="-1882" baseline="64814" dirty="0">
                <a:latin typeface="Times New Roman"/>
                <a:cs typeface="Times New Roman"/>
              </a:rPr>
              <a:t>n</a:t>
            </a:r>
            <a:endParaRPr sz="2700" baseline="6481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25032" y="3504339"/>
            <a:ext cx="1416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1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00156" y="4285508"/>
            <a:ext cx="39687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32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</a:t>
            </a:r>
            <a:r>
              <a:rPr sz="1800" spc="1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0938" y="3700209"/>
            <a:ext cx="12827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06599" y="3421320"/>
            <a:ext cx="1416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1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29719" y="2259973"/>
            <a:ext cx="14160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1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04842" y="2850695"/>
            <a:ext cx="191516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62380" algn="l"/>
              </a:tabLst>
            </a:pPr>
            <a:r>
              <a:rPr sz="2700" i="1" spc="7" baseline="-6172" dirty="0">
                <a:latin typeface="Times New Roman"/>
                <a:cs typeface="Times New Roman"/>
              </a:rPr>
              <a:t>k</a:t>
            </a:r>
            <a:r>
              <a:rPr sz="2700" i="1" spc="-397" baseline="-6172" dirty="0">
                <a:latin typeface="Times New Roman"/>
                <a:cs typeface="Times New Roman"/>
              </a:rPr>
              <a:t> </a:t>
            </a:r>
            <a:r>
              <a:rPr sz="2700" spc="22" baseline="-6172" dirty="0">
                <a:latin typeface="Symbol"/>
                <a:cs typeface="Symbol"/>
              </a:rPr>
              <a:t></a:t>
            </a:r>
            <a:r>
              <a:rPr sz="2700" spc="22" baseline="-6172" dirty="0">
                <a:latin typeface="Times New Roman"/>
                <a:cs typeface="Times New Roman"/>
              </a:rPr>
              <a:t>0</a:t>
            </a:r>
            <a:r>
              <a:rPr sz="2700" spc="-240" baseline="-6172" dirty="0">
                <a:latin typeface="Times New Roman"/>
                <a:cs typeface="Times New Roman"/>
              </a:rPr>
              <a:t> </a:t>
            </a: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140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2</a:t>
            </a:r>
            <a:r>
              <a:rPr sz="4650" spc="-480" baseline="6272" dirty="0">
                <a:latin typeface="Times New Roman"/>
                <a:cs typeface="Times New Roman"/>
              </a:rPr>
              <a:t> </a:t>
            </a:r>
            <a:r>
              <a:rPr sz="3100" spc="-1105" dirty="0">
                <a:latin typeface="Symbol"/>
                <a:cs typeface="Symbol"/>
              </a:rPr>
              <a:t>⎠</a:t>
            </a:r>
            <a:r>
              <a:rPr sz="3100" spc="-1105" dirty="0">
                <a:latin typeface="Times New Roman"/>
                <a:cs typeface="Times New Roman"/>
              </a:rPr>
              <a:t>	</a:t>
            </a:r>
            <a:r>
              <a:rPr sz="3100" spc="-1105" dirty="0">
                <a:latin typeface="Symbol"/>
                <a:cs typeface="Symbol"/>
              </a:rPr>
              <a:t>⎝</a:t>
            </a:r>
            <a:r>
              <a:rPr sz="3100" spc="-200" dirty="0">
                <a:latin typeface="Times New Roman"/>
                <a:cs typeface="Times New Roman"/>
              </a:rPr>
              <a:t> </a:t>
            </a:r>
            <a:r>
              <a:rPr sz="4650" spc="15" baseline="6272" dirty="0">
                <a:latin typeface="Times New Roman"/>
                <a:cs typeface="Times New Roman"/>
              </a:rPr>
              <a:t>4</a:t>
            </a:r>
            <a:r>
              <a:rPr sz="4650" spc="-532" baseline="6272" dirty="0">
                <a:latin typeface="Times New Roman"/>
                <a:cs typeface="Times New Roman"/>
              </a:rPr>
              <a:t> </a:t>
            </a:r>
            <a:r>
              <a:rPr sz="3100" spc="-2655" dirty="0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38903" y="2280625"/>
            <a:ext cx="1856739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220" dirty="0">
                <a:latin typeface="Times New Roman"/>
                <a:cs typeface="Times New Roman"/>
              </a:rPr>
              <a:t> </a:t>
            </a:r>
            <a:r>
              <a:rPr sz="4650" u="heavy" spc="15" baseline="35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650" spc="15" baseline="3584" dirty="0">
                <a:latin typeface="Times New Roman"/>
                <a:cs typeface="Times New Roman"/>
              </a:rPr>
              <a:t> </a:t>
            </a:r>
            <a:r>
              <a:rPr sz="3100" spc="-484" dirty="0">
                <a:latin typeface="Symbol"/>
                <a:cs typeface="Symbol"/>
              </a:rPr>
              <a:t>⎞</a:t>
            </a:r>
            <a:r>
              <a:rPr sz="2700" i="1" spc="-727" baseline="64814" dirty="0">
                <a:latin typeface="Times New Roman"/>
                <a:cs typeface="Times New Roman"/>
              </a:rPr>
              <a:t>k</a:t>
            </a:r>
            <a:r>
              <a:rPr sz="2700" i="1" spc="-292" baseline="64814" dirty="0">
                <a:latin typeface="Times New Roman"/>
                <a:cs typeface="Times New Roman"/>
              </a:rPr>
              <a:t> </a:t>
            </a: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215" dirty="0">
                <a:latin typeface="Times New Roman"/>
                <a:cs typeface="Times New Roman"/>
              </a:rPr>
              <a:t> </a:t>
            </a:r>
            <a:r>
              <a:rPr sz="4650" u="heavy" spc="15" baseline="35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650" spc="-877" baseline="3584" dirty="0">
                <a:latin typeface="Times New Roman"/>
                <a:cs typeface="Times New Roman"/>
              </a:rPr>
              <a:t> </a:t>
            </a:r>
            <a:r>
              <a:rPr sz="3100" spc="-950" dirty="0">
                <a:latin typeface="Symbol"/>
                <a:cs typeface="Symbol"/>
              </a:rPr>
              <a:t>⎞</a:t>
            </a:r>
            <a:r>
              <a:rPr sz="2700" i="1" spc="-1425" baseline="64814" dirty="0">
                <a:latin typeface="Times New Roman"/>
                <a:cs typeface="Times New Roman"/>
              </a:rPr>
              <a:t>n</a:t>
            </a:r>
            <a:r>
              <a:rPr sz="2700" spc="-1425" baseline="64814" dirty="0">
                <a:latin typeface="Symbol"/>
                <a:cs typeface="Symbol"/>
              </a:rPr>
              <a:t></a:t>
            </a:r>
            <a:r>
              <a:rPr sz="2700" i="1" spc="-1425" baseline="64814" dirty="0">
                <a:latin typeface="Times New Roman"/>
                <a:cs typeface="Times New Roman"/>
              </a:rPr>
              <a:t>k</a:t>
            </a:r>
            <a:endParaRPr sz="2700" baseline="6481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52387" y="2876654"/>
            <a:ext cx="109982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28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</a:t>
            </a:r>
            <a:r>
              <a:rPr sz="1800" spc="15" dirty="0">
                <a:latin typeface="Times New Roman"/>
                <a:cs typeface="Times New Roman"/>
              </a:rPr>
              <a:t>0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4650" spc="-1657" baseline="3584" dirty="0">
                <a:latin typeface="Symbol"/>
                <a:cs typeface="Symbol"/>
              </a:rPr>
              <a:t>⎝</a:t>
            </a:r>
            <a:r>
              <a:rPr sz="4650" spc="-277" baseline="3584" dirty="0">
                <a:latin typeface="Times New Roman"/>
                <a:cs typeface="Times New Roman"/>
              </a:rPr>
              <a:t> </a:t>
            </a:r>
            <a:r>
              <a:rPr sz="4650" spc="15" baseline="9856" dirty="0">
                <a:latin typeface="Times New Roman"/>
                <a:cs typeface="Times New Roman"/>
              </a:rPr>
              <a:t>2</a:t>
            </a:r>
            <a:r>
              <a:rPr sz="4650" spc="-509" baseline="9856" dirty="0">
                <a:latin typeface="Times New Roman"/>
                <a:cs typeface="Times New Roman"/>
              </a:rPr>
              <a:t> </a:t>
            </a:r>
            <a:r>
              <a:rPr sz="4650" spc="-3659" baseline="3584" dirty="0">
                <a:latin typeface="Symbol"/>
                <a:cs typeface="Symbol"/>
              </a:rPr>
              <a:t>⎠</a:t>
            </a:r>
            <a:endParaRPr sz="4650" baseline="3584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64953" y="2177648"/>
            <a:ext cx="38544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70" dirty="0">
                <a:latin typeface="Times New Roman"/>
                <a:cs typeface="Times New Roman"/>
              </a:rPr>
              <a:t>n</a:t>
            </a:r>
            <a:r>
              <a:rPr sz="1800" spc="60" dirty="0">
                <a:latin typeface="Symbol"/>
                <a:cs typeface="Symbol"/>
              </a:rPr>
              <a:t></a:t>
            </a:r>
            <a:r>
              <a:rPr sz="1800" i="1" spc="5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86463" y="2280625"/>
            <a:ext cx="1800225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34489" algn="l"/>
              </a:tabLst>
            </a:pPr>
            <a:r>
              <a:rPr sz="3100" spc="-1105" dirty="0">
                <a:latin typeface="Symbol"/>
                <a:cs typeface="Symbol"/>
              </a:rPr>
              <a:t>⎛</a:t>
            </a:r>
            <a:r>
              <a:rPr sz="3100" spc="-200" dirty="0">
                <a:latin typeface="Times New Roman"/>
                <a:cs typeface="Times New Roman"/>
              </a:rPr>
              <a:t> </a:t>
            </a:r>
            <a:r>
              <a:rPr sz="4650" u="heavy" spc="15" baseline="35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650" spc="-412" baseline="3584" dirty="0">
                <a:latin typeface="Times New Roman"/>
                <a:cs typeface="Times New Roman"/>
              </a:rPr>
              <a:t> </a:t>
            </a:r>
            <a:r>
              <a:rPr sz="3100" spc="-975" dirty="0">
                <a:latin typeface="Symbol"/>
                <a:cs typeface="Symbol"/>
              </a:rPr>
              <a:t>⎞</a:t>
            </a:r>
            <a:r>
              <a:rPr sz="2700" i="1" spc="7" baseline="64814" dirty="0">
                <a:latin typeface="Times New Roman"/>
                <a:cs typeface="Times New Roman"/>
              </a:rPr>
              <a:t>k</a:t>
            </a:r>
            <a:r>
              <a:rPr sz="2700" i="1" baseline="64814" dirty="0">
                <a:latin typeface="Times New Roman"/>
                <a:cs typeface="Times New Roman"/>
              </a:rPr>
              <a:t>	</a:t>
            </a:r>
            <a:r>
              <a:rPr sz="3100" spc="-1855" dirty="0">
                <a:latin typeface="Symbol"/>
                <a:cs typeface="Symbol"/>
              </a:rPr>
              <a:t>⎛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39435" y="1799782"/>
            <a:ext cx="57721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32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Symbol"/>
                <a:cs typeface="Symbol"/>
              </a:rPr>
              <a:t>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80615" y="2352330"/>
            <a:ext cx="1521460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-150" dirty="0">
                <a:latin typeface="Times New Roman"/>
                <a:cs typeface="Times New Roman"/>
              </a:rPr>
              <a:t>u</a:t>
            </a:r>
            <a:r>
              <a:rPr sz="4250" spc="-150" dirty="0">
                <a:latin typeface="Symbol"/>
                <a:cs typeface="Symbol"/>
              </a:rPr>
              <a:t></a:t>
            </a:r>
            <a:r>
              <a:rPr sz="3100" i="1" spc="-150" dirty="0">
                <a:latin typeface="Times New Roman"/>
                <a:cs typeface="Times New Roman"/>
              </a:rPr>
              <a:t>n</a:t>
            </a:r>
            <a:r>
              <a:rPr sz="3100" i="1" spc="-24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6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k</a:t>
            </a:r>
            <a:r>
              <a:rPr sz="3100" i="1" spc="-484" dirty="0">
                <a:latin typeface="Times New Roman"/>
                <a:cs typeface="Times New Roman"/>
              </a:rPr>
              <a:t> </a:t>
            </a:r>
            <a:r>
              <a:rPr sz="4250" spc="-390" dirty="0">
                <a:latin typeface="Symbol"/>
                <a:cs typeface="Symbol"/>
              </a:rPr>
              <a:t></a:t>
            </a:r>
            <a:r>
              <a:rPr sz="4250" spc="-62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74076" y="2352330"/>
            <a:ext cx="1312545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39090" algn="l"/>
              </a:tabLst>
            </a:pPr>
            <a:r>
              <a:rPr sz="4650" spc="-1657" baseline="-5376" dirty="0">
                <a:latin typeface="Symbol"/>
                <a:cs typeface="Symbol"/>
              </a:rPr>
              <a:t>⎟</a:t>
            </a:r>
            <a:r>
              <a:rPr sz="4650" spc="-1657" baseline="-5376" dirty="0">
                <a:latin typeface="Times New Roman"/>
                <a:cs typeface="Times New Roman"/>
              </a:rPr>
              <a:t>	</a:t>
            </a:r>
            <a:r>
              <a:rPr sz="3100" i="1" spc="-150" dirty="0">
                <a:latin typeface="Times New Roman"/>
                <a:cs typeface="Times New Roman"/>
              </a:rPr>
              <a:t>u</a:t>
            </a:r>
            <a:r>
              <a:rPr sz="4250" spc="-150" dirty="0">
                <a:latin typeface="Symbol"/>
                <a:cs typeface="Symbol"/>
              </a:rPr>
              <a:t></a:t>
            </a:r>
            <a:r>
              <a:rPr sz="3100" i="1" spc="-150" dirty="0">
                <a:latin typeface="Times New Roman"/>
                <a:cs typeface="Times New Roman"/>
              </a:rPr>
              <a:t>k  </a:t>
            </a:r>
            <a:r>
              <a:rPr sz="4250" spc="-550" dirty="0">
                <a:latin typeface="Symbol"/>
                <a:cs typeface="Symbol"/>
              </a:rPr>
              <a:t></a:t>
            </a:r>
            <a:r>
              <a:rPr sz="3100" spc="-550" dirty="0">
                <a:latin typeface="Symbol"/>
                <a:cs typeface="Symbol"/>
              </a:rPr>
              <a:t></a:t>
            </a:r>
            <a:r>
              <a:rPr sz="4650" spc="-825" baseline="-5376" dirty="0">
                <a:latin typeface="Symbol"/>
                <a:cs typeface="Symbol"/>
              </a:rPr>
              <a:t>⎜</a:t>
            </a:r>
            <a:endParaRPr sz="4650" baseline="-5376">
              <a:latin typeface="Symbol"/>
              <a:cs typeface="Symbo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872190" y="1058423"/>
            <a:ext cx="5085080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31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700" b="0" spc="112" baseline="-23148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250" b="0" spc="-5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9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39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sz="3100" b="0" spc="-4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0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700" b="0" spc="232" baseline="-23148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4250" b="0" spc="-5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9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39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5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975" b="0" spc="607" baseline="-8363" dirty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sz="3100" b="0" i="1" spc="-31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700" b="0" spc="112" baseline="-23148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250" b="0" spc="-5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100" b="0" i="1" spc="-4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50" b="0" spc="-65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i="1" spc="-114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700" b="0" spc="240" baseline="-23148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4250" b="0" spc="-5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3100" b="0" i="1" spc="-4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50" b="0" spc="-39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5431" y="1110306"/>
            <a:ext cx="671195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-20" dirty="0">
                <a:latin typeface="Times New Roman"/>
                <a:cs typeface="Times New Roman"/>
              </a:rPr>
              <a:t>h</a:t>
            </a:r>
            <a:r>
              <a:rPr sz="4250" spc="-540" dirty="0">
                <a:latin typeface="Symbol"/>
                <a:cs typeface="Symbol"/>
              </a:rPr>
              <a:t></a:t>
            </a:r>
            <a:r>
              <a:rPr sz="3100" i="1" spc="90" dirty="0">
                <a:latin typeface="Times New Roman"/>
                <a:cs typeface="Times New Roman"/>
              </a:rPr>
              <a:t>n</a:t>
            </a:r>
            <a:r>
              <a:rPr sz="4250" spc="-39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3627" y="986027"/>
            <a:ext cx="8582025" cy="3643629"/>
          </a:xfrm>
          <a:custGeom>
            <a:avLst/>
            <a:gdLst/>
            <a:ahLst/>
            <a:cxnLst/>
            <a:rect l="l" t="t" r="r" b="b"/>
            <a:pathLst>
              <a:path w="8582025" h="3643629">
                <a:moveTo>
                  <a:pt x="0" y="3643122"/>
                </a:moveTo>
                <a:lnTo>
                  <a:pt x="0" y="0"/>
                </a:lnTo>
                <a:lnTo>
                  <a:pt x="8581644" y="0"/>
                </a:lnTo>
                <a:lnTo>
                  <a:pt x="8581644" y="3643121"/>
                </a:lnTo>
                <a:lnTo>
                  <a:pt x="0" y="364312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06523" y="4954523"/>
            <a:ext cx="6780530" cy="1979930"/>
          </a:xfrm>
          <a:custGeom>
            <a:avLst/>
            <a:gdLst/>
            <a:ahLst/>
            <a:cxnLst/>
            <a:rect l="l" t="t" r="r" b="b"/>
            <a:pathLst>
              <a:path w="6780530" h="1979929">
                <a:moveTo>
                  <a:pt x="0" y="0"/>
                </a:moveTo>
                <a:lnTo>
                  <a:pt x="0" y="1979676"/>
                </a:lnTo>
                <a:lnTo>
                  <a:pt x="6780276" y="1979676"/>
                </a:lnTo>
                <a:lnTo>
                  <a:pt x="67802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66110" y="5650229"/>
            <a:ext cx="241935" cy="0"/>
          </a:xfrm>
          <a:custGeom>
            <a:avLst/>
            <a:gdLst/>
            <a:ahLst/>
            <a:cxnLst/>
            <a:rect l="l" t="t" r="r" b="b"/>
            <a:pathLst>
              <a:path w="241935">
                <a:moveTo>
                  <a:pt x="0" y="0"/>
                </a:moveTo>
                <a:lnTo>
                  <a:pt x="241554" y="0"/>
                </a:lnTo>
              </a:path>
            </a:pathLst>
          </a:custGeom>
          <a:ln w="16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09921" y="5650229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0792" y="0"/>
                </a:lnTo>
              </a:path>
            </a:pathLst>
          </a:custGeom>
          <a:ln w="16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001567" y="5372677"/>
            <a:ext cx="50736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341630" algn="l"/>
              </a:tabLst>
            </a:pPr>
            <a:r>
              <a:rPr sz="3100" spc="-1110" dirty="0">
                <a:latin typeface="Symbol"/>
                <a:cs typeface="Symbol"/>
              </a:rPr>
              <a:t>⎟</a:t>
            </a:r>
            <a:r>
              <a:rPr sz="3100" spc="-1110" dirty="0">
                <a:latin typeface="Times New Roman"/>
                <a:cs typeface="Times New Roman"/>
              </a:rPr>
              <a:t>	</a:t>
            </a:r>
            <a:r>
              <a:rPr sz="4650" spc="-2782" baseline="-1792" dirty="0">
                <a:latin typeface="Symbol"/>
                <a:cs typeface="Symbol"/>
              </a:rPr>
              <a:t>⎥</a:t>
            </a:r>
            <a:endParaRPr sz="4650" baseline="-1792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57821" y="5372677"/>
            <a:ext cx="121158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348615" algn="l"/>
              </a:tabLst>
            </a:pPr>
            <a:r>
              <a:rPr sz="3100" spc="-1110" dirty="0">
                <a:latin typeface="Symbol"/>
                <a:cs typeface="Symbol"/>
              </a:rPr>
              <a:t>⎟</a:t>
            </a:r>
            <a:r>
              <a:rPr sz="3100" spc="-1110" dirty="0">
                <a:latin typeface="Times New Roman"/>
                <a:cs typeface="Times New Roman"/>
              </a:rPr>
              <a:t>	</a:t>
            </a:r>
            <a:r>
              <a:rPr sz="4650" spc="-772" baseline="-1792" dirty="0">
                <a:latin typeface="Symbol"/>
                <a:cs typeface="Symbol"/>
              </a:rPr>
              <a:t>⎢</a:t>
            </a:r>
            <a:r>
              <a:rPr sz="4650" spc="-772" baseline="4480" dirty="0">
                <a:latin typeface="Times New Roman"/>
                <a:cs typeface="Times New Roman"/>
              </a:rPr>
              <a:t>2 </a:t>
            </a:r>
            <a:r>
              <a:rPr sz="4650" spc="7" baseline="4480" dirty="0">
                <a:latin typeface="Symbol"/>
                <a:cs typeface="Symbol"/>
              </a:rPr>
              <a:t></a:t>
            </a:r>
            <a:r>
              <a:rPr sz="4650" spc="-644" baseline="4480" dirty="0">
                <a:latin typeface="Times New Roman"/>
                <a:cs typeface="Times New Roman"/>
              </a:rPr>
              <a:t> </a:t>
            </a:r>
            <a:r>
              <a:rPr sz="3100" spc="-2645" dirty="0">
                <a:latin typeface="Symbol"/>
                <a:cs typeface="Symbol"/>
              </a:rPr>
              <a:t>⎜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61715" y="5695760"/>
            <a:ext cx="100965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844550" algn="l"/>
              </a:tabLst>
            </a:pPr>
            <a:r>
              <a:rPr sz="3100" spc="-1110" dirty="0">
                <a:latin typeface="Symbol"/>
                <a:cs typeface="Symbol"/>
              </a:rPr>
              <a:t>⎝</a:t>
            </a:r>
            <a:r>
              <a:rPr sz="3100" spc="-145" dirty="0">
                <a:latin typeface="Times New Roman"/>
                <a:cs typeface="Times New Roman"/>
              </a:rPr>
              <a:t> </a:t>
            </a:r>
            <a:r>
              <a:rPr sz="4650" spc="7" baseline="6272" dirty="0">
                <a:latin typeface="Times New Roman"/>
                <a:cs typeface="Times New Roman"/>
              </a:rPr>
              <a:t>2</a:t>
            </a:r>
            <a:r>
              <a:rPr sz="4650" spc="-382" baseline="6272" dirty="0">
                <a:latin typeface="Times New Roman"/>
                <a:cs typeface="Times New Roman"/>
              </a:rPr>
              <a:t> </a:t>
            </a:r>
            <a:r>
              <a:rPr sz="3100" spc="-1110" dirty="0">
                <a:latin typeface="Symbol"/>
                <a:cs typeface="Symbol"/>
              </a:rPr>
              <a:t>⎠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spc="-4657" baseline="-6272" dirty="0">
                <a:latin typeface="Symbol"/>
                <a:cs typeface="Symbol"/>
              </a:rPr>
              <a:t>⎢</a:t>
            </a:r>
            <a:r>
              <a:rPr sz="4650" spc="-2857" baseline="-16129" dirty="0">
                <a:latin typeface="Symbol"/>
                <a:cs typeface="Symbol"/>
              </a:rPr>
              <a:t>⎣</a:t>
            </a:r>
            <a:endParaRPr sz="4650" baseline="-16129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16410" y="6341924"/>
            <a:ext cx="80264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i="1" spc="5" dirty="0">
                <a:latin typeface="Times New Roman"/>
                <a:cs typeface="Times New Roman"/>
              </a:rPr>
              <a:t>n </a:t>
            </a:r>
            <a:r>
              <a:rPr sz="3100" spc="5" dirty="0">
                <a:latin typeface="Symbol"/>
                <a:cs typeface="Symbol"/>
              </a:rPr>
              <a:t></a:t>
            </a:r>
            <a:r>
              <a:rPr sz="3100" spc="-25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04670" y="5526300"/>
            <a:ext cx="1003935" cy="131508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0"/>
              </a:spcBef>
              <a:tabLst>
                <a:tab pos="838835" algn="l"/>
              </a:tabLst>
            </a:pPr>
            <a:r>
              <a:rPr sz="3100" spc="-1110" dirty="0">
                <a:latin typeface="Symbol"/>
                <a:cs typeface="Symbol"/>
              </a:rPr>
              <a:t>⎝</a:t>
            </a:r>
            <a:r>
              <a:rPr sz="3100" spc="-145" dirty="0">
                <a:latin typeface="Times New Roman"/>
                <a:cs typeface="Times New Roman"/>
              </a:rPr>
              <a:t> </a:t>
            </a:r>
            <a:r>
              <a:rPr sz="4650" spc="7" baseline="6272" dirty="0">
                <a:latin typeface="Times New Roman"/>
                <a:cs typeface="Times New Roman"/>
              </a:rPr>
              <a:t>2</a:t>
            </a:r>
            <a:r>
              <a:rPr sz="4650" spc="-375" baseline="6272" dirty="0">
                <a:latin typeface="Times New Roman"/>
                <a:cs typeface="Times New Roman"/>
              </a:rPr>
              <a:t> </a:t>
            </a:r>
            <a:r>
              <a:rPr sz="3100" spc="-1110" dirty="0">
                <a:latin typeface="Symbol"/>
                <a:cs typeface="Symbol"/>
              </a:rPr>
              <a:t>⎠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spc="-4695" baseline="-6272" dirty="0">
                <a:latin typeface="Symbol"/>
                <a:cs typeface="Symbol"/>
              </a:rPr>
              <a:t>⎥</a:t>
            </a:r>
            <a:r>
              <a:rPr sz="4650" spc="-2895" baseline="-16129" dirty="0">
                <a:latin typeface="Symbol"/>
                <a:cs typeface="Symbol"/>
              </a:rPr>
              <a:t>⎦</a:t>
            </a:r>
            <a:endParaRPr sz="4650" baseline="-16129">
              <a:latin typeface="Symbol"/>
              <a:cs typeface="Symbol"/>
            </a:endParaRPr>
          </a:p>
          <a:p>
            <a:pPr marL="147955">
              <a:lnSpc>
                <a:spcPct val="100000"/>
              </a:lnSpc>
              <a:spcBef>
                <a:spcPts val="1355"/>
              </a:spcBef>
            </a:pPr>
            <a:r>
              <a:rPr sz="3100" i="1" spc="5" dirty="0">
                <a:latin typeface="Times New Roman"/>
                <a:cs typeface="Times New Roman"/>
              </a:rPr>
              <a:t>for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67129" y="6341924"/>
            <a:ext cx="125158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i="1" spc="5" dirty="0">
                <a:latin typeface="Times New Roman"/>
                <a:cs typeface="Times New Roman"/>
              </a:rPr>
              <a:t>h</a:t>
            </a:r>
            <a:r>
              <a:rPr sz="3100" spc="5" dirty="0">
                <a:latin typeface="Times New Roman"/>
                <a:cs typeface="Times New Roman"/>
              </a:rPr>
              <a:t>[</a:t>
            </a:r>
            <a:r>
              <a:rPr sz="3100" i="1" spc="5" dirty="0">
                <a:latin typeface="Times New Roman"/>
                <a:cs typeface="Times New Roman"/>
              </a:rPr>
              <a:t>n</a:t>
            </a:r>
            <a:r>
              <a:rPr sz="3100" spc="5" dirty="0">
                <a:latin typeface="Times New Roman"/>
                <a:cs typeface="Times New Roman"/>
              </a:rPr>
              <a:t>]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3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39321" y="5340607"/>
            <a:ext cx="189738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094105" algn="l"/>
              </a:tabLst>
            </a:pPr>
            <a:r>
              <a:rPr sz="3100" i="1" spc="5" dirty="0">
                <a:latin typeface="Times New Roman"/>
                <a:cs typeface="Times New Roman"/>
              </a:rPr>
              <a:t>for	n </a:t>
            </a:r>
            <a:r>
              <a:rPr sz="3100" spc="5" dirty="0">
                <a:latin typeface="Symbol"/>
                <a:cs typeface="Symbol"/>
              </a:rPr>
              <a:t></a:t>
            </a:r>
            <a:r>
              <a:rPr sz="3100" spc="-25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66734" y="5194509"/>
            <a:ext cx="1160145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100" i="1" spc="-95" dirty="0">
                <a:latin typeface="Times New Roman"/>
                <a:cs typeface="Times New Roman"/>
              </a:rPr>
              <a:t>h</a:t>
            </a:r>
            <a:r>
              <a:rPr sz="4250" spc="-95" dirty="0">
                <a:latin typeface="Symbol"/>
                <a:cs typeface="Symbol"/>
              </a:rPr>
              <a:t></a:t>
            </a:r>
            <a:r>
              <a:rPr sz="3100" i="1" spc="-95" dirty="0">
                <a:latin typeface="Times New Roman"/>
                <a:cs typeface="Times New Roman"/>
              </a:rPr>
              <a:t>n</a:t>
            </a:r>
            <a:r>
              <a:rPr sz="4250" spc="-95" dirty="0">
                <a:latin typeface="Symbol"/>
                <a:cs typeface="Symbol"/>
              </a:rPr>
              <a:t></a:t>
            </a:r>
            <a:r>
              <a:rPr sz="3100" spc="-95" dirty="0">
                <a:latin typeface="Symbol"/>
                <a:cs typeface="Symbol"/>
              </a:rPr>
              <a:t></a:t>
            </a:r>
            <a:r>
              <a:rPr sz="3100" spc="-200" dirty="0">
                <a:latin typeface="Times New Roman"/>
                <a:cs typeface="Times New Roman"/>
              </a:rPr>
              <a:t> </a:t>
            </a:r>
            <a:r>
              <a:rPr sz="4650" spc="-2775" baseline="-4480" dirty="0">
                <a:latin typeface="Symbol"/>
                <a:cs typeface="Symbol"/>
              </a:rPr>
              <a:t>⎜</a:t>
            </a:r>
            <a:endParaRPr sz="4650" baseline="-448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04670" y="5118884"/>
            <a:ext cx="100393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-1110" dirty="0">
                <a:latin typeface="Symbol"/>
                <a:cs typeface="Symbol"/>
              </a:rPr>
              <a:t>⎛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4650" spc="7" baseline="3584" dirty="0">
                <a:latin typeface="Times New Roman"/>
                <a:cs typeface="Times New Roman"/>
              </a:rPr>
              <a:t>1</a:t>
            </a:r>
            <a:r>
              <a:rPr sz="4650" spc="-367" baseline="3584" dirty="0">
                <a:latin typeface="Times New Roman"/>
                <a:cs typeface="Times New Roman"/>
              </a:rPr>
              <a:t> </a:t>
            </a:r>
            <a:r>
              <a:rPr sz="3100" spc="-480" dirty="0">
                <a:latin typeface="Symbol"/>
                <a:cs typeface="Symbol"/>
              </a:rPr>
              <a:t>⎞</a:t>
            </a:r>
            <a:r>
              <a:rPr sz="2700" i="1" spc="-719" baseline="64814" dirty="0">
                <a:latin typeface="Times New Roman"/>
                <a:cs typeface="Times New Roman"/>
              </a:rPr>
              <a:t>n </a:t>
            </a:r>
            <a:r>
              <a:rPr sz="2700" i="1" spc="-660" baseline="64814" dirty="0">
                <a:latin typeface="Times New Roman"/>
                <a:cs typeface="Times New Roman"/>
              </a:rPr>
              <a:t> </a:t>
            </a:r>
            <a:r>
              <a:rPr sz="2700" i="1" spc="-1005" baseline="64814" dirty="0">
                <a:latin typeface="Times New Roman"/>
                <a:cs typeface="Times New Roman"/>
              </a:rPr>
              <a:t> </a:t>
            </a:r>
            <a:r>
              <a:rPr sz="4650" spc="-4657" baseline="16129" dirty="0">
                <a:latin typeface="Symbol"/>
                <a:cs typeface="Symbol"/>
              </a:rPr>
              <a:t>⎤</a:t>
            </a:r>
            <a:endParaRPr sz="4650" baseline="16129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61715" y="5118884"/>
            <a:ext cx="100965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-1110" dirty="0">
                <a:latin typeface="Symbol"/>
                <a:cs typeface="Symbol"/>
              </a:rPr>
              <a:t>⎛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4650" spc="7" baseline="3584" dirty="0">
                <a:latin typeface="Times New Roman"/>
                <a:cs typeface="Times New Roman"/>
              </a:rPr>
              <a:t>1</a:t>
            </a:r>
            <a:r>
              <a:rPr sz="4650" spc="-367" baseline="3584" dirty="0">
                <a:latin typeface="Times New Roman"/>
                <a:cs typeface="Times New Roman"/>
              </a:rPr>
              <a:t> </a:t>
            </a:r>
            <a:r>
              <a:rPr sz="3100" spc="-480" dirty="0">
                <a:latin typeface="Symbol"/>
                <a:cs typeface="Symbol"/>
              </a:rPr>
              <a:t>⎞</a:t>
            </a:r>
            <a:r>
              <a:rPr sz="2700" i="1" spc="-719" baseline="64814" dirty="0">
                <a:latin typeface="Times New Roman"/>
                <a:cs typeface="Times New Roman"/>
              </a:rPr>
              <a:t>n </a:t>
            </a:r>
            <a:r>
              <a:rPr sz="2700" i="1" spc="-660" baseline="64814" dirty="0">
                <a:latin typeface="Times New Roman"/>
                <a:cs typeface="Times New Roman"/>
              </a:rPr>
              <a:t> </a:t>
            </a:r>
            <a:r>
              <a:rPr sz="2700" i="1" spc="-1005" baseline="64814" dirty="0">
                <a:latin typeface="Times New Roman"/>
                <a:cs typeface="Times New Roman"/>
              </a:rPr>
              <a:t> </a:t>
            </a:r>
            <a:r>
              <a:rPr sz="4650" spc="-4657" baseline="16129" dirty="0">
                <a:latin typeface="Symbol"/>
                <a:cs typeface="Symbol"/>
              </a:rPr>
              <a:t>⎡</a:t>
            </a:r>
            <a:endParaRPr sz="4650" baseline="16129">
              <a:latin typeface="Symbol"/>
              <a:cs typeface="Symbo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901951" y="4949952"/>
            <a:ext cx="6789420" cy="1988820"/>
          </a:xfrm>
          <a:custGeom>
            <a:avLst/>
            <a:gdLst/>
            <a:ahLst/>
            <a:cxnLst/>
            <a:rect l="l" t="t" r="r" b="b"/>
            <a:pathLst>
              <a:path w="6789420" h="1988820">
                <a:moveTo>
                  <a:pt x="0" y="1988820"/>
                </a:moveTo>
                <a:lnTo>
                  <a:pt x="0" y="0"/>
                </a:lnTo>
                <a:lnTo>
                  <a:pt x="6789420" y="0"/>
                </a:lnTo>
                <a:lnTo>
                  <a:pt x="6789420" y="1988820"/>
                </a:lnTo>
                <a:lnTo>
                  <a:pt x="0" y="198882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495300"/>
            <a:ext cx="4467860" cy="6667500"/>
          </a:xfrm>
          <a:custGeom>
            <a:avLst/>
            <a:gdLst/>
            <a:ahLst/>
            <a:cxnLst/>
            <a:rect l="l" t="t" r="r" b="b"/>
            <a:pathLst>
              <a:path w="4467860" h="6667500">
                <a:moveTo>
                  <a:pt x="0" y="0"/>
                </a:moveTo>
                <a:lnTo>
                  <a:pt x="0" y="6667500"/>
                </a:lnTo>
                <a:lnTo>
                  <a:pt x="4467606" y="6667500"/>
                </a:lnTo>
                <a:lnTo>
                  <a:pt x="4467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50898" y="259689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1270" y="259689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7810" y="345338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09444" y="345338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9816" y="345338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1260" y="5167121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830" y="0"/>
                </a:lnTo>
              </a:path>
            </a:pathLst>
          </a:custGeom>
          <a:ln w="5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2323" y="5870447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5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5772" y="5529834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3084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7810" y="6697218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7845" y="6697218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98826" y="5864861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6934" y="5161435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9761" y="5143686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5870" y="4304818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3311" y="4304818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5369" y="3447654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5870" y="3447654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3311" y="3447654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6670" y="2590217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57171" y="2590217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14767" y="1353214"/>
            <a:ext cx="1625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25074" y="6722844"/>
            <a:ext cx="69723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  <a:tab pos="579120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⎠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3225" spc="-3195" baseline="-6459" dirty="0">
                <a:latin typeface="Symbol"/>
                <a:cs typeface="Symbol"/>
              </a:rPr>
              <a:t>⎥</a:t>
            </a:r>
            <a:r>
              <a:rPr sz="3225" spc="-1950" baseline="-15503" dirty="0">
                <a:latin typeface="Symbol"/>
                <a:cs typeface="Symbol"/>
              </a:rPr>
              <a:t>⎦</a:t>
            </a:r>
            <a:endParaRPr sz="3225" baseline="-15503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75124" y="6722844"/>
            <a:ext cx="7016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  <a:tab pos="583565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⎠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3225" spc="-3195" baseline="-6459" dirty="0">
                <a:latin typeface="Symbol"/>
                <a:cs typeface="Symbol"/>
              </a:rPr>
              <a:t>⎢</a:t>
            </a:r>
            <a:r>
              <a:rPr sz="3225" spc="-1950" baseline="-15503" dirty="0">
                <a:latin typeface="Symbol"/>
                <a:cs typeface="Symbol"/>
              </a:rPr>
              <a:t>⎣</a:t>
            </a:r>
            <a:endParaRPr sz="3225" baseline="-15503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62676" y="6514493"/>
            <a:ext cx="1959610" cy="53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85"/>
              </a:lnSpc>
              <a:spcBef>
                <a:spcPts val="100"/>
              </a:spcBef>
              <a:tabLst>
                <a:tab pos="546735" algn="l"/>
                <a:tab pos="783590" algn="l"/>
                <a:tab pos="1596390" algn="l"/>
                <a:tab pos="1828800" algn="l"/>
              </a:tabLst>
            </a:pPr>
            <a:r>
              <a:rPr sz="3225" baseline="7751" dirty="0">
                <a:latin typeface="Symbol"/>
                <a:cs typeface="Symbol"/>
              </a:rPr>
              <a:t></a:t>
            </a:r>
            <a:r>
              <a:rPr sz="3225" spc="-67" baseline="7751" dirty="0">
                <a:latin typeface="Times New Roman"/>
                <a:cs typeface="Times New Roman"/>
              </a:rPr>
              <a:t> </a:t>
            </a:r>
            <a:r>
              <a:rPr sz="3225" spc="-1162" baseline="2583" dirty="0">
                <a:latin typeface="Symbol"/>
                <a:cs typeface="Symbol"/>
              </a:rPr>
              <a:t>⎜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3225" spc="-1162" baseline="2583" dirty="0">
                <a:latin typeface="Symbol"/>
                <a:cs typeface="Symbol"/>
              </a:rPr>
              <a:t>⎟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2150" spc="-730" dirty="0">
                <a:latin typeface="Symbol"/>
                <a:cs typeface="Symbol"/>
              </a:rPr>
              <a:t>⎢</a:t>
            </a:r>
            <a:r>
              <a:rPr sz="3225" baseline="7751" dirty="0">
                <a:latin typeface="Times New Roman"/>
                <a:cs typeface="Times New Roman"/>
              </a:rPr>
              <a:t>2</a:t>
            </a:r>
            <a:r>
              <a:rPr sz="3225" spc="-300" baseline="7751" dirty="0">
                <a:latin typeface="Times New Roman"/>
                <a:cs typeface="Times New Roman"/>
              </a:rPr>
              <a:t> </a:t>
            </a:r>
            <a:r>
              <a:rPr sz="3225" baseline="7751" dirty="0">
                <a:latin typeface="Symbol"/>
                <a:cs typeface="Symbol"/>
              </a:rPr>
              <a:t></a:t>
            </a:r>
            <a:r>
              <a:rPr sz="3225" spc="-359" baseline="7751" dirty="0">
                <a:latin typeface="Times New Roman"/>
                <a:cs typeface="Times New Roman"/>
              </a:rPr>
              <a:t> </a:t>
            </a:r>
            <a:r>
              <a:rPr sz="3225" spc="-1162" baseline="2583" dirty="0">
                <a:latin typeface="Symbol"/>
                <a:cs typeface="Symbol"/>
              </a:rPr>
              <a:t>⎜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3225" spc="-1162" baseline="2583" dirty="0">
                <a:latin typeface="Symbol"/>
                <a:cs typeface="Symbol"/>
              </a:rPr>
              <a:t>⎟</a:t>
            </a:r>
            <a:r>
              <a:rPr sz="3225" baseline="2583" dirty="0">
                <a:latin typeface="Times New Roman"/>
                <a:cs typeface="Times New Roman"/>
              </a:rPr>
              <a:t>	</a:t>
            </a:r>
            <a:r>
              <a:rPr sz="2150" spc="-1175" dirty="0">
                <a:latin typeface="Symbol"/>
                <a:cs typeface="Symbol"/>
              </a:rPr>
              <a:t>⎥</a:t>
            </a:r>
            <a:endParaRPr sz="2150">
              <a:latin typeface="Symbol"/>
              <a:cs typeface="Symbol"/>
            </a:endParaRPr>
          </a:p>
          <a:p>
            <a:pPr algn="ctr">
              <a:lnSpc>
                <a:spcPts val="1985"/>
              </a:lnSpc>
              <a:tabLst>
                <a:tab pos="1049655" algn="l"/>
              </a:tabLst>
            </a:pPr>
            <a:r>
              <a:rPr sz="2150" dirty="0">
                <a:latin typeface="Times New Roman"/>
                <a:cs typeface="Times New Roman"/>
              </a:rPr>
              <a:t>2	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20899" y="5653779"/>
            <a:ext cx="53530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85" dirty="0">
                <a:latin typeface="Times New Roman"/>
                <a:cs typeface="Times New Roman"/>
              </a:rPr>
              <a:t>1</a:t>
            </a:r>
            <a:r>
              <a:rPr sz="2150" spc="85" dirty="0">
                <a:latin typeface="Symbol"/>
                <a:cs typeface="Symbol"/>
              </a:rPr>
              <a:t></a:t>
            </a:r>
            <a:r>
              <a:rPr sz="2150" spc="-114" dirty="0">
                <a:latin typeface="Times New Roman"/>
                <a:cs typeface="Times New Roman"/>
              </a:rPr>
              <a:t> </a:t>
            </a:r>
            <a:r>
              <a:rPr sz="3225" baseline="34883" dirty="0">
                <a:latin typeface="Times New Roman"/>
                <a:cs typeface="Times New Roman"/>
              </a:rPr>
              <a:t>1</a:t>
            </a:r>
            <a:endParaRPr sz="3225" baseline="3488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07928" y="4975475"/>
            <a:ext cx="46609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345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0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07928" y="5192565"/>
            <a:ext cx="46609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345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0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1756" y="4950353"/>
            <a:ext cx="33464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175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Symbol"/>
                <a:cs typeface="Symbol"/>
              </a:rPr>
              <a:t>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09906" y="5338111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75397" y="5555201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3225" baseline="6459" dirty="0">
                <a:latin typeface="Times New Roman"/>
                <a:cs typeface="Times New Roman"/>
              </a:rPr>
              <a:t>2</a:t>
            </a:r>
            <a:r>
              <a:rPr sz="3225" spc="-390" baseline="6459" dirty="0">
                <a:latin typeface="Times New Roman"/>
                <a:cs typeface="Times New Roman"/>
              </a:rPr>
              <a:t> </a:t>
            </a:r>
            <a:r>
              <a:rPr sz="2150" spc="-182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75397" y="5162801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⎞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62949" y="5312169"/>
            <a:ext cx="34290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3225" spc="-1912" baseline="-5167" dirty="0">
                <a:latin typeface="Symbol"/>
                <a:cs typeface="Symbol"/>
              </a:rPr>
              <a:t>⎜</a:t>
            </a:r>
            <a:endParaRPr sz="3225" baseline="-5167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91646" y="4335948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57137" y="4118038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75397" y="4118038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75397" y="4335948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62949" y="4092097"/>
            <a:ext cx="1758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52973" y="3235752"/>
            <a:ext cx="9398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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91646" y="3478784"/>
            <a:ext cx="82105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300" algn="l"/>
                <a:tab pos="702945" algn="l"/>
              </a:tabLst>
            </a:pPr>
            <a:r>
              <a:rPr sz="2150" spc="-775" dirty="0">
                <a:latin typeface="Symbol"/>
                <a:cs typeface="Symbol"/>
              </a:rPr>
              <a:t>⎠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57137" y="3260875"/>
            <a:ext cx="11550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  <a:tab pos="702945" algn="l"/>
                <a:tab pos="1036955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⎟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75397" y="3260875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75397" y="3478784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2949" y="3235752"/>
            <a:ext cx="1758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94547" y="2378588"/>
            <a:ext cx="9398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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34039" y="2621620"/>
            <a:ext cx="81978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030" algn="l"/>
                <a:tab pos="701675" algn="l"/>
              </a:tabLst>
            </a:pPr>
            <a:r>
              <a:rPr sz="2150" spc="-775" dirty="0">
                <a:latin typeface="Symbol"/>
                <a:cs typeface="Symbol"/>
              </a:rPr>
              <a:t>⎠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98711" y="2404530"/>
            <a:ext cx="11550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345" algn="l"/>
                <a:tab pos="702945" algn="l"/>
                <a:tab pos="1036955" algn="l"/>
              </a:tabLst>
            </a:pP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⎟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775" dirty="0">
                <a:latin typeface="Symbol"/>
                <a:cs typeface="Symbol"/>
              </a:rPr>
              <a:t>⎜</a:t>
            </a:r>
            <a:r>
              <a:rPr sz="2150" spc="-775" dirty="0">
                <a:latin typeface="Times New Roman"/>
                <a:cs typeface="Times New Roman"/>
              </a:rPr>
              <a:t>	</a:t>
            </a:r>
            <a:r>
              <a:rPr sz="2150" spc="-12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62949" y="2378588"/>
            <a:ext cx="1758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95459" y="1547093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⎟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95459" y="1372602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⎞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60949" y="1765003"/>
            <a:ext cx="4648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⎝</a:t>
            </a:r>
            <a:r>
              <a:rPr sz="2150" spc="-180" dirty="0">
                <a:latin typeface="Times New Roman"/>
                <a:cs typeface="Times New Roman"/>
              </a:rPr>
              <a:t> </a:t>
            </a:r>
            <a:r>
              <a:rPr sz="3225" baseline="6459" dirty="0">
                <a:latin typeface="Times New Roman"/>
                <a:cs typeface="Times New Roman"/>
              </a:rPr>
              <a:t>2</a:t>
            </a:r>
            <a:r>
              <a:rPr sz="3225" spc="-382" baseline="6459" dirty="0">
                <a:latin typeface="Times New Roman"/>
                <a:cs typeface="Times New Roman"/>
              </a:rPr>
              <a:t> </a:t>
            </a:r>
            <a:r>
              <a:rPr sz="2150" spc="-1825" dirty="0">
                <a:latin typeface="Symbol"/>
                <a:cs typeface="Symbol"/>
              </a:rPr>
              <a:t>⎠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96196" y="1547093"/>
            <a:ext cx="1308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⎜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62949" y="1521971"/>
            <a:ext cx="17589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26142" y="503839"/>
            <a:ext cx="13906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latin typeface="Symbol"/>
                <a:cs typeface="Symbol"/>
              </a:rPr>
              <a:t>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39544" y="4019393"/>
            <a:ext cx="3175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39544" y="3162092"/>
            <a:ext cx="3175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80843" y="2304790"/>
            <a:ext cx="3175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429586" y="1358754"/>
            <a:ext cx="304800" cy="60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">
              <a:lnSpc>
                <a:spcPts val="1115"/>
              </a:lnSpc>
              <a:spcBef>
                <a:spcPts val="105"/>
              </a:spcBef>
            </a:pPr>
            <a:r>
              <a:rPr sz="1250" dirty="0">
                <a:latin typeface="Symbol"/>
                <a:cs typeface="Symbol"/>
              </a:rPr>
              <a:t></a:t>
            </a:r>
            <a:endParaRPr sz="1250">
              <a:latin typeface="Symbol"/>
              <a:cs typeface="Symbol"/>
            </a:endParaRPr>
          </a:p>
          <a:p>
            <a:pPr marL="12700">
              <a:lnSpc>
                <a:spcPts val="3454"/>
              </a:lnSpc>
            </a:pPr>
            <a:r>
              <a:rPr sz="3200" spc="-1600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39488" y="6479266"/>
            <a:ext cx="5835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dirty="0">
                <a:latin typeface="Times New Roman"/>
                <a:cs typeface="Times New Roman"/>
              </a:rPr>
              <a:t>n </a:t>
            </a:r>
            <a:r>
              <a:rPr sz="2150" dirty="0">
                <a:latin typeface="Symbol"/>
                <a:cs typeface="Symbol"/>
              </a:rPr>
              <a:t></a:t>
            </a:r>
            <a:r>
              <a:rPr sz="2150" spc="-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567089" y="6479266"/>
            <a:ext cx="34417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-5" dirty="0">
                <a:latin typeface="Times New Roman"/>
                <a:cs typeface="Times New Roman"/>
              </a:rPr>
              <a:t>for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97162" y="1420824"/>
            <a:ext cx="86360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-114" dirty="0">
                <a:latin typeface="Times New Roman"/>
                <a:cs typeface="Times New Roman"/>
              </a:rPr>
              <a:t>u</a:t>
            </a:r>
            <a:r>
              <a:rPr sz="2950" spc="-114" dirty="0">
                <a:latin typeface="Symbol"/>
                <a:cs typeface="Symbol"/>
              </a:rPr>
              <a:t></a:t>
            </a:r>
            <a:r>
              <a:rPr sz="2150" i="1" spc="-114" dirty="0">
                <a:latin typeface="Times New Roman"/>
                <a:cs typeface="Times New Roman"/>
              </a:rPr>
              <a:t>n</a:t>
            </a:r>
            <a:r>
              <a:rPr sz="2150" i="1" spc="-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spc="-204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k</a:t>
            </a:r>
            <a:r>
              <a:rPr sz="2150" i="1" spc="-345" dirty="0">
                <a:latin typeface="Times New Roman"/>
                <a:cs typeface="Times New Roman"/>
              </a:rPr>
              <a:t> </a:t>
            </a:r>
            <a:r>
              <a:rPr sz="2950" spc="-280" dirty="0">
                <a:latin typeface="Symbol"/>
                <a:cs typeface="Symbol"/>
              </a:rPr>
              <a:t>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31525" y="1420824"/>
            <a:ext cx="76009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25" spc="-1162" baseline="-5167" dirty="0">
                <a:latin typeface="Symbol"/>
                <a:cs typeface="Symbol"/>
              </a:rPr>
              <a:t>⎟</a:t>
            </a:r>
            <a:r>
              <a:rPr sz="3225" spc="254" baseline="-5167" dirty="0">
                <a:latin typeface="Times New Roman"/>
                <a:cs typeface="Times New Roman"/>
              </a:rPr>
              <a:t> </a:t>
            </a:r>
            <a:r>
              <a:rPr sz="2150" i="1" spc="-114" dirty="0">
                <a:latin typeface="Times New Roman"/>
                <a:cs typeface="Times New Roman"/>
              </a:rPr>
              <a:t>u</a:t>
            </a:r>
            <a:r>
              <a:rPr sz="2950" spc="-114" dirty="0">
                <a:latin typeface="Symbol"/>
                <a:cs typeface="Symbol"/>
              </a:rPr>
              <a:t></a:t>
            </a:r>
            <a:r>
              <a:rPr sz="2150" i="1" spc="-114" dirty="0">
                <a:latin typeface="Times New Roman"/>
                <a:cs typeface="Times New Roman"/>
              </a:rPr>
              <a:t>k</a:t>
            </a:r>
            <a:r>
              <a:rPr sz="2150" i="1" spc="-350" dirty="0">
                <a:latin typeface="Times New Roman"/>
                <a:cs typeface="Times New Roman"/>
              </a:rPr>
              <a:t> </a:t>
            </a:r>
            <a:r>
              <a:rPr sz="2950" spc="-1145" dirty="0">
                <a:latin typeface="Symbol"/>
                <a:cs typeface="Symbol"/>
              </a:rPr>
              <a:t></a:t>
            </a:r>
            <a:r>
              <a:rPr sz="3225" spc="-1717" baseline="-5167" dirty="0">
                <a:latin typeface="Symbol"/>
                <a:cs typeface="Symbol"/>
              </a:rPr>
              <a:t>⎜</a:t>
            </a:r>
            <a:endParaRPr sz="3225" baseline="-5167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25074" y="6329625"/>
            <a:ext cx="69723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359" baseline="3875" dirty="0">
                <a:latin typeface="Times New Roman"/>
                <a:cs typeface="Times New Roman"/>
              </a:rPr>
              <a:t> </a:t>
            </a:r>
            <a:r>
              <a:rPr sz="2150" spc="-345" dirty="0">
                <a:latin typeface="Symbol"/>
                <a:cs typeface="Symbol"/>
              </a:rPr>
              <a:t>⎞</a:t>
            </a:r>
            <a:r>
              <a:rPr sz="1875" i="1" spc="-517" baseline="64444" dirty="0">
                <a:latin typeface="Times New Roman"/>
                <a:cs typeface="Times New Roman"/>
              </a:rPr>
              <a:t>n </a:t>
            </a:r>
            <a:r>
              <a:rPr sz="1875" i="1" spc="-457" baseline="64444" dirty="0">
                <a:latin typeface="Times New Roman"/>
                <a:cs typeface="Times New Roman"/>
              </a:rPr>
              <a:t> </a:t>
            </a:r>
            <a:r>
              <a:rPr sz="3225" spc="-3225" baseline="15503" dirty="0">
                <a:latin typeface="Symbol"/>
                <a:cs typeface="Symbol"/>
              </a:rPr>
              <a:t>⎤</a:t>
            </a:r>
            <a:endParaRPr sz="3225" baseline="15503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75124" y="6329625"/>
            <a:ext cx="7016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352" baseline="3875" dirty="0">
                <a:latin typeface="Times New Roman"/>
                <a:cs typeface="Times New Roman"/>
              </a:rPr>
              <a:t> </a:t>
            </a:r>
            <a:r>
              <a:rPr sz="2150" spc="-345" dirty="0">
                <a:latin typeface="Symbol"/>
                <a:cs typeface="Symbol"/>
              </a:rPr>
              <a:t>⎞</a:t>
            </a:r>
            <a:r>
              <a:rPr sz="1875" i="1" spc="-517" baseline="64444" dirty="0">
                <a:latin typeface="Times New Roman"/>
                <a:cs typeface="Times New Roman"/>
              </a:rPr>
              <a:t>n </a:t>
            </a:r>
            <a:r>
              <a:rPr sz="1875" i="1" spc="-450" baseline="64444" dirty="0">
                <a:latin typeface="Times New Roman"/>
                <a:cs typeface="Times New Roman"/>
              </a:rPr>
              <a:t> </a:t>
            </a:r>
            <a:r>
              <a:rPr sz="3225" spc="-3225" baseline="15503" dirty="0">
                <a:latin typeface="Symbol"/>
                <a:cs typeface="Symbol"/>
              </a:rPr>
              <a:t>⎡</a:t>
            </a:r>
            <a:endParaRPr sz="3225" baseline="15503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07928" y="4615361"/>
            <a:ext cx="71691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25" spc="-1162" baseline="-37467" dirty="0">
                <a:latin typeface="Symbol"/>
                <a:cs typeface="Symbol"/>
              </a:rPr>
              <a:t>⎛</a:t>
            </a:r>
            <a:r>
              <a:rPr sz="3225" spc="-284" baseline="-37467" dirty="0">
                <a:latin typeface="Times New Roman"/>
                <a:cs typeface="Times New Roman"/>
              </a:rPr>
              <a:t> </a:t>
            </a:r>
            <a:r>
              <a:rPr sz="3225" baseline="-33591" dirty="0">
                <a:latin typeface="Times New Roman"/>
                <a:cs typeface="Times New Roman"/>
              </a:rPr>
              <a:t>1</a:t>
            </a:r>
            <a:r>
              <a:rPr sz="3225" spc="-337" baseline="-33591" dirty="0">
                <a:latin typeface="Times New Roman"/>
                <a:cs typeface="Times New Roman"/>
              </a:rPr>
              <a:t> </a:t>
            </a:r>
            <a:r>
              <a:rPr sz="3225" spc="-675" baseline="-37467" dirty="0">
                <a:latin typeface="Symbol"/>
                <a:cs typeface="Symbol"/>
              </a:rPr>
              <a:t>⎞</a:t>
            </a:r>
            <a:r>
              <a:rPr sz="1250" i="1" spc="-450" dirty="0">
                <a:latin typeface="Times New Roman"/>
                <a:cs typeface="Times New Roman"/>
              </a:rPr>
              <a:t>n</a:t>
            </a:r>
            <a:r>
              <a:rPr sz="1250" spc="-450" dirty="0">
                <a:latin typeface="Symbol"/>
                <a:cs typeface="Symbol"/>
              </a:rPr>
              <a:t></a:t>
            </a:r>
            <a:r>
              <a:rPr sz="1250" spc="-45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26030" y="5091845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044736" y="3929020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58560" y="4353168"/>
            <a:ext cx="429259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2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</a:t>
            </a:r>
            <a:r>
              <a:rPr sz="1250" spc="5" dirty="0">
                <a:latin typeface="Times New Roman"/>
                <a:cs typeface="Times New Roman"/>
              </a:rPr>
              <a:t>0</a:t>
            </a:r>
            <a:r>
              <a:rPr sz="1250" spc="-165" dirty="0">
                <a:latin typeface="Times New Roman"/>
                <a:cs typeface="Times New Roman"/>
              </a:rPr>
              <a:t> </a:t>
            </a:r>
            <a:r>
              <a:rPr sz="3225" spc="-1695" baseline="3875" dirty="0">
                <a:latin typeface="Symbol"/>
                <a:cs typeface="Symbol"/>
              </a:rPr>
              <a:t>⎝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257137" y="3942728"/>
            <a:ext cx="54673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u="sng" baseline="38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25" spc="-352" baseline="3875" dirty="0">
                <a:latin typeface="Times New Roman"/>
                <a:cs typeface="Times New Roman"/>
              </a:rPr>
              <a:t> </a:t>
            </a:r>
            <a:r>
              <a:rPr sz="2150" spc="-869" dirty="0">
                <a:latin typeface="Symbol"/>
                <a:cs typeface="Symbol"/>
              </a:rPr>
              <a:t>⎞</a:t>
            </a:r>
            <a:r>
              <a:rPr sz="1875" i="1" spc="-1305" baseline="64444" dirty="0">
                <a:latin typeface="Times New Roman"/>
                <a:cs typeface="Times New Roman"/>
              </a:rPr>
              <a:t>k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75397" y="3942728"/>
            <a:ext cx="55562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u="sng" baseline="38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25" spc="-345" baseline="3875" dirty="0">
                <a:latin typeface="Times New Roman"/>
                <a:cs typeface="Times New Roman"/>
              </a:rPr>
              <a:t> </a:t>
            </a:r>
            <a:r>
              <a:rPr sz="2150" spc="-869" dirty="0">
                <a:latin typeface="Symbol"/>
                <a:cs typeface="Symbol"/>
              </a:rPr>
              <a:t>⎞</a:t>
            </a:r>
            <a:r>
              <a:rPr sz="1875" i="1" spc="-1305" baseline="64444" dirty="0">
                <a:latin typeface="Times New Roman"/>
                <a:cs typeface="Times New Roman"/>
              </a:rPr>
              <a:t>n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257137" y="3086384"/>
            <a:ext cx="13284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65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 </a:t>
            </a:r>
            <a:r>
              <a:rPr sz="2150" spc="-345" dirty="0">
                <a:latin typeface="Symbol"/>
                <a:cs typeface="Symbol"/>
              </a:rPr>
              <a:t>⎞</a:t>
            </a:r>
            <a:r>
              <a:rPr sz="1875" i="1" spc="-517" baseline="64444" dirty="0">
                <a:latin typeface="Times New Roman"/>
                <a:cs typeface="Times New Roman"/>
              </a:rPr>
              <a:t>k</a:t>
            </a:r>
            <a:r>
              <a:rPr sz="1875" i="1" spc="652" baseline="64444" dirty="0">
                <a:latin typeface="Times New Roman"/>
                <a:cs typeface="Times New Roman"/>
              </a:rPr>
              <a:t> </a:t>
            </a: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65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622" baseline="3875" dirty="0">
                <a:latin typeface="Times New Roman"/>
                <a:cs typeface="Times New Roman"/>
              </a:rPr>
              <a:t> </a:t>
            </a:r>
            <a:r>
              <a:rPr sz="2150" spc="-750" dirty="0">
                <a:latin typeface="Symbol"/>
                <a:cs typeface="Symbol"/>
              </a:rPr>
              <a:t>⎞</a:t>
            </a:r>
            <a:r>
              <a:rPr sz="1875" spc="-1125" baseline="64444" dirty="0">
                <a:latin typeface="Symbol"/>
                <a:cs typeface="Symbol"/>
              </a:rPr>
              <a:t></a:t>
            </a:r>
            <a:r>
              <a:rPr sz="1875" i="1" spc="-1125" baseline="64444" dirty="0">
                <a:latin typeface="Times New Roman"/>
                <a:cs typeface="Times New Roman"/>
              </a:rPr>
              <a:t>k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44577" y="3072512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958400" y="3496023"/>
            <a:ext cx="429259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2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</a:t>
            </a:r>
            <a:r>
              <a:rPr sz="1250" spc="5" dirty="0">
                <a:latin typeface="Times New Roman"/>
                <a:cs typeface="Times New Roman"/>
              </a:rPr>
              <a:t>0</a:t>
            </a:r>
            <a:r>
              <a:rPr sz="1250" spc="-170" dirty="0">
                <a:latin typeface="Times New Roman"/>
                <a:cs typeface="Times New Roman"/>
              </a:rPr>
              <a:t> </a:t>
            </a:r>
            <a:r>
              <a:rPr sz="3225" spc="-1687" baseline="3875" dirty="0">
                <a:latin typeface="Symbol"/>
                <a:cs typeface="Symbol"/>
              </a:rPr>
              <a:t>⎝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75397" y="3086384"/>
            <a:ext cx="55562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345" baseline="3875" dirty="0">
                <a:latin typeface="Times New Roman"/>
                <a:cs typeface="Times New Roman"/>
              </a:rPr>
              <a:t> </a:t>
            </a:r>
            <a:r>
              <a:rPr sz="2150" spc="-869" dirty="0">
                <a:latin typeface="Symbol"/>
                <a:cs typeface="Symbol"/>
              </a:rPr>
              <a:t>⎞</a:t>
            </a:r>
            <a:r>
              <a:rPr sz="1875" i="1" spc="-1305" baseline="64444" dirty="0">
                <a:latin typeface="Times New Roman"/>
                <a:cs typeface="Times New Roman"/>
              </a:rPr>
              <a:t>n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486740" y="2215367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99926" y="2639515"/>
            <a:ext cx="429259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2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</a:t>
            </a:r>
            <a:r>
              <a:rPr sz="1250" spc="5" dirty="0">
                <a:latin typeface="Times New Roman"/>
                <a:cs typeface="Times New Roman"/>
              </a:rPr>
              <a:t>0</a:t>
            </a:r>
            <a:r>
              <a:rPr sz="1250" spc="-165" dirty="0">
                <a:latin typeface="Times New Roman"/>
                <a:cs typeface="Times New Roman"/>
              </a:rPr>
              <a:t> </a:t>
            </a:r>
            <a:r>
              <a:rPr sz="3225" spc="-1695" baseline="3875" dirty="0">
                <a:latin typeface="Symbol"/>
                <a:cs typeface="Symbol"/>
              </a:rPr>
              <a:t>⎝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389029" y="2045200"/>
            <a:ext cx="7232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25" spc="-1162" baseline="-37467" dirty="0">
                <a:latin typeface="Symbol"/>
                <a:cs typeface="Symbol"/>
              </a:rPr>
              <a:t>⎛</a:t>
            </a:r>
            <a:r>
              <a:rPr sz="3225" spc="-292" baseline="-37467" dirty="0">
                <a:latin typeface="Times New Roman"/>
                <a:cs typeface="Times New Roman"/>
              </a:rPr>
              <a:t> </a:t>
            </a:r>
            <a:r>
              <a:rPr sz="3225" baseline="-33591" dirty="0">
                <a:latin typeface="Times New Roman"/>
                <a:cs typeface="Times New Roman"/>
              </a:rPr>
              <a:t>1</a:t>
            </a:r>
            <a:r>
              <a:rPr sz="3225" spc="-330" baseline="-33591" dirty="0">
                <a:latin typeface="Times New Roman"/>
                <a:cs typeface="Times New Roman"/>
              </a:rPr>
              <a:t> </a:t>
            </a:r>
            <a:r>
              <a:rPr sz="3225" spc="-630" baseline="-37467" dirty="0">
                <a:latin typeface="Symbol"/>
                <a:cs typeface="Symbol"/>
              </a:rPr>
              <a:t>⎞</a:t>
            </a:r>
            <a:r>
              <a:rPr sz="1250" i="1" spc="-420" dirty="0">
                <a:latin typeface="Times New Roman"/>
                <a:cs typeface="Times New Roman"/>
              </a:rPr>
              <a:t>n</a:t>
            </a:r>
            <a:r>
              <a:rPr sz="1250" spc="-420" dirty="0">
                <a:latin typeface="Symbol"/>
                <a:cs typeface="Symbol"/>
              </a:rPr>
              <a:t></a:t>
            </a:r>
            <a:r>
              <a:rPr sz="1250" i="1" spc="-420" dirty="0">
                <a:latin typeface="Times New Roman"/>
                <a:cs typeface="Times New Roman"/>
              </a:rPr>
              <a:t>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98711" y="2229220"/>
            <a:ext cx="54673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baseline="3875" dirty="0">
                <a:latin typeface="Times New Roman"/>
                <a:cs typeface="Times New Roman"/>
              </a:rPr>
              <a:t>1</a:t>
            </a:r>
            <a:r>
              <a:rPr sz="3225" spc="-337" baseline="3875" dirty="0">
                <a:latin typeface="Times New Roman"/>
                <a:cs typeface="Times New Roman"/>
              </a:rPr>
              <a:t> </a:t>
            </a:r>
            <a:r>
              <a:rPr sz="2150" spc="-875" dirty="0">
                <a:latin typeface="Symbol"/>
                <a:cs typeface="Symbol"/>
              </a:rPr>
              <a:t>⎞</a:t>
            </a:r>
            <a:r>
              <a:rPr sz="1875" i="1" spc="-1312" baseline="64444" dirty="0">
                <a:latin typeface="Times New Roman"/>
                <a:cs typeface="Times New Roman"/>
              </a:rPr>
              <a:t>k</a:t>
            </a:r>
            <a:endParaRPr sz="1875" baseline="64444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211053" y="1301674"/>
            <a:ext cx="27305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spc="40" dirty="0">
                <a:latin typeface="Times New Roman"/>
                <a:cs typeface="Times New Roman"/>
              </a:rPr>
              <a:t>n</a:t>
            </a:r>
            <a:r>
              <a:rPr sz="1250" spc="35" dirty="0">
                <a:latin typeface="Symbol"/>
                <a:cs typeface="Symbol"/>
              </a:rPr>
              <a:t></a:t>
            </a:r>
            <a:r>
              <a:rPr sz="1250" i="1" dirty="0">
                <a:latin typeface="Times New Roman"/>
                <a:cs typeface="Times New Roman"/>
              </a:rPr>
              <a:t>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796196" y="1372602"/>
            <a:ext cx="10953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7265" algn="l"/>
              </a:tabLst>
            </a:pPr>
            <a:r>
              <a:rPr sz="2150" spc="-775" dirty="0">
                <a:latin typeface="Symbol"/>
                <a:cs typeface="Symbol"/>
              </a:rPr>
              <a:t>⎛</a:t>
            </a:r>
            <a:r>
              <a:rPr sz="2150" spc="-155" dirty="0">
                <a:latin typeface="Times New Roman"/>
                <a:cs typeface="Times New Roman"/>
              </a:rPr>
              <a:t> </a:t>
            </a:r>
            <a:r>
              <a:rPr sz="3225" u="sng" baseline="38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25" spc="-277" baseline="3875" dirty="0">
                <a:latin typeface="Times New Roman"/>
                <a:cs typeface="Times New Roman"/>
              </a:rPr>
              <a:t> </a:t>
            </a:r>
            <a:r>
              <a:rPr sz="2150" spc="-700" dirty="0">
                <a:latin typeface="Symbol"/>
                <a:cs typeface="Symbol"/>
              </a:rPr>
              <a:t>⎞</a:t>
            </a:r>
            <a:r>
              <a:rPr sz="1875" i="1" baseline="64444" dirty="0">
                <a:latin typeface="Times New Roman"/>
                <a:cs typeface="Times New Roman"/>
              </a:rPr>
              <a:t>k	</a:t>
            </a:r>
            <a:r>
              <a:rPr sz="2150" spc="-1275" dirty="0">
                <a:latin typeface="Symbol"/>
                <a:cs typeface="Symbol"/>
              </a:rPr>
              <a:t>⎛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385271" y="1782211"/>
            <a:ext cx="87693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200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Symbol"/>
                <a:cs typeface="Symbol"/>
              </a:rPr>
              <a:t></a:t>
            </a:r>
            <a:r>
              <a:rPr sz="1250" spc="-180" dirty="0">
                <a:latin typeface="Times New Roman"/>
                <a:cs typeface="Times New Roman"/>
              </a:rPr>
              <a:t> </a:t>
            </a:r>
            <a:r>
              <a:rPr sz="3225" spc="-1162" baseline="3875" dirty="0">
                <a:latin typeface="Symbol"/>
                <a:cs typeface="Symbol"/>
              </a:rPr>
              <a:t>⎝</a:t>
            </a:r>
            <a:r>
              <a:rPr sz="3225" spc="-225" baseline="3875" dirty="0">
                <a:latin typeface="Times New Roman"/>
                <a:cs typeface="Times New Roman"/>
              </a:rPr>
              <a:t> </a:t>
            </a:r>
            <a:r>
              <a:rPr sz="3225" baseline="10335" dirty="0">
                <a:latin typeface="Times New Roman"/>
                <a:cs typeface="Times New Roman"/>
              </a:rPr>
              <a:t>4</a:t>
            </a:r>
            <a:r>
              <a:rPr sz="3225" spc="-375" baseline="10335" dirty="0">
                <a:latin typeface="Times New Roman"/>
                <a:cs typeface="Times New Roman"/>
              </a:rPr>
              <a:t> </a:t>
            </a:r>
            <a:r>
              <a:rPr sz="3225" spc="-2572" baseline="3875" dirty="0">
                <a:latin typeface="Symbol"/>
                <a:cs typeface="Symbol"/>
              </a:rPr>
              <a:t>⎠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14295" y="481267"/>
            <a:ext cx="3987800" cy="77724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150" i="1" spc="-20" dirty="0">
                <a:latin typeface="Times New Roman"/>
                <a:cs typeface="Times New Roman"/>
              </a:rPr>
              <a:t>h</a:t>
            </a:r>
            <a:r>
              <a:rPr sz="2950" spc="-390" dirty="0">
                <a:latin typeface="Symbol"/>
                <a:cs typeface="Symbol"/>
              </a:rPr>
              <a:t></a:t>
            </a:r>
            <a:r>
              <a:rPr sz="2150" i="1" spc="55" dirty="0">
                <a:latin typeface="Times New Roman"/>
                <a:cs typeface="Times New Roman"/>
              </a:rPr>
              <a:t>n</a:t>
            </a:r>
            <a:r>
              <a:rPr sz="2950" spc="-280" dirty="0">
                <a:latin typeface="Symbol"/>
                <a:cs typeface="Symbol"/>
              </a:rPr>
              <a:t></a:t>
            </a:r>
            <a:r>
              <a:rPr sz="2950" spc="-4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i="1" spc="-90" dirty="0">
                <a:latin typeface="Times New Roman"/>
                <a:cs typeface="Times New Roman"/>
              </a:rPr>
              <a:t>h</a:t>
            </a:r>
            <a:r>
              <a:rPr sz="1875" spc="150" baseline="-24444" dirty="0">
                <a:latin typeface="Times New Roman"/>
                <a:cs typeface="Times New Roman"/>
              </a:rPr>
              <a:t>2</a:t>
            </a:r>
            <a:r>
              <a:rPr sz="2950" spc="-390" dirty="0">
                <a:latin typeface="Symbol"/>
                <a:cs typeface="Symbol"/>
              </a:rPr>
              <a:t></a:t>
            </a:r>
            <a:r>
              <a:rPr sz="2150" i="1" spc="55" dirty="0">
                <a:latin typeface="Times New Roman"/>
                <a:cs typeface="Times New Roman"/>
              </a:rPr>
              <a:t>n</a:t>
            </a:r>
            <a:r>
              <a:rPr sz="2950" spc="-290" dirty="0">
                <a:latin typeface="Symbol"/>
                <a:cs typeface="Symbol"/>
              </a:rPr>
              <a:t></a:t>
            </a:r>
            <a:r>
              <a:rPr sz="2150" dirty="0">
                <a:latin typeface="Times New Roman"/>
                <a:cs typeface="Times New Roman"/>
              </a:rPr>
              <a:t>*</a:t>
            </a:r>
            <a:r>
              <a:rPr sz="2150" spc="-300" dirty="0">
                <a:latin typeface="Times New Roman"/>
                <a:cs typeface="Times New Roman"/>
              </a:rPr>
              <a:t> </a:t>
            </a:r>
            <a:r>
              <a:rPr sz="2150" i="1" spc="-225" dirty="0">
                <a:latin typeface="Times New Roman"/>
                <a:cs typeface="Times New Roman"/>
              </a:rPr>
              <a:t>h</a:t>
            </a:r>
            <a:r>
              <a:rPr sz="1875" spc="60" baseline="-24444" dirty="0">
                <a:latin typeface="Times New Roman"/>
                <a:cs typeface="Times New Roman"/>
              </a:rPr>
              <a:t>1</a:t>
            </a:r>
            <a:r>
              <a:rPr sz="2950" spc="-390" dirty="0">
                <a:latin typeface="Symbol"/>
                <a:cs typeface="Symbol"/>
              </a:rPr>
              <a:t></a:t>
            </a:r>
            <a:r>
              <a:rPr sz="2150" i="1" spc="55" dirty="0">
                <a:latin typeface="Times New Roman"/>
                <a:cs typeface="Times New Roman"/>
              </a:rPr>
              <a:t>n</a:t>
            </a:r>
            <a:r>
              <a:rPr sz="2950" spc="-280" dirty="0">
                <a:latin typeface="Symbol"/>
                <a:cs typeface="Symbol"/>
              </a:rPr>
              <a:t></a:t>
            </a:r>
            <a:r>
              <a:rPr sz="2950" spc="-4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4800" spc="419" baseline="-8680" dirty="0">
                <a:latin typeface="Symbol"/>
                <a:cs typeface="Symbol"/>
              </a:rPr>
              <a:t></a:t>
            </a:r>
            <a:r>
              <a:rPr sz="2150" i="1" spc="-90" dirty="0">
                <a:latin typeface="Times New Roman"/>
                <a:cs typeface="Times New Roman"/>
              </a:rPr>
              <a:t>h</a:t>
            </a:r>
            <a:r>
              <a:rPr sz="1875" spc="150" baseline="-24444" dirty="0">
                <a:latin typeface="Times New Roman"/>
                <a:cs typeface="Times New Roman"/>
              </a:rPr>
              <a:t>2</a:t>
            </a:r>
            <a:r>
              <a:rPr sz="2950" spc="-390" dirty="0">
                <a:latin typeface="Symbol"/>
                <a:cs typeface="Symbol"/>
              </a:rPr>
              <a:t></a:t>
            </a:r>
            <a:r>
              <a:rPr sz="2150" i="1" dirty="0">
                <a:latin typeface="Times New Roman"/>
                <a:cs typeface="Times New Roman"/>
              </a:rPr>
              <a:t>k</a:t>
            </a:r>
            <a:r>
              <a:rPr sz="2150" i="1" spc="-330" dirty="0">
                <a:latin typeface="Times New Roman"/>
                <a:cs typeface="Times New Roman"/>
              </a:rPr>
              <a:t> </a:t>
            </a:r>
            <a:r>
              <a:rPr sz="2950" spc="-459" dirty="0">
                <a:latin typeface="Symbol"/>
                <a:cs typeface="Symbol"/>
              </a:rPr>
              <a:t></a:t>
            </a:r>
            <a:r>
              <a:rPr sz="2150" i="1" spc="-225" dirty="0">
                <a:latin typeface="Times New Roman"/>
                <a:cs typeface="Times New Roman"/>
              </a:rPr>
              <a:t>h</a:t>
            </a:r>
            <a:r>
              <a:rPr sz="1875" spc="60" baseline="-24444" dirty="0">
                <a:latin typeface="Times New Roman"/>
                <a:cs typeface="Times New Roman"/>
              </a:rPr>
              <a:t>1</a:t>
            </a:r>
            <a:r>
              <a:rPr sz="2950" spc="-385" dirty="0">
                <a:latin typeface="Symbol"/>
                <a:cs typeface="Symbol"/>
              </a:rPr>
              <a:t></a:t>
            </a:r>
            <a:r>
              <a:rPr sz="2150" i="1" dirty="0">
                <a:latin typeface="Times New Roman"/>
                <a:cs typeface="Times New Roman"/>
              </a:rPr>
              <a:t>n</a:t>
            </a:r>
            <a:r>
              <a:rPr sz="2150" i="1" spc="-1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k</a:t>
            </a:r>
            <a:r>
              <a:rPr sz="2150" i="1" spc="-325" dirty="0">
                <a:latin typeface="Times New Roman"/>
                <a:cs typeface="Times New Roman"/>
              </a:rPr>
              <a:t> </a:t>
            </a:r>
            <a:r>
              <a:rPr sz="2950" spc="-280" dirty="0">
                <a:latin typeface="Symbol"/>
                <a:cs typeface="Symbol"/>
              </a:rPr>
              <a:t></a:t>
            </a:r>
            <a:endParaRPr sz="2950">
              <a:latin typeface="Symbol"/>
              <a:cs typeface="Symbol"/>
            </a:endParaRPr>
          </a:p>
          <a:p>
            <a:pPr marL="777875" algn="ctr">
              <a:lnSpc>
                <a:spcPct val="100000"/>
              </a:lnSpc>
              <a:spcBef>
                <a:spcPts val="160"/>
              </a:spcBef>
            </a:pPr>
            <a:r>
              <a:rPr sz="1250" i="1" dirty="0">
                <a:latin typeface="Times New Roman"/>
                <a:cs typeface="Times New Roman"/>
              </a:rPr>
              <a:t>k</a:t>
            </a:r>
            <a:r>
              <a:rPr sz="1250" i="1" spc="-19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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81227" y="490727"/>
            <a:ext cx="4476750" cy="6677025"/>
          </a:xfrm>
          <a:custGeom>
            <a:avLst/>
            <a:gdLst/>
            <a:ahLst/>
            <a:cxnLst/>
            <a:rect l="l" t="t" r="r" b="b"/>
            <a:pathLst>
              <a:path w="4476750" h="6677025">
                <a:moveTo>
                  <a:pt x="0" y="6676644"/>
                </a:moveTo>
                <a:lnTo>
                  <a:pt x="0" y="0"/>
                </a:lnTo>
                <a:lnTo>
                  <a:pt x="4476750" y="0"/>
                </a:lnTo>
                <a:lnTo>
                  <a:pt x="4476750" y="6676644"/>
                </a:lnTo>
                <a:lnTo>
                  <a:pt x="0" y="6676644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867400" y="3810000"/>
            <a:ext cx="3596004" cy="1169670"/>
          </a:xfrm>
          <a:custGeom>
            <a:avLst/>
            <a:gdLst/>
            <a:ahLst/>
            <a:cxnLst/>
            <a:rect l="l" t="t" r="r" b="b"/>
            <a:pathLst>
              <a:path w="3596004" h="1169670">
                <a:moveTo>
                  <a:pt x="0" y="0"/>
                </a:moveTo>
                <a:lnTo>
                  <a:pt x="0" y="1169670"/>
                </a:lnTo>
                <a:lnTo>
                  <a:pt x="3595878" y="1169670"/>
                </a:lnTo>
                <a:lnTo>
                  <a:pt x="35958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8462642" y="4008672"/>
            <a:ext cx="98933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87020" algn="l"/>
              </a:tabLst>
            </a:pPr>
            <a:r>
              <a:rPr sz="3900" spc="-1380" baseline="-4273" dirty="0">
                <a:latin typeface="Symbol"/>
                <a:cs typeface="Symbol"/>
              </a:rPr>
              <a:t>⎟</a:t>
            </a:r>
            <a:r>
              <a:rPr sz="3900" spc="-1380" baseline="-4273" dirty="0">
                <a:latin typeface="Times New Roman"/>
                <a:cs typeface="Times New Roman"/>
              </a:rPr>
              <a:t>	</a:t>
            </a:r>
            <a:r>
              <a:rPr sz="3900" spc="-1485" baseline="-6410" dirty="0">
                <a:latin typeface="Symbol"/>
                <a:cs typeface="Symbol"/>
              </a:rPr>
              <a:t>⎥</a:t>
            </a:r>
            <a:r>
              <a:rPr sz="2600" i="1" spc="-55" dirty="0">
                <a:latin typeface="Times New Roman"/>
                <a:cs typeface="Times New Roman"/>
              </a:rPr>
              <a:t>u</a:t>
            </a:r>
            <a:r>
              <a:rPr sz="3600" spc="-595" dirty="0">
                <a:latin typeface="Symbol"/>
                <a:cs typeface="Symbol"/>
              </a:rPr>
              <a:t></a:t>
            </a:r>
            <a:r>
              <a:rPr sz="2600" i="1" spc="-40" dirty="0">
                <a:latin typeface="Times New Roman"/>
                <a:cs typeface="Times New Roman"/>
              </a:rPr>
              <a:t>n</a:t>
            </a:r>
            <a:r>
              <a:rPr sz="3600" spc="-459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917513" y="4008672"/>
            <a:ext cx="97472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00" i="1" spc="-85" dirty="0">
                <a:latin typeface="Times New Roman"/>
                <a:cs typeface="Times New Roman"/>
              </a:rPr>
              <a:t>h</a:t>
            </a:r>
            <a:r>
              <a:rPr sz="3600" spc="-85" dirty="0">
                <a:latin typeface="Symbol"/>
                <a:cs typeface="Symbol"/>
              </a:rPr>
              <a:t></a:t>
            </a:r>
            <a:r>
              <a:rPr sz="2600" i="1" spc="-85" dirty="0">
                <a:latin typeface="Times New Roman"/>
                <a:cs typeface="Times New Roman"/>
              </a:rPr>
              <a:t>n</a:t>
            </a:r>
            <a:r>
              <a:rPr sz="3600" spc="-85" dirty="0">
                <a:latin typeface="Symbol"/>
                <a:cs typeface="Symbol"/>
              </a:rPr>
              <a:t></a:t>
            </a:r>
            <a:r>
              <a:rPr sz="2600" spc="-85" dirty="0">
                <a:latin typeface="Symbol"/>
                <a:cs typeface="Symbol"/>
              </a:rPr>
              <a:t>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3900" spc="-2287" baseline="-4273" dirty="0">
                <a:latin typeface="Symbol"/>
                <a:cs typeface="Symbol"/>
              </a:rPr>
              <a:t>⎜</a:t>
            </a:r>
            <a:endParaRPr sz="3900" baseline="-4273">
              <a:latin typeface="Symbol"/>
              <a:cs typeface="Symbo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045907" y="4432282"/>
            <a:ext cx="8451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703580" algn="l"/>
              </a:tabLst>
            </a:pPr>
            <a:r>
              <a:rPr sz="2600" spc="-919" dirty="0">
                <a:latin typeface="Symbol"/>
                <a:cs typeface="Symbol"/>
              </a:rPr>
              <a:t>⎝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3900" spc="22" baseline="6410" dirty="0">
                <a:latin typeface="Times New Roman"/>
                <a:cs typeface="Times New Roman"/>
              </a:rPr>
              <a:t>2</a:t>
            </a:r>
            <a:r>
              <a:rPr sz="3900" spc="-337" baseline="6410" dirty="0">
                <a:latin typeface="Times New Roman"/>
                <a:cs typeface="Times New Roman"/>
              </a:rPr>
              <a:t> </a:t>
            </a:r>
            <a:r>
              <a:rPr sz="2600" spc="-919" dirty="0">
                <a:latin typeface="Symbol"/>
                <a:cs typeface="Symbol"/>
              </a:rPr>
              <a:t>⎠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3900" spc="-3937" baseline="-6410" dirty="0">
                <a:latin typeface="Symbol"/>
                <a:cs typeface="Symbol"/>
              </a:rPr>
              <a:t>⎥</a:t>
            </a:r>
            <a:r>
              <a:rPr sz="3900" spc="-2422" baseline="-16025" dirty="0">
                <a:latin typeface="Symbol"/>
                <a:cs typeface="Symbol"/>
              </a:rPr>
              <a:t>⎦</a:t>
            </a:r>
            <a:endParaRPr sz="3900" baseline="-16025">
              <a:latin typeface="Symbol"/>
              <a:cs typeface="Symbo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045907" y="3945366"/>
            <a:ext cx="8451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600" spc="-919" dirty="0">
                <a:latin typeface="Symbol"/>
                <a:cs typeface="Symbol"/>
              </a:rPr>
              <a:t>⎛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3900" u="heavy" spc="22" baseline="427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-330" baseline="4273" dirty="0">
                <a:latin typeface="Times New Roman"/>
                <a:cs typeface="Times New Roman"/>
              </a:rPr>
              <a:t> </a:t>
            </a:r>
            <a:r>
              <a:rPr sz="2600" spc="-395" dirty="0">
                <a:latin typeface="Symbol"/>
                <a:cs typeface="Symbol"/>
              </a:rPr>
              <a:t>⎞</a:t>
            </a:r>
            <a:r>
              <a:rPr sz="2250" i="1" spc="-592" baseline="66666" dirty="0">
                <a:latin typeface="Times New Roman"/>
                <a:cs typeface="Times New Roman"/>
              </a:rPr>
              <a:t>n </a:t>
            </a:r>
            <a:r>
              <a:rPr sz="2250" i="1" spc="-547" baseline="66666" dirty="0">
                <a:latin typeface="Times New Roman"/>
                <a:cs typeface="Times New Roman"/>
              </a:rPr>
              <a:t> </a:t>
            </a:r>
            <a:r>
              <a:rPr sz="2250" i="1" spc="-817" baseline="66666" dirty="0">
                <a:latin typeface="Times New Roman"/>
                <a:cs typeface="Times New Roman"/>
              </a:rPr>
              <a:t> </a:t>
            </a:r>
            <a:r>
              <a:rPr sz="3900" spc="-3907" baseline="16025" dirty="0">
                <a:latin typeface="Symbol"/>
                <a:cs typeface="Symbol"/>
              </a:rPr>
              <a:t>⎤</a:t>
            </a:r>
            <a:endParaRPr sz="3900" baseline="16025">
              <a:latin typeface="Symbol"/>
              <a:cs typeface="Symbo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167988" y="4170945"/>
            <a:ext cx="101917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92100" algn="l"/>
              </a:tabLst>
            </a:pPr>
            <a:r>
              <a:rPr sz="3900" spc="-1380" baseline="2136" dirty="0">
                <a:latin typeface="Symbol"/>
                <a:cs typeface="Symbol"/>
              </a:rPr>
              <a:t>⎟</a:t>
            </a:r>
            <a:r>
              <a:rPr sz="3900" spc="-1380" baseline="2136" dirty="0">
                <a:latin typeface="Times New Roman"/>
                <a:cs typeface="Times New Roman"/>
              </a:rPr>
              <a:t>	</a:t>
            </a:r>
            <a:r>
              <a:rPr sz="2600" spc="-425" dirty="0">
                <a:latin typeface="Symbol"/>
                <a:cs typeface="Symbol"/>
              </a:rPr>
              <a:t>⎢</a:t>
            </a:r>
            <a:r>
              <a:rPr sz="3900" spc="-637" baseline="6410" dirty="0">
                <a:latin typeface="Times New Roman"/>
                <a:cs typeface="Times New Roman"/>
              </a:rPr>
              <a:t>2 </a:t>
            </a:r>
            <a:r>
              <a:rPr sz="3900" spc="22" baseline="6410" dirty="0">
                <a:latin typeface="Symbol"/>
                <a:cs typeface="Symbol"/>
              </a:rPr>
              <a:t></a:t>
            </a:r>
            <a:r>
              <a:rPr sz="3900" spc="-615" baseline="6410" dirty="0">
                <a:latin typeface="Times New Roman"/>
                <a:cs typeface="Times New Roman"/>
              </a:rPr>
              <a:t> </a:t>
            </a:r>
            <a:r>
              <a:rPr sz="3900" spc="-3307" baseline="2136" dirty="0">
                <a:latin typeface="Symbol"/>
                <a:cs typeface="Symbol"/>
              </a:rPr>
              <a:t>⎜</a:t>
            </a:r>
            <a:endParaRPr sz="3900" baseline="2136">
              <a:latin typeface="Symbol"/>
              <a:cs typeface="Symbo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751253" y="4431948"/>
            <a:ext cx="8509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709295" algn="l"/>
              </a:tabLst>
            </a:pPr>
            <a:r>
              <a:rPr sz="2600" spc="-919" dirty="0">
                <a:latin typeface="Symbol"/>
                <a:cs typeface="Symbol"/>
              </a:rPr>
              <a:t>⎝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3900" spc="22" baseline="6410" dirty="0">
                <a:latin typeface="Times New Roman"/>
                <a:cs typeface="Times New Roman"/>
              </a:rPr>
              <a:t>2</a:t>
            </a:r>
            <a:r>
              <a:rPr sz="3900" spc="-337" baseline="6410" dirty="0">
                <a:latin typeface="Times New Roman"/>
                <a:cs typeface="Times New Roman"/>
              </a:rPr>
              <a:t> </a:t>
            </a:r>
            <a:r>
              <a:rPr sz="2600" spc="-919" dirty="0">
                <a:latin typeface="Symbol"/>
                <a:cs typeface="Symbol"/>
              </a:rPr>
              <a:t>⎠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3900" spc="-3907" baseline="-6410" dirty="0">
                <a:latin typeface="Symbol"/>
                <a:cs typeface="Symbol"/>
              </a:rPr>
              <a:t>⎢</a:t>
            </a:r>
            <a:r>
              <a:rPr sz="3900" spc="-2392" baseline="-16025" dirty="0">
                <a:latin typeface="Symbol"/>
                <a:cs typeface="Symbol"/>
              </a:rPr>
              <a:t>⎣</a:t>
            </a:r>
            <a:endParaRPr sz="3900" baseline="-16025">
              <a:latin typeface="Symbol"/>
              <a:cs typeface="Symbo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751253" y="3945032"/>
            <a:ext cx="8509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600" spc="-919" dirty="0">
                <a:latin typeface="Symbol"/>
                <a:cs typeface="Symbol"/>
              </a:rPr>
              <a:t>⎛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3900" u="heavy" spc="22" baseline="427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-337" baseline="4273" dirty="0">
                <a:latin typeface="Times New Roman"/>
                <a:cs typeface="Times New Roman"/>
              </a:rPr>
              <a:t> </a:t>
            </a:r>
            <a:r>
              <a:rPr sz="2600" spc="-395" dirty="0">
                <a:latin typeface="Symbol"/>
                <a:cs typeface="Symbol"/>
              </a:rPr>
              <a:t>⎞</a:t>
            </a:r>
            <a:r>
              <a:rPr sz="2250" i="1" spc="-592" baseline="66666" dirty="0">
                <a:latin typeface="Times New Roman"/>
                <a:cs typeface="Times New Roman"/>
              </a:rPr>
              <a:t>n </a:t>
            </a:r>
            <a:r>
              <a:rPr sz="2250" i="1" spc="-547" baseline="66666" dirty="0">
                <a:latin typeface="Times New Roman"/>
                <a:cs typeface="Times New Roman"/>
              </a:rPr>
              <a:t> </a:t>
            </a:r>
            <a:r>
              <a:rPr sz="2250" i="1" spc="-817" baseline="66666" dirty="0">
                <a:latin typeface="Times New Roman"/>
                <a:cs typeface="Times New Roman"/>
              </a:rPr>
              <a:t> </a:t>
            </a:r>
            <a:r>
              <a:rPr sz="3900" spc="-3907" baseline="16025" dirty="0">
                <a:latin typeface="Symbol"/>
                <a:cs typeface="Symbol"/>
              </a:rPr>
              <a:t>⎡</a:t>
            </a:r>
            <a:endParaRPr sz="3900" baseline="16025">
              <a:latin typeface="Symbol"/>
              <a:cs typeface="Symbo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862828" y="3805428"/>
            <a:ext cx="3605529" cy="1179195"/>
          </a:xfrm>
          <a:custGeom>
            <a:avLst/>
            <a:gdLst/>
            <a:ahLst/>
            <a:cxnLst/>
            <a:rect l="l" t="t" r="r" b="b"/>
            <a:pathLst>
              <a:path w="3605529" h="1179195">
                <a:moveTo>
                  <a:pt x="0" y="1178814"/>
                </a:moveTo>
                <a:lnTo>
                  <a:pt x="0" y="0"/>
                </a:lnTo>
                <a:lnTo>
                  <a:pt x="3605022" y="0"/>
                </a:lnTo>
                <a:lnTo>
                  <a:pt x="3605022" y="1178814"/>
                </a:lnTo>
                <a:lnTo>
                  <a:pt x="0" y="1178814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088128" y="3696260"/>
            <a:ext cx="742315" cy="1022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0" spc="30" dirty="0">
                <a:latin typeface="Symbol"/>
                <a:cs typeface="Symbol"/>
              </a:rPr>
              <a:t></a:t>
            </a:r>
            <a:endParaRPr sz="6500">
              <a:latin typeface="Symbol"/>
              <a:cs typeface="Symbol"/>
            </a:endParaRPr>
          </a:p>
        </p:txBody>
      </p:sp>
      <p:sp>
        <p:nvSpPr>
          <p:cNvPr id="95" name="Footer Placeholder 9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0" y="3757421"/>
            <a:ext cx="3350260" cy="1287780"/>
          </a:xfrm>
          <a:custGeom>
            <a:avLst/>
            <a:gdLst/>
            <a:ahLst/>
            <a:cxnLst/>
            <a:rect l="l" t="t" r="r" b="b"/>
            <a:pathLst>
              <a:path w="3350259" h="1287779">
                <a:moveTo>
                  <a:pt x="0" y="0"/>
                </a:moveTo>
                <a:lnTo>
                  <a:pt x="0" y="1287780"/>
                </a:lnTo>
                <a:lnTo>
                  <a:pt x="3349752" y="1287779"/>
                </a:lnTo>
                <a:lnTo>
                  <a:pt x="334975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83680" y="4328921"/>
            <a:ext cx="1077595" cy="76200"/>
          </a:xfrm>
          <a:custGeom>
            <a:avLst/>
            <a:gdLst/>
            <a:ahLst/>
            <a:cxnLst/>
            <a:rect l="l" t="t" r="r" b="b"/>
            <a:pathLst>
              <a:path w="1077595" h="76200">
                <a:moveTo>
                  <a:pt x="1018794" y="38099"/>
                </a:moveTo>
                <a:lnTo>
                  <a:pt x="1017270" y="35051"/>
                </a:lnTo>
                <a:lnTo>
                  <a:pt x="1014222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1014222" y="42671"/>
                </a:lnTo>
                <a:lnTo>
                  <a:pt x="1017270" y="41909"/>
                </a:lnTo>
                <a:lnTo>
                  <a:pt x="1018794" y="38099"/>
                </a:lnTo>
                <a:close/>
              </a:path>
              <a:path w="1077595" h="76200">
                <a:moveTo>
                  <a:pt x="1077468" y="38099"/>
                </a:moveTo>
                <a:lnTo>
                  <a:pt x="1001268" y="0"/>
                </a:lnTo>
                <a:lnTo>
                  <a:pt x="1001268" y="33527"/>
                </a:lnTo>
                <a:lnTo>
                  <a:pt x="1014222" y="33527"/>
                </a:lnTo>
                <a:lnTo>
                  <a:pt x="1017270" y="35051"/>
                </a:lnTo>
                <a:lnTo>
                  <a:pt x="1018794" y="38099"/>
                </a:lnTo>
                <a:lnTo>
                  <a:pt x="1018794" y="67436"/>
                </a:lnTo>
                <a:lnTo>
                  <a:pt x="1077468" y="38099"/>
                </a:lnTo>
                <a:close/>
              </a:path>
              <a:path w="1077595" h="76200">
                <a:moveTo>
                  <a:pt x="1018794" y="67436"/>
                </a:moveTo>
                <a:lnTo>
                  <a:pt x="1018794" y="38099"/>
                </a:lnTo>
                <a:lnTo>
                  <a:pt x="1017270" y="41909"/>
                </a:lnTo>
                <a:lnTo>
                  <a:pt x="1014222" y="42671"/>
                </a:lnTo>
                <a:lnTo>
                  <a:pt x="1001268" y="42671"/>
                </a:lnTo>
                <a:lnTo>
                  <a:pt x="1001268" y="76199"/>
                </a:lnTo>
                <a:lnTo>
                  <a:pt x="101879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6450" y="4328921"/>
            <a:ext cx="1162050" cy="76200"/>
          </a:xfrm>
          <a:custGeom>
            <a:avLst/>
            <a:gdLst/>
            <a:ahLst/>
            <a:cxnLst/>
            <a:rect l="l" t="t" r="r" b="b"/>
            <a:pathLst>
              <a:path w="1162050" h="76200">
                <a:moveTo>
                  <a:pt x="1103376" y="38099"/>
                </a:moveTo>
                <a:lnTo>
                  <a:pt x="1101852" y="35051"/>
                </a:lnTo>
                <a:lnTo>
                  <a:pt x="109880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098804" y="42671"/>
                </a:lnTo>
                <a:lnTo>
                  <a:pt x="1101852" y="41909"/>
                </a:lnTo>
                <a:lnTo>
                  <a:pt x="1103376" y="38099"/>
                </a:lnTo>
                <a:close/>
              </a:path>
              <a:path w="1162050" h="76200">
                <a:moveTo>
                  <a:pt x="1162050" y="38099"/>
                </a:moveTo>
                <a:lnTo>
                  <a:pt x="1085850" y="0"/>
                </a:lnTo>
                <a:lnTo>
                  <a:pt x="1085850" y="33527"/>
                </a:lnTo>
                <a:lnTo>
                  <a:pt x="1098804" y="33527"/>
                </a:lnTo>
                <a:lnTo>
                  <a:pt x="1101852" y="35051"/>
                </a:lnTo>
                <a:lnTo>
                  <a:pt x="1103376" y="38099"/>
                </a:lnTo>
                <a:lnTo>
                  <a:pt x="1103376" y="67436"/>
                </a:lnTo>
                <a:lnTo>
                  <a:pt x="1162050" y="38099"/>
                </a:lnTo>
                <a:close/>
              </a:path>
              <a:path w="1162050" h="76200">
                <a:moveTo>
                  <a:pt x="1103376" y="67436"/>
                </a:moveTo>
                <a:lnTo>
                  <a:pt x="1103376" y="38099"/>
                </a:lnTo>
                <a:lnTo>
                  <a:pt x="1101852" y="41909"/>
                </a:lnTo>
                <a:lnTo>
                  <a:pt x="1098804" y="42671"/>
                </a:lnTo>
                <a:lnTo>
                  <a:pt x="1085850" y="42671"/>
                </a:lnTo>
                <a:lnTo>
                  <a:pt x="1085850" y="76199"/>
                </a:lnTo>
                <a:lnTo>
                  <a:pt x="11033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46401" y="3676903"/>
            <a:ext cx="5774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7936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x[n</a:t>
            </a:r>
            <a:r>
              <a:rPr sz="2800" i="1" dirty="0">
                <a:latin typeface="Times New Roman"/>
                <a:cs typeface="Times New Roman"/>
              </a:rPr>
              <a:t>]	</a:t>
            </a:r>
            <a:r>
              <a:rPr sz="3200" i="1" spc="-5" dirty="0">
                <a:latin typeface="Times New Roman"/>
                <a:cs typeface="Times New Roman"/>
              </a:rPr>
              <a:t>y[n</a:t>
            </a:r>
            <a:r>
              <a:rPr sz="2800" i="1" dirty="0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0102" y="852170"/>
            <a:ext cx="2289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339A"/>
                </a:solidFill>
              </a:rPr>
              <a:t>Example</a:t>
            </a:r>
            <a:r>
              <a:rPr spc="-85" dirty="0">
                <a:solidFill>
                  <a:srgbClr val="33339A"/>
                </a:solidFill>
              </a:rPr>
              <a:t> </a:t>
            </a:r>
            <a:r>
              <a:rPr spc="-5" dirty="0">
                <a:solidFill>
                  <a:srgbClr val="33339A"/>
                </a:solidFill>
              </a:rPr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4902" y="2003135"/>
            <a:ext cx="7602220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Determine the response of the (relaxed)  system characterised by the impulse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response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7329" y="3796272"/>
            <a:ext cx="12382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750" i="1" spc="-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5002" y="4139089"/>
            <a:ext cx="6311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71805" algn="l"/>
              </a:tabLst>
            </a:pPr>
            <a:r>
              <a:rPr sz="3000" spc="-1085" dirty="0">
                <a:latin typeface="Symbol"/>
                <a:cs typeface="Symbol"/>
              </a:rPr>
              <a:t>⎜</a:t>
            </a:r>
            <a:r>
              <a:rPr sz="3000" spc="-1085" dirty="0">
                <a:latin typeface="Times New Roman"/>
                <a:cs typeface="Times New Roman"/>
              </a:rPr>
              <a:t>	</a:t>
            </a:r>
            <a:r>
              <a:rPr sz="3000" spc="-1800" dirty="0">
                <a:latin typeface="Symbol"/>
                <a:cs typeface="Symbol"/>
              </a:rPr>
              <a:t>⎟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5002" y="4448506"/>
            <a:ext cx="6311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000" spc="-1085" dirty="0">
                <a:latin typeface="Symbol"/>
                <a:cs typeface="Symbol"/>
              </a:rPr>
              <a:t>⎝</a:t>
            </a:r>
            <a:r>
              <a:rPr sz="3000" spc="-210" dirty="0">
                <a:latin typeface="Times New Roman"/>
                <a:cs typeface="Times New Roman"/>
              </a:rPr>
              <a:t> </a:t>
            </a:r>
            <a:r>
              <a:rPr sz="4500" spc="-7" baseline="6481" dirty="0">
                <a:latin typeface="Times New Roman"/>
                <a:cs typeface="Times New Roman"/>
              </a:rPr>
              <a:t>2</a:t>
            </a:r>
            <a:r>
              <a:rPr sz="4500" spc="-472" baseline="6481" dirty="0">
                <a:latin typeface="Times New Roman"/>
                <a:cs typeface="Times New Roman"/>
              </a:rPr>
              <a:t> </a:t>
            </a:r>
            <a:r>
              <a:rPr sz="3000" spc="-2565" dirty="0">
                <a:latin typeface="Symbol"/>
                <a:cs typeface="Symbol"/>
              </a:rPr>
              <a:t>⎠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4583" y="3966576"/>
            <a:ext cx="2371725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731010" algn="l"/>
              </a:tabLst>
            </a:pPr>
            <a:r>
              <a:rPr sz="3000" i="1" spc="-110" dirty="0">
                <a:latin typeface="Times New Roman"/>
                <a:cs typeface="Times New Roman"/>
              </a:rPr>
              <a:t>h</a:t>
            </a:r>
            <a:r>
              <a:rPr sz="4100" spc="-110" dirty="0">
                <a:latin typeface="Symbol"/>
                <a:cs typeface="Symbol"/>
              </a:rPr>
              <a:t></a:t>
            </a:r>
            <a:r>
              <a:rPr sz="3000" i="1" spc="-110" dirty="0">
                <a:latin typeface="Times New Roman"/>
                <a:cs typeface="Times New Roman"/>
              </a:rPr>
              <a:t>n</a:t>
            </a:r>
            <a:r>
              <a:rPr sz="4100" spc="-110" dirty="0">
                <a:latin typeface="Symbol"/>
                <a:cs typeface="Symbol"/>
              </a:rPr>
              <a:t></a:t>
            </a:r>
            <a:r>
              <a:rPr sz="3000" spc="-110" dirty="0">
                <a:latin typeface="Symbol"/>
                <a:cs typeface="Symbol"/>
              </a:rPr>
              <a:t>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4500" spc="-1627" baseline="30555" dirty="0">
                <a:latin typeface="Symbol"/>
                <a:cs typeface="Symbol"/>
              </a:rPr>
              <a:t>⎛</a:t>
            </a:r>
            <a:r>
              <a:rPr sz="4500" spc="-345" baseline="30555" dirty="0">
                <a:latin typeface="Times New Roman"/>
                <a:cs typeface="Times New Roman"/>
              </a:rPr>
              <a:t> </a:t>
            </a:r>
            <a:r>
              <a:rPr sz="4500" u="heavy" spc="-7" baseline="35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500" spc="-367" baseline="35185" dirty="0">
                <a:latin typeface="Times New Roman"/>
                <a:cs typeface="Times New Roman"/>
              </a:rPr>
              <a:t> </a:t>
            </a:r>
            <a:r>
              <a:rPr sz="4500" spc="-1627" baseline="30555" dirty="0">
                <a:latin typeface="Symbol"/>
                <a:cs typeface="Symbol"/>
              </a:rPr>
              <a:t>⎞</a:t>
            </a:r>
            <a:r>
              <a:rPr sz="4500" baseline="30555" dirty="0">
                <a:latin typeface="Times New Roman"/>
                <a:cs typeface="Times New Roman"/>
              </a:rPr>
              <a:t>	 </a:t>
            </a:r>
            <a:r>
              <a:rPr sz="3000" i="1" spc="-225" dirty="0">
                <a:latin typeface="Times New Roman"/>
                <a:cs typeface="Times New Roman"/>
              </a:rPr>
              <a:t>u</a:t>
            </a:r>
            <a:r>
              <a:rPr sz="4100" spc="-225" dirty="0">
                <a:latin typeface="Symbol"/>
                <a:cs typeface="Symbol"/>
              </a:rPr>
              <a:t></a:t>
            </a:r>
            <a:r>
              <a:rPr sz="3000" i="1" spc="-225" dirty="0">
                <a:latin typeface="Times New Roman"/>
                <a:cs typeface="Times New Roman"/>
              </a:rPr>
              <a:t>n</a:t>
            </a:r>
            <a:r>
              <a:rPr sz="4100" spc="-225" dirty="0">
                <a:latin typeface="Symbol"/>
                <a:cs typeface="Symbol"/>
              </a:rPr>
              <a:t>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3055" y="747522"/>
            <a:ext cx="4552950" cy="4510405"/>
          </a:xfrm>
          <a:custGeom>
            <a:avLst/>
            <a:gdLst/>
            <a:ahLst/>
            <a:cxnLst/>
            <a:rect l="l" t="t" r="r" b="b"/>
            <a:pathLst>
              <a:path w="4552950" h="4510405">
                <a:moveTo>
                  <a:pt x="0" y="0"/>
                </a:moveTo>
                <a:lnTo>
                  <a:pt x="0" y="4510278"/>
                </a:lnTo>
                <a:lnTo>
                  <a:pt x="4552950" y="4510277"/>
                </a:lnTo>
                <a:lnTo>
                  <a:pt x="45529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7338" y="1933534"/>
            <a:ext cx="1161415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729615" algn="l"/>
              </a:tabLst>
            </a:pPr>
            <a:r>
              <a:rPr sz="4000" spc="-395" dirty="0">
                <a:latin typeface="Symbol"/>
                <a:cs typeface="Symbol"/>
              </a:rPr>
              <a:t></a:t>
            </a:r>
            <a:r>
              <a:rPr sz="4000" spc="-395" dirty="0">
                <a:latin typeface="Times New Roman"/>
                <a:cs typeface="Times New Roman"/>
              </a:rPr>
              <a:t> </a:t>
            </a:r>
            <a:r>
              <a:rPr sz="4000" spc="-220" dirty="0">
                <a:latin typeface="Times New Roman"/>
                <a:cs typeface="Times New Roman"/>
              </a:rPr>
              <a:t> </a:t>
            </a:r>
            <a:r>
              <a:rPr sz="4000" spc="-395" dirty="0">
                <a:latin typeface="Symbol"/>
                <a:cs typeface="Symbol"/>
              </a:rPr>
              <a:t></a:t>
            </a:r>
            <a:r>
              <a:rPr sz="4000" spc="-395" dirty="0">
                <a:latin typeface="Times New Roman"/>
                <a:cs typeface="Times New Roman"/>
              </a:rPr>
              <a:t>	</a:t>
            </a:r>
            <a:r>
              <a:rPr sz="3900" spc="-360" dirty="0">
                <a:latin typeface="Symbol"/>
                <a:cs typeface="Symbol"/>
              </a:rPr>
              <a:t></a:t>
            </a:r>
            <a:r>
              <a:rPr sz="3900" spc="-270" dirty="0">
                <a:latin typeface="Times New Roman"/>
                <a:cs typeface="Times New Roman"/>
              </a:rPr>
              <a:t> </a:t>
            </a:r>
            <a:r>
              <a:rPr sz="3900" spc="-360" dirty="0">
                <a:latin typeface="Symbol"/>
                <a:cs typeface="Symbol"/>
              </a:rPr>
              <a:t>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8476" y="4696205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60">
                <a:moveTo>
                  <a:pt x="0" y="0"/>
                </a:moveTo>
                <a:lnTo>
                  <a:pt x="1254252" y="0"/>
                </a:lnTo>
              </a:path>
            </a:pathLst>
          </a:custGeom>
          <a:ln w="15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13147" y="4952531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3292" y="4432242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spc="1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9452" y="4192896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1742" y="3292256"/>
            <a:ext cx="123825" cy="520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930"/>
              </a:lnSpc>
              <a:spcBef>
                <a:spcPts val="130"/>
              </a:spcBef>
            </a:pPr>
            <a:r>
              <a:rPr sz="16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3810">
              <a:lnSpc>
                <a:spcPts val="1930"/>
              </a:lnSpc>
            </a:pPr>
            <a:r>
              <a:rPr sz="1650" spc="1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4278" y="3292256"/>
            <a:ext cx="123825" cy="520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930"/>
              </a:lnSpc>
              <a:spcBef>
                <a:spcPts val="130"/>
              </a:spcBef>
            </a:pPr>
            <a:r>
              <a:rPr sz="16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3810">
              <a:lnSpc>
                <a:spcPts val="1930"/>
              </a:lnSpc>
            </a:pPr>
            <a:r>
              <a:rPr sz="1650" spc="1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4278" y="2102780"/>
            <a:ext cx="123825" cy="520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930"/>
              </a:lnSpc>
              <a:spcBef>
                <a:spcPts val="130"/>
              </a:spcBef>
            </a:pPr>
            <a:r>
              <a:rPr sz="16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3810">
              <a:lnSpc>
                <a:spcPts val="1930"/>
              </a:lnSpc>
            </a:pPr>
            <a:r>
              <a:rPr sz="1650" spc="1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7338" y="3124599"/>
            <a:ext cx="748030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000" spc="-395" dirty="0">
                <a:latin typeface="Symbol"/>
                <a:cs typeface="Symbol"/>
              </a:rPr>
              <a:t></a:t>
            </a:r>
            <a:r>
              <a:rPr sz="4000" spc="-395" dirty="0">
                <a:latin typeface="Times New Roman"/>
                <a:cs typeface="Times New Roman"/>
              </a:rPr>
              <a:t> </a:t>
            </a:r>
            <a:r>
              <a:rPr sz="4000" spc="-395" dirty="0">
                <a:latin typeface="Symbol"/>
                <a:cs typeface="Symbol"/>
              </a:rPr>
              <a:t></a:t>
            </a:r>
            <a:r>
              <a:rPr sz="4000" spc="145" dirty="0">
                <a:latin typeface="Times New Roman"/>
                <a:cs typeface="Times New Roman"/>
              </a:rPr>
              <a:t> </a:t>
            </a:r>
            <a:r>
              <a:rPr sz="2850" spc="1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5082" y="4691188"/>
            <a:ext cx="64389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latin typeface="Times New Roman"/>
                <a:cs typeface="Times New Roman"/>
              </a:rPr>
              <a:t>1 </a:t>
            </a: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-420" dirty="0">
                <a:latin typeface="Times New Roman"/>
                <a:cs typeface="Times New Roman"/>
              </a:rPr>
              <a:t> </a:t>
            </a:r>
            <a:r>
              <a:rPr sz="2475" u="sng" spc="15" baseline="336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475" baseline="3367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3255" y="4025313"/>
            <a:ext cx="904875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850" spc="10" dirty="0">
                <a:latin typeface="Times New Roman"/>
                <a:cs typeface="Times New Roman"/>
              </a:rPr>
              <a:t>1 </a:t>
            </a: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15" dirty="0">
                <a:latin typeface="Times New Roman"/>
                <a:cs typeface="Times New Roman"/>
              </a:rPr>
              <a:t> </a:t>
            </a:r>
            <a:r>
              <a:rPr sz="4000" spc="-395" dirty="0">
                <a:latin typeface="Symbol"/>
                <a:cs typeface="Symbol"/>
              </a:rPr>
              <a:t></a:t>
            </a:r>
            <a:r>
              <a:rPr sz="4000" spc="-325" dirty="0">
                <a:latin typeface="Times New Roman"/>
                <a:cs typeface="Times New Roman"/>
              </a:rPr>
              <a:t> </a:t>
            </a:r>
            <a:r>
              <a:rPr sz="4000" spc="-545" dirty="0">
                <a:latin typeface="Symbol"/>
                <a:cs typeface="Symbol"/>
              </a:rPr>
              <a:t>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8190" y="3269355"/>
            <a:ext cx="48450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r>
              <a:rPr sz="2850" spc="-110" dirty="0">
                <a:latin typeface="Times New Roman"/>
                <a:cs typeface="Times New Roman"/>
              </a:rPr>
              <a:t> </a:t>
            </a:r>
            <a:r>
              <a:rPr sz="2850" spc="1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6096" y="3269355"/>
            <a:ext cx="213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6096" y="2079740"/>
            <a:ext cx="213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56135" y="764558"/>
            <a:ext cx="16510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spc="20" dirty="0">
                <a:latin typeface="Symbol"/>
                <a:cs typeface="Symbol"/>
              </a:rPr>
              <a:t>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2266" y="1981786"/>
            <a:ext cx="403860" cy="1873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300" spc="10" dirty="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sz="4300" spc="10" dirty="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8679" y="4119665"/>
            <a:ext cx="36322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r>
              <a:rPr sz="1650" i="1" spc="-31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</a:t>
            </a:r>
            <a:r>
              <a:rPr sz="1650" spc="1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36096" y="4409235"/>
            <a:ext cx="60071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</a:t>
            </a:r>
            <a:r>
              <a:rPr sz="2850" spc="-100" dirty="0">
                <a:latin typeface="Times New Roman"/>
                <a:cs typeface="Times New Roman"/>
              </a:rPr>
              <a:t> </a:t>
            </a:r>
            <a:r>
              <a:rPr sz="2850" spc="45" dirty="0">
                <a:latin typeface="Times New Roman"/>
                <a:cs typeface="Times New Roman"/>
              </a:rPr>
              <a:t>2</a:t>
            </a:r>
            <a:r>
              <a:rPr sz="2475" i="1" spc="67" baseline="43771" dirty="0">
                <a:latin typeface="Times New Roman"/>
                <a:cs typeface="Times New Roman"/>
              </a:rPr>
              <a:t>n</a:t>
            </a:r>
            <a:endParaRPr sz="2475" baseline="4377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44005" y="2976693"/>
            <a:ext cx="504825" cy="782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1555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ts val="4375"/>
              </a:lnSpc>
            </a:pPr>
            <a:r>
              <a:rPr sz="4000" spc="-395" dirty="0">
                <a:latin typeface="Symbol"/>
                <a:cs typeface="Symbol"/>
              </a:rPr>
              <a:t>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-395" dirty="0">
                <a:latin typeface="Symbol"/>
                <a:cs typeface="Symbol"/>
              </a:rPr>
              <a:t>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59836" y="3049862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19571" y="3171031"/>
            <a:ext cx="403860" cy="8813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4945"/>
              </a:lnSpc>
              <a:spcBef>
                <a:spcPts val="120"/>
              </a:spcBef>
            </a:pPr>
            <a:r>
              <a:rPr sz="4300" spc="10" dirty="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  <a:p>
            <a:pPr marL="10795">
              <a:lnSpc>
                <a:spcPts val="1764"/>
              </a:lnSpc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r>
              <a:rPr sz="1650" i="1" spc="-19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Symbol"/>
                <a:cs typeface="Symbol"/>
              </a:rPr>
              <a:t></a:t>
            </a:r>
            <a:r>
              <a:rPr sz="1650" spc="7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69506" y="3257849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1842" y="3257849"/>
            <a:ext cx="3714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r>
              <a:rPr sz="1650" i="1" spc="-29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</a:t>
            </a:r>
            <a:r>
              <a:rPr sz="1650" spc="-300" dirty="0">
                <a:latin typeface="Times New Roman"/>
                <a:cs typeface="Times New Roman"/>
              </a:rPr>
              <a:t> </a:t>
            </a: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43719" y="2976693"/>
            <a:ext cx="1079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62586" y="3049862"/>
            <a:ext cx="1193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3740" y="3770672"/>
            <a:ext cx="38227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r>
              <a:rPr sz="1650" i="1" spc="-210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Symbol"/>
                <a:cs typeface="Symbol"/>
              </a:rPr>
              <a:t></a:t>
            </a:r>
            <a:r>
              <a:rPr sz="1650" spc="7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51690" y="2068374"/>
            <a:ext cx="3714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n</a:t>
            </a:r>
            <a:r>
              <a:rPr sz="1650" i="1" spc="-29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</a:t>
            </a:r>
            <a:r>
              <a:rPr sz="1650" spc="-295" dirty="0">
                <a:latin typeface="Times New Roman"/>
                <a:cs typeface="Times New Roman"/>
              </a:rPr>
              <a:t> </a:t>
            </a: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43719" y="2028696"/>
            <a:ext cx="1079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3678" y="1485369"/>
            <a:ext cx="5613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10" dirty="0">
                <a:latin typeface="Times New Roman"/>
                <a:cs typeface="Times New Roman"/>
              </a:rPr>
              <a:t>k</a:t>
            </a:r>
            <a:r>
              <a:rPr sz="1650" i="1" spc="-18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</a:t>
            </a:r>
            <a:r>
              <a:rPr sz="1650" spc="-29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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59216" y="1945535"/>
            <a:ext cx="115062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145" dirty="0">
                <a:latin typeface="Times New Roman"/>
                <a:cs typeface="Times New Roman"/>
              </a:rPr>
              <a:t>u</a:t>
            </a:r>
            <a:r>
              <a:rPr sz="3900" spc="-145" dirty="0">
                <a:latin typeface="Symbol"/>
                <a:cs typeface="Symbol"/>
              </a:rPr>
              <a:t></a:t>
            </a:r>
            <a:r>
              <a:rPr sz="2850" i="1" spc="-145" dirty="0">
                <a:latin typeface="Times New Roman"/>
                <a:cs typeface="Times New Roman"/>
              </a:rPr>
              <a:t>n</a:t>
            </a:r>
            <a:r>
              <a:rPr sz="2850" i="1" spc="-175" dirty="0">
                <a:latin typeface="Times New Roman"/>
                <a:cs typeface="Times New Roman"/>
              </a:rPr>
              <a:t> </a:t>
            </a: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-170" dirty="0">
                <a:latin typeface="Times New Roman"/>
                <a:cs typeface="Times New Roman"/>
              </a:rPr>
              <a:t> </a:t>
            </a:r>
            <a:r>
              <a:rPr sz="2850" i="1" spc="10" dirty="0">
                <a:latin typeface="Times New Roman"/>
                <a:cs typeface="Times New Roman"/>
              </a:rPr>
              <a:t>k</a:t>
            </a:r>
            <a:r>
              <a:rPr sz="2850" i="1" spc="-455" dirty="0">
                <a:latin typeface="Times New Roman"/>
                <a:cs typeface="Times New Roman"/>
              </a:rPr>
              <a:t> </a:t>
            </a:r>
            <a:r>
              <a:rPr sz="3900" spc="-360" dirty="0">
                <a:latin typeface="Symbol"/>
                <a:cs typeface="Symbol"/>
              </a:rPr>
              <a:t>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87456" y="2079814"/>
            <a:ext cx="96710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622935" algn="l"/>
              </a:tabLst>
            </a:pPr>
            <a:r>
              <a:rPr sz="2850" i="1" spc="10" dirty="0">
                <a:latin typeface="Times New Roman"/>
                <a:cs typeface="Times New Roman"/>
              </a:rPr>
              <a:t>u</a:t>
            </a:r>
            <a:r>
              <a:rPr sz="2850" i="1" spc="140" dirty="0">
                <a:latin typeface="Times New Roman"/>
                <a:cs typeface="Times New Roman"/>
              </a:rPr>
              <a:t> </a:t>
            </a:r>
            <a:r>
              <a:rPr sz="2850" i="1" spc="10" dirty="0">
                <a:latin typeface="Times New Roman"/>
                <a:cs typeface="Times New Roman"/>
              </a:rPr>
              <a:t>k	</a:t>
            </a:r>
            <a:r>
              <a:rPr sz="2850" spc="5" dirty="0">
                <a:latin typeface="Symbol"/>
                <a:cs typeface="Symbol"/>
              </a:rPr>
              <a:t></a:t>
            </a:r>
            <a:r>
              <a:rPr sz="2850" spc="-345" dirty="0">
                <a:latin typeface="Times New Roman"/>
                <a:cs typeface="Times New Roman"/>
              </a:rPr>
              <a:t> </a:t>
            </a:r>
            <a:r>
              <a:rPr sz="2850" spc="1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428850" y="800605"/>
            <a:ext cx="324802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3900" b="0" spc="-1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85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900"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900" b="0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85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450" b="0" spc="-75" baseline="-8397" dirty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sz="2850" b="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900" b="0" spc="-5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850" b="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k </a:t>
            </a:r>
            <a:r>
              <a:rPr sz="3900" b="0" spc="-24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85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900" b="0" spc="-2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85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sz="2850" b="0" spc="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85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850" b="0" i="1" spc="-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900" b="0" spc="-36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48483" y="742950"/>
            <a:ext cx="4562475" cy="4519930"/>
          </a:xfrm>
          <a:custGeom>
            <a:avLst/>
            <a:gdLst/>
            <a:ahLst/>
            <a:cxnLst/>
            <a:rect l="l" t="t" r="r" b="b"/>
            <a:pathLst>
              <a:path w="4562475" h="4519930">
                <a:moveTo>
                  <a:pt x="0" y="4519422"/>
                </a:moveTo>
                <a:lnTo>
                  <a:pt x="0" y="0"/>
                </a:lnTo>
                <a:lnTo>
                  <a:pt x="4562094" y="0"/>
                </a:lnTo>
                <a:lnTo>
                  <a:pt x="4562094" y="4519421"/>
                </a:lnTo>
                <a:lnTo>
                  <a:pt x="0" y="451942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62200" y="5562600"/>
            <a:ext cx="4121150" cy="1281430"/>
          </a:xfrm>
          <a:custGeom>
            <a:avLst/>
            <a:gdLst/>
            <a:ahLst/>
            <a:cxnLst/>
            <a:rect l="l" t="t" r="r" b="b"/>
            <a:pathLst>
              <a:path w="4121150" h="1281429">
                <a:moveTo>
                  <a:pt x="0" y="0"/>
                </a:moveTo>
                <a:lnTo>
                  <a:pt x="0" y="1280922"/>
                </a:lnTo>
                <a:lnTo>
                  <a:pt x="4120896" y="1280922"/>
                </a:lnTo>
                <a:lnTo>
                  <a:pt x="41208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73373" y="6203441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4" y="0"/>
                </a:lnTo>
              </a:path>
            </a:pathLst>
          </a:custGeom>
          <a:ln w="15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94326" y="6203441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266" y="0"/>
                </a:lnTo>
              </a:path>
            </a:pathLst>
          </a:custGeom>
          <a:ln w="15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692140" y="5779916"/>
            <a:ext cx="774065" cy="974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3075"/>
              </a:lnSpc>
              <a:spcBef>
                <a:spcPts val="105"/>
              </a:spcBef>
            </a:pPr>
            <a:r>
              <a:rPr sz="4275" spc="-1402" baseline="47758" dirty="0">
                <a:latin typeface="Symbol"/>
                <a:cs typeface="Symbol"/>
              </a:rPr>
              <a:t>⎤</a:t>
            </a:r>
            <a:r>
              <a:rPr sz="2850" i="1" spc="85" dirty="0">
                <a:latin typeface="Times New Roman"/>
                <a:cs typeface="Times New Roman"/>
              </a:rPr>
              <a:t>u</a:t>
            </a:r>
            <a:r>
              <a:rPr sz="3950" spc="-505" dirty="0">
                <a:latin typeface="Symbol"/>
                <a:cs typeface="Symbol"/>
              </a:rPr>
              <a:t></a:t>
            </a:r>
            <a:r>
              <a:rPr sz="2850" i="1" spc="100" dirty="0">
                <a:latin typeface="Times New Roman"/>
                <a:cs typeface="Times New Roman"/>
              </a:rPr>
              <a:t>n</a:t>
            </a:r>
            <a:r>
              <a:rPr sz="3950" spc="-365" dirty="0">
                <a:latin typeface="Symbol"/>
                <a:cs typeface="Symbol"/>
              </a:rPr>
              <a:t></a:t>
            </a:r>
            <a:endParaRPr sz="3950">
              <a:latin typeface="Symbol"/>
              <a:cs typeface="Symbol"/>
            </a:endParaRPr>
          </a:p>
          <a:p>
            <a:pPr>
              <a:lnSpc>
                <a:spcPts val="1360"/>
              </a:lnSpc>
            </a:pPr>
            <a:r>
              <a:rPr sz="2850" spc="-1010" dirty="0">
                <a:latin typeface="Symbol"/>
                <a:cs typeface="Symbol"/>
              </a:rPr>
              <a:t>⎥</a:t>
            </a:r>
            <a:endParaRPr sz="2850">
              <a:latin typeface="Symbol"/>
              <a:cs typeface="Symbol"/>
            </a:endParaRPr>
          </a:p>
          <a:p>
            <a:pPr>
              <a:lnSpc>
                <a:spcPts val="3025"/>
              </a:lnSpc>
            </a:pPr>
            <a:r>
              <a:rPr sz="2850" spc="-1565" dirty="0">
                <a:latin typeface="Symbol"/>
                <a:cs typeface="Symbol"/>
              </a:rPr>
              <a:t>⎥</a:t>
            </a:r>
            <a:r>
              <a:rPr sz="4275" spc="-2347" baseline="-9746" dirty="0">
                <a:latin typeface="Symbol"/>
                <a:cs typeface="Symbol"/>
              </a:rPr>
              <a:t>⎦</a:t>
            </a:r>
            <a:endParaRPr sz="4275" baseline="-9746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63303" y="5943370"/>
            <a:ext cx="15367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-1010" dirty="0">
                <a:latin typeface="Symbol"/>
                <a:cs typeface="Symbol"/>
              </a:rPr>
              <a:t>⎟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44889" y="5915922"/>
            <a:ext cx="413384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Symbol"/>
                <a:cs typeface="Symbol"/>
              </a:rPr>
              <a:t></a:t>
            </a:r>
            <a:r>
              <a:rPr sz="2850" spc="-335" dirty="0">
                <a:latin typeface="Times New Roman"/>
                <a:cs typeface="Times New Roman"/>
              </a:rPr>
              <a:t> </a:t>
            </a:r>
            <a:r>
              <a:rPr sz="4275" spc="-2550" baseline="-3898" dirty="0">
                <a:latin typeface="Symbol"/>
                <a:cs typeface="Symbol"/>
              </a:rPr>
              <a:t>⎜</a:t>
            </a:r>
            <a:endParaRPr sz="4275" baseline="-3898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16473" y="5613783"/>
            <a:ext cx="3625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5" dirty="0">
                <a:latin typeface="Times New Roman"/>
                <a:cs typeface="Times New Roman"/>
              </a:rPr>
              <a:t>n</a:t>
            </a:r>
            <a:r>
              <a:rPr sz="1650" i="1" spc="-31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</a:t>
            </a:r>
            <a:r>
              <a:rPr sz="1650" spc="1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11229" y="5904122"/>
            <a:ext cx="3625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spc="15" dirty="0">
                <a:latin typeface="Times New Roman"/>
                <a:cs typeface="Times New Roman"/>
              </a:rPr>
              <a:t>n</a:t>
            </a:r>
            <a:r>
              <a:rPr sz="1650" i="1" spc="-31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</a:t>
            </a:r>
            <a:r>
              <a:rPr sz="1650" spc="1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04733" y="6248229"/>
            <a:ext cx="61214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-1010" dirty="0">
                <a:latin typeface="Symbol"/>
                <a:cs typeface="Symbol"/>
              </a:rPr>
              <a:t>⎝</a:t>
            </a:r>
            <a:r>
              <a:rPr sz="2850" spc="-180" dirty="0">
                <a:latin typeface="Times New Roman"/>
                <a:cs typeface="Times New Roman"/>
              </a:rPr>
              <a:t> </a:t>
            </a:r>
            <a:r>
              <a:rPr sz="4275" spc="22" baseline="6822" dirty="0">
                <a:latin typeface="Times New Roman"/>
                <a:cs typeface="Times New Roman"/>
              </a:rPr>
              <a:t>2</a:t>
            </a:r>
            <a:r>
              <a:rPr sz="4275" spc="-405" baseline="6822" dirty="0">
                <a:latin typeface="Times New Roman"/>
                <a:cs typeface="Times New Roman"/>
              </a:rPr>
              <a:t> </a:t>
            </a:r>
            <a:r>
              <a:rPr sz="2850" spc="-2435" dirty="0">
                <a:latin typeface="Symbol"/>
                <a:cs typeface="Symbol"/>
              </a:rPr>
              <a:t>⎠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04733" y="5708779"/>
            <a:ext cx="61214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-1010" dirty="0">
                <a:latin typeface="Symbol"/>
                <a:cs typeface="Symbol"/>
              </a:rPr>
              <a:t>⎛</a:t>
            </a:r>
            <a:r>
              <a:rPr sz="2850" spc="-220" dirty="0">
                <a:latin typeface="Times New Roman"/>
                <a:cs typeface="Times New Roman"/>
              </a:rPr>
              <a:t> </a:t>
            </a:r>
            <a:r>
              <a:rPr sz="4275" spc="22" baseline="3898" dirty="0">
                <a:latin typeface="Times New Roman"/>
                <a:cs typeface="Times New Roman"/>
              </a:rPr>
              <a:t>1</a:t>
            </a:r>
            <a:r>
              <a:rPr sz="4275" spc="-352" baseline="3898" dirty="0">
                <a:latin typeface="Times New Roman"/>
                <a:cs typeface="Times New Roman"/>
              </a:rPr>
              <a:t> </a:t>
            </a:r>
            <a:r>
              <a:rPr sz="2850" spc="-2430" dirty="0">
                <a:latin typeface="Symbol"/>
                <a:cs typeface="Symbol"/>
              </a:rPr>
              <a:t>⎞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52885" y="5779916"/>
            <a:ext cx="156146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214755" algn="l"/>
              </a:tabLst>
            </a:pPr>
            <a:r>
              <a:rPr sz="2850" i="1" spc="60" dirty="0">
                <a:latin typeface="Times New Roman"/>
                <a:cs typeface="Times New Roman"/>
              </a:rPr>
              <a:t>y</a:t>
            </a:r>
            <a:r>
              <a:rPr sz="3950" spc="-505" dirty="0">
                <a:latin typeface="Symbol"/>
                <a:cs typeface="Symbol"/>
              </a:rPr>
              <a:t></a:t>
            </a:r>
            <a:r>
              <a:rPr sz="2850" i="1" spc="105" dirty="0">
                <a:latin typeface="Times New Roman"/>
                <a:cs typeface="Times New Roman"/>
              </a:rPr>
              <a:t>n</a:t>
            </a:r>
            <a:r>
              <a:rPr sz="3950" spc="-45" dirty="0">
                <a:latin typeface="Symbol"/>
                <a:cs typeface="Symbol"/>
              </a:rPr>
              <a:t></a:t>
            </a:r>
            <a:r>
              <a:rPr sz="2850" spc="15" dirty="0">
                <a:latin typeface="Symbol"/>
                <a:cs typeface="Symbol"/>
              </a:rPr>
              <a:t>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4275" spc="-1920" baseline="-5847" dirty="0">
                <a:latin typeface="Symbol"/>
                <a:cs typeface="Symbol"/>
              </a:rPr>
              <a:t>⎢</a:t>
            </a:r>
            <a:r>
              <a:rPr sz="2850" spc="-325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98470" y="6205002"/>
            <a:ext cx="42354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50" spc="15" dirty="0">
                <a:latin typeface="Times New Roman"/>
                <a:cs typeface="Times New Roman"/>
              </a:rPr>
              <a:t>3</a:t>
            </a:r>
            <a:r>
              <a:rPr sz="2850" spc="-120" dirty="0">
                <a:latin typeface="Times New Roman"/>
                <a:cs typeface="Times New Roman"/>
              </a:rPr>
              <a:t> </a:t>
            </a:r>
            <a:r>
              <a:rPr sz="4275" spc="-3412" baseline="-12670" dirty="0">
                <a:latin typeface="Symbol"/>
                <a:cs typeface="Symbol"/>
              </a:rPr>
              <a:t>⎢</a:t>
            </a:r>
            <a:r>
              <a:rPr sz="4275" spc="-3412" baseline="-22417" dirty="0">
                <a:latin typeface="Symbol"/>
                <a:cs typeface="Symbol"/>
              </a:rPr>
              <a:t>⎣</a:t>
            </a:r>
            <a:endParaRPr sz="4275" baseline="-22417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98470" y="5605207"/>
            <a:ext cx="42354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275" spc="22" baseline="-11695" dirty="0">
                <a:latin typeface="Times New Roman"/>
                <a:cs typeface="Times New Roman"/>
              </a:rPr>
              <a:t>2</a:t>
            </a:r>
            <a:r>
              <a:rPr sz="4275" spc="-179" baseline="-11695" dirty="0">
                <a:latin typeface="Times New Roman"/>
                <a:cs typeface="Times New Roman"/>
              </a:rPr>
              <a:t> </a:t>
            </a:r>
            <a:r>
              <a:rPr sz="2850" spc="-1700" dirty="0">
                <a:latin typeface="Symbol"/>
                <a:cs typeface="Symbol"/>
              </a:rPr>
              <a:t>⎡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357627" y="5558028"/>
            <a:ext cx="4130040" cy="1290320"/>
          </a:xfrm>
          <a:custGeom>
            <a:avLst/>
            <a:gdLst/>
            <a:ahLst/>
            <a:cxnLst/>
            <a:rect l="l" t="t" r="r" b="b"/>
            <a:pathLst>
              <a:path w="4130040" h="1290320">
                <a:moveTo>
                  <a:pt x="0" y="1290066"/>
                </a:moveTo>
                <a:lnTo>
                  <a:pt x="0" y="0"/>
                </a:lnTo>
                <a:lnTo>
                  <a:pt x="4130039" y="0"/>
                </a:lnTo>
                <a:lnTo>
                  <a:pt x="4130040" y="1290066"/>
                </a:lnTo>
                <a:lnTo>
                  <a:pt x="0" y="1290066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36929"/>
            <a:ext cx="65087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498465" algn="l"/>
              </a:tabLst>
            </a:pPr>
            <a:r>
              <a:rPr spc="-5" dirty="0"/>
              <a:t>2.6 Stability of Linear </a:t>
            </a:r>
            <a:r>
              <a:rPr spc="-10" dirty="0"/>
              <a:t>Time-  Invarian</a:t>
            </a:r>
            <a:r>
              <a:rPr spc="-5" dirty="0"/>
              <a:t>t System</a:t>
            </a:r>
            <a:r>
              <a:rPr dirty="0"/>
              <a:t>s	</a:t>
            </a:r>
            <a:r>
              <a:rPr spc="-10" dirty="0"/>
              <a:t>[</a:t>
            </a:r>
            <a:r>
              <a:rPr spc="-5" dirty="0"/>
              <a:t>11]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1102" y="2395480"/>
            <a:ext cx="7337425" cy="10991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5080" indent="-342900">
              <a:lnSpc>
                <a:spcPct val="119900"/>
              </a:lnSpc>
              <a:spcBef>
                <a:spcPts val="2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An LTD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Tahoma"/>
                <a:cs typeface="Tahoma"/>
              </a:rPr>
              <a:t>stable </a:t>
            </a:r>
            <a:r>
              <a:rPr sz="2800" spc="-5" dirty="0">
                <a:latin typeface="Tahoma"/>
                <a:cs typeface="Tahoma"/>
              </a:rPr>
              <a:t>if,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800" spc="-5" dirty="0">
                <a:latin typeface="Tahoma"/>
                <a:cs typeface="Tahoma"/>
              </a:rPr>
              <a:t>only if, the  </a:t>
            </a:r>
            <a:r>
              <a:rPr sz="2800" dirty="0">
                <a:latin typeface="Tahoma"/>
                <a:cs typeface="Tahoma"/>
              </a:rPr>
              <a:t>stability factor denoted by </a:t>
            </a:r>
            <a:r>
              <a:rPr sz="3200" i="1" spc="-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ahoma"/>
                <a:cs typeface="Tahoma"/>
              </a:rPr>
              <a:t>, </a:t>
            </a:r>
            <a:r>
              <a:rPr sz="2800" dirty="0">
                <a:latin typeface="Tahoma"/>
                <a:cs typeface="Tahoma"/>
              </a:rPr>
              <a:t>and defined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3953" y="5617887"/>
            <a:ext cx="12636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finite.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0" y="4114800"/>
            <a:ext cx="3048000" cy="1186180"/>
          </a:xfrm>
          <a:custGeom>
            <a:avLst/>
            <a:gdLst/>
            <a:ahLst/>
            <a:cxnLst/>
            <a:rect l="l" t="t" r="r" b="b"/>
            <a:pathLst>
              <a:path w="3048000" h="1186179">
                <a:moveTo>
                  <a:pt x="0" y="0"/>
                </a:moveTo>
                <a:lnTo>
                  <a:pt x="0" y="1185672"/>
                </a:lnTo>
                <a:lnTo>
                  <a:pt x="3048000" y="1185672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86834" y="4130788"/>
            <a:ext cx="18732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900" spc="15" dirty="0">
                <a:latin typeface="Symbol"/>
                <a:cs typeface="Symbol"/>
              </a:rPr>
              <a:t>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9877" y="4093160"/>
            <a:ext cx="2920365" cy="118110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3300" i="1" spc="-5" dirty="0">
                <a:latin typeface="Times New Roman"/>
                <a:cs typeface="Times New Roman"/>
              </a:rPr>
              <a:t>S </a:t>
            </a:r>
            <a:r>
              <a:rPr sz="3300" spc="-5" dirty="0">
                <a:latin typeface="Symbol"/>
                <a:cs typeface="Symbol"/>
              </a:rPr>
              <a:t>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7425" spc="209" baseline="-8417" dirty="0">
                <a:latin typeface="Symbol"/>
                <a:cs typeface="Symbol"/>
              </a:rPr>
              <a:t></a:t>
            </a:r>
            <a:r>
              <a:rPr sz="3300" spc="140" dirty="0">
                <a:latin typeface="Times New Roman"/>
                <a:cs typeface="Times New Roman"/>
              </a:rPr>
              <a:t>| </a:t>
            </a:r>
            <a:r>
              <a:rPr sz="3300" i="1" spc="-195" dirty="0">
                <a:latin typeface="Times New Roman"/>
                <a:cs typeface="Times New Roman"/>
              </a:rPr>
              <a:t>h</a:t>
            </a:r>
            <a:r>
              <a:rPr sz="4500" spc="-195" dirty="0">
                <a:latin typeface="Symbol"/>
                <a:cs typeface="Symbol"/>
              </a:rPr>
              <a:t></a:t>
            </a:r>
            <a:r>
              <a:rPr sz="3300" i="1" spc="-195" dirty="0">
                <a:latin typeface="Times New Roman"/>
                <a:cs typeface="Times New Roman"/>
              </a:rPr>
              <a:t>k </a:t>
            </a:r>
            <a:r>
              <a:rPr sz="4500" spc="-110" dirty="0">
                <a:latin typeface="Symbol"/>
                <a:cs typeface="Symbol"/>
              </a:rPr>
              <a:t></a:t>
            </a:r>
            <a:r>
              <a:rPr sz="3300" spc="-110" dirty="0">
                <a:latin typeface="Times New Roman"/>
                <a:cs typeface="Times New Roman"/>
              </a:rPr>
              <a:t>| </a:t>
            </a:r>
            <a:r>
              <a:rPr sz="3300" spc="-5" dirty="0">
                <a:latin typeface="Symbol"/>
                <a:cs typeface="Symbol"/>
              </a:rPr>
              <a:t></a:t>
            </a:r>
            <a:r>
              <a:rPr sz="3300" spc="-50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Symbol"/>
                <a:cs typeface="Symbol"/>
              </a:rPr>
              <a:t></a:t>
            </a:r>
            <a:endParaRPr sz="3300">
              <a:latin typeface="Symbol"/>
              <a:cs typeface="Symbol"/>
            </a:endParaRPr>
          </a:p>
          <a:p>
            <a:pPr marL="680720">
              <a:lnSpc>
                <a:spcPct val="100000"/>
              </a:lnSpc>
              <a:spcBef>
                <a:spcPts val="260"/>
              </a:spcBef>
            </a:pPr>
            <a:r>
              <a:rPr sz="1900" i="1" spc="5" dirty="0">
                <a:latin typeface="Times New Roman"/>
                <a:cs typeface="Times New Roman"/>
              </a:rPr>
              <a:t>k</a:t>
            </a:r>
            <a:r>
              <a:rPr sz="1900" i="1" spc="-260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Symbol"/>
                <a:cs typeface="Symbol"/>
              </a:rPr>
              <a:t>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4428" y="4110228"/>
            <a:ext cx="3057525" cy="1195070"/>
          </a:xfrm>
          <a:custGeom>
            <a:avLst/>
            <a:gdLst/>
            <a:ahLst/>
            <a:cxnLst/>
            <a:rect l="l" t="t" r="r" b="b"/>
            <a:pathLst>
              <a:path w="3057525" h="1195070">
                <a:moveTo>
                  <a:pt x="0" y="1194816"/>
                </a:moveTo>
                <a:lnTo>
                  <a:pt x="0" y="0"/>
                </a:lnTo>
                <a:lnTo>
                  <a:pt x="3057144" y="0"/>
                </a:lnTo>
                <a:lnTo>
                  <a:pt x="3057144" y="1194815"/>
                </a:lnTo>
                <a:lnTo>
                  <a:pt x="0" y="1194816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302" y="455625"/>
            <a:ext cx="7263765" cy="398335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Let </a:t>
            </a:r>
            <a:r>
              <a:rPr sz="3200" i="1" spc="-5" dirty="0">
                <a:latin typeface="Times New Roman"/>
                <a:cs typeface="Times New Roman"/>
              </a:rPr>
              <a:t>x[n] </a:t>
            </a:r>
            <a:r>
              <a:rPr sz="2800" dirty="0">
                <a:latin typeface="Tahoma"/>
                <a:cs typeface="Tahoma"/>
              </a:rPr>
              <a:t>be a bounded input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sequence</a:t>
            </a:r>
            <a:endParaRPr sz="2800">
              <a:latin typeface="Tahoma"/>
              <a:cs typeface="Tahoma"/>
            </a:endParaRPr>
          </a:p>
          <a:p>
            <a:pPr marL="355600" marR="995044">
              <a:lnSpc>
                <a:spcPct val="119700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{ie. | </a:t>
            </a:r>
            <a:r>
              <a:rPr sz="3200" i="1" spc="-5" dirty="0">
                <a:latin typeface="Times New Roman"/>
                <a:cs typeface="Times New Roman"/>
              </a:rPr>
              <a:t>x[n]</a:t>
            </a:r>
            <a:r>
              <a:rPr sz="3200" spc="-5" dirty="0">
                <a:latin typeface="Times New Roman"/>
                <a:cs typeface="Times New Roman"/>
              </a:rPr>
              <a:t>|&lt;</a:t>
            </a:r>
            <a:r>
              <a:rPr sz="3200" i="1" spc="-5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for all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is a  finite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number}.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98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We must show that the output is bounded  </a:t>
            </a:r>
            <a:r>
              <a:rPr sz="2800" spc="-5" dirty="0">
                <a:latin typeface="Tahoma"/>
                <a:cs typeface="Tahoma"/>
              </a:rPr>
              <a:t>when </a:t>
            </a:r>
            <a:r>
              <a:rPr sz="3200" i="1" spc="-5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Tahoma"/>
                <a:cs typeface="Tahoma"/>
              </a:rPr>
              <a:t>finite. </a:t>
            </a:r>
            <a:r>
              <a:rPr sz="2800" spc="-5" dirty="0">
                <a:latin typeface="Tahoma"/>
                <a:cs typeface="Tahoma"/>
              </a:rPr>
              <a:t>To this </a:t>
            </a:r>
            <a:r>
              <a:rPr sz="2800" dirty="0">
                <a:latin typeface="Tahoma"/>
                <a:cs typeface="Tahoma"/>
              </a:rPr>
              <a:t>end, </a:t>
            </a:r>
            <a:r>
              <a:rPr sz="2800" spc="-5" dirty="0">
                <a:latin typeface="Tahoma"/>
                <a:cs typeface="Tahoma"/>
              </a:rPr>
              <a:t>we work </a:t>
            </a:r>
            <a:r>
              <a:rPr sz="2800" dirty="0">
                <a:latin typeface="Tahoma"/>
                <a:cs typeface="Tahoma"/>
              </a:rPr>
              <a:t>again  </a:t>
            </a:r>
            <a:r>
              <a:rPr sz="2800" spc="-5" dirty="0">
                <a:latin typeface="Tahoma"/>
                <a:cs typeface="Tahoma"/>
              </a:rPr>
              <a:t>with the convolution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formula.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600" y="4860797"/>
            <a:ext cx="3581400" cy="1159510"/>
          </a:xfrm>
          <a:custGeom>
            <a:avLst/>
            <a:gdLst/>
            <a:ahLst/>
            <a:cxnLst/>
            <a:rect l="l" t="t" r="r" b="b"/>
            <a:pathLst>
              <a:path w="3581400" h="1159510">
                <a:moveTo>
                  <a:pt x="0" y="0"/>
                </a:moveTo>
                <a:lnTo>
                  <a:pt x="0" y="1159002"/>
                </a:lnTo>
                <a:lnTo>
                  <a:pt x="3581400" y="1159002"/>
                </a:lnTo>
                <a:lnTo>
                  <a:pt x="3581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3434" y="4876181"/>
            <a:ext cx="18288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850" spc="20" dirty="0">
                <a:latin typeface="Symbol"/>
                <a:cs typeface="Symbol"/>
              </a:rPr>
              <a:t>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4601" y="4840457"/>
            <a:ext cx="3486150" cy="115379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30"/>
              </a:spcBef>
            </a:pPr>
            <a:r>
              <a:rPr sz="3200" i="1" spc="-215" dirty="0">
                <a:latin typeface="Times New Roman"/>
                <a:cs typeface="Times New Roman"/>
              </a:rPr>
              <a:t>y</a:t>
            </a:r>
            <a:r>
              <a:rPr sz="4400" spc="-215" dirty="0">
                <a:latin typeface="Symbol"/>
                <a:cs typeface="Symbol"/>
              </a:rPr>
              <a:t></a:t>
            </a:r>
            <a:r>
              <a:rPr sz="3200" i="1" spc="-215" dirty="0">
                <a:latin typeface="Times New Roman"/>
                <a:cs typeface="Times New Roman"/>
              </a:rPr>
              <a:t>n</a:t>
            </a:r>
            <a:r>
              <a:rPr sz="4400" spc="-215" dirty="0">
                <a:latin typeface="Symbol"/>
                <a:cs typeface="Symbol"/>
              </a:rPr>
              <a:t></a:t>
            </a:r>
            <a:r>
              <a:rPr sz="4400" spc="-70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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7200" spc="30" baseline="-8680" dirty="0">
                <a:latin typeface="Symbol"/>
                <a:cs typeface="Symbol"/>
              </a:rPr>
              <a:t></a:t>
            </a:r>
            <a:r>
              <a:rPr sz="7200" spc="-1192" baseline="-8680" dirty="0">
                <a:latin typeface="Times New Roman"/>
                <a:cs typeface="Times New Roman"/>
              </a:rPr>
              <a:t> </a:t>
            </a:r>
            <a:r>
              <a:rPr sz="3200" i="1" spc="-200" dirty="0">
                <a:latin typeface="Times New Roman"/>
                <a:cs typeface="Times New Roman"/>
              </a:rPr>
              <a:t>h</a:t>
            </a:r>
            <a:r>
              <a:rPr sz="4400" spc="-200" dirty="0">
                <a:latin typeface="Symbol"/>
                <a:cs typeface="Symbol"/>
              </a:rPr>
              <a:t></a:t>
            </a:r>
            <a:r>
              <a:rPr sz="3200" i="1" spc="-200" dirty="0">
                <a:latin typeface="Times New Roman"/>
                <a:cs typeface="Times New Roman"/>
              </a:rPr>
              <a:t>k</a:t>
            </a:r>
            <a:r>
              <a:rPr sz="3200" i="1" spc="-495" dirty="0">
                <a:latin typeface="Times New Roman"/>
                <a:cs typeface="Times New Roman"/>
              </a:rPr>
              <a:t> </a:t>
            </a:r>
            <a:r>
              <a:rPr sz="4400" spc="-275" dirty="0">
                <a:latin typeface="Symbol"/>
                <a:cs typeface="Symbol"/>
              </a:rPr>
              <a:t></a:t>
            </a:r>
            <a:r>
              <a:rPr sz="3200" i="1" spc="-275" dirty="0">
                <a:latin typeface="Times New Roman"/>
                <a:cs typeface="Times New Roman"/>
              </a:rPr>
              <a:t>x</a:t>
            </a:r>
            <a:r>
              <a:rPr sz="4400" spc="-275" dirty="0">
                <a:latin typeface="Symbol"/>
                <a:cs typeface="Symbol"/>
              </a:rPr>
              <a:t></a:t>
            </a:r>
            <a:r>
              <a:rPr sz="3200" i="1" spc="-275" dirty="0">
                <a:latin typeface="Times New Roman"/>
                <a:cs typeface="Times New Roman"/>
              </a:rPr>
              <a:t>n</a:t>
            </a:r>
            <a:r>
              <a:rPr sz="3200" i="1" spc="-25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</a:t>
            </a:r>
            <a:r>
              <a:rPr sz="3200" spc="-26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k</a:t>
            </a:r>
            <a:r>
              <a:rPr sz="3200" i="1" spc="-495" dirty="0">
                <a:latin typeface="Times New Roman"/>
                <a:cs typeface="Times New Roman"/>
              </a:rPr>
              <a:t> </a:t>
            </a:r>
            <a:r>
              <a:rPr sz="4400" spc="-409" dirty="0">
                <a:latin typeface="Symbol"/>
                <a:cs typeface="Symbol"/>
              </a:rPr>
              <a:t></a:t>
            </a:r>
            <a:endParaRPr sz="4400">
              <a:latin typeface="Symbol"/>
              <a:cs typeface="Symbol"/>
            </a:endParaRPr>
          </a:p>
          <a:p>
            <a:pPr marL="1029969">
              <a:lnSpc>
                <a:spcPct val="100000"/>
              </a:lnSpc>
              <a:spcBef>
                <a:spcPts val="265"/>
              </a:spcBef>
            </a:pPr>
            <a:r>
              <a:rPr sz="1850" i="1" spc="10" dirty="0">
                <a:latin typeface="Times New Roman"/>
                <a:cs typeface="Times New Roman"/>
              </a:rPr>
              <a:t>k</a:t>
            </a:r>
            <a:r>
              <a:rPr sz="1850" i="1" spc="-190" dirty="0">
                <a:latin typeface="Times New Roman"/>
                <a:cs typeface="Times New Roman"/>
              </a:rPr>
              <a:t> </a:t>
            </a:r>
            <a:r>
              <a:rPr sz="1850" spc="60" dirty="0">
                <a:latin typeface="Symbol"/>
                <a:cs typeface="Symbol"/>
              </a:rPr>
              <a:t>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0027" y="4856226"/>
            <a:ext cx="3590925" cy="1168400"/>
          </a:xfrm>
          <a:custGeom>
            <a:avLst/>
            <a:gdLst/>
            <a:ahLst/>
            <a:cxnLst/>
            <a:rect l="l" t="t" r="r" b="b"/>
            <a:pathLst>
              <a:path w="3590925" h="1168400">
                <a:moveTo>
                  <a:pt x="0" y="1168146"/>
                </a:moveTo>
                <a:lnTo>
                  <a:pt x="0" y="0"/>
                </a:lnTo>
                <a:lnTo>
                  <a:pt x="3590544" y="0"/>
                </a:lnTo>
                <a:lnTo>
                  <a:pt x="3590544" y="1168146"/>
                </a:lnTo>
                <a:lnTo>
                  <a:pt x="0" y="116814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5794" y="850036"/>
            <a:ext cx="114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sequence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797" y="1878736"/>
            <a:ext cx="7757159" cy="490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= {2, -5, 6, 8}; a = 0.1;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={0.2, -0.5, 0.6,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0.8}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831215">
              <a:lnSpc>
                <a:spcPct val="100000"/>
              </a:lnSpc>
              <a:tabLst>
                <a:tab pos="1884045" algn="l"/>
                <a:tab pos="4375785" algn="l"/>
                <a:tab pos="5504180" algn="l"/>
              </a:tabLst>
            </a:pPr>
            <a:r>
              <a:rPr sz="2400" i="1" dirty="0">
                <a:latin typeface="Times New Roman"/>
                <a:cs typeface="Times New Roman"/>
              </a:rPr>
              <a:t>at n=0	n=3	at n=0	n=3</a:t>
            </a:r>
            <a:endParaRPr sz="2400">
              <a:latin typeface="Times New Roman"/>
              <a:cs typeface="Times New Roman"/>
            </a:endParaRPr>
          </a:p>
          <a:p>
            <a:pPr marL="12700" marR="211454">
              <a:lnSpc>
                <a:spcPct val="119700"/>
              </a:lnSpc>
              <a:spcBef>
                <a:spcPts val="215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(c) </a:t>
            </a:r>
            <a:r>
              <a:rPr sz="2400" b="1" dirty="0">
                <a:latin typeface="Tahoma"/>
                <a:cs typeface="Tahoma"/>
              </a:rPr>
              <a:t>A </a:t>
            </a:r>
            <a:r>
              <a:rPr sz="2400" b="1" spc="-5" dirty="0">
                <a:latin typeface="Tahoma"/>
                <a:cs typeface="Tahoma"/>
              </a:rPr>
              <a:t>Unit Delay Element :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unit delay </a:t>
            </a:r>
            <a:r>
              <a:rPr sz="2400" dirty="0">
                <a:latin typeface="Tahoma"/>
                <a:cs typeface="Tahoma"/>
              </a:rPr>
              <a:t>is a special  system that simply delays the </a:t>
            </a:r>
            <a:r>
              <a:rPr sz="2400" spc="-5" dirty="0">
                <a:latin typeface="Tahoma"/>
                <a:cs typeface="Tahoma"/>
              </a:rPr>
              <a:t>signal passing through </a:t>
            </a:r>
            <a:r>
              <a:rPr sz="2400" dirty="0">
                <a:latin typeface="Tahoma"/>
                <a:cs typeface="Tahoma"/>
              </a:rPr>
              <a:t>it 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one </a:t>
            </a:r>
            <a:r>
              <a:rPr sz="2400" spc="-5" dirty="0">
                <a:latin typeface="Tahoma"/>
                <a:cs typeface="Tahoma"/>
              </a:rPr>
              <a:t>sample.</a:t>
            </a:r>
            <a:endParaRPr sz="2400">
              <a:latin typeface="Tahoma"/>
              <a:cs typeface="Tahoma"/>
            </a:endParaRPr>
          </a:p>
          <a:p>
            <a:pPr marL="12700" marR="481330">
              <a:lnSpc>
                <a:spcPts val="3450"/>
              </a:lnSpc>
              <a:spcBef>
                <a:spcPts val="200"/>
              </a:spcBef>
            </a:pPr>
            <a:r>
              <a:rPr sz="2400" spc="-5" dirty="0">
                <a:latin typeface="Tahoma"/>
                <a:cs typeface="Tahoma"/>
              </a:rPr>
              <a:t>If the input signal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i="1" spc="-5" dirty="0">
                <a:latin typeface="Times New Roman"/>
                <a:cs typeface="Times New Roman"/>
              </a:rPr>
              <a:t>x[n]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the output is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r>
              <a:rPr sz="2400" spc="-5" dirty="0">
                <a:latin typeface="Times New Roman"/>
                <a:cs typeface="Times New Roman"/>
              </a:rPr>
              <a:t>. </a:t>
            </a:r>
            <a:r>
              <a:rPr sz="2400" spc="-5" dirty="0">
                <a:latin typeface="Tahoma"/>
                <a:cs typeface="Tahoma"/>
              </a:rPr>
              <a:t>In fact,  the </a:t>
            </a:r>
            <a:r>
              <a:rPr sz="2400" dirty="0">
                <a:latin typeface="Tahoma"/>
                <a:cs typeface="Tahoma"/>
              </a:rPr>
              <a:t>sample </a:t>
            </a:r>
            <a:r>
              <a:rPr sz="2400" i="1" spc="-5" dirty="0">
                <a:latin typeface="Times New Roman"/>
                <a:cs typeface="Times New Roman"/>
              </a:rPr>
              <a:t>x[n-1] </a:t>
            </a:r>
            <a:r>
              <a:rPr sz="2400" spc="-5" dirty="0">
                <a:latin typeface="Tahoma"/>
                <a:cs typeface="Tahoma"/>
              </a:rPr>
              <a:t>is </a:t>
            </a:r>
            <a:r>
              <a:rPr sz="2400" dirty="0">
                <a:latin typeface="Tahoma"/>
                <a:cs typeface="Tahoma"/>
              </a:rPr>
              <a:t>stored </a:t>
            </a:r>
            <a:r>
              <a:rPr sz="2400" spc="-5" dirty="0">
                <a:latin typeface="Tahoma"/>
                <a:cs typeface="Tahoma"/>
              </a:rPr>
              <a:t>in memory at time </a:t>
            </a:r>
            <a:r>
              <a:rPr sz="2400" i="1" spc="-5" dirty="0">
                <a:latin typeface="Times New Roman"/>
                <a:cs typeface="Times New Roman"/>
              </a:rPr>
              <a:t>n-1</a:t>
            </a:r>
            <a:r>
              <a:rPr sz="2400" i="1" spc="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400" spc="-5" dirty="0">
                <a:latin typeface="Tahoma"/>
                <a:cs typeface="Tahoma"/>
              </a:rPr>
              <a:t>it is </a:t>
            </a:r>
            <a:r>
              <a:rPr sz="2400" dirty="0">
                <a:latin typeface="Tahoma"/>
                <a:cs typeface="Tahoma"/>
              </a:rPr>
              <a:t>recalled from memory at </a:t>
            </a:r>
            <a:r>
              <a:rPr sz="2400" spc="-5" dirty="0">
                <a:latin typeface="Tahoma"/>
                <a:cs typeface="Tahoma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ahoma"/>
                <a:cs typeface="Tahoma"/>
              </a:rPr>
              <a:t>to form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1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latin typeface="Tahoma"/>
                <a:cs typeface="Tahoma"/>
              </a:rPr>
              <a:t>Thus </a:t>
            </a:r>
            <a:r>
              <a:rPr sz="2400" dirty="0">
                <a:latin typeface="Tahoma"/>
                <a:cs typeface="Tahoma"/>
              </a:rPr>
              <a:t>this </a:t>
            </a:r>
            <a:r>
              <a:rPr sz="2400" spc="-5" dirty="0">
                <a:latin typeface="Tahoma"/>
                <a:cs typeface="Tahoma"/>
              </a:rPr>
              <a:t>basic building block </a:t>
            </a:r>
            <a:r>
              <a:rPr sz="2400" dirty="0">
                <a:latin typeface="Tahoma"/>
                <a:cs typeface="Tahoma"/>
              </a:rPr>
              <a:t>requires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memory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1214627"/>
            <a:ext cx="944244" cy="519430"/>
          </a:xfrm>
          <a:custGeom>
            <a:avLst/>
            <a:gdLst/>
            <a:ahLst/>
            <a:cxnLst/>
            <a:rect l="l" t="t" r="r" b="b"/>
            <a:pathLst>
              <a:path w="944245" h="519430">
                <a:moveTo>
                  <a:pt x="64862" y="478324"/>
                </a:moveTo>
                <a:lnTo>
                  <a:pt x="48768" y="448817"/>
                </a:lnTo>
                <a:lnTo>
                  <a:pt x="0" y="518921"/>
                </a:lnTo>
                <a:lnTo>
                  <a:pt x="51054" y="517098"/>
                </a:lnTo>
                <a:lnTo>
                  <a:pt x="51054" y="486917"/>
                </a:lnTo>
                <a:lnTo>
                  <a:pt x="53340" y="484631"/>
                </a:lnTo>
                <a:lnTo>
                  <a:pt x="64862" y="478324"/>
                </a:lnTo>
                <a:close/>
              </a:path>
              <a:path w="944245" h="519430">
                <a:moveTo>
                  <a:pt x="69114" y="486119"/>
                </a:moveTo>
                <a:lnTo>
                  <a:pt x="64862" y="478324"/>
                </a:lnTo>
                <a:lnTo>
                  <a:pt x="53340" y="484631"/>
                </a:lnTo>
                <a:lnTo>
                  <a:pt x="51054" y="486917"/>
                </a:lnTo>
                <a:lnTo>
                  <a:pt x="51816" y="490727"/>
                </a:lnTo>
                <a:lnTo>
                  <a:pt x="54102" y="493013"/>
                </a:lnTo>
                <a:lnTo>
                  <a:pt x="57912" y="492251"/>
                </a:lnTo>
                <a:lnTo>
                  <a:pt x="69114" y="486119"/>
                </a:lnTo>
                <a:close/>
              </a:path>
              <a:path w="944245" h="519430">
                <a:moveTo>
                  <a:pt x="85344" y="515873"/>
                </a:moveTo>
                <a:lnTo>
                  <a:pt x="69114" y="486119"/>
                </a:lnTo>
                <a:lnTo>
                  <a:pt x="57912" y="492251"/>
                </a:lnTo>
                <a:lnTo>
                  <a:pt x="54102" y="493013"/>
                </a:lnTo>
                <a:lnTo>
                  <a:pt x="51816" y="490727"/>
                </a:lnTo>
                <a:lnTo>
                  <a:pt x="51054" y="486917"/>
                </a:lnTo>
                <a:lnTo>
                  <a:pt x="51054" y="517098"/>
                </a:lnTo>
                <a:lnTo>
                  <a:pt x="85344" y="515873"/>
                </a:lnTo>
                <a:close/>
              </a:path>
              <a:path w="944245" h="519430">
                <a:moveTo>
                  <a:pt x="944118" y="6095"/>
                </a:moveTo>
                <a:lnTo>
                  <a:pt x="944118" y="2285"/>
                </a:lnTo>
                <a:lnTo>
                  <a:pt x="941070" y="0"/>
                </a:lnTo>
                <a:lnTo>
                  <a:pt x="937260" y="761"/>
                </a:lnTo>
                <a:lnTo>
                  <a:pt x="64862" y="478324"/>
                </a:lnTo>
                <a:lnTo>
                  <a:pt x="69114" y="486119"/>
                </a:lnTo>
                <a:lnTo>
                  <a:pt x="941832" y="8381"/>
                </a:lnTo>
                <a:lnTo>
                  <a:pt x="944118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0423" y="2286000"/>
            <a:ext cx="76200" cy="788670"/>
          </a:xfrm>
          <a:custGeom>
            <a:avLst/>
            <a:gdLst/>
            <a:ahLst/>
            <a:cxnLst/>
            <a:rect l="l" t="t" r="r" b="b"/>
            <a:pathLst>
              <a:path w="76200" h="788669">
                <a:moveTo>
                  <a:pt x="76200" y="75438"/>
                </a:moveTo>
                <a:lnTo>
                  <a:pt x="36576" y="0"/>
                </a:lnTo>
                <a:lnTo>
                  <a:pt x="0" y="76962"/>
                </a:lnTo>
                <a:lnTo>
                  <a:pt x="33528" y="76291"/>
                </a:lnTo>
                <a:lnTo>
                  <a:pt x="33528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984" y="76102"/>
                </a:lnTo>
                <a:lnTo>
                  <a:pt x="76200" y="75438"/>
                </a:lnTo>
                <a:close/>
              </a:path>
              <a:path w="76200" h="788669">
                <a:moveTo>
                  <a:pt x="42984" y="76102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3528" y="63246"/>
                </a:lnTo>
                <a:lnTo>
                  <a:pt x="33845" y="76285"/>
                </a:lnTo>
                <a:lnTo>
                  <a:pt x="42984" y="76102"/>
                </a:lnTo>
                <a:close/>
              </a:path>
              <a:path w="76200" h="788669">
                <a:moveTo>
                  <a:pt x="33845" y="76285"/>
                </a:moveTo>
                <a:lnTo>
                  <a:pt x="33528" y="63246"/>
                </a:lnTo>
                <a:lnTo>
                  <a:pt x="33528" y="76291"/>
                </a:lnTo>
                <a:lnTo>
                  <a:pt x="33845" y="76285"/>
                </a:lnTo>
                <a:close/>
              </a:path>
              <a:path w="76200" h="788669">
                <a:moveTo>
                  <a:pt x="60198" y="784098"/>
                </a:moveTo>
                <a:lnTo>
                  <a:pt x="42984" y="76102"/>
                </a:lnTo>
                <a:lnTo>
                  <a:pt x="33845" y="76285"/>
                </a:lnTo>
                <a:lnTo>
                  <a:pt x="51054" y="784098"/>
                </a:lnTo>
                <a:lnTo>
                  <a:pt x="52578" y="787908"/>
                </a:lnTo>
                <a:lnTo>
                  <a:pt x="55626" y="788670"/>
                </a:lnTo>
                <a:lnTo>
                  <a:pt x="59436" y="787146"/>
                </a:lnTo>
                <a:lnTo>
                  <a:pt x="60198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4428" y="2286000"/>
            <a:ext cx="250825" cy="864869"/>
          </a:xfrm>
          <a:custGeom>
            <a:avLst/>
            <a:gdLst/>
            <a:ahLst/>
            <a:cxnLst/>
            <a:rect l="l" t="t" r="r" b="b"/>
            <a:pathLst>
              <a:path w="250825" h="864869">
                <a:moveTo>
                  <a:pt x="218478" y="74754"/>
                </a:moveTo>
                <a:lnTo>
                  <a:pt x="209352" y="72401"/>
                </a:lnTo>
                <a:lnTo>
                  <a:pt x="0" y="859536"/>
                </a:lnTo>
                <a:lnTo>
                  <a:pt x="762" y="862584"/>
                </a:lnTo>
                <a:lnTo>
                  <a:pt x="3048" y="864870"/>
                </a:lnTo>
                <a:lnTo>
                  <a:pt x="6858" y="864870"/>
                </a:lnTo>
                <a:lnTo>
                  <a:pt x="9144" y="861822"/>
                </a:lnTo>
                <a:lnTo>
                  <a:pt x="218478" y="74754"/>
                </a:lnTo>
                <a:close/>
              </a:path>
              <a:path w="250825" h="864869">
                <a:moveTo>
                  <a:pt x="250697" y="83058"/>
                </a:moveTo>
                <a:lnTo>
                  <a:pt x="233171" y="0"/>
                </a:lnTo>
                <a:lnTo>
                  <a:pt x="176783" y="64008"/>
                </a:lnTo>
                <a:lnTo>
                  <a:pt x="209352" y="72401"/>
                </a:lnTo>
                <a:lnTo>
                  <a:pt x="212597" y="60198"/>
                </a:lnTo>
                <a:lnTo>
                  <a:pt x="214121" y="57150"/>
                </a:lnTo>
                <a:lnTo>
                  <a:pt x="217931" y="56388"/>
                </a:lnTo>
                <a:lnTo>
                  <a:pt x="220979" y="58674"/>
                </a:lnTo>
                <a:lnTo>
                  <a:pt x="221741" y="62484"/>
                </a:lnTo>
                <a:lnTo>
                  <a:pt x="221741" y="75595"/>
                </a:lnTo>
                <a:lnTo>
                  <a:pt x="250697" y="83058"/>
                </a:lnTo>
                <a:close/>
              </a:path>
              <a:path w="250825" h="864869">
                <a:moveTo>
                  <a:pt x="221741" y="62484"/>
                </a:moveTo>
                <a:lnTo>
                  <a:pt x="220979" y="58674"/>
                </a:lnTo>
                <a:lnTo>
                  <a:pt x="217931" y="56388"/>
                </a:lnTo>
                <a:lnTo>
                  <a:pt x="214121" y="57150"/>
                </a:lnTo>
                <a:lnTo>
                  <a:pt x="212597" y="60198"/>
                </a:lnTo>
                <a:lnTo>
                  <a:pt x="209352" y="72401"/>
                </a:lnTo>
                <a:lnTo>
                  <a:pt x="218478" y="74754"/>
                </a:lnTo>
                <a:lnTo>
                  <a:pt x="221741" y="62484"/>
                </a:lnTo>
                <a:close/>
              </a:path>
              <a:path w="250825" h="864869">
                <a:moveTo>
                  <a:pt x="221741" y="75595"/>
                </a:moveTo>
                <a:lnTo>
                  <a:pt x="221741" y="62484"/>
                </a:lnTo>
                <a:lnTo>
                  <a:pt x="218478" y="74754"/>
                </a:lnTo>
                <a:lnTo>
                  <a:pt x="221741" y="75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0300" y="2286000"/>
            <a:ext cx="76200" cy="830580"/>
          </a:xfrm>
          <a:custGeom>
            <a:avLst/>
            <a:gdLst/>
            <a:ahLst/>
            <a:cxnLst/>
            <a:rect l="l" t="t" r="r" b="b"/>
            <a:pathLst>
              <a:path w="76200" h="83058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830580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830580">
                <a:moveTo>
                  <a:pt x="42671" y="8252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825246"/>
                </a:lnTo>
                <a:lnTo>
                  <a:pt x="35051" y="829056"/>
                </a:lnTo>
                <a:lnTo>
                  <a:pt x="38099" y="830580"/>
                </a:lnTo>
                <a:lnTo>
                  <a:pt x="41147" y="829056"/>
                </a:lnTo>
                <a:lnTo>
                  <a:pt x="42671" y="825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82028" y="2362200"/>
            <a:ext cx="690880" cy="767080"/>
          </a:xfrm>
          <a:custGeom>
            <a:avLst/>
            <a:gdLst/>
            <a:ahLst/>
            <a:cxnLst/>
            <a:rect l="l" t="t" r="r" b="b"/>
            <a:pathLst>
              <a:path w="690879" h="767080">
                <a:moveTo>
                  <a:pt x="642825" y="59944"/>
                </a:moveTo>
                <a:lnTo>
                  <a:pt x="636017" y="53780"/>
                </a:lnTo>
                <a:lnTo>
                  <a:pt x="761" y="758951"/>
                </a:lnTo>
                <a:lnTo>
                  <a:pt x="0" y="761999"/>
                </a:lnTo>
                <a:lnTo>
                  <a:pt x="1523" y="765809"/>
                </a:lnTo>
                <a:lnTo>
                  <a:pt x="4571" y="766571"/>
                </a:lnTo>
                <a:lnTo>
                  <a:pt x="8381" y="765047"/>
                </a:lnTo>
                <a:lnTo>
                  <a:pt x="642825" y="59944"/>
                </a:lnTo>
                <a:close/>
              </a:path>
              <a:path w="690879" h="767080">
                <a:moveTo>
                  <a:pt x="690371" y="0"/>
                </a:moveTo>
                <a:lnTo>
                  <a:pt x="611123" y="31241"/>
                </a:lnTo>
                <a:lnTo>
                  <a:pt x="636017" y="53780"/>
                </a:lnTo>
                <a:lnTo>
                  <a:pt x="644651" y="44195"/>
                </a:lnTo>
                <a:lnTo>
                  <a:pt x="647699" y="42671"/>
                </a:lnTo>
                <a:lnTo>
                  <a:pt x="650747" y="43433"/>
                </a:lnTo>
                <a:lnTo>
                  <a:pt x="652271" y="47243"/>
                </a:lnTo>
                <a:lnTo>
                  <a:pt x="652271" y="68497"/>
                </a:lnTo>
                <a:lnTo>
                  <a:pt x="667511" y="82295"/>
                </a:lnTo>
                <a:lnTo>
                  <a:pt x="690371" y="0"/>
                </a:lnTo>
                <a:close/>
              </a:path>
              <a:path w="690879" h="767080">
                <a:moveTo>
                  <a:pt x="652271" y="47243"/>
                </a:moveTo>
                <a:lnTo>
                  <a:pt x="650747" y="43433"/>
                </a:lnTo>
                <a:lnTo>
                  <a:pt x="647699" y="42671"/>
                </a:lnTo>
                <a:lnTo>
                  <a:pt x="644651" y="44195"/>
                </a:lnTo>
                <a:lnTo>
                  <a:pt x="636017" y="53780"/>
                </a:lnTo>
                <a:lnTo>
                  <a:pt x="642825" y="59944"/>
                </a:lnTo>
                <a:lnTo>
                  <a:pt x="651509" y="50291"/>
                </a:lnTo>
                <a:lnTo>
                  <a:pt x="652271" y="47243"/>
                </a:lnTo>
                <a:close/>
              </a:path>
              <a:path w="690879" h="767080">
                <a:moveTo>
                  <a:pt x="652271" y="68497"/>
                </a:moveTo>
                <a:lnTo>
                  <a:pt x="652271" y="47243"/>
                </a:lnTo>
                <a:lnTo>
                  <a:pt x="651509" y="50291"/>
                </a:lnTo>
                <a:lnTo>
                  <a:pt x="642825" y="59944"/>
                </a:lnTo>
                <a:lnTo>
                  <a:pt x="652271" y="68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0428" y="1214627"/>
            <a:ext cx="1224280" cy="542925"/>
          </a:xfrm>
          <a:custGeom>
            <a:avLst/>
            <a:gdLst/>
            <a:ahLst/>
            <a:cxnLst/>
            <a:rect l="l" t="t" r="r" b="b"/>
            <a:pathLst>
              <a:path w="1224279" h="542925">
                <a:moveTo>
                  <a:pt x="1155582" y="503088"/>
                </a:moveTo>
                <a:lnTo>
                  <a:pt x="6096" y="0"/>
                </a:lnTo>
                <a:lnTo>
                  <a:pt x="3048" y="0"/>
                </a:lnTo>
                <a:lnTo>
                  <a:pt x="0" y="2286"/>
                </a:lnTo>
                <a:lnTo>
                  <a:pt x="0" y="6096"/>
                </a:lnTo>
                <a:lnTo>
                  <a:pt x="2286" y="9144"/>
                </a:lnTo>
                <a:lnTo>
                  <a:pt x="1151908" y="511538"/>
                </a:lnTo>
                <a:lnTo>
                  <a:pt x="1155582" y="503088"/>
                </a:lnTo>
                <a:close/>
              </a:path>
              <a:path w="1224279" h="542925">
                <a:moveTo>
                  <a:pt x="1170432" y="540829"/>
                </a:moveTo>
                <a:lnTo>
                  <a:pt x="1170432" y="510539"/>
                </a:lnTo>
                <a:lnTo>
                  <a:pt x="1169670" y="514349"/>
                </a:lnTo>
                <a:lnTo>
                  <a:pt x="1167384" y="516635"/>
                </a:lnTo>
                <a:lnTo>
                  <a:pt x="1163574" y="516635"/>
                </a:lnTo>
                <a:lnTo>
                  <a:pt x="1151908" y="511538"/>
                </a:lnTo>
                <a:lnTo>
                  <a:pt x="1138428" y="542543"/>
                </a:lnTo>
                <a:lnTo>
                  <a:pt x="1170432" y="540829"/>
                </a:lnTo>
                <a:close/>
              </a:path>
              <a:path w="1224279" h="542925">
                <a:moveTo>
                  <a:pt x="1170432" y="510539"/>
                </a:moveTo>
                <a:lnTo>
                  <a:pt x="1167384" y="508253"/>
                </a:lnTo>
                <a:lnTo>
                  <a:pt x="1155582" y="503088"/>
                </a:lnTo>
                <a:lnTo>
                  <a:pt x="1151908" y="511538"/>
                </a:lnTo>
                <a:lnTo>
                  <a:pt x="1163574" y="516635"/>
                </a:lnTo>
                <a:lnTo>
                  <a:pt x="1167384" y="516635"/>
                </a:lnTo>
                <a:lnTo>
                  <a:pt x="1169670" y="514349"/>
                </a:lnTo>
                <a:lnTo>
                  <a:pt x="1170432" y="510539"/>
                </a:lnTo>
                <a:close/>
              </a:path>
              <a:path w="1224279" h="542925">
                <a:moveTo>
                  <a:pt x="1223772" y="537971"/>
                </a:moveTo>
                <a:lnTo>
                  <a:pt x="1168908" y="472439"/>
                </a:lnTo>
                <a:lnTo>
                  <a:pt x="1155582" y="503088"/>
                </a:lnTo>
                <a:lnTo>
                  <a:pt x="1167384" y="508253"/>
                </a:lnTo>
                <a:lnTo>
                  <a:pt x="1170432" y="510539"/>
                </a:lnTo>
                <a:lnTo>
                  <a:pt x="1170432" y="540829"/>
                </a:lnTo>
                <a:lnTo>
                  <a:pt x="1223772" y="537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1022095"/>
            <a:ext cx="75012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 we take the absolute value of both sides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  the above equation, we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obtain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4012946"/>
            <a:ext cx="752475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Now, the absolute value of the sum of terms  is always less than or equal to the sum of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  absolute values of 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terms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600" y="2286000"/>
            <a:ext cx="4156075" cy="1187450"/>
          </a:xfrm>
          <a:custGeom>
            <a:avLst/>
            <a:gdLst/>
            <a:ahLst/>
            <a:cxnLst/>
            <a:rect l="l" t="t" r="r" b="b"/>
            <a:pathLst>
              <a:path w="4156075" h="1187450">
                <a:moveTo>
                  <a:pt x="0" y="0"/>
                </a:moveTo>
                <a:lnTo>
                  <a:pt x="0" y="1187196"/>
                </a:lnTo>
                <a:lnTo>
                  <a:pt x="4155948" y="1187195"/>
                </a:lnTo>
                <a:lnTo>
                  <a:pt x="41559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9276" y="2642616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4">
                <a:moveTo>
                  <a:pt x="0" y="0"/>
                </a:moveTo>
                <a:lnTo>
                  <a:pt x="0" y="473964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24250" y="2642616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4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3067" y="2366772"/>
            <a:ext cx="0" cy="1026794"/>
          </a:xfrm>
          <a:custGeom>
            <a:avLst/>
            <a:gdLst/>
            <a:ahLst/>
            <a:cxnLst/>
            <a:rect l="l" t="t" r="r" b="b"/>
            <a:pathLst>
              <a:path h="1026795">
                <a:moveTo>
                  <a:pt x="0" y="0"/>
                </a:moveTo>
                <a:lnTo>
                  <a:pt x="0" y="1026413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79869" y="2366772"/>
            <a:ext cx="0" cy="1026794"/>
          </a:xfrm>
          <a:custGeom>
            <a:avLst/>
            <a:gdLst/>
            <a:ahLst/>
            <a:cxnLst/>
            <a:rect l="l" t="t" r="r" b="b"/>
            <a:pathLst>
              <a:path h="1026795">
                <a:moveTo>
                  <a:pt x="0" y="0"/>
                </a:moveTo>
                <a:lnTo>
                  <a:pt x="0" y="1026413"/>
                </a:lnTo>
              </a:path>
            </a:pathLst>
          </a:custGeom>
          <a:ln w="1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17491" y="2332780"/>
            <a:ext cx="17780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7847" y="2299354"/>
            <a:ext cx="2393950" cy="1116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95"/>
              </a:spcBef>
            </a:pPr>
            <a:r>
              <a:rPr sz="6975" spc="22" baseline="-8363" dirty="0">
                <a:latin typeface="Symbol"/>
                <a:cs typeface="Symbol"/>
              </a:rPr>
              <a:t></a:t>
            </a:r>
            <a:r>
              <a:rPr sz="6975" spc="-1102" baseline="-8363" dirty="0">
                <a:latin typeface="Times New Roman"/>
                <a:cs typeface="Times New Roman"/>
              </a:rPr>
              <a:t> </a:t>
            </a:r>
            <a:r>
              <a:rPr sz="3100" i="1" spc="-185" dirty="0">
                <a:latin typeface="Times New Roman"/>
                <a:cs typeface="Times New Roman"/>
              </a:rPr>
              <a:t>h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k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4250" spc="-254" dirty="0">
                <a:latin typeface="Symbol"/>
                <a:cs typeface="Symbol"/>
              </a:rPr>
              <a:t></a:t>
            </a:r>
            <a:r>
              <a:rPr sz="3100" i="1" spc="-254" dirty="0">
                <a:latin typeface="Times New Roman"/>
                <a:cs typeface="Times New Roman"/>
              </a:rPr>
              <a:t>x</a:t>
            </a:r>
            <a:r>
              <a:rPr sz="4250" spc="-254" dirty="0">
                <a:latin typeface="Symbol"/>
                <a:cs typeface="Symbol"/>
              </a:rPr>
              <a:t></a:t>
            </a:r>
            <a:r>
              <a:rPr sz="3100" i="1" spc="-254" dirty="0">
                <a:latin typeface="Times New Roman"/>
                <a:cs typeface="Times New Roman"/>
              </a:rPr>
              <a:t>n</a:t>
            </a:r>
            <a:r>
              <a:rPr sz="3100" i="1" spc="-24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k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21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Symbol"/>
                <a:cs typeface="Symbol"/>
              </a:rPr>
              <a:t>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7854" y="2570024"/>
            <a:ext cx="110934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878840" algn="l"/>
              </a:tabLst>
            </a:pPr>
            <a:r>
              <a:rPr sz="3100" i="1" spc="-50" dirty="0">
                <a:latin typeface="Times New Roman"/>
                <a:cs typeface="Times New Roman"/>
              </a:rPr>
              <a:t>y</a:t>
            </a:r>
            <a:r>
              <a:rPr sz="3100" spc="90" dirty="0">
                <a:latin typeface="Times New Roman"/>
                <a:cs typeface="Times New Roman"/>
              </a:rPr>
              <a:t>[</a:t>
            </a:r>
            <a:r>
              <a:rPr sz="3100" i="1" spc="70" dirty="0">
                <a:latin typeface="Times New Roman"/>
                <a:cs typeface="Times New Roman"/>
              </a:rPr>
              <a:t>n</a:t>
            </a:r>
            <a:r>
              <a:rPr sz="3100" spc="5" dirty="0">
                <a:latin typeface="Times New Roman"/>
                <a:cs typeface="Times New Roman"/>
              </a:rPr>
              <a:t>]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5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0027" y="2281427"/>
            <a:ext cx="4165600" cy="1196340"/>
          </a:xfrm>
          <a:custGeom>
            <a:avLst/>
            <a:gdLst/>
            <a:ahLst/>
            <a:cxnLst/>
            <a:rect l="l" t="t" r="r" b="b"/>
            <a:pathLst>
              <a:path w="4165600" h="1196339">
                <a:moveTo>
                  <a:pt x="0" y="1196339"/>
                </a:moveTo>
                <a:lnTo>
                  <a:pt x="0" y="0"/>
                </a:lnTo>
                <a:lnTo>
                  <a:pt x="4165091" y="0"/>
                </a:lnTo>
                <a:lnTo>
                  <a:pt x="4165091" y="1196339"/>
                </a:lnTo>
                <a:lnTo>
                  <a:pt x="0" y="1196339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83001" y="5735573"/>
            <a:ext cx="4514850" cy="1122680"/>
          </a:xfrm>
          <a:custGeom>
            <a:avLst/>
            <a:gdLst/>
            <a:ahLst/>
            <a:cxnLst/>
            <a:rect l="l" t="t" r="r" b="b"/>
            <a:pathLst>
              <a:path w="4514850" h="1122679">
                <a:moveTo>
                  <a:pt x="0" y="0"/>
                </a:moveTo>
                <a:lnTo>
                  <a:pt x="0" y="1122426"/>
                </a:lnTo>
                <a:lnTo>
                  <a:pt x="4514850" y="1122426"/>
                </a:lnTo>
                <a:lnTo>
                  <a:pt x="4514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39184" y="5749344"/>
            <a:ext cx="17780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3586" y="5841918"/>
            <a:ext cx="1466850" cy="675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100" dirty="0">
                <a:latin typeface="Times New Roman"/>
                <a:cs typeface="Times New Roman"/>
              </a:rPr>
              <a:t>|</a:t>
            </a:r>
            <a:r>
              <a:rPr sz="3100" spc="-65" dirty="0">
                <a:latin typeface="Times New Roman"/>
                <a:cs typeface="Times New Roman"/>
              </a:rPr>
              <a:t> </a:t>
            </a:r>
            <a:r>
              <a:rPr sz="3100" i="1" spc="-185" dirty="0">
                <a:latin typeface="Times New Roman"/>
                <a:cs typeface="Times New Roman"/>
              </a:rPr>
              <a:t>x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n</a:t>
            </a:r>
            <a:r>
              <a:rPr sz="3100" i="1" spc="-26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26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k</a:t>
            </a:r>
            <a:r>
              <a:rPr sz="3100" i="1" spc="-484" dirty="0">
                <a:latin typeface="Times New Roman"/>
                <a:cs typeface="Times New Roman"/>
              </a:rPr>
              <a:t> </a:t>
            </a:r>
            <a:r>
              <a:rPr sz="4250" spc="-110" dirty="0">
                <a:latin typeface="Symbol"/>
                <a:cs typeface="Symbol"/>
              </a:rPr>
              <a:t></a:t>
            </a:r>
            <a:r>
              <a:rPr sz="3100" spc="-110" dirty="0">
                <a:latin typeface="Times New Roman"/>
                <a:cs typeface="Times New Roman"/>
              </a:rPr>
              <a:t>|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8220" y="5717247"/>
            <a:ext cx="2663825" cy="1116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r>
              <a:rPr sz="3100" dirty="0">
                <a:latin typeface="Times New Roman"/>
                <a:cs typeface="Times New Roman"/>
              </a:rPr>
              <a:t>| </a:t>
            </a:r>
            <a:r>
              <a:rPr sz="3100" i="1" spc="-120" dirty="0">
                <a:latin typeface="Times New Roman"/>
                <a:cs typeface="Times New Roman"/>
              </a:rPr>
              <a:t>y</a:t>
            </a:r>
            <a:r>
              <a:rPr sz="4250" spc="-120" dirty="0">
                <a:latin typeface="Symbol"/>
                <a:cs typeface="Symbol"/>
              </a:rPr>
              <a:t></a:t>
            </a:r>
            <a:r>
              <a:rPr sz="3100" i="1" spc="-120" dirty="0">
                <a:latin typeface="Times New Roman"/>
                <a:cs typeface="Times New Roman"/>
              </a:rPr>
              <a:t>n</a:t>
            </a:r>
            <a:r>
              <a:rPr sz="4250" spc="-120" dirty="0">
                <a:latin typeface="Symbol"/>
                <a:cs typeface="Symbol"/>
              </a:rPr>
              <a:t></a:t>
            </a:r>
            <a:r>
              <a:rPr sz="3100" spc="-120" dirty="0">
                <a:latin typeface="Times New Roman"/>
                <a:cs typeface="Times New Roman"/>
              </a:rPr>
              <a:t>|</a:t>
            </a:r>
            <a:r>
              <a:rPr sz="3100" spc="-120" dirty="0">
                <a:latin typeface="Symbol"/>
                <a:cs typeface="Symbol"/>
              </a:rPr>
              <a:t></a:t>
            </a:r>
            <a:r>
              <a:rPr sz="3100" spc="-120" dirty="0">
                <a:latin typeface="Times New Roman"/>
                <a:cs typeface="Times New Roman"/>
              </a:rPr>
              <a:t> </a:t>
            </a:r>
            <a:r>
              <a:rPr sz="6975" spc="172" baseline="-8363" dirty="0">
                <a:latin typeface="Symbol"/>
                <a:cs typeface="Symbol"/>
              </a:rPr>
              <a:t></a:t>
            </a:r>
            <a:r>
              <a:rPr sz="3100" spc="114" dirty="0">
                <a:latin typeface="Times New Roman"/>
                <a:cs typeface="Times New Roman"/>
              </a:rPr>
              <a:t>| </a:t>
            </a:r>
            <a:r>
              <a:rPr sz="3100" i="1" spc="-190" dirty="0">
                <a:latin typeface="Times New Roman"/>
                <a:cs typeface="Times New Roman"/>
              </a:rPr>
              <a:t>h</a:t>
            </a:r>
            <a:r>
              <a:rPr sz="4250" spc="-190" dirty="0">
                <a:latin typeface="Symbol"/>
                <a:cs typeface="Symbol"/>
              </a:rPr>
              <a:t></a:t>
            </a:r>
            <a:r>
              <a:rPr sz="3100" i="1" spc="-190" dirty="0">
                <a:latin typeface="Times New Roman"/>
                <a:cs typeface="Times New Roman"/>
              </a:rPr>
              <a:t>k</a:t>
            </a:r>
            <a:r>
              <a:rPr sz="3100" i="1" spc="-525" dirty="0">
                <a:latin typeface="Times New Roman"/>
                <a:cs typeface="Times New Roman"/>
              </a:rPr>
              <a:t> </a:t>
            </a:r>
            <a:r>
              <a:rPr sz="4250" spc="-110" dirty="0">
                <a:latin typeface="Symbol"/>
                <a:cs typeface="Symbol"/>
              </a:rPr>
              <a:t></a:t>
            </a:r>
            <a:r>
              <a:rPr sz="3100" spc="-110" dirty="0">
                <a:latin typeface="Times New Roman"/>
                <a:cs typeface="Times New Roman"/>
              </a:rPr>
              <a:t>|</a:t>
            </a:r>
            <a:endParaRPr sz="3100">
              <a:latin typeface="Times New Roman"/>
              <a:cs typeface="Times New Roman"/>
            </a:endParaRPr>
          </a:p>
          <a:p>
            <a:pPr marL="1223010">
              <a:lnSpc>
                <a:spcPct val="100000"/>
              </a:lnSpc>
              <a:spcBef>
                <a:spcPts val="245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22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Symbol"/>
                <a:cs typeface="Symbol"/>
              </a:rPr>
              <a:t>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78429" y="5731002"/>
            <a:ext cx="4524375" cy="1131570"/>
          </a:xfrm>
          <a:custGeom>
            <a:avLst/>
            <a:gdLst/>
            <a:ahLst/>
            <a:cxnLst/>
            <a:rect l="l" t="t" r="r" b="b"/>
            <a:pathLst>
              <a:path w="4524375" h="1131570">
                <a:moveTo>
                  <a:pt x="0" y="1131570"/>
                </a:moveTo>
                <a:lnTo>
                  <a:pt x="0" y="0"/>
                </a:lnTo>
                <a:lnTo>
                  <a:pt x="4523994" y="0"/>
                </a:lnTo>
                <a:lnTo>
                  <a:pt x="4523994" y="1131570"/>
                </a:lnTo>
                <a:lnTo>
                  <a:pt x="0" y="113157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1015775"/>
            <a:ext cx="7256145" cy="11169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Since the input values are bounded , say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740"/>
              </a:spcBef>
            </a:pPr>
            <a:r>
              <a:rPr sz="3200" i="1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ahoma"/>
                <a:cs typeface="Tahoma"/>
              </a:rPr>
              <a:t>, </a:t>
            </a:r>
            <a:r>
              <a:rPr sz="2800" dirty="0">
                <a:latin typeface="Tahoma"/>
                <a:cs typeface="Tahoma"/>
              </a:rPr>
              <a:t>we have for all</a:t>
            </a:r>
            <a:r>
              <a:rPr sz="2800" spc="-100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4353641"/>
            <a:ext cx="7263130" cy="209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5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4761865" algn="l"/>
              </a:tabLst>
            </a:pPr>
            <a:r>
              <a:rPr sz="2800" dirty="0">
                <a:latin typeface="Tahoma"/>
                <a:cs typeface="Tahoma"/>
              </a:rPr>
              <a:t>Hence, since </a:t>
            </a:r>
            <a:r>
              <a:rPr sz="2800" spc="-5" dirty="0">
                <a:latin typeface="Tahoma"/>
                <a:cs typeface="Tahoma"/>
              </a:rPr>
              <a:t>both </a:t>
            </a:r>
            <a:r>
              <a:rPr sz="2950" i="1" spc="-114" dirty="0">
                <a:latin typeface="Tahoma"/>
                <a:cs typeface="Tahoma"/>
              </a:rPr>
              <a:t>M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950" i="1" spc="-85" dirty="0">
                <a:latin typeface="Tahoma"/>
                <a:cs typeface="Tahoma"/>
              </a:rPr>
              <a:t>S </a:t>
            </a:r>
            <a:r>
              <a:rPr sz="2800" dirty="0">
                <a:latin typeface="Tahoma"/>
                <a:cs typeface="Tahoma"/>
              </a:rPr>
              <a:t>are finite, </a:t>
            </a:r>
            <a:r>
              <a:rPr sz="2800" spc="-5" dirty="0">
                <a:latin typeface="Tahoma"/>
                <a:cs typeface="Tahoma"/>
              </a:rPr>
              <a:t>the  </a:t>
            </a:r>
            <a:r>
              <a:rPr sz="2800" dirty="0">
                <a:latin typeface="Tahoma"/>
                <a:cs typeface="Tahoma"/>
              </a:rPr>
              <a:t>output is also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bounded.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ie,	a LTD system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  stable </a:t>
            </a:r>
            <a:r>
              <a:rPr sz="2800" spc="-5" dirty="0">
                <a:latin typeface="Tahoma"/>
                <a:cs typeface="Tahoma"/>
              </a:rPr>
              <a:t>if its impulse </a:t>
            </a:r>
            <a:r>
              <a:rPr sz="2800" dirty="0">
                <a:latin typeface="Tahoma"/>
                <a:cs typeface="Tahoma"/>
              </a:rPr>
              <a:t>response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Tahoma"/>
                <a:cs typeface="Tahoma"/>
              </a:rPr>
              <a:t>absolutely  </a:t>
            </a:r>
            <a:r>
              <a:rPr sz="2800" spc="-5" dirty="0">
                <a:latin typeface="Tahoma"/>
                <a:cs typeface="Tahoma"/>
              </a:rPr>
              <a:t>summable.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2667000"/>
            <a:ext cx="4715510" cy="1122680"/>
          </a:xfrm>
          <a:custGeom>
            <a:avLst/>
            <a:gdLst/>
            <a:ahLst/>
            <a:cxnLst/>
            <a:rect l="l" t="t" r="r" b="b"/>
            <a:pathLst>
              <a:path w="4715509" h="1122679">
                <a:moveTo>
                  <a:pt x="0" y="0"/>
                </a:moveTo>
                <a:lnTo>
                  <a:pt x="0" y="1122426"/>
                </a:lnTo>
                <a:lnTo>
                  <a:pt x="4715256" y="1122425"/>
                </a:lnTo>
                <a:lnTo>
                  <a:pt x="4715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60976" y="2680770"/>
            <a:ext cx="17780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5075" y="2648673"/>
            <a:ext cx="3063875" cy="1116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  <a:tabLst>
                <a:tab pos="2203450" algn="l"/>
              </a:tabLst>
            </a:pPr>
            <a:r>
              <a:rPr sz="3100" i="1" spc="15" dirty="0">
                <a:latin typeface="Times New Roman"/>
                <a:cs typeface="Times New Roman"/>
              </a:rPr>
              <a:t>M </a:t>
            </a:r>
            <a:r>
              <a:rPr sz="6975" spc="157" baseline="-8363" dirty="0">
                <a:latin typeface="Symbol"/>
                <a:cs typeface="Symbol"/>
              </a:rPr>
              <a:t></a:t>
            </a:r>
            <a:r>
              <a:rPr sz="3100" spc="105" dirty="0">
                <a:latin typeface="Times New Roman"/>
                <a:cs typeface="Times New Roman"/>
              </a:rPr>
              <a:t>|</a:t>
            </a:r>
            <a:r>
              <a:rPr sz="3100" spc="-160" dirty="0">
                <a:latin typeface="Times New Roman"/>
                <a:cs typeface="Times New Roman"/>
              </a:rPr>
              <a:t> </a:t>
            </a:r>
            <a:r>
              <a:rPr sz="3100" i="1" spc="-185" dirty="0">
                <a:latin typeface="Times New Roman"/>
                <a:cs typeface="Times New Roman"/>
              </a:rPr>
              <a:t>h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k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4250" spc="-95" dirty="0">
                <a:latin typeface="Symbol"/>
                <a:cs typeface="Symbol"/>
              </a:rPr>
              <a:t></a:t>
            </a:r>
            <a:r>
              <a:rPr sz="3100" spc="-95" dirty="0">
                <a:latin typeface="Times New Roman"/>
                <a:cs typeface="Times New Roman"/>
              </a:rPr>
              <a:t>|	</a:t>
            </a:r>
            <a:r>
              <a:rPr sz="3100" spc="10" dirty="0">
                <a:latin typeface="Symbol"/>
                <a:cs typeface="Symbol"/>
              </a:rPr>
              <a:t></a:t>
            </a:r>
            <a:r>
              <a:rPr sz="3100" spc="-55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MS</a:t>
            </a:r>
            <a:endParaRPr sz="3100">
              <a:latin typeface="Times New Roman"/>
              <a:cs typeface="Times New Roman"/>
            </a:endParaRPr>
          </a:p>
          <a:p>
            <a:pPr marL="404495">
              <a:lnSpc>
                <a:spcPct val="100000"/>
              </a:lnSpc>
              <a:spcBef>
                <a:spcPts val="245"/>
              </a:spcBef>
            </a:pPr>
            <a:r>
              <a:rPr sz="1800" i="1" spc="5" dirty="0">
                <a:latin typeface="Times New Roman"/>
                <a:cs typeface="Times New Roman"/>
              </a:rPr>
              <a:t>k</a:t>
            </a:r>
            <a:r>
              <a:rPr sz="1800" i="1" spc="-18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Symbol"/>
                <a:cs typeface="Symbol"/>
              </a:rPr>
              <a:t>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5977" y="2773344"/>
            <a:ext cx="1151255" cy="675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100" dirty="0">
                <a:latin typeface="Times New Roman"/>
                <a:cs typeface="Times New Roman"/>
              </a:rPr>
              <a:t>|</a:t>
            </a:r>
            <a:r>
              <a:rPr sz="3100" spc="70" dirty="0">
                <a:latin typeface="Times New Roman"/>
                <a:cs typeface="Times New Roman"/>
              </a:rPr>
              <a:t> </a:t>
            </a:r>
            <a:r>
              <a:rPr sz="3100" i="1" spc="-114" dirty="0">
                <a:latin typeface="Times New Roman"/>
                <a:cs typeface="Times New Roman"/>
              </a:rPr>
              <a:t>y</a:t>
            </a:r>
            <a:r>
              <a:rPr sz="4250" spc="-114" dirty="0">
                <a:latin typeface="Symbol"/>
                <a:cs typeface="Symbol"/>
              </a:rPr>
              <a:t></a:t>
            </a:r>
            <a:r>
              <a:rPr sz="3100" i="1" spc="-114" dirty="0">
                <a:latin typeface="Times New Roman"/>
                <a:cs typeface="Times New Roman"/>
              </a:rPr>
              <a:t>n</a:t>
            </a:r>
            <a:r>
              <a:rPr sz="4250" spc="-114" dirty="0">
                <a:latin typeface="Symbol"/>
                <a:cs typeface="Symbol"/>
              </a:rPr>
              <a:t></a:t>
            </a:r>
            <a:r>
              <a:rPr sz="3100" spc="-114" dirty="0">
                <a:latin typeface="Times New Roman"/>
                <a:cs typeface="Times New Roman"/>
              </a:rPr>
              <a:t>|</a:t>
            </a:r>
            <a:r>
              <a:rPr sz="3100" spc="-114" dirty="0">
                <a:latin typeface="Symbol"/>
                <a:cs typeface="Symbol"/>
              </a:rPr>
              <a:t>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86227" y="2662427"/>
            <a:ext cx="4724400" cy="1131570"/>
          </a:xfrm>
          <a:custGeom>
            <a:avLst/>
            <a:gdLst/>
            <a:ahLst/>
            <a:cxnLst/>
            <a:rect l="l" t="t" r="r" b="b"/>
            <a:pathLst>
              <a:path w="4724400" h="1131570">
                <a:moveTo>
                  <a:pt x="0" y="1131570"/>
                </a:moveTo>
                <a:lnTo>
                  <a:pt x="0" y="0"/>
                </a:lnTo>
                <a:lnTo>
                  <a:pt x="4724400" y="0"/>
                </a:lnTo>
                <a:lnTo>
                  <a:pt x="4724400" y="1131569"/>
                </a:lnTo>
                <a:lnTo>
                  <a:pt x="0" y="113157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0" y="2819400"/>
            <a:ext cx="3369310" cy="562610"/>
          </a:xfrm>
          <a:custGeom>
            <a:avLst/>
            <a:gdLst/>
            <a:ahLst/>
            <a:cxnLst/>
            <a:rect l="l" t="t" r="r" b="b"/>
            <a:pathLst>
              <a:path w="3369309" h="562610">
                <a:moveTo>
                  <a:pt x="0" y="0"/>
                </a:moveTo>
                <a:lnTo>
                  <a:pt x="0" y="562355"/>
                </a:lnTo>
                <a:lnTo>
                  <a:pt x="3368802" y="562355"/>
                </a:lnTo>
                <a:lnTo>
                  <a:pt x="33688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0102" y="699769"/>
            <a:ext cx="7928609" cy="335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600">
              <a:latin typeface="Tahoma"/>
              <a:cs typeface="Tahoma"/>
            </a:endParaRPr>
          </a:p>
          <a:p>
            <a:pPr marL="812800" marR="5080" indent="-342900">
              <a:lnSpc>
                <a:spcPct val="120200"/>
              </a:lnSpc>
              <a:spcBef>
                <a:spcPts val="1739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812800" algn="l"/>
              </a:tabLst>
            </a:pPr>
            <a:r>
              <a:rPr sz="2800" dirty="0">
                <a:latin typeface="Tahoma"/>
                <a:cs typeface="Tahoma"/>
              </a:rPr>
              <a:t>Check the stability of the first-order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recursive  system shown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below:</a:t>
            </a:r>
            <a:endParaRPr sz="2800">
              <a:latin typeface="Tahoma"/>
              <a:cs typeface="Tahoma"/>
            </a:endParaRPr>
          </a:p>
          <a:p>
            <a:pPr marL="2529840">
              <a:lnSpc>
                <a:spcPct val="100000"/>
              </a:lnSpc>
              <a:spcBef>
                <a:spcPts val="1330"/>
              </a:spcBef>
            </a:pPr>
            <a:r>
              <a:rPr sz="3100" i="1" spc="-225" dirty="0">
                <a:latin typeface="Times New Roman"/>
                <a:cs typeface="Times New Roman"/>
              </a:rPr>
              <a:t>y</a:t>
            </a:r>
            <a:r>
              <a:rPr sz="4250" spc="-225" dirty="0">
                <a:latin typeface="Symbol"/>
                <a:cs typeface="Symbol"/>
              </a:rPr>
              <a:t></a:t>
            </a:r>
            <a:r>
              <a:rPr sz="3100" i="1" spc="-225" dirty="0">
                <a:latin typeface="Times New Roman"/>
                <a:cs typeface="Times New Roman"/>
              </a:rPr>
              <a:t>n</a:t>
            </a:r>
            <a:r>
              <a:rPr sz="4250" spc="-225" dirty="0">
                <a:latin typeface="Symbol"/>
                <a:cs typeface="Symbol"/>
              </a:rPr>
              <a:t></a:t>
            </a:r>
            <a:r>
              <a:rPr sz="4250" spc="-22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140" dirty="0">
                <a:latin typeface="Times New Roman"/>
                <a:cs typeface="Times New Roman"/>
              </a:rPr>
              <a:t>ay</a:t>
            </a:r>
            <a:r>
              <a:rPr sz="4250" spc="-140" dirty="0">
                <a:latin typeface="Symbol"/>
                <a:cs typeface="Symbol"/>
              </a:rPr>
              <a:t></a:t>
            </a:r>
            <a:r>
              <a:rPr sz="3100" i="1" spc="-140" dirty="0">
                <a:latin typeface="Times New Roman"/>
                <a:cs typeface="Times New Roman"/>
              </a:rPr>
              <a:t>n </a:t>
            </a:r>
            <a:r>
              <a:rPr sz="3100" spc="-30" dirty="0">
                <a:latin typeface="Symbol"/>
                <a:cs typeface="Symbol"/>
              </a:rPr>
              <a:t></a:t>
            </a:r>
            <a:r>
              <a:rPr sz="3100" spc="-30" dirty="0">
                <a:latin typeface="Times New Roman"/>
                <a:cs typeface="Times New Roman"/>
              </a:rPr>
              <a:t>1</a:t>
            </a:r>
            <a:r>
              <a:rPr sz="4250" spc="-30" dirty="0">
                <a:latin typeface="Symbol"/>
                <a:cs typeface="Symbol"/>
              </a:rPr>
              <a:t></a:t>
            </a:r>
            <a:r>
              <a:rPr sz="3100" spc="-30" dirty="0">
                <a:latin typeface="Symbol"/>
                <a:cs typeface="Symbol"/>
              </a:rPr>
              <a:t></a:t>
            </a:r>
            <a:r>
              <a:rPr sz="3100" spc="-465" dirty="0">
                <a:latin typeface="Times New Roman"/>
                <a:cs typeface="Times New Roman"/>
              </a:rPr>
              <a:t> </a:t>
            </a:r>
            <a:r>
              <a:rPr sz="3100" i="1" spc="-240" dirty="0">
                <a:latin typeface="Times New Roman"/>
                <a:cs typeface="Times New Roman"/>
              </a:rPr>
              <a:t>x</a:t>
            </a:r>
            <a:r>
              <a:rPr sz="4250" spc="-240" dirty="0">
                <a:latin typeface="Symbol"/>
                <a:cs typeface="Symbol"/>
              </a:rPr>
              <a:t></a:t>
            </a:r>
            <a:r>
              <a:rPr sz="3100" i="1" spc="-240" dirty="0">
                <a:latin typeface="Times New Roman"/>
                <a:cs typeface="Times New Roman"/>
              </a:rPr>
              <a:t>n</a:t>
            </a:r>
            <a:r>
              <a:rPr sz="4250" spc="-24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812800" indent="-342900">
              <a:lnSpc>
                <a:spcPct val="100000"/>
              </a:lnSpc>
              <a:spcBef>
                <a:spcPts val="232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812800" algn="l"/>
              </a:tabLst>
            </a:pPr>
            <a:r>
              <a:rPr sz="2800" dirty="0">
                <a:latin typeface="Tahoma"/>
                <a:cs typeface="Tahoma"/>
              </a:rPr>
              <a:t>The impulse response of this system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0628" y="2814827"/>
            <a:ext cx="3378200" cy="571500"/>
          </a:xfrm>
          <a:custGeom>
            <a:avLst/>
            <a:gdLst/>
            <a:ahLst/>
            <a:cxnLst/>
            <a:rect l="l" t="t" r="r" b="b"/>
            <a:pathLst>
              <a:path w="3378200" h="571500">
                <a:moveTo>
                  <a:pt x="0" y="571500"/>
                </a:moveTo>
                <a:lnTo>
                  <a:pt x="0" y="0"/>
                </a:lnTo>
                <a:lnTo>
                  <a:pt x="3377946" y="0"/>
                </a:lnTo>
                <a:lnTo>
                  <a:pt x="3377946" y="571499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0400" y="4419600"/>
            <a:ext cx="4948555" cy="593725"/>
          </a:xfrm>
          <a:custGeom>
            <a:avLst/>
            <a:gdLst/>
            <a:ahLst/>
            <a:cxnLst/>
            <a:rect l="l" t="t" r="r" b="b"/>
            <a:pathLst>
              <a:path w="4948555" h="593725">
                <a:moveTo>
                  <a:pt x="0" y="0"/>
                </a:moveTo>
                <a:lnTo>
                  <a:pt x="0" y="593598"/>
                </a:lnTo>
                <a:lnTo>
                  <a:pt x="4948428" y="593598"/>
                </a:lnTo>
                <a:lnTo>
                  <a:pt x="4948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94181" y="4439758"/>
            <a:ext cx="2289175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5" dirty="0">
                <a:latin typeface="Times New Roman"/>
                <a:cs typeface="Times New Roman"/>
              </a:rPr>
              <a:t>for all</a:t>
            </a:r>
            <a:r>
              <a:rPr sz="3100" spc="-43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formula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7968" y="4294868"/>
            <a:ext cx="2045335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i="1" spc="-20" dirty="0">
                <a:latin typeface="Times New Roman"/>
                <a:cs typeface="Times New Roman"/>
              </a:rPr>
              <a:t>h</a:t>
            </a:r>
            <a:r>
              <a:rPr sz="4250" spc="-545" dirty="0">
                <a:latin typeface="Symbol"/>
                <a:cs typeface="Symbol"/>
              </a:rPr>
              <a:t></a:t>
            </a:r>
            <a:r>
              <a:rPr sz="3100" i="1" spc="95" dirty="0">
                <a:latin typeface="Times New Roman"/>
                <a:cs typeface="Times New Roman"/>
              </a:rPr>
              <a:t>n</a:t>
            </a:r>
            <a:r>
              <a:rPr sz="4250" spc="-20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-35" dirty="0">
                <a:latin typeface="Times New Roman"/>
                <a:cs typeface="Times New Roman"/>
              </a:rPr>
              <a:t> </a:t>
            </a:r>
            <a:r>
              <a:rPr sz="3100" i="1" spc="229" dirty="0">
                <a:latin typeface="Times New Roman"/>
                <a:cs typeface="Times New Roman"/>
              </a:rPr>
              <a:t>a</a:t>
            </a:r>
            <a:r>
              <a:rPr sz="2700" i="1" spc="89" baseline="43209" dirty="0">
                <a:latin typeface="Times New Roman"/>
                <a:cs typeface="Times New Roman"/>
              </a:rPr>
              <a:t>n</a:t>
            </a:r>
            <a:r>
              <a:rPr sz="3100" i="1" spc="75" dirty="0">
                <a:latin typeface="Times New Roman"/>
                <a:cs typeface="Times New Roman"/>
              </a:rPr>
              <a:t>u</a:t>
            </a:r>
            <a:r>
              <a:rPr sz="4250" spc="-545" dirty="0">
                <a:latin typeface="Symbol"/>
                <a:cs typeface="Symbol"/>
              </a:rPr>
              <a:t></a:t>
            </a:r>
            <a:r>
              <a:rPr sz="3100" i="1" spc="95" dirty="0">
                <a:latin typeface="Times New Roman"/>
                <a:cs typeface="Times New Roman"/>
              </a:rPr>
              <a:t>n</a:t>
            </a:r>
            <a:r>
              <a:rPr sz="4250" spc="-39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5827" y="4415028"/>
            <a:ext cx="4958080" cy="603250"/>
          </a:xfrm>
          <a:custGeom>
            <a:avLst/>
            <a:gdLst/>
            <a:ahLst/>
            <a:cxnLst/>
            <a:rect l="l" t="t" r="r" b="b"/>
            <a:pathLst>
              <a:path w="4958080" h="603250">
                <a:moveTo>
                  <a:pt x="0" y="602742"/>
                </a:moveTo>
                <a:lnTo>
                  <a:pt x="0" y="0"/>
                </a:lnTo>
                <a:lnTo>
                  <a:pt x="4957572" y="0"/>
                </a:lnTo>
                <a:lnTo>
                  <a:pt x="4957572" y="602741"/>
                </a:lnTo>
                <a:lnTo>
                  <a:pt x="0" y="60274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4877" y="5562600"/>
            <a:ext cx="3872229" cy="949960"/>
          </a:xfrm>
          <a:custGeom>
            <a:avLst/>
            <a:gdLst/>
            <a:ahLst/>
            <a:cxnLst/>
            <a:rect l="l" t="t" r="r" b="b"/>
            <a:pathLst>
              <a:path w="3872229" h="949959">
                <a:moveTo>
                  <a:pt x="0" y="0"/>
                </a:moveTo>
                <a:lnTo>
                  <a:pt x="0" y="949452"/>
                </a:lnTo>
                <a:lnTo>
                  <a:pt x="3871722" y="949452"/>
                </a:lnTo>
                <a:lnTo>
                  <a:pt x="3871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2973" y="5572349"/>
            <a:ext cx="15240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8491" y="5572349"/>
            <a:ext cx="15240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500" spc="25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0294" y="5544275"/>
            <a:ext cx="1264920" cy="9493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5925" spc="135" baseline="-8438" dirty="0">
                <a:latin typeface="Symbol"/>
                <a:cs typeface="Symbol"/>
              </a:rPr>
              <a:t></a:t>
            </a:r>
            <a:r>
              <a:rPr sz="2600" spc="90" dirty="0">
                <a:latin typeface="Times New Roman"/>
                <a:cs typeface="Times New Roman"/>
              </a:rPr>
              <a:t>| 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32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|</a:t>
            </a:r>
            <a:r>
              <a:rPr sz="2250" i="1" spc="60" baseline="44444" dirty="0">
                <a:latin typeface="Times New Roman"/>
                <a:cs typeface="Times New Roman"/>
              </a:rPr>
              <a:t>n</a:t>
            </a:r>
            <a:endParaRPr sz="2250" baseline="44444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229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5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Symbol"/>
                <a:cs typeface="Symbol"/>
              </a:rPr>
              <a:t>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0640" y="5544275"/>
            <a:ext cx="1832610" cy="9493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2600" i="1" spc="15" dirty="0">
                <a:latin typeface="Times New Roman"/>
                <a:cs typeface="Times New Roman"/>
              </a:rPr>
              <a:t>S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7" baseline="-8438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|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i="1" spc="-114" dirty="0">
                <a:latin typeface="Times New Roman"/>
                <a:cs typeface="Times New Roman"/>
              </a:rPr>
              <a:t>h</a:t>
            </a:r>
            <a:r>
              <a:rPr sz="3600" spc="-114" dirty="0">
                <a:latin typeface="Symbol"/>
                <a:cs typeface="Symbol"/>
              </a:rPr>
              <a:t></a:t>
            </a:r>
            <a:r>
              <a:rPr sz="2600" i="1" spc="-114" dirty="0">
                <a:latin typeface="Times New Roman"/>
                <a:cs typeface="Times New Roman"/>
              </a:rPr>
              <a:t>n</a:t>
            </a:r>
            <a:r>
              <a:rPr sz="3600" spc="-114" dirty="0">
                <a:latin typeface="Symbol"/>
                <a:cs typeface="Symbol"/>
              </a:rPr>
              <a:t></a:t>
            </a:r>
            <a:r>
              <a:rPr sz="2600" spc="-114" dirty="0">
                <a:latin typeface="Times New Roman"/>
                <a:cs typeface="Times New Roman"/>
              </a:rPr>
              <a:t>|</a:t>
            </a:r>
            <a:endParaRPr sz="2600">
              <a:latin typeface="Times New Roman"/>
              <a:cs typeface="Times New Roman"/>
            </a:endParaRPr>
          </a:p>
          <a:p>
            <a:pPr marL="541020">
              <a:lnSpc>
                <a:spcPct val="100000"/>
              </a:lnSpc>
              <a:spcBef>
                <a:spcPts val="229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5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Symbol"/>
                <a:cs typeface="Symbol"/>
              </a:rPr>
              <a:t>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10305" y="5558028"/>
            <a:ext cx="3881120" cy="958850"/>
          </a:xfrm>
          <a:custGeom>
            <a:avLst/>
            <a:gdLst/>
            <a:ahLst/>
            <a:cxnLst/>
            <a:rect l="l" t="t" r="r" b="b"/>
            <a:pathLst>
              <a:path w="3881120" h="958850">
                <a:moveTo>
                  <a:pt x="0" y="958596"/>
                </a:moveTo>
                <a:lnTo>
                  <a:pt x="0" y="0"/>
                </a:lnTo>
                <a:lnTo>
                  <a:pt x="3880866" y="0"/>
                </a:lnTo>
                <a:lnTo>
                  <a:pt x="3880866" y="958596"/>
                </a:lnTo>
                <a:lnTo>
                  <a:pt x="0" y="95859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689525"/>
            <a:ext cx="7315834" cy="26536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54965" marR="5080" indent="-342265">
              <a:lnSpc>
                <a:spcPct val="117900"/>
              </a:lnSpc>
              <a:spcBef>
                <a:spcPts val="19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It is obvious that </a:t>
            </a:r>
            <a:r>
              <a:rPr sz="2950" i="1" spc="-85" dirty="0">
                <a:latin typeface="Tahoma"/>
                <a:cs typeface="Tahoma"/>
              </a:rPr>
              <a:t>S </a:t>
            </a:r>
            <a:r>
              <a:rPr sz="2800" dirty="0">
                <a:latin typeface="Tahoma"/>
                <a:cs typeface="Tahoma"/>
              </a:rPr>
              <a:t>is unbounded for </a:t>
            </a: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| </a:t>
            </a:r>
            <a:r>
              <a:rPr sz="3200" spc="-5" dirty="0">
                <a:latin typeface="Symbol"/>
                <a:cs typeface="Symbol"/>
              </a:rPr>
              <a:t></a:t>
            </a:r>
            <a:r>
              <a:rPr sz="3200" spc="-5" dirty="0">
                <a:latin typeface="Times New Roman"/>
                <a:cs typeface="Times New Roman"/>
              </a:rPr>
              <a:t> 1</a:t>
            </a:r>
            <a:r>
              <a:rPr sz="2800" spc="-5" dirty="0">
                <a:latin typeface="Tahoma"/>
                <a:cs typeface="Tahoma"/>
              </a:rPr>
              <a:t>,  </a:t>
            </a:r>
            <a:r>
              <a:rPr sz="2800" dirty="0">
                <a:latin typeface="Tahoma"/>
                <a:cs typeface="Tahoma"/>
              </a:rPr>
              <a:t>since </a:t>
            </a:r>
            <a:r>
              <a:rPr sz="2800" spc="-5" dirty="0">
                <a:latin typeface="Tahoma"/>
                <a:cs typeface="Tahoma"/>
              </a:rPr>
              <a:t>then </a:t>
            </a:r>
            <a:r>
              <a:rPr sz="2800" dirty="0">
                <a:latin typeface="Tahoma"/>
                <a:cs typeface="Tahoma"/>
              </a:rPr>
              <a:t>each </a:t>
            </a:r>
            <a:r>
              <a:rPr sz="2800" spc="-5" dirty="0">
                <a:latin typeface="Tahoma"/>
                <a:cs typeface="Tahoma"/>
              </a:rPr>
              <a:t>term in the </a:t>
            </a:r>
            <a:r>
              <a:rPr sz="2800" dirty="0">
                <a:latin typeface="Tahoma"/>
                <a:cs typeface="Tahoma"/>
              </a:rPr>
              <a:t>series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Symbol"/>
                <a:cs typeface="Symbol"/>
              </a:rPr>
              <a:t>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ahoma"/>
                <a:cs typeface="Tahoma"/>
              </a:rPr>
              <a:t>1.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4000">
              <a:latin typeface="Times New Roman"/>
              <a:cs typeface="Times New Roman"/>
            </a:endParaRPr>
          </a:p>
          <a:p>
            <a:pPr marL="355600" marR="1263650" indent="-342900">
              <a:lnSpc>
                <a:spcPct val="1024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| &lt; 1</a:t>
            </a:r>
            <a:r>
              <a:rPr sz="2800" spc="-5" dirty="0">
                <a:latin typeface="Tahoma"/>
                <a:cs typeface="Tahoma"/>
              </a:rPr>
              <a:t>, we can apply the infinite  geometric </a:t>
            </a:r>
            <a:r>
              <a:rPr sz="2800" dirty="0">
                <a:latin typeface="Tahoma"/>
                <a:cs typeface="Tahoma"/>
              </a:rPr>
              <a:t>sum formula,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find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5453126"/>
            <a:ext cx="6833234" cy="9525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marR="5080" indent="-342900">
              <a:lnSpc>
                <a:spcPts val="3540"/>
              </a:lnSpc>
              <a:spcBef>
                <a:spcPts val="46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Since </a:t>
            </a:r>
            <a:r>
              <a:rPr sz="3200" i="1" spc="-5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ahoma"/>
                <a:cs typeface="Tahoma"/>
              </a:rPr>
              <a:t>is finite for </a:t>
            </a:r>
            <a:r>
              <a:rPr sz="2800" spc="-30" dirty="0">
                <a:latin typeface="Tahoma"/>
                <a:cs typeface="Tahoma"/>
              </a:rPr>
              <a:t>|</a:t>
            </a:r>
            <a:r>
              <a:rPr sz="2950" i="1" spc="-30" dirty="0">
                <a:latin typeface="Tahoma"/>
                <a:cs typeface="Tahoma"/>
              </a:rPr>
              <a:t>a</a:t>
            </a:r>
            <a:r>
              <a:rPr sz="2800" spc="-30" dirty="0">
                <a:latin typeface="Tahoma"/>
                <a:cs typeface="Tahoma"/>
              </a:rPr>
              <a:t>| </a:t>
            </a:r>
            <a:r>
              <a:rPr sz="2800" dirty="0">
                <a:latin typeface="Tahoma"/>
                <a:cs typeface="Tahoma"/>
              </a:rPr>
              <a:t>&lt; 1, the system is  stable.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3783329"/>
            <a:ext cx="4102100" cy="1093470"/>
          </a:xfrm>
          <a:custGeom>
            <a:avLst/>
            <a:gdLst/>
            <a:ahLst/>
            <a:cxnLst/>
            <a:rect l="l" t="t" r="r" b="b"/>
            <a:pathLst>
              <a:path w="4102100" h="1093470">
                <a:moveTo>
                  <a:pt x="0" y="0"/>
                </a:moveTo>
                <a:lnTo>
                  <a:pt x="0" y="1093470"/>
                </a:lnTo>
                <a:lnTo>
                  <a:pt x="4101846" y="1093470"/>
                </a:lnTo>
                <a:lnTo>
                  <a:pt x="410184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5969" y="4313656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45311" y="0"/>
                </a:lnTo>
              </a:path>
            </a:pathLst>
          </a:custGeom>
          <a:ln w="165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75160" y="4002417"/>
            <a:ext cx="1774189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810895" algn="l"/>
              </a:tabLst>
            </a:pPr>
            <a:r>
              <a:rPr sz="3100" spc="10" dirty="0">
                <a:latin typeface="Times New Roman"/>
                <a:cs typeface="Times New Roman"/>
              </a:rPr>
              <a:t>for	</a:t>
            </a:r>
            <a:r>
              <a:rPr sz="3100" spc="5" dirty="0">
                <a:latin typeface="Times New Roman"/>
                <a:cs typeface="Times New Roman"/>
              </a:rPr>
              <a:t>|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a</a:t>
            </a:r>
            <a:r>
              <a:rPr sz="3100" i="1" spc="-250" dirty="0">
                <a:latin typeface="Times New Roman"/>
                <a:cs typeface="Times New Roman"/>
              </a:rPr>
              <a:t> </a:t>
            </a:r>
            <a:r>
              <a:rPr sz="3100" spc="-45" dirty="0">
                <a:latin typeface="Times New Roman"/>
                <a:cs typeface="Times New Roman"/>
              </a:rPr>
              <a:t>|</a:t>
            </a:r>
            <a:r>
              <a:rPr sz="3100" spc="-45" dirty="0">
                <a:latin typeface="Symbol"/>
                <a:cs typeface="Symbol"/>
              </a:rPr>
              <a:t></a:t>
            </a:r>
            <a:r>
              <a:rPr sz="3100" spc="-450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9274" y="3667617"/>
            <a:ext cx="965835" cy="114871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795"/>
              </a:spcBef>
            </a:pPr>
            <a:r>
              <a:rPr sz="3100" spc="15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700"/>
              </a:spcBef>
            </a:pPr>
            <a:r>
              <a:rPr sz="3100" spc="-100" dirty="0">
                <a:latin typeface="Times New Roman"/>
                <a:cs typeface="Times New Roman"/>
              </a:rPr>
              <a:t>1</a:t>
            </a:r>
            <a:r>
              <a:rPr sz="3100" spc="-100" dirty="0">
                <a:latin typeface="Symbol"/>
                <a:cs typeface="Symbol"/>
              </a:rPr>
              <a:t></a:t>
            </a:r>
            <a:r>
              <a:rPr sz="3100" spc="-31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|</a:t>
            </a:r>
            <a:r>
              <a:rPr sz="3100" spc="-245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a</a:t>
            </a:r>
            <a:r>
              <a:rPr sz="3100" i="1" spc="-25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|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5740" y="4002417"/>
            <a:ext cx="54927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100" i="1" spc="15" dirty="0">
                <a:latin typeface="Times New Roman"/>
                <a:cs typeface="Times New Roman"/>
              </a:rPr>
              <a:t>S</a:t>
            </a:r>
            <a:r>
              <a:rPr sz="3100" i="1" spc="70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67227" y="3778758"/>
            <a:ext cx="4110990" cy="1102995"/>
          </a:xfrm>
          <a:custGeom>
            <a:avLst/>
            <a:gdLst/>
            <a:ahLst/>
            <a:cxnLst/>
            <a:rect l="l" t="t" r="r" b="b"/>
            <a:pathLst>
              <a:path w="4110990" h="1102995">
                <a:moveTo>
                  <a:pt x="0" y="1102614"/>
                </a:moveTo>
                <a:lnTo>
                  <a:pt x="0" y="0"/>
                </a:lnTo>
                <a:lnTo>
                  <a:pt x="4110989" y="0"/>
                </a:lnTo>
                <a:lnTo>
                  <a:pt x="4110989" y="1102614"/>
                </a:lnTo>
                <a:lnTo>
                  <a:pt x="0" y="110261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868933"/>
            <a:ext cx="8263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3200" b="0" spc="-5" dirty="0">
                <a:latin typeface="Tahoma"/>
                <a:cs typeface="Tahoma"/>
              </a:rPr>
              <a:t>Q4.	</a:t>
            </a:r>
            <a:r>
              <a:rPr sz="2800" b="0" dirty="0">
                <a:solidFill>
                  <a:srgbClr val="000000"/>
                </a:solidFill>
                <a:latin typeface="Tahoma"/>
                <a:cs typeface="Tahoma"/>
              </a:rPr>
              <a:t>Draw a system implementation for each of</a:t>
            </a:r>
            <a:r>
              <a:rPr sz="2800" b="0" spc="1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590800"/>
            <a:ext cx="8610600" cy="3464560"/>
          </a:xfrm>
          <a:custGeom>
            <a:avLst/>
            <a:gdLst/>
            <a:ahLst/>
            <a:cxnLst/>
            <a:rect l="l" t="t" r="r" b="b"/>
            <a:pathLst>
              <a:path w="8610600" h="3464560">
                <a:moveTo>
                  <a:pt x="0" y="0"/>
                </a:moveTo>
                <a:lnTo>
                  <a:pt x="0" y="3464052"/>
                </a:lnTo>
                <a:lnTo>
                  <a:pt x="8610600" y="3464052"/>
                </a:lnTo>
                <a:lnTo>
                  <a:pt x="861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following difference</a:t>
            </a:r>
            <a:r>
              <a:rPr dirty="0"/>
              <a:t> </a:t>
            </a:r>
            <a:r>
              <a:rPr spc="-5" dirty="0"/>
              <a:t>equations: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ts val="4075"/>
              </a:lnSpc>
              <a:spcBef>
                <a:spcPts val="5"/>
              </a:spcBef>
              <a:tabLst>
                <a:tab pos="687070" algn="l"/>
              </a:tabLst>
            </a:pPr>
            <a:r>
              <a:rPr sz="2600" spc="-5" dirty="0">
                <a:latin typeface="Times New Roman"/>
                <a:cs typeface="Times New Roman"/>
              </a:rPr>
              <a:t>(a)	2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i="1" spc="-95" dirty="0">
                <a:latin typeface="Times New Roman"/>
                <a:cs typeface="Times New Roman"/>
              </a:rPr>
              <a:t>y</a:t>
            </a:r>
            <a:r>
              <a:rPr sz="3550" spc="-95" dirty="0">
                <a:latin typeface="Symbol"/>
                <a:cs typeface="Symbol"/>
              </a:rPr>
              <a:t></a:t>
            </a:r>
            <a:r>
              <a:rPr sz="2600" i="1" spc="-95" dirty="0">
                <a:latin typeface="Times New Roman"/>
                <a:cs typeface="Times New Roman"/>
              </a:rPr>
              <a:t>n</a:t>
            </a:r>
            <a:r>
              <a:rPr sz="3550" spc="-95" dirty="0">
                <a:latin typeface="Symbol"/>
                <a:cs typeface="Symbol"/>
              </a:rPr>
              <a:t></a:t>
            </a:r>
            <a:r>
              <a:rPr sz="2600" spc="-95" dirty="0">
                <a:latin typeface="Symbol"/>
                <a:cs typeface="Symbol"/>
              </a:rPr>
              <a:t>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y</a:t>
            </a:r>
            <a:r>
              <a:rPr sz="355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1</a:t>
            </a:r>
            <a:r>
              <a:rPr sz="3550" spc="-100" dirty="0">
                <a:latin typeface="Symbol"/>
                <a:cs typeface="Symbol"/>
              </a:rPr>
              <a:t></a:t>
            </a:r>
            <a:r>
              <a:rPr sz="2600" spc="-100" dirty="0">
                <a:latin typeface="Symbol"/>
                <a:cs typeface="Symbol"/>
              </a:rPr>
              <a:t>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4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y</a:t>
            </a:r>
            <a:r>
              <a:rPr sz="355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3</a:t>
            </a:r>
            <a:r>
              <a:rPr sz="3550" spc="-200" dirty="0">
                <a:latin typeface="Symbol"/>
                <a:cs typeface="Symbol"/>
              </a:rPr>
              <a:t></a:t>
            </a:r>
            <a:r>
              <a:rPr sz="3550" spc="-5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x</a:t>
            </a:r>
            <a:r>
              <a:rPr sz="355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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3</a:t>
            </a:r>
            <a:r>
              <a:rPr sz="2600" i="1" spc="-100" dirty="0">
                <a:latin typeface="Times New Roman"/>
                <a:cs typeface="Times New Roman"/>
              </a:rPr>
              <a:t>x</a:t>
            </a:r>
            <a:r>
              <a:rPr sz="3550" spc="-100" dirty="0">
                <a:latin typeface="Symbol"/>
                <a:cs typeface="Symbol"/>
              </a:rPr>
              <a:t></a:t>
            </a:r>
            <a:r>
              <a:rPr sz="2600" i="1" spc="-100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5</a:t>
            </a:r>
            <a:r>
              <a:rPr sz="3550" spc="-18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12700">
              <a:lnSpc>
                <a:spcPts val="3895"/>
              </a:lnSpc>
              <a:tabLst>
                <a:tab pos="739775" algn="l"/>
              </a:tabLst>
            </a:pPr>
            <a:r>
              <a:rPr sz="2600" spc="-5" dirty="0">
                <a:latin typeface="Times New Roman"/>
                <a:cs typeface="Times New Roman"/>
              </a:rPr>
              <a:t>(b)	</a:t>
            </a:r>
            <a:r>
              <a:rPr sz="2600" i="1" spc="-175" dirty="0">
                <a:latin typeface="Times New Roman"/>
                <a:cs typeface="Times New Roman"/>
              </a:rPr>
              <a:t>y</a:t>
            </a:r>
            <a:r>
              <a:rPr sz="355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550" spc="-175" dirty="0">
                <a:latin typeface="Symbol"/>
                <a:cs typeface="Symbol"/>
              </a:rPr>
              <a:t></a:t>
            </a:r>
            <a:r>
              <a:rPr sz="355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x</a:t>
            </a:r>
            <a:r>
              <a:rPr sz="355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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i="1" spc="-155" dirty="0">
                <a:latin typeface="Times New Roman"/>
                <a:cs typeface="Times New Roman"/>
              </a:rPr>
              <a:t>x</a:t>
            </a:r>
            <a:r>
              <a:rPr sz="3550" spc="-155" dirty="0">
                <a:latin typeface="Symbol"/>
                <a:cs typeface="Symbol"/>
              </a:rPr>
              <a:t></a:t>
            </a:r>
            <a:r>
              <a:rPr sz="2600" i="1" spc="-155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370" dirty="0">
                <a:latin typeface="Times New Roman"/>
                <a:cs typeface="Times New Roman"/>
              </a:rPr>
              <a:t> </a:t>
            </a:r>
            <a:r>
              <a:rPr sz="3550" spc="-33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12700" marR="5080">
              <a:lnSpc>
                <a:spcPts val="3950"/>
              </a:lnSpc>
              <a:spcBef>
                <a:spcPts val="204"/>
              </a:spcBef>
              <a:tabLst>
                <a:tab pos="718185" algn="l"/>
                <a:tab pos="739140" algn="l"/>
              </a:tabLst>
            </a:pPr>
            <a:r>
              <a:rPr sz="2600" spc="-5" dirty="0">
                <a:latin typeface="Times New Roman"/>
                <a:cs typeface="Times New Roman"/>
              </a:rPr>
              <a:t>(c)	</a:t>
            </a:r>
            <a:r>
              <a:rPr sz="2600" i="1" spc="40" dirty="0">
                <a:latin typeface="Times New Roman"/>
                <a:cs typeface="Times New Roman"/>
              </a:rPr>
              <a:t>y</a:t>
            </a:r>
            <a:r>
              <a:rPr sz="3550" spc="-470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550" spc="-330" dirty="0">
                <a:latin typeface="Symbol"/>
                <a:cs typeface="Symbol"/>
              </a:rPr>
              <a:t></a:t>
            </a:r>
            <a:r>
              <a:rPr sz="3550" spc="-5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spc="85" dirty="0">
                <a:latin typeface="Times New Roman"/>
                <a:cs typeface="Times New Roman"/>
              </a:rPr>
              <a:t>a</a:t>
            </a:r>
            <a:r>
              <a:rPr sz="2250" spc="7" baseline="-24074" dirty="0">
                <a:latin typeface="Times New Roman"/>
                <a:cs typeface="Times New Roman"/>
              </a:rPr>
              <a:t>0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70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i="1" spc="-55" dirty="0">
                <a:latin typeface="Times New Roman"/>
                <a:cs typeface="Times New Roman"/>
              </a:rPr>
              <a:t>a</a:t>
            </a:r>
            <a:r>
              <a:rPr sz="2250" spc="187" baseline="-24074" dirty="0">
                <a:latin typeface="Times New Roman"/>
                <a:cs typeface="Times New Roman"/>
              </a:rPr>
              <a:t>1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59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1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105" dirty="0">
                <a:latin typeface="Times New Roman"/>
                <a:cs typeface="Times New Roman"/>
              </a:rPr>
              <a:t>a</a:t>
            </a:r>
            <a:r>
              <a:rPr sz="2250" spc="7" baseline="-24074" dirty="0">
                <a:latin typeface="Times New Roman"/>
                <a:cs typeface="Times New Roman"/>
              </a:rPr>
              <a:t>2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2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i="1" spc="-185" dirty="0">
                <a:latin typeface="Times New Roman"/>
                <a:cs typeface="Times New Roman"/>
              </a:rPr>
              <a:t>b</a:t>
            </a:r>
            <a:r>
              <a:rPr sz="2250" spc="7" baseline="-24074" dirty="0">
                <a:latin typeface="Times New Roman"/>
                <a:cs typeface="Times New Roman"/>
              </a:rPr>
              <a:t>1</a:t>
            </a:r>
            <a:r>
              <a:rPr sz="2250" spc="-270" baseline="-24074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0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550" spc="-110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Times New Roman"/>
                <a:cs typeface="Times New Roman"/>
              </a:rPr>
              <a:t>b</a:t>
            </a:r>
            <a:r>
              <a:rPr sz="2250" spc="7" baseline="-24074" dirty="0">
                <a:latin typeface="Times New Roman"/>
                <a:cs typeface="Times New Roman"/>
              </a:rPr>
              <a:t>2</a:t>
            </a:r>
            <a:r>
              <a:rPr sz="2250" spc="-165" baseline="-24074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2</a:t>
            </a:r>
            <a:r>
              <a:rPr sz="3550" spc="-290" dirty="0">
                <a:latin typeface="Symbol"/>
                <a:cs typeface="Symbol"/>
              </a:rPr>
              <a:t></a:t>
            </a:r>
            <a:r>
              <a:rPr sz="3550" spc="-2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(d)		</a:t>
            </a:r>
            <a:r>
              <a:rPr sz="2600" i="1" spc="-175" dirty="0">
                <a:latin typeface="Times New Roman"/>
                <a:cs typeface="Times New Roman"/>
              </a:rPr>
              <a:t>y</a:t>
            </a:r>
            <a:r>
              <a:rPr sz="355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550" spc="-175" dirty="0">
                <a:latin typeface="Symbol"/>
                <a:cs typeface="Symbol"/>
              </a:rPr>
              <a:t></a:t>
            </a:r>
            <a:r>
              <a:rPr sz="355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x</a:t>
            </a:r>
            <a:r>
              <a:rPr sz="355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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i="1" spc="-160" dirty="0">
                <a:latin typeface="Times New Roman"/>
                <a:cs typeface="Times New Roman"/>
              </a:rPr>
              <a:t>x</a:t>
            </a:r>
            <a:r>
              <a:rPr sz="355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5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1</a:t>
            </a:r>
            <a:r>
              <a:rPr sz="3550" spc="-26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12700">
              <a:lnSpc>
                <a:spcPts val="3640"/>
              </a:lnSpc>
              <a:tabLst>
                <a:tab pos="718820" algn="l"/>
              </a:tabLst>
            </a:pPr>
            <a:r>
              <a:rPr sz="2600" spc="-5" dirty="0">
                <a:latin typeface="Times New Roman"/>
                <a:cs typeface="Times New Roman"/>
              </a:rPr>
              <a:t>(e)	</a:t>
            </a:r>
            <a:r>
              <a:rPr sz="2600" i="1" spc="-175" dirty="0">
                <a:latin typeface="Times New Roman"/>
                <a:cs typeface="Times New Roman"/>
              </a:rPr>
              <a:t>y</a:t>
            </a:r>
            <a:r>
              <a:rPr sz="355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550" spc="-175" dirty="0">
                <a:latin typeface="Symbol"/>
                <a:cs typeface="Symbol"/>
              </a:rPr>
              <a:t></a:t>
            </a:r>
            <a:r>
              <a:rPr sz="355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105" dirty="0">
                <a:latin typeface="Times New Roman"/>
                <a:cs typeface="Times New Roman"/>
              </a:rPr>
              <a:t>x</a:t>
            </a:r>
            <a:r>
              <a:rPr sz="3550" spc="-105" dirty="0">
                <a:latin typeface="Symbol"/>
                <a:cs typeface="Symbol"/>
              </a:rPr>
              <a:t></a:t>
            </a:r>
            <a:r>
              <a:rPr sz="2600" i="1" spc="-105" dirty="0">
                <a:latin typeface="Times New Roman"/>
                <a:cs typeface="Times New Roman"/>
              </a:rPr>
              <a:t>n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105" dirty="0">
                <a:latin typeface="Symbol"/>
                <a:cs typeface="Symbol"/>
              </a:rPr>
              <a:t>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i="1" spc="-160" dirty="0">
                <a:latin typeface="Times New Roman"/>
                <a:cs typeface="Times New Roman"/>
              </a:rPr>
              <a:t>x</a:t>
            </a:r>
            <a:r>
              <a:rPr sz="355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5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1</a:t>
            </a:r>
            <a:r>
              <a:rPr sz="3550" spc="-26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12700" marR="3157855">
              <a:lnSpc>
                <a:spcPts val="3900"/>
              </a:lnSpc>
              <a:spcBef>
                <a:spcPts val="250"/>
              </a:spcBef>
              <a:tabLst>
                <a:tab pos="682625" algn="l"/>
                <a:tab pos="738505" algn="l"/>
              </a:tabLst>
            </a:pPr>
            <a:r>
              <a:rPr sz="2600" spc="-5" dirty="0">
                <a:latin typeface="Times New Roman"/>
                <a:cs typeface="Times New Roman"/>
              </a:rPr>
              <a:t>(f)	</a:t>
            </a:r>
            <a:r>
              <a:rPr sz="2600" i="1" spc="-175" dirty="0">
                <a:latin typeface="Times New Roman"/>
                <a:cs typeface="Times New Roman"/>
              </a:rPr>
              <a:t>y</a:t>
            </a:r>
            <a:r>
              <a:rPr sz="3550" spc="-175" dirty="0">
                <a:latin typeface="Symbol"/>
                <a:cs typeface="Symbol"/>
              </a:rPr>
              <a:t></a:t>
            </a:r>
            <a:r>
              <a:rPr sz="2600" i="1" spc="-175" dirty="0">
                <a:latin typeface="Times New Roman"/>
                <a:cs typeface="Times New Roman"/>
              </a:rPr>
              <a:t>n</a:t>
            </a:r>
            <a:r>
              <a:rPr sz="3550" spc="-175" dirty="0">
                <a:latin typeface="Symbol"/>
                <a:cs typeface="Symbol"/>
              </a:rPr>
              <a:t></a:t>
            </a:r>
            <a:r>
              <a:rPr sz="355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2</a:t>
            </a:r>
            <a:r>
              <a:rPr sz="2600" i="1" spc="-60" dirty="0">
                <a:latin typeface="Times New Roman"/>
                <a:cs typeface="Times New Roman"/>
              </a:rPr>
              <a:t>x</a:t>
            </a:r>
            <a:r>
              <a:rPr sz="3550" spc="-60" dirty="0">
                <a:latin typeface="Symbol"/>
                <a:cs typeface="Symbol"/>
              </a:rPr>
              <a:t></a:t>
            </a:r>
            <a:r>
              <a:rPr sz="2600" i="1" spc="-60" dirty="0">
                <a:latin typeface="Times New Roman"/>
                <a:cs typeface="Times New Roman"/>
              </a:rPr>
              <a:t>n</a:t>
            </a:r>
            <a:r>
              <a:rPr sz="3550" spc="-60" dirty="0">
                <a:latin typeface="Symbol"/>
                <a:cs typeface="Symbol"/>
              </a:rPr>
              <a:t></a:t>
            </a:r>
            <a:r>
              <a:rPr sz="2600" spc="-60" dirty="0">
                <a:latin typeface="Symbol"/>
                <a:cs typeface="Symbol"/>
              </a:rPr>
              <a:t>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3</a:t>
            </a:r>
            <a:r>
              <a:rPr sz="2600" i="1" spc="-100" dirty="0">
                <a:latin typeface="Times New Roman"/>
                <a:cs typeface="Times New Roman"/>
              </a:rPr>
              <a:t>x</a:t>
            </a:r>
            <a:r>
              <a:rPr sz="3550" spc="-100" dirty="0">
                <a:latin typeface="Symbol"/>
                <a:cs typeface="Symbol"/>
              </a:rPr>
              <a:t></a:t>
            </a:r>
            <a:r>
              <a:rPr sz="2600" i="1" spc="-100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1</a:t>
            </a:r>
            <a:r>
              <a:rPr sz="3550" spc="-95" dirty="0">
                <a:latin typeface="Symbol"/>
                <a:cs typeface="Symbol"/>
              </a:rPr>
              <a:t></a:t>
            </a:r>
            <a:r>
              <a:rPr sz="2600" spc="-95" dirty="0">
                <a:latin typeface="Symbol"/>
                <a:cs typeface="Symbol"/>
              </a:rPr>
              <a:t>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2</a:t>
            </a:r>
            <a:r>
              <a:rPr sz="2600" i="1" spc="-80" dirty="0">
                <a:latin typeface="Times New Roman"/>
                <a:cs typeface="Times New Roman"/>
              </a:rPr>
              <a:t>x</a:t>
            </a:r>
            <a:r>
              <a:rPr sz="3550" spc="-80" dirty="0">
                <a:latin typeface="Symbol"/>
                <a:cs typeface="Symbol"/>
              </a:rPr>
              <a:t></a:t>
            </a:r>
            <a:r>
              <a:rPr sz="2600" i="1" spc="-80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2</a:t>
            </a:r>
            <a:r>
              <a:rPr sz="3550" spc="-155" dirty="0">
                <a:latin typeface="Symbol"/>
                <a:cs typeface="Symbol"/>
              </a:rPr>
              <a:t></a:t>
            </a:r>
            <a:r>
              <a:rPr sz="3550" spc="-1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(g)</a:t>
            </a:r>
            <a:r>
              <a:rPr sz="2600" dirty="0">
                <a:latin typeface="Times New Roman"/>
                <a:cs typeface="Times New Roman"/>
              </a:rPr>
              <a:t>		</a:t>
            </a:r>
            <a:r>
              <a:rPr sz="2600" i="1" spc="40" dirty="0">
                <a:latin typeface="Times New Roman"/>
                <a:cs typeface="Times New Roman"/>
              </a:rPr>
              <a:t>y</a:t>
            </a:r>
            <a:r>
              <a:rPr sz="3550" spc="-470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550" spc="-330" dirty="0">
                <a:latin typeface="Symbol"/>
                <a:cs typeface="Symbol"/>
              </a:rPr>
              <a:t></a:t>
            </a:r>
            <a:r>
              <a:rPr sz="3550" spc="-5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-175" dirty="0">
                <a:latin typeface="Times New Roman"/>
                <a:cs typeface="Times New Roman"/>
              </a:rPr>
              <a:t>b</a:t>
            </a:r>
            <a:r>
              <a:rPr sz="2250" spc="7" baseline="-24074" dirty="0">
                <a:latin typeface="Times New Roman"/>
                <a:cs typeface="Times New Roman"/>
              </a:rPr>
              <a:t>1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550" spc="-105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i="1" spc="90" dirty="0">
                <a:latin typeface="Times New Roman"/>
                <a:cs typeface="Times New Roman"/>
              </a:rPr>
              <a:t>a</a:t>
            </a:r>
            <a:r>
              <a:rPr sz="2250" spc="7" baseline="-24074" dirty="0">
                <a:latin typeface="Times New Roman"/>
                <a:cs typeface="Times New Roman"/>
              </a:rPr>
              <a:t>0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59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550" spc="-110" dirty="0">
                <a:latin typeface="Symbol"/>
                <a:cs typeface="Symbol"/>
              </a:rPr>
              <a:t>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-60" dirty="0">
                <a:latin typeface="Times New Roman"/>
                <a:cs typeface="Times New Roman"/>
              </a:rPr>
              <a:t>a</a:t>
            </a:r>
            <a:r>
              <a:rPr sz="2250" spc="195" baseline="-24074" dirty="0">
                <a:latin typeface="Times New Roman"/>
                <a:cs typeface="Times New Roman"/>
              </a:rPr>
              <a:t>1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3550" spc="-465" dirty="0">
                <a:latin typeface="Symbol"/>
                <a:cs typeface="Symbol"/>
              </a:rPr>
              <a:t>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r>
              <a:rPr sz="2600" i="1" spc="-1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550" spc="-330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9827" y="2586227"/>
            <a:ext cx="8620125" cy="3473450"/>
          </a:xfrm>
          <a:custGeom>
            <a:avLst/>
            <a:gdLst/>
            <a:ahLst/>
            <a:cxnLst/>
            <a:rect l="l" t="t" r="r" b="b"/>
            <a:pathLst>
              <a:path w="8620125" h="3473450">
                <a:moveTo>
                  <a:pt x="0" y="3473196"/>
                </a:moveTo>
                <a:lnTo>
                  <a:pt x="0" y="0"/>
                </a:lnTo>
                <a:lnTo>
                  <a:pt x="8619744" y="0"/>
                </a:lnTo>
                <a:lnTo>
                  <a:pt x="8619744" y="3473196"/>
                </a:lnTo>
                <a:lnTo>
                  <a:pt x="0" y="347319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760730"/>
            <a:ext cx="5979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Summary of Part A Chapter</a:t>
            </a:r>
            <a:r>
              <a:rPr sz="3200" spc="-25" dirty="0">
                <a:solidFill>
                  <a:srgbClr val="33339A"/>
                </a:solidFill>
              </a:rPr>
              <a:t> </a:t>
            </a:r>
            <a:r>
              <a:rPr sz="3200" spc="-5" dirty="0">
                <a:solidFill>
                  <a:srgbClr val="33339A"/>
                </a:solidFill>
              </a:rPr>
              <a:t>2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51102" y="1477772"/>
            <a:ext cx="7550784" cy="557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14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At the end of this chapter, it is expected that you  should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know: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definition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discrete-time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14732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Basic blocks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discrete-time system: the adder,  multiplier and unit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delay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104775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How to draw the block diagram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discrete-time  system given its difference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equation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How to write the difference equation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discrete-  time system given its block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diagram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702" y="596900"/>
            <a:ext cx="8413750" cy="64757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163830" indent="-342900">
              <a:lnSpc>
                <a:spcPts val="3020"/>
              </a:lnSpc>
              <a:spcBef>
                <a:spcPts val="484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Definition and understanding of convolution (including  hand and graphical computation 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convolution)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3150">
              <a:latin typeface="Times New Roman"/>
              <a:cs typeface="Times New Roman"/>
            </a:endParaRPr>
          </a:p>
          <a:p>
            <a:pPr marL="355600" marR="1116965" indent="-342900">
              <a:lnSpc>
                <a:spcPct val="1101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impulse response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linear, time-invariant  system, and how to calculate it from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difference  equation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Wingdings"/>
              <a:buChar char=""/>
            </a:pP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01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difference between an FIR and an IIR system. In  particular, that the impulse responses of FIR systems  have identical values to the coefficients of the difference  equation.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3200">
              <a:latin typeface="Times New Roman"/>
              <a:cs typeface="Times New Roman"/>
            </a:endParaRPr>
          </a:p>
          <a:p>
            <a:pPr marL="355600" marR="296545" indent="-342900">
              <a:lnSpc>
                <a:spcPct val="1102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Given the impulse responses of two cascaded systems,  be able to compute the overall impulse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response.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487172"/>
            <a:ext cx="7436484" cy="677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difference between Direct Forms </a:t>
            </a:r>
            <a:r>
              <a:rPr sz="2800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and II and  Canonical Form, and how to write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difference  equation in all three forms, showing the  equivalence between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9144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definition (showing proofs and/or examples)  of the following types 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system: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Static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Time Invariant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Linear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Causal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lr>
                <a:srgbClr val="FF0000"/>
              </a:buClr>
              <a:buSzPct val="53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Stable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5600" marR="1028065" indent="-342900">
              <a:lnSpc>
                <a:spcPct val="8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Interpretation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discrete time signal as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weighted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sum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sz="2800" spc="-5" dirty="0">
                <a:latin typeface="Times New Roman"/>
                <a:cs typeface="Times New Roman"/>
              </a:rPr>
              <a:t>of delayed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impulses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1403248"/>
            <a:ext cx="6797040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202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use of symbol </a:t>
            </a:r>
            <a:r>
              <a:rPr sz="2400" i="1" spc="-5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i="1" spc="-5" dirty="0">
                <a:latin typeface="Times New Roman"/>
                <a:cs typeface="Times New Roman"/>
              </a:rPr>
              <a:t>z-</a:t>
            </a:r>
            <a:r>
              <a:rPr sz="2400" spc="-5" dirty="0">
                <a:latin typeface="Times New Roman"/>
                <a:cs typeface="Times New Roman"/>
              </a:rPr>
              <a:t>1 </a:t>
            </a:r>
            <a:r>
              <a:rPr sz="2400" spc="-5" dirty="0">
                <a:latin typeface="Tahoma"/>
                <a:cs typeface="Tahoma"/>
              </a:rPr>
              <a:t>to denote the unit of  delay.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646" y="3454146"/>
            <a:ext cx="1302385" cy="11563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9172" y="4076700"/>
            <a:ext cx="1506855" cy="76200"/>
          </a:xfrm>
          <a:custGeom>
            <a:avLst/>
            <a:gdLst/>
            <a:ahLst/>
            <a:cxnLst/>
            <a:rect l="l" t="t" r="r" b="b"/>
            <a:pathLst>
              <a:path w="1506854" h="76200">
                <a:moveTo>
                  <a:pt x="1447800" y="38099"/>
                </a:moveTo>
                <a:lnTo>
                  <a:pt x="1446276" y="35051"/>
                </a:lnTo>
                <a:lnTo>
                  <a:pt x="144322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443228" y="42671"/>
                </a:lnTo>
                <a:lnTo>
                  <a:pt x="1446276" y="41147"/>
                </a:lnTo>
                <a:lnTo>
                  <a:pt x="1447800" y="38099"/>
                </a:lnTo>
                <a:close/>
              </a:path>
              <a:path w="1506854" h="76200">
                <a:moveTo>
                  <a:pt x="1506474" y="38099"/>
                </a:moveTo>
                <a:lnTo>
                  <a:pt x="1430274" y="0"/>
                </a:lnTo>
                <a:lnTo>
                  <a:pt x="1430274" y="33527"/>
                </a:lnTo>
                <a:lnTo>
                  <a:pt x="1443228" y="33527"/>
                </a:lnTo>
                <a:lnTo>
                  <a:pt x="1446276" y="35051"/>
                </a:lnTo>
                <a:lnTo>
                  <a:pt x="1447800" y="38099"/>
                </a:lnTo>
                <a:lnTo>
                  <a:pt x="1447800" y="67436"/>
                </a:lnTo>
                <a:lnTo>
                  <a:pt x="1506474" y="38099"/>
                </a:lnTo>
                <a:close/>
              </a:path>
              <a:path w="1506854" h="76200">
                <a:moveTo>
                  <a:pt x="1447800" y="67436"/>
                </a:moveTo>
                <a:lnTo>
                  <a:pt x="1447800" y="38099"/>
                </a:lnTo>
                <a:lnTo>
                  <a:pt x="1446276" y="41147"/>
                </a:lnTo>
                <a:lnTo>
                  <a:pt x="1443228" y="42671"/>
                </a:lnTo>
                <a:lnTo>
                  <a:pt x="1430274" y="42671"/>
                </a:lnTo>
                <a:lnTo>
                  <a:pt x="1430274" y="76199"/>
                </a:lnTo>
                <a:lnTo>
                  <a:pt x="14478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2570" y="4076700"/>
            <a:ext cx="1407160" cy="76200"/>
          </a:xfrm>
          <a:custGeom>
            <a:avLst/>
            <a:gdLst/>
            <a:ahLst/>
            <a:cxnLst/>
            <a:rect l="l" t="t" r="r" b="b"/>
            <a:pathLst>
              <a:path w="1407159" h="76200">
                <a:moveTo>
                  <a:pt x="1347978" y="38099"/>
                </a:moveTo>
                <a:lnTo>
                  <a:pt x="1346454" y="35051"/>
                </a:lnTo>
                <a:lnTo>
                  <a:pt x="134340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343406" y="42671"/>
                </a:lnTo>
                <a:lnTo>
                  <a:pt x="1346454" y="41147"/>
                </a:lnTo>
                <a:lnTo>
                  <a:pt x="1347978" y="38099"/>
                </a:lnTo>
                <a:close/>
              </a:path>
              <a:path w="1407159" h="76200">
                <a:moveTo>
                  <a:pt x="1406652" y="38099"/>
                </a:moveTo>
                <a:lnTo>
                  <a:pt x="1330452" y="0"/>
                </a:lnTo>
                <a:lnTo>
                  <a:pt x="1330452" y="33527"/>
                </a:lnTo>
                <a:lnTo>
                  <a:pt x="1343406" y="33527"/>
                </a:lnTo>
                <a:lnTo>
                  <a:pt x="1346454" y="35051"/>
                </a:lnTo>
                <a:lnTo>
                  <a:pt x="1347978" y="38099"/>
                </a:lnTo>
                <a:lnTo>
                  <a:pt x="1347978" y="67436"/>
                </a:lnTo>
                <a:lnTo>
                  <a:pt x="1406652" y="38099"/>
                </a:lnTo>
                <a:close/>
              </a:path>
              <a:path w="1407159" h="76200">
                <a:moveTo>
                  <a:pt x="1347978" y="67436"/>
                </a:moveTo>
                <a:lnTo>
                  <a:pt x="1347978" y="38099"/>
                </a:lnTo>
                <a:lnTo>
                  <a:pt x="1346454" y="41147"/>
                </a:lnTo>
                <a:lnTo>
                  <a:pt x="1343406" y="42671"/>
                </a:lnTo>
                <a:lnTo>
                  <a:pt x="1330452" y="42671"/>
                </a:lnTo>
                <a:lnTo>
                  <a:pt x="1330452" y="76199"/>
                </a:lnTo>
                <a:lnTo>
                  <a:pt x="13479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2329" y="31465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6741" y="3146552"/>
            <a:ext cx="168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2101" y="4880102"/>
            <a:ext cx="566166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2.4. Block diagram representation of a  unit delay. T denotes the sampling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period.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6347</Words>
  <Application>Microsoft Office PowerPoint</Application>
  <PresentationFormat>Custom</PresentationFormat>
  <Paragraphs>1257</Paragraphs>
  <Slides>87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 Lecture - 25 Discrete Time Signal and Systems – Revision   </vt:lpstr>
      <vt:lpstr> Discrete-Time Systems</vt:lpstr>
      <vt:lpstr> 2 : Discrete-Time Systems</vt:lpstr>
      <vt:lpstr>yn H xn</vt:lpstr>
      <vt:lpstr>2.2 Block Diagram Representation</vt:lpstr>
      <vt:lpstr>PowerPoint Presentation</vt:lpstr>
      <vt:lpstr>(b) A constant multiplier: This operation simply  represents applying a scale factor on the input  x[n]. Note that this operation is also</vt:lpstr>
      <vt:lpstr>sequence</vt:lpstr>
      <vt:lpstr>PowerPoint Presentation</vt:lpstr>
      <vt:lpstr>Example:</vt:lpstr>
      <vt:lpstr>Note: Normally a combination of adders, multipliers  and unit delays form a complex discrete-time system.</vt:lpstr>
      <vt:lpstr>PowerPoint Presentation</vt:lpstr>
      <vt:lpstr>2.3 Difference Equations</vt:lpstr>
      <vt:lpstr>Examples:</vt:lpstr>
      <vt:lpstr>(b) y[n]  1 x[n]  1 x[n 1]  1 x[n  2] 2 4 4</vt:lpstr>
      <vt:lpstr>(c) yn  xn 0.25 yn  1</vt:lpstr>
      <vt:lpstr>Example:</vt:lpstr>
      <vt:lpstr>PowerPoint Presentation</vt:lpstr>
      <vt:lpstr>y[n]</vt:lpstr>
      <vt:lpstr>2.4 Classification of Discrete-  Time Systems </vt:lpstr>
      <vt:lpstr>PowerPoint Presentation</vt:lpstr>
      <vt:lpstr>PowerPoint Presentation</vt:lpstr>
      <vt:lpstr>2.4.2 Time-invariant systems</vt:lpstr>
      <vt:lpstr>yn H xn nxn</vt:lpstr>
      <vt:lpstr>2.4.3 Linear Systems</vt:lpstr>
      <vt:lpstr>Example: Three sample averager</vt:lpstr>
      <vt:lpstr>yn   H xn   x 2 n </vt:lpstr>
      <vt:lpstr>Example :</vt:lpstr>
      <vt:lpstr>2.4.4 Causal systems</vt:lpstr>
      <vt:lpstr>Example :</vt:lpstr>
      <vt:lpstr>PowerPoint Presentation</vt:lpstr>
      <vt:lpstr>2.4.5 Stable Systems</vt:lpstr>
      <vt:lpstr>Example:</vt:lpstr>
      <vt:lpstr>n  0  y0  x0  1</vt:lpstr>
      <vt:lpstr>2.5 Linear Time-Invariant Discrete  (LTD) Systems</vt:lpstr>
      <vt:lpstr> yn xn n  k  xk  n  k </vt:lpstr>
      <vt:lpstr>PowerPoint Presentation</vt:lpstr>
      <vt:lpstr>PowerPoint Presentation</vt:lpstr>
      <vt:lpstr>PowerPoint Presentation</vt:lpstr>
      <vt:lpstr>PowerPoint Presentation</vt:lpstr>
      <vt:lpstr>2.5.1 The impulse Response of a  LTI system</vt:lpstr>
      <vt:lpstr>PowerPoint Presentation</vt:lpstr>
      <vt:lpstr>x[n] = [n]</vt:lpstr>
      <vt:lpstr>PowerPoint Presentation</vt:lpstr>
      <vt:lpstr>n hn</vt:lpstr>
      <vt:lpstr>[n]</vt:lpstr>
      <vt:lpstr>PowerPoint Presentation</vt:lpstr>
      <vt:lpstr>PowerPoint Presentation</vt:lpstr>
      <vt:lpstr>2.5.2 Finite Impulse Response  (FIR) System</vt:lpstr>
      <vt:lpstr>x[n] = [n]</vt:lpstr>
      <vt:lpstr>2.5.3 Infinite Impulse response  (IIR) system</vt:lpstr>
      <vt:lpstr>vn  xn yn</vt:lpstr>
      <vt:lpstr>Example:</vt:lpstr>
      <vt:lpstr>n = 0, y[0] = h[0] = ay[-1] + [0] = 1 n = 1, y[1] = h[1] = ay[0] + [1] = a</vt:lpstr>
      <vt:lpstr>PowerPoint Presentation</vt:lpstr>
      <vt:lpstr>Example:</vt:lpstr>
      <vt:lpstr>h[0] = a0[0] +a1[-1]+a2[-2]+  a3[-3] +a4[-4] = a0</vt:lpstr>
      <vt:lpstr>PowerPoint Presentation</vt:lpstr>
      <vt:lpstr>Example:</vt:lpstr>
      <vt:lpstr>PowerPoint Presentation</vt:lpstr>
      <vt:lpstr>PowerPoint Presentation</vt:lpstr>
      <vt:lpstr>yn  xn* hn   xk hn  k </vt:lpstr>
      <vt:lpstr>y[n] </vt:lpstr>
      <vt:lpstr>Distributive Law:</vt:lpstr>
      <vt:lpstr>Graphical computation of convolution.</vt:lpstr>
      <vt:lpstr>PowerPoint Presentation</vt:lpstr>
      <vt:lpstr>y[n]    1</vt:lpstr>
      <vt:lpstr>Exercise :</vt:lpstr>
      <vt:lpstr>Answer :</vt:lpstr>
      <vt:lpstr>PowerPoint Presentation</vt:lpstr>
      <vt:lpstr>PowerPoint Presentation</vt:lpstr>
      <vt:lpstr>Example:</vt:lpstr>
      <vt:lpstr>PowerPoint Presentation</vt:lpstr>
      <vt:lpstr> h1n* h2n  h1k h2n  k </vt:lpstr>
      <vt:lpstr>PowerPoint Presentation</vt:lpstr>
      <vt:lpstr>Example :</vt:lpstr>
      <vt:lpstr>yn  hk xn  k </vt:lpstr>
      <vt:lpstr>2.6 Stability of Linear Time-  Invariant Systems [11]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Q4. Draw a system implementation for each of the</vt:lpstr>
      <vt:lpstr>Summary of Part A Chapter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Part A Chapter 2-modv1.ppt</dc:title>
  <dc:creator>ming</dc:creator>
  <cp:lastModifiedBy>DAGA</cp:lastModifiedBy>
  <cp:revision>9</cp:revision>
  <dcterms:created xsi:type="dcterms:W3CDTF">2019-07-15T09:05:52Z</dcterms:created>
  <dcterms:modified xsi:type="dcterms:W3CDTF">2020-09-08T05:38:00Z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2006-03-03T00:00:00Z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2019-07-15T00:00:00Z</vt:filetime>
  </property>
</Properties>
</file>