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</a:t>
            </a:r>
            <a:r>
              <a:rPr lang="en-US" sz="4400" b="1" spc="-10">
                <a:solidFill>
                  <a:srgbClr val="33339A"/>
                </a:solidFill>
                <a:latin typeface="Tahoma"/>
                <a:cs typeface="Tahoma"/>
              </a:rPr>
              <a:t>- </a:t>
            </a:r>
            <a:r>
              <a:rPr lang="en-US" sz="4400" b="1" spc="-10" smtClean="0">
                <a:solidFill>
                  <a:srgbClr val="33339A"/>
                </a:solidFill>
                <a:latin typeface="Tahoma"/>
                <a:cs typeface="Tahoma"/>
              </a:rPr>
              <a:t>23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58083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Discrete-Time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Block Diagram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Representation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Difference Equations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Classification 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Linear Time-Invariant Discrete (LTD)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Impulse response of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LTI 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Finite Impulse Response (FIR)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Infinite Impulse Response (IIR)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10" dirty="0">
                <a:latin typeface="Tahoma"/>
                <a:cs typeface="Tahoma"/>
              </a:rPr>
              <a:t>Convolution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Stability of LTD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dirty="0">
                <a:latin typeface="Tahoma"/>
                <a:cs typeface="Tahoma"/>
              </a:rPr>
              <a:t>Problem </a:t>
            </a:r>
            <a:r>
              <a:rPr sz="1800" b="1" spc="-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For 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578611"/>
            <a:ext cx="72148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/>
              <a:t>2.5	Linear Time-Invariant Discrete  (LTD)</a:t>
            </a:r>
            <a:r>
              <a:rPr sz="3200" spc="-1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902205"/>
            <a:ext cx="7433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ahoma"/>
                <a:cs typeface="Tahoma"/>
              </a:rPr>
              <a:t>Transformation of Discrete-Time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signals</a:t>
            </a:r>
            <a:r>
              <a:rPr sz="2800" b="1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37465" indent="-342900" algn="just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signal,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time (delayed or advanced) by replacing the  variables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n-k </a:t>
            </a: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&gt; 0 </a:t>
            </a:r>
            <a:r>
              <a:rPr sz="2800" spc="-5" dirty="0">
                <a:latin typeface="Tahoma"/>
                <a:cs typeface="Tahoma"/>
              </a:rPr>
              <a:t>is an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x[n-k]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delayed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x[n+k]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advanced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20496"/>
            <a:ext cx="7447915" cy="177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a </a:t>
            </a:r>
            <a:r>
              <a:rPr sz="2400" spc="-5" dirty="0">
                <a:latin typeface="Tahoma"/>
                <a:cs typeface="Tahoma"/>
              </a:rPr>
              <a:t>shifted </a:t>
            </a:r>
            <a:r>
              <a:rPr sz="2400" dirty="0">
                <a:latin typeface="Tahoma"/>
                <a:cs typeface="Tahoma"/>
              </a:rPr>
              <a:t>version of the </a:t>
            </a:r>
            <a:r>
              <a:rPr sz="2400" spc="-5" dirty="0">
                <a:latin typeface="Tahoma"/>
                <a:cs typeface="Tahoma"/>
              </a:rPr>
              <a:t>unit  impulse </a:t>
            </a:r>
            <a:r>
              <a:rPr sz="2400" dirty="0">
                <a:latin typeface="Tahoma"/>
                <a:cs typeface="Tahoma"/>
              </a:rPr>
              <a:t>function (see </a:t>
            </a:r>
            <a:r>
              <a:rPr sz="2400" spc="-5" dirty="0">
                <a:latin typeface="Tahoma"/>
                <a:cs typeface="Tahoma"/>
              </a:rPr>
              <a:t>Figure 2.10).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multiply </a:t>
            </a:r>
            <a:r>
              <a:rPr sz="2400" dirty="0">
                <a:latin typeface="Tahoma"/>
                <a:cs typeface="Tahoma"/>
              </a:rPr>
              <a:t>an  arbitrary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function, we obtain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that is zero </a:t>
            </a:r>
            <a:r>
              <a:rPr sz="2400" spc="-5" dirty="0">
                <a:latin typeface="Tahoma"/>
                <a:cs typeface="Tahoma"/>
              </a:rPr>
              <a:t>everywhere, except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i="1" dirty="0">
                <a:latin typeface="Times New Roman"/>
                <a:cs typeface="Times New Roman"/>
              </a:rPr>
              <a:t>n =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819400"/>
            <a:ext cx="6654800" cy="474980"/>
          </a:xfrm>
          <a:custGeom>
            <a:avLst/>
            <a:gdLst/>
            <a:ahLst/>
            <a:cxnLst/>
            <a:rect l="l" t="t" r="r" b="b"/>
            <a:pathLst>
              <a:path w="6654800" h="474979">
                <a:moveTo>
                  <a:pt x="0" y="0"/>
                </a:moveTo>
                <a:lnTo>
                  <a:pt x="0" y="474725"/>
                </a:lnTo>
                <a:lnTo>
                  <a:pt x="6654546" y="474725"/>
                </a:lnTo>
                <a:lnTo>
                  <a:pt x="665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1035" y="2807232"/>
            <a:ext cx="66738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76" y="2683836"/>
            <a:ext cx="4891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30" dirty="0">
                <a:solidFill>
                  <a:srgbClr val="000000"/>
                </a:solidFill>
                <a:latin typeface="Symbol"/>
                <a:cs typeface="Symbol"/>
              </a:rPr>
              <a:t>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8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10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5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7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4227" y="2814827"/>
            <a:ext cx="6663690" cy="483870"/>
          </a:xfrm>
          <a:custGeom>
            <a:avLst/>
            <a:gdLst/>
            <a:ahLst/>
            <a:cxnLst/>
            <a:rect l="l" t="t" r="r" b="b"/>
            <a:pathLst>
              <a:path w="6663690" h="483870">
                <a:moveTo>
                  <a:pt x="0" y="483870"/>
                </a:moveTo>
                <a:lnTo>
                  <a:pt x="0" y="0"/>
                </a:lnTo>
                <a:lnTo>
                  <a:pt x="6663690" y="0"/>
                </a:lnTo>
                <a:lnTo>
                  <a:pt x="6663690" y="483869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4841747"/>
            <a:ext cx="2066925" cy="76200"/>
          </a:xfrm>
          <a:custGeom>
            <a:avLst/>
            <a:gdLst/>
            <a:ahLst/>
            <a:cxnLst/>
            <a:rect l="l" t="t" r="r" b="b"/>
            <a:pathLst>
              <a:path w="2066925" h="76200">
                <a:moveTo>
                  <a:pt x="2007870" y="38099"/>
                </a:moveTo>
                <a:lnTo>
                  <a:pt x="2006346" y="35051"/>
                </a:lnTo>
                <a:lnTo>
                  <a:pt x="2003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003298" y="42671"/>
                </a:lnTo>
                <a:lnTo>
                  <a:pt x="2006346" y="41909"/>
                </a:lnTo>
                <a:lnTo>
                  <a:pt x="2007870" y="38099"/>
                </a:lnTo>
                <a:close/>
              </a:path>
              <a:path w="2066925" h="76200">
                <a:moveTo>
                  <a:pt x="2066544" y="38099"/>
                </a:moveTo>
                <a:lnTo>
                  <a:pt x="1990344" y="0"/>
                </a:lnTo>
                <a:lnTo>
                  <a:pt x="1990344" y="33527"/>
                </a:lnTo>
                <a:lnTo>
                  <a:pt x="2003298" y="33527"/>
                </a:lnTo>
                <a:lnTo>
                  <a:pt x="2006346" y="35051"/>
                </a:lnTo>
                <a:lnTo>
                  <a:pt x="2007870" y="38099"/>
                </a:lnTo>
                <a:lnTo>
                  <a:pt x="2007870" y="67436"/>
                </a:lnTo>
                <a:lnTo>
                  <a:pt x="2066544" y="38099"/>
                </a:lnTo>
                <a:close/>
              </a:path>
              <a:path w="2066925" h="76200">
                <a:moveTo>
                  <a:pt x="2007870" y="67436"/>
                </a:moveTo>
                <a:lnTo>
                  <a:pt x="2007870" y="38099"/>
                </a:lnTo>
                <a:lnTo>
                  <a:pt x="2006346" y="41909"/>
                </a:lnTo>
                <a:lnTo>
                  <a:pt x="2003298" y="42671"/>
                </a:lnTo>
                <a:lnTo>
                  <a:pt x="1990344" y="42671"/>
                </a:lnTo>
                <a:lnTo>
                  <a:pt x="1990344" y="76199"/>
                </a:lnTo>
                <a:lnTo>
                  <a:pt x="2007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854" y="3581400"/>
            <a:ext cx="76200" cy="1303020"/>
          </a:xfrm>
          <a:custGeom>
            <a:avLst/>
            <a:gdLst/>
            <a:ahLst/>
            <a:cxnLst/>
            <a:rect l="l" t="t" r="r" b="b"/>
            <a:pathLst>
              <a:path w="76200" h="1303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302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302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020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52577" y="32004"/>
                </a:move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26669" y="0"/>
                </a:move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52578" y="31242"/>
                </a:move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26670" y="0"/>
                </a:move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9455" y="3439781"/>
            <a:ext cx="545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Symbol"/>
                <a:cs typeface="Symbol"/>
              </a:rPr>
              <a:t></a:t>
            </a:r>
            <a:r>
              <a:rPr sz="1600" i="1" dirty="0">
                <a:latin typeface="Times New Roman"/>
                <a:cs typeface="Times New Roman"/>
              </a:rPr>
              <a:t>[n-k]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8909" y="425682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119" y="4912965"/>
            <a:ext cx="1547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5708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703" y="4394453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002" y="45935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9102" y="360349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287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287779">
                <a:moveTo>
                  <a:pt x="42671" y="1282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282446"/>
                </a:lnTo>
                <a:lnTo>
                  <a:pt x="34289" y="1286256"/>
                </a:lnTo>
                <a:lnTo>
                  <a:pt x="38099" y="1287780"/>
                </a:lnTo>
                <a:lnTo>
                  <a:pt x="41147" y="1286256"/>
                </a:lnTo>
                <a:lnTo>
                  <a:pt x="42671" y="128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8928" y="4847844"/>
            <a:ext cx="2357120" cy="76200"/>
          </a:xfrm>
          <a:custGeom>
            <a:avLst/>
            <a:gdLst/>
            <a:ahLst/>
            <a:cxnLst/>
            <a:rect l="l" t="t" r="r" b="b"/>
            <a:pathLst>
              <a:path w="2357120" h="76200">
                <a:moveTo>
                  <a:pt x="2298192" y="38099"/>
                </a:moveTo>
                <a:lnTo>
                  <a:pt x="2297430" y="35051"/>
                </a:lnTo>
                <a:lnTo>
                  <a:pt x="22936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93620" y="43433"/>
                </a:lnTo>
                <a:lnTo>
                  <a:pt x="2297430" y="41909"/>
                </a:lnTo>
                <a:lnTo>
                  <a:pt x="2298192" y="38099"/>
                </a:lnTo>
                <a:close/>
              </a:path>
              <a:path w="2357120" h="76200">
                <a:moveTo>
                  <a:pt x="2356866" y="38099"/>
                </a:moveTo>
                <a:lnTo>
                  <a:pt x="2280666" y="0"/>
                </a:lnTo>
                <a:lnTo>
                  <a:pt x="2280666" y="33527"/>
                </a:lnTo>
                <a:lnTo>
                  <a:pt x="2293620" y="33527"/>
                </a:lnTo>
                <a:lnTo>
                  <a:pt x="2297430" y="35051"/>
                </a:lnTo>
                <a:lnTo>
                  <a:pt x="2298192" y="38099"/>
                </a:lnTo>
                <a:lnTo>
                  <a:pt x="2298192" y="67436"/>
                </a:lnTo>
                <a:lnTo>
                  <a:pt x="2356866" y="38099"/>
                </a:lnTo>
                <a:close/>
              </a:path>
              <a:path w="2357120" h="76200">
                <a:moveTo>
                  <a:pt x="2298192" y="67436"/>
                </a:moveTo>
                <a:lnTo>
                  <a:pt x="2298192" y="38099"/>
                </a:lnTo>
                <a:lnTo>
                  <a:pt x="2297430" y="41909"/>
                </a:lnTo>
                <a:lnTo>
                  <a:pt x="2293620" y="43433"/>
                </a:lnTo>
                <a:lnTo>
                  <a:pt x="2280666" y="43433"/>
                </a:lnTo>
                <a:lnTo>
                  <a:pt x="2280666" y="76199"/>
                </a:lnTo>
                <a:lnTo>
                  <a:pt x="22981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6531" y="4400359"/>
            <a:ext cx="72008" cy="7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287" y="5201983"/>
            <a:ext cx="71246" cy="7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611" y="4079557"/>
            <a:ext cx="71246" cy="75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2267" y="4561141"/>
            <a:ext cx="69723" cy="74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7537" y="4240339"/>
            <a:ext cx="71247" cy="74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707" y="4721161"/>
            <a:ext cx="70484" cy="7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0196" y="4885944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6520" y="408432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9221" y="45659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445" y="4245102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08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378" y="4725923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34303" y="4912867"/>
            <a:ext cx="175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724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0289" y="42711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8462" y="35694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0975" y="465692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2827" y="6789419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09394" y="38099"/>
                </a:moveTo>
                <a:lnTo>
                  <a:pt x="2007870" y="35051"/>
                </a:lnTo>
                <a:lnTo>
                  <a:pt x="200482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004822" y="43433"/>
                </a:lnTo>
                <a:lnTo>
                  <a:pt x="2007870" y="41909"/>
                </a:lnTo>
                <a:lnTo>
                  <a:pt x="2009394" y="38099"/>
                </a:lnTo>
                <a:close/>
              </a:path>
              <a:path w="2068195" h="76200">
                <a:moveTo>
                  <a:pt x="2068068" y="38099"/>
                </a:moveTo>
                <a:lnTo>
                  <a:pt x="1991867" y="0"/>
                </a:lnTo>
                <a:lnTo>
                  <a:pt x="1991867" y="33527"/>
                </a:lnTo>
                <a:lnTo>
                  <a:pt x="2004822" y="33527"/>
                </a:lnTo>
                <a:lnTo>
                  <a:pt x="2007870" y="35051"/>
                </a:lnTo>
                <a:lnTo>
                  <a:pt x="2009394" y="38099"/>
                </a:lnTo>
                <a:lnTo>
                  <a:pt x="2009394" y="67436"/>
                </a:lnTo>
                <a:lnTo>
                  <a:pt x="2068068" y="38099"/>
                </a:lnTo>
                <a:close/>
              </a:path>
              <a:path w="2068195" h="76200">
                <a:moveTo>
                  <a:pt x="2009394" y="67436"/>
                </a:moveTo>
                <a:lnTo>
                  <a:pt x="2009394" y="38099"/>
                </a:lnTo>
                <a:lnTo>
                  <a:pt x="2007870" y="41909"/>
                </a:lnTo>
                <a:lnTo>
                  <a:pt x="2004822" y="43433"/>
                </a:lnTo>
                <a:lnTo>
                  <a:pt x="1991867" y="43433"/>
                </a:lnTo>
                <a:lnTo>
                  <a:pt x="1991867" y="76199"/>
                </a:lnTo>
                <a:lnTo>
                  <a:pt x="2009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1854" y="5529071"/>
            <a:ext cx="76200" cy="1304290"/>
          </a:xfrm>
          <a:custGeom>
            <a:avLst/>
            <a:gdLst/>
            <a:ahLst/>
            <a:cxnLst/>
            <a:rect l="l" t="t" r="r" b="b"/>
            <a:pathLst>
              <a:path w="76200" h="13042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429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429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782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6557" y="6796087"/>
            <a:ext cx="63626" cy="74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50292" y="32004"/>
                </a:move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5146" y="0"/>
                </a:move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59455" y="539369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8831" y="62052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9042" y="6854489"/>
            <a:ext cx="1597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774065" algn="l"/>
              </a:tabLst>
            </a:pPr>
            <a:r>
              <a:rPr sz="1600" dirty="0">
                <a:latin typeface="Times New Roman"/>
                <a:cs typeface="Times New Roman"/>
              </a:rPr>
              <a:t>0	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7703" y="6342126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22673" y="65366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41916" y="5586476"/>
            <a:ext cx="4224020" cy="154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25"/>
              </a:spcBef>
            </a:pPr>
            <a:r>
              <a:rPr sz="2000" i="1" spc="-10" dirty="0">
                <a:latin typeface="Times New Roman"/>
                <a:cs typeface="Times New Roman"/>
              </a:rPr>
              <a:t>Figure </a:t>
            </a:r>
            <a:r>
              <a:rPr sz="2000" i="1" spc="-5" dirty="0">
                <a:latin typeface="Times New Roman"/>
                <a:cs typeface="Times New Roman"/>
              </a:rPr>
              <a:t>2.10. </a:t>
            </a:r>
            <a:r>
              <a:rPr sz="2000" i="1" spc="-10" dirty="0">
                <a:latin typeface="Times New Roman"/>
                <a:cs typeface="Times New Roman"/>
              </a:rPr>
              <a:t>Multiplying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signal, </a:t>
            </a:r>
            <a:r>
              <a:rPr sz="2000" i="1" spc="-5" dirty="0">
                <a:latin typeface="Times New Roman"/>
                <a:cs typeface="Times New Roman"/>
              </a:rPr>
              <a:t>x[n], with a </a:t>
            </a:r>
            <a:r>
              <a:rPr sz="2000" i="1" spc="-10" dirty="0">
                <a:latin typeface="Times New Roman"/>
                <a:cs typeface="Times New Roman"/>
              </a:rPr>
              <a:t>shifted </a:t>
            </a:r>
            <a:r>
              <a:rPr sz="2000" i="1" spc="-5" dirty="0">
                <a:latin typeface="Times New Roman"/>
                <a:cs typeface="Times New Roman"/>
              </a:rPr>
              <a:t>unit </a:t>
            </a:r>
            <a:r>
              <a:rPr sz="2000" i="1" spc="-10" dirty="0">
                <a:latin typeface="Times New Roman"/>
                <a:cs typeface="Times New Roman"/>
              </a:rPr>
              <a:t>impulse  function,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i="1" spc="-15" dirty="0">
                <a:latin typeface="Times New Roman"/>
                <a:cs typeface="Times New Roman"/>
              </a:rPr>
              <a:t>[n-k], </a:t>
            </a:r>
            <a:r>
              <a:rPr sz="2000" i="1" spc="-10" dirty="0">
                <a:latin typeface="Times New Roman"/>
                <a:cs typeface="Times New Roman"/>
              </a:rPr>
              <a:t>produces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  </a:t>
            </a:r>
            <a:r>
              <a:rPr sz="2000" i="1" spc="-5" dirty="0">
                <a:latin typeface="Times New Roman"/>
                <a:cs typeface="Times New Roman"/>
              </a:rPr>
              <a:t>time signal whose sample is zero except  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5979058"/>
            <a:ext cx="75984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2.11. An example of expressing arbitrary </a:t>
            </a:r>
            <a:r>
              <a:rPr sz="2400" i="1" spc="-10" dirty="0">
                <a:latin typeface="Times New Roman"/>
                <a:cs typeface="Times New Roman"/>
              </a:rPr>
              <a:t>discrete-time  </a:t>
            </a:r>
            <a:r>
              <a:rPr sz="2400" i="1" spc="-5" dirty="0">
                <a:latin typeface="Times New Roman"/>
                <a:cs typeface="Times New Roman"/>
              </a:rPr>
              <a:t>sequences as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sum of scaled and delayed unit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impulses.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2186177"/>
            <a:ext cx="76200" cy="2305050"/>
          </a:xfrm>
          <a:custGeom>
            <a:avLst/>
            <a:gdLst/>
            <a:ahLst/>
            <a:cxnLst/>
            <a:rect l="l" t="t" r="r" b="b"/>
            <a:pathLst>
              <a:path w="76200" h="23050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050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05050">
                <a:moveTo>
                  <a:pt x="42671" y="229971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99716"/>
                </a:lnTo>
                <a:lnTo>
                  <a:pt x="34289" y="2303526"/>
                </a:lnTo>
                <a:lnTo>
                  <a:pt x="38099" y="2305050"/>
                </a:lnTo>
                <a:lnTo>
                  <a:pt x="41147" y="2303526"/>
                </a:lnTo>
                <a:lnTo>
                  <a:pt x="42671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729" y="3689603"/>
            <a:ext cx="6996430" cy="76200"/>
          </a:xfrm>
          <a:custGeom>
            <a:avLst/>
            <a:gdLst/>
            <a:ahLst/>
            <a:cxnLst/>
            <a:rect l="l" t="t" r="r" b="b"/>
            <a:pathLst>
              <a:path w="6996430" h="76200">
                <a:moveTo>
                  <a:pt x="6937248" y="38099"/>
                </a:moveTo>
                <a:lnTo>
                  <a:pt x="6935724" y="34289"/>
                </a:lnTo>
                <a:lnTo>
                  <a:pt x="6932676" y="32765"/>
                </a:lnTo>
                <a:lnTo>
                  <a:pt x="4572" y="23622"/>
                </a:lnTo>
                <a:lnTo>
                  <a:pt x="762" y="25146"/>
                </a:lnTo>
                <a:lnTo>
                  <a:pt x="0" y="28194"/>
                </a:lnTo>
                <a:lnTo>
                  <a:pt x="762" y="32004"/>
                </a:lnTo>
                <a:lnTo>
                  <a:pt x="4572" y="32766"/>
                </a:lnTo>
                <a:lnTo>
                  <a:pt x="6932676" y="42671"/>
                </a:lnTo>
                <a:lnTo>
                  <a:pt x="6935724" y="41147"/>
                </a:lnTo>
                <a:lnTo>
                  <a:pt x="6937248" y="38099"/>
                </a:lnTo>
                <a:close/>
              </a:path>
              <a:path w="6996430" h="76200">
                <a:moveTo>
                  <a:pt x="6995922" y="38099"/>
                </a:moveTo>
                <a:lnTo>
                  <a:pt x="6919722" y="0"/>
                </a:lnTo>
                <a:lnTo>
                  <a:pt x="6919722" y="32748"/>
                </a:lnTo>
                <a:lnTo>
                  <a:pt x="6932676" y="32765"/>
                </a:lnTo>
                <a:lnTo>
                  <a:pt x="6935724" y="34289"/>
                </a:lnTo>
                <a:lnTo>
                  <a:pt x="6937248" y="38099"/>
                </a:lnTo>
                <a:lnTo>
                  <a:pt x="6937248" y="67436"/>
                </a:lnTo>
                <a:lnTo>
                  <a:pt x="6995922" y="38099"/>
                </a:lnTo>
                <a:close/>
              </a:path>
              <a:path w="6996430" h="76200">
                <a:moveTo>
                  <a:pt x="6937248" y="67436"/>
                </a:moveTo>
                <a:lnTo>
                  <a:pt x="6937248" y="38099"/>
                </a:lnTo>
                <a:lnTo>
                  <a:pt x="6935724" y="41147"/>
                </a:lnTo>
                <a:lnTo>
                  <a:pt x="6932676" y="42671"/>
                </a:lnTo>
                <a:lnTo>
                  <a:pt x="6919722" y="42653"/>
                </a:lnTo>
                <a:lnTo>
                  <a:pt x="6919722" y="76199"/>
                </a:lnTo>
                <a:lnTo>
                  <a:pt x="6937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07" y="3660457"/>
            <a:ext cx="108584" cy="12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913" y="2811589"/>
            <a:ext cx="107822" cy="1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85" y="4252531"/>
            <a:ext cx="109346" cy="120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2033" y="3655885"/>
            <a:ext cx="110108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141" y="2597467"/>
            <a:ext cx="107822" cy="120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31" y="3664267"/>
            <a:ext cx="108584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2952" y="37492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894076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9596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196" y="2679954"/>
            <a:ext cx="0" cy="1108075"/>
          </a:xfrm>
          <a:custGeom>
            <a:avLst/>
            <a:gdLst/>
            <a:ahLst/>
            <a:cxnLst/>
            <a:rect l="l" t="t" r="r" b="b"/>
            <a:pathLst>
              <a:path h="1108075">
                <a:moveTo>
                  <a:pt x="0" y="0"/>
                </a:moveTo>
                <a:lnTo>
                  <a:pt x="0" y="1107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215" y="3658933"/>
            <a:ext cx="109347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035" y="4278439"/>
            <a:ext cx="107823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1900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683" y="3679507"/>
            <a:ext cx="107822" cy="120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2089" y="3679507"/>
            <a:ext cx="109347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0881" y="2814637"/>
            <a:ext cx="110109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698" y="288417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701" y="2613152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-</a:t>
            </a:r>
            <a:r>
              <a:rPr sz="2400" i="1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920" y="26413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702" y="860135"/>
            <a:ext cx="7592695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An arbitrary sequence can then be expressed  as a sum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scaled and </a:t>
            </a:r>
            <a:r>
              <a:rPr sz="2800" spc="-5" dirty="0">
                <a:latin typeface="Tahoma"/>
                <a:cs typeface="Tahoma"/>
              </a:rPr>
              <a:t>delayed unit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impulses.</a:t>
            </a:r>
            <a:endParaRPr sz="2800">
              <a:latin typeface="Tahoma"/>
              <a:cs typeface="Tahoma"/>
            </a:endParaRPr>
          </a:p>
          <a:p>
            <a:pPr marL="2222500">
              <a:lnSpc>
                <a:spcPts val="2665"/>
              </a:lnSpc>
              <a:spcBef>
                <a:spcPts val="93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  <a:p>
            <a:pPr marL="4943475">
              <a:lnSpc>
                <a:spcPts val="2665"/>
              </a:lnSpc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8351" y="3749294"/>
            <a:ext cx="567118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570865" algn="l"/>
                <a:tab pos="1129665" algn="l"/>
                <a:tab pos="1917064" algn="l"/>
                <a:tab pos="2298065" algn="l"/>
                <a:tab pos="2907665" algn="l"/>
                <a:tab pos="3288665" algn="l"/>
                <a:tab pos="3745865" algn="l"/>
                <a:tab pos="4203065" algn="l"/>
                <a:tab pos="4736465" algn="l"/>
                <a:tab pos="5346065" algn="l"/>
              </a:tabLst>
            </a:pPr>
            <a:r>
              <a:rPr sz="2400" dirty="0">
                <a:latin typeface="Times New Roman"/>
                <a:cs typeface="Times New Roman"/>
              </a:rPr>
              <a:t>-3	-2	-1	0	1	2	3	4	5	6	7</a:t>
            </a:r>
            <a:endParaRPr sz="2400">
              <a:latin typeface="Times New Roman"/>
              <a:cs typeface="Times New Roman"/>
            </a:endParaRPr>
          </a:p>
          <a:p>
            <a:pPr marL="2971165">
              <a:lnSpc>
                <a:spcPts val="2610"/>
              </a:lnSpc>
              <a:tabLst>
                <a:tab pos="540321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2	</a:t>
            </a:r>
            <a:r>
              <a:rPr sz="3600" i="1" baseline="-2314" dirty="0">
                <a:latin typeface="Times New Roman"/>
                <a:cs typeface="Times New Roman"/>
              </a:rPr>
              <a:t>a</a:t>
            </a:r>
            <a:r>
              <a:rPr sz="2400" i="1" baseline="-27777" dirty="0">
                <a:latin typeface="Times New Roman"/>
                <a:cs typeface="Times New Roman"/>
              </a:rPr>
              <a:t>7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807" y="4186428"/>
            <a:ext cx="245745" cy="690880"/>
          </a:xfrm>
          <a:custGeom>
            <a:avLst/>
            <a:gdLst/>
            <a:ahLst/>
            <a:cxnLst/>
            <a:rect l="l" t="t" r="r" b="b"/>
            <a:pathLst>
              <a:path w="245744" h="690879">
                <a:moveTo>
                  <a:pt x="31518" y="616406"/>
                </a:moveTo>
                <a:lnTo>
                  <a:pt x="0" y="605790"/>
                </a:lnTo>
                <a:lnTo>
                  <a:pt x="12191" y="690372"/>
                </a:lnTo>
                <a:lnTo>
                  <a:pt x="27431" y="675132"/>
                </a:lnTo>
                <a:lnTo>
                  <a:pt x="27431" y="628650"/>
                </a:lnTo>
                <a:lnTo>
                  <a:pt x="31518" y="616406"/>
                </a:lnTo>
                <a:close/>
              </a:path>
              <a:path w="245744" h="690879">
                <a:moveTo>
                  <a:pt x="40652" y="619483"/>
                </a:moveTo>
                <a:lnTo>
                  <a:pt x="31518" y="616406"/>
                </a:lnTo>
                <a:lnTo>
                  <a:pt x="27431" y="628650"/>
                </a:lnTo>
                <a:lnTo>
                  <a:pt x="28193" y="632460"/>
                </a:lnTo>
                <a:lnTo>
                  <a:pt x="30479" y="634746"/>
                </a:lnTo>
                <a:lnTo>
                  <a:pt x="34289" y="633984"/>
                </a:lnTo>
                <a:lnTo>
                  <a:pt x="36575" y="631698"/>
                </a:lnTo>
                <a:lnTo>
                  <a:pt x="40652" y="619483"/>
                </a:lnTo>
                <a:close/>
              </a:path>
              <a:path w="245744" h="690879">
                <a:moveTo>
                  <a:pt x="72389" y="630174"/>
                </a:moveTo>
                <a:lnTo>
                  <a:pt x="40652" y="619483"/>
                </a:lnTo>
                <a:lnTo>
                  <a:pt x="36575" y="631698"/>
                </a:lnTo>
                <a:lnTo>
                  <a:pt x="34289" y="633984"/>
                </a:lnTo>
                <a:lnTo>
                  <a:pt x="30479" y="634746"/>
                </a:lnTo>
                <a:lnTo>
                  <a:pt x="28193" y="632460"/>
                </a:lnTo>
                <a:lnTo>
                  <a:pt x="27431" y="628650"/>
                </a:lnTo>
                <a:lnTo>
                  <a:pt x="27431" y="675132"/>
                </a:lnTo>
                <a:lnTo>
                  <a:pt x="72389" y="630174"/>
                </a:lnTo>
                <a:close/>
              </a:path>
              <a:path w="245744" h="690879">
                <a:moveTo>
                  <a:pt x="245363" y="6096"/>
                </a:moveTo>
                <a:lnTo>
                  <a:pt x="245363" y="2286"/>
                </a:lnTo>
                <a:lnTo>
                  <a:pt x="242315" y="0"/>
                </a:lnTo>
                <a:lnTo>
                  <a:pt x="238505" y="0"/>
                </a:lnTo>
                <a:lnTo>
                  <a:pt x="236219" y="3048"/>
                </a:lnTo>
                <a:lnTo>
                  <a:pt x="31518" y="616406"/>
                </a:lnTo>
                <a:lnTo>
                  <a:pt x="40652" y="619483"/>
                </a:lnTo>
                <a:lnTo>
                  <a:pt x="245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110228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50296" y="709426"/>
                </a:moveTo>
                <a:lnTo>
                  <a:pt x="26670" y="685800"/>
                </a:lnTo>
                <a:lnTo>
                  <a:pt x="0" y="766572"/>
                </a:lnTo>
                <a:lnTo>
                  <a:pt x="40386" y="753237"/>
                </a:lnTo>
                <a:lnTo>
                  <a:pt x="40386" y="721614"/>
                </a:lnTo>
                <a:lnTo>
                  <a:pt x="41148" y="718566"/>
                </a:lnTo>
                <a:lnTo>
                  <a:pt x="50296" y="709426"/>
                </a:lnTo>
                <a:close/>
              </a:path>
              <a:path w="767079" h="767079">
                <a:moveTo>
                  <a:pt x="56769" y="715899"/>
                </a:moveTo>
                <a:lnTo>
                  <a:pt x="50296" y="709426"/>
                </a:lnTo>
                <a:lnTo>
                  <a:pt x="41148" y="718566"/>
                </a:lnTo>
                <a:lnTo>
                  <a:pt x="40386" y="721614"/>
                </a:lnTo>
                <a:lnTo>
                  <a:pt x="41148" y="724662"/>
                </a:lnTo>
                <a:lnTo>
                  <a:pt x="44958" y="726186"/>
                </a:lnTo>
                <a:lnTo>
                  <a:pt x="48006" y="724662"/>
                </a:lnTo>
                <a:lnTo>
                  <a:pt x="56769" y="715899"/>
                </a:lnTo>
                <a:close/>
              </a:path>
              <a:path w="767079" h="767079">
                <a:moveTo>
                  <a:pt x="80772" y="739902"/>
                </a:moveTo>
                <a:lnTo>
                  <a:pt x="56769" y="715899"/>
                </a:lnTo>
                <a:lnTo>
                  <a:pt x="48006" y="724662"/>
                </a:lnTo>
                <a:lnTo>
                  <a:pt x="44958" y="726186"/>
                </a:lnTo>
                <a:lnTo>
                  <a:pt x="41148" y="724662"/>
                </a:lnTo>
                <a:lnTo>
                  <a:pt x="40386" y="721614"/>
                </a:lnTo>
                <a:lnTo>
                  <a:pt x="40386" y="753237"/>
                </a:lnTo>
                <a:lnTo>
                  <a:pt x="80772" y="739902"/>
                </a:lnTo>
                <a:close/>
              </a:path>
              <a:path w="767079" h="767079">
                <a:moveTo>
                  <a:pt x="766572" y="4572"/>
                </a:moveTo>
                <a:lnTo>
                  <a:pt x="765048" y="1524"/>
                </a:lnTo>
                <a:lnTo>
                  <a:pt x="762000" y="0"/>
                </a:lnTo>
                <a:lnTo>
                  <a:pt x="758952" y="1524"/>
                </a:lnTo>
                <a:lnTo>
                  <a:pt x="50296" y="709426"/>
                </a:lnTo>
                <a:lnTo>
                  <a:pt x="56769" y="715899"/>
                </a:lnTo>
                <a:lnTo>
                  <a:pt x="765048" y="7620"/>
                </a:lnTo>
                <a:lnTo>
                  <a:pt x="7665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1976" y="4462271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2671" y="408114"/>
                </a:moveTo>
                <a:lnTo>
                  <a:pt x="42671" y="351282"/>
                </a:lnTo>
                <a:lnTo>
                  <a:pt x="41909" y="354330"/>
                </a:lnTo>
                <a:lnTo>
                  <a:pt x="38099" y="355854"/>
                </a:lnTo>
                <a:lnTo>
                  <a:pt x="35051" y="354330"/>
                </a:lnTo>
                <a:lnTo>
                  <a:pt x="33527" y="351282"/>
                </a:lnTo>
                <a:lnTo>
                  <a:pt x="33216" y="338425"/>
                </a:lnTo>
                <a:lnTo>
                  <a:pt x="0" y="339090"/>
                </a:lnTo>
                <a:lnTo>
                  <a:pt x="39623" y="414528"/>
                </a:lnTo>
                <a:lnTo>
                  <a:pt x="42671" y="408114"/>
                </a:lnTo>
                <a:close/>
              </a:path>
              <a:path w="76200" h="414654">
                <a:moveTo>
                  <a:pt x="42385" y="338242"/>
                </a:moveTo>
                <a:lnTo>
                  <a:pt x="35051" y="4572"/>
                </a:lnTo>
                <a:lnTo>
                  <a:pt x="33527" y="1524"/>
                </a:lnTo>
                <a:lnTo>
                  <a:pt x="29717" y="0"/>
                </a:lnTo>
                <a:lnTo>
                  <a:pt x="26669" y="1524"/>
                </a:lnTo>
                <a:lnTo>
                  <a:pt x="25145" y="5334"/>
                </a:lnTo>
                <a:lnTo>
                  <a:pt x="33216" y="338425"/>
                </a:lnTo>
                <a:lnTo>
                  <a:pt x="42385" y="338242"/>
                </a:lnTo>
                <a:close/>
              </a:path>
              <a:path w="76200" h="414654">
                <a:moveTo>
                  <a:pt x="42671" y="351282"/>
                </a:moveTo>
                <a:lnTo>
                  <a:pt x="42385" y="338242"/>
                </a:lnTo>
                <a:lnTo>
                  <a:pt x="33216" y="338425"/>
                </a:lnTo>
                <a:lnTo>
                  <a:pt x="33527" y="351282"/>
                </a:lnTo>
                <a:lnTo>
                  <a:pt x="35051" y="354330"/>
                </a:lnTo>
                <a:lnTo>
                  <a:pt x="38099" y="355854"/>
                </a:lnTo>
                <a:lnTo>
                  <a:pt x="41909" y="354330"/>
                </a:lnTo>
                <a:lnTo>
                  <a:pt x="42671" y="351282"/>
                </a:lnTo>
                <a:close/>
              </a:path>
              <a:path w="76200" h="414654">
                <a:moveTo>
                  <a:pt x="76199" y="337566"/>
                </a:moveTo>
                <a:lnTo>
                  <a:pt x="42385" y="338242"/>
                </a:lnTo>
                <a:lnTo>
                  <a:pt x="42671" y="351282"/>
                </a:lnTo>
                <a:lnTo>
                  <a:pt x="42671" y="408114"/>
                </a:lnTo>
                <a:lnTo>
                  <a:pt x="76199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8897" y="4948428"/>
            <a:ext cx="8360409" cy="843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65"/>
              </a:spcBef>
            </a:pPr>
            <a:r>
              <a:rPr sz="2400" i="1" spc="-5" dirty="0">
                <a:latin typeface="Times New Roman"/>
                <a:cs typeface="Times New Roman"/>
              </a:rPr>
              <a:t>p[n]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-3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[n+3]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2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4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[n-4]+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7</a:t>
            </a:r>
            <a:r>
              <a:rPr sz="2400" i="1" spc="-10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796696"/>
            <a:ext cx="71691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generally, </a:t>
            </a: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expressed according</a:t>
            </a:r>
            <a:r>
              <a:rPr sz="2400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3497834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real time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5250433"/>
            <a:ext cx="6925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for a real-time </a:t>
            </a:r>
            <a:r>
              <a:rPr sz="2400" spc="-5" dirty="0">
                <a:latin typeface="Tahoma"/>
                <a:cs typeface="Tahoma"/>
              </a:rPr>
              <a:t>signal with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001" y="5671250"/>
            <a:ext cx="15043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samples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0622" y="2173223"/>
            <a:ext cx="4624705" cy="951230"/>
          </a:xfrm>
          <a:custGeom>
            <a:avLst/>
            <a:gdLst/>
            <a:ahLst/>
            <a:cxnLst/>
            <a:rect l="l" t="t" r="r" b="b"/>
            <a:pathLst>
              <a:path w="4624705" h="951230">
                <a:moveTo>
                  <a:pt x="0" y="0"/>
                </a:moveTo>
                <a:lnTo>
                  <a:pt x="0" y="950976"/>
                </a:lnTo>
                <a:lnTo>
                  <a:pt x="4624578" y="950975"/>
                </a:lnTo>
                <a:lnTo>
                  <a:pt x="46245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0517" y="2384195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(2.10)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328" y="2183430"/>
            <a:ext cx="1524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30" y="2153828"/>
            <a:ext cx="2900680" cy="951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265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5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50" spc="-80" dirty="0">
                <a:latin typeface="Symbol"/>
                <a:cs typeface="Symbol"/>
              </a:rPr>
              <a:t>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</a:t>
            </a:r>
            <a:r>
              <a:rPr sz="2800" i="1" spc="-400" dirty="0">
                <a:latin typeface="Symbol"/>
                <a:cs typeface="Symbol"/>
              </a:rPr>
              <a:t>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Symbol"/>
                <a:cs typeface="Symbol"/>
              </a:rPr>
              <a:t></a:t>
            </a:r>
            <a:r>
              <a:rPr sz="2650" i="1" spc="-229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0740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050" y="2168651"/>
            <a:ext cx="4634230" cy="960119"/>
          </a:xfrm>
          <a:custGeom>
            <a:avLst/>
            <a:gdLst/>
            <a:ahLst/>
            <a:cxnLst/>
            <a:rect l="l" t="t" r="r" b="b"/>
            <a:pathLst>
              <a:path w="4634230" h="960119">
                <a:moveTo>
                  <a:pt x="0" y="960120"/>
                </a:moveTo>
                <a:lnTo>
                  <a:pt x="0" y="0"/>
                </a:lnTo>
                <a:lnTo>
                  <a:pt x="4633722" y="0"/>
                </a:lnTo>
                <a:lnTo>
                  <a:pt x="4633722" y="960119"/>
                </a:lnTo>
                <a:lnTo>
                  <a:pt x="0" y="96012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048505"/>
            <a:ext cx="2903220" cy="948690"/>
          </a:xfrm>
          <a:custGeom>
            <a:avLst/>
            <a:gdLst/>
            <a:ahLst/>
            <a:cxnLst/>
            <a:rect l="l" t="t" r="r" b="b"/>
            <a:pathLst>
              <a:path w="2903220" h="948689">
                <a:moveTo>
                  <a:pt x="0" y="0"/>
                </a:moveTo>
                <a:lnTo>
                  <a:pt x="0" y="948690"/>
                </a:lnTo>
                <a:lnTo>
                  <a:pt x="2903220" y="948689"/>
                </a:lnTo>
                <a:lnTo>
                  <a:pt x="2903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3544" y="4058422"/>
            <a:ext cx="1524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051" y="4030880"/>
            <a:ext cx="2816225" cy="946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5925" baseline="-8438" dirty="0">
                <a:latin typeface="Symbol"/>
                <a:cs typeface="Symbol"/>
              </a:rPr>
              <a:t></a:t>
            </a:r>
            <a:r>
              <a:rPr sz="5925" spc="-81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8994">
              <a:lnSpc>
                <a:spcPct val="100000"/>
              </a:lnSpc>
              <a:spcBef>
                <a:spcPts val="22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1608" y="4043934"/>
            <a:ext cx="2912745" cy="958215"/>
          </a:xfrm>
          <a:custGeom>
            <a:avLst/>
            <a:gdLst/>
            <a:ahLst/>
            <a:cxnLst/>
            <a:rect l="l" t="t" r="r" b="b"/>
            <a:pathLst>
              <a:path w="2912745" h="958214">
                <a:moveTo>
                  <a:pt x="0" y="957834"/>
                </a:moveTo>
                <a:lnTo>
                  <a:pt x="0" y="0"/>
                </a:lnTo>
                <a:lnTo>
                  <a:pt x="2912364" y="0"/>
                </a:lnTo>
                <a:lnTo>
                  <a:pt x="2912364" y="957834"/>
                </a:lnTo>
                <a:lnTo>
                  <a:pt x="0" y="9578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179" y="5867400"/>
            <a:ext cx="4579620" cy="949960"/>
          </a:xfrm>
          <a:custGeom>
            <a:avLst/>
            <a:gdLst/>
            <a:ahLst/>
            <a:cxnLst/>
            <a:rect l="l" t="t" r="r" b="b"/>
            <a:pathLst>
              <a:path w="4579620" h="949959">
                <a:moveTo>
                  <a:pt x="0" y="0"/>
                </a:moveTo>
                <a:lnTo>
                  <a:pt x="0" y="949452"/>
                </a:lnTo>
                <a:lnTo>
                  <a:pt x="4579620" y="949452"/>
                </a:lnTo>
                <a:lnTo>
                  <a:pt x="457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7026" y="6078497"/>
            <a:ext cx="8216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721" y="5877158"/>
            <a:ext cx="36893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098" y="5848669"/>
            <a:ext cx="280543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00" i="1" spc="-75" dirty="0">
                <a:latin typeface="Times New Roman"/>
                <a:cs typeface="Times New Roman"/>
              </a:rPr>
              <a:t>x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0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94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518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Symbol"/>
                <a:cs typeface="Symbol"/>
              </a:rPr>
              <a:t></a:t>
            </a:r>
            <a:r>
              <a:rPr sz="1500" spc="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1608" y="5862828"/>
            <a:ext cx="4589145" cy="958850"/>
          </a:xfrm>
          <a:custGeom>
            <a:avLst/>
            <a:gdLst/>
            <a:ahLst/>
            <a:cxnLst/>
            <a:rect l="l" t="t" r="r" b="b"/>
            <a:pathLst>
              <a:path w="4589145" h="958850">
                <a:moveTo>
                  <a:pt x="0" y="958596"/>
                </a:moveTo>
                <a:lnTo>
                  <a:pt x="0" y="0"/>
                </a:lnTo>
                <a:lnTo>
                  <a:pt x="4588764" y="0"/>
                </a:lnTo>
                <a:lnTo>
                  <a:pt x="4588764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7448"/>
            <a:ext cx="69659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duration, the infinite </a:t>
            </a:r>
            <a:r>
              <a:rPr sz="2400" dirty="0">
                <a:latin typeface="Tahoma"/>
                <a:cs typeface="Tahoma"/>
              </a:rPr>
              <a:t>sum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may </a:t>
            </a:r>
            <a:r>
              <a:rPr sz="2400" spc="-5" dirty="0">
                <a:latin typeface="Tahoma"/>
                <a:cs typeface="Tahoma"/>
              </a:rPr>
              <a:t>be replaced by </a:t>
            </a:r>
            <a:r>
              <a:rPr sz="2400" dirty="0">
                <a:latin typeface="Tahoma"/>
                <a:cs typeface="Tahoma"/>
              </a:rPr>
              <a:t>a finite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2105507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862327"/>
            <a:ext cx="3011805" cy="1033780"/>
          </a:xfrm>
          <a:custGeom>
            <a:avLst/>
            <a:gdLst/>
            <a:ahLst/>
            <a:cxnLst/>
            <a:rect l="l" t="t" r="r" b="b"/>
            <a:pathLst>
              <a:path w="3011804" h="1033780">
                <a:moveTo>
                  <a:pt x="0" y="0"/>
                </a:moveTo>
                <a:lnTo>
                  <a:pt x="0" y="1033272"/>
                </a:lnTo>
                <a:lnTo>
                  <a:pt x="3011424" y="1033272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6545" y="1877411"/>
            <a:ext cx="21462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35" dirty="0">
                <a:latin typeface="Times New Roman"/>
                <a:cs typeface="Times New Roman"/>
              </a:rPr>
              <a:t>N</a:t>
            </a:r>
            <a:r>
              <a:rPr sz="1650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723" y="1871697"/>
            <a:ext cx="293878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949325" algn="l"/>
              </a:tabLst>
            </a:pPr>
            <a:r>
              <a:rPr sz="2600" i="1" spc="-85" dirty="0">
                <a:latin typeface="Times New Roman"/>
                <a:cs typeface="Times New Roman"/>
              </a:rPr>
              <a:t>x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	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87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2486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650" baseline="-20202" dirty="0"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0028" y="1857755"/>
            <a:ext cx="3020695" cy="1042669"/>
          </a:xfrm>
          <a:custGeom>
            <a:avLst/>
            <a:gdLst/>
            <a:ahLst/>
            <a:cxnLst/>
            <a:rect l="l" t="t" r="r" b="b"/>
            <a:pathLst>
              <a:path w="3020695" h="1042669">
                <a:moveTo>
                  <a:pt x="0" y="1042416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97" y="3408426"/>
            <a:ext cx="76200" cy="2195830"/>
          </a:xfrm>
          <a:custGeom>
            <a:avLst/>
            <a:gdLst/>
            <a:ahLst/>
            <a:cxnLst/>
            <a:rect l="l" t="t" r="r" b="b"/>
            <a:pathLst>
              <a:path w="76200" h="21958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195829">
                <a:moveTo>
                  <a:pt x="42671" y="76200"/>
                </a:moveTo>
                <a:lnTo>
                  <a:pt x="42671" y="63245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195829">
                <a:moveTo>
                  <a:pt x="42671" y="21907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190750"/>
                </a:lnTo>
                <a:lnTo>
                  <a:pt x="35051" y="2193798"/>
                </a:lnTo>
                <a:lnTo>
                  <a:pt x="38099" y="2195322"/>
                </a:lnTo>
                <a:lnTo>
                  <a:pt x="41909" y="2193798"/>
                </a:lnTo>
                <a:lnTo>
                  <a:pt x="42671" y="219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9427" y="5068823"/>
            <a:ext cx="7112000" cy="76200"/>
          </a:xfrm>
          <a:custGeom>
            <a:avLst/>
            <a:gdLst/>
            <a:ahLst/>
            <a:cxnLst/>
            <a:rect l="l" t="t" r="r" b="b"/>
            <a:pathLst>
              <a:path w="7112000" h="76200">
                <a:moveTo>
                  <a:pt x="7053072" y="38099"/>
                </a:moveTo>
                <a:lnTo>
                  <a:pt x="7051548" y="34289"/>
                </a:lnTo>
                <a:lnTo>
                  <a:pt x="7048500" y="33527"/>
                </a:lnTo>
                <a:lnTo>
                  <a:pt x="4571" y="20574"/>
                </a:lnTo>
                <a:lnTo>
                  <a:pt x="1523" y="22098"/>
                </a:lnTo>
                <a:lnTo>
                  <a:pt x="0" y="25146"/>
                </a:lnTo>
                <a:lnTo>
                  <a:pt x="1523" y="28956"/>
                </a:lnTo>
                <a:lnTo>
                  <a:pt x="4571" y="30480"/>
                </a:lnTo>
                <a:lnTo>
                  <a:pt x="7048500" y="42671"/>
                </a:lnTo>
                <a:lnTo>
                  <a:pt x="7051548" y="41147"/>
                </a:lnTo>
                <a:lnTo>
                  <a:pt x="7053072" y="38099"/>
                </a:lnTo>
                <a:close/>
              </a:path>
              <a:path w="7112000" h="76200">
                <a:moveTo>
                  <a:pt x="7111746" y="38099"/>
                </a:moveTo>
                <a:lnTo>
                  <a:pt x="7035546" y="0"/>
                </a:lnTo>
                <a:lnTo>
                  <a:pt x="7035546" y="33504"/>
                </a:lnTo>
                <a:lnTo>
                  <a:pt x="7048500" y="33527"/>
                </a:lnTo>
                <a:lnTo>
                  <a:pt x="7051548" y="34289"/>
                </a:lnTo>
                <a:lnTo>
                  <a:pt x="7053072" y="38099"/>
                </a:lnTo>
                <a:lnTo>
                  <a:pt x="7053072" y="67436"/>
                </a:lnTo>
                <a:lnTo>
                  <a:pt x="7111746" y="38099"/>
                </a:lnTo>
                <a:close/>
              </a:path>
              <a:path w="7112000" h="76200">
                <a:moveTo>
                  <a:pt x="7053072" y="67436"/>
                </a:moveTo>
                <a:lnTo>
                  <a:pt x="7053072" y="38099"/>
                </a:lnTo>
                <a:lnTo>
                  <a:pt x="7051548" y="41147"/>
                </a:lnTo>
                <a:lnTo>
                  <a:pt x="7048500" y="42671"/>
                </a:lnTo>
                <a:lnTo>
                  <a:pt x="7035546" y="42649"/>
                </a:lnTo>
                <a:lnTo>
                  <a:pt x="7035546" y="76199"/>
                </a:lnTo>
                <a:lnTo>
                  <a:pt x="70530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87" y="5005387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189" y="4252531"/>
            <a:ext cx="110870" cy="11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009" y="5667565"/>
            <a:ext cx="111632" cy="11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263" y="5022913"/>
            <a:ext cx="110870" cy="119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509" y="3846385"/>
            <a:ext cx="113156" cy="119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1861" y="5022913"/>
            <a:ext cx="110871" cy="119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253" y="5129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302" y="32989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1623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444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420" y="3973829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5731" y="5022913"/>
            <a:ext cx="111632" cy="119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115" y="5689663"/>
            <a:ext cx="110871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5385" y="5022913"/>
            <a:ext cx="110870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3885" y="5022913"/>
            <a:ext cx="110871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5057" y="4252531"/>
            <a:ext cx="111633" cy="11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7529" y="5129276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654" y="5129276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48" y="6157976"/>
            <a:ext cx="51854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2.12. An example of finite </a:t>
            </a:r>
            <a:r>
              <a:rPr sz="2400" i="1" spc="-10" dirty="0">
                <a:latin typeface="Times New Roman"/>
                <a:cs typeface="Times New Roman"/>
              </a:rPr>
              <a:t>duration  </a:t>
            </a:r>
            <a:r>
              <a:rPr sz="2400" i="1" spc="-5" dirty="0">
                <a:latin typeface="Times New Roman"/>
                <a:cs typeface="Times New Roman"/>
              </a:rPr>
              <a:t>discrete-time</a:t>
            </a:r>
            <a:r>
              <a:rPr sz="2400" i="1" spc="-10" dirty="0">
                <a:latin typeface="Times New Roman"/>
                <a:cs typeface="Times New Roman"/>
              </a:rPr>
              <a:t> 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774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97915"/>
            <a:ext cx="7538084" cy="133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is a special form of </a:t>
            </a:r>
            <a:r>
              <a:rPr sz="2400" spc="-5" dirty="0">
                <a:latin typeface="Tahoma"/>
                <a:cs typeface="Tahoma"/>
              </a:rPr>
              <a:t>convolution.  Generally, </a:t>
            </a:r>
            <a:r>
              <a:rPr sz="2400" dirty="0">
                <a:latin typeface="Tahoma"/>
                <a:cs typeface="Tahoma"/>
              </a:rPr>
              <a:t>the convolution of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4812283"/>
            <a:ext cx="445643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convolution 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commutative: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1823085" algn="l"/>
                <a:tab pos="3829685" algn="l"/>
              </a:tabLst>
            </a:pPr>
            <a:r>
              <a:rPr sz="2400" spc="-10" dirty="0">
                <a:latin typeface="Tahoma"/>
                <a:cs typeface="Tahoma"/>
              </a:rPr>
              <a:t>ie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y[n] = y[n]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67355"/>
            <a:ext cx="6232525" cy="1960245"/>
          </a:xfrm>
          <a:custGeom>
            <a:avLst/>
            <a:gdLst/>
            <a:ahLst/>
            <a:cxnLst/>
            <a:rect l="l" t="t" r="r" b="b"/>
            <a:pathLst>
              <a:path w="6232525" h="1960245">
                <a:moveTo>
                  <a:pt x="0" y="0"/>
                </a:moveTo>
                <a:lnTo>
                  <a:pt x="0" y="1959864"/>
                </a:lnTo>
                <a:lnTo>
                  <a:pt x="6232398" y="1959864"/>
                </a:lnTo>
                <a:lnTo>
                  <a:pt x="62323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5690" y="3673159"/>
            <a:ext cx="83946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.</a:t>
            </a:r>
            <a:r>
              <a:rPr sz="2650" spc="-5" dirty="0">
                <a:latin typeface="Times New Roman"/>
                <a:cs typeface="Times New Roman"/>
              </a:rPr>
              <a:t>1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273" y="2489671"/>
            <a:ext cx="1530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8395" y="3441434"/>
            <a:ext cx="2320925" cy="954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2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267335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908" y="3673159"/>
            <a:ext cx="1609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convolution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040" y="2460111"/>
            <a:ext cx="3764915" cy="1273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10"/>
              </a:spcBef>
            </a:pPr>
            <a:r>
              <a:rPr sz="2650" i="1" spc="-180" dirty="0">
                <a:latin typeface="Times New Roman"/>
                <a:cs typeface="Times New Roman"/>
              </a:rPr>
              <a:t>x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Times New Roman"/>
                <a:cs typeface="Times New Roman"/>
              </a:rPr>
              <a:t>y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5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50" spc="-75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37160" algn="ctr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  <a:p>
            <a:pPr marR="41275" algn="ctr">
              <a:lnSpc>
                <a:spcPct val="100000"/>
              </a:lnSpc>
              <a:spcBef>
                <a:spcPts val="665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9027" y="2462783"/>
            <a:ext cx="6242050" cy="1969135"/>
          </a:xfrm>
          <a:custGeom>
            <a:avLst/>
            <a:gdLst/>
            <a:ahLst/>
            <a:cxnLst/>
            <a:rect l="l" t="t" r="r" b="b"/>
            <a:pathLst>
              <a:path w="6242050" h="1969135">
                <a:moveTo>
                  <a:pt x="0" y="1969008"/>
                </a:moveTo>
                <a:lnTo>
                  <a:pt x="0" y="0"/>
                </a:lnTo>
                <a:lnTo>
                  <a:pt x="6241541" y="0"/>
                </a:lnTo>
                <a:lnTo>
                  <a:pt x="6241541" y="1969007"/>
                </a:lnTo>
                <a:lnTo>
                  <a:pt x="0" y="19690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pc="-5" dirty="0"/>
              <a:t>2.5.1	The impulse Response of</a:t>
            </a:r>
            <a:r>
              <a:rPr spc="-95" dirty="0"/>
              <a:t> </a:t>
            </a:r>
            <a:r>
              <a:rPr dirty="0"/>
              <a:t>a  </a:t>
            </a:r>
            <a:r>
              <a:rPr spc="-5" dirty="0"/>
              <a:t>LTI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1845718"/>
            <a:ext cx="7131684" cy="919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the discrete-time system,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H</a:t>
            </a:r>
            <a:r>
              <a:rPr sz="2400" spc="-35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shown in Figure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6052820"/>
            <a:ext cx="746061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2.13. An example of discrete-time system, whose  </a:t>
            </a:r>
            <a:r>
              <a:rPr sz="2400" i="1" dirty="0">
                <a:latin typeface="Times New Roman"/>
                <a:cs typeface="Times New Roman"/>
              </a:rPr>
              <a:t>input and output </a:t>
            </a:r>
            <a:r>
              <a:rPr sz="2400" i="1" spc="-5" dirty="0">
                <a:latin typeface="Times New Roman"/>
                <a:cs typeface="Times New Roman"/>
              </a:rPr>
              <a:t>are represented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y[n],  </a:t>
            </a:r>
            <a:r>
              <a:rPr sz="2400" i="1" spc="-10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4572000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351" y="30703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4070603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2" y="364998"/>
                </a:moveTo>
                <a:lnTo>
                  <a:pt x="0" y="0"/>
                </a:lnTo>
                <a:lnTo>
                  <a:pt x="595884" y="0"/>
                </a:lnTo>
                <a:lnTo>
                  <a:pt x="297942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994" y="3905250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1" y="364998"/>
                </a:moveTo>
                <a:lnTo>
                  <a:pt x="0" y="0"/>
                </a:lnTo>
                <a:lnTo>
                  <a:pt x="595883" y="0"/>
                </a:lnTo>
                <a:lnTo>
                  <a:pt x="297941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8" y="4764023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5" h="76200">
                <a:moveTo>
                  <a:pt x="580644" y="38099"/>
                </a:moveTo>
                <a:lnTo>
                  <a:pt x="579120" y="34289"/>
                </a:lnTo>
                <a:lnTo>
                  <a:pt x="576072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1147"/>
                </a:lnTo>
                <a:lnTo>
                  <a:pt x="576072" y="42671"/>
                </a:lnTo>
                <a:lnTo>
                  <a:pt x="579120" y="41147"/>
                </a:lnTo>
                <a:lnTo>
                  <a:pt x="580644" y="38099"/>
                </a:lnTo>
                <a:close/>
              </a:path>
              <a:path w="639445" h="76200">
                <a:moveTo>
                  <a:pt x="639318" y="38099"/>
                </a:moveTo>
                <a:lnTo>
                  <a:pt x="563118" y="0"/>
                </a:lnTo>
                <a:lnTo>
                  <a:pt x="563118" y="33493"/>
                </a:lnTo>
                <a:lnTo>
                  <a:pt x="576072" y="33527"/>
                </a:lnTo>
                <a:lnTo>
                  <a:pt x="579120" y="34289"/>
                </a:lnTo>
                <a:lnTo>
                  <a:pt x="580644" y="38099"/>
                </a:lnTo>
                <a:lnTo>
                  <a:pt x="580644" y="67436"/>
                </a:lnTo>
                <a:lnTo>
                  <a:pt x="639318" y="38099"/>
                </a:lnTo>
                <a:close/>
              </a:path>
              <a:path w="639445" h="76200">
                <a:moveTo>
                  <a:pt x="580644" y="67436"/>
                </a:moveTo>
                <a:lnTo>
                  <a:pt x="580644" y="38099"/>
                </a:lnTo>
                <a:lnTo>
                  <a:pt x="579120" y="41147"/>
                </a:lnTo>
                <a:lnTo>
                  <a:pt x="576072" y="42671"/>
                </a:lnTo>
                <a:lnTo>
                  <a:pt x="563118" y="42637"/>
                </a:lnTo>
                <a:lnTo>
                  <a:pt x="563118" y="76199"/>
                </a:lnTo>
                <a:lnTo>
                  <a:pt x="5806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476554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52500" y="38099"/>
                </a:moveTo>
                <a:lnTo>
                  <a:pt x="950976" y="35051"/>
                </a:lnTo>
                <a:lnTo>
                  <a:pt x="94716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947166" y="42671"/>
                </a:lnTo>
                <a:lnTo>
                  <a:pt x="950976" y="41909"/>
                </a:lnTo>
                <a:lnTo>
                  <a:pt x="952500" y="38099"/>
                </a:lnTo>
                <a:close/>
              </a:path>
              <a:path w="1011554" h="76200">
                <a:moveTo>
                  <a:pt x="1011174" y="38099"/>
                </a:moveTo>
                <a:lnTo>
                  <a:pt x="934974" y="0"/>
                </a:lnTo>
                <a:lnTo>
                  <a:pt x="934974" y="33527"/>
                </a:lnTo>
                <a:lnTo>
                  <a:pt x="947166" y="33527"/>
                </a:lnTo>
                <a:lnTo>
                  <a:pt x="950976" y="35051"/>
                </a:lnTo>
                <a:lnTo>
                  <a:pt x="952500" y="38099"/>
                </a:lnTo>
                <a:lnTo>
                  <a:pt x="952500" y="67436"/>
                </a:lnTo>
                <a:lnTo>
                  <a:pt x="1011174" y="38099"/>
                </a:lnTo>
                <a:close/>
              </a:path>
              <a:path w="1011554" h="76200">
                <a:moveTo>
                  <a:pt x="952500" y="67436"/>
                </a:moveTo>
                <a:lnTo>
                  <a:pt x="952500" y="38099"/>
                </a:lnTo>
                <a:lnTo>
                  <a:pt x="950976" y="41909"/>
                </a:lnTo>
                <a:lnTo>
                  <a:pt x="947166" y="42671"/>
                </a:lnTo>
                <a:lnTo>
                  <a:pt x="934974" y="42671"/>
                </a:lnTo>
                <a:lnTo>
                  <a:pt x="934974" y="76199"/>
                </a:lnTo>
                <a:lnTo>
                  <a:pt x="9525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0776" y="44386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3597" y="4265676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6126"/>
                </a:lnTo>
                <a:lnTo>
                  <a:pt x="35052" y="249174"/>
                </a:lnTo>
                <a:lnTo>
                  <a:pt x="38100" y="250698"/>
                </a:lnTo>
                <a:lnTo>
                  <a:pt x="41910" y="249174"/>
                </a:lnTo>
                <a:lnTo>
                  <a:pt x="42672" y="246126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8"/>
                </a:moveTo>
                <a:lnTo>
                  <a:pt x="42672" y="246126"/>
                </a:lnTo>
                <a:lnTo>
                  <a:pt x="41910" y="249174"/>
                </a:lnTo>
                <a:lnTo>
                  <a:pt x="38100" y="250698"/>
                </a:lnTo>
                <a:lnTo>
                  <a:pt x="35052" y="249174"/>
                </a:lnTo>
                <a:lnTo>
                  <a:pt x="33528" y="246126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8902" y="352120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1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421" y="3291078"/>
            <a:ext cx="792480" cy="471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4773" y="3521202"/>
            <a:ext cx="1905" cy="544195"/>
          </a:xfrm>
          <a:custGeom>
            <a:avLst/>
            <a:gdLst/>
            <a:ahLst/>
            <a:cxnLst/>
            <a:rect l="l" t="t" r="r" b="b"/>
            <a:pathLst>
              <a:path w="1905" h="544195">
                <a:moveTo>
                  <a:pt x="1524" y="5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9726" y="3483102"/>
            <a:ext cx="996950" cy="76200"/>
          </a:xfrm>
          <a:custGeom>
            <a:avLst/>
            <a:gdLst/>
            <a:ahLst/>
            <a:cxnLst/>
            <a:rect l="l" t="t" r="r" b="b"/>
            <a:pathLst>
              <a:path w="996950" h="76200">
                <a:moveTo>
                  <a:pt x="938022" y="38099"/>
                </a:moveTo>
                <a:lnTo>
                  <a:pt x="936498" y="34289"/>
                </a:lnTo>
                <a:lnTo>
                  <a:pt x="93345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3450" y="42671"/>
                </a:lnTo>
                <a:lnTo>
                  <a:pt x="936498" y="41147"/>
                </a:lnTo>
                <a:lnTo>
                  <a:pt x="938022" y="38099"/>
                </a:lnTo>
                <a:close/>
              </a:path>
              <a:path w="996950" h="76200">
                <a:moveTo>
                  <a:pt x="996696" y="38099"/>
                </a:moveTo>
                <a:lnTo>
                  <a:pt x="920496" y="0"/>
                </a:lnTo>
                <a:lnTo>
                  <a:pt x="920496" y="33527"/>
                </a:lnTo>
                <a:lnTo>
                  <a:pt x="933450" y="33527"/>
                </a:lnTo>
                <a:lnTo>
                  <a:pt x="936498" y="34289"/>
                </a:lnTo>
                <a:lnTo>
                  <a:pt x="938022" y="38099"/>
                </a:lnTo>
                <a:lnTo>
                  <a:pt x="938022" y="67436"/>
                </a:lnTo>
                <a:lnTo>
                  <a:pt x="996696" y="38099"/>
                </a:lnTo>
                <a:close/>
              </a:path>
              <a:path w="996950" h="76200">
                <a:moveTo>
                  <a:pt x="938022" y="67436"/>
                </a:moveTo>
                <a:lnTo>
                  <a:pt x="938022" y="38099"/>
                </a:lnTo>
                <a:lnTo>
                  <a:pt x="936498" y="41147"/>
                </a:lnTo>
                <a:lnTo>
                  <a:pt x="933450" y="42671"/>
                </a:lnTo>
                <a:lnTo>
                  <a:pt x="920496" y="42671"/>
                </a:lnTo>
                <a:lnTo>
                  <a:pt x="920496" y="76199"/>
                </a:lnTo>
                <a:lnTo>
                  <a:pt x="93802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300" y="2971800"/>
            <a:ext cx="5280025" cy="2752725"/>
          </a:xfrm>
          <a:custGeom>
            <a:avLst/>
            <a:gdLst/>
            <a:ahLst/>
            <a:cxnLst/>
            <a:rect l="l" t="t" r="r" b="b"/>
            <a:pathLst>
              <a:path w="5280025" h="2752725">
                <a:moveTo>
                  <a:pt x="0" y="0"/>
                </a:moveTo>
                <a:lnTo>
                  <a:pt x="0" y="2752344"/>
                </a:lnTo>
                <a:lnTo>
                  <a:pt x="5279898" y="2752343"/>
                </a:lnTo>
                <a:lnTo>
                  <a:pt x="52798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3523" y="41607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654" y="39087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2350" y="4555997"/>
            <a:ext cx="359410" cy="538480"/>
          </a:xfrm>
          <a:custGeom>
            <a:avLst/>
            <a:gdLst/>
            <a:ahLst/>
            <a:cxnLst/>
            <a:rect l="l" t="t" r="r" b="b"/>
            <a:pathLst>
              <a:path w="359409" h="538479">
                <a:moveTo>
                  <a:pt x="358901" y="268986"/>
                </a:moveTo>
                <a:lnTo>
                  <a:pt x="0" y="537972"/>
                </a:lnTo>
                <a:lnTo>
                  <a:pt x="0" y="0"/>
                </a:lnTo>
                <a:lnTo>
                  <a:pt x="358901" y="268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7723" y="4771644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3870" y="38100"/>
                </a:moveTo>
                <a:lnTo>
                  <a:pt x="483108" y="35052"/>
                </a:lnTo>
                <a:lnTo>
                  <a:pt x="47929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79298" y="43434"/>
                </a:lnTo>
                <a:lnTo>
                  <a:pt x="483108" y="41910"/>
                </a:lnTo>
                <a:lnTo>
                  <a:pt x="483870" y="38100"/>
                </a:lnTo>
                <a:close/>
              </a:path>
              <a:path w="543559" h="76200">
                <a:moveTo>
                  <a:pt x="543306" y="38100"/>
                </a:moveTo>
                <a:lnTo>
                  <a:pt x="467106" y="0"/>
                </a:lnTo>
                <a:lnTo>
                  <a:pt x="467106" y="33528"/>
                </a:lnTo>
                <a:lnTo>
                  <a:pt x="479298" y="33528"/>
                </a:lnTo>
                <a:lnTo>
                  <a:pt x="483108" y="35052"/>
                </a:lnTo>
                <a:lnTo>
                  <a:pt x="483870" y="38100"/>
                </a:lnTo>
                <a:lnTo>
                  <a:pt x="483870" y="67818"/>
                </a:lnTo>
                <a:lnTo>
                  <a:pt x="543306" y="38100"/>
                </a:lnTo>
                <a:close/>
              </a:path>
              <a:path w="543559" h="76200">
                <a:moveTo>
                  <a:pt x="483870" y="67818"/>
                </a:moveTo>
                <a:lnTo>
                  <a:pt x="483870" y="38100"/>
                </a:lnTo>
                <a:lnTo>
                  <a:pt x="483108" y="41910"/>
                </a:lnTo>
                <a:lnTo>
                  <a:pt x="479298" y="43434"/>
                </a:lnTo>
                <a:lnTo>
                  <a:pt x="467106" y="43434"/>
                </a:lnTo>
                <a:lnTo>
                  <a:pt x="467106" y="76200"/>
                </a:lnTo>
                <a:lnTo>
                  <a:pt x="48387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2703" y="5436870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21511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647" y="480974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1844" y="4575047"/>
            <a:ext cx="718185" cy="4737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9300" y="477164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83870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79298" y="43433"/>
                </a:lnTo>
                <a:lnTo>
                  <a:pt x="483108" y="41909"/>
                </a:lnTo>
                <a:lnTo>
                  <a:pt x="483870" y="38099"/>
                </a:lnTo>
                <a:close/>
              </a:path>
              <a:path w="542925" h="76200">
                <a:moveTo>
                  <a:pt x="542544" y="38099"/>
                </a:moveTo>
                <a:lnTo>
                  <a:pt x="466344" y="0"/>
                </a:lnTo>
                <a:lnTo>
                  <a:pt x="466344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3870" y="38099"/>
                </a:lnTo>
                <a:lnTo>
                  <a:pt x="483870" y="67436"/>
                </a:lnTo>
                <a:lnTo>
                  <a:pt x="542544" y="38099"/>
                </a:lnTo>
                <a:close/>
              </a:path>
              <a:path w="542925" h="76200">
                <a:moveTo>
                  <a:pt x="483870" y="67436"/>
                </a:moveTo>
                <a:lnTo>
                  <a:pt x="483870" y="38099"/>
                </a:lnTo>
                <a:lnTo>
                  <a:pt x="483108" y="41909"/>
                </a:lnTo>
                <a:lnTo>
                  <a:pt x="479298" y="43433"/>
                </a:lnTo>
                <a:lnTo>
                  <a:pt x="466344" y="43433"/>
                </a:lnTo>
                <a:lnTo>
                  <a:pt x="466344" y="76199"/>
                </a:lnTo>
                <a:lnTo>
                  <a:pt x="483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7180" y="313817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0700" y="428970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537972" y="268986"/>
                </a:move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7079" y="428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830" y="480974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5093970"/>
            <a:ext cx="76200" cy="348615"/>
          </a:xfrm>
          <a:custGeom>
            <a:avLst/>
            <a:gdLst/>
            <a:ahLst/>
            <a:cxnLst/>
            <a:rect l="l" t="t" r="r" b="b"/>
            <a:pathLst>
              <a:path w="76200" h="3486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486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2765" y="64007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48614">
                <a:moveTo>
                  <a:pt x="42671" y="34290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42900"/>
                </a:lnTo>
                <a:lnTo>
                  <a:pt x="34289" y="346710"/>
                </a:lnTo>
                <a:lnTo>
                  <a:pt x="38099" y="348234"/>
                </a:lnTo>
                <a:lnTo>
                  <a:pt x="41147" y="346710"/>
                </a:lnTo>
                <a:lnTo>
                  <a:pt x="4267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9002" y="42796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1603" y="351967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59655" y="4665217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9402" y="4650816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4038600"/>
            <a:ext cx="5779770" cy="1477010"/>
          </a:xfrm>
          <a:custGeom>
            <a:avLst/>
            <a:gdLst/>
            <a:ahLst/>
            <a:cxnLst/>
            <a:rect l="l" t="t" r="r" b="b"/>
            <a:pathLst>
              <a:path w="5779770" h="1477010">
                <a:moveTo>
                  <a:pt x="0" y="0"/>
                </a:moveTo>
                <a:lnTo>
                  <a:pt x="0" y="1476756"/>
                </a:lnTo>
                <a:lnTo>
                  <a:pt x="5779770" y="1476755"/>
                </a:lnTo>
                <a:lnTo>
                  <a:pt x="5779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027" y="4034028"/>
            <a:ext cx="5789295" cy="1485900"/>
          </a:xfrm>
          <a:custGeom>
            <a:avLst/>
            <a:gdLst/>
            <a:ahLst/>
            <a:cxnLst/>
            <a:rect l="l" t="t" r="r" b="b"/>
            <a:pathLst>
              <a:path w="5789295" h="1485900">
                <a:moveTo>
                  <a:pt x="0" y="1485900"/>
                </a:moveTo>
                <a:lnTo>
                  <a:pt x="0" y="0"/>
                </a:lnTo>
                <a:lnTo>
                  <a:pt x="5788914" y="0"/>
                </a:lnTo>
                <a:lnTo>
                  <a:pt x="5788914" y="148590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3168842"/>
            <a:ext cx="6847840" cy="340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Difference equation for the system </a:t>
            </a:r>
            <a:r>
              <a:rPr sz="2500" i="1" spc="-70" dirty="0">
                <a:latin typeface="Tahoma"/>
                <a:cs typeface="Tahoma"/>
              </a:rPr>
              <a:t>H</a:t>
            </a:r>
            <a:r>
              <a:rPr sz="2500" i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2600" i="1" spc="-105" dirty="0">
                <a:latin typeface="Times New Roman"/>
                <a:cs typeface="Times New Roman"/>
              </a:rPr>
              <a:t>v</a:t>
            </a:r>
            <a:r>
              <a:rPr sz="360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60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ax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bx</a:t>
            </a:r>
            <a:r>
              <a:rPr sz="3600" spc="-130" dirty="0">
                <a:latin typeface="Symbol"/>
                <a:cs typeface="Symbol"/>
              </a:rPr>
              <a:t></a:t>
            </a:r>
            <a:r>
              <a:rPr sz="2600" i="1" spc="-130" dirty="0">
                <a:latin typeface="Times New Roman"/>
                <a:cs typeface="Times New Roman"/>
              </a:rPr>
              <a:t>n </a:t>
            </a:r>
            <a:r>
              <a:rPr sz="2600" spc="-70" dirty="0">
                <a:latin typeface="Symbol"/>
                <a:cs typeface="Symbol"/>
              </a:rPr>
              <a:t></a:t>
            </a: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3600" spc="-70" dirty="0">
                <a:latin typeface="Symbol"/>
                <a:cs typeface="Symbol"/>
              </a:rPr>
              <a:t></a:t>
            </a:r>
            <a:r>
              <a:rPr sz="2600" spc="-7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tabLst>
                <a:tab pos="5554345" algn="l"/>
              </a:tabLst>
            </a:pP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]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cv</a:t>
            </a:r>
            <a:r>
              <a:rPr sz="2600" spc="-20" dirty="0">
                <a:latin typeface="Times New Roman"/>
                <a:cs typeface="Times New Roman"/>
              </a:rPr>
              <a:t>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i="1" spc="-2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</a:t>
            </a:r>
            <a:r>
              <a:rPr sz="2600" spc="-30" dirty="0">
                <a:latin typeface="Times New Roman"/>
                <a:cs typeface="Times New Roman"/>
              </a:rPr>
              <a:t>1]	</a:t>
            </a:r>
            <a:r>
              <a:rPr sz="2600" spc="10" dirty="0">
                <a:latin typeface="Times New Roman"/>
                <a:cs typeface="Times New Roman"/>
              </a:rPr>
              <a:t>(2.13)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From the above difference equations,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determined </a:t>
            </a:r>
            <a:r>
              <a:rPr sz="2400" dirty="0">
                <a:latin typeface="Tahoma"/>
                <a:cs typeface="Tahoma"/>
              </a:rPr>
              <a:t>for a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995677"/>
            <a:ext cx="432434" cy="388620"/>
          </a:xfrm>
          <a:custGeom>
            <a:avLst/>
            <a:gdLst/>
            <a:ahLst/>
            <a:cxnLst/>
            <a:rect l="l" t="t" r="r" b="b"/>
            <a:pathLst>
              <a:path w="432435" h="388619">
                <a:moveTo>
                  <a:pt x="216408" y="0"/>
                </a:moveTo>
                <a:lnTo>
                  <a:pt x="166751" y="5125"/>
                </a:lnTo>
                <a:lnTo>
                  <a:pt x="121186" y="19727"/>
                </a:lnTo>
                <a:lnTo>
                  <a:pt x="81007" y="42647"/>
                </a:lnTo>
                <a:lnTo>
                  <a:pt x="47506" y="72725"/>
                </a:lnTo>
                <a:lnTo>
                  <a:pt x="21975" y="108801"/>
                </a:lnTo>
                <a:lnTo>
                  <a:pt x="5709" y="149716"/>
                </a:lnTo>
                <a:lnTo>
                  <a:pt x="0" y="194310"/>
                </a:lnTo>
                <a:lnTo>
                  <a:pt x="5709" y="238903"/>
                </a:lnTo>
                <a:lnTo>
                  <a:pt x="21975" y="279818"/>
                </a:lnTo>
                <a:lnTo>
                  <a:pt x="47506" y="315894"/>
                </a:lnTo>
                <a:lnTo>
                  <a:pt x="81007" y="345972"/>
                </a:lnTo>
                <a:lnTo>
                  <a:pt x="121186" y="368892"/>
                </a:lnTo>
                <a:lnTo>
                  <a:pt x="166751" y="383494"/>
                </a:lnTo>
                <a:lnTo>
                  <a:pt x="216408" y="388620"/>
                </a:lnTo>
                <a:lnTo>
                  <a:pt x="265782" y="383494"/>
                </a:lnTo>
                <a:lnTo>
                  <a:pt x="311144" y="368892"/>
                </a:lnTo>
                <a:lnTo>
                  <a:pt x="351188" y="345972"/>
                </a:lnTo>
                <a:lnTo>
                  <a:pt x="384607" y="315894"/>
                </a:lnTo>
                <a:lnTo>
                  <a:pt x="410095" y="279818"/>
                </a:lnTo>
                <a:lnTo>
                  <a:pt x="426346" y="238903"/>
                </a:lnTo>
                <a:lnTo>
                  <a:pt x="432054" y="194310"/>
                </a:lnTo>
                <a:lnTo>
                  <a:pt x="426346" y="149716"/>
                </a:lnTo>
                <a:lnTo>
                  <a:pt x="410095" y="108801"/>
                </a:lnTo>
                <a:lnTo>
                  <a:pt x="384607" y="72725"/>
                </a:lnTo>
                <a:lnTo>
                  <a:pt x="351188" y="42647"/>
                </a:lnTo>
                <a:lnTo>
                  <a:pt x="311144" y="19727"/>
                </a:lnTo>
                <a:lnTo>
                  <a:pt x="265782" y="5125"/>
                </a:lnTo>
                <a:lnTo>
                  <a:pt x="2164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919988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4377" y="1632204"/>
            <a:ext cx="476250" cy="265430"/>
          </a:xfrm>
          <a:custGeom>
            <a:avLst/>
            <a:gdLst/>
            <a:ahLst/>
            <a:cxnLst/>
            <a:rect l="l" t="t" r="r" b="b"/>
            <a:pathLst>
              <a:path w="476250" h="265430">
                <a:moveTo>
                  <a:pt x="237744" y="265175"/>
                </a:moveTo>
                <a:lnTo>
                  <a:pt x="0" y="0"/>
                </a:lnTo>
                <a:lnTo>
                  <a:pt x="476250" y="0"/>
                </a:lnTo>
                <a:lnTo>
                  <a:pt x="237744" y="265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744" y="1512569"/>
            <a:ext cx="478790" cy="265430"/>
          </a:xfrm>
          <a:custGeom>
            <a:avLst/>
            <a:gdLst/>
            <a:ahLst/>
            <a:cxnLst/>
            <a:rect l="l" t="t" r="r" b="b"/>
            <a:pathLst>
              <a:path w="478789" h="265430">
                <a:moveTo>
                  <a:pt x="239267" y="265175"/>
                </a:moveTo>
                <a:lnTo>
                  <a:pt x="0" y="0"/>
                </a:lnTo>
                <a:lnTo>
                  <a:pt x="478535" y="0"/>
                </a:lnTo>
                <a:lnTo>
                  <a:pt x="239267" y="265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278" y="2123694"/>
            <a:ext cx="513080" cy="76200"/>
          </a:xfrm>
          <a:custGeom>
            <a:avLst/>
            <a:gdLst/>
            <a:ahLst/>
            <a:cxnLst/>
            <a:rect l="l" t="t" r="r" b="b"/>
            <a:pathLst>
              <a:path w="513079" h="76200">
                <a:moveTo>
                  <a:pt x="454152" y="38099"/>
                </a:moveTo>
                <a:lnTo>
                  <a:pt x="452628" y="35051"/>
                </a:lnTo>
                <a:lnTo>
                  <a:pt x="448818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448818" y="42671"/>
                </a:lnTo>
                <a:lnTo>
                  <a:pt x="452628" y="41909"/>
                </a:lnTo>
                <a:lnTo>
                  <a:pt x="454152" y="38099"/>
                </a:lnTo>
                <a:close/>
              </a:path>
              <a:path w="513079" h="76200">
                <a:moveTo>
                  <a:pt x="512826" y="38099"/>
                </a:moveTo>
                <a:lnTo>
                  <a:pt x="436626" y="0"/>
                </a:lnTo>
                <a:lnTo>
                  <a:pt x="436626" y="33486"/>
                </a:lnTo>
                <a:lnTo>
                  <a:pt x="448818" y="33527"/>
                </a:lnTo>
                <a:lnTo>
                  <a:pt x="452628" y="35051"/>
                </a:lnTo>
                <a:lnTo>
                  <a:pt x="454152" y="38099"/>
                </a:lnTo>
                <a:lnTo>
                  <a:pt x="454152" y="67436"/>
                </a:lnTo>
                <a:lnTo>
                  <a:pt x="512826" y="38099"/>
                </a:lnTo>
                <a:close/>
              </a:path>
              <a:path w="513079" h="76200">
                <a:moveTo>
                  <a:pt x="454152" y="67436"/>
                </a:moveTo>
                <a:lnTo>
                  <a:pt x="454152" y="38099"/>
                </a:lnTo>
                <a:lnTo>
                  <a:pt x="452628" y="41909"/>
                </a:lnTo>
                <a:lnTo>
                  <a:pt x="448818" y="42671"/>
                </a:lnTo>
                <a:lnTo>
                  <a:pt x="436626" y="42651"/>
                </a:lnTo>
                <a:lnTo>
                  <a:pt x="436626" y="76199"/>
                </a:lnTo>
                <a:lnTo>
                  <a:pt x="4541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125979"/>
            <a:ext cx="811530" cy="76200"/>
          </a:xfrm>
          <a:custGeom>
            <a:avLst/>
            <a:gdLst/>
            <a:ahLst/>
            <a:cxnLst/>
            <a:rect l="l" t="t" r="r" b="b"/>
            <a:pathLst>
              <a:path w="811529" h="76200">
                <a:moveTo>
                  <a:pt x="752094" y="38099"/>
                </a:moveTo>
                <a:lnTo>
                  <a:pt x="751332" y="34289"/>
                </a:lnTo>
                <a:lnTo>
                  <a:pt x="74752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47522" y="42671"/>
                </a:lnTo>
                <a:lnTo>
                  <a:pt x="751332" y="41147"/>
                </a:lnTo>
                <a:lnTo>
                  <a:pt x="752094" y="38099"/>
                </a:lnTo>
                <a:close/>
              </a:path>
              <a:path w="811529" h="76200">
                <a:moveTo>
                  <a:pt x="811530" y="38099"/>
                </a:moveTo>
                <a:lnTo>
                  <a:pt x="735330" y="0"/>
                </a:lnTo>
                <a:lnTo>
                  <a:pt x="735330" y="32765"/>
                </a:lnTo>
                <a:lnTo>
                  <a:pt x="747522" y="32765"/>
                </a:lnTo>
                <a:lnTo>
                  <a:pt x="751332" y="34289"/>
                </a:lnTo>
                <a:lnTo>
                  <a:pt x="752094" y="38099"/>
                </a:lnTo>
                <a:lnTo>
                  <a:pt x="752094" y="67817"/>
                </a:lnTo>
                <a:lnTo>
                  <a:pt x="811530" y="38099"/>
                </a:lnTo>
                <a:close/>
              </a:path>
              <a:path w="811529" h="76200">
                <a:moveTo>
                  <a:pt x="752094" y="67817"/>
                </a:moveTo>
                <a:lnTo>
                  <a:pt x="752094" y="38099"/>
                </a:lnTo>
                <a:lnTo>
                  <a:pt x="751332" y="41147"/>
                </a:lnTo>
                <a:lnTo>
                  <a:pt x="747522" y="42671"/>
                </a:lnTo>
                <a:lnTo>
                  <a:pt x="735330" y="42671"/>
                </a:lnTo>
                <a:lnTo>
                  <a:pt x="735330" y="76199"/>
                </a:lnTo>
                <a:lnTo>
                  <a:pt x="75209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597" y="189890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673" y="1773173"/>
            <a:ext cx="76200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9079" y="123520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3571" y="1068324"/>
            <a:ext cx="635635" cy="341630"/>
          </a:xfrm>
          <a:custGeom>
            <a:avLst/>
            <a:gdLst/>
            <a:ahLst/>
            <a:cxnLst/>
            <a:rect l="l" t="t" r="r" b="b"/>
            <a:pathLst>
              <a:path w="635635" h="341630">
                <a:moveTo>
                  <a:pt x="0" y="0"/>
                </a:moveTo>
                <a:lnTo>
                  <a:pt x="0" y="341375"/>
                </a:lnTo>
                <a:lnTo>
                  <a:pt x="635508" y="341375"/>
                </a:lnTo>
                <a:lnTo>
                  <a:pt x="6355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81476" y="109981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1235202"/>
            <a:ext cx="2540" cy="393700"/>
          </a:xfrm>
          <a:custGeom>
            <a:avLst/>
            <a:gdLst/>
            <a:ahLst/>
            <a:cxnLst/>
            <a:rect l="l" t="t" r="r" b="b"/>
            <a:pathLst>
              <a:path w="2539" h="393700">
                <a:moveTo>
                  <a:pt x="2286" y="39319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995" y="1197102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9901" y="38099"/>
                </a:moveTo>
                <a:lnTo>
                  <a:pt x="738377" y="34289"/>
                </a:lnTo>
                <a:lnTo>
                  <a:pt x="735329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735329" y="42671"/>
                </a:lnTo>
                <a:lnTo>
                  <a:pt x="738377" y="41147"/>
                </a:lnTo>
                <a:lnTo>
                  <a:pt x="739901" y="38099"/>
                </a:lnTo>
                <a:close/>
              </a:path>
              <a:path w="798829" h="76200">
                <a:moveTo>
                  <a:pt x="798575" y="38099"/>
                </a:moveTo>
                <a:lnTo>
                  <a:pt x="722375" y="0"/>
                </a:lnTo>
                <a:lnTo>
                  <a:pt x="722375" y="33527"/>
                </a:lnTo>
                <a:lnTo>
                  <a:pt x="735329" y="33527"/>
                </a:lnTo>
                <a:lnTo>
                  <a:pt x="738377" y="34289"/>
                </a:lnTo>
                <a:lnTo>
                  <a:pt x="739901" y="38099"/>
                </a:lnTo>
                <a:lnTo>
                  <a:pt x="739901" y="67436"/>
                </a:lnTo>
                <a:lnTo>
                  <a:pt x="798575" y="38099"/>
                </a:lnTo>
                <a:close/>
              </a:path>
              <a:path w="798829" h="76200">
                <a:moveTo>
                  <a:pt x="739901" y="67436"/>
                </a:moveTo>
                <a:lnTo>
                  <a:pt x="739901" y="38099"/>
                </a:lnTo>
                <a:lnTo>
                  <a:pt x="738377" y="41147"/>
                </a:lnTo>
                <a:lnTo>
                  <a:pt x="735329" y="42671"/>
                </a:lnTo>
                <a:lnTo>
                  <a:pt x="722375" y="42671"/>
                </a:lnTo>
                <a:lnTo>
                  <a:pt x="722375" y="76199"/>
                </a:lnTo>
                <a:lnTo>
                  <a:pt x="7399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322" y="838200"/>
            <a:ext cx="4229100" cy="1990725"/>
          </a:xfrm>
          <a:custGeom>
            <a:avLst/>
            <a:gdLst/>
            <a:ahLst/>
            <a:cxnLst/>
            <a:rect l="l" t="t" r="r" b="b"/>
            <a:pathLst>
              <a:path w="4229100" h="1990725">
                <a:moveTo>
                  <a:pt x="0" y="0"/>
                </a:moveTo>
                <a:lnTo>
                  <a:pt x="0" y="1990343"/>
                </a:lnTo>
                <a:lnTo>
                  <a:pt x="4229100" y="1990343"/>
                </a:lnTo>
                <a:lnTo>
                  <a:pt x="42291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2678" y="170941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1594" y="15265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5495" y="1984248"/>
            <a:ext cx="287655" cy="389890"/>
          </a:xfrm>
          <a:custGeom>
            <a:avLst/>
            <a:gdLst/>
            <a:ahLst/>
            <a:cxnLst/>
            <a:rect l="l" t="t" r="r" b="b"/>
            <a:pathLst>
              <a:path w="287654" h="389889">
                <a:moveTo>
                  <a:pt x="287274" y="194310"/>
                </a:moveTo>
                <a:lnTo>
                  <a:pt x="0" y="389382"/>
                </a:lnTo>
                <a:lnTo>
                  <a:pt x="0" y="0"/>
                </a:lnTo>
                <a:lnTo>
                  <a:pt x="287274" y="194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9457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261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72618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2618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2618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797" y="262127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17228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20" y="216712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871" y="1997201"/>
            <a:ext cx="574675" cy="342900"/>
          </a:xfrm>
          <a:custGeom>
            <a:avLst/>
            <a:gdLst/>
            <a:ahLst/>
            <a:cxnLst/>
            <a:rect l="l" t="t" r="r" b="b"/>
            <a:pathLst>
              <a:path w="574675" h="342900">
                <a:moveTo>
                  <a:pt x="0" y="0"/>
                </a:moveTo>
                <a:lnTo>
                  <a:pt x="0" y="342899"/>
                </a:lnTo>
                <a:lnTo>
                  <a:pt x="574548" y="342899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2058" y="202793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724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338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3380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3380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3380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0346" y="969517"/>
            <a:ext cx="822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5841" y="180083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430530" y="195071"/>
                </a:move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215646" y="0"/>
                </a:move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503" y="180086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v[n]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4680" y="2167127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697" y="2373629"/>
            <a:ext cx="76200" cy="25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1480" y="1794763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5394" y="1233677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6973" y="20393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5741" y="200742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54050"/>
            <a:ext cx="78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582757"/>
            <a:ext cx="163258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x[n] =</a:t>
            </a:r>
            <a:r>
              <a:rPr sz="28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847" y="602995"/>
            <a:ext cx="1914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Unit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impulse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1430832"/>
            <a:ext cx="7604125" cy="129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40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v[n] </a:t>
            </a:r>
            <a:r>
              <a:rPr sz="2800" dirty="0">
                <a:latin typeface="Times New Roman"/>
                <a:cs typeface="Times New Roman"/>
              </a:rPr>
              <a:t>=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y[n] </a:t>
            </a:r>
            <a:r>
              <a:rPr sz="2400" dirty="0">
                <a:latin typeface="Tahoma"/>
                <a:cs typeface="Tahoma"/>
              </a:rPr>
              <a:t>is also initially zero 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Substituting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0,1,2,...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equation  </a:t>
            </a:r>
            <a:r>
              <a:rPr sz="2400" spc="-5" dirty="0">
                <a:latin typeface="Tahoma"/>
                <a:cs typeface="Tahoma"/>
              </a:rPr>
              <a:t>(2.13), 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obtain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902" y="3138169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36" y="3110853"/>
            <a:ext cx="3905885" cy="14300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v[0]=ax[0]+bx[-1]+y[0]=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1+b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0+0=a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902" y="5018023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207" y="4991380"/>
            <a:ext cx="4411980" cy="1429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v[1]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bx[0]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y[1]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  <a:tabLst>
                <a:tab pos="24917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0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b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1+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c=	</a:t>
            </a:r>
            <a:r>
              <a:rPr sz="2800" i="1" spc="-5" dirty="0">
                <a:latin typeface="Times New Roman"/>
                <a:cs typeface="Times New Roman"/>
              </a:rPr>
              <a:t>b+ac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25500"/>
            <a:ext cx="1141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150" y="825500"/>
            <a:ext cx="44113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ax[2]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y[2]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latin typeface="Times New Roman"/>
                <a:cs typeface="Times New Roman"/>
              </a:rPr>
              <a:t>0 + 0 +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y[3]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cv[2]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50" i="1" spc="-15" baseline="23391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571505"/>
            <a:ext cx="1675764" cy="10356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3200" i="1" spc="-1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 n –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659" y="3154172"/>
            <a:ext cx="3054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</a:t>
            </a:r>
            <a:r>
              <a:rPr sz="2850" i="1" spc="-7" baseline="23391" dirty="0">
                <a:latin typeface="Times New Roman"/>
                <a:cs typeface="Times New Roman"/>
              </a:rPr>
              <a:t>n-2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</a:t>
            </a:r>
            <a:r>
              <a:rPr sz="2850" i="1" spc="-7" baseline="23391" dirty="0">
                <a:latin typeface="Times New Roman"/>
                <a:cs typeface="Times New Roman"/>
              </a:rPr>
              <a:t>n-1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4953000"/>
            <a:ext cx="6520180" cy="957580"/>
          </a:xfrm>
          <a:custGeom>
            <a:avLst/>
            <a:gdLst/>
            <a:ahLst/>
            <a:cxnLst/>
            <a:rect l="l" t="t" r="r" b="b"/>
            <a:pathLst>
              <a:path w="6520180" h="957579">
                <a:moveTo>
                  <a:pt x="0" y="0"/>
                </a:moveTo>
                <a:lnTo>
                  <a:pt x="0" y="957072"/>
                </a:lnTo>
                <a:lnTo>
                  <a:pt x="6519672" y="957072"/>
                </a:lnTo>
                <a:lnTo>
                  <a:pt x="6519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0" y="5075682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21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925" y="4948428"/>
            <a:ext cx="6529070" cy="966469"/>
          </a:xfrm>
          <a:custGeom>
            <a:avLst/>
            <a:gdLst/>
            <a:ahLst/>
            <a:cxnLst/>
            <a:rect l="l" t="t" r="r" b="b"/>
            <a:pathLst>
              <a:path w="6529070" h="966470">
                <a:moveTo>
                  <a:pt x="0" y="966216"/>
                </a:moveTo>
                <a:lnTo>
                  <a:pt x="0" y="0"/>
                </a:lnTo>
                <a:lnTo>
                  <a:pt x="6528816" y="0"/>
                </a:lnTo>
                <a:lnTo>
                  <a:pt x="6528816" y="966215"/>
                </a:lnTo>
                <a:lnTo>
                  <a:pt x="0" y="9662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715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67817" y="51054"/>
                </a:moveTo>
                <a:lnTo>
                  <a:pt x="0" y="0"/>
                </a:lnTo>
                <a:lnTo>
                  <a:pt x="0" y="85344"/>
                </a:lnTo>
                <a:lnTo>
                  <a:pt x="23621" y="73400"/>
                </a:lnTo>
                <a:lnTo>
                  <a:pt x="23621" y="54864"/>
                </a:lnTo>
                <a:lnTo>
                  <a:pt x="25907" y="52578"/>
                </a:lnTo>
                <a:lnTo>
                  <a:pt x="29717" y="52578"/>
                </a:lnTo>
                <a:lnTo>
                  <a:pt x="32765" y="54864"/>
                </a:lnTo>
                <a:lnTo>
                  <a:pt x="38327" y="65965"/>
                </a:lnTo>
                <a:lnTo>
                  <a:pt x="67817" y="51054"/>
                </a:lnTo>
                <a:close/>
              </a:path>
              <a:path w="233679" h="462279">
                <a:moveTo>
                  <a:pt x="38327" y="65965"/>
                </a:moveTo>
                <a:lnTo>
                  <a:pt x="32765" y="54864"/>
                </a:lnTo>
                <a:lnTo>
                  <a:pt x="29717" y="52578"/>
                </a:lnTo>
                <a:lnTo>
                  <a:pt x="25907" y="52578"/>
                </a:lnTo>
                <a:lnTo>
                  <a:pt x="23621" y="54864"/>
                </a:lnTo>
                <a:lnTo>
                  <a:pt x="24383" y="58674"/>
                </a:lnTo>
                <a:lnTo>
                  <a:pt x="30090" y="70129"/>
                </a:lnTo>
                <a:lnTo>
                  <a:pt x="38327" y="65965"/>
                </a:lnTo>
                <a:close/>
              </a:path>
              <a:path w="233679" h="462279">
                <a:moveTo>
                  <a:pt x="30090" y="70129"/>
                </a:moveTo>
                <a:lnTo>
                  <a:pt x="24383" y="58674"/>
                </a:lnTo>
                <a:lnTo>
                  <a:pt x="23621" y="54864"/>
                </a:lnTo>
                <a:lnTo>
                  <a:pt x="23621" y="73400"/>
                </a:lnTo>
                <a:lnTo>
                  <a:pt x="30090" y="70129"/>
                </a:lnTo>
                <a:close/>
              </a:path>
              <a:path w="233679" h="462279">
                <a:moveTo>
                  <a:pt x="233171" y="458724"/>
                </a:moveTo>
                <a:lnTo>
                  <a:pt x="233171" y="454914"/>
                </a:lnTo>
                <a:lnTo>
                  <a:pt x="38327" y="65965"/>
                </a:lnTo>
                <a:lnTo>
                  <a:pt x="30090" y="70129"/>
                </a:lnTo>
                <a:lnTo>
                  <a:pt x="224027" y="459486"/>
                </a:lnTo>
                <a:lnTo>
                  <a:pt x="227075" y="461772"/>
                </a:lnTo>
                <a:lnTo>
                  <a:pt x="230885" y="461772"/>
                </a:lnTo>
                <a:lnTo>
                  <a:pt x="233171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741" y="3868755"/>
            <a:ext cx="8328659" cy="28473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570"/>
              </a:spcBef>
            </a:pPr>
            <a:r>
              <a:rPr sz="2950" i="1" spc="-130" dirty="0">
                <a:latin typeface="Symbol"/>
                <a:cs typeface="Symbol"/>
              </a:rPr>
              <a:t></a:t>
            </a:r>
            <a:r>
              <a:rPr sz="295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c </a:t>
            </a: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bcn-1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acn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870"/>
              </a:lnSpc>
              <a:spcBef>
                <a:spcPts val="1230"/>
              </a:spcBef>
              <a:tabLst>
                <a:tab pos="6220460" algn="l"/>
              </a:tabLst>
            </a:pPr>
            <a:r>
              <a:rPr sz="11475" spc="37" baseline="-4357" dirty="0">
                <a:latin typeface="Symbol"/>
                <a:cs typeface="Symbol"/>
              </a:rPr>
              <a:t></a:t>
            </a:r>
            <a:r>
              <a:rPr sz="11475" spc="-1275" baseline="-4357" dirty="0">
                <a:latin typeface="Times New Roman"/>
                <a:cs typeface="Times New Roman"/>
              </a:rPr>
              <a:t> </a:t>
            </a:r>
            <a:r>
              <a:rPr sz="4100" i="1" spc="-270" dirty="0">
                <a:latin typeface="Times New Roman"/>
                <a:cs typeface="Times New Roman"/>
              </a:rPr>
              <a:t>y</a:t>
            </a:r>
            <a:r>
              <a:rPr sz="5600" spc="-270" dirty="0">
                <a:latin typeface="Symbol"/>
                <a:cs typeface="Symbol"/>
              </a:rPr>
              <a:t></a:t>
            </a:r>
            <a:r>
              <a:rPr sz="4100" i="1" spc="-270" dirty="0">
                <a:latin typeface="Times New Roman"/>
                <a:cs typeface="Times New Roman"/>
              </a:rPr>
              <a:t>n</a:t>
            </a:r>
            <a:r>
              <a:rPr sz="5600" spc="-270" dirty="0">
                <a:latin typeface="Symbol"/>
                <a:cs typeface="Symbol"/>
              </a:rPr>
              <a:t></a:t>
            </a:r>
            <a:r>
              <a:rPr sz="5600" spc="-270" dirty="0">
                <a:latin typeface="Times New Roman"/>
                <a:cs typeface="Times New Roman"/>
              </a:rPr>
              <a:t> </a:t>
            </a:r>
            <a:r>
              <a:rPr sz="3600" i="1" spc="-120" baseline="-38194" dirty="0">
                <a:latin typeface="Times New Roman"/>
                <a:cs typeface="Times New Roman"/>
              </a:rPr>
              <a:t>x</a:t>
            </a:r>
            <a:r>
              <a:rPr sz="4875" spc="-120" baseline="-28205" dirty="0">
                <a:latin typeface="Symbol"/>
                <a:cs typeface="Symbol"/>
              </a:rPr>
              <a:t></a:t>
            </a:r>
            <a:r>
              <a:rPr sz="3600" i="1" spc="-120" baseline="-38194" dirty="0">
                <a:latin typeface="Times New Roman"/>
                <a:cs typeface="Times New Roman"/>
              </a:rPr>
              <a:t>n</a:t>
            </a:r>
            <a:r>
              <a:rPr sz="4875" spc="-120" baseline="-28205" dirty="0">
                <a:latin typeface="Symbol"/>
                <a:cs typeface="Symbol"/>
              </a:rPr>
              <a:t></a:t>
            </a:r>
            <a:r>
              <a:rPr sz="3600" spc="-120" baseline="-38194" dirty="0">
                <a:latin typeface="Symbol"/>
                <a:cs typeface="Symbol"/>
              </a:rPr>
              <a:t></a:t>
            </a:r>
            <a:r>
              <a:rPr sz="3750" i="1" spc="-120" baseline="-36666" dirty="0">
                <a:latin typeface="Symbol"/>
                <a:cs typeface="Symbol"/>
              </a:rPr>
              <a:t></a:t>
            </a:r>
            <a:r>
              <a:rPr sz="3750" i="1" spc="-120" baseline="-36666" dirty="0">
                <a:latin typeface="Times New Roman"/>
                <a:cs typeface="Times New Roman"/>
              </a:rPr>
              <a:t> </a:t>
            </a:r>
            <a:r>
              <a:rPr sz="4875" spc="-202" baseline="-28205" dirty="0">
                <a:latin typeface="Symbol"/>
                <a:cs typeface="Symbol"/>
              </a:rPr>
              <a:t></a:t>
            </a:r>
            <a:r>
              <a:rPr sz="3600" i="1" spc="-202" baseline="-38194" dirty="0">
                <a:latin typeface="Times New Roman"/>
                <a:cs typeface="Times New Roman"/>
              </a:rPr>
              <a:t>n</a:t>
            </a:r>
            <a:r>
              <a:rPr sz="4875" spc="-202" baseline="-28205" dirty="0">
                <a:latin typeface="Symbol"/>
                <a:cs typeface="Symbol"/>
              </a:rPr>
              <a:t></a:t>
            </a:r>
            <a:r>
              <a:rPr sz="4875" spc="-202" baseline="-28205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5" dirty="0">
                <a:latin typeface="Times New Roman"/>
                <a:cs typeface="Times New Roman"/>
              </a:rPr>
              <a:t> </a:t>
            </a:r>
            <a:r>
              <a:rPr sz="4100" i="1" spc="-140" dirty="0">
                <a:latin typeface="Times New Roman"/>
                <a:cs typeface="Times New Roman"/>
              </a:rPr>
              <a:t>h</a:t>
            </a:r>
            <a:r>
              <a:rPr sz="5600" spc="-140" dirty="0">
                <a:latin typeface="Symbol"/>
                <a:cs typeface="Symbol"/>
              </a:rPr>
              <a:t></a:t>
            </a:r>
            <a:r>
              <a:rPr sz="4100" i="1" spc="-140" dirty="0">
                <a:latin typeface="Times New Roman"/>
                <a:cs typeface="Times New Roman"/>
              </a:rPr>
              <a:t>n</a:t>
            </a:r>
            <a:r>
              <a:rPr sz="5600" spc="-140" dirty="0">
                <a:latin typeface="Symbol"/>
                <a:cs typeface="Symbol"/>
              </a:rPr>
              <a:t></a:t>
            </a:r>
            <a:r>
              <a:rPr sz="4100" spc="-140" dirty="0">
                <a:latin typeface="Symbol"/>
                <a:cs typeface="Symbol"/>
              </a:rPr>
              <a:t></a:t>
            </a:r>
            <a:r>
              <a:rPr sz="4100" spc="-19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bc	</a:t>
            </a:r>
            <a:r>
              <a:rPr sz="4100" spc="5" dirty="0">
                <a:latin typeface="Symbol"/>
                <a:cs typeface="Symbol"/>
              </a:rPr>
              <a:t></a:t>
            </a:r>
            <a:r>
              <a:rPr sz="4100" spc="-28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ac</a:t>
            </a:r>
            <a:endParaRPr sz="4100">
              <a:latin typeface="Times New Roman"/>
              <a:cs typeface="Times New Roman"/>
            </a:endParaRPr>
          </a:p>
          <a:p>
            <a:pPr marR="1038860" algn="r">
              <a:lnSpc>
                <a:spcPts val="1415"/>
              </a:lnSpc>
              <a:tabLst>
                <a:tab pos="1499235" algn="l"/>
              </a:tabLst>
            </a:pPr>
            <a:r>
              <a:rPr sz="2400" i="1" spc="14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4264660">
              <a:lnSpc>
                <a:spcPct val="100000"/>
              </a:lnSpc>
            </a:pPr>
            <a:r>
              <a:rPr sz="3200" b="1" spc="-5" dirty="0">
                <a:latin typeface="Tahoma"/>
                <a:cs typeface="Tahoma"/>
              </a:rPr>
              <a:t>Impulse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response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124" y="868933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to an impulse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excitation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49" y="1214247"/>
            <a:ext cx="7219950" cy="13601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50" dirty="0">
                <a:latin typeface="Symbol"/>
                <a:cs typeface="Symbol"/>
              </a:rPr>
              <a:t></a:t>
            </a:r>
            <a:r>
              <a:rPr sz="25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known </a:t>
            </a:r>
            <a:r>
              <a:rPr sz="2400" dirty="0">
                <a:latin typeface="Tahoma"/>
                <a:cs typeface="Tahoma"/>
              </a:rPr>
              <a:t>as the impulse response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it  is a very important characteristic of a discrete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276851"/>
            <a:ext cx="7599680" cy="19519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86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[n]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400" spc="-5" dirty="0">
                <a:latin typeface="Tahoma"/>
                <a:cs typeface="Tahoma"/>
              </a:rPr>
              <a:t>. The output tells </a:t>
            </a:r>
            <a:r>
              <a:rPr sz="2400" spc="-10" dirty="0">
                <a:latin typeface="Tahoma"/>
                <a:cs typeface="Tahoma"/>
              </a:rPr>
              <a:t>us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behaviour </a:t>
            </a:r>
            <a:r>
              <a:rPr sz="2400" dirty="0">
                <a:latin typeface="Tahoma"/>
                <a:cs typeface="Tahoma"/>
              </a:rPr>
              <a:t>as the system is </a:t>
            </a:r>
            <a:r>
              <a:rPr sz="2400" spc="-5" dirty="0">
                <a:latin typeface="Tahoma"/>
                <a:cs typeface="Tahoma"/>
              </a:rPr>
              <a:t>being </a:t>
            </a:r>
            <a:r>
              <a:rPr sz="2400" dirty="0">
                <a:latin typeface="Tahoma"/>
                <a:cs typeface="Tahoma"/>
              </a:rPr>
              <a:t>hit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all  </a:t>
            </a:r>
            <a:r>
              <a:rPr sz="2400" spc="-5" dirty="0">
                <a:latin typeface="Tahoma"/>
                <a:cs typeface="Tahoma"/>
              </a:rPr>
              <a:t>input frequencies. </a:t>
            </a:r>
            <a:r>
              <a:rPr sz="2800" i="1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completely characterizes the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2" y="839596"/>
            <a:ext cx="24580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response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3900" i="1" spc="15" baseline="2136" dirty="0">
                <a:latin typeface="Times New Roman"/>
                <a:cs typeface="Times New Roman"/>
              </a:rPr>
              <a:t>y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915" y="664879"/>
            <a:ext cx="144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0" dirty="0">
                <a:latin typeface="Symbol"/>
                <a:cs typeface="Symbol"/>
              </a:rPr>
              <a:t>Δ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7102" y="707000"/>
            <a:ext cx="11855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3505200"/>
            <a:ext cx="11861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719321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1605533" y="38099"/>
                </a:moveTo>
                <a:lnTo>
                  <a:pt x="1604009" y="35051"/>
                </a:lnTo>
                <a:lnTo>
                  <a:pt x="160019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1600199" y="42671"/>
                </a:lnTo>
                <a:lnTo>
                  <a:pt x="1604009" y="41909"/>
                </a:lnTo>
                <a:lnTo>
                  <a:pt x="1605533" y="38099"/>
                </a:lnTo>
                <a:close/>
              </a:path>
              <a:path w="1664335" h="76200">
                <a:moveTo>
                  <a:pt x="1664208" y="38099"/>
                </a:moveTo>
                <a:lnTo>
                  <a:pt x="1588008" y="0"/>
                </a:lnTo>
                <a:lnTo>
                  <a:pt x="1588008" y="33527"/>
                </a:lnTo>
                <a:lnTo>
                  <a:pt x="1600199" y="33527"/>
                </a:lnTo>
                <a:lnTo>
                  <a:pt x="1604009" y="35051"/>
                </a:lnTo>
                <a:lnTo>
                  <a:pt x="1605533" y="38099"/>
                </a:lnTo>
                <a:lnTo>
                  <a:pt x="1605533" y="67436"/>
                </a:lnTo>
                <a:lnTo>
                  <a:pt x="1664208" y="38099"/>
                </a:lnTo>
                <a:close/>
              </a:path>
              <a:path w="1664335" h="76200">
                <a:moveTo>
                  <a:pt x="1605533" y="67436"/>
                </a:moveTo>
                <a:lnTo>
                  <a:pt x="1605533" y="38099"/>
                </a:lnTo>
                <a:lnTo>
                  <a:pt x="1604009" y="41909"/>
                </a:lnTo>
                <a:lnTo>
                  <a:pt x="1600199" y="42671"/>
                </a:lnTo>
                <a:lnTo>
                  <a:pt x="1588008" y="42671"/>
                </a:lnTo>
                <a:lnTo>
                  <a:pt x="1588008" y="76199"/>
                </a:lnTo>
                <a:lnTo>
                  <a:pt x="1605533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2701" y="32227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028" y="3719321"/>
            <a:ext cx="1663700" cy="76200"/>
          </a:xfrm>
          <a:custGeom>
            <a:avLst/>
            <a:gdLst/>
            <a:ahLst/>
            <a:cxnLst/>
            <a:rect l="l" t="t" r="r" b="b"/>
            <a:pathLst>
              <a:path w="1663700" h="76200">
                <a:moveTo>
                  <a:pt x="1604772" y="38099"/>
                </a:moveTo>
                <a:lnTo>
                  <a:pt x="1603248" y="35051"/>
                </a:lnTo>
                <a:lnTo>
                  <a:pt x="16002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00200" y="42671"/>
                </a:lnTo>
                <a:lnTo>
                  <a:pt x="1603248" y="41909"/>
                </a:lnTo>
                <a:lnTo>
                  <a:pt x="1604772" y="38099"/>
                </a:lnTo>
                <a:close/>
              </a:path>
              <a:path w="1663700" h="76200">
                <a:moveTo>
                  <a:pt x="1663446" y="38099"/>
                </a:moveTo>
                <a:lnTo>
                  <a:pt x="1587246" y="0"/>
                </a:lnTo>
                <a:lnTo>
                  <a:pt x="1587246" y="33527"/>
                </a:lnTo>
                <a:lnTo>
                  <a:pt x="1600200" y="33527"/>
                </a:lnTo>
                <a:lnTo>
                  <a:pt x="1603248" y="35051"/>
                </a:lnTo>
                <a:lnTo>
                  <a:pt x="1604772" y="38099"/>
                </a:lnTo>
                <a:lnTo>
                  <a:pt x="1604772" y="67436"/>
                </a:lnTo>
                <a:lnTo>
                  <a:pt x="1663446" y="38099"/>
                </a:lnTo>
                <a:close/>
              </a:path>
              <a:path w="1663700" h="76200">
                <a:moveTo>
                  <a:pt x="1604772" y="67436"/>
                </a:moveTo>
                <a:lnTo>
                  <a:pt x="1604772" y="38099"/>
                </a:lnTo>
                <a:lnTo>
                  <a:pt x="1603248" y="41909"/>
                </a:lnTo>
                <a:lnTo>
                  <a:pt x="1600200" y="42671"/>
                </a:lnTo>
                <a:lnTo>
                  <a:pt x="1587246" y="42671"/>
                </a:lnTo>
                <a:lnTo>
                  <a:pt x="1587246" y="76199"/>
                </a:lnTo>
                <a:lnTo>
                  <a:pt x="16047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102" y="321741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68933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570622"/>
            <a:ext cx="7371715" cy="95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since the system is time </a:t>
            </a:r>
            <a:r>
              <a:rPr sz="2400" spc="-5" dirty="0">
                <a:latin typeface="Tahoma"/>
                <a:cs typeface="Tahoma"/>
              </a:rPr>
              <a:t>invariant,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5091368"/>
            <a:ext cx="1677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56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latin typeface="Tahoma"/>
                <a:cs typeface="Tahoma"/>
              </a:rPr>
              <a:t>Therefore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501" y="1593931"/>
            <a:ext cx="65595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0" i="1" spc="-7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927" y="1608120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6828" y="1931670"/>
            <a:ext cx="2291080" cy="76200"/>
          </a:xfrm>
          <a:custGeom>
            <a:avLst/>
            <a:gdLst/>
            <a:ahLst/>
            <a:cxnLst/>
            <a:rect l="l" t="t" r="r" b="b"/>
            <a:pathLst>
              <a:path w="2291079" h="76200">
                <a:moveTo>
                  <a:pt x="2231898" y="38099"/>
                </a:moveTo>
                <a:lnTo>
                  <a:pt x="2230374" y="35051"/>
                </a:lnTo>
                <a:lnTo>
                  <a:pt x="2227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27326" y="43433"/>
                </a:lnTo>
                <a:lnTo>
                  <a:pt x="2230374" y="41909"/>
                </a:lnTo>
                <a:lnTo>
                  <a:pt x="2231898" y="38099"/>
                </a:lnTo>
                <a:close/>
              </a:path>
              <a:path w="2291079" h="76200">
                <a:moveTo>
                  <a:pt x="2290572" y="38099"/>
                </a:moveTo>
                <a:lnTo>
                  <a:pt x="2214372" y="0"/>
                </a:lnTo>
                <a:lnTo>
                  <a:pt x="2214372" y="33527"/>
                </a:lnTo>
                <a:lnTo>
                  <a:pt x="2227326" y="33527"/>
                </a:lnTo>
                <a:lnTo>
                  <a:pt x="2230374" y="35051"/>
                </a:lnTo>
                <a:lnTo>
                  <a:pt x="2231898" y="38099"/>
                </a:lnTo>
                <a:lnTo>
                  <a:pt x="2231898" y="67436"/>
                </a:lnTo>
                <a:lnTo>
                  <a:pt x="2290572" y="38099"/>
                </a:lnTo>
                <a:close/>
              </a:path>
              <a:path w="2291079" h="76200">
                <a:moveTo>
                  <a:pt x="2231898" y="67436"/>
                </a:moveTo>
                <a:lnTo>
                  <a:pt x="2231898" y="38099"/>
                </a:lnTo>
                <a:lnTo>
                  <a:pt x="2230374" y="41909"/>
                </a:lnTo>
                <a:lnTo>
                  <a:pt x="2227326" y="43433"/>
                </a:lnTo>
                <a:lnTo>
                  <a:pt x="2214372" y="43433"/>
                </a:lnTo>
                <a:lnTo>
                  <a:pt x="2214372" y="76199"/>
                </a:lnTo>
                <a:lnTo>
                  <a:pt x="2231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302" y="152730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01" y="4000327"/>
            <a:ext cx="9321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468" y="4014516"/>
            <a:ext cx="932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94" y="4283202"/>
            <a:ext cx="2181860" cy="76200"/>
          </a:xfrm>
          <a:custGeom>
            <a:avLst/>
            <a:gdLst/>
            <a:ahLst/>
            <a:cxnLst/>
            <a:rect l="l" t="t" r="r" b="b"/>
            <a:pathLst>
              <a:path w="2181860" h="76200">
                <a:moveTo>
                  <a:pt x="2122932" y="38099"/>
                </a:moveTo>
                <a:lnTo>
                  <a:pt x="2121408" y="34289"/>
                </a:lnTo>
                <a:lnTo>
                  <a:pt x="211836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118360" y="42671"/>
                </a:lnTo>
                <a:lnTo>
                  <a:pt x="2121408" y="41147"/>
                </a:lnTo>
                <a:lnTo>
                  <a:pt x="2122932" y="38099"/>
                </a:lnTo>
                <a:close/>
              </a:path>
              <a:path w="2181860" h="76200">
                <a:moveTo>
                  <a:pt x="2181606" y="38099"/>
                </a:moveTo>
                <a:lnTo>
                  <a:pt x="2105406" y="0"/>
                </a:lnTo>
                <a:lnTo>
                  <a:pt x="2105406" y="33527"/>
                </a:lnTo>
                <a:lnTo>
                  <a:pt x="2118360" y="33527"/>
                </a:lnTo>
                <a:lnTo>
                  <a:pt x="2121408" y="34289"/>
                </a:lnTo>
                <a:lnTo>
                  <a:pt x="2122932" y="38099"/>
                </a:lnTo>
                <a:lnTo>
                  <a:pt x="2122932" y="67436"/>
                </a:lnTo>
                <a:lnTo>
                  <a:pt x="2181606" y="38099"/>
                </a:lnTo>
                <a:close/>
              </a:path>
              <a:path w="2181860" h="76200">
                <a:moveTo>
                  <a:pt x="2122932" y="67436"/>
                </a:moveTo>
                <a:lnTo>
                  <a:pt x="2122932" y="38099"/>
                </a:lnTo>
                <a:lnTo>
                  <a:pt x="2121408" y="41147"/>
                </a:lnTo>
                <a:lnTo>
                  <a:pt x="2118360" y="42671"/>
                </a:lnTo>
                <a:lnTo>
                  <a:pt x="2105406" y="42671"/>
                </a:lnTo>
                <a:lnTo>
                  <a:pt x="2105406" y="76199"/>
                </a:lnTo>
                <a:lnTo>
                  <a:pt x="21229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7097" y="3832352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846" y="5981527"/>
            <a:ext cx="152273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latin typeface="Times New Roman"/>
                <a:cs typeface="Times New Roman"/>
              </a:rPr>
              <a:t>x[k]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171" y="5995716"/>
            <a:ext cx="1523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x[k]h[n-k]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328" y="6278879"/>
            <a:ext cx="2641600" cy="76200"/>
          </a:xfrm>
          <a:custGeom>
            <a:avLst/>
            <a:gdLst/>
            <a:ahLst/>
            <a:cxnLst/>
            <a:rect l="l" t="t" r="r" b="b"/>
            <a:pathLst>
              <a:path w="2641600" h="76200">
                <a:moveTo>
                  <a:pt x="2582418" y="38100"/>
                </a:moveTo>
                <a:lnTo>
                  <a:pt x="2581656" y="34290"/>
                </a:lnTo>
                <a:lnTo>
                  <a:pt x="257784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77846" y="42672"/>
                </a:lnTo>
                <a:lnTo>
                  <a:pt x="2581656" y="41148"/>
                </a:lnTo>
                <a:lnTo>
                  <a:pt x="2582418" y="38100"/>
                </a:lnTo>
                <a:close/>
              </a:path>
              <a:path w="2641600" h="76200">
                <a:moveTo>
                  <a:pt x="2641092" y="38100"/>
                </a:moveTo>
                <a:lnTo>
                  <a:pt x="2564892" y="0"/>
                </a:lnTo>
                <a:lnTo>
                  <a:pt x="2564892" y="32766"/>
                </a:lnTo>
                <a:lnTo>
                  <a:pt x="2577846" y="32766"/>
                </a:lnTo>
                <a:lnTo>
                  <a:pt x="2581656" y="34290"/>
                </a:lnTo>
                <a:lnTo>
                  <a:pt x="2582418" y="38100"/>
                </a:lnTo>
                <a:lnTo>
                  <a:pt x="2582418" y="67437"/>
                </a:lnTo>
                <a:lnTo>
                  <a:pt x="2641092" y="38100"/>
                </a:lnTo>
                <a:close/>
              </a:path>
              <a:path w="2641600" h="76200">
                <a:moveTo>
                  <a:pt x="2582418" y="67437"/>
                </a:moveTo>
                <a:lnTo>
                  <a:pt x="2582418" y="38100"/>
                </a:lnTo>
                <a:lnTo>
                  <a:pt x="2581656" y="41148"/>
                </a:lnTo>
                <a:lnTo>
                  <a:pt x="2577846" y="42672"/>
                </a:lnTo>
                <a:lnTo>
                  <a:pt x="2564892" y="42672"/>
                </a:lnTo>
                <a:lnTo>
                  <a:pt x="2564892" y="76200"/>
                </a:lnTo>
                <a:lnTo>
                  <a:pt x="25824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00447" y="58417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154679"/>
            <a:ext cx="5252085" cy="951230"/>
          </a:xfrm>
          <a:custGeom>
            <a:avLst/>
            <a:gdLst/>
            <a:ahLst/>
            <a:cxnLst/>
            <a:rect l="l" t="t" r="r" b="b"/>
            <a:pathLst>
              <a:path w="5252084" h="951229">
                <a:moveTo>
                  <a:pt x="0" y="0"/>
                </a:moveTo>
                <a:lnTo>
                  <a:pt x="0" y="950976"/>
                </a:lnTo>
                <a:lnTo>
                  <a:pt x="5251704" y="950975"/>
                </a:lnTo>
                <a:lnTo>
                  <a:pt x="525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323" y="3150107"/>
            <a:ext cx="5260975" cy="960119"/>
          </a:xfrm>
          <a:custGeom>
            <a:avLst/>
            <a:gdLst/>
            <a:ahLst/>
            <a:cxnLst/>
            <a:rect l="l" t="t" r="r" b="b"/>
            <a:pathLst>
              <a:path w="5260975" h="960120">
                <a:moveTo>
                  <a:pt x="0" y="960120"/>
                </a:moveTo>
                <a:lnTo>
                  <a:pt x="0" y="0"/>
                </a:lnTo>
                <a:lnTo>
                  <a:pt x="5260848" y="0"/>
                </a:lnTo>
                <a:lnTo>
                  <a:pt x="5260848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3916679"/>
            <a:ext cx="131445" cy="347980"/>
          </a:xfrm>
          <a:custGeom>
            <a:avLst/>
            <a:gdLst/>
            <a:ahLst/>
            <a:cxnLst/>
            <a:rect l="l" t="t" r="r" b="b"/>
            <a:pathLst>
              <a:path w="131445" h="347979">
                <a:moveTo>
                  <a:pt x="99670" y="73575"/>
                </a:moveTo>
                <a:lnTo>
                  <a:pt x="90506" y="70585"/>
                </a:lnTo>
                <a:lnTo>
                  <a:pt x="0" y="341375"/>
                </a:lnTo>
                <a:lnTo>
                  <a:pt x="0" y="344423"/>
                </a:lnTo>
                <a:lnTo>
                  <a:pt x="3048" y="347471"/>
                </a:lnTo>
                <a:lnTo>
                  <a:pt x="6858" y="346709"/>
                </a:lnTo>
                <a:lnTo>
                  <a:pt x="9144" y="344423"/>
                </a:lnTo>
                <a:lnTo>
                  <a:pt x="99670" y="73575"/>
                </a:lnTo>
                <a:close/>
              </a:path>
              <a:path w="131445" h="347979">
                <a:moveTo>
                  <a:pt x="131063" y="83819"/>
                </a:moveTo>
                <a:lnTo>
                  <a:pt x="118871" y="0"/>
                </a:lnTo>
                <a:lnTo>
                  <a:pt x="58673" y="60197"/>
                </a:lnTo>
                <a:lnTo>
                  <a:pt x="90506" y="70585"/>
                </a:lnTo>
                <a:lnTo>
                  <a:pt x="94487" y="58673"/>
                </a:lnTo>
                <a:lnTo>
                  <a:pt x="96773" y="55625"/>
                </a:lnTo>
                <a:lnTo>
                  <a:pt x="100583" y="55625"/>
                </a:lnTo>
                <a:lnTo>
                  <a:pt x="102869" y="57911"/>
                </a:lnTo>
                <a:lnTo>
                  <a:pt x="103631" y="61721"/>
                </a:lnTo>
                <a:lnTo>
                  <a:pt x="103631" y="74868"/>
                </a:lnTo>
                <a:lnTo>
                  <a:pt x="131063" y="83819"/>
                </a:lnTo>
                <a:close/>
              </a:path>
              <a:path w="131445" h="347979">
                <a:moveTo>
                  <a:pt x="103631" y="61721"/>
                </a:moveTo>
                <a:lnTo>
                  <a:pt x="102869" y="57911"/>
                </a:lnTo>
                <a:lnTo>
                  <a:pt x="100583" y="55625"/>
                </a:lnTo>
                <a:lnTo>
                  <a:pt x="96773" y="55625"/>
                </a:lnTo>
                <a:lnTo>
                  <a:pt x="94487" y="58673"/>
                </a:lnTo>
                <a:lnTo>
                  <a:pt x="90506" y="70585"/>
                </a:lnTo>
                <a:lnTo>
                  <a:pt x="99670" y="73575"/>
                </a:lnTo>
                <a:lnTo>
                  <a:pt x="103631" y="61721"/>
                </a:lnTo>
                <a:close/>
              </a:path>
              <a:path w="131445" h="347979">
                <a:moveTo>
                  <a:pt x="103631" y="74868"/>
                </a:moveTo>
                <a:lnTo>
                  <a:pt x="103631" y="61721"/>
                </a:lnTo>
                <a:lnTo>
                  <a:pt x="99670" y="73575"/>
                </a:lnTo>
                <a:lnTo>
                  <a:pt x="103631" y="7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3886200"/>
            <a:ext cx="309880" cy="386080"/>
          </a:xfrm>
          <a:custGeom>
            <a:avLst/>
            <a:gdLst/>
            <a:ahLst/>
            <a:cxnLst/>
            <a:rect l="l" t="t" r="r" b="b"/>
            <a:pathLst>
              <a:path w="309879" h="386079">
                <a:moveTo>
                  <a:pt x="265632" y="62485"/>
                </a:moveTo>
                <a:lnTo>
                  <a:pt x="257955" y="56460"/>
                </a:lnTo>
                <a:lnTo>
                  <a:pt x="762" y="377951"/>
                </a:lnTo>
                <a:lnTo>
                  <a:pt x="0" y="381761"/>
                </a:lnTo>
                <a:lnTo>
                  <a:pt x="1524" y="384809"/>
                </a:lnTo>
                <a:lnTo>
                  <a:pt x="5334" y="385571"/>
                </a:lnTo>
                <a:lnTo>
                  <a:pt x="8382" y="384047"/>
                </a:lnTo>
                <a:lnTo>
                  <a:pt x="265632" y="62485"/>
                </a:lnTo>
                <a:close/>
              </a:path>
              <a:path w="309879" h="386079">
                <a:moveTo>
                  <a:pt x="309372" y="0"/>
                </a:moveTo>
                <a:lnTo>
                  <a:pt x="231648" y="35813"/>
                </a:lnTo>
                <a:lnTo>
                  <a:pt x="257955" y="56460"/>
                </a:lnTo>
                <a:lnTo>
                  <a:pt x="265938" y="46481"/>
                </a:lnTo>
                <a:lnTo>
                  <a:pt x="268986" y="44957"/>
                </a:lnTo>
                <a:lnTo>
                  <a:pt x="272796" y="45719"/>
                </a:lnTo>
                <a:lnTo>
                  <a:pt x="274320" y="48767"/>
                </a:lnTo>
                <a:lnTo>
                  <a:pt x="274320" y="69303"/>
                </a:lnTo>
                <a:lnTo>
                  <a:pt x="291846" y="83057"/>
                </a:lnTo>
                <a:lnTo>
                  <a:pt x="309372" y="0"/>
                </a:lnTo>
                <a:close/>
              </a:path>
              <a:path w="309879" h="386079">
                <a:moveTo>
                  <a:pt x="274320" y="48767"/>
                </a:moveTo>
                <a:lnTo>
                  <a:pt x="272796" y="45719"/>
                </a:lnTo>
                <a:lnTo>
                  <a:pt x="268986" y="44957"/>
                </a:lnTo>
                <a:lnTo>
                  <a:pt x="265938" y="46481"/>
                </a:lnTo>
                <a:lnTo>
                  <a:pt x="257955" y="56460"/>
                </a:lnTo>
                <a:lnTo>
                  <a:pt x="265632" y="62485"/>
                </a:lnTo>
                <a:lnTo>
                  <a:pt x="273558" y="52577"/>
                </a:lnTo>
                <a:lnTo>
                  <a:pt x="274320" y="48767"/>
                </a:lnTo>
                <a:close/>
              </a:path>
              <a:path w="309879" h="386079">
                <a:moveTo>
                  <a:pt x="274320" y="69303"/>
                </a:moveTo>
                <a:lnTo>
                  <a:pt x="274320" y="48767"/>
                </a:lnTo>
                <a:lnTo>
                  <a:pt x="273558" y="52577"/>
                </a:lnTo>
                <a:lnTo>
                  <a:pt x="265632" y="62485"/>
                </a:lnTo>
                <a:lnTo>
                  <a:pt x="274320" y="6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5440679"/>
            <a:ext cx="3750310" cy="502920"/>
          </a:xfrm>
          <a:custGeom>
            <a:avLst/>
            <a:gdLst/>
            <a:ahLst/>
            <a:cxnLst/>
            <a:rect l="l" t="t" r="r" b="b"/>
            <a:pathLst>
              <a:path w="3750309" h="502920">
                <a:moveTo>
                  <a:pt x="0" y="0"/>
                </a:moveTo>
                <a:lnTo>
                  <a:pt x="0" y="502920"/>
                </a:lnTo>
                <a:lnTo>
                  <a:pt x="3749802" y="502920"/>
                </a:lnTo>
                <a:lnTo>
                  <a:pt x="3749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6302" y="1328834"/>
            <a:ext cx="8449310" cy="458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1181100" indent="-342900">
              <a:lnSpc>
                <a:spcPct val="1194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Now recall that each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written as a  </a:t>
            </a:r>
            <a:r>
              <a:rPr sz="2400" spc="-5" dirty="0">
                <a:latin typeface="Tahoma"/>
                <a:cs typeface="Tahoma"/>
              </a:rPr>
              <a:t>weighted </a:t>
            </a:r>
            <a:r>
              <a:rPr sz="2400" dirty="0">
                <a:latin typeface="Tahoma"/>
                <a:cs typeface="Tahoma"/>
              </a:rPr>
              <a:t>sum of </a:t>
            </a:r>
            <a:r>
              <a:rPr sz="2400" spc="-5" dirty="0">
                <a:latin typeface="Tahoma"/>
                <a:cs typeface="Tahoma"/>
              </a:rPr>
              <a:t>shifted unit </a:t>
            </a:r>
            <a:r>
              <a:rPr sz="2400" dirty="0">
                <a:latin typeface="Tahoma"/>
                <a:cs typeface="Tahoma"/>
              </a:rPr>
              <a:t>impulse (see </a:t>
            </a:r>
            <a:r>
              <a:rPr sz="2400" spc="-5" dirty="0">
                <a:latin typeface="Tahoma"/>
                <a:cs typeface="Tahoma"/>
              </a:rPr>
              <a:t>equation  (2.10)). </a:t>
            </a:r>
            <a:r>
              <a:rPr sz="2400" dirty="0">
                <a:latin typeface="Tahoma"/>
                <a:cs typeface="Tahoma"/>
              </a:rPr>
              <a:t>Therefore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877060" algn="ctr">
              <a:lnSpc>
                <a:spcPts val="1015"/>
              </a:lnSpc>
              <a:tabLst>
                <a:tab pos="3067050" algn="l"/>
              </a:tabLst>
            </a:pPr>
            <a:r>
              <a:rPr sz="1500" spc="25" dirty="0">
                <a:latin typeface="Symbol"/>
                <a:cs typeface="Symbol"/>
              </a:rPr>
              <a:t></a:t>
            </a:r>
            <a:r>
              <a:rPr sz="1500" spc="25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1570355">
              <a:lnSpc>
                <a:spcPts val="3954"/>
              </a:lnSpc>
            </a:pP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27" baseline="-8438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x</a:t>
            </a:r>
            <a:r>
              <a:rPr sz="2650" spc="-10" dirty="0">
                <a:latin typeface="Times New Roman"/>
                <a:cs typeface="Times New Roman"/>
              </a:rPr>
              <a:t>[</a:t>
            </a:r>
            <a:r>
              <a:rPr sz="2650" i="1" spc="-10" dirty="0">
                <a:latin typeface="Times New Roman"/>
                <a:cs typeface="Times New Roman"/>
              </a:rPr>
              <a:t>k</a:t>
            </a:r>
            <a:r>
              <a:rPr sz="2650" i="1" spc="-41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]</a:t>
            </a:r>
            <a:r>
              <a:rPr sz="2800" i="1" spc="-145" dirty="0">
                <a:latin typeface="Symbol"/>
                <a:cs typeface="Symbol"/>
              </a:rPr>
              <a:t>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[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295" dirty="0">
                <a:latin typeface="Symbol"/>
                <a:cs typeface="Symbol"/>
              </a:rPr>
              <a:t>⎯⎯</a:t>
            </a:r>
            <a:r>
              <a:rPr sz="2250" i="1" spc="442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19" baseline="-84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i="1" spc="-25" dirty="0">
                <a:latin typeface="Times New Roman"/>
                <a:cs typeface="Times New Roman"/>
              </a:rPr>
              <a:t>h</a:t>
            </a:r>
            <a:r>
              <a:rPr sz="2650" spc="-25" dirty="0">
                <a:latin typeface="Times New Roman"/>
                <a:cs typeface="Times New Roman"/>
              </a:rPr>
              <a:t>[</a:t>
            </a:r>
            <a:r>
              <a:rPr sz="2650" i="1" spc="-25" dirty="0">
                <a:latin typeface="Times New Roman"/>
                <a:cs typeface="Times New Roman"/>
              </a:rPr>
              <a:t>n</a:t>
            </a:r>
            <a:r>
              <a:rPr sz="2650" i="1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  <a:p>
            <a:pPr marR="1875155" algn="ctr">
              <a:lnSpc>
                <a:spcPct val="100000"/>
              </a:lnSpc>
              <a:spcBef>
                <a:spcPts val="235"/>
              </a:spcBef>
              <a:tabLst>
                <a:tab pos="3067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</a:t>
            </a:r>
            <a:r>
              <a:rPr sz="1500" spc="6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450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	x[n] </a:t>
            </a:r>
            <a:r>
              <a:rPr sz="2400" baseline="-20833" dirty="0">
                <a:latin typeface="Times New Roman"/>
                <a:cs typeface="Times New Roman"/>
              </a:rPr>
              <a:t>* </a:t>
            </a: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imes New Roman"/>
                <a:cs typeface="Times New Roman"/>
              </a:rPr>
              <a:t>(see equation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(2.12))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892935">
              <a:lnSpc>
                <a:spcPct val="100000"/>
              </a:lnSpc>
              <a:spcBef>
                <a:spcPts val="1195"/>
              </a:spcBef>
            </a:pP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3600" spc="-459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50" spc="805" dirty="0">
                <a:latin typeface="Symbol"/>
                <a:cs typeface="Symbol"/>
              </a:rPr>
              <a:t>⎯</a:t>
            </a:r>
            <a:r>
              <a:rPr sz="2650" spc="4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y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3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x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40" dirty="0">
                <a:latin typeface="Symbol"/>
                <a:cs typeface="Symbol"/>
              </a:rPr>
              <a:t>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5436108"/>
            <a:ext cx="3759200" cy="512445"/>
          </a:xfrm>
          <a:custGeom>
            <a:avLst/>
            <a:gdLst/>
            <a:ahLst/>
            <a:cxnLst/>
            <a:rect l="l" t="t" r="r" b="b"/>
            <a:pathLst>
              <a:path w="3759200" h="512445">
                <a:moveTo>
                  <a:pt x="0" y="512064"/>
                </a:moveTo>
                <a:lnTo>
                  <a:pt x="0" y="0"/>
                </a:lnTo>
                <a:lnTo>
                  <a:pt x="3758946" y="0"/>
                </a:lnTo>
                <a:lnTo>
                  <a:pt x="3758946" y="512063"/>
                </a:lnTo>
                <a:lnTo>
                  <a:pt x="0" y="51206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84352"/>
            <a:ext cx="7475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arbitrary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is the  </a:t>
            </a:r>
            <a:r>
              <a:rPr sz="2400" spc="-5" dirty="0">
                <a:latin typeface="Tahoma"/>
                <a:cs typeface="Tahoma"/>
              </a:rPr>
              <a:t>convolution of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with the impulse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49" y="1719326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2514600"/>
            <a:ext cx="1624330" cy="608330"/>
          </a:xfrm>
          <a:custGeom>
            <a:avLst/>
            <a:gdLst/>
            <a:ahLst/>
            <a:cxnLst/>
            <a:rect l="l" t="t" r="r" b="b"/>
            <a:pathLst>
              <a:path w="1624329" h="608330">
                <a:moveTo>
                  <a:pt x="0" y="0"/>
                </a:moveTo>
                <a:lnTo>
                  <a:pt x="0" y="608075"/>
                </a:lnTo>
                <a:lnTo>
                  <a:pt x="1623822" y="608075"/>
                </a:lnTo>
                <a:lnTo>
                  <a:pt x="16238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973" y="25415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2001" y="2882645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68196" y="38099"/>
                </a:moveTo>
                <a:lnTo>
                  <a:pt x="1566672" y="35051"/>
                </a:lnTo>
                <a:lnTo>
                  <a:pt x="15636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3624" y="43433"/>
                </a:lnTo>
                <a:lnTo>
                  <a:pt x="1566672" y="41909"/>
                </a:lnTo>
                <a:lnTo>
                  <a:pt x="1568196" y="38099"/>
                </a:lnTo>
                <a:close/>
              </a:path>
              <a:path w="1626870" h="76200">
                <a:moveTo>
                  <a:pt x="1626870" y="38099"/>
                </a:moveTo>
                <a:lnTo>
                  <a:pt x="1550670" y="0"/>
                </a:lnTo>
                <a:lnTo>
                  <a:pt x="1550670" y="33527"/>
                </a:lnTo>
                <a:lnTo>
                  <a:pt x="1563624" y="33527"/>
                </a:lnTo>
                <a:lnTo>
                  <a:pt x="1566672" y="35051"/>
                </a:lnTo>
                <a:lnTo>
                  <a:pt x="1568196" y="38099"/>
                </a:lnTo>
                <a:lnTo>
                  <a:pt x="1568196" y="67436"/>
                </a:lnTo>
                <a:lnTo>
                  <a:pt x="1626870" y="38099"/>
                </a:lnTo>
                <a:close/>
              </a:path>
              <a:path w="1626870" h="76200">
                <a:moveTo>
                  <a:pt x="1568196" y="67436"/>
                </a:moveTo>
                <a:lnTo>
                  <a:pt x="1568196" y="38099"/>
                </a:lnTo>
                <a:lnTo>
                  <a:pt x="1566672" y="41909"/>
                </a:lnTo>
                <a:lnTo>
                  <a:pt x="1563624" y="43433"/>
                </a:lnTo>
                <a:lnTo>
                  <a:pt x="1550670" y="43433"/>
                </a:lnTo>
                <a:lnTo>
                  <a:pt x="1550670" y="76199"/>
                </a:lnTo>
                <a:lnTo>
                  <a:pt x="15681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701" y="247446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121" y="2882645"/>
            <a:ext cx="1629410" cy="76200"/>
          </a:xfrm>
          <a:custGeom>
            <a:avLst/>
            <a:gdLst/>
            <a:ahLst/>
            <a:cxnLst/>
            <a:rect l="l" t="t" r="r" b="b"/>
            <a:pathLst>
              <a:path w="1629409" h="76200">
                <a:moveTo>
                  <a:pt x="1570482" y="38099"/>
                </a:moveTo>
                <a:lnTo>
                  <a:pt x="1568958" y="35051"/>
                </a:lnTo>
                <a:lnTo>
                  <a:pt x="15651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5148" y="43433"/>
                </a:lnTo>
                <a:lnTo>
                  <a:pt x="1568958" y="41909"/>
                </a:lnTo>
                <a:lnTo>
                  <a:pt x="1570482" y="38099"/>
                </a:lnTo>
                <a:close/>
              </a:path>
              <a:path w="1629409" h="76200">
                <a:moveTo>
                  <a:pt x="1629156" y="38099"/>
                </a:moveTo>
                <a:lnTo>
                  <a:pt x="1552956" y="0"/>
                </a:lnTo>
                <a:lnTo>
                  <a:pt x="1552956" y="33527"/>
                </a:lnTo>
                <a:lnTo>
                  <a:pt x="1565148" y="33527"/>
                </a:lnTo>
                <a:lnTo>
                  <a:pt x="1568958" y="35051"/>
                </a:lnTo>
                <a:lnTo>
                  <a:pt x="1570482" y="38099"/>
                </a:lnTo>
                <a:lnTo>
                  <a:pt x="1570482" y="67436"/>
                </a:lnTo>
                <a:lnTo>
                  <a:pt x="1629156" y="38099"/>
                </a:lnTo>
                <a:close/>
              </a:path>
              <a:path w="1629409" h="76200">
                <a:moveTo>
                  <a:pt x="1570482" y="67436"/>
                </a:moveTo>
                <a:lnTo>
                  <a:pt x="1570482" y="38099"/>
                </a:lnTo>
                <a:lnTo>
                  <a:pt x="1568958" y="41909"/>
                </a:lnTo>
                <a:lnTo>
                  <a:pt x="1565148" y="43433"/>
                </a:lnTo>
                <a:lnTo>
                  <a:pt x="1552956" y="43433"/>
                </a:lnTo>
                <a:lnTo>
                  <a:pt x="1552956" y="76199"/>
                </a:lnTo>
                <a:lnTo>
                  <a:pt x="157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100" y="24142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5" y="1927504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520" y="3680104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impulse response 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9734" y="2920745"/>
            <a:ext cx="287020" cy="816610"/>
          </a:xfrm>
          <a:custGeom>
            <a:avLst/>
            <a:gdLst/>
            <a:ahLst/>
            <a:cxnLst/>
            <a:rect l="l" t="t" r="r" b="b"/>
            <a:pathLst>
              <a:path w="287020" h="816610">
                <a:moveTo>
                  <a:pt x="72390" y="60197"/>
                </a:moveTo>
                <a:lnTo>
                  <a:pt x="12192" y="0"/>
                </a:lnTo>
                <a:lnTo>
                  <a:pt x="0" y="84581"/>
                </a:lnTo>
                <a:lnTo>
                  <a:pt x="27432" y="75341"/>
                </a:lnTo>
                <a:lnTo>
                  <a:pt x="27432" y="61721"/>
                </a:lnTo>
                <a:lnTo>
                  <a:pt x="28194" y="58673"/>
                </a:lnTo>
                <a:lnTo>
                  <a:pt x="30480" y="55625"/>
                </a:lnTo>
                <a:lnTo>
                  <a:pt x="34290" y="56387"/>
                </a:lnTo>
                <a:lnTo>
                  <a:pt x="36576" y="58673"/>
                </a:lnTo>
                <a:lnTo>
                  <a:pt x="40640" y="70892"/>
                </a:lnTo>
                <a:lnTo>
                  <a:pt x="72390" y="60197"/>
                </a:lnTo>
                <a:close/>
              </a:path>
              <a:path w="287020" h="816610">
                <a:moveTo>
                  <a:pt x="40640" y="70892"/>
                </a:moveTo>
                <a:lnTo>
                  <a:pt x="36576" y="58673"/>
                </a:lnTo>
                <a:lnTo>
                  <a:pt x="34290" y="56387"/>
                </a:lnTo>
                <a:lnTo>
                  <a:pt x="30480" y="55625"/>
                </a:lnTo>
                <a:lnTo>
                  <a:pt x="28194" y="58673"/>
                </a:lnTo>
                <a:lnTo>
                  <a:pt x="27432" y="61721"/>
                </a:lnTo>
                <a:lnTo>
                  <a:pt x="31506" y="73969"/>
                </a:lnTo>
                <a:lnTo>
                  <a:pt x="40640" y="70892"/>
                </a:lnTo>
                <a:close/>
              </a:path>
              <a:path w="287020" h="816610">
                <a:moveTo>
                  <a:pt x="31506" y="73969"/>
                </a:moveTo>
                <a:lnTo>
                  <a:pt x="27432" y="61721"/>
                </a:lnTo>
                <a:lnTo>
                  <a:pt x="27432" y="75341"/>
                </a:lnTo>
                <a:lnTo>
                  <a:pt x="31506" y="73969"/>
                </a:lnTo>
                <a:close/>
              </a:path>
              <a:path w="287020" h="816610">
                <a:moveTo>
                  <a:pt x="286512" y="813815"/>
                </a:moveTo>
                <a:lnTo>
                  <a:pt x="286512" y="810005"/>
                </a:lnTo>
                <a:lnTo>
                  <a:pt x="40640" y="70892"/>
                </a:lnTo>
                <a:lnTo>
                  <a:pt x="31506" y="73969"/>
                </a:lnTo>
                <a:lnTo>
                  <a:pt x="277368" y="813053"/>
                </a:lnTo>
                <a:lnTo>
                  <a:pt x="279654" y="815339"/>
                </a:lnTo>
                <a:lnTo>
                  <a:pt x="283464" y="816101"/>
                </a:lnTo>
                <a:lnTo>
                  <a:pt x="286512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957" y="4181665"/>
          <a:ext cx="6713217" cy="240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3479"/>
                <a:gridCol w="875029"/>
                <a:gridCol w="2124709"/>
              </a:tblGrid>
              <a:tr h="484505">
                <a:tc>
                  <a:txBody>
                    <a:bodyPr/>
                    <a:lstStyle/>
                    <a:p>
                      <a:pPr marL="86995">
                        <a:lnSpc>
                          <a:spcPts val="3395"/>
                        </a:lnSpc>
                        <a:tabLst>
                          <a:tab pos="2859405" algn="l"/>
                        </a:tabLst>
                      </a:pP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8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(2.15)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55">
                <a:tc gridSpan="2">
                  <a:txBody>
                    <a:bodyPr/>
                    <a:lstStyle/>
                    <a:p>
                      <a:pPr marL="1050925" algn="ctr">
                        <a:lnSpc>
                          <a:spcPts val="1015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3954"/>
                        </a:lnSpc>
                      </a:pP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787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endParaRPr sz="3600">
                        <a:latin typeface="Symbol"/>
                        <a:cs typeface="Symbol"/>
                      </a:endParaRPr>
                    </a:p>
                    <a:p>
                      <a:pPr marL="1054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0119">
                <a:tc gridSpan="3">
                  <a:txBody>
                    <a:bodyPr/>
                    <a:lstStyle/>
                    <a:p>
                      <a:pPr marR="1187450" algn="ctr">
                        <a:lnSpc>
                          <a:spcPts val="1015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3954"/>
                        </a:lnSpc>
                        <a:tabLst>
                          <a:tab pos="5860415" algn="l"/>
                        </a:tabLst>
                      </a:pP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944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6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33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(2.16)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1842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6401" y="6656660"/>
            <a:ext cx="3117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h[n]=H{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[n]}.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10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2.5.2	Finite Impulse </a:t>
            </a:r>
            <a:r>
              <a:rPr spc="-10" dirty="0"/>
              <a:t>Response  </a:t>
            </a:r>
            <a:r>
              <a:rPr spc="-5" dirty="0"/>
              <a:t>(FIR)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863496"/>
            <a:ext cx="7150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LTI system is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finite  </a:t>
            </a:r>
            <a:r>
              <a:rPr sz="2400" spc="-5" dirty="0">
                <a:latin typeface="Tahoma"/>
                <a:cs typeface="Tahoma"/>
              </a:rPr>
              <a:t>duration,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Impulse  Response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(FIR).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88" y="5076968"/>
            <a:ext cx="307975" cy="618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75" baseline="-35353" dirty="0">
                <a:latin typeface="Symbol"/>
                <a:cs typeface="Symbol"/>
              </a:rPr>
              <a:t></a:t>
            </a:r>
            <a:r>
              <a:rPr sz="2475" spc="-44" baseline="-35353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5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5144" y="4964429"/>
            <a:ext cx="2707640" cy="76200"/>
          </a:xfrm>
          <a:custGeom>
            <a:avLst/>
            <a:gdLst/>
            <a:ahLst/>
            <a:cxnLst/>
            <a:rect l="l" t="t" r="r" b="b"/>
            <a:pathLst>
              <a:path w="2707640" h="76200">
                <a:moveTo>
                  <a:pt x="2647950" y="38099"/>
                </a:moveTo>
                <a:lnTo>
                  <a:pt x="2647188" y="34289"/>
                </a:lnTo>
                <a:lnTo>
                  <a:pt x="2643378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643378" y="42671"/>
                </a:lnTo>
                <a:lnTo>
                  <a:pt x="2647188" y="41147"/>
                </a:lnTo>
                <a:lnTo>
                  <a:pt x="2647950" y="38099"/>
                </a:lnTo>
                <a:close/>
              </a:path>
              <a:path w="2707640" h="76200">
                <a:moveTo>
                  <a:pt x="2707386" y="38099"/>
                </a:moveTo>
                <a:lnTo>
                  <a:pt x="2631186" y="0"/>
                </a:lnTo>
                <a:lnTo>
                  <a:pt x="2631186" y="32765"/>
                </a:lnTo>
                <a:lnTo>
                  <a:pt x="2643378" y="32765"/>
                </a:lnTo>
                <a:lnTo>
                  <a:pt x="2647188" y="34289"/>
                </a:lnTo>
                <a:lnTo>
                  <a:pt x="2647950" y="38099"/>
                </a:lnTo>
                <a:lnTo>
                  <a:pt x="2647950" y="67817"/>
                </a:lnTo>
                <a:lnTo>
                  <a:pt x="2707386" y="38099"/>
                </a:lnTo>
                <a:close/>
              </a:path>
              <a:path w="2707640" h="76200">
                <a:moveTo>
                  <a:pt x="2647950" y="67817"/>
                </a:moveTo>
                <a:lnTo>
                  <a:pt x="2647950" y="38099"/>
                </a:lnTo>
                <a:lnTo>
                  <a:pt x="2647188" y="41147"/>
                </a:lnTo>
                <a:lnTo>
                  <a:pt x="2643378" y="42671"/>
                </a:lnTo>
                <a:lnTo>
                  <a:pt x="2631186" y="42671"/>
                </a:lnTo>
                <a:lnTo>
                  <a:pt x="2631186" y="76199"/>
                </a:lnTo>
                <a:lnTo>
                  <a:pt x="26479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3625596"/>
            <a:ext cx="76200" cy="1383030"/>
          </a:xfrm>
          <a:custGeom>
            <a:avLst/>
            <a:gdLst/>
            <a:ahLst/>
            <a:cxnLst/>
            <a:rect l="l" t="t" r="r" b="b"/>
            <a:pathLst>
              <a:path w="76200" h="13830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383029">
                <a:moveTo>
                  <a:pt x="42671" y="76200"/>
                </a:moveTo>
                <a:lnTo>
                  <a:pt x="42671" y="64008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383029">
                <a:moveTo>
                  <a:pt x="42671" y="137845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378458"/>
                </a:lnTo>
                <a:lnTo>
                  <a:pt x="34289" y="1381506"/>
                </a:lnTo>
                <a:lnTo>
                  <a:pt x="38099" y="1383030"/>
                </a:lnTo>
                <a:lnTo>
                  <a:pt x="41147" y="1381506"/>
                </a:lnTo>
                <a:lnTo>
                  <a:pt x="42671" y="137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583" y="3963733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5637" y="4967287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5211" y="4964239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785" y="4964239"/>
            <a:ext cx="81152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489" y="5390959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915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7341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0784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1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328" y="3361098"/>
            <a:ext cx="1210945" cy="8147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1373" y="5858526"/>
            <a:ext cx="18789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Impulse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4964429"/>
            <a:ext cx="2707005" cy="76200"/>
          </a:xfrm>
          <a:custGeom>
            <a:avLst/>
            <a:gdLst/>
            <a:ahLst/>
            <a:cxnLst/>
            <a:rect l="l" t="t" r="r" b="b"/>
            <a:pathLst>
              <a:path w="2707004" h="76200">
                <a:moveTo>
                  <a:pt x="2647950" y="38100"/>
                </a:moveTo>
                <a:lnTo>
                  <a:pt x="2646426" y="34290"/>
                </a:lnTo>
                <a:lnTo>
                  <a:pt x="264261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42616" y="42672"/>
                </a:lnTo>
                <a:lnTo>
                  <a:pt x="2646426" y="41148"/>
                </a:lnTo>
                <a:lnTo>
                  <a:pt x="2647950" y="38100"/>
                </a:lnTo>
                <a:close/>
              </a:path>
              <a:path w="2707004" h="76200">
                <a:moveTo>
                  <a:pt x="2706624" y="38100"/>
                </a:moveTo>
                <a:lnTo>
                  <a:pt x="2630424" y="0"/>
                </a:lnTo>
                <a:lnTo>
                  <a:pt x="2630424" y="32766"/>
                </a:lnTo>
                <a:lnTo>
                  <a:pt x="2642616" y="32766"/>
                </a:lnTo>
                <a:lnTo>
                  <a:pt x="2646426" y="34290"/>
                </a:lnTo>
                <a:lnTo>
                  <a:pt x="2647950" y="38100"/>
                </a:lnTo>
                <a:lnTo>
                  <a:pt x="2647950" y="67437"/>
                </a:lnTo>
                <a:lnTo>
                  <a:pt x="2706624" y="38100"/>
                </a:lnTo>
                <a:close/>
              </a:path>
              <a:path w="2707004" h="76200">
                <a:moveTo>
                  <a:pt x="2647950" y="67437"/>
                </a:moveTo>
                <a:lnTo>
                  <a:pt x="2647950" y="38100"/>
                </a:lnTo>
                <a:lnTo>
                  <a:pt x="2646426" y="41148"/>
                </a:lnTo>
                <a:lnTo>
                  <a:pt x="2642616" y="42672"/>
                </a:lnTo>
                <a:lnTo>
                  <a:pt x="2630424" y="42672"/>
                </a:lnTo>
                <a:lnTo>
                  <a:pt x="2630424" y="76200"/>
                </a:lnTo>
                <a:lnTo>
                  <a:pt x="26479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9048" y="3625596"/>
            <a:ext cx="76200" cy="1381760"/>
          </a:xfrm>
          <a:custGeom>
            <a:avLst/>
            <a:gdLst/>
            <a:ahLst/>
            <a:cxnLst/>
            <a:rect l="l" t="t" r="r" b="b"/>
            <a:pathLst>
              <a:path w="76200" h="13817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817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381760">
                <a:moveTo>
                  <a:pt x="42672" y="137693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376934"/>
                </a:lnTo>
                <a:lnTo>
                  <a:pt x="35052" y="1379982"/>
                </a:lnTo>
                <a:lnTo>
                  <a:pt x="38100" y="1381506"/>
                </a:lnTo>
                <a:lnTo>
                  <a:pt x="41910" y="1379982"/>
                </a:lnTo>
                <a:lnTo>
                  <a:pt x="42672" y="1376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667" y="4211383"/>
            <a:ext cx="81914" cy="8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959" y="4968811"/>
            <a:ext cx="82676" cy="87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533" y="4965763"/>
            <a:ext cx="82676" cy="87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107" y="4965763"/>
            <a:ext cx="82676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11" y="4965763"/>
            <a:ext cx="82676" cy="87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237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3663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6650" y="3444541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1603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6176" y="4936788"/>
            <a:ext cx="1095375" cy="8140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800"/>
              </a:spcBef>
              <a:tabLst>
                <a:tab pos="574675" algn="l"/>
                <a:tab pos="95504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7945" y="6010895"/>
            <a:ext cx="224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Non-recursive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7961" y="411668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8674" y="5026614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8979" y="6601616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2.14. An example of LTI systems with finite impulse  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8445" y="4018026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2597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0510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0510" y="39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70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1272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1272" y="39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5479" y="5357621"/>
            <a:ext cx="544195" cy="76200"/>
          </a:xfrm>
          <a:custGeom>
            <a:avLst/>
            <a:gdLst/>
            <a:ahLst/>
            <a:cxnLst/>
            <a:rect l="l" t="t" r="r" b="b"/>
            <a:pathLst>
              <a:path w="544195" h="76200">
                <a:moveTo>
                  <a:pt x="485394" y="38099"/>
                </a:moveTo>
                <a:lnTo>
                  <a:pt x="483870" y="35051"/>
                </a:lnTo>
                <a:lnTo>
                  <a:pt x="4808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480822" y="42671"/>
                </a:lnTo>
                <a:lnTo>
                  <a:pt x="483870" y="41909"/>
                </a:lnTo>
                <a:lnTo>
                  <a:pt x="485394" y="38099"/>
                </a:lnTo>
                <a:close/>
              </a:path>
              <a:path w="544195" h="76200">
                <a:moveTo>
                  <a:pt x="544068" y="38099"/>
                </a:moveTo>
                <a:lnTo>
                  <a:pt x="467868" y="0"/>
                </a:lnTo>
                <a:lnTo>
                  <a:pt x="467868" y="33527"/>
                </a:lnTo>
                <a:lnTo>
                  <a:pt x="480822" y="33527"/>
                </a:lnTo>
                <a:lnTo>
                  <a:pt x="483870" y="35051"/>
                </a:lnTo>
                <a:lnTo>
                  <a:pt x="485394" y="38099"/>
                </a:lnTo>
                <a:lnTo>
                  <a:pt x="485394" y="67436"/>
                </a:lnTo>
                <a:lnTo>
                  <a:pt x="544068" y="38099"/>
                </a:lnTo>
                <a:close/>
              </a:path>
              <a:path w="544195" h="76200">
                <a:moveTo>
                  <a:pt x="485394" y="67436"/>
                </a:moveTo>
                <a:lnTo>
                  <a:pt x="485394" y="38099"/>
                </a:lnTo>
                <a:lnTo>
                  <a:pt x="483870" y="41909"/>
                </a:lnTo>
                <a:lnTo>
                  <a:pt x="480822" y="42671"/>
                </a:lnTo>
                <a:lnTo>
                  <a:pt x="467868" y="42671"/>
                </a:lnTo>
                <a:lnTo>
                  <a:pt x="467868" y="76199"/>
                </a:lnTo>
                <a:lnTo>
                  <a:pt x="485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776" y="5357621"/>
            <a:ext cx="904875" cy="76200"/>
          </a:xfrm>
          <a:custGeom>
            <a:avLst/>
            <a:gdLst/>
            <a:ahLst/>
            <a:cxnLst/>
            <a:rect l="l" t="t" r="r" b="b"/>
            <a:pathLst>
              <a:path w="904875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909"/>
                </a:lnTo>
                <a:lnTo>
                  <a:pt x="845820" y="38099"/>
                </a:lnTo>
                <a:close/>
              </a:path>
              <a:path w="904875" h="76200">
                <a:moveTo>
                  <a:pt x="904494" y="38099"/>
                </a:moveTo>
                <a:lnTo>
                  <a:pt x="828294" y="0"/>
                </a:lnTo>
                <a:lnTo>
                  <a:pt x="828294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436"/>
                </a:lnTo>
                <a:lnTo>
                  <a:pt x="904494" y="38099"/>
                </a:lnTo>
                <a:close/>
              </a:path>
              <a:path w="904875" h="76200">
                <a:moveTo>
                  <a:pt x="845820" y="67436"/>
                </a:moveTo>
                <a:lnTo>
                  <a:pt x="845820" y="38099"/>
                </a:lnTo>
                <a:lnTo>
                  <a:pt x="845058" y="41909"/>
                </a:lnTo>
                <a:lnTo>
                  <a:pt x="841248" y="42671"/>
                </a:lnTo>
                <a:lnTo>
                  <a:pt x="828294" y="42671"/>
                </a:lnTo>
                <a:lnTo>
                  <a:pt x="828294" y="76199"/>
                </a:lnTo>
                <a:lnTo>
                  <a:pt x="845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862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4302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541782" y="294894"/>
                </a:move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271272" y="0"/>
                </a:move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401955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270" y="401955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3822953"/>
            <a:ext cx="720090" cy="391795"/>
          </a:xfrm>
          <a:custGeom>
            <a:avLst/>
            <a:gdLst/>
            <a:ahLst/>
            <a:cxnLst/>
            <a:rect l="l" t="t" r="r" b="b"/>
            <a:pathLst>
              <a:path w="720089" h="391795">
                <a:moveTo>
                  <a:pt x="0" y="0"/>
                </a:moveTo>
                <a:lnTo>
                  <a:pt x="0" y="391667"/>
                </a:lnTo>
                <a:lnTo>
                  <a:pt x="720089" y="391667"/>
                </a:lnTo>
                <a:lnTo>
                  <a:pt x="7200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8629" y="4019550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4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2923" y="3981450"/>
            <a:ext cx="905510" cy="76200"/>
          </a:xfrm>
          <a:custGeom>
            <a:avLst/>
            <a:gdLst/>
            <a:ahLst/>
            <a:cxnLst/>
            <a:rect l="l" t="t" r="r" b="b"/>
            <a:pathLst>
              <a:path w="905510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147"/>
                </a:lnTo>
                <a:lnTo>
                  <a:pt x="845820" y="38099"/>
                </a:lnTo>
                <a:close/>
              </a:path>
              <a:path w="905510" h="76200">
                <a:moveTo>
                  <a:pt x="905256" y="38099"/>
                </a:moveTo>
                <a:lnTo>
                  <a:pt x="829056" y="0"/>
                </a:lnTo>
                <a:lnTo>
                  <a:pt x="829056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817"/>
                </a:lnTo>
                <a:lnTo>
                  <a:pt x="905256" y="38099"/>
                </a:lnTo>
                <a:close/>
              </a:path>
              <a:path w="905510" h="76200">
                <a:moveTo>
                  <a:pt x="845820" y="67817"/>
                </a:moveTo>
                <a:lnTo>
                  <a:pt x="845820" y="38099"/>
                </a:lnTo>
                <a:lnTo>
                  <a:pt x="845058" y="41147"/>
                </a:lnTo>
                <a:lnTo>
                  <a:pt x="841248" y="42671"/>
                </a:lnTo>
                <a:lnTo>
                  <a:pt x="829056" y="42671"/>
                </a:lnTo>
                <a:lnTo>
                  <a:pt x="829056" y="76199"/>
                </a:lnTo>
                <a:lnTo>
                  <a:pt x="8458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7921" y="3429000"/>
            <a:ext cx="1981200" cy="2557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727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R="1143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-1/2</a:t>
            </a:r>
            <a:endParaRPr sz="20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R="37084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913210"/>
            <a:ext cx="2028189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 </a:t>
            </a: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b="0" i="1" spc="-2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354376"/>
            <a:ext cx="114173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703" y="1853743"/>
            <a:ext cx="5375910" cy="206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2x[n] </a:t>
            </a:r>
            <a:r>
              <a:rPr sz="2800" i="1" dirty="0">
                <a:latin typeface="Times New Roman"/>
                <a:cs typeface="Times New Roman"/>
              </a:rPr>
              <a:t>-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0.5x[n-1]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i="1" spc="-5" dirty="0">
                <a:latin typeface="Times New Roman"/>
                <a:cs typeface="Times New Roman"/>
              </a:rPr>
              <a:t>y[0]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2x[0]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0.5x[-1]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4710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2x[1]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0.5x[0]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-0.5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716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2x[2]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0.5x[1]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4490720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516" y="44907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38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2.5.3	Infinite Impulse </a:t>
            </a:r>
            <a:r>
              <a:rPr spc="-10" dirty="0"/>
              <a:t>response  </a:t>
            </a:r>
            <a:r>
              <a:rPr spc="-5" dirty="0"/>
              <a:t>(IIR)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1863344"/>
            <a:ext cx="75596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linear time-invariant  system </a:t>
            </a:r>
            <a:r>
              <a:rPr sz="2400" spc="-5" dirty="0">
                <a:latin typeface="Tahoma"/>
                <a:cs typeface="Tahoma"/>
              </a:rPr>
              <a:t>is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infinite duration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 an </a:t>
            </a:r>
            <a:r>
              <a:rPr sz="2400" dirty="0">
                <a:latin typeface="Tahoma"/>
                <a:cs typeface="Tahoma"/>
              </a:rPr>
              <a:t>Infinite </a:t>
            </a:r>
            <a:r>
              <a:rPr sz="2400" spc="-5" dirty="0">
                <a:latin typeface="Tahoma"/>
                <a:cs typeface="Tahoma"/>
              </a:rPr>
              <a:t>Impulse </a:t>
            </a:r>
            <a:r>
              <a:rPr sz="2400" dirty="0">
                <a:latin typeface="Tahoma"/>
                <a:cs typeface="Tahoma"/>
              </a:rPr>
              <a:t>Response (IIR)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5442203"/>
            <a:ext cx="2729230" cy="76200"/>
          </a:xfrm>
          <a:custGeom>
            <a:avLst/>
            <a:gdLst/>
            <a:ahLst/>
            <a:cxnLst/>
            <a:rect l="l" t="t" r="r" b="b"/>
            <a:pathLst>
              <a:path w="2729229" h="76200">
                <a:moveTo>
                  <a:pt x="2670048" y="38100"/>
                </a:moveTo>
                <a:lnTo>
                  <a:pt x="2668524" y="34290"/>
                </a:lnTo>
                <a:lnTo>
                  <a:pt x="266547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65476" y="42672"/>
                </a:lnTo>
                <a:lnTo>
                  <a:pt x="2668524" y="41148"/>
                </a:lnTo>
                <a:lnTo>
                  <a:pt x="2670048" y="38100"/>
                </a:lnTo>
                <a:close/>
              </a:path>
              <a:path w="2729229" h="76200">
                <a:moveTo>
                  <a:pt x="2728722" y="38100"/>
                </a:moveTo>
                <a:lnTo>
                  <a:pt x="2652522" y="0"/>
                </a:lnTo>
                <a:lnTo>
                  <a:pt x="2652522" y="32766"/>
                </a:lnTo>
                <a:lnTo>
                  <a:pt x="2665476" y="32766"/>
                </a:lnTo>
                <a:lnTo>
                  <a:pt x="2668524" y="34290"/>
                </a:lnTo>
                <a:lnTo>
                  <a:pt x="2670048" y="38100"/>
                </a:lnTo>
                <a:lnTo>
                  <a:pt x="2670048" y="67437"/>
                </a:lnTo>
                <a:lnTo>
                  <a:pt x="2728722" y="38100"/>
                </a:lnTo>
                <a:close/>
              </a:path>
              <a:path w="2729229" h="76200">
                <a:moveTo>
                  <a:pt x="2670048" y="67437"/>
                </a:moveTo>
                <a:lnTo>
                  <a:pt x="2670048" y="38100"/>
                </a:lnTo>
                <a:lnTo>
                  <a:pt x="2668524" y="41148"/>
                </a:lnTo>
                <a:lnTo>
                  <a:pt x="2665476" y="42672"/>
                </a:lnTo>
                <a:lnTo>
                  <a:pt x="2652522" y="42672"/>
                </a:lnTo>
                <a:lnTo>
                  <a:pt x="2652522" y="76200"/>
                </a:lnTo>
                <a:lnTo>
                  <a:pt x="267004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3979926"/>
            <a:ext cx="76200" cy="1504950"/>
          </a:xfrm>
          <a:custGeom>
            <a:avLst/>
            <a:gdLst/>
            <a:ahLst/>
            <a:cxnLst/>
            <a:rect l="l" t="t" r="r" b="b"/>
            <a:pathLst>
              <a:path w="76200" h="150495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50495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1504950">
                <a:moveTo>
                  <a:pt x="42672" y="1500377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1500377"/>
                </a:lnTo>
                <a:lnTo>
                  <a:pt x="34290" y="1503425"/>
                </a:lnTo>
                <a:lnTo>
                  <a:pt x="38100" y="1504949"/>
                </a:lnTo>
                <a:lnTo>
                  <a:pt x="41148" y="1503425"/>
                </a:lnTo>
                <a:lnTo>
                  <a:pt x="42672" y="1500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5735" y="4618291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741" y="5443537"/>
            <a:ext cx="81914" cy="9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9267" y="5440489"/>
            <a:ext cx="81914" cy="94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031" y="5440489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165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63" y="5440489"/>
            <a:ext cx="81152" cy="94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113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0479" y="3782869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08170"/>
            <a:ext cx="363855" cy="643255"/>
          </a:xfrm>
          <a:custGeom>
            <a:avLst/>
            <a:gdLst/>
            <a:ahLst/>
            <a:cxnLst/>
            <a:rect l="l" t="t" r="r" b="b"/>
            <a:pathLst>
              <a:path w="363854" h="643254">
                <a:moveTo>
                  <a:pt x="363474" y="321563"/>
                </a:moveTo>
                <a:lnTo>
                  <a:pt x="0" y="643127"/>
                </a:lnTo>
                <a:lnTo>
                  <a:pt x="0" y="0"/>
                </a:lnTo>
                <a:lnTo>
                  <a:pt x="363474" y="321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5773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09" h="76200">
                <a:moveTo>
                  <a:pt x="490728" y="38100"/>
                </a:moveTo>
                <a:lnTo>
                  <a:pt x="489204" y="35052"/>
                </a:lnTo>
                <a:lnTo>
                  <a:pt x="48615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86156" y="43434"/>
                </a:lnTo>
                <a:lnTo>
                  <a:pt x="489204" y="41910"/>
                </a:lnTo>
                <a:lnTo>
                  <a:pt x="490728" y="38100"/>
                </a:lnTo>
                <a:close/>
              </a:path>
              <a:path w="549909" h="76200">
                <a:moveTo>
                  <a:pt x="549402" y="38100"/>
                </a:moveTo>
                <a:lnTo>
                  <a:pt x="473202" y="0"/>
                </a:lnTo>
                <a:lnTo>
                  <a:pt x="473202" y="33528"/>
                </a:lnTo>
                <a:lnTo>
                  <a:pt x="486156" y="33528"/>
                </a:lnTo>
                <a:lnTo>
                  <a:pt x="489204" y="35052"/>
                </a:lnTo>
                <a:lnTo>
                  <a:pt x="490728" y="38100"/>
                </a:lnTo>
                <a:lnTo>
                  <a:pt x="490728" y="67437"/>
                </a:lnTo>
                <a:lnTo>
                  <a:pt x="549402" y="38100"/>
                </a:lnTo>
                <a:close/>
              </a:path>
              <a:path w="549909" h="76200">
                <a:moveTo>
                  <a:pt x="490728" y="67437"/>
                </a:moveTo>
                <a:lnTo>
                  <a:pt x="490728" y="38100"/>
                </a:lnTo>
                <a:lnTo>
                  <a:pt x="489204" y="41910"/>
                </a:lnTo>
                <a:lnTo>
                  <a:pt x="486156" y="43434"/>
                </a:lnTo>
                <a:lnTo>
                  <a:pt x="473202" y="43434"/>
                </a:lnTo>
                <a:lnTo>
                  <a:pt x="473202" y="76200"/>
                </a:lnTo>
                <a:lnTo>
                  <a:pt x="4907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3321" y="5462778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078" y="471144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3728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489966" y="38099"/>
                </a:moveTo>
                <a:lnTo>
                  <a:pt x="489204" y="35051"/>
                </a:lnTo>
                <a:lnTo>
                  <a:pt x="485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5394" y="43433"/>
                </a:lnTo>
                <a:lnTo>
                  <a:pt x="489204" y="41909"/>
                </a:lnTo>
                <a:lnTo>
                  <a:pt x="489966" y="38099"/>
                </a:lnTo>
                <a:close/>
              </a:path>
              <a:path w="549910" h="76200">
                <a:moveTo>
                  <a:pt x="549402" y="38099"/>
                </a:moveTo>
                <a:lnTo>
                  <a:pt x="473202" y="0"/>
                </a:lnTo>
                <a:lnTo>
                  <a:pt x="473202" y="33527"/>
                </a:lnTo>
                <a:lnTo>
                  <a:pt x="485394" y="33527"/>
                </a:lnTo>
                <a:lnTo>
                  <a:pt x="489204" y="35051"/>
                </a:lnTo>
                <a:lnTo>
                  <a:pt x="489966" y="38099"/>
                </a:lnTo>
                <a:lnTo>
                  <a:pt x="489966" y="67817"/>
                </a:lnTo>
                <a:lnTo>
                  <a:pt x="549402" y="38099"/>
                </a:lnTo>
                <a:close/>
              </a:path>
              <a:path w="549910" h="76200">
                <a:moveTo>
                  <a:pt x="489966" y="67817"/>
                </a:moveTo>
                <a:lnTo>
                  <a:pt x="489966" y="38099"/>
                </a:lnTo>
                <a:lnTo>
                  <a:pt x="489204" y="41909"/>
                </a:lnTo>
                <a:lnTo>
                  <a:pt x="485394" y="43433"/>
                </a:lnTo>
                <a:lnTo>
                  <a:pt x="473202" y="43433"/>
                </a:lnTo>
                <a:lnTo>
                  <a:pt x="473202" y="76199"/>
                </a:lnTo>
                <a:lnTo>
                  <a:pt x="489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6771" y="3789679"/>
            <a:ext cx="1722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recursive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2844" y="427205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1438" y="4242362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7270" y="3550920"/>
            <a:ext cx="2724150" cy="2697480"/>
          </a:xfrm>
          <a:custGeom>
            <a:avLst/>
            <a:gdLst/>
            <a:ahLst/>
            <a:cxnLst/>
            <a:rect l="l" t="t" r="r" b="b"/>
            <a:pathLst>
              <a:path w="2724150" h="2697479">
                <a:moveTo>
                  <a:pt x="0" y="0"/>
                </a:moveTo>
                <a:lnTo>
                  <a:pt x="0" y="2697480"/>
                </a:lnTo>
                <a:lnTo>
                  <a:pt x="2724150" y="2697479"/>
                </a:lnTo>
                <a:lnTo>
                  <a:pt x="2724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544830" y="321564"/>
                </a:move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272034" y="0"/>
                </a:move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223" y="467334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5051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7680" y="43433"/>
                </a:lnTo>
                <a:lnTo>
                  <a:pt x="490728" y="41909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5051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909"/>
                </a:lnTo>
                <a:lnTo>
                  <a:pt x="487680" y="43433"/>
                </a:lnTo>
                <a:lnTo>
                  <a:pt x="474726" y="43433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9326" y="423773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v[n]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4" y="471144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221" y="5051297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416560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416560">
                <a:moveTo>
                  <a:pt x="42671" y="41147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411479"/>
                </a:lnTo>
                <a:lnTo>
                  <a:pt x="35051" y="414527"/>
                </a:lnTo>
                <a:lnTo>
                  <a:pt x="38099" y="416051"/>
                </a:lnTo>
                <a:lnTo>
                  <a:pt x="41909" y="414527"/>
                </a:lnTo>
                <a:lnTo>
                  <a:pt x="4267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6854" y="41264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455" y="4526533"/>
            <a:ext cx="7448550" cy="257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310" algn="ctr">
              <a:lnSpc>
                <a:spcPct val="100000"/>
              </a:lnSpc>
              <a:spcBef>
                <a:spcPts val="95"/>
              </a:spcBef>
              <a:tabLst>
                <a:tab pos="2030730" algn="l"/>
              </a:tabLst>
            </a:pPr>
            <a:r>
              <a:rPr sz="3000" spc="-7" baseline="2777" dirty="0">
                <a:latin typeface="Times New Roman"/>
                <a:cs typeface="Times New Roman"/>
              </a:rPr>
              <a:t>+	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  <a:tabLst>
                <a:tab pos="1164590" algn="l"/>
                <a:tab pos="1481455" algn="l"/>
                <a:tab pos="1990089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5"/>
              </a:spcBef>
              <a:tabLst>
                <a:tab pos="857250" algn="l"/>
                <a:tab pos="1519555" algn="l"/>
                <a:tab pos="1955164" algn="l"/>
                <a:tab pos="2955290" algn="l"/>
                <a:tab pos="3307079" algn="l"/>
                <a:tab pos="4260850" algn="l"/>
                <a:tab pos="5187315" algn="l"/>
                <a:tab pos="5776595" algn="l"/>
                <a:tab pos="66471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Figure	2.15.	An	example	of	discr</a:t>
            </a:r>
            <a:r>
              <a:rPr sz="2000" i="1" spc="-20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system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wit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infinit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impulse  </a:t>
            </a:r>
            <a:r>
              <a:rPr sz="2000" i="1" spc="-5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71600"/>
            <a:ext cx="4343400" cy="1793875"/>
          </a:xfrm>
          <a:custGeom>
            <a:avLst/>
            <a:gdLst/>
            <a:ahLst/>
            <a:cxnLst/>
            <a:rect l="l" t="t" r="r" b="b"/>
            <a:pathLst>
              <a:path w="4343400" h="1793875">
                <a:moveTo>
                  <a:pt x="0" y="0"/>
                </a:moveTo>
                <a:lnTo>
                  <a:pt x="0" y="1793748"/>
                </a:lnTo>
                <a:lnTo>
                  <a:pt x="4343400" y="1793747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9326" y="2037924"/>
            <a:ext cx="7475220" cy="3465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14"/>
              </a:spcBef>
            </a:pPr>
            <a:r>
              <a:rPr sz="4950" i="1" spc="-290" dirty="0">
                <a:latin typeface="Times New Roman"/>
                <a:cs typeface="Times New Roman"/>
              </a:rPr>
              <a:t>y</a:t>
            </a:r>
            <a:r>
              <a:rPr sz="6800" spc="-290" dirty="0">
                <a:latin typeface="Symbol"/>
                <a:cs typeface="Symbol"/>
              </a:rPr>
              <a:t></a:t>
            </a:r>
            <a:r>
              <a:rPr sz="4950" i="1" spc="-290" dirty="0">
                <a:latin typeface="Times New Roman"/>
                <a:cs typeface="Times New Roman"/>
              </a:rPr>
              <a:t>n</a:t>
            </a:r>
            <a:r>
              <a:rPr sz="6800" spc="-290" dirty="0">
                <a:latin typeface="Symbol"/>
                <a:cs typeface="Symbol"/>
              </a:rPr>
              <a:t></a:t>
            </a:r>
            <a:r>
              <a:rPr sz="6800" spc="-1095" dirty="0">
                <a:latin typeface="Times New Roman"/>
                <a:cs typeface="Times New Roman"/>
              </a:rPr>
              <a:t> </a:t>
            </a:r>
            <a:r>
              <a:rPr sz="4950" spc="15" dirty="0">
                <a:latin typeface="Symbol"/>
                <a:cs typeface="Symbol"/>
              </a:rPr>
              <a:t></a:t>
            </a:r>
            <a:r>
              <a:rPr sz="4950" spc="-570" dirty="0">
                <a:latin typeface="Times New Roman"/>
                <a:cs typeface="Times New Roman"/>
              </a:rPr>
              <a:t> </a:t>
            </a:r>
            <a:r>
              <a:rPr sz="4950" spc="-195" dirty="0">
                <a:latin typeface="Times New Roman"/>
                <a:cs typeface="Times New Roman"/>
              </a:rPr>
              <a:t>1.</a:t>
            </a:r>
            <a:r>
              <a:rPr sz="4950" i="1" spc="-195" dirty="0">
                <a:latin typeface="Times New Roman"/>
                <a:cs typeface="Times New Roman"/>
              </a:rPr>
              <a:t>v</a:t>
            </a:r>
            <a:r>
              <a:rPr sz="6800" spc="-195" dirty="0">
                <a:latin typeface="Symbol"/>
                <a:cs typeface="Symbol"/>
              </a:rPr>
              <a:t></a:t>
            </a:r>
            <a:r>
              <a:rPr sz="4950" i="1" spc="-195" dirty="0">
                <a:latin typeface="Times New Roman"/>
                <a:cs typeface="Times New Roman"/>
              </a:rPr>
              <a:t>n</a:t>
            </a:r>
            <a:r>
              <a:rPr sz="4950" i="1" spc="-330" dirty="0">
                <a:latin typeface="Times New Roman"/>
                <a:cs typeface="Times New Roman"/>
              </a:rPr>
              <a:t> </a:t>
            </a:r>
            <a:r>
              <a:rPr sz="4950" spc="-180" dirty="0">
                <a:latin typeface="Symbol"/>
                <a:cs typeface="Symbol"/>
              </a:rPr>
              <a:t></a:t>
            </a:r>
            <a:r>
              <a:rPr sz="4950" spc="-180" dirty="0">
                <a:latin typeface="Times New Roman"/>
                <a:cs typeface="Times New Roman"/>
              </a:rPr>
              <a:t>1</a:t>
            </a:r>
            <a:r>
              <a:rPr sz="6800" spc="-180" dirty="0"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  <a:p>
            <a:pPr marL="355600" indent="-342900">
              <a:lnSpc>
                <a:spcPts val="5985"/>
              </a:lnSpc>
              <a:spcBef>
                <a:spcPts val="72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spc="-5" dirty="0">
                <a:latin typeface="Times New Roman"/>
                <a:cs typeface="Times New Roman"/>
              </a:rPr>
              <a:t>If </a:t>
            </a:r>
            <a:r>
              <a:rPr sz="4800" i="1" spc="-5" dirty="0">
                <a:latin typeface="Times New Roman"/>
                <a:cs typeface="Times New Roman"/>
              </a:rPr>
              <a:t>x[n] </a:t>
            </a:r>
            <a:r>
              <a:rPr sz="4800" i="1" dirty="0">
                <a:latin typeface="Times New Roman"/>
                <a:cs typeface="Times New Roman"/>
              </a:rPr>
              <a:t>= </a:t>
            </a:r>
            <a:r>
              <a:rPr sz="5050" i="1" spc="-30" dirty="0">
                <a:latin typeface="Symbol"/>
                <a:cs typeface="Symbol"/>
              </a:rPr>
              <a:t></a:t>
            </a:r>
            <a:r>
              <a:rPr sz="4800" i="1" spc="-30" dirty="0">
                <a:latin typeface="Times New Roman"/>
                <a:cs typeface="Times New Roman"/>
              </a:rPr>
              <a:t>[n]</a:t>
            </a:r>
            <a:r>
              <a:rPr sz="4800" spc="-30" dirty="0">
                <a:latin typeface="Times New Roman"/>
                <a:cs typeface="Times New Roman"/>
              </a:rPr>
              <a:t>, </a:t>
            </a:r>
            <a:r>
              <a:rPr sz="4800" spc="-5" dirty="0">
                <a:latin typeface="Times New Roman"/>
                <a:cs typeface="Times New Roman"/>
              </a:rPr>
              <a:t>calculate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i="1" spc="-10" dirty="0">
                <a:latin typeface="Times New Roman"/>
                <a:cs typeface="Times New Roman"/>
              </a:rPr>
              <a:t>h[n]</a:t>
            </a:r>
            <a:endParaRPr sz="4800">
              <a:latin typeface="Times New Roman"/>
              <a:cs typeface="Times New Roman"/>
            </a:endParaRPr>
          </a:p>
          <a:p>
            <a:pPr marL="354965">
              <a:lnSpc>
                <a:spcPts val="5685"/>
              </a:lnSpc>
            </a:pP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n</a:t>
            </a:r>
            <a:r>
              <a:rPr sz="4800" dirty="0">
                <a:latin typeface="Times New Roman"/>
                <a:cs typeface="Times New Roman"/>
              </a:rPr>
              <a:t>=0,1,2,...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423" y="1088472"/>
            <a:ext cx="425704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6800" b="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9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950" b="0" spc="-18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950" b="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027" y="1367027"/>
            <a:ext cx="4352925" cy="1803400"/>
          </a:xfrm>
          <a:custGeom>
            <a:avLst/>
            <a:gdLst/>
            <a:ahLst/>
            <a:cxnLst/>
            <a:rect l="l" t="t" r="r" b="b"/>
            <a:pathLst>
              <a:path w="4352925" h="1803400">
                <a:moveTo>
                  <a:pt x="0" y="1802892"/>
                </a:moveTo>
                <a:lnTo>
                  <a:pt x="0" y="0"/>
                </a:lnTo>
                <a:lnTo>
                  <a:pt x="4352544" y="0"/>
                </a:lnTo>
                <a:lnTo>
                  <a:pt x="4352544" y="1802891"/>
                </a:lnTo>
                <a:lnTo>
                  <a:pt x="0" y="18028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2061116"/>
            <a:ext cx="751268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the impulse response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following first-  </a:t>
            </a:r>
            <a:r>
              <a:rPr sz="2400" dirty="0">
                <a:latin typeface="Tahoma"/>
                <a:cs typeface="Tahoma"/>
              </a:rPr>
              <a:t>order recursive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757673"/>
            <a:ext cx="735520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To find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let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400" spc="-5" dirty="0">
                <a:latin typeface="Tahoma"/>
                <a:cs typeface="Tahoma"/>
              </a:rPr>
              <a:t>and apply </a:t>
            </a:r>
            <a:r>
              <a:rPr sz="2400" dirty="0">
                <a:latin typeface="Tahoma"/>
                <a:cs typeface="Tahoma"/>
              </a:rPr>
              <a:t>the zero  initial</a:t>
            </a:r>
            <a:r>
              <a:rPr sz="2400" spc="-5" dirty="0">
                <a:latin typeface="Tahoma"/>
                <a:cs typeface="Tahoma"/>
              </a:rPr>
              <a:t> condition.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429000"/>
            <a:ext cx="4696460" cy="1008380"/>
          </a:xfrm>
          <a:custGeom>
            <a:avLst/>
            <a:gdLst/>
            <a:ahLst/>
            <a:cxnLst/>
            <a:rect l="l" t="t" r="r" b="b"/>
            <a:pathLst>
              <a:path w="4696459" h="1008379">
                <a:moveTo>
                  <a:pt x="0" y="0"/>
                </a:moveTo>
                <a:lnTo>
                  <a:pt x="0" y="1008126"/>
                </a:lnTo>
                <a:lnTo>
                  <a:pt x="4696206" y="1008126"/>
                </a:lnTo>
                <a:lnTo>
                  <a:pt x="4696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397" y="4006088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7" y="372650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397" y="344624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82" y="3925437"/>
            <a:ext cx="1936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247" y="3321234"/>
            <a:ext cx="133223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1945">
              <a:lnSpc>
                <a:spcPct val="124700"/>
              </a:lnSpc>
              <a:spcBef>
                <a:spcPts val="100"/>
              </a:spcBef>
            </a:pPr>
            <a:r>
              <a:rPr sz="2650" i="1" spc="-5" dirty="0">
                <a:latin typeface="Times New Roman"/>
                <a:cs typeface="Times New Roman"/>
              </a:rPr>
              <a:t>n </a:t>
            </a:r>
            <a:r>
              <a:rPr sz="2650" spc="-5" dirty="0">
                <a:latin typeface="Symbol"/>
                <a:cs typeface="Symbol"/>
              </a:rPr>
              <a:t></a:t>
            </a:r>
            <a:r>
              <a:rPr sz="2650" spc="-5" dirty="0">
                <a:latin typeface="Times New Roman"/>
                <a:cs typeface="Times New Roman"/>
              </a:rPr>
              <a:t> 0  otherwise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401" y="3296570"/>
            <a:ext cx="19570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00" dirty="0">
                <a:latin typeface="Times New Roman"/>
                <a:cs typeface="Times New Roman"/>
              </a:rPr>
              <a:t>ay</a:t>
            </a:r>
            <a:r>
              <a:rPr sz="3600" spc="-100" dirty="0">
                <a:latin typeface="Symbol"/>
                <a:cs typeface="Symbol"/>
              </a:rPr>
              <a:t></a:t>
            </a:r>
            <a:r>
              <a:rPr sz="2650" i="1" spc="-100" dirty="0">
                <a:latin typeface="Times New Roman"/>
                <a:cs typeface="Times New Roman"/>
              </a:rPr>
              <a:t>n </a:t>
            </a:r>
            <a:r>
              <a:rPr sz="2650" spc="-45" dirty="0">
                <a:latin typeface="Symbol"/>
                <a:cs typeface="Symbol"/>
              </a:rPr>
              <a:t></a:t>
            </a:r>
            <a:r>
              <a:rPr sz="2650" spc="-45" dirty="0">
                <a:latin typeface="Times New Roman"/>
                <a:cs typeface="Times New Roman"/>
              </a:rPr>
              <a:t>1</a:t>
            </a:r>
            <a:r>
              <a:rPr sz="3600" spc="-45" dirty="0">
                <a:latin typeface="Symbol"/>
                <a:cs typeface="Symbol"/>
              </a:rPr>
              <a:t>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5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851" y="3543561"/>
            <a:ext cx="79502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6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027" y="3424428"/>
            <a:ext cx="4705350" cy="1017269"/>
          </a:xfrm>
          <a:custGeom>
            <a:avLst/>
            <a:gdLst/>
            <a:ahLst/>
            <a:cxnLst/>
            <a:rect l="l" t="t" r="r" b="b"/>
            <a:pathLst>
              <a:path w="4705350" h="1017270">
                <a:moveTo>
                  <a:pt x="0" y="1017270"/>
                </a:moveTo>
                <a:lnTo>
                  <a:pt x="0" y="0"/>
                </a:lnTo>
                <a:lnTo>
                  <a:pt x="4705350" y="0"/>
                </a:lnTo>
                <a:lnTo>
                  <a:pt x="4705350" y="1017270"/>
                </a:lnTo>
                <a:lnTo>
                  <a:pt x="0" y="10172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48864"/>
            <a:ext cx="6758305" cy="1194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0, y[0] = h[0] = ay[-1]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[0]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1, y[1] = h[1] = ay[0]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[1]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86372"/>
            <a:ext cx="692721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61309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2, y[2] = h[2] = ay[1]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+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[2]	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62069"/>
            <a:ext cx="424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n, y[n] = h[n] =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5269" y="3838972"/>
            <a:ext cx="14370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5" dirty="0">
                <a:latin typeface="Times New Roman"/>
                <a:cs typeface="Times New Roman"/>
              </a:rPr>
              <a:t>for n </a:t>
            </a:r>
            <a:r>
              <a:rPr sz="3350" i="1" spc="-85" dirty="0">
                <a:latin typeface="Symbol"/>
                <a:cs typeface="Symbol"/>
              </a:rPr>
              <a:t></a:t>
            </a:r>
            <a:r>
              <a:rPr sz="3350" i="1" spc="-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02" y="4333875"/>
            <a:ext cx="715772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4965" marR="5080" indent="-342265">
              <a:lnSpc>
                <a:spcPct val="1167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y[n] = h[n] = 0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0, because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 </a:t>
            </a:r>
            <a:r>
              <a:rPr sz="3200" spc="-5" dirty="0">
                <a:latin typeface="Times New Roman"/>
                <a:cs typeface="Times New Roman"/>
              </a:rPr>
              <a:t>is  zero 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y[-1]= 0.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800350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02" y="860552"/>
            <a:ext cx="455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42011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h[n]=a</a:t>
            </a:r>
            <a:r>
              <a:rPr sz="2850" i="1" spc="-7" baseline="2339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u[n]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4248150"/>
            <a:ext cx="3975100" cy="76200"/>
          </a:xfrm>
          <a:custGeom>
            <a:avLst/>
            <a:gdLst/>
            <a:ahLst/>
            <a:cxnLst/>
            <a:rect l="l" t="t" r="r" b="b"/>
            <a:pathLst>
              <a:path w="3975100" h="76200">
                <a:moveTo>
                  <a:pt x="3915918" y="38100"/>
                </a:moveTo>
                <a:lnTo>
                  <a:pt x="3915156" y="35052"/>
                </a:lnTo>
                <a:lnTo>
                  <a:pt x="391134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911346" y="42672"/>
                </a:lnTo>
                <a:lnTo>
                  <a:pt x="3915156" y="41148"/>
                </a:lnTo>
                <a:lnTo>
                  <a:pt x="3915918" y="38100"/>
                </a:lnTo>
                <a:close/>
              </a:path>
              <a:path w="3975100" h="76200">
                <a:moveTo>
                  <a:pt x="3974592" y="38100"/>
                </a:moveTo>
                <a:lnTo>
                  <a:pt x="3898392" y="0"/>
                </a:lnTo>
                <a:lnTo>
                  <a:pt x="3898392" y="33528"/>
                </a:lnTo>
                <a:lnTo>
                  <a:pt x="3911346" y="33528"/>
                </a:lnTo>
                <a:lnTo>
                  <a:pt x="3915156" y="35052"/>
                </a:lnTo>
                <a:lnTo>
                  <a:pt x="3915918" y="38100"/>
                </a:lnTo>
                <a:lnTo>
                  <a:pt x="3915918" y="67437"/>
                </a:lnTo>
                <a:lnTo>
                  <a:pt x="3974592" y="38100"/>
                </a:lnTo>
                <a:close/>
              </a:path>
              <a:path w="3975100" h="76200">
                <a:moveTo>
                  <a:pt x="3915918" y="67437"/>
                </a:moveTo>
                <a:lnTo>
                  <a:pt x="3915918" y="38100"/>
                </a:lnTo>
                <a:lnTo>
                  <a:pt x="3915156" y="41148"/>
                </a:lnTo>
                <a:lnTo>
                  <a:pt x="3911346" y="42672"/>
                </a:lnTo>
                <a:lnTo>
                  <a:pt x="3898392" y="42672"/>
                </a:lnTo>
                <a:lnTo>
                  <a:pt x="3898392" y="76200"/>
                </a:lnTo>
                <a:lnTo>
                  <a:pt x="39159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322" y="1812798"/>
            <a:ext cx="76200" cy="2478405"/>
          </a:xfrm>
          <a:custGeom>
            <a:avLst/>
            <a:gdLst/>
            <a:ahLst/>
            <a:cxnLst/>
            <a:rect l="l" t="t" r="r" b="b"/>
            <a:pathLst>
              <a:path w="76200" h="24784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4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478404">
                <a:moveTo>
                  <a:pt x="42672" y="76200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4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478404">
                <a:moveTo>
                  <a:pt x="42672" y="247345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473452"/>
                </a:lnTo>
                <a:lnTo>
                  <a:pt x="35052" y="2476500"/>
                </a:lnTo>
                <a:lnTo>
                  <a:pt x="38100" y="2478024"/>
                </a:lnTo>
                <a:lnTo>
                  <a:pt x="41910" y="2476500"/>
                </a:lnTo>
                <a:lnTo>
                  <a:pt x="42672" y="2473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6987" y="2749867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033" y="3351085"/>
            <a:ext cx="114680" cy="13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363" y="3670363"/>
            <a:ext cx="112394" cy="1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1407" y="3890581"/>
            <a:ext cx="114680" cy="133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4213" y="4033837"/>
            <a:ext cx="113918" cy="132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813" y="4218241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4161" y="4218241"/>
            <a:ext cx="112395" cy="132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985" y="4218241"/>
            <a:ext cx="113157" cy="132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809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633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981" y="4218241"/>
            <a:ext cx="113156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3417570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9752" y="3790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796" y="3960876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6126" y="41193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270" y="1957070"/>
            <a:ext cx="1560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248" y="25779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2850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03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44846" y="4232147"/>
            <a:ext cx="3823335" cy="76200"/>
          </a:xfrm>
          <a:custGeom>
            <a:avLst/>
            <a:gdLst/>
            <a:ahLst/>
            <a:cxnLst/>
            <a:rect l="l" t="t" r="r" b="b"/>
            <a:pathLst>
              <a:path w="3823334" h="76200">
                <a:moveTo>
                  <a:pt x="3764280" y="38100"/>
                </a:moveTo>
                <a:lnTo>
                  <a:pt x="3762756" y="35052"/>
                </a:lnTo>
                <a:lnTo>
                  <a:pt x="375970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2672"/>
                </a:lnTo>
                <a:lnTo>
                  <a:pt x="3759708" y="42672"/>
                </a:lnTo>
                <a:lnTo>
                  <a:pt x="3762756" y="41910"/>
                </a:lnTo>
                <a:lnTo>
                  <a:pt x="3764280" y="38100"/>
                </a:lnTo>
                <a:close/>
              </a:path>
              <a:path w="3823334" h="76200">
                <a:moveTo>
                  <a:pt x="3822954" y="38100"/>
                </a:moveTo>
                <a:lnTo>
                  <a:pt x="3746754" y="0"/>
                </a:lnTo>
                <a:lnTo>
                  <a:pt x="3746754" y="33528"/>
                </a:lnTo>
                <a:lnTo>
                  <a:pt x="3759708" y="33528"/>
                </a:lnTo>
                <a:lnTo>
                  <a:pt x="3762756" y="35052"/>
                </a:lnTo>
                <a:lnTo>
                  <a:pt x="3764280" y="38100"/>
                </a:lnTo>
                <a:lnTo>
                  <a:pt x="3764280" y="67437"/>
                </a:lnTo>
                <a:lnTo>
                  <a:pt x="3822954" y="38100"/>
                </a:lnTo>
                <a:close/>
              </a:path>
              <a:path w="3823334" h="76200">
                <a:moveTo>
                  <a:pt x="3764280" y="67437"/>
                </a:moveTo>
                <a:lnTo>
                  <a:pt x="3764280" y="38100"/>
                </a:lnTo>
                <a:lnTo>
                  <a:pt x="3762756" y="41910"/>
                </a:lnTo>
                <a:lnTo>
                  <a:pt x="3759708" y="42672"/>
                </a:lnTo>
                <a:lnTo>
                  <a:pt x="3746754" y="42672"/>
                </a:lnTo>
                <a:lnTo>
                  <a:pt x="3746754" y="76200"/>
                </a:lnTo>
                <a:lnTo>
                  <a:pt x="37642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873" y="1742694"/>
            <a:ext cx="76200" cy="2532380"/>
          </a:xfrm>
          <a:custGeom>
            <a:avLst/>
            <a:gdLst/>
            <a:ahLst/>
            <a:cxnLst/>
            <a:rect l="l" t="t" r="r" b="b"/>
            <a:pathLst>
              <a:path w="76200" h="25323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5051" y="60198"/>
                </a:lnTo>
                <a:lnTo>
                  <a:pt x="38099" y="59436"/>
                </a:lnTo>
                <a:lnTo>
                  <a:pt x="41909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2379">
                <a:moveTo>
                  <a:pt x="42671" y="76200"/>
                </a:moveTo>
                <a:lnTo>
                  <a:pt x="42671" y="64008"/>
                </a:lnTo>
                <a:lnTo>
                  <a:pt x="41909" y="60198"/>
                </a:lnTo>
                <a:lnTo>
                  <a:pt x="38099" y="59436"/>
                </a:lnTo>
                <a:lnTo>
                  <a:pt x="35051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2379">
                <a:moveTo>
                  <a:pt x="42671" y="252755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27554"/>
                </a:lnTo>
                <a:lnTo>
                  <a:pt x="35051" y="2531364"/>
                </a:lnTo>
                <a:lnTo>
                  <a:pt x="38099" y="2532126"/>
                </a:lnTo>
                <a:lnTo>
                  <a:pt x="41909" y="2531364"/>
                </a:lnTo>
                <a:lnTo>
                  <a:pt x="42671" y="252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159" y="3463861"/>
            <a:ext cx="114680" cy="133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489" y="3321367"/>
            <a:ext cx="113919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5341" y="2957131"/>
            <a:ext cx="112395" cy="133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4431" y="2452687"/>
            <a:ext cx="113157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8939" y="2022157"/>
            <a:ext cx="112395" cy="13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891" y="4206811"/>
            <a:ext cx="113919" cy="13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7383" y="4206811"/>
            <a:ext cx="113157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113" y="4206811"/>
            <a:ext cx="113918" cy="13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8367" y="4206811"/>
            <a:ext cx="113918" cy="131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859" y="4206811"/>
            <a:ext cx="113156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113" y="4206811"/>
            <a:ext cx="112394" cy="131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92771" y="176504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4530" y="2345080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2374" y="32814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4126" y="4278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9047" y="4292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9019" y="341452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871" y="3006851"/>
            <a:ext cx="0" cy="1263650"/>
          </a:xfrm>
          <a:custGeom>
            <a:avLst/>
            <a:gdLst/>
            <a:ahLst/>
            <a:cxnLst/>
            <a:rect l="l" t="t" r="r" b="b"/>
            <a:pathLst>
              <a:path h="1263650">
                <a:moveTo>
                  <a:pt x="0" y="0"/>
                </a:moveTo>
                <a:lnTo>
                  <a:pt x="0" y="12633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501645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2469" y="2090927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27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4" h="76200">
                <a:moveTo>
                  <a:pt x="828294" y="38099"/>
                </a:moveTo>
                <a:lnTo>
                  <a:pt x="826769" y="34289"/>
                </a:lnTo>
                <a:lnTo>
                  <a:pt x="82372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3722" y="42671"/>
                </a:lnTo>
                <a:lnTo>
                  <a:pt x="826769" y="41147"/>
                </a:lnTo>
                <a:lnTo>
                  <a:pt x="828294" y="38099"/>
                </a:lnTo>
                <a:close/>
              </a:path>
              <a:path w="887094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69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4" h="76200">
                <a:moveTo>
                  <a:pt x="828294" y="67436"/>
                </a:moveTo>
                <a:lnTo>
                  <a:pt x="828294" y="38099"/>
                </a:lnTo>
                <a:lnTo>
                  <a:pt x="826769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01595" y="5029200"/>
            <a:ext cx="1632585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25"/>
              </a:spcBef>
            </a:pPr>
            <a:r>
              <a:rPr sz="2000" i="1" spc="-5" dirty="0">
                <a:latin typeface="Times New Roman"/>
                <a:cs typeface="Times New Roman"/>
              </a:rPr>
              <a:t>h[n]=a</a:t>
            </a:r>
            <a:r>
              <a:rPr sz="1950" i="1" spc="-7" baseline="2564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9228" y="52197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52272" y="38099"/>
                </a:moveTo>
                <a:lnTo>
                  <a:pt x="650748" y="35051"/>
                </a:lnTo>
                <a:lnTo>
                  <a:pt x="6477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47700" y="42671"/>
                </a:lnTo>
                <a:lnTo>
                  <a:pt x="650748" y="41147"/>
                </a:lnTo>
                <a:lnTo>
                  <a:pt x="652272" y="38099"/>
                </a:lnTo>
                <a:close/>
              </a:path>
              <a:path w="711200" h="76200">
                <a:moveTo>
                  <a:pt x="710946" y="38099"/>
                </a:moveTo>
                <a:lnTo>
                  <a:pt x="634746" y="0"/>
                </a:lnTo>
                <a:lnTo>
                  <a:pt x="634746" y="33527"/>
                </a:lnTo>
                <a:lnTo>
                  <a:pt x="647700" y="33527"/>
                </a:lnTo>
                <a:lnTo>
                  <a:pt x="650748" y="35051"/>
                </a:lnTo>
                <a:lnTo>
                  <a:pt x="652272" y="38099"/>
                </a:lnTo>
                <a:lnTo>
                  <a:pt x="652272" y="67436"/>
                </a:lnTo>
                <a:lnTo>
                  <a:pt x="710946" y="38099"/>
                </a:lnTo>
                <a:close/>
              </a:path>
              <a:path w="711200" h="76200">
                <a:moveTo>
                  <a:pt x="652272" y="67436"/>
                </a:moveTo>
                <a:lnTo>
                  <a:pt x="652272" y="38099"/>
                </a:lnTo>
                <a:lnTo>
                  <a:pt x="650748" y="41147"/>
                </a:lnTo>
                <a:lnTo>
                  <a:pt x="647700" y="42671"/>
                </a:lnTo>
                <a:lnTo>
                  <a:pt x="634746" y="42671"/>
                </a:lnTo>
                <a:lnTo>
                  <a:pt x="634746" y="76199"/>
                </a:lnTo>
                <a:lnTo>
                  <a:pt x="6522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13302" y="4862576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0627" y="4859530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9303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38099"/>
                </a:moveTo>
                <a:lnTo>
                  <a:pt x="826770" y="34289"/>
                </a:lnTo>
                <a:lnTo>
                  <a:pt x="823722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823722" y="42671"/>
                </a:lnTo>
                <a:lnTo>
                  <a:pt x="826770" y="41147"/>
                </a:lnTo>
                <a:lnTo>
                  <a:pt x="828294" y="38099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70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38099"/>
                </a:lnTo>
                <a:lnTo>
                  <a:pt x="826770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3744" y="5237226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09" h="76200">
                <a:moveTo>
                  <a:pt x="2065782" y="38100"/>
                </a:moveTo>
                <a:lnTo>
                  <a:pt x="2064258" y="34290"/>
                </a:lnTo>
                <a:lnTo>
                  <a:pt x="2061210" y="33528"/>
                </a:lnTo>
                <a:lnTo>
                  <a:pt x="5334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2061210" y="42672"/>
                </a:lnTo>
                <a:lnTo>
                  <a:pt x="2064258" y="41148"/>
                </a:lnTo>
                <a:lnTo>
                  <a:pt x="2065782" y="38100"/>
                </a:lnTo>
                <a:close/>
              </a:path>
              <a:path w="2124709" h="76200">
                <a:moveTo>
                  <a:pt x="2124456" y="38100"/>
                </a:moveTo>
                <a:lnTo>
                  <a:pt x="2048256" y="0"/>
                </a:lnTo>
                <a:lnTo>
                  <a:pt x="2048256" y="33528"/>
                </a:lnTo>
                <a:lnTo>
                  <a:pt x="2061210" y="33528"/>
                </a:lnTo>
                <a:lnTo>
                  <a:pt x="2064258" y="34290"/>
                </a:lnTo>
                <a:lnTo>
                  <a:pt x="2065782" y="38100"/>
                </a:lnTo>
                <a:lnTo>
                  <a:pt x="2065782" y="67437"/>
                </a:lnTo>
                <a:lnTo>
                  <a:pt x="2124456" y="38100"/>
                </a:lnTo>
                <a:close/>
              </a:path>
              <a:path w="2124709" h="76200">
                <a:moveTo>
                  <a:pt x="2065782" y="67437"/>
                </a:moveTo>
                <a:lnTo>
                  <a:pt x="2065782" y="38100"/>
                </a:lnTo>
                <a:lnTo>
                  <a:pt x="2064258" y="41148"/>
                </a:lnTo>
                <a:lnTo>
                  <a:pt x="2061210" y="42672"/>
                </a:lnTo>
                <a:lnTo>
                  <a:pt x="2048256" y="42672"/>
                </a:lnTo>
                <a:lnTo>
                  <a:pt x="2048256" y="76200"/>
                </a:lnTo>
                <a:lnTo>
                  <a:pt x="206578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7528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02341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2997" y="6126479"/>
            <a:ext cx="528955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9078" y="635965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54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92645" y="635965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304800" y="499872"/>
                </a:moveTo>
                <a:lnTo>
                  <a:pt x="304800" y="0"/>
                </a:lnTo>
                <a:lnTo>
                  <a:pt x="0" y="249936"/>
                </a:lnTo>
                <a:lnTo>
                  <a:pt x="30480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0" y="249936"/>
                </a:moveTo>
                <a:lnTo>
                  <a:pt x="304800" y="499872"/>
                </a:lnTo>
                <a:lnTo>
                  <a:pt x="304800" y="0"/>
                </a:lnTo>
                <a:lnTo>
                  <a:pt x="0" y="2499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51826" y="63596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461772" y="228600"/>
                </a:move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230886" y="0"/>
                </a:move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9444" y="5562600"/>
            <a:ext cx="124460" cy="802005"/>
          </a:xfrm>
          <a:custGeom>
            <a:avLst/>
            <a:gdLst/>
            <a:ahLst/>
            <a:cxnLst/>
            <a:rect l="l" t="t" r="r" b="b"/>
            <a:pathLst>
              <a:path w="124460" h="802004">
                <a:moveTo>
                  <a:pt x="75437" y="71627"/>
                </a:moveTo>
                <a:lnTo>
                  <a:pt x="28955" y="0"/>
                </a:lnTo>
                <a:lnTo>
                  <a:pt x="0" y="80009"/>
                </a:lnTo>
                <a:lnTo>
                  <a:pt x="31241" y="76538"/>
                </a:lnTo>
                <a:lnTo>
                  <a:pt x="31241" y="63245"/>
                </a:lnTo>
                <a:lnTo>
                  <a:pt x="32765" y="60197"/>
                </a:lnTo>
                <a:lnTo>
                  <a:pt x="35813" y="58673"/>
                </a:lnTo>
                <a:lnTo>
                  <a:pt x="38861" y="59435"/>
                </a:lnTo>
                <a:lnTo>
                  <a:pt x="41147" y="62483"/>
                </a:lnTo>
                <a:lnTo>
                  <a:pt x="42596" y="75277"/>
                </a:lnTo>
                <a:lnTo>
                  <a:pt x="75437" y="71627"/>
                </a:lnTo>
                <a:close/>
              </a:path>
              <a:path w="124460" h="802004">
                <a:moveTo>
                  <a:pt x="42596" y="75277"/>
                </a:moveTo>
                <a:lnTo>
                  <a:pt x="41147" y="62483"/>
                </a:lnTo>
                <a:lnTo>
                  <a:pt x="38861" y="59435"/>
                </a:lnTo>
                <a:lnTo>
                  <a:pt x="35813" y="58673"/>
                </a:lnTo>
                <a:lnTo>
                  <a:pt x="32765" y="60197"/>
                </a:lnTo>
                <a:lnTo>
                  <a:pt x="31241" y="63245"/>
                </a:lnTo>
                <a:lnTo>
                  <a:pt x="32739" y="76372"/>
                </a:lnTo>
                <a:lnTo>
                  <a:pt x="42596" y="75277"/>
                </a:lnTo>
                <a:close/>
              </a:path>
              <a:path w="124460" h="802004">
                <a:moveTo>
                  <a:pt x="32739" y="76372"/>
                </a:moveTo>
                <a:lnTo>
                  <a:pt x="31241" y="63245"/>
                </a:lnTo>
                <a:lnTo>
                  <a:pt x="31241" y="76538"/>
                </a:lnTo>
                <a:lnTo>
                  <a:pt x="32739" y="76372"/>
                </a:lnTo>
                <a:close/>
              </a:path>
              <a:path w="124460" h="802004">
                <a:moveTo>
                  <a:pt x="124206" y="796290"/>
                </a:moveTo>
                <a:lnTo>
                  <a:pt x="42596" y="75277"/>
                </a:lnTo>
                <a:lnTo>
                  <a:pt x="32739" y="76372"/>
                </a:lnTo>
                <a:lnTo>
                  <a:pt x="115062" y="797813"/>
                </a:lnTo>
                <a:lnTo>
                  <a:pt x="116586" y="800861"/>
                </a:lnTo>
                <a:lnTo>
                  <a:pt x="119634" y="801623"/>
                </a:lnTo>
                <a:lnTo>
                  <a:pt x="123444" y="800099"/>
                </a:lnTo>
                <a:lnTo>
                  <a:pt x="124206" y="79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7847" y="5275326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3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56502" y="645972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3153" y="4875591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14905" y="6299453"/>
            <a:ext cx="2581275" cy="502920"/>
          </a:xfrm>
          <a:custGeom>
            <a:avLst/>
            <a:gdLst/>
            <a:ahLst/>
            <a:cxnLst/>
            <a:rect l="l" t="t" r="r" b="b"/>
            <a:pathLst>
              <a:path w="2581275" h="502920">
                <a:moveTo>
                  <a:pt x="0" y="0"/>
                </a:moveTo>
                <a:lnTo>
                  <a:pt x="0" y="502920"/>
                </a:lnTo>
                <a:lnTo>
                  <a:pt x="2580894" y="502920"/>
                </a:lnTo>
                <a:lnTo>
                  <a:pt x="2580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3645" y="6320282"/>
            <a:ext cx="2405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755" algn="l"/>
              </a:tabLst>
            </a:pP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[n] = x[n]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4050" i="1" baseline="-20576" dirty="0">
                <a:latin typeface="Times New Roman"/>
                <a:cs typeface="Times New Roman"/>
              </a:rPr>
              <a:t>*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31305" y="5168900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8521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3486150"/>
            <a:ext cx="5805805" cy="1191260"/>
          </a:xfrm>
          <a:custGeom>
            <a:avLst/>
            <a:gdLst/>
            <a:ahLst/>
            <a:cxnLst/>
            <a:rect l="l" t="t" r="r" b="b"/>
            <a:pathLst>
              <a:path w="5805805" h="1191260">
                <a:moveTo>
                  <a:pt x="0" y="0"/>
                </a:moveTo>
                <a:lnTo>
                  <a:pt x="0" y="1191006"/>
                </a:lnTo>
                <a:lnTo>
                  <a:pt x="5805678" y="1191005"/>
                </a:lnTo>
                <a:lnTo>
                  <a:pt x="5805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702" y="2076704"/>
            <a:ext cx="7341234" cy="3587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Find the impulse response </a:t>
            </a:r>
            <a:r>
              <a:rPr sz="32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ahoma"/>
                <a:cs typeface="Tahoma"/>
              </a:rPr>
              <a:t>of the  following fourth order non-recursive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894715">
              <a:lnSpc>
                <a:spcPts val="4930"/>
              </a:lnSpc>
              <a:spcBef>
                <a:spcPts val="2560"/>
              </a:spcBef>
            </a:pPr>
            <a:r>
              <a:rPr sz="3100" i="1" spc="60" dirty="0">
                <a:latin typeface="Times New Roman"/>
                <a:cs typeface="Times New Roman"/>
              </a:rPr>
              <a:t>y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6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427" baseline="-24691" dirty="0">
                <a:latin typeface="Times New Roman"/>
                <a:cs typeface="Times New Roman"/>
              </a:rPr>
              <a:t> 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-145" dirty="0">
                <a:latin typeface="Times New Roman"/>
                <a:cs typeface="Times New Roman"/>
              </a:rPr>
              <a:t>a</a:t>
            </a:r>
            <a:r>
              <a:rPr sz="2700" spc="165" baseline="-24691" dirty="0">
                <a:latin typeface="Times New Roman"/>
                <a:cs typeface="Times New Roman"/>
              </a:rPr>
              <a:t>1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1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2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x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2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  <a:p>
            <a:pPr marL="856615">
              <a:lnSpc>
                <a:spcPts val="4930"/>
              </a:lnSpc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2700" spc="240" baseline="-24691" dirty="0">
                <a:latin typeface="Times New Roman"/>
                <a:cs typeface="Times New Roman"/>
              </a:rPr>
              <a:t>3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3</a:t>
            </a:r>
            <a:r>
              <a:rPr sz="4250" spc="-21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4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4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3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find </a:t>
            </a:r>
            <a:r>
              <a:rPr sz="32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ahoma"/>
                <a:cs typeface="Tahoma"/>
              </a:rPr>
              <a:t>, we let </a:t>
            </a:r>
            <a:r>
              <a:rPr sz="3200" i="1" dirty="0">
                <a:latin typeface="Times New Roman"/>
                <a:cs typeface="Times New Roman"/>
              </a:rPr>
              <a:t>x[n] 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195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</a:t>
            </a:r>
            <a:r>
              <a:rPr sz="2800" spc="-2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3481578"/>
            <a:ext cx="5815330" cy="1200150"/>
          </a:xfrm>
          <a:custGeom>
            <a:avLst/>
            <a:gdLst/>
            <a:ahLst/>
            <a:cxnLst/>
            <a:rect l="l" t="t" r="r" b="b"/>
            <a:pathLst>
              <a:path w="5815330" h="1200150">
                <a:moveTo>
                  <a:pt x="0" y="1200150"/>
                </a:moveTo>
                <a:lnTo>
                  <a:pt x="0" y="0"/>
                </a:lnTo>
                <a:lnTo>
                  <a:pt x="5814822" y="0"/>
                </a:lnTo>
                <a:lnTo>
                  <a:pt x="5814822" y="120015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562609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902" y="493686"/>
            <a:ext cx="444055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0">
              <a:lnSpc>
                <a:spcPct val="114999"/>
              </a:lnSpc>
              <a:spcBef>
                <a:spcPts val="9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h[0]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[0] +a1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[-1]+a2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[-2]+  a3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[-3] +a4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[-4]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08136"/>
            <a:ext cx="5405755" cy="3457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n=1 </a:t>
            </a:r>
            <a:r>
              <a:rPr sz="2400" i="1" spc="-5" dirty="0">
                <a:latin typeface="Times New Roman"/>
                <a:cs typeface="Times New Roman"/>
              </a:rPr>
              <a:t>h[1]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[-2]+a4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[-3] </a:t>
            </a:r>
            <a:r>
              <a:rPr sz="2400" i="1" dirty="0">
                <a:latin typeface="Times New Roman"/>
                <a:cs typeface="Times New Roman"/>
              </a:rPr>
              <a:t>= a1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n=2 </a:t>
            </a:r>
            <a:r>
              <a:rPr sz="2400" i="1" spc="-5" dirty="0">
                <a:latin typeface="Times New Roman"/>
                <a:cs typeface="Times New Roman"/>
              </a:rPr>
              <a:t>h[2]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[-2]=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31115" indent="-355600">
              <a:lnSpc>
                <a:spcPts val="28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n=3 </a:t>
            </a:r>
            <a:r>
              <a:rPr sz="2400" i="1" spc="-5" dirty="0">
                <a:latin typeface="Times New Roman"/>
                <a:cs typeface="Times New Roman"/>
              </a:rPr>
              <a:t>h[3]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  </a:t>
            </a: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57472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52" y="5729924"/>
            <a:ext cx="4482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h[4]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66235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452" y="6606223"/>
            <a:ext cx="43294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h[5]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441565" cy="10013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5,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 </a:t>
            </a:r>
            <a:r>
              <a:rPr sz="2400" dirty="0">
                <a:latin typeface="Tahoma"/>
                <a:cs typeface="Tahoma"/>
              </a:rPr>
              <a:t>since the nonzero value of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has moved out of the memory of this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98907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593342" y="38099"/>
                </a:moveTo>
                <a:lnTo>
                  <a:pt x="1592580" y="35051"/>
                </a:lnTo>
                <a:lnTo>
                  <a:pt x="1588770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588770" y="43433"/>
                </a:lnTo>
                <a:lnTo>
                  <a:pt x="1592580" y="41909"/>
                </a:lnTo>
                <a:lnTo>
                  <a:pt x="1593342" y="38099"/>
                </a:lnTo>
                <a:close/>
              </a:path>
              <a:path w="1652270" h="76200">
                <a:moveTo>
                  <a:pt x="1652015" y="38099"/>
                </a:moveTo>
                <a:lnTo>
                  <a:pt x="1575816" y="0"/>
                </a:lnTo>
                <a:lnTo>
                  <a:pt x="1575816" y="33527"/>
                </a:lnTo>
                <a:lnTo>
                  <a:pt x="1588770" y="33527"/>
                </a:lnTo>
                <a:lnTo>
                  <a:pt x="1592580" y="35051"/>
                </a:lnTo>
                <a:lnTo>
                  <a:pt x="1593342" y="38099"/>
                </a:lnTo>
                <a:lnTo>
                  <a:pt x="1593342" y="67436"/>
                </a:lnTo>
                <a:lnTo>
                  <a:pt x="1652015" y="38099"/>
                </a:lnTo>
                <a:close/>
              </a:path>
              <a:path w="1652270" h="76200">
                <a:moveTo>
                  <a:pt x="1593342" y="67436"/>
                </a:moveTo>
                <a:lnTo>
                  <a:pt x="1593342" y="38099"/>
                </a:lnTo>
                <a:lnTo>
                  <a:pt x="1592580" y="41909"/>
                </a:lnTo>
                <a:lnTo>
                  <a:pt x="1588770" y="43433"/>
                </a:lnTo>
                <a:lnTo>
                  <a:pt x="1575816" y="43433"/>
                </a:lnTo>
                <a:lnTo>
                  <a:pt x="1575816" y="76199"/>
                </a:lnTo>
                <a:lnTo>
                  <a:pt x="15933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422" y="2633472"/>
            <a:ext cx="76200" cy="1572260"/>
          </a:xfrm>
          <a:custGeom>
            <a:avLst/>
            <a:gdLst/>
            <a:ahLst/>
            <a:cxnLst/>
            <a:rect l="l" t="t" r="r" b="b"/>
            <a:pathLst>
              <a:path w="76200" h="15722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722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72260">
                <a:moveTo>
                  <a:pt x="42672" y="156667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66672"/>
                </a:lnTo>
                <a:lnTo>
                  <a:pt x="35052" y="1570482"/>
                </a:lnTo>
                <a:lnTo>
                  <a:pt x="38100" y="1572006"/>
                </a:lnTo>
                <a:lnTo>
                  <a:pt x="41910" y="1570482"/>
                </a:lnTo>
                <a:lnTo>
                  <a:pt x="42672" y="156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0039" y="3119437"/>
            <a:ext cx="103250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013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8367" y="3978211"/>
            <a:ext cx="102488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959" y="3978211"/>
            <a:ext cx="104775" cy="10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591" y="3978211"/>
            <a:ext cx="103250" cy="10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237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883" y="3978211"/>
            <a:ext cx="103250" cy="10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291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5327" y="2225341"/>
            <a:ext cx="475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4" y="347472"/>
                </a:moveTo>
                <a:lnTo>
                  <a:pt x="0" y="0"/>
                </a:lnTo>
                <a:lnTo>
                  <a:pt x="329946" y="0"/>
                </a:lnTo>
                <a:lnTo>
                  <a:pt x="165354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454" y="3276600"/>
            <a:ext cx="0" cy="1045210"/>
          </a:xfrm>
          <a:custGeom>
            <a:avLst/>
            <a:gdLst/>
            <a:ahLst/>
            <a:cxnLst/>
            <a:rect l="l" t="t" r="r" b="b"/>
            <a:pathLst>
              <a:path h="1045210">
                <a:moveTo>
                  <a:pt x="0" y="0"/>
                </a:moveTo>
                <a:lnTo>
                  <a:pt x="0" y="1044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9529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4121" y="3276600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1673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3" y="347472"/>
                </a:moveTo>
                <a:lnTo>
                  <a:pt x="0" y="0"/>
                </a:lnTo>
                <a:lnTo>
                  <a:pt x="329945" y="0"/>
                </a:lnTo>
                <a:lnTo>
                  <a:pt x="165353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028" y="3276600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6103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171" y="3276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893" y="2929127"/>
            <a:ext cx="330835" cy="347980"/>
          </a:xfrm>
          <a:custGeom>
            <a:avLst/>
            <a:gdLst/>
            <a:ahLst/>
            <a:cxnLst/>
            <a:rect l="l" t="t" r="r" b="b"/>
            <a:pathLst>
              <a:path w="330834" h="347979">
                <a:moveTo>
                  <a:pt x="165353" y="347472"/>
                </a:moveTo>
                <a:lnTo>
                  <a:pt x="0" y="0"/>
                </a:lnTo>
                <a:lnTo>
                  <a:pt x="330707" y="0"/>
                </a:lnTo>
                <a:lnTo>
                  <a:pt x="165353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41270" y="2227135"/>
          <a:ext cx="4771387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9564"/>
                <a:gridCol w="493394"/>
                <a:gridCol w="329565"/>
                <a:gridCol w="328295"/>
                <a:gridCol w="493394"/>
                <a:gridCol w="330200"/>
                <a:gridCol w="327660"/>
                <a:gridCol w="494665"/>
                <a:gridCol w="327660"/>
                <a:gridCol w="330200"/>
                <a:gridCol w="492760"/>
                <a:gridCol w="165100"/>
              </a:tblGrid>
              <a:tr h="347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318247" y="32766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6669" y="3451097"/>
            <a:ext cx="495300" cy="1045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3676" y="3585971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74320" y="38099"/>
                </a:moveTo>
                <a:lnTo>
                  <a:pt x="273558" y="35051"/>
                </a:lnTo>
                <a:lnTo>
                  <a:pt x="2697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909"/>
                </a:lnTo>
                <a:lnTo>
                  <a:pt x="274320" y="38099"/>
                </a:lnTo>
                <a:close/>
              </a:path>
              <a:path w="333375" h="76200">
                <a:moveTo>
                  <a:pt x="332994" y="38099"/>
                </a:moveTo>
                <a:lnTo>
                  <a:pt x="256794" y="0"/>
                </a:lnTo>
                <a:lnTo>
                  <a:pt x="256794" y="33527"/>
                </a:lnTo>
                <a:lnTo>
                  <a:pt x="269748" y="33527"/>
                </a:lnTo>
                <a:lnTo>
                  <a:pt x="273558" y="35051"/>
                </a:lnTo>
                <a:lnTo>
                  <a:pt x="274320" y="38099"/>
                </a:lnTo>
                <a:lnTo>
                  <a:pt x="274320" y="67436"/>
                </a:lnTo>
                <a:lnTo>
                  <a:pt x="332994" y="38099"/>
                </a:lnTo>
                <a:close/>
              </a:path>
              <a:path w="333375" h="76200">
                <a:moveTo>
                  <a:pt x="274320" y="67436"/>
                </a:moveTo>
                <a:lnTo>
                  <a:pt x="274320" y="38099"/>
                </a:lnTo>
                <a:lnTo>
                  <a:pt x="273558" y="41909"/>
                </a:lnTo>
                <a:lnTo>
                  <a:pt x="269748" y="42671"/>
                </a:lnTo>
                <a:lnTo>
                  <a:pt x="256794" y="42671"/>
                </a:lnTo>
                <a:lnTo>
                  <a:pt x="256794" y="76199"/>
                </a:lnTo>
                <a:lnTo>
                  <a:pt x="2743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3760470"/>
            <a:ext cx="1322070" cy="76200"/>
          </a:xfrm>
          <a:custGeom>
            <a:avLst/>
            <a:gdLst/>
            <a:ahLst/>
            <a:cxnLst/>
            <a:rect l="l" t="t" r="r" b="b"/>
            <a:pathLst>
              <a:path w="1322070" h="76200">
                <a:moveTo>
                  <a:pt x="1263396" y="38099"/>
                </a:moveTo>
                <a:lnTo>
                  <a:pt x="1262634" y="35051"/>
                </a:lnTo>
                <a:lnTo>
                  <a:pt x="12588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258824" y="43433"/>
                </a:lnTo>
                <a:lnTo>
                  <a:pt x="1262634" y="41909"/>
                </a:lnTo>
                <a:lnTo>
                  <a:pt x="1263396" y="38099"/>
                </a:lnTo>
                <a:close/>
              </a:path>
              <a:path w="1322070" h="76200">
                <a:moveTo>
                  <a:pt x="1322070" y="38099"/>
                </a:moveTo>
                <a:lnTo>
                  <a:pt x="1245870" y="0"/>
                </a:lnTo>
                <a:lnTo>
                  <a:pt x="1245870" y="33527"/>
                </a:lnTo>
                <a:lnTo>
                  <a:pt x="1258824" y="33527"/>
                </a:lnTo>
                <a:lnTo>
                  <a:pt x="1262634" y="35051"/>
                </a:lnTo>
                <a:lnTo>
                  <a:pt x="1263396" y="38099"/>
                </a:lnTo>
                <a:lnTo>
                  <a:pt x="1263396" y="67436"/>
                </a:lnTo>
                <a:lnTo>
                  <a:pt x="1322070" y="38099"/>
                </a:lnTo>
                <a:close/>
              </a:path>
              <a:path w="1322070" h="76200">
                <a:moveTo>
                  <a:pt x="1263396" y="67436"/>
                </a:moveTo>
                <a:lnTo>
                  <a:pt x="1263396" y="38099"/>
                </a:lnTo>
                <a:lnTo>
                  <a:pt x="1262634" y="41909"/>
                </a:lnTo>
                <a:lnTo>
                  <a:pt x="1258824" y="43433"/>
                </a:lnTo>
                <a:lnTo>
                  <a:pt x="1245870" y="43433"/>
                </a:lnTo>
                <a:lnTo>
                  <a:pt x="1245870" y="76199"/>
                </a:lnTo>
                <a:lnTo>
                  <a:pt x="12633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1694" y="3935729"/>
            <a:ext cx="2475230" cy="76200"/>
          </a:xfrm>
          <a:custGeom>
            <a:avLst/>
            <a:gdLst/>
            <a:ahLst/>
            <a:cxnLst/>
            <a:rect l="l" t="t" r="r" b="b"/>
            <a:pathLst>
              <a:path w="2475229" h="76200">
                <a:moveTo>
                  <a:pt x="2416302" y="38099"/>
                </a:moveTo>
                <a:lnTo>
                  <a:pt x="2415540" y="34289"/>
                </a:lnTo>
                <a:lnTo>
                  <a:pt x="241173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411730" y="42671"/>
                </a:lnTo>
                <a:lnTo>
                  <a:pt x="2415540" y="41147"/>
                </a:lnTo>
                <a:lnTo>
                  <a:pt x="2416302" y="38099"/>
                </a:lnTo>
                <a:close/>
              </a:path>
              <a:path w="2475229" h="76200">
                <a:moveTo>
                  <a:pt x="2474976" y="38099"/>
                </a:moveTo>
                <a:lnTo>
                  <a:pt x="2398776" y="0"/>
                </a:lnTo>
                <a:lnTo>
                  <a:pt x="2398776" y="32765"/>
                </a:lnTo>
                <a:lnTo>
                  <a:pt x="2411730" y="32765"/>
                </a:lnTo>
                <a:lnTo>
                  <a:pt x="2415540" y="34289"/>
                </a:lnTo>
                <a:lnTo>
                  <a:pt x="2416302" y="38099"/>
                </a:lnTo>
                <a:lnTo>
                  <a:pt x="2416302" y="67436"/>
                </a:lnTo>
                <a:lnTo>
                  <a:pt x="2474976" y="38099"/>
                </a:lnTo>
                <a:close/>
              </a:path>
              <a:path w="2475229" h="76200">
                <a:moveTo>
                  <a:pt x="2416302" y="67436"/>
                </a:moveTo>
                <a:lnTo>
                  <a:pt x="2416302" y="38099"/>
                </a:lnTo>
                <a:lnTo>
                  <a:pt x="2415540" y="41147"/>
                </a:lnTo>
                <a:lnTo>
                  <a:pt x="2411730" y="42671"/>
                </a:lnTo>
                <a:lnTo>
                  <a:pt x="2398776" y="42671"/>
                </a:lnTo>
                <a:lnTo>
                  <a:pt x="2398776" y="76199"/>
                </a:lnTo>
                <a:lnTo>
                  <a:pt x="2416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550" y="4110228"/>
            <a:ext cx="3627120" cy="76200"/>
          </a:xfrm>
          <a:custGeom>
            <a:avLst/>
            <a:gdLst/>
            <a:ahLst/>
            <a:cxnLst/>
            <a:rect l="l" t="t" r="r" b="b"/>
            <a:pathLst>
              <a:path w="3627120" h="76200">
                <a:moveTo>
                  <a:pt x="3568446" y="38100"/>
                </a:moveTo>
                <a:lnTo>
                  <a:pt x="3567684" y="34290"/>
                </a:lnTo>
                <a:lnTo>
                  <a:pt x="356387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563874" y="42672"/>
                </a:lnTo>
                <a:lnTo>
                  <a:pt x="3567684" y="41148"/>
                </a:lnTo>
                <a:lnTo>
                  <a:pt x="3568446" y="38100"/>
                </a:lnTo>
                <a:close/>
              </a:path>
              <a:path w="3627120" h="76200">
                <a:moveTo>
                  <a:pt x="3627120" y="38100"/>
                </a:moveTo>
                <a:lnTo>
                  <a:pt x="3550920" y="0"/>
                </a:lnTo>
                <a:lnTo>
                  <a:pt x="3550920" y="32766"/>
                </a:lnTo>
                <a:lnTo>
                  <a:pt x="3563874" y="32766"/>
                </a:lnTo>
                <a:lnTo>
                  <a:pt x="3567684" y="34290"/>
                </a:lnTo>
                <a:lnTo>
                  <a:pt x="3568446" y="38100"/>
                </a:lnTo>
                <a:lnTo>
                  <a:pt x="3568446" y="67437"/>
                </a:lnTo>
                <a:lnTo>
                  <a:pt x="3627120" y="38100"/>
                </a:lnTo>
                <a:close/>
              </a:path>
              <a:path w="3627120" h="76200">
                <a:moveTo>
                  <a:pt x="3568446" y="67437"/>
                </a:moveTo>
                <a:lnTo>
                  <a:pt x="3568446" y="38100"/>
                </a:lnTo>
                <a:lnTo>
                  <a:pt x="3567684" y="41148"/>
                </a:lnTo>
                <a:lnTo>
                  <a:pt x="3563874" y="42672"/>
                </a:lnTo>
                <a:lnTo>
                  <a:pt x="3550920" y="42672"/>
                </a:lnTo>
                <a:lnTo>
                  <a:pt x="3550920" y="76200"/>
                </a:lnTo>
                <a:lnTo>
                  <a:pt x="356844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120" y="4283202"/>
            <a:ext cx="4781550" cy="76200"/>
          </a:xfrm>
          <a:custGeom>
            <a:avLst/>
            <a:gdLst/>
            <a:ahLst/>
            <a:cxnLst/>
            <a:rect l="l" t="t" r="r" b="b"/>
            <a:pathLst>
              <a:path w="4781550" h="76200">
                <a:moveTo>
                  <a:pt x="4722876" y="38100"/>
                </a:moveTo>
                <a:lnTo>
                  <a:pt x="4722113" y="34290"/>
                </a:lnTo>
                <a:lnTo>
                  <a:pt x="4718304" y="33528"/>
                </a:lnTo>
                <a:lnTo>
                  <a:pt x="5333" y="33528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5333" y="42672"/>
                </a:lnTo>
                <a:lnTo>
                  <a:pt x="4718304" y="42672"/>
                </a:lnTo>
                <a:lnTo>
                  <a:pt x="4722113" y="41148"/>
                </a:lnTo>
                <a:lnTo>
                  <a:pt x="4722876" y="38100"/>
                </a:lnTo>
                <a:close/>
              </a:path>
              <a:path w="4781550" h="76200">
                <a:moveTo>
                  <a:pt x="4781550" y="38100"/>
                </a:moveTo>
                <a:lnTo>
                  <a:pt x="4705349" y="0"/>
                </a:lnTo>
                <a:lnTo>
                  <a:pt x="4705349" y="33528"/>
                </a:lnTo>
                <a:lnTo>
                  <a:pt x="4718304" y="33528"/>
                </a:lnTo>
                <a:lnTo>
                  <a:pt x="4722113" y="34290"/>
                </a:lnTo>
                <a:lnTo>
                  <a:pt x="4722876" y="38100"/>
                </a:lnTo>
                <a:lnTo>
                  <a:pt x="4722876" y="67437"/>
                </a:lnTo>
                <a:lnTo>
                  <a:pt x="4781550" y="38100"/>
                </a:lnTo>
                <a:close/>
              </a:path>
              <a:path w="4781550" h="76200">
                <a:moveTo>
                  <a:pt x="4722876" y="67437"/>
                </a:moveTo>
                <a:lnTo>
                  <a:pt x="4722876" y="38100"/>
                </a:lnTo>
                <a:lnTo>
                  <a:pt x="4722113" y="41148"/>
                </a:lnTo>
                <a:lnTo>
                  <a:pt x="4718304" y="42672"/>
                </a:lnTo>
                <a:lnTo>
                  <a:pt x="4705349" y="42672"/>
                </a:lnTo>
                <a:lnTo>
                  <a:pt x="4705349" y="76200"/>
                </a:lnTo>
                <a:lnTo>
                  <a:pt x="4722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7397" y="393572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09" h="76200">
                <a:moveTo>
                  <a:pt x="275082" y="38099"/>
                </a:moveTo>
                <a:lnTo>
                  <a:pt x="273558" y="34289"/>
                </a:lnTo>
                <a:lnTo>
                  <a:pt x="2697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147"/>
                </a:lnTo>
                <a:lnTo>
                  <a:pt x="275082" y="38099"/>
                </a:lnTo>
                <a:close/>
              </a:path>
              <a:path w="334009" h="76200">
                <a:moveTo>
                  <a:pt x="333756" y="38099"/>
                </a:moveTo>
                <a:lnTo>
                  <a:pt x="257556" y="0"/>
                </a:lnTo>
                <a:lnTo>
                  <a:pt x="257556" y="32765"/>
                </a:lnTo>
                <a:lnTo>
                  <a:pt x="269748" y="32765"/>
                </a:lnTo>
                <a:lnTo>
                  <a:pt x="273558" y="34289"/>
                </a:lnTo>
                <a:lnTo>
                  <a:pt x="275082" y="38099"/>
                </a:lnTo>
                <a:lnTo>
                  <a:pt x="275082" y="67436"/>
                </a:lnTo>
                <a:lnTo>
                  <a:pt x="333756" y="38099"/>
                </a:lnTo>
                <a:close/>
              </a:path>
              <a:path w="334009" h="76200">
                <a:moveTo>
                  <a:pt x="275082" y="67436"/>
                </a:moveTo>
                <a:lnTo>
                  <a:pt x="275082" y="38099"/>
                </a:lnTo>
                <a:lnTo>
                  <a:pt x="273558" y="41147"/>
                </a:lnTo>
                <a:lnTo>
                  <a:pt x="269748" y="42671"/>
                </a:lnTo>
                <a:lnTo>
                  <a:pt x="257556" y="42671"/>
                </a:lnTo>
                <a:lnTo>
                  <a:pt x="257556" y="76199"/>
                </a:lnTo>
                <a:lnTo>
                  <a:pt x="2750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73705" y="208127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1560" y="3475609"/>
            <a:ext cx="1085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y[n]=h[n]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4627" y="6330696"/>
            <a:ext cx="5643880" cy="76200"/>
          </a:xfrm>
          <a:custGeom>
            <a:avLst/>
            <a:gdLst/>
            <a:ahLst/>
            <a:cxnLst/>
            <a:rect l="l" t="t" r="r" b="b"/>
            <a:pathLst>
              <a:path w="5643880" h="76200">
                <a:moveTo>
                  <a:pt x="5584698" y="38100"/>
                </a:moveTo>
                <a:lnTo>
                  <a:pt x="5583174" y="35052"/>
                </a:lnTo>
                <a:lnTo>
                  <a:pt x="55801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3434"/>
                </a:lnTo>
                <a:lnTo>
                  <a:pt x="5580126" y="43434"/>
                </a:lnTo>
                <a:lnTo>
                  <a:pt x="5583174" y="41910"/>
                </a:lnTo>
                <a:lnTo>
                  <a:pt x="5584698" y="38100"/>
                </a:lnTo>
                <a:close/>
              </a:path>
              <a:path w="5643880" h="76200">
                <a:moveTo>
                  <a:pt x="5643372" y="38100"/>
                </a:moveTo>
                <a:lnTo>
                  <a:pt x="5567172" y="0"/>
                </a:lnTo>
                <a:lnTo>
                  <a:pt x="5567172" y="33528"/>
                </a:lnTo>
                <a:lnTo>
                  <a:pt x="5580126" y="33528"/>
                </a:lnTo>
                <a:lnTo>
                  <a:pt x="5583174" y="35052"/>
                </a:lnTo>
                <a:lnTo>
                  <a:pt x="5584698" y="38100"/>
                </a:lnTo>
                <a:lnTo>
                  <a:pt x="5584698" y="67437"/>
                </a:lnTo>
                <a:lnTo>
                  <a:pt x="5643372" y="38100"/>
                </a:lnTo>
                <a:close/>
              </a:path>
              <a:path w="5643880" h="76200">
                <a:moveTo>
                  <a:pt x="5584698" y="67437"/>
                </a:moveTo>
                <a:lnTo>
                  <a:pt x="5584698" y="38100"/>
                </a:lnTo>
                <a:lnTo>
                  <a:pt x="5583174" y="41910"/>
                </a:lnTo>
                <a:lnTo>
                  <a:pt x="5580126" y="43434"/>
                </a:lnTo>
                <a:lnTo>
                  <a:pt x="5567172" y="43434"/>
                </a:lnTo>
                <a:lnTo>
                  <a:pt x="5567172" y="76200"/>
                </a:lnTo>
                <a:lnTo>
                  <a:pt x="5584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4838700"/>
            <a:ext cx="76200" cy="1727835"/>
          </a:xfrm>
          <a:custGeom>
            <a:avLst/>
            <a:gdLst/>
            <a:ahLst/>
            <a:cxnLst/>
            <a:rect l="l" t="t" r="r" b="b"/>
            <a:pathLst>
              <a:path w="76200" h="172783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2783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27834">
                <a:moveTo>
                  <a:pt x="42672" y="172212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22120"/>
                </a:lnTo>
                <a:lnTo>
                  <a:pt x="34290" y="1725930"/>
                </a:lnTo>
                <a:lnTo>
                  <a:pt x="38100" y="1727454"/>
                </a:lnTo>
                <a:lnTo>
                  <a:pt x="41148" y="1725930"/>
                </a:lnTo>
                <a:lnTo>
                  <a:pt x="42672" y="172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065" y="5938837"/>
            <a:ext cx="109346" cy="101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99821" y="44957"/>
                </a:move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50291" y="0"/>
                </a:move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835" y="5748337"/>
            <a:ext cx="109346" cy="1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0933" y="6130861"/>
            <a:ext cx="110108" cy="10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0065" y="6309931"/>
            <a:ext cx="109347" cy="10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8491" y="6309931"/>
            <a:ext cx="109347" cy="10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4631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1533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11905" y="4672076"/>
            <a:ext cx="4768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5283" y="6513385"/>
            <a:ext cx="110108" cy="100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821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256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221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5795771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244" y="63687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65373" y="553313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2627" y="5684773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90976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1129" y="538987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0521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00676" y="6680707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2200" y="4724400"/>
            <a:ext cx="2895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147320" algn="just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3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called coefficients (+  </a:t>
            </a:r>
            <a:r>
              <a:rPr sz="2400" dirty="0">
                <a:latin typeface="Times New Roman"/>
                <a:cs typeface="Times New Roman"/>
              </a:rPr>
              <a:t>or -)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253896"/>
            <a:ext cx="5039360" cy="13398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structures are </a:t>
            </a:r>
            <a:r>
              <a:rPr sz="2400" spc="-5" dirty="0">
                <a:latin typeface="Tahoma"/>
                <a:cs typeface="Tahoma"/>
              </a:rPr>
              <a:t>shown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below:</a:t>
            </a:r>
            <a:endParaRPr sz="2400">
              <a:latin typeface="Tahoma"/>
              <a:cs typeface="Tahoma"/>
            </a:endParaRPr>
          </a:p>
          <a:p>
            <a:pPr marL="844550" lvl="1" indent="-488950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45185" algn="l"/>
              </a:tabLst>
            </a:pPr>
            <a:r>
              <a:rPr sz="2400" dirty="0">
                <a:latin typeface="Tahoma"/>
                <a:cs typeface="Tahoma"/>
              </a:rPr>
              <a:t>Write the difference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  <a:p>
            <a:pPr marL="852805" lvl="1" indent="-49720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53440" algn="l"/>
              </a:tabLst>
            </a:pPr>
            <a:r>
              <a:rPr sz="2400" dirty="0">
                <a:latin typeface="Tahoma"/>
                <a:cs typeface="Tahoma"/>
              </a:rPr>
              <a:t>Calculate the impulse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701" y="27693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672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1356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6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75254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4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4673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4673" y="3749802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6620" y="3461003"/>
            <a:ext cx="365760" cy="288925"/>
          </a:xfrm>
          <a:custGeom>
            <a:avLst/>
            <a:gdLst/>
            <a:ahLst/>
            <a:cxnLst/>
            <a:rect l="l" t="t" r="r" b="b"/>
            <a:pathLst>
              <a:path w="365760" h="288925">
                <a:moveTo>
                  <a:pt x="182879" y="288798"/>
                </a:moveTo>
                <a:lnTo>
                  <a:pt x="0" y="0"/>
                </a:lnTo>
                <a:lnTo>
                  <a:pt x="365759" y="0"/>
                </a:lnTo>
                <a:lnTo>
                  <a:pt x="182879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6026" y="3175254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9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0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0" y="3749802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446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2117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328" y="317525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3749802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753" y="428472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1490" y="38099"/>
                </a:moveTo>
                <a:lnTo>
                  <a:pt x="490728" y="34289"/>
                </a:lnTo>
                <a:lnTo>
                  <a:pt x="486918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86918" y="42671"/>
                </a:lnTo>
                <a:lnTo>
                  <a:pt x="490728" y="41147"/>
                </a:lnTo>
                <a:lnTo>
                  <a:pt x="491490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6918" y="33527"/>
                </a:lnTo>
                <a:lnTo>
                  <a:pt x="490728" y="34289"/>
                </a:lnTo>
                <a:lnTo>
                  <a:pt x="491490" y="38099"/>
                </a:lnTo>
                <a:lnTo>
                  <a:pt x="491490" y="67817"/>
                </a:lnTo>
                <a:lnTo>
                  <a:pt x="550926" y="38099"/>
                </a:lnTo>
                <a:close/>
              </a:path>
              <a:path w="551179" h="76200">
                <a:moveTo>
                  <a:pt x="491490" y="67817"/>
                </a:moveTo>
                <a:lnTo>
                  <a:pt x="491490" y="38099"/>
                </a:lnTo>
                <a:lnTo>
                  <a:pt x="490728" y="41147"/>
                </a:lnTo>
                <a:lnTo>
                  <a:pt x="486918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149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4428744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6316" y="38099"/>
                </a:moveTo>
                <a:lnTo>
                  <a:pt x="1765554" y="35051"/>
                </a:lnTo>
                <a:lnTo>
                  <a:pt x="17617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1744" y="43433"/>
                </a:lnTo>
                <a:lnTo>
                  <a:pt x="1765554" y="41909"/>
                </a:lnTo>
                <a:lnTo>
                  <a:pt x="1766316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1744" y="33527"/>
                </a:lnTo>
                <a:lnTo>
                  <a:pt x="1765554" y="35051"/>
                </a:lnTo>
                <a:lnTo>
                  <a:pt x="1766316" y="38099"/>
                </a:lnTo>
                <a:lnTo>
                  <a:pt x="1766316" y="67817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6316" y="67817"/>
                </a:moveTo>
                <a:lnTo>
                  <a:pt x="1766316" y="38099"/>
                </a:lnTo>
                <a:lnTo>
                  <a:pt x="1765554" y="41909"/>
                </a:lnTo>
                <a:lnTo>
                  <a:pt x="1761744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63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1" y="4573523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142" y="38099"/>
                </a:moveTo>
                <a:lnTo>
                  <a:pt x="3040380" y="35051"/>
                </a:lnTo>
                <a:lnTo>
                  <a:pt x="30365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036570" y="42671"/>
                </a:lnTo>
                <a:lnTo>
                  <a:pt x="3040380" y="41909"/>
                </a:lnTo>
                <a:lnTo>
                  <a:pt x="3041142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6570" y="33527"/>
                </a:lnTo>
                <a:lnTo>
                  <a:pt x="3040380" y="35051"/>
                </a:lnTo>
                <a:lnTo>
                  <a:pt x="3041142" y="38099"/>
                </a:lnTo>
                <a:lnTo>
                  <a:pt x="3041142" y="67817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142" y="67817"/>
                </a:moveTo>
                <a:lnTo>
                  <a:pt x="3041142" y="38099"/>
                </a:lnTo>
                <a:lnTo>
                  <a:pt x="3040380" y="41909"/>
                </a:lnTo>
                <a:lnTo>
                  <a:pt x="3036570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142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5321" y="44287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1658" y="38099"/>
                </a:moveTo>
                <a:lnTo>
                  <a:pt x="310134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10134" y="41909"/>
                </a:lnTo>
                <a:lnTo>
                  <a:pt x="311658" y="38099"/>
                </a:lnTo>
                <a:close/>
              </a:path>
              <a:path w="370839" h="76200">
                <a:moveTo>
                  <a:pt x="370332" y="38099"/>
                </a:moveTo>
                <a:lnTo>
                  <a:pt x="294132" y="0"/>
                </a:lnTo>
                <a:lnTo>
                  <a:pt x="294132" y="33527"/>
                </a:lnTo>
                <a:lnTo>
                  <a:pt x="306324" y="33527"/>
                </a:lnTo>
                <a:lnTo>
                  <a:pt x="310134" y="35051"/>
                </a:lnTo>
                <a:lnTo>
                  <a:pt x="311658" y="38099"/>
                </a:lnTo>
                <a:lnTo>
                  <a:pt x="311658" y="67436"/>
                </a:lnTo>
                <a:lnTo>
                  <a:pt x="370332" y="38099"/>
                </a:lnTo>
                <a:close/>
              </a:path>
              <a:path w="370839" h="76200">
                <a:moveTo>
                  <a:pt x="311658" y="67436"/>
                </a:moveTo>
                <a:lnTo>
                  <a:pt x="311658" y="38099"/>
                </a:lnTo>
                <a:lnTo>
                  <a:pt x="310134" y="41909"/>
                </a:lnTo>
                <a:lnTo>
                  <a:pt x="306324" y="43433"/>
                </a:lnTo>
                <a:lnTo>
                  <a:pt x="294132" y="43433"/>
                </a:lnTo>
                <a:lnTo>
                  <a:pt x="294132" y="76199"/>
                </a:lnTo>
                <a:lnTo>
                  <a:pt x="3116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4203953"/>
            <a:ext cx="541020" cy="551180"/>
          </a:xfrm>
          <a:custGeom>
            <a:avLst/>
            <a:gdLst/>
            <a:ahLst/>
            <a:cxnLst/>
            <a:rect l="l" t="t" r="r" b="b"/>
            <a:pathLst>
              <a:path w="541020" h="551179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79"/>
                </a:lnTo>
                <a:lnTo>
                  <a:pt x="16929" y="371355"/>
                </a:lnTo>
                <a:lnTo>
                  <a:pt x="36942" y="414330"/>
                </a:lnTo>
                <a:lnTo>
                  <a:pt x="63635" y="452827"/>
                </a:lnTo>
                <a:lnTo>
                  <a:pt x="96243" y="486069"/>
                </a:lnTo>
                <a:lnTo>
                  <a:pt x="133999" y="513277"/>
                </a:lnTo>
                <a:lnTo>
                  <a:pt x="176139" y="533674"/>
                </a:lnTo>
                <a:lnTo>
                  <a:pt x="221897" y="546483"/>
                </a:lnTo>
                <a:lnTo>
                  <a:pt x="270510" y="550926"/>
                </a:lnTo>
                <a:lnTo>
                  <a:pt x="319122" y="546483"/>
                </a:lnTo>
                <a:lnTo>
                  <a:pt x="364880" y="533674"/>
                </a:lnTo>
                <a:lnTo>
                  <a:pt x="407020" y="513277"/>
                </a:lnTo>
                <a:lnTo>
                  <a:pt x="444776" y="486069"/>
                </a:lnTo>
                <a:lnTo>
                  <a:pt x="477384" y="452827"/>
                </a:lnTo>
                <a:lnTo>
                  <a:pt x="504077" y="414330"/>
                </a:lnTo>
                <a:lnTo>
                  <a:pt x="524090" y="371355"/>
                </a:lnTo>
                <a:lnTo>
                  <a:pt x="536660" y="324679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0578" y="3904285"/>
            <a:ext cx="114109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966" y="352373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647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944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9960" y="5015664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577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3223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2118" y="288798"/>
                </a:moveTo>
                <a:lnTo>
                  <a:pt x="0" y="0"/>
                </a:lnTo>
                <a:lnTo>
                  <a:pt x="363474" y="0"/>
                </a:lnTo>
                <a:lnTo>
                  <a:pt x="182118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0344" y="542162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72923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4579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579" y="599617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92879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6526" y="5707379"/>
            <a:ext cx="365125" cy="288925"/>
          </a:xfrm>
          <a:custGeom>
            <a:avLst/>
            <a:gdLst/>
            <a:ahLst/>
            <a:cxnLst/>
            <a:rect l="l" t="t" r="r" b="b"/>
            <a:pathLst>
              <a:path w="365125" h="288925">
                <a:moveTo>
                  <a:pt x="182117" y="288798"/>
                </a:moveTo>
                <a:lnTo>
                  <a:pt x="0" y="0"/>
                </a:lnTo>
                <a:lnTo>
                  <a:pt x="364997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5170" y="5421629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7277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8644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8644" y="599617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1352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1355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5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8471" y="542162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3470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3470" y="599617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8897" y="6531102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4289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87680" y="42671"/>
                </a:lnTo>
                <a:lnTo>
                  <a:pt x="490728" y="41147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4289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147"/>
                </a:lnTo>
                <a:lnTo>
                  <a:pt x="487680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4071" y="6675119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7078" y="38099"/>
                </a:moveTo>
                <a:lnTo>
                  <a:pt x="1765554" y="35051"/>
                </a:lnTo>
                <a:lnTo>
                  <a:pt x="1762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2506" y="43433"/>
                </a:lnTo>
                <a:lnTo>
                  <a:pt x="1765554" y="41909"/>
                </a:lnTo>
                <a:lnTo>
                  <a:pt x="1767078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2506" y="33527"/>
                </a:lnTo>
                <a:lnTo>
                  <a:pt x="1765554" y="35051"/>
                </a:lnTo>
                <a:lnTo>
                  <a:pt x="1767078" y="38099"/>
                </a:lnTo>
                <a:lnTo>
                  <a:pt x="1767078" y="67436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7078" y="67436"/>
                </a:moveTo>
                <a:lnTo>
                  <a:pt x="1767078" y="38099"/>
                </a:lnTo>
                <a:lnTo>
                  <a:pt x="1765554" y="41909"/>
                </a:lnTo>
                <a:lnTo>
                  <a:pt x="1762506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7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9245" y="6819900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904" y="38099"/>
                </a:moveTo>
                <a:lnTo>
                  <a:pt x="3040379" y="35051"/>
                </a:lnTo>
                <a:lnTo>
                  <a:pt x="3037332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37332" y="42671"/>
                </a:lnTo>
                <a:lnTo>
                  <a:pt x="3040379" y="41147"/>
                </a:lnTo>
                <a:lnTo>
                  <a:pt x="3041904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7332" y="33527"/>
                </a:lnTo>
                <a:lnTo>
                  <a:pt x="3040379" y="35051"/>
                </a:lnTo>
                <a:lnTo>
                  <a:pt x="3041904" y="38099"/>
                </a:lnTo>
                <a:lnTo>
                  <a:pt x="3041904" y="67436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904" y="67436"/>
                </a:moveTo>
                <a:lnTo>
                  <a:pt x="3041904" y="38099"/>
                </a:lnTo>
                <a:lnTo>
                  <a:pt x="3040379" y="41147"/>
                </a:lnTo>
                <a:lnTo>
                  <a:pt x="3037332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9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228" y="6675119"/>
            <a:ext cx="369570" cy="76200"/>
          </a:xfrm>
          <a:custGeom>
            <a:avLst/>
            <a:gdLst/>
            <a:ahLst/>
            <a:cxnLst/>
            <a:rect l="l" t="t" r="r" b="b"/>
            <a:pathLst>
              <a:path w="369570" h="76200">
                <a:moveTo>
                  <a:pt x="310896" y="38099"/>
                </a:moveTo>
                <a:lnTo>
                  <a:pt x="309372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09372" y="41909"/>
                </a:lnTo>
                <a:lnTo>
                  <a:pt x="310896" y="38099"/>
                </a:lnTo>
                <a:close/>
              </a:path>
              <a:path w="369570" h="76200">
                <a:moveTo>
                  <a:pt x="369570" y="38099"/>
                </a:moveTo>
                <a:lnTo>
                  <a:pt x="293370" y="0"/>
                </a:lnTo>
                <a:lnTo>
                  <a:pt x="293370" y="33527"/>
                </a:lnTo>
                <a:lnTo>
                  <a:pt x="306324" y="33527"/>
                </a:lnTo>
                <a:lnTo>
                  <a:pt x="309372" y="35051"/>
                </a:lnTo>
                <a:lnTo>
                  <a:pt x="310896" y="38099"/>
                </a:lnTo>
                <a:lnTo>
                  <a:pt x="310896" y="67436"/>
                </a:lnTo>
                <a:lnTo>
                  <a:pt x="369570" y="38099"/>
                </a:lnTo>
                <a:close/>
              </a:path>
              <a:path w="369570" h="76200">
                <a:moveTo>
                  <a:pt x="310896" y="67436"/>
                </a:moveTo>
                <a:lnTo>
                  <a:pt x="310896" y="38099"/>
                </a:lnTo>
                <a:lnTo>
                  <a:pt x="309372" y="41909"/>
                </a:lnTo>
                <a:lnTo>
                  <a:pt x="306324" y="43433"/>
                </a:lnTo>
                <a:lnTo>
                  <a:pt x="293370" y="43433"/>
                </a:lnTo>
                <a:lnTo>
                  <a:pt x="293370" y="76199"/>
                </a:lnTo>
                <a:lnTo>
                  <a:pt x="3108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9823" y="6450329"/>
            <a:ext cx="541020" cy="550545"/>
          </a:xfrm>
          <a:custGeom>
            <a:avLst/>
            <a:gdLst/>
            <a:ahLst/>
            <a:cxnLst/>
            <a:rect l="l" t="t" r="r" b="b"/>
            <a:pathLst>
              <a:path w="541020" h="550545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53"/>
                </a:lnTo>
                <a:lnTo>
                  <a:pt x="16929" y="371259"/>
                </a:lnTo>
                <a:lnTo>
                  <a:pt x="36942" y="414132"/>
                </a:lnTo>
                <a:lnTo>
                  <a:pt x="63635" y="452509"/>
                </a:lnTo>
                <a:lnTo>
                  <a:pt x="96243" y="485625"/>
                </a:lnTo>
                <a:lnTo>
                  <a:pt x="133999" y="512713"/>
                </a:lnTo>
                <a:lnTo>
                  <a:pt x="176139" y="533009"/>
                </a:lnTo>
                <a:lnTo>
                  <a:pt x="221897" y="545747"/>
                </a:lnTo>
                <a:lnTo>
                  <a:pt x="270510" y="550164"/>
                </a:lnTo>
                <a:lnTo>
                  <a:pt x="319122" y="545747"/>
                </a:lnTo>
                <a:lnTo>
                  <a:pt x="364880" y="533009"/>
                </a:lnTo>
                <a:lnTo>
                  <a:pt x="407020" y="512713"/>
                </a:lnTo>
                <a:lnTo>
                  <a:pt x="444776" y="485625"/>
                </a:lnTo>
                <a:lnTo>
                  <a:pt x="477384" y="452509"/>
                </a:lnTo>
                <a:lnTo>
                  <a:pt x="504077" y="414132"/>
                </a:lnTo>
                <a:lnTo>
                  <a:pt x="524090" y="371259"/>
                </a:lnTo>
                <a:lnTo>
                  <a:pt x="536660" y="324653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50484" y="6150660"/>
            <a:ext cx="113982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058" y="577011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739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8036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1100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45"/>
              </a:spcBef>
              <a:tabLst>
                <a:tab pos="4443730" algn="l"/>
                <a:tab pos="5036820" algn="l"/>
                <a:tab pos="647128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1;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54" y="47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626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69" h="430530">
                <a:moveTo>
                  <a:pt x="260604" y="430529"/>
                </a:moveTo>
                <a:lnTo>
                  <a:pt x="0" y="0"/>
                </a:lnTo>
                <a:lnTo>
                  <a:pt x="521970" y="0"/>
                </a:lnTo>
                <a:lnTo>
                  <a:pt x="260604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00327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80">
                <a:moveTo>
                  <a:pt x="10462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7370" y="1959101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4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50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7852" y="1528572"/>
            <a:ext cx="523875" cy="430530"/>
          </a:xfrm>
          <a:custGeom>
            <a:avLst/>
            <a:gdLst/>
            <a:ahLst/>
            <a:cxnLst/>
            <a:rect l="l" t="t" r="r" b="b"/>
            <a:pathLst>
              <a:path w="523875" h="430530">
                <a:moveTo>
                  <a:pt x="262127" y="430529"/>
                </a:moveTo>
                <a:lnTo>
                  <a:pt x="0" y="0"/>
                </a:lnTo>
                <a:lnTo>
                  <a:pt x="523493" y="0"/>
                </a:lnTo>
                <a:lnTo>
                  <a:pt x="262127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248" y="1100327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10447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1959101"/>
            <a:ext cx="0" cy="1071880"/>
          </a:xfrm>
          <a:custGeom>
            <a:avLst/>
            <a:gdLst/>
            <a:ahLst/>
            <a:cxnLst/>
            <a:rect l="l" t="t" r="r" b="b"/>
            <a:pathLst>
              <a:path h="1071880">
                <a:moveTo>
                  <a:pt x="0" y="0"/>
                </a:moveTo>
                <a:lnTo>
                  <a:pt x="0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0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70" h="430530">
                <a:moveTo>
                  <a:pt x="261365" y="430529"/>
                </a:moveTo>
                <a:lnTo>
                  <a:pt x="0" y="0"/>
                </a:lnTo>
                <a:lnTo>
                  <a:pt x="521969" y="0"/>
                </a:lnTo>
                <a:lnTo>
                  <a:pt x="261365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7571" y="11003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828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959101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6494" y="2778251"/>
            <a:ext cx="789940" cy="76200"/>
          </a:xfrm>
          <a:custGeom>
            <a:avLst/>
            <a:gdLst/>
            <a:ahLst/>
            <a:cxnLst/>
            <a:rect l="l" t="t" r="r" b="b"/>
            <a:pathLst>
              <a:path w="789939" h="76200">
                <a:moveTo>
                  <a:pt x="730758" y="38099"/>
                </a:moveTo>
                <a:lnTo>
                  <a:pt x="729234" y="34289"/>
                </a:lnTo>
                <a:lnTo>
                  <a:pt x="726186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726186" y="42671"/>
                </a:lnTo>
                <a:lnTo>
                  <a:pt x="729234" y="41147"/>
                </a:lnTo>
                <a:lnTo>
                  <a:pt x="730758" y="38099"/>
                </a:lnTo>
                <a:close/>
              </a:path>
              <a:path w="789939" h="76200">
                <a:moveTo>
                  <a:pt x="789432" y="38099"/>
                </a:moveTo>
                <a:lnTo>
                  <a:pt x="713232" y="0"/>
                </a:lnTo>
                <a:lnTo>
                  <a:pt x="713232" y="33527"/>
                </a:lnTo>
                <a:lnTo>
                  <a:pt x="726186" y="33527"/>
                </a:lnTo>
                <a:lnTo>
                  <a:pt x="729234" y="34289"/>
                </a:lnTo>
                <a:lnTo>
                  <a:pt x="730758" y="38099"/>
                </a:lnTo>
                <a:lnTo>
                  <a:pt x="730758" y="67436"/>
                </a:lnTo>
                <a:lnTo>
                  <a:pt x="789432" y="38099"/>
                </a:lnTo>
                <a:close/>
              </a:path>
              <a:path w="789939" h="76200">
                <a:moveTo>
                  <a:pt x="730758" y="67436"/>
                </a:moveTo>
                <a:lnTo>
                  <a:pt x="730758" y="38099"/>
                </a:lnTo>
                <a:lnTo>
                  <a:pt x="729234" y="41147"/>
                </a:lnTo>
                <a:lnTo>
                  <a:pt x="726186" y="42671"/>
                </a:lnTo>
                <a:lnTo>
                  <a:pt x="713232" y="42671"/>
                </a:lnTo>
                <a:lnTo>
                  <a:pt x="713232" y="76199"/>
                </a:lnTo>
                <a:lnTo>
                  <a:pt x="7307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4646" y="2992373"/>
            <a:ext cx="2621280" cy="76200"/>
          </a:xfrm>
          <a:custGeom>
            <a:avLst/>
            <a:gdLst/>
            <a:ahLst/>
            <a:cxnLst/>
            <a:rect l="l" t="t" r="r" b="b"/>
            <a:pathLst>
              <a:path w="2621279" h="76200">
                <a:moveTo>
                  <a:pt x="2562606" y="38099"/>
                </a:moveTo>
                <a:lnTo>
                  <a:pt x="2561082" y="35051"/>
                </a:lnTo>
                <a:lnTo>
                  <a:pt x="25580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58034" y="42671"/>
                </a:lnTo>
                <a:lnTo>
                  <a:pt x="2561082" y="41909"/>
                </a:lnTo>
                <a:lnTo>
                  <a:pt x="2562606" y="38099"/>
                </a:lnTo>
                <a:close/>
              </a:path>
              <a:path w="2621279" h="76200">
                <a:moveTo>
                  <a:pt x="2621280" y="38099"/>
                </a:moveTo>
                <a:lnTo>
                  <a:pt x="2545080" y="0"/>
                </a:lnTo>
                <a:lnTo>
                  <a:pt x="2545080" y="33527"/>
                </a:lnTo>
                <a:lnTo>
                  <a:pt x="2558034" y="33527"/>
                </a:lnTo>
                <a:lnTo>
                  <a:pt x="2561082" y="35051"/>
                </a:lnTo>
                <a:lnTo>
                  <a:pt x="2562606" y="38099"/>
                </a:lnTo>
                <a:lnTo>
                  <a:pt x="2562606" y="67436"/>
                </a:lnTo>
                <a:lnTo>
                  <a:pt x="2621280" y="38099"/>
                </a:lnTo>
                <a:close/>
              </a:path>
              <a:path w="2621279" h="76200">
                <a:moveTo>
                  <a:pt x="2562606" y="67436"/>
                </a:moveTo>
                <a:lnTo>
                  <a:pt x="2562606" y="38099"/>
                </a:lnTo>
                <a:lnTo>
                  <a:pt x="2561082" y="41909"/>
                </a:lnTo>
                <a:lnTo>
                  <a:pt x="2558034" y="42671"/>
                </a:lnTo>
                <a:lnTo>
                  <a:pt x="2545080" y="42671"/>
                </a:lnTo>
                <a:lnTo>
                  <a:pt x="2545080" y="76199"/>
                </a:lnTo>
                <a:lnTo>
                  <a:pt x="25626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2798" y="3206495"/>
            <a:ext cx="4453255" cy="76200"/>
          </a:xfrm>
          <a:custGeom>
            <a:avLst/>
            <a:gdLst/>
            <a:ahLst/>
            <a:cxnLst/>
            <a:rect l="l" t="t" r="r" b="b"/>
            <a:pathLst>
              <a:path w="4453255" h="76200">
                <a:moveTo>
                  <a:pt x="4394454" y="38100"/>
                </a:moveTo>
                <a:lnTo>
                  <a:pt x="4392930" y="35052"/>
                </a:lnTo>
                <a:lnTo>
                  <a:pt x="438988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389882" y="43434"/>
                </a:lnTo>
                <a:lnTo>
                  <a:pt x="4392930" y="41910"/>
                </a:lnTo>
                <a:lnTo>
                  <a:pt x="4394454" y="38100"/>
                </a:lnTo>
                <a:close/>
              </a:path>
              <a:path w="4453255" h="76200">
                <a:moveTo>
                  <a:pt x="4453128" y="38100"/>
                </a:moveTo>
                <a:lnTo>
                  <a:pt x="4376928" y="0"/>
                </a:lnTo>
                <a:lnTo>
                  <a:pt x="4376928" y="33528"/>
                </a:lnTo>
                <a:lnTo>
                  <a:pt x="4389882" y="33528"/>
                </a:lnTo>
                <a:lnTo>
                  <a:pt x="4392930" y="35052"/>
                </a:lnTo>
                <a:lnTo>
                  <a:pt x="4394454" y="38100"/>
                </a:lnTo>
                <a:lnTo>
                  <a:pt x="4394454" y="67436"/>
                </a:lnTo>
                <a:lnTo>
                  <a:pt x="4453128" y="38100"/>
                </a:lnTo>
                <a:close/>
              </a:path>
              <a:path w="4453255" h="76200">
                <a:moveTo>
                  <a:pt x="4394454" y="67436"/>
                </a:moveTo>
                <a:lnTo>
                  <a:pt x="4394454" y="38100"/>
                </a:lnTo>
                <a:lnTo>
                  <a:pt x="4392930" y="41910"/>
                </a:lnTo>
                <a:lnTo>
                  <a:pt x="4389882" y="43434"/>
                </a:lnTo>
                <a:lnTo>
                  <a:pt x="4376928" y="43434"/>
                </a:lnTo>
                <a:lnTo>
                  <a:pt x="4376928" y="76200"/>
                </a:lnTo>
                <a:lnTo>
                  <a:pt x="43944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2028" y="2992373"/>
            <a:ext cx="528320" cy="76200"/>
          </a:xfrm>
          <a:custGeom>
            <a:avLst/>
            <a:gdLst/>
            <a:ahLst/>
            <a:cxnLst/>
            <a:rect l="l" t="t" r="r" b="b"/>
            <a:pathLst>
              <a:path w="528320" h="76200">
                <a:moveTo>
                  <a:pt x="469392" y="38099"/>
                </a:moveTo>
                <a:lnTo>
                  <a:pt x="468630" y="35051"/>
                </a:lnTo>
                <a:lnTo>
                  <a:pt x="4648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64820" y="42671"/>
                </a:lnTo>
                <a:lnTo>
                  <a:pt x="468630" y="41909"/>
                </a:lnTo>
                <a:lnTo>
                  <a:pt x="469392" y="38099"/>
                </a:lnTo>
                <a:close/>
              </a:path>
              <a:path w="528320" h="76200">
                <a:moveTo>
                  <a:pt x="528066" y="38099"/>
                </a:moveTo>
                <a:lnTo>
                  <a:pt x="451866" y="0"/>
                </a:lnTo>
                <a:lnTo>
                  <a:pt x="451866" y="33527"/>
                </a:lnTo>
                <a:lnTo>
                  <a:pt x="464820" y="33527"/>
                </a:lnTo>
                <a:lnTo>
                  <a:pt x="468630" y="35051"/>
                </a:lnTo>
                <a:lnTo>
                  <a:pt x="469392" y="38099"/>
                </a:lnTo>
                <a:lnTo>
                  <a:pt x="469392" y="67436"/>
                </a:lnTo>
                <a:lnTo>
                  <a:pt x="528066" y="38099"/>
                </a:lnTo>
                <a:close/>
              </a:path>
              <a:path w="528320" h="76200">
                <a:moveTo>
                  <a:pt x="469392" y="67436"/>
                </a:moveTo>
                <a:lnTo>
                  <a:pt x="469392" y="38099"/>
                </a:lnTo>
                <a:lnTo>
                  <a:pt x="468630" y="41909"/>
                </a:lnTo>
                <a:lnTo>
                  <a:pt x="464820" y="42671"/>
                </a:lnTo>
                <a:lnTo>
                  <a:pt x="451866" y="42671"/>
                </a:lnTo>
                <a:lnTo>
                  <a:pt x="451866" y="76199"/>
                </a:lnTo>
                <a:lnTo>
                  <a:pt x="4693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7206" y="22877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65926" y="2636520"/>
            <a:ext cx="778510" cy="822960"/>
          </a:xfrm>
          <a:custGeom>
            <a:avLst/>
            <a:gdLst/>
            <a:ahLst/>
            <a:cxnLst/>
            <a:rect l="l" t="t" r="r" b="b"/>
            <a:pathLst>
              <a:path w="778509" h="822960">
                <a:moveTo>
                  <a:pt x="388620" y="0"/>
                </a:moveTo>
                <a:lnTo>
                  <a:pt x="343251" y="2770"/>
                </a:lnTo>
                <a:lnTo>
                  <a:pt x="299432" y="10876"/>
                </a:lnTo>
                <a:lnTo>
                  <a:pt x="257453" y="24007"/>
                </a:lnTo>
                <a:lnTo>
                  <a:pt x="217603" y="41854"/>
                </a:lnTo>
                <a:lnTo>
                  <a:pt x="180172" y="64106"/>
                </a:lnTo>
                <a:lnTo>
                  <a:pt x="145450" y="90453"/>
                </a:lnTo>
                <a:lnTo>
                  <a:pt x="113728" y="120586"/>
                </a:lnTo>
                <a:lnTo>
                  <a:pt x="85295" y="154195"/>
                </a:lnTo>
                <a:lnTo>
                  <a:pt x="60440" y="190969"/>
                </a:lnTo>
                <a:lnTo>
                  <a:pt x="39455" y="230599"/>
                </a:lnTo>
                <a:lnTo>
                  <a:pt x="22628" y="272775"/>
                </a:lnTo>
                <a:lnTo>
                  <a:pt x="10250" y="317187"/>
                </a:lnTo>
                <a:lnTo>
                  <a:pt x="2610" y="363525"/>
                </a:lnTo>
                <a:lnTo>
                  <a:pt x="0" y="411480"/>
                </a:lnTo>
                <a:lnTo>
                  <a:pt x="2610" y="459434"/>
                </a:lnTo>
                <a:lnTo>
                  <a:pt x="10250" y="505772"/>
                </a:lnTo>
                <a:lnTo>
                  <a:pt x="22628" y="550184"/>
                </a:lnTo>
                <a:lnTo>
                  <a:pt x="39455" y="592360"/>
                </a:lnTo>
                <a:lnTo>
                  <a:pt x="60440" y="631990"/>
                </a:lnTo>
                <a:lnTo>
                  <a:pt x="85295" y="668764"/>
                </a:lnTo>
                <a:lnTo>
                  <a:pt x="113728" y="702373"/>
                </a:lnTo>
                <a:lnTo>
                  <a:pt x="145450" y="732506"/>
                </a:lnTo>
                <a:lnTo>
                  <a:pt x="180172" y="758853"/>
                </a:lnTo>
                <a:lnTo>
                  <a:pt x="217603" y="781105"/>
                </a:lnTo>
                <a:lnTo>
                  <a:pt x="257453" y="798952"/>
                </a:lnTo>
                <a:lnTo>
                  <a:pt x="299432" y="812083"/>
                </a:lnTo>
                <a:lnTo>
                  <a:pt x="343251" y="820189"/>
                </a:lnTo>
                <a:lnTo>
                  <a:pt x="388620" y="822960"/>
                </a:lnTo>
                <a:lnTo>
                  <a:pt x="433999" y="820189"/>
                </a:lnTo>
                <a:lnTo>
                  <a:pt x="477849" y="812083"/>
                </a:lnTo>
                <a:lnTo>
                  <a:pt x="519876" y="798952"/>
                </a:lnTo>
                <a:lnTo>
                  <a:pt x="559787" y="781105"/>
                </a:lnTo>
                <a:lnTo>
                  <a:pt x="597289" y="758853"/>
                </a:lnTo>
                <a:lnTo>
                  <a:pt x="632088" y="732506"/>
                </a:lnTo>
                <a:lnTo>
                  <a:pt x="663892" y="702373"/>
                </a:lnTo>
                <a:lnTo>
                  <a:pt x="692406" y="668764"/>
                </a:lnTo>
                <a:lnTo>
                  <a:pt x="717339" y="631990"/>
                </a:lnTo>
                <a:lnTo>
                  <a:pt x="738395" y="592360"/>
                </a:lnTo>
                <a:lnTo>
                  <a:pt x="755283" y="550184"/>
                </a:lnTo>
                <a:lnTo>
                  <a:pt x="767709" y="505772"/>
                </a:lnTo>
                <a:lnTo>
                  <a:pt x="775379" y="459434"/>
                </a:lnTo>
                <a:lnTo>
                  <a:pt x="778002" y="411480"/>
                </a:lnTo>
                <a:lnTo>
                  <a:pt x="775379" y="363525"/>
                </a:lnTo>
                <a:lnTo>
                  <a:pt x="767709" y="317187"/>
                </a:lnTo>
                <a:lnTo>
                  <a:pt x="755283" y="272775"/>
                </a:lnTo>
                <a:lnTo>
                  <a:pt x="738395" y="230599"/>
                </a:lnTo>
                <a:lnTo>
                  <a:pt x="717339" y="190969"/>
                </a:lnTo>
                <a:lnTo>
                  <a:pt x="692406" y="154195"/>
                </a:lnTo>
                <a:lnTo>
                  <a:pt x="663892" y="120586"/>
                </a:lnTo>
                <a:lnTo>
                  <a:pt x="632088" y="90453"/>
                </a:lnTo>
                <a:lnTo>
                  <a:pt x="597289" y="64106"/>
                </a:lnTo>
                <a:lnTo>
                  <a:pt x="559787" y="41854"/>
                </a:lnTo>
                <a:lnTo>
                  <a:pt x="519876" y="24007"/>
                </a:lnTo>
                <a:lnTo>
                  <a:pt x="477849" y="10876"/>
                </a:lnTo>
                <a:lnTo>
                  <a:pt x="433999" y="2770"/>
                </a:lnTo>
                <a:lnTo>
                  <a:pt x="3886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1745" y="16050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6750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7073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1252" y="2690113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211059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-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45"/>
              </a:spcBef>
              <a:tabLst>
                <a:tab pos="4546600" algn="l"/>
                <a:tab pos="5139055" algn="l"/>
                <a:tab pos="65735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0;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398" y="684276"/>
            <a:ext cx="73279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401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4" h="455930">
                <a:moveTo>
                  <a:pt x="243840" y="455675"/>
                </a:moveTo>
                <a:lnTo>
                  <a:pt x="0" y="0"/>
                </a:lnTo>
                <a:lnTo>
                  <a:pt x="486918" y="0"/>
                </a:lnTo>
                <a:lnTo>
                  <a:pt x="243840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6479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04977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47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0278" y="684276"/>
            <a:ext cx="73025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79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876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5" h="455930">
                <a:moveTo>
                  <a:pt x="243839" y="455675"/>
                </a:moveTo>
                <a:lnTo>
                  <a:pt x="0" y="0"/>
                </a:lnTo>
                <a:lnTo>
                  <a:pt x="486917" y="0"/>
                </a:lnTo>
                <a:lnTo>
                  <a:pt x="243839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273" y="11399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67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953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953" y="2049779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0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2620" y="292074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678180" y="38099"/>
                </a:moveTo>
                <a:lnTo>
                  <a:pt x="676656" y="35051"/>
                </a:lnTo>
                <a:lnTo>
                  <a:pt x="67360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673608" y="43433"/>
                </a:lnTo>
                <a:lnTo>
                  <a:pt x="676656" y="41909"/>
                </a:lnTo>
                <a:lnTo>
                  <a:pt x="678180" y="38099"/>
                </a:lnTo>
                <a:close/>
              </a:path>
              <a:path w="737235" h="76200">
                <a:moveTo>
                  <a:pt x="736854" y="38099"/>
                </a:moveTo>
                <a:lnTo>
                  <a:pt x="660654" y="0"/>
                </a:lnTo>
                <a:lnTo>
                  <a:pt x="660654" y="33527"/>
                </a:lnTo>
                <a:lnTo>
                  <a:pt x="673608" y="33527"/>
                </a:lnTo>
                <a:lnTo>
                  <a:pt x="676656" y="35051"/>
                </a:lnTo>
                <a:lnTo>
                  <a:pt x="678180" y="38099"/>
                </a:lnTo>
                <a:lnTo>
                  <a:pt x="678180" y="67436"/>
                </a:lnTo>
                <a:lnTo>
                  <a:pt x="736854" y="38099"/>
                </a:lnTo>
                <a:close/>
              </a:path>
              <a:path w="737235" h="76200">
                <a:moveTo>
                  <a:pt x="678180" y="67436"/>
                </a:moveTo>
                <a:lnTo>
                  <a:pt x="678180" y="38099"/>
                </a:lnTo>
                <a:lnTo>
                  <a:pt x="676656" y="41909"/>
                </a:lnTo>
                <a:lnTo>
                  <a:pt x="673608" y="43433"/>
                </a:lnTo>
                <a:lnTo>
                  <a:pt x="660654" y="43433"/>
                </a:lnTo>
                <a:lnTo>
                  <a:pt x="660654" y="76199"/>
                </a:lnTo>
                <a:lnTo>
                  <a:pt x="6781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45" y="3376421"/>
            <a:ext cx="4148454" cy="76200"/>
          </a:xfrm>
          <a:custGeom>
            <a:avLst/>
            <a:gdLst/>
            <a:ahLst/>
            <a:cxnLst/>
            <a:rect l="l" t="t" r="r" b="b"/>
            <a:pathLst>
              <a:path w="4148454" h="76200">
                <a:moveTo>
                  <a:pt x="4089654" y="38100"/>
                </a:moveTo>
                <a:lnTo>
                  <a:pt x="4088129" y="35052"/>
                </a:lnTo>
                <a:lnTo>
                  <a:pt x="4085081" y="33528"/>
                </a:lnTo>
                <a:lnTo>
                  <a:pt x="5333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5333" y="42672"/>
                </a:lnTo>
                <a:lnTo>
                  <a:pt x="4085081" y="42672"/>
                </a:lnTo>
                <a:lnTo>
                  <a:pt x="4088129" y="41910"/>
                </a:lnTo>
                <a:lnTo>
                  <a:pt x="4089654" y="38100"/>
                </a:lnTo>
                <a:close/>
              </a:path>
              <a:path w="4148454" h="76200">
                <a:moveTo>
                  <a:pt x="4148328" y="38100"/>
                </a:moveTo>
                <a:lnTo>
                  <a:pt x="4072128" y="0"/>
                </a:lnTo>
                <a:lnTo>
                  <a:pt x="4072128" y="33528"/>
                </a:lnTo>
                <a:lnTo>
                  <a:pt x="4085081" y="33528"/>
                </a:lnTo>
                <a:lnTo>
                  <a:pt x="4088129" y="35052"/>
                </a:lnTo>
                <a:lnTo>
                  <a:pt x="4089654" y="38100"/>
                </a:lnTo>
                <a:lnTo>
                  <a:pt x="4089654" y="67437"/>
                </a:lnTo>
                <a:lnTo>
                  <a:pt x="4148328" y="38100"/>
                </a:lnTo>
                <a:close/>
              </a:path>
              <a:path w="4148454" h="76200">
                <a:moveTo>
                  <a:pt x="4089654" y="67437"/>
                </a:moveTo>
                <a:lnTo>
                  <a:pt x="4089654" y="38100"/>
                </a:lnTo>
                <a:lnTo>
                  <a:pt x="4088129" y="41910"/>
                </a:lnTo>
                <a:lnTo>
                  <a:pt x="4085081" y="42672"/>
                </a:lnTo>
                <a:lnTo>
                  <a:pt x="4072128" y="42672"/>
                </a:lnTo>
                <a:lnTo>
                  <a:pt x="4072128" y="76200"/>
                </a:lnTo>
                <a:lnTo>
                  <a:pt x="408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230" y="30861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32816" y="38099"/>
                </a:moveTo>
                <a:lnTo>
                  <a:pt x="432054" y="35051"/>
                </a:lnTo>
                <a:lnTo>
                  <a:pt x="42824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28244" y="42671"/>
                </a:lnTo>
                <a:lnTo>
                  <a:pt x="432054" y="41147"/>
                </a:lnTo>
                <a:lnTo>
                  <a:pt x="432816" y="38099"/>
                </a:lnTo>
                <a:close/>
              </a:path>
              <a:path w="491490" h="76200">
                <a:moveTo>
                  <a:pt x="491490" y="38099"/>
                </a:moveTo>
                <a:lnTo>
                  <a:pt x="415290" y="0"/>
                </a:lnTo>
                <a:lnTo>
                  <a:pt x="415290" y="33527"/>
                </a:lnTo>
                <a:lnTo>
                  <a:pt x="428244" y="33527"/>
                </a:lnTo>
                <a:lnTo>
                  <a:pt x="432054" y="35051"/>
                </a:lnTo>
                <a:lnTo>
                  <a:pt x="432816" y="38099"/>
                </a:lnTo>
                <a:lnTo>
                  <a:pt x="432816" y="67436"/>
                </a:lnTo>
                <a:lnTo>
                  <a:pt x="491490" y="38099"/>
                </a:lnTo>
                <a:close/>
              </a:path>
              <a:path w="491490" h="76200">
                <a:moveTo>
                  <a:pt x="432816" y="67436"/>
                </a:moveTo>
                <a:lnTo>
                  <a:pt x="432816" y="38099"/>
                </a:lnTo>
                <a:lnTo>
                  <a:pt x="432054" y="41147"/>
                </a:lnTo>
                <a:lnTo>
                  <a:pt x="428244" y="42671"/>
                </a:lnTo>
                <a:lnTo>
                  <a:pt x="415290" y="42671"/>
                </a:lnTo>
                <a:lnTo>
                  <a:pt x="415290" y="76199"/>
                </a:lnTo>
                <a:lnTo>
                  <a:pt x="43281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3645" y="58394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151" y="252704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779525" y="419100"/>
                </a:move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389381" y="0"/>
                </a:move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47620" y="1615694"/>
            <a:ext cx="35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949" y="16156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171" y="2791460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13486"/>
            <a:ext cx="468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</a:tabLst>
            </a:pPr>
            <a:r>
              <a:rPr sz="4000" b="1" dirty="0">
                <a:solidFill>
                  <a:srgbClr val="FF0000"/>
                </a:solidFill>
                <a:latin typeface="Tahoma"/>
                <a:cs typeface="Tahoma"/>
              </a:rPr>
              <a:t>2.5.4	Convolution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584197"/>
            <a:ext cx="5829300" cy="1210310"/>
          </a:xfrm>
          <a:custGeom>
            <a:avLst/>
            <a:gdLst/>
            <a:ahLst/>
            <a:cxnLst/>
            <a:rect l="l" t="t" r="r" b="b"/>
            <a:pathLst>
              <a:path w="5829300" h="1210310">
                <a:moveTo>
                  <a:pt x="0" y="0"/>
                </a:moveTo>
                <a:lnTo>
                  <a:pt x="0" y="1210056"/>
                </a:lnTo>
                <a:lnTo>
                  <a:pt x="5829300" y="1210056"/>
                </a:lnTo>
                <a:lnTo>
                  <a:pt x="582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8759" y="1600501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700" y="2442510"/>
            <a:ext cx="634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k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625" y="1642590"/>
            <a:ext cx="573659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350" b="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575" b="0" spc="-7" baseline="-880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7575" b="0" spc="-989" baseline="-8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20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35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35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34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227" y="1579625"/>
            <a:ext cx="5838825" cy="1219200"/>
          </a:xfrm>
          <a:custGeom>
            <a:avLst/>
            <a:gdLst/>
            <a:ahLst/>
            <a:cxnLst/>
            <a:rect l="l" t="t" r="r" b="b"/>
            <a:pathLst>
              <a:path w="5838825" h="1219200">
                <a:moveTo>
                  <a:pt x="0" y="1219200"/>
                </a:moveTo>
                <a:lnTo>
                  <a:pt x="0" y="0"/>
                </a:lnTo>
                <a:lnTo>
                  <a:pt x="5838444" y="0"/>
                </a:lnTo>
                <a:lnTo>
                  <a:pt x="5838444" y="121920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2905505"/>
            <a:ext cx="5722620" cy="1209675"/>
          </a:xfrm>
          <a:custGeom>
            <a:avLst/>
            <a:gdLst/>
            <a:ahLst/>
            <a:cxnLst/>
            <a:rect l="l" t="t" r="r" b="b"/>
            <a:pathLst>
              <a:path w="5722620" h="1209675">
                <a:moveTo>
                  <a:pt x="0" y="0"/>
                </a:moveTo>
                <a:lnTo>
                  <a:pt x="0" y="1209294"/>
                </a:lnTo>
                <a:lnTo>
                  <a:pt x="5722620" y="1209293"/>
                </a:lnTo>
                <a:lnTo>
                  <a:pt x="5722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370" y="2921965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611" y="2885468"/>
            <a:ext cx="5614035" cy="1202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50" i="1" spc="-100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Symbol"/>
                <a:cs typeface="Symbol"/>
              </a:rPr>
              <a:t></a:t>
            </a:r>
            <a:r>
              <a:rPr sz="3350" i="1" spc="-100" dirty="0">
                <a:latin typeface="Times New Roman"/>
                <a:cs typeface="Times New Roman"/>
              </a:rPr>
              <a:t>n</a:t>
            </a:r>
            <a:r>
              <a:rPr sz="4600" spc="-100" dirty="0">
                <a:latin typeface="Symbol"/>
                <a:cs typeface="Symbol"/>
              </a:rPr>
              <a:t></a:t>
            </a:r>
            <a:r>
              <a:rPr sz="3350" spc="-100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200" dirty="0">
                <a:latin typeface="Times New Roman"/>
                <a:cs typeface="Times New Roman"/>
              </a:rPr>
              <a:t>h</a:t>
            </a:r>
            <a:r>
              <a:rPr sz="4600" spc="-200" dirty="0">
                <a:latin typeface="Symbol"/>
                <a:cs typeface="Symbol"/>
              </a:rPr>
              <a:t></a:t>
            </a:r>
            <a:r>
              <a:rPr sz="3350" i="1" spc="-200" dirty="0">
                <a:latin typeface="Times New Roman"/>
                <a:cs typeface="Times New Roman"/>
              </a:rPr>
              <a:t>n</a:t>
            </a:r>
            <a:r>
              <a:rPr sz="4600" spc="-200" dirty="0">
                <a:latin typeface="Symbol"/>
                <a:cs typeface="Symbol"/>
              </a:rPr>
              <a:t></a:t>
            </a:r>
            <a:r>
              <a:rPr sz="3350" spc="-200" dirty="0">
                <a:latin typeface="Times New Roman"/>
                <a:cs typeface="Times New Roman"/>
              </a:rPr>
              <a:t>*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i="1" spc="-110" dirty="0">
                <a:latin typeface="Times New Roman"/>
                <a:cs typeface="Times New Roman"/>
              </a:rPr>
              <a:t>x</a:t>
            </a:r>
            <a:r>
              <a:rPr sz="4600" spc="-110" dirty="0">
                <a:latin typeface="Symbol"/>
                <a:cs typeface="Symbol"/>
              </a:rPr>
              <a:t></a:t>
            </a:r>
            <a:r>
              <a:rPr sz="3350" i="1" spc="-110" dirty="0">
                <a:latin typeface="Times New Roman"/>
                <a:cs typeface="Times New Roman"/>
              </a:rPr>
              <a:t>n</a:t>
            </a:r>
            <a:r>
              <a:rPr sz="4600" spc="-110" dirty="0">
                <a:latin typeface="Symbol"/>
                <a:cs typeface="Symbol"/>
              </a:rPr>
              <a:t></a:t>
            </a:r>
            <a:r>
              <a:rPr sz="3350" spc="-110" dirty="0">
                <a:latin typeface="Symbol"/>
                <a:cs typeface="Symbol"/>
              </a:rPr>
              <a:t></a:t>
            </a:r>
            <a:r>
              <a:rPr sz="3350" spc="90" dirty="0">
                <a:latin typeface="Times New Roman"/>
                <a:cs typeface="Times New Roman"/>
              </a:rPr>
              <a:t> </a:t>
            </a:r>
            <a:r>
              <a:rPr sz="7575" spc="-15" baseline="-8250" dirty="0">
                <a:latin typeface="Symbol"/>
                <a:cs typeface="Symbol"/>
              </a:rPr>
              <a:t></a:t>
            </a:r>
            <a:r>
              <a:rPr sz="7575" spc="-1230" baseline="-8250" dirty="0">
                <a:latin typeface="Times New Roman"/>
                <a:cs typeface="Times New Roman"/>
              </a:rPr>
              <a:t> </a:t>
            </a:r>
            <a:r>
              <a:rPr sz="3350" i="1" spc="-210" dirty="0">
                <a:latin typeface="Times New Roman"/>
                <a:cs typeface="Times New Roman"/>
              </a:rPr>
              <a:t>h</a:t>
            </a:r>
            <a:r>
              <a:rPr sz="4600" spc="-210" dirty="0">
                <a:latin typeface="Symbol"/>
                <a:cs typeface="Symbol"/>
              </a:rPr>
              <a:t></a:t>
            </a:r>
            <a:r>
              <a:rPr sz="3350" i="1" spc="-210" dirty="0">
                <a:latin typeface="Times New Roman"/>
                <a:cs typeface="Times New Roman"/>
              </a:rPr>
              <a:t>k</a:t>
            </a:r>
            <a:r>
              <a:rPr sz="3350" i="1" spc="-525" dirty="0">
                <a:latin typeface="Times New Roman"/>
                <a:cs typeface="Times New Roman"/>
              </a:rPr>
              <a:t> 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i="1" spc="-350" dirty="0">
                <a:latin typeface="Times New Roman"/>
                <a:cs typeface="Times New Roman"/>
              </a:rPr>
              <a:t>x</a:t>
            </a:r>
            <a:r>
              <a:rPr sz="4600" spc="-350" dirty="0">
                <a:latin typeface="Symbol"/>
                <a:cs typeface="Symbol"/>
              </a:rPr>
              <a:t></a:t>
            </a:r>
            <a:r>
              <a:rPr sz="3350" i="1" spc="-350" dirty="0">
                <a:latin typeface="Times New Roman"/>
                <a:cs typeface="Times New Roman"/>
              </a:rPr>
              <a:t>n</a:t>
            </a:r>
            <a:r>
              <a:rPr sz="3350" i="1" spc="-2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</a:t>
            </a:r>
            <a:r>
              <a:rPr sz="3350" spc="-285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k</a:t>
            </a:r>
            <a:r>
              <a:rPr sz="3350" i="1" spc="-530" dirty="0">
                <a:latin typeface="Times New Roman"/>
                <a:cs typeface="Times New Roman"/>
              </a:rPr>
              <a:t> </a:t>
            </a:r>
            <a:r>
              <a:rPr sz="4600" spc="-434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175385" algn="ctr">
              <a:lnSpc>
                <a:spcPct val="100000"/>
              </a:lnSpc>
              <a:spcBef>
                <a:spcPts val="250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33" y="2900933"/>
            <a:ext cx="5732145" cy="1218565"/>
          </a:xfrm>
          <a:custGeom>
            <a:avLst/>
            <a:gdLst/>
            <a:ahLst/>
            <a:cxnLst/>
            <a:rect l="l" t="t" r="r" b="b"/>
            <a:pathLst>
              <a:path w="5732145" h="1218564">
                <a:moveTo>
                  <a:pt x="0" y="1218438"/>
                </a:moveTo>
                <a:lnTo>
                  <a:pt x="0" y="0"/>
                </a:lnTo>
                <a:lnTo>
                  <a:pt x="5731764" y="0"/>
                </a:lnTo>
                <a:lnTo>
                  <a:pt x="5731764" y="1218438"/>
                </a:lnTo>
                <a:lnTo>
                  <a:pt x="0" y="1218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33771"/>
            <a:ext cx="3839210" cy="605155"/>
          </a:xfrm>
          <a:custGeom>
            <a:avLst/>
            <a:gdLst/>
            <a:ahLst/>
            <a:cxnLst/>
            <a:rect l="l" t="t" r="r" b="b"/>
            <a:pathLst>
              <a:path w="3839209" h="605154">
                <a:moveTo>
                  <a:pt x="0" y="0"/>
                </a:moveTo>
                <a:lnTo>
                  <a:pt x="0" y="605028"/>
                </a:lnTo>
                <a:lnTo>
                  <a:pt x="3838955" y="605027"/>
                </a:lnTo>
                <a:lnTo>
                  <a:pt x="3838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4428" y="5029200"/>
            <a:ext cx="3848100" cy="614680"/>
          </a:xfrm>
          <a:custGeom>
            <a:avLst/>
            <a:gdLst/>
            <a:ahLst/>
            <a:cxnLst/>
            <a:rect l="l" t="t" r="r" b="b"/>
            <a:pathLst>
              <a:path w="3848100" h="614679">
                <a:moveTo>
                  <a:pt x="0" y="614172"/>
                </a:moveTo>
                <a:lnTo>
                  <a:pt x="0" y="0"/>
                </a:lnTo>
                <a:lnTo>
                  <a:pt x="3848100" y="0"/>
                </a:lnTo>
                <a:lnTo>
                  <a:pt x="3848100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6477000"/>
            <a:ext cx="6896100" cy="605155"/>
          </a:xfrm>
          <a:custGeom>
            <a:avLst/>
            <a:gdLst/>
            <a:ahLst/>
            <a:cxnLst/>
            <a:rect l="l" t="t" r="r" b="b"/>
            <a:pathLst>
              <a:path w="6896100" h="605154">
                <a:moveTo>
                  <a:pt x="0" y="0"/>
                </a:moveTo>
                <a:lnTo>
                  <a:pt x="0" y="605028"/>
                </a:lnTo>
                <a:lnTo>
                  <a:pt x="6896100" y="605028"/>
                </a:lnTo>
                <a:lnTo>
                  <a:pt x="6896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6472428"/>
            <a:ext cx="6905625" cy="614680"/>
          </a:xfrm>
          <a:custGeom>
            <a:avLst/>
            <a:gdLst/>
            <a:ahLst/>
            <a:cxnLst/>
            <a:rect l="l" t="t" r="r" b="b"/>
            <a:pathLst>
              <a:path w="6905625" h="614679">
                <a:moveTo>
                  <a:pt x="0" y="614172"/>
                </a:moveTo>
                <a:lnTo>
                  <a:pt x="0" y="0"/>
                </a:lnTo>
                <a:lnTo>
                  <a:pt x="6905244" y="0"/>
                </a:lnTo>
                <a:lnTo>
                  <a:pt x="6905244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4294421"/>
            <a:ext cx="8555355" cy="2740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latin typeface="Tahoma"/>
                <a:cs typeface="Tahoma"/>
              </a:rPr>
              <a:t>Commutative</a:t>
            </a:r>
            <a:r>
              <a:rPr sz="3200" b="1" spc="-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2823845">
              <a:lnSpc>
                <a:spcPct val="100000"/>
              </a:lnSpc>
              <a:spcBef>
                <a:spcPts val="380"/>
              </a:spcBef>
            </a:pPr>
            <a:r>
              <a:rPr sz="3350" i="1" spc="-175" dirty="0">
                <a:latin typeface="Times New Roman"/>
                <a:cs typeface="Times New Roman"/>
              </a:rPr>
              <a:t>x</a:t>
            </a:r>
            <a:r>
              <a:rPr sz="4600" spc="-175" dirty="0">
                <a:latin typeface="Symbol"/>
                <a:cs typeface="Symbol"/>
              </a:rPr>
              <a:t></a:t>
            </a:r>
            <a:r>
              <a:rPr sz="3350" i="1" spc="-175" dirty="0">
                <a:latin typeface="Times New Roman"/>
                <a:cs typeface="Times New Roman"/>
              </a:rPr>
              <a:t>n</a:t>
            </a:r>
            <a:r>
              <a:rPr sz="4600" spc="-175" dirty="0">
                <a:latin typeface="Symbol"/>
                <a:cs typeface="Symbol"/>
              </a:rPr>
              <a:t></a:t>
            </a:r>
            <a:r>
              <a:rPr sz="3350" spc="-175" dirty="0">
                <a:latin typeface="Times New Roman"/>
                <a:cs typeface="Times New Roman"/>
              </a:rPr>
              <a:t>* </a:t>
            </a:r>
            <a:r>
              <a:rPr sz="3350" i="1" spc="-245" dirty="0">
                <a:latin typeface="Times New Roman"/>
                <a:cs typeface="Times New Roman"/>
              </a:rPr>
              <a:t>h</a:t>
            </a:r>
            <a:r>
              <a:rPr sz="4600" spc="-245" dirty="0">
                <a:latin typeface="Symbol"/>
                <a:cs typeface="Symbol"/>
              </a:rPr>
              <a:t></a:t>
            </a:r>
            <a:r>
              <a:rPr sz="3350" i="1" spc="-245" dirty="0">
                <a:latin typeface="Times New Roman"/>
                <a:cs typeface="Times New Roman"/>
              </a:rPr>
              <a:t>n</a:t>
            </a:r>
            <a:r>
              <a:rPr sz="4600" spc="-245" dirty="0">
                <a:latin typeface="Symbol"/>
                <a:cs typeface="Symbol"/>
              </a:rPr>
              <a:t></a:t>
            </a:r>
            <a:r>
              <a:rPr sz="4600" spc="-85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-180" dirty="0">
                <a:latin typeface="Times New Roman"/>
                <a:cs typeface="Times New Roman"/>
              </a:rPr>
              <a:t>h</a:t>
            </a:r>
            <a:r>
              <a:rPr sz="4600" spc="-180" dirty="0">
                <a:latin typeface="Symbol"/>
                <a:cs typeface="Symbol"/>
              </a:rPr>
              <a:t></a:t>
            </a:r>
            <a:r>
              <a:rPr sz="3350" i="1" spc="-180" dirty="0">
                <a:latin typeface="Times New Roman"/>
                <a:cs typeface="Times New Roman"/>
              </a:rPr>
              <a:t>n</a:t>
            </a:r>
            <a:r>
              <a:rPr sz="4600" spc="-180" dirty="0">
                <a:latin typeface="Symbol"/>
                <a:cs typeface="Symbol"/>
              </a:rPr>
              <a:t></a:t>
            </a:r>
            <a:r>
              <a:rPr sz="3350" spc="-180" dirty="0">
                <a:latin typeface="Times New Roman"/>
                <a:cs typeface="Times New Roman"/>
              </a:rPr>
              <a:t>* </a:t>
            </a:r>
            <a:r>
              <a:rPr sz="3350" i="1" spc="-240" dirty="0">
                <a:latin typeface="Times New Roman"/>
                <a:cs typeface="Times New Roman"/>
              </a:rPr>
              <a:t>x</a:t>
            </a:r>
            <a:r>
              <a:rPr sz="4600" spc="-240" dirty="0">
                <a:latin typeface="Symbol"/>
                <a:cs typeface="Symbol"/>
              </a:rPr>
              <a:t></a:t>
            </a:r>
            <a:r>
              <a:rPr sz="3350" i="1" spc="-240" dirty="0">
                <a:latin typeface="Times New Roman"/>
                <a:cs typeface="Times New Roman"/>
              </a:rPr>
              <a:t>n</a:t>
            </a:r>
            <a:r>
              <a:rPr sz="4600" spc="-2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Tahoma"/>
                <a:cs typeface="Tahoma"/>
              </a:rPr>
              <a:t>Associative</a:t>
            </a:r>
            <a:r>
              <a:rPr sz="3200" b="1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1729105">
              <a:lnSpc>
                <a:spcPct val="100000"/>
              </a:lnSpc>
              <a:spcBef>
                <a:spcPts val="585"/>
              </a:spcBef>
            </a:pPr>
            <a:r>
              <a:rPr sz="4400" spc="-260" dirty="0">
                <a:latin typeface="Symbol"/>
                <a:cs typeface="Symbol"/>
              </a:rPr>
              <a:t>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0" dirty="0">
                <a:latin typeface="Symbol"/>
                <a:cs typeface="Symbol"/>
              </a:rPr>
              <a:t></a:t>
            </a:r>
            <a:r>
              <a:rPr sz="4400" spc="-175" dirty="0">
                <a:latin typeface="Symbol"/>
                <a:cs typeface="Symbol"/>
              </a:rPr>
              <a:t>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90" baseline="-24216" dirty="0">
                <a:latin typeface="Times New Roman"/>
                <a:cs typeface="Times New Roman"/>
              </a:rPr>
              <a:t> 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430" dirty="0">
                <a:latin typeface="Symbol"/>
                <a:cs typeface="Symbol"/>
              </a:rPr>
              <a:t></a:t>
            </a:r>
            <a:r>
              <a:rPr sz="4600" spc="-65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204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x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30" dirty="0">
                <a:latin typeface="Times New Roman"/>
                <a:cs typeface="Times New Roman"/>
              </a:rPr>
              <a:t> </a:t>
            </a:r>
            <a:r>
              <a:rPr sz="4400" spc="-420" dirty="0">
                <a:latin typeface="Symbol"/>
                <a:cs typeface="Symbol"/>
              </a:rPr>
              <a:t>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82" baseline="-24216" dirty="0">
                <a:latin typeface="Times New Roman"/>
                <a:cs typeface="Times New Roman"/>
              </a:rPr>
              <a:t> 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65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427" y="4170426"/>
            <a:ext cx="92075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98" y="4170426"/>
            <a:ext cx="92329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351" y="4416552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99872" y="38099"/>
                </a:moveTo>
                <a:lnTo>
                  <a:pt x="498348" y="34289"/>
                </a:lnTo>
                <a:lnTo>
                  <a:pt x="49530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95300" y="42671"/>
                </a:lnTo>
                <a:lnTo>
                  <a:pt x="498348" y="41147"/>
                </a:lnTo>
                <a:lnTo>
                  <a:pt x="499872" y="38099"/>
                </a:lnTo>
                <a:close/>
              </a:path>
              <a:path w="558800" h="76200">
                <a:moveTo>
                  <a:pt x="558546" y="38099"/>
                </a:moveTo>
                <a:lnTo>
                  <a:pt x="482346" y="0"/>
                </a:lnTo>
                <a:lnTo>
                  <a:pt x="482346" y="33527"/>
                </a:lnTo>
                <a:lnTo>
                  <a:pt x="495300" y="33527"/>
                </a:lnTo>
                <a:lnTo>
                  <a:pt x="498348" y="34289"/>
                </a:lnTo>
                <a:lnTo>
                  <a:pt x="499872" y="38099"/>
                </a:lnTo>
                <a:lnTo>
                  <a:pt x="499872" y="67436"/>
                </a:lnTo>
                <a:lnTo>
                  <a:pt x="558546" y="38099"/>
                </a:lnTo>
                <a:close/>
              </a:path>
              <a:path w="558800" h="76200">
                <a:moveTo>
                  <a:pt x="499872" y="67436"/>
                </a:moveTo>
                <a:lnTo>
                  <a:pt x="499872" y="38099"/>
                </a:lnTo>
                <a:lnTo>
                  <a:pt x="498348" y="41147"/>
                </a:lnTo>
                <a:lnTo>
                  <a:pt x="495300" y="42671"/>
                </a:lnTo>
                <a:lnTo>
                  <a:pt x="482346" y="42671"/>
                </a:lnTo>
                <a:lnTo>
                  <a:pt x="482346" y="76199"/>
                </a:lnTo>
                <a:lnTo>
                  <a:pt x="4998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1346" y="4416552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500634" y="38099"/>
                </a:moveTo>
                <a:lnTo>
                  <a:pt x="499110" y="34289"/>
                </a:lnTo>
                <a:lnTo>
                  <a:pt x="49530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95300" y="42671"/>
                </a:lnTo>
                <a:lnTo>
                  <a:pt x="499110" y="41147"/>
                </a:lnTo>
                <a:lnTo>
                  <a:pt x="500634" y="38099"/>
                </a:lnTo>
                <a:close/>
              </a:path>
              <a:path w="559435" h="76200">
                <a:moveTo>
                  <a:pt x="559308" y="38099"/>
                </a:moveTo>
                <a:lnTo>
                  <a:pt x="483108" y="0"/>
                </a:lnTo>
                <a:lnTo>
                  <a:pt x="483108" y="33527"/>
                </a:lnTo>
                <a:lnTo>
                  <a:pt x="495300" y="33527"/>
                </a:lnTo>
                <a:lnTo>
                  <a:pt x="499110" y="34289"/>
                </a:lnTo>
                <a:lnTo>
                  <a:pt x="500634" y="38099"/>
                </a:lnTo>
                <a:lnTo>
                  <a:pt x="500634" y="67436"/>
                </a:lnTo>
                <a:lnTo>
                  <a:pt x="559308" y="38099"/>
                </a:lnTo>
                <a:close/>
              </a:path>
              <a:path w="559435" h="76200">
                <a:moveTo>
                  <a:pt x="500634" y="67436"/>
                </a:moveTo>
                <a:lnTo>
                  <a:pt x="500634" y="38099"/>
                </a:lnTo>
                <a:lnTo>
                  <a:pt x="499110" y="41147"/>
                </a:lnTo>
                <a:lnTo>
                  <a:pt x="495300" y="42671"/>
                </a:lnTo>
                <a:lnTo>
                  <a:pt x="483108" y="42671"/>
                </a:lnTo>
                <a:lnTo>
                  <a:pt x="483108" y="76199"/>
                </a:lnTo>
                <a:lnTo>
                  <a:pt x="50063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7" y="4416552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684276" y="38099"/>
                </a:moveTo>
                <a:lnTo>
                  <a:pt x="682752" y="34289"/>
                </a:lnTo>
                <a:lnTo>
                  <a:pt x="67894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678942" y="42671"/>
                </a:lnTo>
                <a:lnTo>
                  <a:pt x="682752" y="41147"/>
                </a:lnTo>
                <a:lnTo>
                  <a:pt x="684276" y="38099"/>
                </a:lnTo>
                <a:close/>
              </a:path>
              <a:path w="742950" h="76200">
                <a:moveTo>
                  <a:pt x="742950" y="38099"/>
                </a:moveTo>
                <a:lnTo>
                  <a:pt x="666750" y="0"/>
                </a:lnTo>
                <a:lnTo>
                  <a:pt x="666750" y="33527"/>
                </a:lnTo>
                <a:lnTo>
                  <a:pt x="678942" y="33527"/>
                </a:lnTo>
                <a:lnTo>
                  <a:pt x="682752" y="34289"/>
                </a:lnTo>
                <a:lnTo>
                  <a:pt x="684276" y="38099"/>
                </a:lnTo>
                <a:lnTo>
                  <a:pt x="684276" y="67436"/>
                </a:lnTo>
                <a:lnTo>
                  <a:pt x="742950" y="38099"/>
                </a:lnTo>
                <a:close/>
              </a:path>
              <a:path w="742950" h="76200">
                <a:moveTo>
                  <a:pt x="684276" y="67436"/>
                </a:moveTo>
                <a:lnTo>
                  <a:pt x="684276" y="38099"/>
                </a:lnTo>
                <a:lnTo>
                  <a:pt x="682752" y="41147"/>
                </a:lnTo>
                <a:lnTo>
                  <a:pt x="678942" y="42671"/>
                </a:lnTo>
                <a:lnTo>
                  <a:pt x="666750" y="42671"/>
                </a:lnTo>
                <a:lnTo>
                  <a:pt x="666750" y="76199"/>
                </a:lnTo>
                <a:lnTo>
                  <a:pt x="6842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401599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673" y="4138421"/>
            <a:ext cx="922019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143" y="4138421"/>
            <a:ext cx="924560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7586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7586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7586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7586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7878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6824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6824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6824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6824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247" y="392912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4383023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099"/>
                </a:moveTo>
                <a:lnTo>
                  <a:pt x="684276" y="35051"/>
                </a:lnTo>
                <a:lnTo>
                  <a:pt x="681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681228" y="42671"/>
                </a:lnTo>
                <a:lnTo>
                  <a:pt x="684276" y="41909"/>
                </a:lnTo>
                <a:lnTo>
                  <a:pt x="685800" y="38099"/>
                </a:lnTo>
                <a:close/>
              </a:path>
              <a:path w="744854" h="76200">
                <a:moveTo>
                  <a:pt x="744474" y="38099"/>
                </a:moveTo>
                <a:lnTo>
                  <a:pt x="668274" y="0"/>
                </a:lnTo>
                <a:lnTo>
                  <a:pt x="668274" y="33527"/>
                </a:lnTo>
                <a:lnTo>
                  <a:pt x="681228" y="33527"/>
                </a:lnTo>
                <a:lnTo>
                  <a:pt x="684276" y="35051"/>
                </a:lnTo>
                <a:lnTo>
                  <a:pt x="685800" y="38099"/>
                </a:lnTo>
                <a:lnTo>
                  <a:pt x="685800" y="67436"/>
                </a:lnTo>
                <a:lnTo>
                  <a:pt x="744474" y="38099"/>
                </a:lnTo>
                <a:close/>
              </a:path>
              <a:path w="744854" h="76200">
                <a:moveTo>
                  <a:pt x="685800" y="67436"/>
                </a:moveTo>
                <a:lnTo>
                  <a:pt x="685800" y="38099"/>
                </a:lnTo>
                <a:lnTo>
                  <a:pt x="684276" y="41909"/>
                </a:lnTo>
                <a:lnTo>
                  <a:pt x="681228" y="42671"/>
                </a:lnTo>
                <a:lnTo>
                  <a:pt x="668274" y="42671"/>
                </a:lnTo>
                <a:lnTo>
                  <a:pt x="668274" y="76199"/>
                </a:lnTo>
                <a:lnTo>
                  <a:pt x="685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702" y="3784346"/>
            <a:ext cx="1673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2314" dirty="0">
                <a:latin typeface="Times New Roman"/>
                <a:cs typeface="Times New Roman"/>
              </a:rPr>
              <a:t>y[n] </a:t>
            </a:r>
            <a:r>
              <a:rPr sz="6000" baseline="-29166" dirty="0">
                <a:latin typeface="Symbol"/>
                <a:cs typeface="Symbol"/>
              </a:rPr>
              <a:t></a:t>
            </a:r>
            <a:r>
              <a:rPr sz="6000" spc="615" baseline="-2916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369" y="2390394"/>
            <a:ext cx="939165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272" y="2390394"/>
            <a:ext cx="938530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7" y="38099"/>
                </a:moveTo>
                <a:lnTo>
                  <a:pt x="508253" y="35051"/>
                </a:lnTo>
                <a:lnTo>
                  <a:pt x="505205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505205" y="42671"/>
                </a:lnTo>
                <a:lnTo>
                  <a:pt x="508253" y="41909"/>
                </a:lnTo>
                <a:lnTo>
                  <a:pt x="509777" y="38099"/>
                </a:lnTo>
                <a:close/>
              </a:path>
              <a:path w="568960" h="76200">
                <a:moveTo>
                  <a:pt x="568451" y="38099"/>
                </a:moveTo>
                <a:lnTo>
                  <a:pt x="492251" y="0"/>
                </a:lnTo>
                <a:lnTo>
                  <a:pt x="492251" y="33527"/>
                </a:lnTo>
                <a:lnTo>
                  <a:pt x="505205" y="33527"/>
                </a:lnTo>
                <a:lnTo>
                  <a:pt x="508253" y="35051"/>
                </a:lnTo>
                <a:lnTo>
                  <a:pt x="509777" y="38099"/>
                </a:lnTo>
                <a:lnTo>
                  <a:pt x="509777" y="67436"/>
                </a:lnTo>
                <a:lnTo>
                  <a:pt x="568451" y="38099"/>
                </a:lnTo>
                <a:close/>
              </a:path>
              <a:path w="568960" h="76200">
                <a:moveTo>
                  <a:pt x="509777" y="67436"/>
                </a:moveTo>
                <a:lnTo>
                  <a:pt x="509777" y="38099"/>
                </a:lnTo>
                <a:lnTo>
                  <a:pt x="508253" y="41909"/>
                </a:lnTo>
                <a:lnTo>
                  <a:pt x="505205" y="42671"/>
                </a:lnTo>
                <a:lnTo>
                  <a:pt x="492251" y="42671"/>
                </a:lnTo>
                <a:lnTo>
                  <a:pt x="492251" y="76199"/>
                </a:lnTo>
                <a:lnTo>
                  <a:pt x="5097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721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8" y="38099"/>
                </a:moveTo>
                <a:lnTo>
                  <a:pt x="508254" y="35051"/>
                </a:lnTo>
                <a:lnTo>
                  <a:pt x="5052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05206" y="42671"/>
                </a:lnTo>
                <a:lnTo>
                  <a:pt x="508254" y="41909"/>
                </a:lnTo>
                <a:lnTo>
                  <a:pt x="509778" y="38099"/>
                </a:lnTo>
                <a:close/>
              </a:path>
              <a:path w="568960" h="76200">
                <a:moveTo>
                  <a:pt x="568452" y="38099"/>
                </a:moveTo>
                <a:lnTo>
                  <a:pt x="492252" y="0"/>
                </a:lnTo>
                <a:lnTo>
                  <a:pt x="492252" y="33527"/>
                </a:lnTo>
                <a:lnTo>
                  <a:pt x="505206" y="33527"/>
                </a:lnTo>
                <a:lnTo>
                  <a:pt x="508254" y="35051"/>
                </a:lnTo>
                <a:lnTo>
                  <a:pt x="509778" y="38099"/>
                </a:lnTo>
                <a:lnTo>
                  <a:pt x="509778" y="67436"/>
                </a:lnTo>
                <a:lnTo>
                  <a:pt x="568452" y="38099"/>
                </a:lnTo>
                <a:close/>
              </a:path>
              <a:path w="568960" h="76200">
                <a:moveTo>
                  <a:pt x="509778" y="67436"/>
                </a:moveTo>
                <a:lnTo>
                  <a:pt x="509778" y="38099"/>
                </a:lnTo>
                <a:lnTo>
                  <a:pt x="508254" y="41909"/>
                </a:lnTo>
                <a:lnTo>
                  <a:pt x="505206" y="42671"/>
                </a:lnTo>
                <a:lnTo>
                  <a:pt x="492252" y="42671"/>
                </a:lnTo>
                <a:lnTo>
                  <a:pt x="492252" y="76199"/>
                </a:lnTo>
                <a:lnTo>
                  <a:pt x="5097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2709672"/>
            <a:ext cx="755650" cy="76200"/>
          </a:xfrm>
          <a:custGeom>
            <a:avLst/>
            <a:gdLst/>
            <a:ahLst/>
            <a:cxnLst/>
            <a:rect l="l" t="t" r="r" b="b"/>
            <a:pathLst>
              <a:path w="755650" h="76200">
                <a:moveTo>
                  <a:pt x="696468" y="38099"/>
                </a:moveTo>
                <a:lnTo>
                  <a:pt x="695706" y="35051"/>
                </a:lnTo>
                <a:lnTo>
                  <a:pt x="691896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691896" y="42671"/>
                </a:lnTo>
                <a:lnTo>
                  <a:pt x="695706" y="41909"/>
                </a:lnTo>
                <a:lnTo>
                  <a:pt x="696468" y="38099"/>
                </a:lnTo>
                <a:close/>
              </a:path>
              <a:path w="755650" h="76200">
                <a:moveTo>
                  <a:pt x="755142" y="38099"/>
                </a:moveTo>
                <a:lnTo>
                  <a:pt x="678942" y="0"/>
                </a:lnTo>
                <a:lnTo>
                  <a:pt x="678942" y="33527"/>
                </a:lnTo>
                <a:lnTo>
                  <a:pt x="691896" y="33527"/>
                </a:lnTo>
                <a:lnTo>
                  <a:pt x="695706" y="35051"/>
                </a:lnTo>
                <a:lnTo>
                  <a:pt x="696468" y="38099"/>
                </a:lnTo>
                <a:lnTo>
                  <a:pt x="696468" y="67436"/>
                </a:lnTo>
                <a:lnTo>
                  <a:pt x="755142" y="38099"/>
                </a:lnTo>
                <a:close/>
              </a:path>
              <a:path w="755650" h="76200">
                <a:moveTo>
                  <a:pt x="696468" y="67436"/>
                </a:moveTo>
                <a:lnTo>
                  <a:pt x="696468" y="38099"/>
                </a:lnTo>
                <a:lnTo>
                  <a:pt x="695706" y="41909"/>
                </a:lnTo>
                <a:lnTo>
                  <a:pt x="691896" y="42671"/>
                </a:lnTo>
                <a:lnTo>
                  <a:pt x="678942" y="42671"/>
                </a:lnTo>
                <a:lnTo>
                  <a:pt x="678942" y="76199"/>
                </a:lnTo>
                <a:lnTo>
                  <a:pt x="6964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301" y="22237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029" y="2432304"/>
            <a:ext cx="277749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[n]*h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7947" y="2714244"/>
            <a:ext cx="700405" cy="76200"/>
          </a:xfrm>
          <a:custGeom>
            <a:avLst/>
            <a:gdLst/>
            <a:ahLst/>
            <a:cxnLst/>
            <a:rect l="l" t="t" r="r" b="b"/>
            <a:pathLst>
              <a:path w="700404" h="76200">
                <a:moveTo>
                  <a:pt x="641604" y="38099"/>
                </a:moveTo>
                <a:lnTo>
                  <a:pt x="640080" y="35051"/>
                </a:lnTo>
                <a:lnTo>
                  <a:pt x="63703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637032" y="43433"/>
                </a:lnTo>
                <a:lnTo>
                  <a:pt x="640080" y="41909"/>
                </a:lnTo>
                <a:lnTo>
                  <a:pt x="641604" y="38099"/>
                </a:lnTo>
                <a:close/>
              </a:path>
              <a:path w="700404" h="76200">
                <a:moveTo>
                  <a:pt x="700278" y="38099"/>
                </a:moveTo>
                <a:lnTo>
                  <a:pt x="624078" y="0"/>
                </a:lnTo>
                <a:lnTo>
                  <a:pt x="624078" y="33527"/>
                </a:lnTo>
                <a:lnTo>
                  <a:pt x="637032" y="33527"/>
                </a:lnTo>
                <a:lnTo>
                  <a:pt x="640080" y="35051"/>
                </a:lnTo>
                <a:lnTo>
                  <a:pt x="641604" y="38099"/>
                </a:lnTo>
                <a:lnTo>
                  <a:pt x="641604" y="67436"/>
                </a:lnTo>
                <a:lnTo>
                  <a:pt x="700278" y="38099"/>
                </a:lnTo>
                <a:close/>
              </a:path>
              <a:path w="700404" h="76200">
                <a:moveTo>
                  <a:pt x="641604" y="67436"/>
                </a:moveTo>
                <a:lnTo>
                  <a:pt x="641604" y="38099"/>
                </a:lnTo>
                <a:lnTo>
                  <a:pt x="640080" y="41909"/>
                </a:lnTo>
                <a:lnTo>
                  <a:pt x="637032" y="43433"/>
                </a:lnTo>
                <a:lnTo>
                  <a:pt x="624078" y="43433"/>
                </a:lnTo>
                <a:lnTo>
                  <a:pt x="624078" y="76199"/>
                </a:lnTo>
                <a:lnTo>
                  <a:pt x="6416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1071" y="2270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4628" y="2709672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70966" y="38099"/>
                </a:moveTo>
                <a:lnTo>
                  <a:pt x="870204" y="35051"/>
                </a:lnTo>
                <a:lnTo>
                  <a:pt x="866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6394" y="42671"/>
                </a:lnTo>
                <a:lnTo>
                  <a:pt x="870204" y="41909"/>
                </a:lnTo>
                <a:lnTo>
                  <a:pt x="870966" y="38099"/>
                </a:lnTo>
                <a:close/>
              </a:path>
              <a:path w="930910" h="76200">
                <a:moveTo>
                  <a:pt x="930402" y="38099"/>
                </a:moveTo>
                <a:lnTo>
                  <a:pt x="854202" y="0"/>
                </a:lnTo>
                <a:lnTo>
                  <a:pt x="854202" y="33527"/>
                </a:lnTo>
                <a:lnTo>
                  <a:pt x="866394" y="33527"/>
                </a:lnTo>
                <a:lnTo>
                  <a:pt x="870204" y="35051"/>
                </a:lnTo>
                <a:lnTo>
                  <a:pt x="870966" y="38099"/>
                </a:lnTo>
                <a:lnTo>
                  <a:pt x="870966" y="67817"/>
                </a:lnTo>
                <a:lnTo>
                  <a:pt x="930402" y="38099"/>
                </a:lnTo>
                <a:close/>
              </a:path>
              <a:path w="930910" h="76200">
                <a:moveTo>
                  <a:pt x="870966" y="67817"/>
                </a:moveTo>
                <a:lnTo>
                  <a:pt x="870966" y="38099"/>
                </a:lnTo>
                <a:lnTo>
                  <a:pt x="870204" y="41909"/>
                </a:lnTo>
                <a:lnTo>
                  <a:pt x="866394" y="42671"/>
                </a:lnTo>
                <a:lnTo>
                  <a:pt x="854202" y="42671"/>
                </a:lnTo>
                <a:lnTo>
                  <a:pt x="854202" y="76199"/>
                </a:lnTo>
                <a:lnTo>
                  <a:pt x="870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7846" y="227177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76370" y="2020316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r>
              <a:rPr sz="24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baseline="-38194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endParaRPr sz="6000" baseline="-38194">
              <a:latin typeface="Symbol"/>
              <a:cs typeface="Symbol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62200"/>
            <a:ext cx="7522209" cy="605155"/>
          </a:xfrm>
          <a:custGeom>
            <a:avLst/>
            <a:gdLst/>
            <a:ahLst/>
            <a:cxnLst/>
            <a:rect l="l" t="t" r="r" b="b"/>
            <a:pathLst>
              <a:path w="7522209" h="605155">
                <a:moveTo>
                  <a:pt x="0" y="0"/>
                </a:moveTo>
                <a:lnTo>
                  <a:pt x="0" y="605028"/>
                </a:lnTo>
                <a:lnTo>
                  <a:pt x="7521702" y="605027"/>
                </a:lnTo>
                <a:lnTo>
                  <a:pt x="75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521" y="2193086"/>
            <a:ext cx="7422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45" dirty="0">
                <a:latin typeface="Times New Roman"/>
                <a:cs typeface="Times New Roman"/>
              </a:rPr>
              <a:t> </a:t>
            </a:r>
            <a:r>
              <a:rPr sz="4400" spc="-430" dirty="0">
                <a:latin typeface="Symbol"/>
                <a:cs typeface="Symbol"/>
              </a:rPr>
              <a:t></a:t>
            </a:r>
            <a:r>
              <a:rPr sz="3350" i="1" spc="-370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90" dirty="0">
                <a:latin typeface="Times New Roman"/>
                <a:cs typeface="Times New Roman"/>
              </a:rPr>
              <a:t> </a:t>
            </a:r>
            <a:r>
              <a:rPr sz="3350" i="1" spc="-150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75" dirty="0">
                <a:latin typeface="Symbol"/>
                <a:cs typeface="Symbol"/>
              </a:rPr>
              <a:t></a:t>
            </a:r>
            <a:r>
              <a:rPr sz="4400" spc="-57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114" dirty="0">
                <a:latin typeface="Times New Roman"/>
                <a:cs typeface="Times New Roman"/>
              </a:rPr>
              <a:t> </a:t>
            </a:r>
            <a:r>
              <a:rPr sz="3350" i="1" spc="-15" dirty="0">
                <a:latin typeface="Times New Roman"/>
                <a:cs typeface="Times New Roman"/>
              </a:rPr>
              <a:t>x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-375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59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150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4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27" y="2357627"/>
            <a:ext cx="7531100" cy="614680"/>
          </a:xfrm>
          <a:custGeom>
            <a:avLst/>
            <a:gdLst/>
            <a:ahLst/>
            <a:cxnLst/>
            <a:rect l="l" t="t" r="r" b="b"/>
            <a:pathLst>
              <a:path w="7531100" h="614680">
                <a:moveTo>
                  <a:pt x="0" y="614172"/>
                </a:moveTo>
                <a:lnTo>
                  <a:pt x="0" y="0"/>
                </a:lnTo>
                <a:lnTo>
                  <a:pt x="7530846" y="0"/>
                </a:lnTo>
                <a:lnTo>
                  <a:pt x="7530846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702" y="1342136"/>
            <a:ext cx="352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Distributive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Law: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70051" y="433679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3783329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794" y="5350002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860797"/>
            <a:ext cx="708025" cy="76200"/>
          </a:xfrm>
          <a:custGeom>
            <a:avLst/>
            <a:gdLst/>
            <a:ahLst/>
            <a:cxnLst/>
            <a:rect l="l" t="t" r="r" b="b"/>
            <a:pathLst>
              <a:path w="708025" h="76200">
                <a:moveTo>
                  <a:pt x="649224" y="38099"/>
                </a:moveTo>
                <a:lnTo>
                  <a:pt x="648462" y="35051"/>
                </a:lnTo>
                <a:lnTo>
                  <a:pt x="6446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644652" y="42671"/>
                </a:lnTo>
                <a:lnTo>
                  <a:pt x="648462" y="41909"/>
                </a:lnTo>
                <a:lnTo>
                  <a:pt x="649224" y="38099"/>
                </a:lnTo>
                <a:close/>
              </a:path>
              <a:path w="708025" h="76200">
                <a:moveTo>
                  <a:pt x="707898" y="38099"/>
                </a:moveTo>
                <a:lnTo>
                  <a:pt x="631698" y="0"/>
                </a:lnTo>
                <a:lnTo>
                  <a:pt x="631698" y="33527"/>
                </a:lnTo>
                <a:lnTo>
                  <a:pt x="644652" y="33527"/>
                </a:lnTo>
                <a:lnTo>
                  <a:pt x="648462" y="35051"/>
                </a:lnTo>
                <a:lnTo>
                  <a:pt x="649224" y="38099"/>
                </a:lnTo>
                <a:lnTo>
                  <a:pt x="649224" y="67436"/>
                </a:lnTo>
                <a:lnTo>
                  <a:pt x="707898" y="38099"/>
                </a:lnTo>
                <a:close/>
              </a:path>
              <a:path w="708025" h="76200">
                <a:moveTo>
                  <a:pt x="649224" y="67436"/>
                </a:moveTo>
                <a:lnTo>
                  <a:pt x="649224" y="38099"/>
                </a:lnTo>
                <a:lnTo>
                  <a:pt x="648462" y="41909"/>
                </a:lnTo>
                <a:lnTo>
                  <a:pt x="644652" y="42671"/>
                </a:lnTo>
                <a:lnTo>
                  <a:pt x="631698" y="42671"/>
                </a:lnTo>
                <a:lnTo>
                  <a:pt x="631698" y="76199"/>
                </a:lnTo>
                <a:lnTo>
                  <a:pt x="6492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4865370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83919" y="38099"/>
                </a:moveTo>
                <a:lnTo>
                  <a:pt x="882396" y="35051"/>
                </a:lnTo>
                <a:lnTo>
                  <a:pt x="87934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879347" y="43433"/>
                </a:lnTo>
                <a:lnTo>
                  <a:pt x="882396" y="41909"/>
                </a:lnTo>
                <a:lnTo>
                  <a:pt x="883919" y="38099"/>
                </a:lnTo>
                <a:close/>
              </a:path>
              <a:path w="942975" h="76200">
                <a:moveTo>
                  <a:pt x="942594" y="38099"/>
                </a:moveTo>
                <a:lnTo>
                  <a:pt x="866394" y="0"/>
                </a:lnTo>
                <a:lnTo>
                  <a:pt x="866394" y="33527"/>
                </a:lnTo>
                <a:lnTo>
                  <a:pt x="879347" y="33527"/>
                </a:lnTo>
                <a:lnTo>
                  <a:pt x="882396" y="35051"/>
                </a:lnTo>
                <a:lnTo>
                  <a:pt x="883919" y="38099"/>
                </a:lnTo>
                <a:lnTo>
                  <a:pt x="883919" y="67436"/>
                </a:lnTo>
                <a:lnTo>
                  <a:pt x="942594" y="38099"/>
                </a:lnTo>
                <a:close/>
              </a:path>
              <a:path w="942975" h="76200">
                <a:moveTo>
                  <a:pt x="883919" y="67436"/>
                </a:moveTo>
                <a:lnTo>
                  <a:pt x="883919" y="38099"/>
                </a:lnTo>
                <a:lnTo>
                  <a:pt x="882396" y="41909"/>
                </a:lnTo>
                <a:lnTo>
                  <a:pt x="879347" y="43433"/>
                </a:lnTo>
                <a:lnTo>
                  <a:pt x="866394" y="43433"/>
                </a:lnTo>
                <a:lnTo>
                  <a:pt x="866394" y="76199"/>
                </a:lnTo>
                <a:lnTo>
                  <a:pt x="88391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612648" y="336804"/>
                </a:move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306324" y="0"/>
                </a:move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273" y="400964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273" y="579577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4196" y="5350002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4508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50850">
                <a:moveTo>
                  <a:pt x="43433" y="44577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45770"/>
                </a:lnTo>
                <a:lnTo>
                  <a:pt x="35051" y="449580"/>
                </a:lnTo>
                <a:lnTo>
                  <a:pt x="38099" y="450342"/>
                </a:lnTo>
                <a:lnTo>
                  <a:pt x="41909" y="449580"/>
                </a:lnTo>
                <a:lnTo>
                  <a:pt x="43433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4005071"/>
            <a:ext cx="76200" cy="675640"/>
          </a:xfrm>
          <a:custGeom>
            <a:avLst/>
            <a:gdLst/>
            <a:ahLst/>
            <a:cxnLst/>
            <a:rect l="l" t="t" r="r" b="b"/>
            <a:pathLst>
              <a:path w="76200" h="675639">
                <a:moveTo>
                  <a:pt x="76200" y="598932"/>
                </a:moveTo>
                <a:lnTo>
                  <a:pt x="0" y="598932"/>
                </a:lnTo>
                <a:lnTo>
                  <a:pt x="33528" y="665988"/>
                </a:lnTo>
                <a:lnTo>
                  <a:pt x="33528" y="611124"/>
                </a:lnTo>
                <a:lnTo>
                  <a:pt x="35052" y="614934"/>
                </a:lnTo>
                <a:lnTo>
                  <a:pt x="38100" y="616458"/>
                </a:lnTo>
                <a:lnTo>
                  <a:pt x="41910" y="614934"/>
                </a:lnTo>
                <a:lnTo>
                  <a:pt x="43434" y="611124"/>
                </a:lnTo>
                <a:lnTo>
                  <a:pt x="43434" y="664464"/>
                </a:lnTo>
                <a:lnTo>
                  <a:pt x="76200" y="598932"/>
                </a:lnTo>
                <a:close/>
              </a:path>
              <a:path w="76200" h="675639">
                <a:moveTo>
                  <a:pt x="43434" y="598932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98932"/>
                </a:lnTo>
                <a:lnTo>
                  <a:pt x="43434" y="598932"/>
                </a:lnTo>
                <a:close/>
              </a:path>
              <a:path w="76200" h="675639">
                <a:moveTo>
                  <a:pt x="43434" y="664464"/>
                </a:moveTo>
                <a:lnTo>
                  <a:pt x="43434" y="611124"/>
                </a:lnTo>
                <a:lnTo>
                  <a:pt x="41910" y="614934"/>
                </a:lnTo>
                <a:lnTo>
                  <a:pt x="38100" y="616458"/>
                </a:lnTo>
                <a:lnTo>
                  <a:pt x="35052" y="614934"/>
                </a:lnTo>
                <a:lnTo>
                  <a:pt x="33528" y="611124"/>
                </a:lnTo>
                <a:lnTo>
                  <a:pt x="33528" y="665988"/>
                </a:lnTo>
                <a:lnTo>
                  <a:pt x="38100" y="675132"/>
                </a:lnTo>
                <a:lnTo>
                  <a:pt x="4343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622" y="4009644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4">
                <a:moveTo>
                  <a:pt x="0" y="0"/>
                </a:moveTo>
                <a:lnTo>
                  <a:pt x="0" y="1786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622" y="400964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79577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047" y="4652771"/>
            <a:ext cx="2683510" cy="67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 h</a:t>
            </a:r>
            <a:r>
              <a:rPr sz="2400" i="1" spc="-7" baseline="-24305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[n]+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7478" y="484174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17220" y="38100"/>
                </a:moveTo>
                <a:lnTo>
                  <a:pt x="615696" y="35052"/>
                </a:lnTo>
                <a:lnTo>
                  <a:pt x="61264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2648" y="42672"/>
                </a:lnTo>
                <a:lnTo>
                  <a:pt x="615696" y="41910"/>
                </a:lnTo>
                <a:lnTo>
                  <a:pt x="617220" y="38100"/>
                </a:lnTo>
                <a:close/>
              </a:path>
              <a:path w="676275" h="76200">
                <a:moveTo>
                  <a:pt x="675894" y="38100"/>
                </a:moveTo>
                <a:lnTo>
                  <a:pt x="599694" y="0"/>
                </a:lnTo>
                <a:lnTo>
                  <a:pt x="599694" y="33528"/>
                </a:lnTo>
                <a:lnTo>
                  <a:pt x="612648" y="33528"/>
                </a:lnTo>
                <a:lnTo>
                  <a:pt x="615696" y="35052"/>
                </a:lnTo>
                <a:lnTo>
                  <a:pt x="617220" y="38100"/>
                </a:lnTo>
                <a:lnTo>
                  <a:pt x="617220" y="67437"/>
                </a:lnTo>
                <a:lnTo>
                  <a:pt x="675894" y="38100"/>
                </a:lnTo>
                <a:close/>
              </a:path>
              <a:path w="676275" h="76200">
                <a:moveTo>
                  <a:pt x="617220" y="67437"/>
                </a:moveTo>
                <a:lnTo>
                  <a:pt x="617220" y="38100"/>
                </a:lnTo>
                <a:lnTo>
                  <a:pt x="615696" y="41910"/>
                </a:lnTo>
                <a:lnTo>
                  <a:pt x="612648" y="42672"/>
                </a:lnTo>
                <a:lnTo>
                  <a:pt x="599694" y="42672"/>
                </a:lnTo>
                <a:lnTo>
                  <a:pt x="599694" y="76200"/>
                </a:lnTo>
                <a:lnTo>
                  <a:pt x="6172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552" y="423240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9126" y="4837176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29" h="76200">
                <a:moveTo>
                  <a:pt x="841248" y="38099"/>
                </a:moveTo>
                <a:lnTo>
                  <a:pt x="839724" y="34289"/>
                </a:lnTo>
                <a:lnTo>
                  <a:pt x="83667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36676" y="42671"/>
                </a:lnTo>
                <a:lnTo>
                  <a:pt x="839724" y="41147"/>
                </a:lnTo>
                <a:lnTo>
                  <a:pt x="841248" y="38099"/>
                </a:lnTo>
                <a:close/>
              </a:path>
              <a:path w="900429" h="76200">
                <a:moveTo>
                  <a:pt x="899922" y="38099"/>
                </a:moveTo>
                <a:lnTo>
                  <a:pt x="823722" y="0"/>
                </a:lnTo>
                <a:lnTo>
                  <a:pt x="823722" y="33527"/>
                </a:lnTo>
                <a:lnTo>
                  <a:pt x="836676" y="33527"/>
                </a:lnTo>
                <a:lnTo>
                  <a:pt x="839724" y="34289"/>
                </a:lnTo>
                <a:lnTo>
                  <a:pt x="841248" y="38099"/>
                </a:lnTo>
                <a:lnTo>
                  <a:pt x="841248" y="67436"/>
                </a:lnTo>
                <a:lnTo>
                  <a:pt x="899922" y="38099"/>
                </a:lnTo>
                <a:close/>
              </a:path>
              <a:path w="900429" h="76200">
                <a:moveTo>
                  <a:pt x="841248" y="67436"/>
                </a:moveTo>
                <a:lnTo>
                  <a:pt x="841248" y="38099"/>
                </a:lnTo>
                <a:lnTo>
                  <a:pt x="839724" y="41147"/>
                </a:lnTo>
                <a:lnTo>
                  <a:pt x="836676" y="42671"/>
                </a:lnTo>
                <a:lnTo>
                  <a:pt x="823722" y="42671"/>
                </a:lnTo>
                <a:lnTo>
                  <a:pt x="823722" y="76199"/>
                </a:lnTo>
                <a:lnTo>
                  <a:pt x="841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5879" y="4125068"/>
            <a:ext cx="196850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3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28065" algn="l"/>
                <a:tab pos="1429385" algn="l"/>
              </a:tabLst>
            </a:pPr>
            <a:r>
              <a:rPr sz="3600" baseline="19675" dirty="0">
                <a:latin typeface="Times New Roman"/>
                <a:cs typeface="Times New Roman"/>
              </a:rPr>
              <a:t>+	</a:t>
            </a:r>
            <a:r>
              <a:rPr sz="4800" spc="-7" baseline="28645" dirty="0">
                <a:latin typeface="Symbol"/>
                <a:cs typeface="Symbol"/>
              </a:rPr>
              <a:t></a:t>
            </a:r>
            <a:r>
              <a:rPr sz="4800" spc="-7" baseline="2864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899413"/>
            <a:ext cx="7830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Graphical computation of</a:t>
            </a:r>
            <a:r>
              <a:rPr sz="3200" spc="10" dirty="0"/>
              <a:t> </a:t>
            </a:r>
            <a:r>
              <a:rPr sz="3200" spc="-5" dirty="0"/>
              <a:t>convolution.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57527" y="4598670"/>
            <a:ext cx="3173095" cy="76200"/>
          </a:xfrm>
          <a:custGeom>
            <a:avLst/>
            <a:gdLst/>
            <a:ahLst/>
            <a:cxnLst/>
            <a:rect l="l" t="t" r="r" b="b"/>
            <a:pathLst>
              <a:path w="3173095" h="76200">
                <a:moveTo>
                  <a:pt x="3114294" y="38099"/>
                </a:moveTo>
                <a:lnTo>
                  <a:pt x="3112770" y="35051"/>
                </a:lnTo>
                <a:lnTo>
                  <a:pt x="3109722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09722" y="43433"/>
                </a:lnTo>
                <a:lnTo>
                  <a:pt x="3112770" y="41909"/>
                </a:lnTo>
                <a:lnTo>
                  <a:pt x="3114294" y="38099"/>
                </a:lnTo>
                <a:close/>
              </a:path>
              <a:path w="3173095" h="76200">
                <a:moveTo>
                  <a:pt x="3172967" y="38099"/>
                </a:moveTo>
                <a:lnTo>
                  <a:pt x="3096767" y="0"/>
                </a:lnTo>
                <a:lnTo>
                  <a:pt x="3096767" y="33527"/>
                </a:lnTo>
                <a:lnTo>
                  <a:pt x="3109722" y="33527"/>
                </a:lnTo>
                <a:lnTo>
                  <a:pt x="3112770" y="35051"/>
                </a:lnTo>
                <a:lnTo>
                  <a:pt x="3114294" y="38099"/>
                </a:lnTo>
                <a:lnTo>
                  <a:pt x="3114294" y="67436"/>
                </a:lnTo>
                <a:lnTo>
                  <a:pt x="3172967" y="38099"/>
                </a:lnTo>
                <a:close/>
              </a:path>
              <a:path w="3173095" h="76200">
                <a:moveTo>
                  <a:pt x="3114294" y="67436"/>
                </a:moveTo>
                <a:lnTo>
                  <a:pt x="3114294" y="38099"/>
                </a:lnTo>
                <a:lnTo>
                  <a:pt x="3112770" y="41909"/>
                </a:lnTo>
                <a:lnTo>
                  <a:pt x="3109722" y="43433"/>
                </a:lnTo>
                <a:lnTo>
                  <a:pt x="3096767" y="43433"/>
                </a:lnTo>
                <a:lnTo>
                  <a:pt x="3096767" y="76199"/>
                </a:lnTo>
                <a:lnTo>
                  <a:pt x="3114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819400"/>
            <a:ext cx="76200" cy="1823085"/>
          </a:xfrm>
          <a:custGeom>
            <a:avLst/>
            <a:gdLst/>
            <a:ahLst/>
            <a:cxnLst/>
            <a:rect l="l" t="t" r="r" b="b"/>
            <a:pathLst>
              <a:path w="76200" h="1823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82308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823085">
                <a:moveTo>
                  <a:pt x="42672" y="181737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817370"/>
                </a:lnTo>
                <a:lnTo>
                  <a:pt x="34290" y="1821180"/>
                </a:lnTo>
                <a:lnTo>
                  <a:pt x="38100" y="1822704"/>
                </a:lnTo>
                <a:lnTo>
                  <a:pt x="41148" y="1821180"/>
                </a:lnTo>
                <a:lnTo>
                  <a:pt x="42672" y="18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137" y="3509581"/>
            <a:ext cx="103250" cy="1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983" y="395306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85" y="4186237"/>
            <a:ext cx="103251" cy="109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863" y="4347781"/>
            <a:ext cx="103251" cy="110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565" y="4452937"/>
            <a:ext cx="103251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731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657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583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509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0435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361" y="4589335"/>
            <a:ext cx="103250" cy="109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703" y="39974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7120" y="4273296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4397502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5133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293" y="2819400"/>
            <a:ext cx="76200" cy="1873250"/>
          </a:xfrm>
          <a:custGeom>
            <a:avLst/>
            <a:gdLst/>
            <a:ahLst/>
            <a:cxnLst/>
            <a:rect l="l" t="t" r="r" b="b"/>
            <a:pathLst>
              <a:path w="76200" h="18732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18732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873250">
                <a:moveTo>
                  <a:pt x="43433" y="186842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868424"/>
                </a:lnTo>
                <a:lnTo>
                  <a:pt x="35051" y="1872234"/>
                </a:lnTo>
                <a:lnTo>
                  <a:pt x="38099" y="1872996"/>
                </a:lnTo>
                <a:lnTo>
                  <a:pt x="41909" y="1872234"/>
                </a:lnTo>
                <a:lnTo>
                  <a:pt x="43433" y="186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826" y="4649723"/>
            <a:ext cx="3237230" cy="76200"/>
          </a:xfrm>
          <a:custGeom>
            <a:avLst/>
            <a:gdLst/>
            <a:ahLst/>
            <a:cxnLst/>
            <a:rect l="l" t="t" r="r" b="b"/>
            <a:pathLst>
              <a:path w="3237229" h="76200">
                <a:moveTo>
                  <a:pt x="3178302" y="38099"/>
                </a:moveTo>
                <a:lnTo>
                  <a:pt x="3176778" y="35051"/>
                </a:lnTo>
                <a:lnTo>
                  <a:pt x="317296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72968" y="42671"/>
                </a:lnTo>
                <a:lnTo>
                  <a:pt x="3176778" y="41909"/>
                </a:lnTo>
                <a:lnTo>
                  <a:pt x="3178302" y="38099"/>
                </a:lnTo>
                <a:close/>
              </a:path>
              <a:path w="3237229" h="76200">
                <a:moveTo>
                  <a:pt x="3236976" y="38099"/>
                </a:moveTo>
                <a:lnTo>
                  <a:pt x="3160776" y="0"/>
                </a:lnTo>
                <a:lnTo>
                  <a:pt x="3160776" y="33527"/>
                </a:lnTo>
                <a:lnTo>
                  <a:pt x="3172968" y="33527"/>
                </a:lnTo>
                <a:lnTo>
                  <a:pt x="3176778" y="35051"/>
                </a:lnTo>
                <a:lnTo>
                  <a:pt x="3178302" y="38099"/>
                </a:lnTo>
                <a:lnTo>
                  <a:pt x="3178302" y="67436"/>
                </a:lnTo>
                <a:lnTo>
                  <a:pt x="3236976" y="38099"/>
                </a:lnTo>
                <a:close/>
              </a:path>
              <a:path w="3237229" h="76200">
                <a:moveTo>
                  <a:pt x="3178302" y="67436"/>
                </a:moveTo>
                <a:lnTo>
                  <a:pt x="3178302" y="38099"/>
                </a:lnTo>
                <a:lnTo>
                  <a:pt x="3176778" y="41909"/>
                </a:lnTo>
                <a:lnTo>
                  <a:pt x="3172968" y="42671"/>
                </a:lnTo>
                <a:lnTo>
                  <a:pt x="3160776" y="42671"/>
                </a:lnTo>
                <a:lnTo>
                  <a:pt x="3160776" y="76199"/>
                </a:lnTo>
                <a:lnTo>
                  <a:pt x="3178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395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60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0783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9957" y="3713035"/>
            <a:ext cx="103250" cy="1093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2085" y="4086415"/>
            <a:ext cx="103250" cy="109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9735" y="408641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265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0915" y="4635817"/>
            <a:ext cx="104775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0089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63" y="4635817"/>
            <a:ext cx="103251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9043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8980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154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8693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3020" y="6824471"/>
            <a:ext cx="3192780" cy="76200"/>
          </a:xfrm>
          <a:custGeom>
            <a:avLst/>
            <a:gdLst/>
            <a:ahLst/>
            <a:cxnLst/>
            <a:rect l="l" t="t" r="r" b="b"/>
            <a:pathLst>
              <a:path w="3192779" h="76200">
                <a:moveTo>
                  <a:pt x="3134106" y="38099"/>
                </a:moveTo>
                <a:lnTo>
                  <a:pt x="3132582" y="35051"/>
                </a:lnTo>
                <a:lnTo>
                  <a:pt x="31295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3129534" y="42671"/>
                </a:lnTo>
                <a:lnTo>
                  <a:pt x="3132582" y="41909"/>
                </a:lnTo>
                <a:lnTo>
                  <a:pt x="3134106" y="38099"/>
                </a:lnTo>
                <a:close/>
              </a:path>
              <a:path w="3192779" h="76200">
                <a:moveTo>
                  <a:pt x="3192780" y="38099"/>
                </a:moveTo>
                <a:lnTo>
                  <a:pt x="3116579" y="0"/>
                </a:lnTo>
                <a:lnTo>
                  <a:pt x="3116579" y="33527"/>
                </a:lnTo>
                <a:lnTo>
                  <a:pt x="3129534" y="33527"/>
                </a:lnTo>
                <a:lnTo>
                  <a:pt x="3132582" y="35051"/>
                </a:lnTo>
                <a:lnTo>
                  <a:pt x="3134106" y="38099"/>
                </a:lnTo>
                <a:lnTo>
                  <a:pt x="3134106" y="67436"/>
                </a:lnTo>
                <a:lnTo>
                  <a:pt x="3192780" y="38099"/>
                </a:lnTo>
                <a:close/>
              </a:path>
              <a:path w="3192779" h="76200">
                <a:moveTo>
                  <a:pt x="3134106" y="67436"/>
                </a:moveTo>
                <a:lnTo>
                  <a:pt x="3134106" y="38099"/>
                </a:lnTo>
                <a:lnTo>
                  <a:pt x="3132582" y="41909"/>
                </a:lnTo>
                <a:lnTo>
                  <a:pt x="3129534" y="42671"/>
                </a:lnTo>
                <a:lnTo>
                  <a:pt x="3116579" y="42671"/>
                </a:lnTo>
                <a:lnTo>
                  <a:pt x="3116579" y="76199"/>
                </a:lnTo>
                <a:lnTo>
                  <a:pt x="31341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678" y="5105400"/>
            <a:ext cx="76200" cy="1762125"/>
          </a:xfrm>
          <a:custGeom>
            <a:avLst/>
            <a:gdLst/>
            <a:ahLst/>
            <a:cxnLst/>
            <a:rect l="l" t="t" r="r" b="b"/>
            <a:pathLst>
              <a:path w="76200" h="1762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621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62125">
                <a:moveTo>
                  <a:pt x="42672" y="17571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57172"/>
                </a:lnTo>
                <a:lnTo>
                  <a:pt x="34290" y="1760982"/>
                </a:lnTo>
                <a:lnTo>
                  <a:pt x="38100" y="1761744"/>
                </a:lnTo>
                <a:lnTo>
                  <a:pt x="41148" y="1760982"/>
                </a:lnTo>
                <a:lnTo>
                  <a:pt x="42672" y="175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057" y="5776531"/>
            <a:ext cx="98678" cy="11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3837" y="6810565"/>
            <a:ext cx="98678" cy="112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1239" y="6810565"/>
            <a:ext cx="97917" cy="1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641" y="6810565"/>
            <a:ext cx="97917" cy="1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5281" y="6810565"/>
            <a:ext cx="98678" cy="1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683" y="6810565"/>
            <a:ext cx="98678" cy="112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609" y="6810565"/>
            <a:ext cx="97154" cy="112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6413" y="6207061"/>
            <a:ext cx="98679" cy="114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2187" y="6432613"/>
            <a:ext cx="98679" cy="1139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485" y="6591109"/>
            <a:ext cx="98679" cy="1146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259" y="6693217"/>
            <a:ext cx="98679" cy="1139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323" y="62484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621" y="651357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5396" y="663397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2694" y="674674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98702" y="1584611"/>
            <a:ext cx="7198995" cy="5633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283210" indent="-342900">
              <a:lnSpc>
                <a:spcPct val="1194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convolution of two signals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shown in </a:t>
            </a:r>
            <a:r>
              <a:rPr sz="2400" dirty="0">
                <a:latin typeface="Tahoma"/>
                <a:cs typeface="Tahoma"/>
              </a:rPr>
              <a:t>steps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diagram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below.</a:t>
            </a:r>
            <a:endParaRPr sz="2400">
              <a:latin typeface="Tahoma"/>
              <a:cs typeface="Tahoma"/>
            </a:endParaRPr>
          </a:p>
          <a:p>
            <a:pPr marL="1915160">
              <a:lnSpc>
                <a:spcPct val="100000"/>
              </a:lnSpc>
              <a:spcBef>
                <a:spcPts val="2285"/>
              </a:spcBef>
              <a:tabLst>
                <a:tab pos="5673090" algn="l"/>
              </a:tabLst>
            </a:pPr>
            <a:r>
              <a:rPr sz="3000" i="1" spc="-7" baseline="1388" dirty="0">
                <a:latin typeface="Times New Roman"/>
                <a:cs typeface="Times New Roman"/>
              </a:rPr>
              <a:t>h[n]	</a:t>
            </a: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  <a:p>
            <a:pPr marL="1410335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5080" algn="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86560">
              <a:lnSpc>
                <a:spcPts val="2320"/>
              </a:lnSpc>
              <a:tabLst>
                <a:tab pos="2004060" algn="l"/>
                <a:tab pos="2258060" algn="l"/>
                <a:tab pos="2511425" algn="l"/>
                <a:tab pos="2765425" algn="l"/>
                <a:tab pos="308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n</a:t>
            </a:r>
            <a:endParaRPr sz="2000">
              <a:latin typeface="Times New Roman"/>
              <a:cs typeface="Times New Roman"/>
            </a:endParaRPr>
          </a:p>
          <a:p>
            <a:pPr marR="1243965" algn="r">
              <a:lnSpc>
                <a:spcPct val="100000"/>
              </a:lnSpc>
              <a:spcBef>
                <a:spcPts val="1285"/>
              </a:spcBef>
            </a:pPr>
            <a:r>
              <a:rPr sz="2000" i="1" spc="-10" dirty="0">
                <a:latin typeface="Times New Roman"/>
                <a:cs typeface="Times New Roman"/>
              </a:rPr>
              <a:t>h[-i]</a:t>
            </a:r>
            <a:endParaRPr sz="2000">
              <a:latin typeface="Times New Roman"/>
              <a:cs typeface="Times New Roman"/>
            </a:endParaRPr>
          </a:p>
          <a:p>
            <a:pPr marR="2090420" algn="r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84200" marR="413385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Times New Roman"/>
                <a:cs typeface="Times New Roman"/>
              </a:rPr>
              <a:t>Step 1: Fold </a:t>
            </a:r>
            <a:r>
              <a:rPr sz="2000" i="1" spc="-5" dirty="0">
                <a:latin typeface="Times New Roman"/>
                <a:cs typeface="Times New Roman"/>
              </a:rPr>
              <a:t>h[i]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time; this gives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445770" algn="r">
              <a:lnSpc>
                <a:spcPct val="100000"/>
              </a:lnSpc>
              <a:spcBef>
                <a:spcPts val="1900"/>
              </a:spcBef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4832858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3: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Multiply </a:t>
            </a:r>
            <a:r>
              <a:rPr sz="2000" i="1" spc="-5" dirty="0">
                <a:latin typeface="Times New Roman"/>
                <a:cs typeface="Times New Roman"/>
              </a:rPr>
              <a:t>x[i]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h[n-i]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52" y="5968746"/>
            <a:ext cx="3794125" cy="76200"/>
          </a:xfrm>
          <a:custGeom>
            <a:avLst/>
            <a:gdLst/>
            <a:ahLst/>
            <a:cxnLst/>
            <a:rect l="l" t="t" r="r" b="b"/>
            <a:pathLst>
              <a:path w="3794125" h="76200">
                <a:moveTo>
                  <a:pt x="3735324" y="38099"/>
                </a:moveTo>
                <a:lnTo>
                  <a:pt x="3733800" y="35051"/>
                </a:lnTo>
                <a:lnTo>
                  <a:pt x="3730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730752" y="43433"/>
                </a:lnTo>
                <a:lnTo>
                  <a:pt x="3733800" y="41909"/>
                </a:lnTo>
                <a:lnTo>
                  <a:pt x="3735324" y="38099"/>
                </a:lnTo>
                <a:close/>
              </a:path>
              <a:path w="3794125" h="76200">
                <a:moveTo>
                  <a:pt x="3793998" y="38099"/>
                </a:moveTo>
                <a:lnTo>
                  <a:pt x="3717798" y="0"/>
                </a:lnTo>
                <a:lnTo>
                  <a:pt x="3717798" y="33527"/>
                </a:lnTo>
                <a:lnTo>
                  <a:pt x="3730752" y="33527"/>
                </a:lnTo>
                <a:lnTo>
                  <a:pt x="3733800" y="35051"/>
                </a:lnTo>
                <a:lnTo>
                  <a:pt x="3735324" y="38099"/>
                </a:lnTo>
                <a:lnTo>
                  <a:pt x="3735324" y="67436"/>
                </a:lnTo>
                <a:lnTo>
                  <a:pt x="3793998" y="38099"/>
                </a:lnTo>
                <a:close/>
              </a:path>
              <a:path w="3794125" h="76200">
                <a:moveTo>
                  <a:pt x="3735324" y="67436"/>
                </a:moveTo>
                <a:lnTo>
                  <a:pt x="3735324" y="38099"/>
                </a:lnTo>
                <a:lnTo>
                  <a:pt x="3733800" y="41909"/>
                </a:lnTo>
                <a:lnTo>
                  <a:pt x="3730752" y="43433"/>
                </a:lnTo>
                <a:lnTo>
                  <a:pt x="3717798" y="43433"/>
                </a:lnTo>
                <a:lnTo>
                  <a:pt x="3717798" y="76199"/>
                </a:lnTo>
                <a:lnTo>
                  <a:pt x="3735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526" y="418337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59435"/>
                </a:lnTo>
                <a:lnTo>
                  <a:pt x="38099" y="58673"/>
                </a:lnTo>
                <a:lnTo>
                  <a:pt x="41147" y="59435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28800">
                <a:moveTo>
                  <a:pt x="42671" y="76199"/>
                </a:moveTo>
                <a:lnTo>
                  <a:pt x="42671" y="63245"/>
                </a:lnTo>
                <a:lnTo>
                  <a:pt x="41147" y="59435"/>
                </a:lnTo>
                <a:lnTo>
                  <a:pt x="38099" y="58673"/>
                </a:lnTo>
                <a:lnTo>
                  <a:pt x="34289" y="59435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28800">
                <a:moveTo>
                  <a:pt x="42671" y="182346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23465"/>
                </a:lnTo>
                <a:lnTo>
                  <a:pt x="34289" y="1827276"/>
                </a:lnTo>
                <a:lnTo>
                  <a:pt x="38099" y="1828799"/>
                </a:lnTo>
                <a:lnTo>
                  <a:pt x="41147" y="1827276"/>
                </a:lnTo>
                <a:lnTo>
                  <a:pt x="42671" y="182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733" y="5944933"/>
            <a:ext cx="103251" cy="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511" y="5944933"/>
            <a:ext cx="103251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289" y="5944933"/>
            <a:ext cx="101727" cy="110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2407" y="5944933"/>
            <a:ext cx="101726" cy="1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8661" y="5944933"/>
            <a:ext cx="103250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6439" y="5944933"/>
            <a:ext cx="103250" cy="1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8902" y="4207255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x[i]h[2-i]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3" y="4753571"/>
            <a:ext cx="695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68199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787" y="4873561"/>
            <a:ext cx="103250" cy="110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4281" y="5319331"/>
            <a:ext cx="101726" cy="111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6715" y="5554789"/>
            <a:ext cx="103251" cy="110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9911" y="5946457"/>
            <a:ext cx="103251" cy="11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3107" y="5946457"/>
            <a:ext cx="103251" cy="111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9430" y="5369052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1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56433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221" y="4913376"/>
            <a:ext cx="0" cy="1093470"/>
          </a:xfrm>
          <a:custGeom>
            <a:avLst/>
            <a:gdLst/>
            <a:ahLst/>
            <a:cxnLst/>
            <a:rect l="l" t="t" r="r" b="b"/>
            <a:pathLst>
              <a:path h="1093470">
                <a:moveTo>
                  <a:pt x="0" y="10934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2296" y="6031484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  <a:tab pos="852169" algn="l"/>
                <a:tab pos="1109980" algn="l"/>
                <a:tab pos="1369060" algn="l"/>
                <a:tab pos="170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6530" y="492404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848" y="1348232"/>
            <a:ext cx="37515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2: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i="1" spc="-5" dirty="0">
                <a:latin typeface="Times New Roman"/>
                <a:cs typeface="Times New Roman"/>
              </a:rPr>
              <a:t>h[-i] </a:t>
            </a:r>
            <a:r>
              <a:rPr sz="2000" spc="-5" dirty="0">
                <a:latin typeface="Times New Roman"/>
                <a:cs typeface="Times New Roman"/>
              </a:rPr>
              <a:t>through a distance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This 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h[n-i]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chosen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 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023" y="3038094"/>
            <a:ext cx="3785235" cy="76200"/>
          </a:xfrm>
          <a:custGeom>
            <a:avLst/>
            <a:gdLst/>
            <a:ahLst/>
            <a:cxnLst/>
            <a:rect l="l" t="t" r="r" b="b"/>
            <a:pathLst>
              <a:path w="3785234" h="76200">
                <a:moveTo>
                  <a:pt x="3726180" y="38100"/>
                </a:moveTo>
                <a:lnTo>
                  <a:pt x="3724656" y="35052"/>
                </a:lnTo>
                <a:lnTo>
                  <a:pt x="372084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720846" y="43434"/>
                </a:lnTo>
                <a:lnTo>
                  <a:pt x="3724656" y="41910"/>
                </a:lnTo>
                <a:lnTo>
                  <a:pt x="3726180" y="38100"/>
                </a:lnTo>
                <a:close/>
              </a:path>
              <a:path w="3785234" h="76200">
                <a:moveTo>
                  <a:pt x="3784854" y="38100"/>
                </a:moveTo>
                <a:lnTo>
                  <a:pt x="3708654" y="0"/>
                </a:lnTo>
                <a:lnTo>
                  <a:pt x="3708654" y="33528"/>
                </a:lnTo>
                <a:lnTo>
                  <a:pt x="3720846" y="33528"/>
                </a:lnTo>
                <a:lnTo>
                  <a:pt x="3724656" y="35052"/>
                </a:lnTo>
                <a:lnTo>
                  <a:pt x="3726180" y="38100"/>
                </a:lnTo>
                <a:lnTo>
                  <a:pt x="3726180" y="67437"/>
                </a:lnTo>
                <a:lnTo>
                  <a:pt x="3784854" y="38100"/>
                </a:lnTo>
                <a:close/>
              </a:path>
              <a:path w="3785234" h="76200">
                <a:moveTo>
                  <a:pt x="3726180" y="67437"/>
                </a:moveTo>
                <a:lnTo>
                  <a:pt x="3726180" y="38100"/>
                </a:lnTo>
                <a:lnTo>
                  <a:pt x="3724656" y="41910"/>
                </a:lnTo>
                <a:lnTo>
                  <a:pt x="3720846" y="43434"/>
                </a:lnTo>
                <a:lnTo>
                  <a:pt x="3708654" y="43434"/>
                </a:lnTo>
                <a:lnTo>
                  <a:pt x="3708654" y="76200"/>
                </a:lnTo>
                <a:lnTo>
                  <a:pt x="37261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4526" y="1143000"/>
            <a:ext cx="76200" cy="1938655"/>
          </a:xfrm>
          <a:custGeom>
            <a:avLst/>
            <a:gdLst/>
            <a:ahLst/>
            <a:cxnLst/>
            <a:rect l="l" t="t" r="r" b="b"/>
            <a:pathLst>
              <a:path w="76200" h="193865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38655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38655">
                <a:moveTo>
                  <a:pt x="42671" y="193319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33193"/>
                </a:lnTo>
                <a:lnTo>
                  <a:pt x="34289" y="1937003"/>
                </a:lnTo>
                <a:lnTo>
                  <a:pt x="38099" y="1938527"/>
                </a:lnTo>
                <a:lnTo>
                  <a:pt x="41147" y="1937003"/>
                </a:lnTo>
                <a:lnTo>
                  <a:pt x="42671" y="1933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209" y="3021139"/>
            <a:ext cx="101727" cy="110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3987" y="3021139"/>
            <a:ext cx="103251" cy="110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765" y="3021139"/>
            <a:ext cx="103251" cy="110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4787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2565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9581" y="3021139"/>
            <a:ext cx="103250" cy="110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3661" y="1166875"/>
            <a:ext cx="63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4439" y="1748208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68961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6691" y="1885759"/>
            <a:ext cx="100965" cy="109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8185" y="2358961"/>
            <a:ext cx="101726" cy="10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3667" y="2606611"/>
            <a:ext cx="100965" cy="10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6863" y="2781109"/>
            <a:ext cx="101727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0059" y="2892361"/>
            <a:ext cx="103251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7143" y="239877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2626" y="269214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821" y="2823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1303" y="294817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8697" y="1916429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11597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2202" y="3100832"/>
            <a:ext cx="206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850900" algn="l"/>
                <a:tab pos="1113155" algn="l"/>
                <a:tab pos="198501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144" y="2522220"/>
            <a:ext cx="3739515" cy="76200"/>
          </a:xfrm>
          <a:custGeom>
            <a:avLst/>
            <a:gdLst/>
            <a:ahLst/>
            <a:cxnLst/>
            <a:rect l="l" t="t" r="r" b="b"/>
            <a:pathLst>
              <a:path w="3739515" h="76200">
                <a:moveTo>
                  <a:pt x="3680460" y="38100"/>
                </a:moveTo>
                <a:lnTo>
                  <a:pt x="3678936" y="35052"/>
                </a:lnTo>
                <a:lnTo>
                  <a:pt x="367512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3675126" y="43434"/>
                </a:lnTo>
                <a:lnTo>
                  <a:pt x="3678936" y="41910"/>
                </a:lnTo>
                <a:lnTo>
                  <a:pt x="3680460" y="38100"/>
                </a:lnTo>
                <a:close/>
              </a:path>
              <a:path w="3739515" h="76200">
                <a:moveTo>
                  <a:pt x="3739134" y="38100"/>
                </a:moveTo>
                <a:lnTo>
                  <a:pt x="3662934" y="0"/>
                </a:lnTo>
                <a:lnTo>
                  <a:pt x="3662934" y="33528"/>
                </a:lnTo>
                <a:lnTo>
                  <a:pt x="3675126" y="33528"/>
                </a:lnTo>
                <a:lnTo>
                  <a:pt x="3678936" y="35052"/>
                </a:lnTo>
                <a:lnTo>
                  <a:pt x="3680460" y="38100"/>
                </a:lnTo>
                <a:lnTo>
                  <a:pt x="3680460" y="67437"/>
                </a:lnTo>
                <a:lnTo>
                  <a:pt x="3739134" y="38100"/>
                </a:lnTo>
                <a:close/>
              </a:path>
              <a:path w="3739515" h="76200">
                <a:moveTo>
                  <a:pt x="3680460" y="67437"/>
                </a:moveTo>
                <a:lnTo>
                  <a:pt x="3680460" y="38100"/>
                </a:lnTo>
                <a:lnTo>
                  <a:pt x="3678936" y="41910"/>
                </a:lnTo>
                <a:lnTo>
                  <a:pt x="3675126" y="43434"/>
                </a:lnTo>
                <a:lnTo>
                  <a:pt x="3662934" y="43434"/>
                </a:lnTo>
                <a:lnTo>
                  <a:pt x="3662934" y="76200"/>
                </a:lnTo>
                <a:lnTo>
                  <a:pt x="368046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685800"/>
            <a:ext cx="76200" cy="1880235"/>
          </a:xfrm>
          <a:custGeom>
            <a:avLst/>
            <a:gdLst/>
            <a:ahLst/>
            <a:cxnLst/>
            <a:rect l="l" t="t" r="r" b="b"/>
            <a:pathLst>
              <a:path w="76200" h="188023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80235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80235">
                <a:moveTo>
                  <a:pt x="42671" y="187451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74519"/>
                </a:lnTo>
                <a:lnTo>
                  <a:pt x="35051" y="1878329"/>
                </a:lnTo>
                <a:lnTo>
                  <a:pt x="38099" y="1879853"/>
                </a:lnTo>
                <a:lnTo>
                  <a:pt x="41909" y="1878329"/>
                </a:lnTo>
                <a:lnTo>
                  <a:pt x="42671" y="1874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137" y="2503741"/>
            <a:ext cx="97155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63" y="2503741"/>
            <a:ext cx="98679" cy="12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789" y="2503741"/>
            <a:ext cx="97917" cy="12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7281" y="1928431"/>
            <a:ext cx="97154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2585" y="1554289"/>
            <a:ext cx="97154" cy="12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3411" y="1180909"/>
            <a:ext cx="97154" cy="120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1191" y="680494"/>
            <a:ext cx="1097915" cy="692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711200" algn="l"/>
                <a:tab pos="1071880" algn="l"/>
              </a:tabLst>
            </a:pP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	</a:t>
            </a:r>
            <a:r>
              <a:rPr sz="2000" b="0" i="1" u="dash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i="1" u="dash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229"/>
              </a:spcBef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807" y="1555813"/>
            <a:ext cx="98678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111" y="1862137"/>
            <a:ext cx="98678" cy="12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6641" y="2102167"/>
            <a:ext cx="97917" cy="120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409" y="2506789"/>
            <a:ext cx="98679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2939" y="2506789"/>
            <a:ext cx="97917" cy="120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2404" y="1905000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0171" y="218922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1249680"/>
            <a:ext cx="0" cy="1310640"/>
          </a:xfrm>
          <a:custGeom>
            <a:avLst/>
            <a:gdLst/>
            <a:ahLst/>
            <a:cxnLst/>
            <a:rect l="l" t="t" r="r" b="b"/>
            <a:pathLst>
              <a:path h="1310639">
                <a:moveTo>
                  <a:pt x="0" y="131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8402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0"/>
                </a:moveTo>
                <a:lnTo>
                  <a:pt x="0" y="936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097" y="1998726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884935"/>
            <a:ext cx="3854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5: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Vary 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from 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. This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y[n].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848" y="3465829"/>
            <a:ext cx="33007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4: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Sum this product over all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. This  gives the signal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501624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70326" y="38099"/>
                </a:moveTo>
                <a:lnTo>
                  <a:pt x="3368802" y="35051"/>
                </a:lnTo>
                <a:lnTo>
                  <a:pt x="3365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365754" y="43433"/>
                </a:lnTo>
                <a:lnTo>
                  <a:pt x="3368802" y="41909"/>
                </a:lnTo>
                <a:lnTo>
                  <a:pt x="3370326" y="38099"/>
                </a:lnTo>
                <a:close/>
              </a:path>
              <a:path w="3429000" h="76200">
                <a:moveTo>
                  <a:pt x="3429000" y="38099"/>
                </a:moveTo>
                <a:lnTo>
                  <a:pt x="3352800" y="0"/>
                </a:lnTo>
                <a:lnTo>
                  <a:pt x="3352800" y="33527"/>
                </a:lnTo>
                <a:lnTo>
                  <a:pt x="3365754" y="33527"/>
                </a:lnTo>
                <a:lnTo>
                  <a:pt x="3368802" y="35051"/>
                </a:lnTo>
                <a:lnTo>
                  <a:pt x="3370326" y="38099"/>
                </a:lnTo>
                <a:lnTo>
                  <a:pt x="3370326" y="67436"/>
                </a:lnTo>
                <a:lnTo>
                  <a:pt x="3429000" y="38099"/>
                </a:lnTo>
                <a:close/>
              </a:path>
              <a:path w="3429000" h="76200">
                <a:moveTo>
                  <a:pt x="3370326" y="67436"/>
                </a:moveTo>
                <a:lnTo>
                  <a:pt x="3370326" y="38099"/>
                </a:lnTo>
                <a:lnTo>
                  <a:pt x="3368802" y="41909"/>
                </a:lnTo>
                <a:lnTo>
                  <a:pt x="3365754" y="43433"/>
                </a:lnTo>
                <a:lnTo>
                  <a:pt x="3352800" y="43433"/>
                </a:lnTo>
                <a:lnTo>
                  <a:pt x="3352800" y="76199"/>
                </a:lnTo>
                <a:lnTo>
                  <a:pt x="3370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347" y="3276600"/>
            <a:ext cx="76200" cy="1783080"/>
          </a:xfrm>
          <a:custGeom>
            <a:avLst/>
            <a:gdLst/>
            <a:ahLst/>
            <a:cxnLst/>
            <a:rect l="l" t="t" r="r" b="b"/>
            <a:pathLst>
              <a:path w="76200" h="17830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783079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783079">
                <a:moveTo>
                  <a:pt x="42671" y="177774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777745"/>
                </a:lnTo>
                <a:lnTo>
                  <a:pt x="35051" y="1781555"/>
                </a:lnTo>
                <a:lnTo>
                  <a:pt x="38099" y="1783079"/>
                </a:lnTo>
                <a:lnTo>
                  <a:pt x="41909" y="1781555"/>
                </a:lnTo>
                <a:lnTo>
                  <a:pt x="42671" y="17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709" y="4987861"/>
            <a:ext cx="98679" cy="114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96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10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4307" y="4987861"/>
            <a:ext cx="98678" cy="114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72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86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62551" y="2584957"/>
            <a:ext cx="235394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800100" algn="l"/>
                <a:tab pos="1303020" algn="l"/>
                <a:tab pos="22701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72795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y[2]</a:t>
            </a:r>
            <a:r>
              <a:rPr sz="2000" i="1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0887" y="3943159"/>
            <a:ext cx="97154" cy="11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4187" y="4989385"/>
            <a:ext cx="97154" cy="1162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0441" y="4989385"/>
            <a:ext cx="96392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71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23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2447" y="4700778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180" y="398754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56502" y="5078983"/>
            <a:ext cx="1676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  <a:tab pos="153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5410200"/>
            <a:ext cx="2814955" cy="951230"/>
          </a:xfrm>
          <a:custGeom>
            <a:avLst/>
            <a:gdLst/>
            <a:ahLst/>
            <a:cxnLst/>
            <a:rect l="l" t="t" r="r" b="b"/>
            <a:pathLst>
              <a:path w="2814954" h="951229">
                <a:moveTo>
                  <a:pt x="0" y="0"/>
                </a:moveTo>
                <a:lnTo>
                  <a:pt x="0" y="950976"/>
                </a:lnTo>
                <a:lnTo>
                  <a:pt x="2814828" y="950976"/>
                </a:lnTo>
                <a:lnTo>
                  <a:pt x="2814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26842" y="5420711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3040" y="5390197"/>
            <a:ext cx="2731770" cy="952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650" i="1" spc="-160" dirty="0">
                <a:latin typeface="Times New Roman"/>
                <a:cs typeface="Times New Roman"/>
              </a:rPr>
              <a:t>y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50" spc="-160" dirty="0">
                <a:latin typeface="Times New Roman"/>
                <a:cs typeface="Times New Roman"/>
              </a:rPr>
              <a:t>2</a:t>
            </a:r>
            <a:r>
              <a:rPr sz="3600" spc="-160" dirty="0">
                <a:latin typeface="Symbol"/>
                <a:cs typeface="Symbol"/>
              </a:rPr>
              <a:t></a:t>
            </a:r>
            <a:r>
              <a:rPr sz="3600" spc="-5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682" baseline="-8438" dirty="0">
                <a:latin typeface="Times New Roman"/>
                <a:cs typeface="Times New Roman"/>
              </a:rPr>
              <a:t> </a:t>
            </a:r>
            <a:r>
              <a:rPr sz="2650" i="1" spc="-195" dirty="0">
                <a:latin typeface="Times New Roman"/>
                <a:cs typeface="Times New Roman"/>
              </a:rPr>
              <a:t>x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i="1" spc="-195" dirty="0">
                <a:latin typeface="Times New Roman"/>
                <a:cs typeface="Times New Roman"/>
              </a:rPr>
              <a:t>i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50" i="1" spc="-195" dirty="0">
                <a:latin typeface="Times New Roman"/>
                <a:cs typeface="Times New Roman"/>
              </a:rPr>
              <a:t>h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spc="-195" dirty="0">
                <a:latin typeface="Times New Roman"/>
                <a:cs typeface="Times New Roman"/>
              </a:rPr>
              <a:t>2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i</a:t>
            </a:r>
            <a:r>
              <a:rPr sz="3600" spc="-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57250">
              <a:lnSpc>
                <a:spcPct val="100000"/>
              </a:lnSpc>
              <a:spcBef>
                <a:spcPts val="2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4227" y="5405628"/>
            <a:ext cx="2824480" cy="960119"/>
          </a:xfrm>
          <a:custGeom>
            <a:avLst/>
            <a:gdLst/>
            <a:ahLst/>
            <a:cxnLst/>
            <a:rect l="l" t="t" r="r" b="b"/>
            <a:pathLst>
              <a:path w="2824479" h="960120">
                <a:moveTo>
                  <a:pt x="0" y="960120"/>
                </a:moveTo>
                <a:lnTo>
                  <a:pt x="0" y="0"/>
                </a:lnTo>
                <a:lnTo>
                  <a:pt x="2823972" y="0"/>
                </a:lnTo>
                <a:lnTo>
                  <a:pt x="2823972" y="960120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760730"/>
            <a:ext cx="19932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Exercise</a:t>
            </a:r>
            <a:r>
              <a:rPr sz="3200" spc="-7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51516"/>
            <a:ext cx="7599680" cy="18707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22300" marR="5080" indent="-6096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Compute the convolution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4050" i="1" baseline="-20576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 following pair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signals,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111885" lvl="1" indent="-489584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1112520" algn="l"/>
              </a:tabLst>
            </a:pP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dirty="0">
                <a:latin typeface="Tahoma"/>
                <a:cs typeface="Tahoma"/>
              </a:rPr>
              <a:t> (2.16)</a:t>
            </a:r>
            <a:endParaRPr sz="2400">
              <a:latin typeface="Tahoma"/>
              <a:cs typeface="Tahoma"/>
            </a:endParaRPr>
          </a:p>
          <a:p>
            <a:pPr marL="1119505" lvl="1" indent="-497205">
              <a:lnSpc>
                <a:spcPct val="100000"/>
              </a:lnSpc>
              <a:spcBef>
                <a:spcPts val="565"/>
              </a:spcBef>
              <a:buAutoNum type="alphaLcParenBoth"/>
              <a:tabLst>
                <a:tab pos="1120140" algn="l"/>
              </a:tabLst>
            </a:pPr>
            <a:r>
              <a:rPr sz="2400" dirty="0">
                <a:latin typeface="Tahoma"/>
                <a:cs typeface="Tahoma"/>
              </a:rPr>
              <a:t>Graphical</a:t>
            </a:r>
            <a:r>
              <a:rPr sz="2400" spc="-5" dirty="0">
                <a:latin typeface="Tahoma"/>
                <a:cs typeface="Tahoma"/>
              </a:rPr>
              <a:t> computation.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19500"/>
            <a:ext cx="76200" cy="2321560"/>
          </a:xfrm>
          <a:custGeom>
            <a:avLst/>
            <a:gdLst/>
            <a:ahLst/>
            <a:cxnLst/>
            <a:rect l="l" t="t" r="r" b="b"/>
            <a:pathLst>
              <a:path w="76200" h="23215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3215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2321560">
                <a:moveTo>
                  <a:pt x="42672" y="231647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2316479"/>
                </a:lnTo>
                <a:lnTo>
                  <a:pt x="35052" y="2319528"/>
                </a:lnTo>
                <a:lnTo>
                  <a:pt x="38100" y="2321052"/>
                </a:lnTo>
                <a:lnTo>
                  <a:pt x="41148" y="2319528"/>
                </a:lnTo>
                <a:lnTo>
                  <a:pt x="42672" y="231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5897879"/>
            <a:ext cx="3883660" cy="76200"/>
          </a:xfrm>
          <a:custGeom>
            <a:avLst/>
            <a:gdLst/>
            <a:ahLst/>
            <a:cxnLst/>
            <a:rect l="l" t="t" r="r" b="b"/>
            <a:pathLst>
              <a:path w="3883660" h="76200">
                <a:moveTo>
                  <a:pt x="3824478" y="38100"/>
                </a:moveTo>
                <a:lnTo>
                  <a:pt x="3822954" y="34290"/>
                </a:lnTo>
                <a:lnTo>
                  <a:pt x="3819144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819144" y="42672"/>
                </a:lnTo>
                <a:lnTo>
                  <a:pt x="3822954" y="41148"/>
                </a:lnTo>
                <a:lnTo>
                  <a:pt x="3824478" y="38100"/>
                </a:lnTo>
                <a:close/>
              </a:path>
              <a:path w="3883660" h="76200">
                <a:moveTo>
                  <a:pt x="3883152" y="38100"/>
                </a:moveTo>
                <a:lnTo>
                  <a:pt x="3806952" y="0"/>
                </a:lnTo>
                <a:lnTo>
                  <a:pt x="3806952" y="32766"/>
                </a:lnTo>
                <a:lnTo>
                  <a:pt x="3819144" y="32766"/>
                </a:lnTo>
                <a:lnTo>
                  <a:pt x="3822954" y="34290"/>
                </a:lnTo>
                <a:lnTo>
                  <a:pt x="3824478" y="38100"/>
                </a:lnTo>
                <a:lnTo>
                  <a:pt x="3824478" y="67437"/>
                </a:lnTo>
                <a:lnTo>
                  <a:pt x="3883152" y="38100"/>
                </a:lnTo>
                <a:close/>
              </a:path>
              <a:path w="3883660" h="76200">
                <a:moveTo>
                  <a:pt x="3824478" y="67437"/>
                </a:moveTo>
                <a:lnTo>
                  <a:pt x="3824478" y="38100"/>
                </a:lnTo>
                <a:lnTo>
                  <a:pt x="3822954" y="41148"/>
                </a:lnTo>
                <a:lnTo>
                  <a:pt x="3819144" y="42672"/>
                </a:lnTo>
                <a:lnTo>
                  <a:pt x="3806952" y="42672"/>
                </a:lnTo>
                <a:lnTo>
                  <a:pt x="3806952" y="76200"/>
                </a:lnTo>
                <a:lnTo>
                  <a:pt x="382447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009" y="4751641"/>
            <a:ext cx="73533" cy="9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0713" y="4751641"/>
            <a:ext cx="71247" cy="9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417" y="4751641"/>
            <a:ext cx="71247" cy="90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359" y="5883211"/>
            <a:ext cx="71246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589" y="5883211"/>
            <a:ext cx="71246" cy="90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31" y="5883211"/>
            <a:ext cx="72008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81" y="5896165"/>
            <a:ext cx="72008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185" y="5896165"/>
            <a:ext cx="71247" cy="8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889" y="5896165"/>
            <a:ext cx="71247" cy="88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831" y="5896165"/>
            <a:ext cx="72009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479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5422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9801" y="36418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0519" y="4445000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17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640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738" y="5957722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-4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-3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8428" y="5875020"/>
            <a:ext cx="4348480" cy="76200"/>
          </a:xfrm>
          <a:custGeom>
            <a:avLst/>
            <a:gdLst/>
            <a:ahLst/>
            <a:cxnLst/>
            <a:rect l="l" t="t" r="r" b="b"/>
            <a:pathLst>
              <a:path w="4348480" h="76200">
                <a:moveTo>
                  <a:pt x="4289298" y="38099"/>
                </a:moveTo>
                <a:lnTo>
                  <a:pt x="4287774" y="35051"/>
                </a:lnTo>
                <a:lnTo>
                  <a:pt x="428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284726" y="43433"/>
                </a:lnTo>
                <a:lnTo>
                  <a:pt x="4287774" y="41909"/>
                </a:lnTo>
                <a:lnTo>
                  <a:pt x="4289298" y="38099"/>
                </a:lnTo>
                <a:close/>
              </a:path>
              <a:path w="4348480" h="76200">
                <a:moveTo>
                  <a:pt x="4347972" y="38099"/>
                </a:moveTo>
                <a:lnTo>
                  <a:pt x="4271772" y="0"/>
                </a:lnTo>
                <a:lnTo>
                  <a:pt x="4271772" y="33527"/>
                </a:lnTo>
                <a:lnTo>
                  <a:pt x="4284726" y="33527"/>
                </a:lnTo>
                <a:lnTo>
                  <a:pt x="4287774" y="35051"/>
                </a:lnTo>
                <a:lnTo>
                  <a:pt x="4289298" y="38099"/>
                </a:lnTo>
                <a:lnTo>
                  <a:pt x="4289298" y="67436"/>
                </a:lnTo>
                <a:lnTo>
                  <a:pt x="4347972" y="38099"/>
                </a:lnTo>
                <a:close/>
              </a:path>
              <a:path w="4348480" h="76200">
                <a:moveTo>
                  <a:pt x="4289298" y="67436"/>
                </a:moveTo>
                <a:lnTo>
                  <a:pt x="4289298" y="38099"/>
                </a:lnTo>
                <a:lnTo>
                  <a:pt x="4287774" y="41909"/>
                </a:lnTo>
                <a:lnTo>
                  <a:pt x="4284726" y="43433"/>
                </a:lnTo>
                <a:lnTo>
                  <a:pt x="4271772" y="43433"/>
                </a:lnTo>
                <a:lnTo>
                  <a:pt x="4271772" y="76199"/>
                </a:lnTo>
                <a:lnTo>
                  <a:pt x="4289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1819" y="3752850"/>
            <a:ext cx="76200" cy="2165985"/>
          </a:xfrm>
          <a:custGeom>
            <a:avLst/>
            <a:gdLst/>
            <a:ahLst/>
            <a:cxnLst/>
            <a:rect l="l" t="t" r="r" b="b"/>
            <a:pathLst>
              <a:path w="76200" h="21659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1659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165985">
                <a:moveTo>
                  <a:pt x="43433" y="2160269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160269"/>
                </a:lnTo>
                <a:lnTo>
                  <a:pt x="35051" y="2164079"/>
                </a:lnTo>
                <a:lnTo>
                  <a:pt x="38099" y="2165603"/>
                </a:lnTo>
                <a:lnTo>
                  <a:pt x="41909" y="2164079"/>
                </a:lnTo>
                <a:lnTo>
                  <a:pt x="43433" y="216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867" y="5842063"/>
            <a:ext cx="107822" cy="136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783" y="5842063"/>
            <a:ext cx="107822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85" y="5842063"/>
            <a:ext cx="107822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785" y="5842063"/>
            <a:ext cx="107823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939" y="5842063"/>
            <a:ext cx="109346" cy="136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6665" y="5842063"/>
            <a:ext cx="107822" cy="136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61352" y="377520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21817" y="4570285"/>
            <a:ext cx="109347" cy="138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9185" y="5008435"/>
            <a:ext cx="109347" cy="1383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0185" y="5378767"/>
            <a:ext cx="109347" cy="137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9567" y="5843587"/>
            <a:ext cx="107823" cy="13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5139" y="5843587"/>
            <a:ext cx="107823" cy="1383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3478" y="5157978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050" y="548335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5347" y="4616196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129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58254" y="59354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77595" algn="l"/>
                <a:tab pos="1439545" algn="l"/>
                <a:tab pos="195008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2	3	4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980" y="4291380"/>
            <a:ext cx="190500" cy="1305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847" y="50733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3093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5130" y="545972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6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00471"/>
            <a:ext cx="6710680" cy="76200"/>
          </a:xfrm>
          <a:custGeom>
            <a:avLst/>
            <a:gdLst/>
            <a:ahLst/>
            <a:cxnLst/>
            <a:rect l="l" t="t" r="r" b="b"/>
            <a:pathLst>
              <a:path w="6710680" h="76200">
                <a:moveTo>
                  <a:pt x="6651498" y="38100"/>
                </a:moveTo>
                <a:lnTo>
                  <a:pt x="6649974" y="35052"/>
                </a:lnTo>
                <a:lnTo>
                  <a:pt x="66469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6646926" y="42672"/>
                </a:lnTo>
                <a:lnTo>
                  <a:pt x="6649974" y="41910"/>
                </a:lnTo>
                <a:lnTo>
                  <a:pt x="6651498" y="38100"/>
                </a:lnTo>
                <a:close/>
              </a:path>
              <a:path w="6710680" h="76200">
                <a:moveTo>
                  <a:pt x="6710172" y="38100"/>
                </a:moveTo>
                <a:lnTo>
                  <a:pt x="6633972" y="0"/>
                </a:lnTo>
                <a:lnTo>
                  <a:pt x="6633972" y="33528"/>
                </a:lnTo>
                <a:lnTo>
                  <a:pt x="6646926" y="33528"/>
                </a:lnTo>
                <a:lnTo>
                  <a:pt x="6649974" y="35052"/>
                </a:lnTo>
                <a:lnTo>
                  <a:pt x="6651498" y="38100"/>
                </a:lnTo>
                <a:lnTo>
                  <a:pt x="6651498" y="67437"/>
                </a:lnTo>
                <a:lnTo>
                  <a:pt x="6710172" y="38100"/>
                </a:lnTo>
                <a:close/>
              </a:path>
              <a:path w="6710680" h="76200">
                <a:moveTo>
                  <a:pt x="6651498" y="67437"/>
                </a:moveTo>
                <a:lnTo>
                  <a:pt x="6651498" y="38100"/>
                </a:lnTo>
                <a:lnTo>
                  <a:pt x="6649974" y="41910"/>
                </a:lnTo>
                <a:lnTo>
                  <a:pt x="6646926" y="42672"/>
                </a:lnTo>
                <a:lnTo>
                  <a:pt x="6633972" y="42672"/>
                </a:lnTo>
                <a:lnTo>
                  <a:pt x="6633972" y="76200"/>
                </a:lnTo>
                <a:lnTo>
                  <a:pt x="6651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871" y="2564129"/>
            <a:ext cx="76200" cy="2779395"/>
          </a:xfrm>
          <a:custGeom>
            <a:avLst/>
            <a:gdLst/>
            <a:ahLst/>
            <a:cxnLst/>
            <a:rect l="l" t="t" r="r" b="b"/>
            <a:pathLst>
              <a:path w="76200" h="277939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59436"/>
                </a:lnTo>
                <a:lnTo>
                  <a:pt x="38099" y="58674"/>
                </a:lnTo>
                <a:lnTo>
                  <a:pt x="41909" y="59436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779395">
                <a:moveTo>
                  <a:pt x="42671" y="76200"/>
                </a:moveTo>
                <a:lnTo>
                  <a:pt x="42671" y="63246"/>
                </a:lnTo>
                <a:lnTo>
                  <a:pt x="41909" y="59436"/>
                </a:lnTo>
                <a:lnTo>
                  <a:pt x="38099" y="58674"/>
                </a:lnTo>
                <a:lnTo>
                  <a:pt x="35051" y="5943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779395">
                <a:moveTo>
                  <a:pt x="42671" y="2774442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774442"/>
                </a:lnTo>
                <a:lnTo>
                  <a:pt x="35051" y="2778252"/>
                </a:lnTo>
                <a:lnTo>
                  <a:pt x="38099" y="2779014"/>
                </a:lnTo>
                <a:lnTo>
                  <a:pt x="41909" y="2778252"/>
                </a:lnTo>
                <a:lnTo>
                  <a:pt x="42671" y="277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837" y="5237035"/>
            <a:ext cx="158876" cy="17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5067" y="5237035"/>
            <a:ext cx="156590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011" y="5237035"/>
            <a:ext cx="15735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9431" y="4614481"/>
            <a:ext cx="157352" cy="17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341" y="4995481"/>
            <a:ext cx="156591" cy="17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4526" y="4251314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233" y="3835717"/>
            <a:ext cx="157352" cy="174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59" y="4287583"/>
            <a:ext cx="157352" cy="1748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0963" y="4643437"/>
            <a:ext cx="157352" cy="174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317" y="5240083"/>
            <a:ext cx="156590" cy="174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433" y="5240083"/>
            <a:ext cx="157352" cy="174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7894" y="4367021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8971" y="4787646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4247" y="5360923"/>
            <a:ext cx="3170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998219" algn="l"/>
                <a:tab pos="1472565" algn="l"/>
                <a:tab pos="1944370" algn="l"/>
                <a:tab pos="2390140" algn="l"/>
                <a:tab pos="2979420" algn="l"/>
              </a:tabLst>
            </a:pPr>
            <a:r>
              <a:rPr sz="2800" dirty="0">
                <a:latin typeface="Times New Roman"/>
                <a:cs typeface="Times New Roman"/>
              </a:rPr>
              <a:t>0	1	2	3	4	5	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528" y="3950970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0" y="13876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8785" y="2308351"/>
            <a:ext cx="250253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y[n]=x[n]*h[n]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2.5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297" y="4683252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3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354" y="5062728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3947" y="40906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054" y="4467163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87322" y="1402333"/>
            <a:ext cx="249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Answer</a:t>
            </a:r>
            <a:r>
              <a:rPr sz="4400" spc="-65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31773"/>
            <a:ext cx="740854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Exercise </a:t>
            </a:r>
            <a:r>
              <a:rPr sz="2400" spc="-5" dirty="0">
                <a:latin typeface="Tahoma"/>
                <a:cs typeface="Tahoma"/>
              </a:rPr>
              <a:t>3. </a:t>
            </a:r>
            <a:r>
              <a:rPr sz="2400" dirty="0">
                <a:latin typeface="Tahoma"/>
                <a:cs typeface="Tahoma"/>
              </a:rPr>
              <a:t>Convolution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&amp;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filtering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Matlab has a </a:t>
            </a:r>
            <a:r>
              <a:rPr sz="2400" spc="-5" dirty="0">
                <a:latin typeface="Tahoma"/>
                <a:cs typeface="Tahoma"/>
              </a:rPr>
              <a:t>built-in </a:t>
            </a:r>
            <a:r>
              <a:rPr sz="2400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to perform </a:t>
            </a:r>
            <a:r>
              <a:rPr sz="2400" spc="-5" dirty="0">
                <a:latin typeface="Tahoma"/>
                <a:cs typeface="Tahoma"/>
              </a:rPr>
              <a:t>convolution, which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is called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Use </a:t>
            </a:r>
            <a:r>
              <a:rPr sz="2400" spc="-5" dirty="0">
                <a:latin typeface="Tahoma"/>
                <a:cs typeface="Tahoma"/>
              </a:rPr>
              <a:t>`help' </a:t>
            </a:r>
            <a:r>
              <a:rPr sz="2400" dirty="0">
                <a:latin typeface="Tahoma"/>
                <a:cs typeface="Tahoma"/>
              </a:rPr>
              <a:t>command to </a:t>
            </a: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more </a:t>
            </a:r>
            <a:r>
              <a:rPr sz="2400" spc="-5" dirty="0">
                <a:latin typeface="Tahoma"/>
                <a:cs typeface="Tahoma"/>
              </a:rPr>
              <a:t>about 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We </a:t>
            </a:r>
            <a:r>
              <a:rPr sz="2400" spc="-5" dirty="0">
                <a:latin typeface="Tahoma"/>
                <a:cs typeface="Tahoma"/>
              </a:rPr>
              <a:t>now </a:t>
            </a:r>
            <a:r>
              <a:rPr sz="2400" dirty="0">
                <a:latin typeface="Tahoma"/>
                <a:cs typeface="Tahoma"/>
              </a:rPr>
              <a:t>evaluate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x, h and </a:t>
            </a:r>
            <a:r>
              <a:rPr sz="2400" dirty="0">
                <a:latin typeface="Tahoma"/>
                <a:cs typeface="Tahoma"/>
              </a:rPr>
              <a:t>y from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previous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example.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sequence_x </a:t>
            </a:r>
            <a:r>
              <a:rPr sz="2400" dirty="0">
                <a:latin typeface="Tahoma"/>
                <a:cs typeface="Tahoma"/>
              </a:rPr>
              <a:t>= [zeros(1,4) ones(1,3)*0.5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sequence_h </a:t>
            </a:r>
            <a:r>
              <a:rPr sz="2400" dirty="0">
                <a:latin typeface="Tahoma"/>
                <a:cs typeface="Tahoma"/>
              </a:rPr>
              <a:t>= [zeros(1,4) 3:-1:1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sequence_y = conv </a:t>
            </a:r>
            <a:r>
              <a:rPr sz="2400" spc="-5" dirty="0">
                <a:latin typeface="Tahoma"/>
                <a:cs typeface="Tahoma"/>
              </a:rPr>
              <a:t>(sequence_x,</a:t>
            </a:r>
            <a:r>
              <a:rPr sz="2400" dirty="0">
                <a:latin typeface="Tahoma"/>
                <a:cs typeface="Tahoma"/>
              </a:rPr>
              <a:t> sequence_h);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discrete_time 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-4:5;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819404"/>
            <a:ext cx="3759200" cy="588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% Plot 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figure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subplot(3,1,1)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plot(unit_step)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sequence_x)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 ('x[n]')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subplot(3,1,2)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sequence_h)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title('h[n]')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subplot(3,1,3)</a:t>
            </a:r>
            <a:endParaRPr sz="2000">
              <a:latin typeface="Tahoma"/>
              <a:cs typeface="Tahoma"/>
            </a:endParaRPr>
          </a:p>
          <a:p>
            <a:pPr marL="355600" marR="28829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extended_discrete_time = -  8:10;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3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stem(extended_discrete_time,  </a:t>
            </a:r>
            <a:r>
              <a:rPr sz="2000" spc="-10" dirty="0">
                <a:latin typeface="Tahoma"/>
                <a:cs typeface="Tahoma"/>
              </a:rPr>
              <a:t>sequence_y)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title('y[n]')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508" y="1075181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3847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2701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01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4659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038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38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4615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3850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50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6190" y="2458439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466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66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7002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4999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4999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19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19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95107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37004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7004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668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7816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7816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493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8153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8153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07450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49344" y="107518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0826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1317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8655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11818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1818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96509" y="234642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1317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8655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11818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1818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93640" y="2075915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11317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8655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1818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1818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93640" y="1796261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11317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8655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1818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1818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93640" y="1526513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11317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8655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11818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11818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3640" y="1246859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11317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8655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11818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11818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96509" y="97634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479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5509" y="240868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30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632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87133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708" y="1727835"/>
            <a:ext cx="75437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8282" y="1727835"/>
            <a:ext cx="75438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9094" y="1727835"/>
            <a:ext cx="75437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906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9863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11436" y="240830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212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289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2847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2847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65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3659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447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447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4428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6002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6814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762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62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4758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48343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4915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915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10476" y="836141"/>
            <a:ext cx="2273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1508" y="289331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3847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612701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12701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34659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23038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3038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44615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23850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850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46190" y="4276571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2466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2466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747002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34999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4999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3619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3619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95107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037004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7004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99668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37816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7816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7493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48153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48153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807450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249344" y="2893312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0826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211317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8655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11818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11818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096509" y="41645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11317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8655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11818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11818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096509" y="37073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11317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8655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11818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11818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096509" y="32509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11317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655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11818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11818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096509" y="27937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479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5509" y="422605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632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7133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6708" y="2855595"/>
            <a:ext cx="75437" cy="7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98282" y="3312033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99094" y="3769233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906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9863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1436" y="422567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212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1289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847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22847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2365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23659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2447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2447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428" y="2893314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70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6002" y="33497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36814" y="3806952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456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3762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762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4758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48343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4915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4915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7110476" y="2408026"/>
            <a:ext cx="227329" cy="417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spc="-15" dirty="0">
                <a:latin typeface="Arial"/>
                <a:cs typeface="Arial"/>
              </a:rPr>
              <a:t>h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508" y="4720589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133847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12701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701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534659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23038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23038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944615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23850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3850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346190" y="6103085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466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466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6747002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34999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34999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4295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63619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3619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595107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037004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37004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99668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437816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37816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8397493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48153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8153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807450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249344" y="4720589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920826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211317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48655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11818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11818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5096509" y="59918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211317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48655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11818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11818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096509" y="55346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211317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8655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211818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11818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096509" y="50781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211317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655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11818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11818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5096509" y="46209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3979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7479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85509" y="6053328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8632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87133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708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8282" y="4916042"/>
            <a:ext cx="75437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99094" y="468287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99906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9863" y="5828919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11436" y="6052946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1131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131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212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289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2284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284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365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3659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4471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447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4999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36192" y="4953000"/>
            <a:ext cx="0" cy="1137920"/>
          </a:xfrm>
          <a:custGeom>
            <a:avLst/>
            <a:gdLst/>
            <a:ahLst/>
            <a:cxnLst/>
            <a:rect l="l" t="t" r="r" b="b"/>
            <a:pathLst>
              <a:path h="1137920">
                <a:moveTo>
                  <a:pt x="0" y="0"/>
                </a:moveTo>
                <a:lnTo>
                  <a:pt x="0" y="11376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7004" y="4720590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37816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8153" y="5866638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49156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49156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110476" y="4217015"/>
            <a:ext cx="227329" cy="4356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950" spc="35" dirty="0">
                <a:latin typeface="Arial"/>
                <a:cs typeface="Arial"/>
              </a:rPr>
              <a:t>y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264" name="Footer Placeholder 26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787296"/>
            <a:ext cx="7232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Determine the impulse response for the cascade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linear time-invariant systems </a:t>
            </a:r>
            <a:r>
              <a:rPr sz="2400" spc="-5" dirty="0">
                <a:latin typeface="Tahoma"/>
                <a:cs typeface="Tahoma"/>
              </a:rPr>
              <a:t>having </a:t>
            </a:r>
            <a:r>
              <a:rPr sz="2400" dirty="0">
                <a:latin typeface="Tahoma"/>
                <a:cs typeface="Tahoma"/>
              </a:rPr>
              <a:t>impulse  </a:t>
            </a:r>
            <a:r>
              <a:rPr sz="2400" spc="-5" dirty="0">
                <a:latin typeface="Tahoma"/>
                <a:cs typeface="Tahoma"/>
              </a:rPr>
              <a:t>response.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62528"/>
            <a:ext cx="5638800" cy="1033780"/>
          </a:xfrm>
          <a:custGeom>
            <a:avLst/>
            <a:gdLst/>
            <a:ahLst/>
            <a:cxnLst/>
            <a:rect l="l" t="t" r="r" b="b"/>
            <a:pathLst>
              <a:path w="5638800" h="1033779">
                <a:moveTo>
                  <a:pt x="0" y="0"/>
                </a:moveTo>
                <a:lnTo>
                  <a:pt x="0" y="1033272"/>
                </a:lnTo>
                <a:lnTo>
                  <a:pt x="5638800" y="1033272"/>
                </a:lnTo>
                <a:lnTo>
                  <a:pt x="563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4823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068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702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459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702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4</a:t>
            </a:r>
            <a:r>
              <a:rPr sz="3900" spc="-442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36" y="3634028"/>
            <a:ext cx="3096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62965" algn="l"/>
                <a:tab pos="252666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and	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62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459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2</a:t>
            </a:r>
            <a:r>
              <a:rPr sz="3900" spc="-434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73" y="3634028"/>
            <a:ext cx="219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2623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70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9414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788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3457955"/>
            <a:ext cx="5648325" cy="1042669"/>
          </a:xfrm>
          <a:custGeom>
            <a:avLst/>
            <a:gdLst/>
            <a:ahLst/>
            <a:cxnLst/>
            <a:rect l="l" t="t" r="r" b="b"/>
            <a:pathLst>
              <a:path w="5648325" h="1042670">
                <a:moveTo>
                  <a:pt x="0" y="1042416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744" y="5593079"/>
            <a:ext cx="154051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528" y="5593079"/>
            <a:ext cx="153670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173" y="602284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334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3346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3346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3346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147" y="6022847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4" h="76200">
                <a:moveTo>
                  <a:pt x="870204" y="38100"/>
                </a:moveTo>
                <a:lnTo>
                  <a:pt x="868680" y="35052"/>
                </a:lnTo>
                <a:lnTo>
                  <a:pt x="86563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865632" y="42672"/>
                </a:lnTo>
                <a:lnTo>
                  <a:pt x="868680" y="41910"/>
                </a:lnTo>
                <a:lnTo>
                  <a:pt x="870204" y="38100"/>
                </a:lnTo>
                <a:close/>
              </a:path>
              <a:path w="929004" h="76200">
                <a:moveTo>
                  <a:pt x="928878" y="38100"/>
                </a:moveTo>
                <a:lnTo>
                  <a:pt x="852678" y="0"/>
                </a:lnTo>
                <a:lnTo>
                  <a:pt x="852678" y="33528"/>
                </a:lnTo>
                <a:lnTo>
                  <a:pt x="865632" y="33528"/>
                </a:lnTo>
                <a:lnTo>
                  <a:pt x="868680" y="35052"/>
                </a:lnTo>
                <a:lnTo>
                  <a:pt x="870204" y="38100"/>
                </a:lnTo>
                <a:lnTo>
                  <a:pt x="870204" y="67437"/>
                </a:lnTo>
                <a:lnTo>
                  <a:pt x="928878" y="38100"/>
                </a:lnTo>
                <a:close/>
              </a:path>
              <a:path w="929004" h="76200">
                <a:moveTo>
                  <a:pt x="870204" y="67437"/>
                </a:moveTo>
                <a:lnTo>
                  <a:pt x="870204" y="38100"/>
                </a:lnTo>
                <a:lnTo>
                  <a:pt x="868680" y="41910"/>
                </a:lnTo>
                <a:lnTo>
                  <a:pt x="865632" y="42672"/>
                </a:lnTo>
                <a:lnTo>
                  <a:pt x="852678" y="42672"/>
                </a:lnTo>
                <a:lnTo>
                  <a:pt x="852678" y="76200"/>
                </a:lnTo>
                <a:lnTo>
                  <a:pt x="87020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4795" y="5432552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2827" y="6022847"/>
            <a:ext cx="1233170" cy="76200"/>
          </a:xfrm>
          <a:custGeom>
            <a:avLst/>
            <a:gdLst/>
            <a:ahLst/>
            <a:cxnLst/>
            <a:rect l="l" t="t" r="r" b="b"/>
            <a:pathLst>
              <a:path w="1233170" h="76200">
                <a:moveTo>
                  <a:pt x="1174242" y="38099"/>
                </a:moveTo>
                <a:lnTo>
                  <a:pt x="1173480" y="35051"/>
                </a:lnTo>
                <a:lnTo>
                  <a:pt x="11696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69670" y="42671"/>
                </a:lnTo>
                <a:lnTo>
                  <a:pt x="1173480" y="41909"/>
                </a:lnTo>
                <a:lnTo>
                  <a:pt x="1174242" y="38099"/>
                </a:lnTo>
                <a:close/>
              </a:path>
              <a:path w="1233170" h="76200">
                <a:moveTo>
                  <a:pt x="1232916" y="38099"/>
                </a:moveTo>
                <a:lnTo>
                  <a:pt x="1156716" y="0"/>
                </a:lnTo>
                <a:lnTo>
                  <a:pt x="1156716" y="33527"/>
                </a:lnTo>
                <a:lnTo>
                  <a:pt x="1169670" y="33527"/>
                </a:lnTo>
                <a:lnTo>
                  <a:pt x="1173480" y="35051"/>
                </a:lnTo>
                <a:lnTo>
                  <a:pt x="1174242" y="38099"/>
                </a:lnTo>
                <a:lnTo>
                  <a:pt x="1174242" y="67436"/>
                </a:lnTo>
                <a:lnTo>
                  <a:pt x="1232916" y="38099"/>
                </a:lnTo>
                <a:close/>
              </a:path>
              <a:path w="1233170" h="76200">
                <a:moveTo>
                  <a:pt x="1174242" y="67436"/>
                </a:moveTo>
                <a:lnTo>
                  <a:pt x="1174242" y="38099"/>
                </a:lnTo>
                <a:lnTo>
                  <a:pt x="1173480" y="41909"/>
                </a:lnTo>
                <a:lnTo>
                  <a:pt x="1169670" y="42671"/>
                </a:lnTo>
                <a:lnTo>
                  <a:pt x="1156716" y="42671"/>
                </a:lnTo>
                <a:lnTo>
                  <a:pt x="1156716" y="76199"/>
                </a:lnTo>
                <a:lnTo>
                  <a:pt x="11742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5022" y="548132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089" y="5453207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p[n]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826" y="4584953"/>
            <a:ext cx="22117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8578" y="4975097"/>
            <a:ext cx="1335405" cy="76200"/>
          </a:xfrm>
          <a:custGeom>
            <a:avLst/>
            <a:gdLst/>
            <a:ahLst/>
            <a:cxnLst/>
            <a:rect l="l" t="t" r="r" b="b"/>
            <a:pathLst>
              <a:path w="1335404" h="76200">
                <a:moveTo>
                  <a:pt x="1276350" y="38100"/>
                </a:moveTo>
                <a:lnTo>
                  <a:pt x="1274826" y="35052"/>
                </a:lnTo>
                <a:lnTo>
                  <a:pt x="127101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1271016" y="42672"/>
                </a:lnTo>
                <a:lnTo>
                  <a:pt x="1274826" y="41910"/>
                </a:lnTo>
                <a:lnTo>
                  <a:pt x="1276350" y="38100"/>
                </a:lnTo>
                <a:close/>
              </a:path>
              <a:path w="1335404" h="76200">
                <a:moveTo>
                  <a:pt x="1335024" y="38100"/>
                </a:moveTo>
                <a:lnTo>
                  <a:pt x="1258824" y="0"/>
                </a:lnTo>
                <a:lnTo>
                  <a:pt x="1258824" y="33528"/>
                </a:lnTo>
                <a:lnTo>
                  <a:pt x="1271016" y="33528"/>
                </a:lnTo>
                <a:lnTo>
                  <a:pt x="1274826" y="35052"/>
                </a:lnTo>
                <a:lnTo>
                  <a:pt x="1276350" y="38100"/>
                </a:lnTo>
                <a:lnTo>
                  <a:pt x="1276350" y="67437"/>
                </a:lnTo>
                <a:lnTo>
                  <a:pt x="1335024" y="38100"/>
                </a:lnTo>
                <a:close/>
              </a:path>
              <a:path w="1335404" h="76200">
                <a:moveTo>
                  <a:pt x="1276350" y="67437"/>
                </a:moveTo>
                <a:lnTo>
                  <a:pt x="1276350" y="38100"/>
                </a:lnTo>
                <a:lnTo>
                  <a:pt x="1274826" y="41910"/>
                </a:lnTo>
                <a:lnTo>
                  <a:pt x="1271016" y="42672"/>
                </a:lnTo>
                <a:lnTo>
                  <a:pt x="1258824" y="42672"/>
                </a:lnTo>
                <a:lnTo>
                  <a:pt x="1258824" y="76200"/>
                </a:lnTo>
                <a:lnTo>
                  <a:pt x="12763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1252" y="450824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98269"/>
            <a:ext cx="7581900" cy="2693035"/>
          </a:xfrm>
          <a:custGeom>
            <a:avLst/>
            <a:gdLst/>
            <a:ahLst/>
            <a:cxnLst/>
            <a:rect l="l" t="t" r="r" b="b"/>
            <a:pathLst>
              <a:path w="7581900" h="2693035">
                <a:moveTo>
                  <a:pt x="0" y="0"/>
                </a:moveTo>
                <a:lnTo>
                  <a:pt x="0" y="2692908"/>
                </a:lnTo>
                <a:lnTo>
                  <a:pt x="7581900" y="2692907"/>
                </a:lnTo>
                <a:lnTo>
                  <a:pt x="75819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194" y="1852675"/>
            <a:ext cx="68757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  <a:tabLst>
                <a:tab pos="3581400" algn="l"/>
                <a:tab pos="44494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p[n]</a:t>
            </a:r>
            <a:r>
              <a:rPr sz="2800" i="1" dirty="0">
                <a:latin typeface="Times New Roman"/>
                <a:cs typeface="Times New Roman"/>
              </a:rPr>
              <a:t>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	</a:t>
            </a:r>
            <a:r>
              <a:rPr sz="2800" spc="-5" dirty="0">
                <a:latin typeface="Times New Roman"/>
                <a:cs typeface="Times New Roman"/>
              </a:rPr>
              <a:t>and	</a:t>
            </a:r>
            <a:r>
              <a:rPr sz="2800" i="1" spc="-5" dirty="0">
                <a:latin typeface="Times New Roman"/>
                <a:cs typeface="Times New Roman"/>
              </a:rPr>
              <a:t>p[n]=x[n]*h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R="6159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(x[n]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[n])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(h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{using associative law: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=h[n]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4975097"/>
            <a:ext cx="1776730" cy="76200"/>
          </a:xfrm>
          <a:custGeom>
            <a:avLst/>
            <a:gdLst/>
            <a:ahLst/>
            <a:cxnLst/>
            <a:rect l="l" t="t" r="r" b="b"/>
            <a:pathLst>
              <a:path w="1776729" h="76200">
                <a:moveTo>
                  <a:pt x="1717548" y="38099"/>
                </a:moveTo>
                <a:lnTo>
                  <a:pt x="1716024" y="35051"/>
                </a:lnTo>
                <a:lnTo>
                  <a:pt x="171297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12976" y="42671"/>
                </a:lnTo>
                <a:lnTo>
                  <a:pt x="1716024" y="41909"/>
                </a:lnTo>
                <a:lnTo>
                  <a:pt x="1717548" y="38099"/>
                </a:lnTo>
                <a:close/>
              </a:path>
              <a:path w="1776729" h="76200">
                <a:moveTo>
                  <a:pt x="1776222" y="38099"/>
                </a:moveTo>
                <a:lnTo>
                  <a:pt x="1700022" y="0"/>
                </a:lnTo>
                <a:lnTo>
                  <a:pt x="1700022" y="33527"/>
                </a:lnTo>
                <a:lnTo>
                  <a:pt x="1712976" y="33527"/>
                </a:lnTo>
                <a:lnTo>
                  <a:pt x="1716024" y="35051"/>
                </a:lnTo>
                <a:lnTo>
                  <a:pt x="1717548" y="38099"/>
                </a:lnTo>
                <a:lnTo>
                  <a:pt x="1717548" y="67436"/>
                </a:lnTo>
                <a:lnTo>
                  <a:pt x="1776222" y="38099"/>
                </a:lnTo>
                <a:close/>
              </a:path>
              <a:path w="1776729" h="76200">
                <a:moveTo>
                  <a:pt x="1717548" y="67436"/>
                </a:moveTo>
                <a:lnTo>
                  <a:pt x="1717548" y="38099"/>
                </a:lnTo>
                <a:lnTo>
                  <a:pt x="1716024" y="41909"/>
                </a:lnTo>
                <a:lnTo>
                  <a:pt x="1712976" y="42671"/>
                </a:lnTo>
                <a:lnTo>
                  <a:pt x="1700022" y="42671"/>
                </a:lnTo>
                <a:lnTo>
                  <a:pt x="1700022" y="76199"/>
                </a:lnTo>
                <a:lnTo>
                  <a:pt x="17175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7451" y="4532629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8572500" cy="3634104"/>
          </a:xfrm>
          <a:custGeom>
            <a:avLst/>
            <a:gdLst/>
            <a:ahLst/>
            <a:cxnLst/>
            <a:rect l="l" t="t" r="r" b="b"/>
            <a:pathLst>
              <a:path w="8572500" h="3634104">
                <a:moveTo>
                  <a:pt x="0" y="0"/>
                </a:moveTo>
                <a:lnTo>
                  <a:pt x="0" y="3633978"/>
                </a:lnTo>
                <a:lnTo>
                  <a:pt x="8572500" y="3633977"/>
                </a:lnTo>
                <a:lnTo>
                  <a:pt x="857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5574" y="3496881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51" y="2252478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83" y="3741480"/>
            <a:ext cx="169291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  <a:tab pos="1137285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spc="10" dirty="0">
                <a:latin typeface="Times New Roman"/>
                <a:cs typeface="Times New Roman"/>
              </a:rPr>
              <a:t>2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23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970" y="4095099"/>
            <a:ext cx="6654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20" y="3614894"/>
            <a:ext cx="1203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980" algn="l"/>
              </a:tabLst>
            </a:pPr>
            <a:r>
              <a:rPr sz="4100" spc="-210" dirty="0">
                <a:latin typeface="Symbol"/>
                <a:cs typeface="Symbol"/>
              </a:rPr>
              <a:t></a:t>
            </a:r>
            <a:r>
              <a:rPr sz="3100" spc="-210" dirty="0">
                <a:latin typeface="Times New Roman"/>
                <a:cs typeface="Times New Roman"/>
              </a:rPr>
              <a:t>2</a:t>
            </a:r>
            <a:r>
              <a:rPr sz="4100" spc="-210" dirty="0">
                <a:latin typeface="Symbol"/>
                <a:cs typeface="Symbol"/>
              </a:rPr>
              <a:t></a:t>
            </a:r>
            <a:r>
              <a:rPr sz="4100" spc="-210" dirty="0">
                <a:latin typeface="Times New Roman"/>
                <a:cs typeface="Times New Roman"/>
              </a:rPr>
              <a:t>	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spc="-277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396" y="377874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991" y="4095099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1" y="3525028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773" y="3741480"/>
            <a:ext cx="4870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-2782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8903" y="2534342"/>
            <a:ext cx="148145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745" algn="l"/>
                <a:tab pos="828040" algn="l"/>
                <a:tab pos="1315720" algn="l"/>
              </a:tabLst>
            </a:pP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⎟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0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7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73" y="228062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8668" y="2850695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46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6283" y="2497870"/>
            <a:ext cx="2432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0635" y="1017689"/>
            <a:ext cx="190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876" y="3635467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336" y="2390868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907" y="2259742"/>
            <a:ext cx="43688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065">
              <a:lnSpc>
                <a:spcPts val="16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5020"/>
              </a:lnSpc>
            </a:pPr>
            <a:r>
              <a:rPr sz="4650" spc="-232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7352" y="3729116"/>
            <a:ext cx="3759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-114" dirty="0">
                <a:latin typeface="Symbol"/>
                <a:cs typeface="Symbol"/>
              </a:rPr>
              <a:t>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970" y="3525028"/>
            <a:ext cx="79819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72" baseline="3584" dirty="0">
                <a:latin typeface="Times New Roman"/>
                <a:cs typeface="Times New Roman"/>
              </a:rPr>
              <a:t> </a:t>
            </a:r>
            <a:r>
              <a:rPr sz="3100" spc="-1255" dirty="0">
                <a:latin typeface="Symbol"/>
                <a:cs typeface="Symbol"/>
              </a:rPr>
              <a:t>⎞</a:t>
            </a:r>
            <a:r>
              <a:rPr sz="2700" i="1" spc="-1882" baseline="64814" dirty="0">
                <a:latin typeface="Times New Roman"/>
                <a:cs typeface="Times New Roman"/>
              </a:rPr>
              <a:t>n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032" y="3504339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156" y="4285508"/>
            <a:ext cx="396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938" y="3700209"/>
            <a:ext cx="12827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6599" y="34213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9719" y="2259973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4842" y="2850695"/>
            <a:ext cx="191516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2380" algn="l"/>
              </a:tabLst>
            </a:pPr>
            <a:r>
              <a:rPr sz="2700" i="1" spc="7" baseline="-6172" dirty="0">
                <a:latin typeface="Times New Roman"/>
                <a:cs typeface="Times New Roman"/>
              </a:rPr>
              <a:t>k</a:t>
            </a:r>
            <a:r>
              <a:rPr sz="2700" i="1" spc="-397" baseline="-6172" dirty="0">
                <a:latin typeface="Times New Roman"/>
                <a:cs typeface="Times New Roman"/>
              </a:rPr>
              <a:t> </a:t>
            </a:r>
            <a:r>
              <a:rPr sz="2700" spc="22" baseline="-6172" dirty="0">
                <a:latin typeface="Symbol"/>
                <a:cs typeface="Symbol"/>
              </a:rPr>
              <a:t></a:t>
            </a:r>
            <a:r>
              <a:rPr sz="2700" spc="22" baseline="-6172" dirty="0">
                <a:latin typeface="Times New Roman"/>
                <a:cs typeface="Times New Roman"/>
              </a:rPr>
              <a:t>0</a:t>
            </a:r>
            <a:r>
              <a:rPr sz="2700" spc="-240" baseline="-61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2</a:t>
            </a:r>
            <a:r>
              <a:rPr sz="4650" spc="-480" baseline="62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⎠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8903" y="2280625"/>
            <a:ext cx="185673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2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15" baseline="3584" dirty="0">
                <a:latin typeface="Times New Roman"/>
                <a:cs typeface="Times New Roman"/>
              </a:rPr>
              <a:t> </a:t>
            </a:r>
            <a:r>
              <a:rPr sz="3100" spc="-484" dirty="0">
                <a:latin typeface="Symbol"/>
                <a:cs typeface="Symbol"/>
              </a:rPr>
              <a:t>⎞</a:t>
            </a:r>
            <a:r>
              <a:rPr sz="2700" i="1" spc="-727" baseline="64814" dirty="0">
                <a:latin typeface="Times New Roman"/>
                <a:cs typeface="Times New Roman"/>
              </a:rPr>
              <a:t>k</a:t>
            </a:r>
            <a:r>
              <a:rPr sz="2700" i="1" spc="-292" baseline="64814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1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877" baseline="3584" dirty="0">
                <a:latin typeface="Times New Roman"/>
                <a:cs typeface="Times New Roman"/>
              </a:rPr>
              <a:t> </a:t>
            </a:r>
            <a:r>
              <a:rPr sz="3100" spc="-950" dirty="0">
                <a:latin typeface="Symbol"/>
                <a:cs typeface="Symbol"/>
              </a:rPr>
              <a:t>⎞</a:t>
            </a:r>
            <a:r>
              <a:rPr sz="2700" i="1" spc="-1425" baseline="64814" dirty="0">
                <a:latin typeface="Times New Roman"/>
                <a:cs typeface="Times New Roman"/>
              </a:rPr>
              <a:t>n</a:t>
            </a:r>
            <a:r>
              <a:rPr sz="2700" spc="-1425" baseline="64814" dirty="0">
                <a:latin typeface="Symbol"/>
                <a:cs typeface="Symbol"/>
              </a:rPr>
              <a:t></a:t>
            </a:r>
            <a:r>
              <a:rPr sz="2700" i="1" spc="-1425" baseline="64814" dirty="0">
                <a:latin typeface="Times New Roman"/>
                <a:cs typeface="Times New Roman"/>
              </a:rPr>
              <a:t>k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7" y="2876654"/>
            <a:ext cx="10998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4650" spc="-1657" baseline="3584" dirty="0">
                <a:latin typeface="Symbol"/>
                <a:cs typeface="Symbol"/>
              </a:rPr>
              <a:t>⎝</a:t>
            </a:r>
            <a:r>
              <a:rPr sz="4650" spc="-277" baseline="3584" dirty="0">
                <a:latin typeface="Times New Roman"/>
                <a:cs typeface="Times New Roman"/>
              </a:rPr>
              <a:t> </a:t>
            </a:r>
            <a:r>
              <a:rPr sz="4650" spc="15" baseline="9856" dirty="0">
                <a:latin typeface="Times New Roman"/>
                <a:cs typeface="Times New Roman"/>
              </a:rPr>
              <a:t>2</a:t>
            </a:r>
            <a:r>
              <a:rPr sz="4650" spc="-509" baseline="9856" dirty="0">
                <a:latin typeface="Times New Roman"/>
                <a:cs typeface="Times New Roman"/>
              </a:rPr>
              <a:t> </a:t>
            </a:r>
            <a:r>
              <a:rPr sz="4650" spc="-3659" baseline="3584" dirty="0">
                <a:latin typeface="Symbol"/>
                <a:cs typeface="Symbol"/>
              </a:rPr>
              <a:t>⎠</a:t>
            </a:r>
            <a:endParaRPr sz="4650" baseline="358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4953" y="2177648"/>
            <a:ext cx="3854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6463" y="2280625"/>
            <a:ext cx="180022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4489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12" baseline="3584" dirty="0">
                <a:latin typeface="Times New Roman"/>
                <a:cs typeface="Times New Roman"/>
              </a:rPr>
              <a:t> </a:t>
            </a:r>
            <a:r>
              <a:rPr sz="3100" spc="-975" dirty="0">
                <a:latin typeface="Symbol"/>
                <a:cs typeface="Symbol"/>
              </a:rPr>
              <a:t>⎞</a:t>
            </a:r>
            <a:r>
              <a:rPr sz="2700" i="1" spc="7" baseline="64814" dirty="0">
                <a:latin typeface="Times New Roman"/>
                <a:cs typeface="Times New Roman"/>
              </a:rPr>
              <a:t>k</a:t>
            </a:r>
            <a:r>
              <a:rPr sz="2700" i="1" baseline="64814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9435" y="1799782"/>
            <a:ext cx="5772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0615" y="2352330"/>
            <a:ext cx="152146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390" dirty="0">
                <a:latin typeface="Symbol"/>
                <a:cs typeface="Symbol"/>
              </a:rPr>
              <a:t></a:t>
            </a:r>
            <a:r>
              <a:rPr sz="4250" spc="-6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076" y="2352330"/>
            <a:ext cx="131254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k  </a:t>
            </a:r>
            <a:r>
              <a:rPr sz="4250" spc="-550" dirty="0">
                <a:latin typeface="Symbol"/>
                <a:cs typeface="Symbol"/>
              </a:rPr>
              <a:t></a:t>
            </a:r>
            <a:r>
              <a:rPr sz="3100" spc="-550" dirty="0">
                <a:latin typeface="Symbol"/>
                <a:cs typeface="Symbol"/>
              </a:rPr>
              <a:t></a:t>
            </a:r>
            <a:r>
              <a:rPr sz="4650" spc="-82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72190" y="1058423"/>
            <a:ext cx="50850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100" b="0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3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5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975" b="0" spc="607" baseline="-8363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40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431" y="1110306"/>
            <a:ext cx="67119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90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627" y="986027"/>
            <a:ext cx="8582025" cy="3643629"/>
          </a:xfrm>
          <a:custGeom>
            <a:avLst/>
            <a:gdLst/>
            <a:ahLst/>
            <a:cxnLst/>
            <a:rect l="l" t="t" r="r" b="b"/>
            <a:pathLst>
              <a:path w="8582025" h="3643629">
                <a:moveTo>
                  <a:pt x="0" y="3643122"/>
                </a:moveTo>
                <a:lnTo>
                  <a:pt x="0" y="0"/>
                </a:lnTo>
                <a:lnTo>
                  <a:pt x="8581644" y="0"/>
                </a:lnTo>
                <a:lnTo>
                  <a:pt x="8581644" y="3643121"/>
                </a:lnTo>
                <a:lnTo>
                  <a:pt x="0" y="36431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4954523"/>
            <a:ext cx="6780530" cy="1979930"/>
          </a:xfrm>
          <a:custGeom>
            <a:avLst/>
            <a:gdLst/>
            <a:ahLst/>
            <a:cxnLst/>
            <a:rect l="l" t="t" r="r" b="b"/>
            <a:pathLst>
              <a:path w="6780530" h="1979929">
                <a:moveTo>
                  <a:pt x="0" y="0"/>
                </a:moveTo>
                <a:lnTo>
                  <a:pt x="0" y="1979676"/>
                </a:lnTo>
                <a:lnTo>
                  <a:pt x="6780276" y="1979676"/>
                </a:lnTo>
                <a:lnTo>
                  <a:pt x="6780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10" y="5650229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54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09921" y="565022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01567" y="5372677"/>
            <a:ext cx="5073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2782" baseline="-1792" dirty="0">
                <a:latin typeface="Symbol"/>
                <a:cs typeface="Symbol"/>
              </a:rPr>
              <a:t>⎥</a:t>
            </a:r>
            <a:endParaRPr sz="4650" baseline="-1792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21" y="5372677"/>
            <a:ext cx="12115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8615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772" baseline="-1792" dirty="0">
                <a:latin typeface="Symbol"/>
                <a:cs typeface="Symbol"/>
              </a:rPr>
              <a:t>⎢</a:t>
            </a:r>
            <a:r>
              <a:rPr sz="4650" spc="-772" baseline="4480" dirty="0">
                <a:latin typeface="Times New Roman"/>
                <a:cs typeface="Times New Roman"/>
              </a:rPr>
              <a:t>2 </a:t>
            </a:r>
            <a:r>
              <a:rPr sz="4650" spc="7" baseline="4480" dirty="0">
                <a:latin typeface="Symbol"/>
                <a:cs typeface="Symbol"/>
              </a:rPr>
              <a:t></a:t>
            </a:r>
            <a:r>
              <a:rPr sz="4650" spc="-644" baseline="4480" dirty="0">
                <a:latin typeface="Times New Roman"/>
                <a:cs typeface="Times New Roman"/>
              </a:rPr>
              <a:t> </a:t>
            </a:r>
            <a:r>
              <a:rPr sz="3100" spc="-264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1715" y="5695760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44550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82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57" baseline="-6272" dirty="0">
                <a:latin typeface="Symbol"/>
                <a:cs typeface="Symbol"/>
              </a:rPr>
              <a:t>⎢</a:t>
            </a:r>
            <a:r>
              <a:rPr sz="4650" spc="-2857" baseline="-16129" dirty="0">
                <a:latin typeface="Symbol"/>
                <a:cs typeface="Symbol"/>
              </a:rPr>
              <a:t>⎣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16410" y="6341924"/>
            <a:ext cx="80264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670" y="5526300"/>
            <a:ext cx="1003935" cy="13150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  <a:tabLst>
                <a:tab pos="838835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75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95" baseline="-6272" dirty="0">
                <a:latin typeface="Symbol"/>
                <a:cs typeface="Symbol"/>
              </a:rPr>
              <a:t>⎥</a:t>
            </a:r>
            <a:r>
              <a:rPr sz="4650" spc="-2895" baseline="-16129" dirty="0">
                <a:latin typeface="Symbol"/>
                <a:cs typeface="Symbol"/>
              </a:rPr>
              <a:t>⎦</a:t>
            </a:r>
            <a:endParaRPr sz="4650" baseline="-16129">
              <a:latin typeface="Symbol"/>
              <a:cs typeface="Symbol"/>
            </a:endParaRPr>
          </a:p>
          <a:p>
            <a:pPr marL="147955">
              <a:lnSpc>
                <a:spcPct val="100000"/>
              </a:lnSpc>
              <a:spcBef>
                <a:spcPts val="1355"/>
              </a:spcBef>
            </a:pPr>
            <a:r>
              <a:rPr sz="3100" i="1" spc="5" dirty="0">
                <a:latin typeface="Times New Roman"/>
                <a:cs typeface="Times New Roman"/>
              </a:rPr>
              <a:t>for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7129" y="6341924"/>
            <a:ext cx="12515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h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9321" y="5340607"/>
            <a:ext cx="18973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410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for	n </a:t>
            </a:r>
            <a:r>
              <a:rPr sz="3100" spc="5" dirty="0">
                <a:latin typeface="Symbol"/>
                <a:cs typeface="Symbol"/>
              </a:rPr>
              <a:t>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6734" y="5194509"/>
            <a:ext cx="116014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100" i="1" spc="-95" dirty="0">
                <a:latin typeface="Times New Roman"/>
                <a:cs typeface="Times New Roman"/>
              </a:rPr>
              <a:t>h</a:t>
            </a:r>
            <a:r>
              <a:rPr sz="4250" spc="-95" dirty="0">
                <a:latin typeface="Symbol"/>
                <a:cs typeface="Symbol"/>
              </a:rPr>
              <a:t></a:t>
            </a:r>
            <a:r>
              <a:rPr sz="3100" i="1" spc="-95" dirty="0">
                <a:latin typeface="Times New Roman"/>
                <a:cs typeface="Times New Roman"/>
              </a:rPr>
              <a:t>n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Symbol"/>
                <a:cs typeface="Symbol"/>
              </a:rPr>
              <a:t>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-2775" baseline="-4480" dirty="0">
                <a:latin typeface="Symbol"/>
                <a:cs typeface="Symbol"/>
              </a:rPr>
              <a:t>⎜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04670" y="5118884"/>
            <a:ext cx="100393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⎤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1715" y="5118884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⎡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1951" y="4949952"/>
            <a:ext cx="6789420" cy="1988820"/>
          </a:xfrm>
          <a:custGeom>
            <a:avLst/>
            <a:gdLst/>
            <a:ahLst/>
            <a:cxnLst/>
            <a:rect l="l" t="t" r="r" b="b"/>
            <a:pathLst>
              <a:path w="6789420" h="1988820">
                <a:moveTo>
                  <a:pt x="0" y="1988820"/>
                </a:moveTo>
                <a:lnTo>
                  <a:pt x="0" y="0"/>
                </a:lnTo>
                <a:lnTo>
                  <a:pt x="6789420" y="0"/>
                </a:lnTo>
                <a:lnTo>
                  <a:pt x="6789420" y="1988820"/>
                </a:lnTo>
                <a:lnTo>
                  <a:pt x="0" y="198882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5300"/>
            <a:ext cx="4467860" cy="6667500"/>
          </a:xfrm>
          <a:custGeom>
            <a:avLst/>
            <a:gdLst/>
            <a:ahLst/>
            <a:cxnLst/>
            <a:rect l="l" t="t" r="r" b="b"/>
            <a:pathLst>
              <a:path w="4467860" h="6667500">
                <a:moveTo>
                  <a:pt x="0" y="0"/>
                </a:moveTo>
                <a:lnTo>
                  <a:pt x="0" y="6667500"/>
                </a:lnTo>
                <a:lnTo>
                  <a:pt x="4467606" y="6667500"/>
                </a:lnTo>
                <a:lnTo>
                  <a:pt x="4467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898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1270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810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444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60" y="516712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323" y="58704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772" y="552983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810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845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8826" y="5864861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4" y="5161435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9761" y="5143686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5870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311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369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870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311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670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7171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4767" y="135321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074" y="6722844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7912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⎥</a:t>
            </a:r>
            <a:r>
              <a:rPr sz="3225" spc="-1950" baseline="-15503" dirty="0">
                <a:latin typeface="Symbol"/>
                <a:cs typeface="Symbol"/>
              </a:rPr>
              <a:t>⎦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124" y="6722844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8356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⎢</a:t>
            </a:r>
            <a:r>
              <a:rPr sz="3225" spc="-1950" baseline="-15503" dirty="0">
                <a:latin typeface="Symbol"/>
                <a:cs typeface="Symbol"/>
              </a:rPr>
              <a:t>⎣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676" y="6514493"/>
            <a:ext cx="195961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  <a:tabLst>
                <a:tab pos="546735" algn="l"/>
                <a:tab pos="783590" algn="l"/>
                <a:tab pos="1596390" algn="l"/>
                <a:tab pos="1828800" algn="l"/>
              </a:tabLst>
            </a:pPr>
            <a:r>
              <a:rPr sz="3225" baseline="7751" dirty="0">
                <a:latin typeface="Symbol"/>
                <a:cs typeface="Symbol"/>
              </a:rPr>
              <a:t></a:t>
            </a:r>
            <a:r>
              <a:rPr sz="3225" spc="-67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730" dirty="0">
                <a:latin typeface="Symbol"/>
                <a:cs typeface="Symbol"/>
              </a:rPr>
              <a:t>⎢</a:t>
            </a:r>
            <a:r>
              <a:rPr sz="3225" baseline="7751" dirty="0">
                <a:latin typeface="Times New Roman"/>
                <a:cs typeface="Times New Roman"/>
              </a:rPr>
              <a:t>2</a:t>
            </a:r>
            <a:r>
              <a:rPr sz="3225" spc="-300" baseline="7751" dirty="0">
                <a:latin typeface="Times New Roman"/>
                <a:cs typeface="Times New Roman"/>
              </a:rPr>
              <a:t> </a:t>
            </a:r>
            <a:r>
              <a:rPr sz="3225" baseline="7751" dirty="0">
                <a:latin typeface="Symbol"/>
                <a:cs typeface="Symbol"/>
              </a:rPr>
              <a:t></a:t>
            </a:r>
            <a:r>
              <a:rPr sz="3225" spc="-359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1175" dirty="0">
                <a:latin typeface="Symbol"/>
                <a:cs typeface="Symbol"/>
              </a:rPr>
              <a:t>⎥</a:t>
            </a:r>
            <a:endParaRPr sz="2150">
              <a:latin typeface="Symbol"/>
              <a:cs typeface="Symbol"/>
            </a:endParaRPr>
          </a:p>
          <a:p>
            <a:pPr algn="ctr">
              <a:lnSpc>
                <a:spcPts val="1985"/>
              </a:lnSpc>
              <a:tabLst>
                <a:tab pos="1049655" algn="l"/>
              </a:tabLst>
            </a:pPr>
            <a:r>
              <a:rPr sz="2150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899" y="5653779"/>
            <a:ext cx="535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8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7928" y="497547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7928" y="519256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756" y="4950353"/>
            <a:ext cx="3346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906" y="533811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5397" y="55552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90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5397" y="51628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949" y="5312169"/>
            <a:ext cx="3429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3225" spc="-1912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1646" y="4335948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713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539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397" y="433594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2949" y="4092097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2973" y="3235752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1646" y="3478784"/>
            <a:ext cx="821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70294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7137" y="3260875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75397" y="3260875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75397" y="3478784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949" y="3235752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4547" y="2378588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4039" y="2621620"/>
            <a:ext cx="8197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0167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8711" y="2404530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2949" y="2378588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5459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5459" y="137260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0949" y="1765003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82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6196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62949" y="1521971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6142" y="503839"/>
            <a:ext cx="139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39544" y="4019393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9544" y="3162092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80843" y="2304790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9586" y="1358754"/>
            <a:ext cx="30480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ts val="1115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3454"/>
              </a:lnSpc>
            </a:pPr>
            <a:r>
              <a:rPr sz="3200" spc="-160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39488" y="6479266"/>
            <a:ext cx="5835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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7089" y="6479266"/>
            <a:ext cx="3441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5" dirty="0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97162" y="1420824"/>
            <a:ext cx="86360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n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1525" y="1420824"/>
            <a:ext cx="7600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5167" dirty="0">
                <a:latin typeface="Symbol"/>
                <a:cs typeface="Symbol"/>
              </a:rPr>
              <a:t>⎟</a:t>
            </a:r>
            <a:r>
              <a:rPr sz="3225" spc="254" baseline="-5167" dirty="0">
                <a:latin typeface="Times New Roman"/>
                <a:cs typeface="Times New Roman"/>
              </a:rPr>
              <a:t> </a:t>
            </a: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k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950" spc="-1145" dirty="0">
                <a:latin typeface="Symbol"/>
                <a:cs typeface="Symbol"/>
              </a:rPr>
              <a:t></a:t>
            </a:r>
            <a:r>
              <a:rPr sz="3225" spc="-1717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5074" y="6329625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9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7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⎤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5124" y="6329625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0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⎡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7928" y="4615361"/>
            <a:ext cx="7169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84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7" baseline="-33591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⎞</a:t>
            </a:r>
            <a:r>
              <a:rPr sz="1250" i="1" spc="-450" dirty="0">
                <a:latin typeface="Times New Roman"/>
                <a:cs typeface="Times New Roman"/>
              </a:rPr>
              <a:t>n</a:t>
            </a:r>
            <a:r>
              <a:rPr sz="1250" spc="-450" dirty="0">
                <a:latin typeface="Symbol"/>
                <a:cs typeface="Symbol"/>
              </a:rPr>
              <a:t></a:t>
            </a:r>
            <a:r>
              <a:rPr sz="1250" spc="-4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6030" y="5091845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4736" y="3929020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560" y="4353168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57137" y="3942728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5397" y="3942728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137" y="3086384"/>
            <a:ext cx="13284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k</a:t>
            </a:r>
            <a:r>
              <a:rPr sz="1875" i="1" spc="652" baseline="64444" dirty="0">
                <a:latin typeface="Times New Roman"/>
                <a:cs typeface="Times New Roman"/>
              </a:rPr>
              <a:t> </a:t>
            </a: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622" baseline="3875" dirty="0">
                <a:latin typeface="Times New Roman"/>
                <a:cs typeface="Times New Roman"/>
              </a:rPr>
              <a:t> </a:t>
            </a:r>
            <a:r>
              <a:rPr sz="2150" spc="-750" dirty="0">
                <a:latin typeface="Symbol"/>
                <a:cs typeface="Symbol"/>
              </a:rPr>
              <a:t>⎞</a:t>
            </a:r>
            <a:r>
              <a:rPr sz="1875" spc="-1125" baseline="64444" dirty="0">
                <a:latin typeface="Symbol"/>
                <a:cs typeface="Symbol"/>
              </a:rPr>
              <a:t></a:t>
            </a:r>
            <a:r>
              <a:rPr sz="1875" i="1" spc="-112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44577" y="3072512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8400" y="3496023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3225" spc="-1687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5397" y="3086384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86740" y="2215367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926" y="2639515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9029" y="2045200"/>
            <a:ext cx="7232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92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0" baseline="-33591" dirty="0">
                <a:latin typeface="Times New Roman"/>
                <a:cs typeface="Times New Roman"/>
              </a:rPr>
              <a:t> </a:t>
            </a:r>
            <a:r>
              <a:rPr sz="3225" spc="-630" baseline="-37467" dirty="0">
                <a:latin typeface="Symbol"/>
                <a:cs typeface="Symbol"/>
              </a:rPr>
              <a:t>⎞</a:t>
            </a:r>
            <a:r>
              <a:rPr sz="1250" i="1" spc="-420" dirty="0">
                <a:latin typeface="Times New Roman"/>
                <a:cs typeface="Times New Roman"/>
              </a:rPr>
              <a:t>n</a:t>
            </a:r>
            <a:r>
              <a:rPr sz="1250" spc="-420" dirty="0">
                <a:latin typeface="Symbol"/>
                <a:cs typeface="Symbol"/>
              </a:rPr>
              <a:t></a:t>
            </a:r>
            <a:r>
              <a:rPr sz="1250" i="1" spc="-42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711" y="2229220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37" baseline="3875" dirty="0">
                <a:latin typeface="Times New Roman"/>
                <a:cs typeface="Times New Roman"/>
              </a:rPr>
              <a:t> </a:t>
            </a:r>
            <a:r>
              <a:rPr sz="2150" spc="-875" dirty="0">
                <a:latin typeface="Symbol"/>
                <a:cs typeface="Symbol"/>
              </a:rPr>
              <a:t>⎞</a:t>
            </a:r>
            <a:r>
              <a:rPr sz="1875" i="1" spc="-1312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11053" y="1301674"/>
            <a:ext cx="2730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r>
              <a:rPr sz="1250" spc="35" dirty="0">
                <a:latin typeface="Symbol"/>
                <a:cs typeface="Symbol"/>
              </a:rPr>
              <a:t>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6196" y="1372602"/>
            <a:ext cx="1095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277" baseline="3875" dirty="0">
                <a:latin typeface="Times New Roman"/>
                <a:cs typeface="Times New Roman"/>
              </a:rPr>
              <a:t> </a:t>
            </a:r>
            <a:r>
              <a:rPr sz="2150" spc="-700" dirty="0">
                <a:latin typeface="Symbol"/>
                <a:cs typeface="Symbol"/>
              </a:rPr>
              <a:t>⎞</a:t>
            </a:r>
            <a:r>
              <a:rPr sz="1875" i="1" baseline="64444" dirty="0">
                <a:latin typeface="Times New Roman"/>
                <a:cs typeface="Times New Roman"/>
              </a:rPr>
              <a:t>k	</a:t>
            </a:r>
            <a:r>
              <a:rPr sz="2150" spc="-1275" dirty="0">
                <a:latin typeface="Symbol"/>
                <a:cs typeface="Symbol"/>
              </a:rPr>
              <a:t>⎛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5271" y="1782211"/>
            <a:ext cx="8769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Symbol"/>
                <a:cs typeface="Symbol"/>
              </a:rPr>
              <a:t></a:t>
            </a:r>
            <a:r>
              <a:rPr sz="1250" spc="-180" dirty="0">
                <a:latin typeface="Times New Roman"/>
                <a:cs typeface="Times New Roman"/>
              </a:rPr>
              <a:t> </a:t>
            </a:r>
            <a:r>
              <a:rPr sz="3225" spc="-1162" baseline="3875" dirty="0">
                <a:latin typeface="Symbol"/>
                <a:cs typeface="Symbol"/>
              </a:rPr>
              <a:t>⎝</a:t>
            </a:r>
            <a:r>
              <a:rPr sz="3225" spc="-225" baseline="3875" dirty="0">
                <a:latin typeface="Times New Roman"/>
                <a:cs typeface="Times New Roman"/>
              </a:rPr>
              <a:t> </a:t>
            </a:r>
            <a:r>
              <a:rPr sz="3225" baseline="10335" dirty="0">
                <a:latin typeface="Times New Roman"/>
                <a:cs typeface="Times New Roman"/>
              </a:rPr>
              <a:t>4</a:t>
            </a:r>
            <a:r>
              <a:rPr sz="3225" spc="-375" baseline="10335" dirty="0">
                <a:latin typeface="Times New Roman"/>
                <a:cs typeface="Times New Roman"/>
              </a:rPr>
              <a:t> </a:t>
            </a:r>
            <a:r>
              <a:rPr sz="3225" spc="-2572" baseline="3875" dirty="0">
                <a:latin typeface="Symbol"/>
                <a:cs typeface="Symbol"/>
              </a:rPr>
              <a:t>⎠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4295" y="481267"/>
            <a:ext cx="3987800" cy="7772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i="1" spc="-20" dirty="0">
                <a:latin typeface="Times New Roman"/>
                <a:cs typeface="Times New Roman"/>
              </a:rPr>
              <a:t>h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90" dirty="0">
                <a:latin typeface="Symbol"/>
                <a:cs typeface="Symbol"/>
              </a:rPr>
              <a:t></a:t>
            </a:r>
            <a:r>
              <a:rPr sz="2150" dirty="0">
                <a:latin typeface="Times New Roman"/>
                <a:cs typeface="Times New Roman"/>
              </a:rPr>
              <a:t>*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4800" spc="419" baseline="-8680" dirty="0">
                <a:latin typeface="Symbol"/>
                <a:cs typeface="Symbol"/>
              </a:rPr>
              <a:t>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950" spc="-459" dirty="0">
                <a:latin typeface="Symbol"/>
                <a:cs typeface="Symbol"/>
              </a:rPr>
              <a:t>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85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  <a:p>
            <a:pPr marL="777875" algn="ctr">
              <a:lnSpc>
                <a:spcPct val="100000"/>
              </a:lnSpc>
              <a:spcBef>
                <a:spcPts val="16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1227" y="490727"/>
            <a:ext cx="4476750" cy="6677025"/>
          </a:xfrm>
          <a:custGeom>
            <a:avLst/>
            <a:gdLst/>
            <a:ahLst/>
            <a:cxnLst/>
            <a:rect l="l" t="t" r="r" b="b"/>
            <a:pathLst>
              <a:path w="4476750" h="6677025">
                <a:moveTo>
                  <a:pt x="0" y="6676644"/>
                </a:moveTo>
                <a:lnTo>
                  <a:pt x="0" y="0"/>
                </a:lnTo>
                <a:lnTo>
                  <a:pt x="4476750" y="0"/>
                </a:lnTo>
                <a:lnTo>
                  <a:pt x="4476750" y="6676644"/>
                </a:lnTo>
                <a:lnTo>
                  <a:pt x="0" y="66766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7400" y="3810000"/>
            <a:ext cx="3596004" cy="1169670"/>
          </a:xfrm>
          <a:custGeom>
            <a:avLst/>
            <a:gdLst/>
            <a:ahLst/>
            <a:cxnLst/>
            <a:rect l="l" t="t" r="r" b="b"/>
            <a:pathLst>
              <a:path w="3596004" h="1169670">
                <a:moveTo>
                  <a:pt x="0" y="0"/>
                </a:moveTo>
                <a:lnTo>
                  <a:pt x="0" y="1169670"/>
                </a:lnTo>
                <a:lnTo>
                  <a:pt x="3595878" y="1169670"/>
                </a:lnTo>
                <a:lnTo>
                  <a:pt x="3595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462642" y="4008672"/>
            <a:ext cx="989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3900" spc="-1380" baseline="-4273" dirty="0">
                <a:latin typeface="Symbol"/>
                <a:cs typeface="Symbol"/>
              </a:rPr>
              <a:t>⎟</a:t>
            </a:r>
            <a:r>
              <a:rPr sz="3900" spc="-1380" baseline="-4273" dirty="0">
                <a:latin typeface="Times New Roman"/>
                <a:cs typeface="Times New Roman"/>
              </a:rPr>
              <a:t>	</a:t>
            </a:r>
            <a:r>
              <a:rPr sz="3900" spc="-1485" baseline="-6410" dirty="0">
                <a:latin typeface="Symbol"/>
                <a:cs typeface="Symbol"/>
              </a:rPr>
              <a:t>⎥</a:t>
            </a:r>
            <a:r>
              <a:rPr sz="2600" i="1" spc="-55" dirty="0">
                <a:latin typeface="Times New Roman"/>
                <a:cs typeface="Times New Roman"/>
              </a:rPr>
              <a:t>u</a:t>
            </a:r>
            <a:r>
              <a:rPr sz="3600" spc="-595" dirty="0">
                <a:latin typeface="Symbol"/>
                <a:cs typeface="Symbol"/>
              </a:rPr>
              <a:t></a:t>
            </a:r>
            <a:r>
              <a:rPr sz="2600" i="1" spc="-40" dirty="0">
                <a:latin typeface="Times New Roman"/>
                <a:cs typeface="Times New Roman"/>
              </a:rPr>
              <a:t>n</a:t>
            </a:r>
            <a:r>
              <a:rPr sz="3600" spc="-459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17513" y="4008672"/>
            <a:ext cx="97472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-85" dirty="0">
                <a:latin typeface="Times New Roman"/>
                <a:cs typeface="Times New Roman"/>
              </a:rPr>
              <a:t>h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3900" spc="-2287" baseline="-4273" dirty="0">
                <a:latin typeface="Symbol"/>
                <a:cs typeface="Symbol"/>
              </a:rPr>
              <a:t>⎜</a:t>
            </a:r>
            <a:endParaRPr sz="3900" baseline="-4273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45907" y="4432282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3580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37" baseline="-6410" dirty="0">
                <a:latin typeface="Symbol"/>
                <a:cs typeface="Symbol"/>
              </a:rPr>
              <a:t>⎥</a:t>
            </a:r>
            <a:r>
              <a:rPr sz="3900" spc="-2422" baseline="-16025" dirty="0">
                <a:latin typeface="Symbol"/>
                <a:cs typeface="Symbol"/>
              </a:rPr>
              <a:t>⎦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45907" y="3945366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0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⎤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67988" y="4170945"/>
            <a:ext cx="1019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2100" algn="l"/>
              </a:tabLst>
            </a:pPr>
            <a:r>
              <a:rPr sz="3900" spc="-1380" baseline="2136" dirty="0">
                <a:latin typeface="Symbol"/>
                <a:cs typeface="Symbol"/>
              </a:rPr>
              <a:t>⎟</a:t>
            </a:r>
            <a:r>
              <a:rPr sz="3900" spc="-1380" baseline="2136" dirty="0">
                <a:latin typeface="Times New Roman"/>
                <a:cs typeface="Times New Roman"/>
              </a:rPr>
              <a:t>	</a:t>
            </a:r>
            <a:r>
              <a:rPr sz="2600" spc="-425" dirty="0">
                <a:latin typeface="Symbol"/>
                <a:cs typeface="Symbol"/>
              </a:rPr>
              <a:t>⎢</a:t>
            </a:r>
            <a:r>
              <a:rPr sz="3900" spc="-637" baseline="6410" dirty="0">
                <a:latin typeface="Times New Roman"/>
                <a:cs typeface="Times New Roman"/>
              </a:rPr>
              <a:t>2 </a:t>
            </a:r>
            <a:r>
              <a:rPr sz="3900" spc="22" baseline="6410" dirty="0">
                <a:latin typeface="Symbol"/>
                <a:cs typeface="Symbol"/>
              </a:rPr>
              <a:t></a:t>
            </a:r>
            <a:r>
              <a:rPr sz="3900" spc="-615" baseline="6410" dirty="0">
                <a:latin typeface="Times New Roman"/>
                <a:cs typeface="Times New Roman"/>
              </a:rPr>
              <a:t> </a:t>
            </a:r>
            <a:r>
              <a:rPr sz="3900" spc="-3307" baseline="2136" dirty="0">
                <a:latin typeface="Symbol"/>
                <a:cs typeface="Symbol"/>
              </a:rPr>
              <a:t>⎜</a:t>
            </a:r>
            <a:endParaRPr sz="3900" baseline="2136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51253" y="4431948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9295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07" baseline="-6410" dirty="0">
                <a:latin typeface="Symbol"/>
                <a:cs typeface="Symbol"/>
              </a:rPr>
              <a:t>⎢</a:t>
            </a:r>
            <a:r>
              <a:rPr sz="3900" spc="-2392" baseline="-16025" dirty="0">
                <a:latin typeface="Symbol"/>
                <a:cs typeface="Symbol"/>
              </a:rPr>
              <a:t>⎣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51253" y="3945032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⎡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62828" y="3805428"/>
            <a:ext cx="3605529" cy="1179195"/>
          </a:xfrm>
          <a:custGeom>
            <a:avLst/>
            <a:gdLst/>
            <a:ahLst/>
            <a:cxnLst/>
            <a:rect l="l" t="t" r="r" b="b"/>
            <a:pathLst>
              <a:path w="3605529" h="1179195">
                <a:moveTo>
                  <a:pt x="0" y="1178814"/>
                </a:moveTo>
                <a:lnTo>
                  <a:pt x="0" y="0"/>
                </a:lnTo>
                <a:lnTo>
                  <a:pt x="3605022" y="0"/>
                </a:lnTo>
                <a:lnTo>
                  <a:pt x="3605022" y="1178814"/>
                </a:lnTo>
                <a:lnTo>
                  <a:pt x="0" y="11788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88128" y="3696260"/>
            <a:ext cx="742315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30" dirty="0">
                <a:latin typeface="Symbol"/>
                <a:cs typeface="Symbol"/>
              </a:rPr>
              <a:t></a:t>
            </a:r>
            <a:endParaRPr sz="6500">
              <a:latin typeface="Symbol"/>
              <a:cs typeface="Symbol"/>
            </a:endParaRPr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3757421"/>
            <a:ext cx="3350260" cy="1287780"/>
          </a:xfrm>
          <a:custGeom>
            <a:avLst/>
            <a:gdLst/>
            <a:ahLst/>
            <a:cxnLst/>
            <a:rect l="l" t="t" r="r" b="b"/>
            <a:pathLst>
              <a:path w="3350259" h="1287779">
                <a:moveTo>
                  <a:pt x="0" y="0"/>
                </a:moveTo>
                <a:lnTo>
                  <a:pt x="0" y="1287780"/>
                </a:lnTo>
                <a:lnTo>
                  <a:pt x="3349752" y="1287779"/>
                </a:lnTo>
                <a:lnTo>
                  <a:pt x="334975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0" y="4328921"/>
            <a:ext cx="1077595" cy="76200"/>
          </a:xfrm>
          <a:custGeom>
            <a:avLst/>
            <a:gdLst/>
            <a:ahLst/>
            <a:cxnLst/>
            <a:rect l="l" t="t" r="r" b="b"/>
            <a:pathLst>
              <a:path w="1077595" h="76200">
                <a:moveTo>
                  <a:pt x="1018794" y="38099"/>
                </a:moveTo>
                <a:lnTo>
                  <a:pt x="1017270" y="35051"/>
                </a:lnTo>
                <a:lnTo>
                  <a:pt x="10142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014222" y="42671"/>
                </a:lnTo>
                <a:lnTo>
                  <a:pt x="1017270" y="41909"/>
                </a:lnTo>
                <a:lnTo>
                  <a:pt x="1018794" y="38099"/>
                </a:lnTo>
                <a:close/>
              </a:path>
              <a:path w="1077595" h="76200">
                <a:moveTo>
                  <a:pt x="1077468" y="38099"/>
                </a:moveTo>
                <a:lnTo>
                  <a:pt x="1001268" y="0"/>
                </a:lnTo>
                <a:lnTo>
                  <a:pt x="1001268" y="33527"/>
                </a:lnTo>
                <a:lnTo>
                  <a:pt x="1014222" y="33527"/>
                </a:lnTo>
                <a:lnTo>
                  <a:pt x="1017270" y="35051"/>
                </a:lnTo>
                <a:lnTo>
                  <a:pt x="1018794" y="38099"/>
                </a:lnTo>
                <a:lnTo>
                  <a:pt x="1018794" y="67436"/>
                </a:lnTo>
                <a:lnTo>
                  <a:pt x="1077468" y="38099"/>
                </a:lnTo>
                <a:close/>
              </a:path>
              <a:path w="1077595" h="76200">
                <a:moveTo>
                  <a:pt x="1018794" y="67436"/>
                </a:moveTo>
                <a:lnTo>
                  <a:pt x="1018794" y="38099"/>
                </a:lnTo>
                <a:lnTo>
                  <a:pt x="1017270" y="41909"/>
                </a:lnTo>
                <a:lnTo>
                  <a:pt x="1014222" y="42671"/>
                </a:lnTo>
                <a:lnTo>
                  <a:pt x="1001268" y="42671"/>
                </a:lnTo>
                <a:lnTo>
                  <a:pt x="1001268" y="76199"/>
                </a:lnTo>
                <a:lnTo>
                  <a:pt x="10187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4328921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103376" y="38099"/>
                </a:moveTo>
                <a:lnTo>
                  <a:pt x="1101852" y="35051"/>
                </a:lnTo>
                <a:lnTo>
                  <a:pt x="10988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098804" y="42671"/>
                </a:lnTo>
                <a:lnTo>
                  <a:pt x="1101852" y="41909"/>
                </a:lnTo>
                <a:lnTo>
                  <a:pt x="1103376" y="38099"/>
                </a:lnTo>
                <a:close/>
              </a:path>
              <a:path w="1162050" h="76200">
                <a:moveTo>
                  <a:pt x="1162050" y="38099"/>
                </a:moveTo>
                <a:lnTo>
                  <a:pt x="1085850" y="0"/>
                </a:lnTo>
                <a:lnTo>
                  <a:pt x="1085850" y="33527"/>
                </a:lnTo>
                <a:lnTo>
                  <a:pt x="1098804" y="33527"/>
                </a:lnTo>
                <a:lnTo>
                  <a:pt x="1101852" y="35051"/>
                </a:lnTo>
                <a:lnTo>
                  <a:pt x="1103376" y="38099"/>
                </a:lnTo>
                <a:lnTo>
                  <a:pt x="1103376" y="67436"/>
                </a:lnTo>
                <a:lnTo>
                  <a:pt x="1162050" y="38099"/>
                </a:lnTo>
                <a:close/>
              </a:path>
              <a:path w="1162050" h="76200">
                <a:moveTo>
                  <a:pt x="1103376" y="67436"/>
                </a:moveTo>
                <a:lnTo>
                  <a:pt x="1103376" y="38099"/>
                </a:lnTo>
                <a:lnTo>
                  <a:pt x="1101852" y="41909"/>
                </a:lnTo>
                <a:lnTo>
                  <a:pt x="1098804" y="42671"/>
                </a:lnTo>
                <a:lnTo>
                  <a:pt x="1085850" y="42671"/>
                </a:lnTo>
                <a:lnTo>
                  <a:pt x="1085850" y="76199"/>
                </a:lnTo>
                <a:lnTo>
                  <a:pt x="11033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6401" y="3676903"/>
            <a:ext cx="577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x[n</a:t>
            </a:r>
            <a:r>
              <a:rPr sz="2800" i="1" dirty="0">
                <a:latin typeface="Times New Roman"/>
                <a:cs typeface="Times New Roman"/>
              </a:rPr>
              <a:t>]	</a:t>
            </a:r>
            <a:r>
              <a:rPr sz="3200" i="1" spc="-5" dirty="0">
                <a:latin typeface="Times New Roman"/>
                <a:cs typeface="Times New Roman"/>
              </a:rPr>
              <a:t>y[n</a:t>
            </a:r>
            <a:r>
              <a:rPr sz="2800" i="1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102" y="852170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9A"/>
                </a:solidFill>
              </a:rPr>
              <a:t>Example</a:t>
            </a:r>
            <a:r>
              <a:rPr spc="-85" dirty="0">
                <a:solidFill>
                  <a:srgbClr val="33339A"/>
                </a:solidFill>
              </a:rPr>
              <a:t> </a:t>
            </a:r>
            <a:r>
              <a:rPr spc="-5" dirty="0">
                <a:solidFill>
                  <a:srgbClr val="33339A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4902" y="2003135"/>
            <a:ext cx="760222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Determine the response of the (relaxed)  system characterised by the impulse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329" y="3796272"/>
            <a:ext cx="1238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i="1" spc="-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002" y="4139089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71805" algn="l"/>
              </a:tabLst>
            </a:pPr>
            <a:r>
              <a:rPr sz="3000" spc="-1085" dirty="0">
                <a:latin typeface="Symbol"/>
                <a:cs typeface="Symbol"/>
              </a:rPr>
              <a:t>⎜</a:t>
            </a:r>
            <a:r>
              <a:rPr sz="3000" spc="-1085" dirty="0">
                <a:latin typeface="Times New Roman"/>
                <a:cs typeface="Times New Roman"/>
              </a:rPr>
              <a:t>	</a:t>
            </a:r>
            <a:r>
              <a:rPr sz="3000" spc="-1800" dirty="0">
                <a:latin typeface="Symbol"/>
                <a:cs typeface="Symbol"/>
              </a:rPr>
              <a:t>⎟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002" y="4448506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1085" dirty="0">
                <a:latin typeface="Symbol"/>
                <a:cs typeface="Symbol"/>
              </a:rPr>
              <a:t>⎝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4500" spc="-7" baseline="6481" dirty="0">
                <a:latin typeface="Times New Roman"/>
                <a:cs typeface="Times New Roman"/>
              </a:rPr>
              <a:t>2</a:t>
            </a:r>
            <a:r>
              <a:rPr sz="4500" spc="-472" baseline="6481" dirty="0">
                <a:latin typeface="Times New Roman"/>
                <a:cs typeface="Times New Roman"/>
              </a:rPr>
              <a:t> </a:t>
            </a:r>
            <a:r>
              <a:rPr sz="3000" spc="-2565" dirty="0">
                <a:latin typeface="Symbol"/>
                <a:cs typeface="Symbol"/>
              </a:rPr>
              <a:t>⎠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583" y="3966576"/>
            <a:ext cx="237172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31010" algn="l"/>
              </a:tabLst>
            </a:pPr>
            <a:r>
              <a:rPr sz="3000" i="1" spc="-110" dirty="0">
                <a:latin typeface="Times New Roman"/>
                <a:cs typeface="Times New Roman"/>
              </a:rPr>
              <a:t>h</a:t>
            </a:r>
            <a:r>
              <a:rPr sz="4100" spc="-110" dirty="0">
                <a:latin typeface="Symbol"/>
                <a:cs typeface="Symbol"/>
              </a:rPr>
              <a:t></a:t>
            </a:r>
            <a:r>
              <a:rPr sz="3000" i="1" spc="-110" dirty="0">
                <a:latin typeface="Times New Roman"/>
                <a:cs typeface="Times New Roman"/>
              </a:rPr>
              <a:t>n</a:t>
            </a:r>
            <a:r>
              <a:rPr sz="4100" spc="-110" dirty="0">
                <a:latin typeface="Symbol"/>
                <a:cs typeface="Symbol"/>
              </a:rPr>
              <a:t></a:t>
            </a:r>
            <a:r>
              <a:rPr sz="3000" spc="-11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⎛</a:t>
            </a:r>
            <a:r>
              <a:rPr sz="4500" spc="-345" baseline="30555" dirty="0">
                <a:latin typeface="Times New Roman"/>
                <a:cs typeface="Times New Roman"/>
              </a:rPr>
              <a:t> </a:t>
            </a:r>
            <a:r>
              <a:rPr sz="4500" u="heavy" spc="-7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0" spc="-367" baseline="3518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⎞</a:t>
            </a:r>
            <a:r>
              <a:rPr sz="4500" baseline="30555" dirty="0">
                <a:latin typeface="Times New Roman"/>
                <a:cs typeface="Times New Roman"/>
              </a:rPr>
              <a:t>	 </a:t>
            </a:r>
            <a:r>
              <a:rPr sz="3000" i="1" spc="-225" dirty="0">
                <a:latin typeface="Times New Roman"/>
                <a:cs typeface="Times New Roman"/>
              </a:rPr>
              <a:t>u</a:t>
            </a:r>
            <a:r>
              <a:rPr sz="4100" spc="-225" dirty="0">
                <a:latin typeface="Symbol"/>
                <a:cs typeface="Symbol"/>
              </a:rPr>
              <a:t></a:t>
            </a:r>
            <a:r>
              <a:rPr sz="3000" i="1" spc="-225" dirty="0">
                <a:latin typeface="Times New Roman"/>
                <a:cs typeface="Times New Roman"/>
              </a:rPr>
              <a:t>n</a:t>
            </a:r>
            <a:r>
              <a:rPr sz="4100" spc="-22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747522"/>
            <a:ext cx="4552950" cy="4510405"/>
          </a:xfrm>
          <a:custGeom>
            <a:avLst/>
            <a:gdLst/>
            <a:ahLst/>
            <a:cxnLst/>
            <a:rect l="l" t="t" r="r" b="b"/>
            <a:pathLst>
              <a:path w="4552950" h="4510405">
                <a:moveTo>
                  <a:pt x="0" y="0"/>
                </a:moveTo>
                <a:lnTo>
                  <a:pt x="0" y="4510278"/>
                </a:lnTo>
                <a:lnTo>
                  <a:pt x="4552950" y="4510277"/>
                </a:lnTo>
                <a:lnTo>
                  <a:pt x="455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338" y="1933534"/>
            <a:ext cx="116141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-395" dirty="0">
                <a:latin typeface="Times New Roman"/>
                <a:cs typeface="Times New Roman"/>
              </a:rPr>
              <a:t>	</a:t>
            </a:r>
            <a:r>
              <a:rPr sz="3900" spc="-360" dirty="0">
                <a:latin typeface="Symbol"/>
                <a:cs typeface="Symbol"/>
              </a:rPr>
              <a:t>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8476" y="469620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15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3147" y="4952531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292" y="443224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452" y="4192896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42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278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78" y="2102780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338" y="3124599"/>
            <a:ext cx="74803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082" y="4691188"/>
            <a:ext cx="6438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420" dirty="0">
                <a:latin typeface="Times New Roman"/>
                <a:cs typeface="Times New Roman"/>
              </a:rPr>
              <a:t> </a:t>
            </a:r>
            <a:r>
              <a:rPr sz="2475" u="sng" spc="15" baseline="336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3255" y="4025313"/>
            <a:ext cx="90487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4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190" y="3269355"/>
            <a:ext cx="4845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1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096" y="3269355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096" y="2079740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135" y="764558"/>
            <a:ext cx="1651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266" y="1981786"/>
            <a:ext cx="403860" cy="1873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8679" y="4119665"/>
            <a:ext cx="3632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3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6" y="4409235"/>
            <a:ext cx="6007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2</a:t>
            </a:r>
            <a:r>
              <a:rPr sz="2475" i="1" spc="67" baseline="43771" dirty="0">
                <a:latin typeface="Times New Roman"/>
                <a:cs typeface="Times New Roman"/>
              </a:rPr>
              <a:t>n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005" y="2976693"/>
            <a:ext cx="504825" cy="782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ts val="4375"/>
              </a:lnSpc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983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9571" y="3171031"/>
            <a:ext cx="403860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945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0795">
              <a:lnSpc>
                <a:spcPts val="1764"/>
              </a:lnSpc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506" y="3257849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842" y="3257849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30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719" y="2976693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258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40" y="3770672"/>
            <a:ext cx="382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90" y="2068374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719" y="2028696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3678" y="1485369"/>
            <a:ext cx="5613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2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216" y="1945535"/>
            <a:ext cx="11506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45" dirty="0">
                <a:latin typeface="Times New Roman"/>
                <a:cs typeface="Times New Roman"/>
              </a:rPr>
              <a:t>u</a:t>
            </a:r>
            <a:r>
              <a:rPr sz="3900" spc="-145" dirty="0">
                <a:latin typeface="Symbol"/>
                <a:cs typeface="Symbol"/>
              </a:rPr>
              <a:t></a:t>
            </a:r>
            <a:r>
              <a:rPr sz="2850" i="1" spc="-145" dirty="0">
                <a:latin typeface="Times New Roman"/>
                <a:cs typeface="Times New Roman"/>
              </a:rPr>
              <a:t>n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456" y="2079814"/>
            <a:ext cx="9671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293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u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	</a:t>
            </a:r>
            <a:r>
              <a:rPr sz="2850" spc="5" dirty="0">
                <a:latin typeface="Symbol"/>
                <a:cs typeface="Symbol"/>
              </a:rPr>
              <a:t>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428850" y="800605"/>
            <a:ext cx="32480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9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spc="-75" baseline="-8397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900" b="0" spc="-5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50" b="0" i="1" spc="-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0" spc="-3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483" y="742950"/>
            <a:ext cx="4562475" cy="4519930"/>
          </a:xfrm>
          <a:custGeom>
            <a:avLst/>
            <a:gdLst/>
            <a:ahLst/>
            <a:cxnLst/>
            <a:rect l="l" t="t" r="r" b="b"/>
            <a:pathLst>
              <a:path w="4562475" h="4519930">
                <a:moveTo>
                  <a:pt x="0" y="4519422"/>
                </a:moveTo>
                <a:lnTo>
                  <a:pt x="0" y="0"/>
                </a:lnTo>
                <a:lnTo>
                  <a:pt x="4562094" y="0"/>
                </a:lnTo>
                <a:lnTo>
                  <a:pt x="4562094" y="4519421"/>
                </a:lnTo>
                <a:lnTo>
                  <a:pt x="0" y="45194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5562600"/>
            <a:ext cx="4121150" cy="1281430"/>
          </a:xfrm>
          <a:custGeom>
            <a:avLst/>
            <a:gdLst/>
            <a:ahLst/>
            <a:cxnLst/>
            <a:rect l="l" t="t" r="r" b="b"/>
            <a:pathLst>
              <a:path w="4121150" h="1281429">
                <a:moveTo>
                  <a:pt x="0" y="0"/>
                </a:moveTo>
                <a:lnTo>
                  <a:pt x="0" y="1280922"/>
                </a:lnTo>
                <a:lnTo>
                  <a:pt x="4120896" y="1280922"/>
                </a:lnTo>
                <a:lnTo>
                  <a:pt x="412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3373" y="620344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326" y="620344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266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40" y="5779916"/>
            <a:ext cx="774065" cy="97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075"/>
              </a:lnSpc>
              <a:spcBef>
                <a:spcPts val="105"/>
              </a:spcBef>
            </a:pPr>
            <a:r>
              <a:rPr sz="4275" spc="-1402" baseline="47758" dirty="0">
                <a:latin typeface="Symbol"/>
                <a:cs typeface="Symbol"/>
              </a:rPr>
              <a:t>⎤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0" dirty="0">
                <a:latin typeface="Times New Roman"/>
                <a:cs typeface="Times New Roman"/>
              </a:rPr>
              <a:t>n</a:t>
            </a:r>
            <a:r>
              <a:rPr sz="3950" spc="-365" dirty="0">
                <a:latin typeface="Symbol"/>
                <a:cs typeface="Symbol"/>
              </a:rPr>
              <a:t></a:t>
            </a:r>
            <a:endParaRPr sz="3950">
              <a:latin typeface="Symbol"/>
              <a:cs typeface="Symbol"/>
            </a:endParaRPr>
          </a:p>
          <a:p>
            <a:pPr>
              <a:lnSpc>
                <a:spcPts val="1360"/>
              </a:lnSpc>
            </a:pPr>
            <a:r>
              <a:rPr sz="2850" spc="-1010" dirty="0">
                <a:latin typeface="Symbol"/>
                <a:cs typeface="Symbol"/>
              </a:rPr>
              <a:t>⎥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3025"/>
              </a:lnSpc>
            </a:pPr>
            <a:r>
              <a:rPr sz="2850" spc="-1565" dirty="0">
                <a:latin typeface="Symbol"/>
                <a:cs typeface="Symbol"/>
              </a:rPr>
              <a:t>⎥</a:t>
            </a:r>
            <a:r>
              <a:rPr sz="4275" spc="-2347" baseline="-9746" dirty="0">
                <a:latin typeface="Symbol"/>
                <a:cs typeface="Symbol"/>
              </a:rPr>
              <a:t>⎦</a:t>
            </a:r>
            <a:endParaRPr sz="4275" baseline="-97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303" y="594337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⎟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4889" y="5915922"/>
            <a:ext cx="41338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4275" spc="-2550" baseline="-3898" dirty="0">
                <a:latin typeface="Symbol"/>
                <a:cs typeface="Symbol"/>
              </a:rPr>
              <a:t>⎜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3" y="5613783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1229" y="5904122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4733" y="624822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⎝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4275" spc="22" baseline="6822" dirty="0">
                <a:latin typeface="Times New Roman"/>
                <a:cs typeface="Times New Roman"/>
              </a:rPr>
              <a:t>2</a:t>
            </a:r>
            <a:r>
              <a:rPr sz="4275" spc="-405" baseline="6822" dirty="0">
                <a:latin typeface="Times New Roman"/>
                <a:cs typeface="Times New Roman"/>
              </a:rPr>
              <a:t> </a:t>
            </a:r>
            <a:r>
              <a:rPr sz="2850" spc="-2435" dirty="0">
                <a:latin typeface="Symbol"/>
                <a:cs typeface="Symbol"/>
              </a:rPr>
              <a:t>⎠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4733" y="570877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⎛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4275" spc="22" baseline="3898" dirty="0">
                <a:latin typeface="Times New Roman"/>
                <a:cs typeface="Times New Roman"/>
              </a:rPr>
              <a:t>1</a:t>
            </a:r>
            <a:r>
              <a:rPr sz="4275" spc="-352" baseline="3898" dirty="0">
                <a:latin typeface="Times New Roman"/>
                <a:cs typeface="Times New Roman"/>
              </a:rPr>
              <a:t> </a:t>
            </a:r>
            <a:r>
              <a:rPr sz="2850" spc="-2430" dirty="0">
                <a:latin typeface="Symbol"/>
                <a:cs typeface="Symbol"/>
              </a:rPr>
              <a:t>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2885" y="5779916"/>
            <a:ext cx="1561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14755" algn="l"/>
              </a:tabLst>
            </a:pPr>
            <a:r>
              <a:rPr sz="2850" i="1" spc="60" dirty="0">
                <a:latin typeface="Times New Roman"/>
                <a:cs typeface="Times New Roman"/>
              </a:rPr>
              <a:t>y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5" dirty="0">
                <a:latin typeface="Times New Roman"/>
                <a:cs typeface="Times New Roman"/>
              </a:rPr>
              <a:t>n</a:t>
            </a:r>
            <a:r>
              <a:rPr sz="3950" spc="-45" dirty="0">
                <a:latin typeface="Symbol"/>
                <a:cs typeface="Symbol"/>
              </a:rPr>
              <a:t>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920" baseline="-5847" dirty="0">
                <a:latin typeface="Symbol"/>
                <a:cs typeface="Symbol"/>
              </a:rPr>
              <a:t>⎢</a:t>
            </a:r>
            <a:r>
              <a:rPr sz="2850" spc="-3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470" y="6205002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Times New Roman"/>
                <a:cs typeface="Times New Roman"/>
              </a:rPr>
              <a:t>3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4275" spc="-3412" baseline="-12670" dirty="0">
                <a:latin typeface="Symbol"/>
                <a:cs typeface="Symbol"/>
              </a:rPr>
              <a:t>⎢</a:t>
            </a:r>
            <a:r>
              <a:rPr sz="4275" spc="-3412" baseline="-22417" dirty="0">
                <a:latin typeface="Symbol"/>
                <a:cs typeface="Symbol"/>
              </a:rPr>
              <a:t>⎣</a:t>
            </a:r>
            <a:endParaRPr sz="4275" baseline="-22417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8470" y="5605207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275" spc="22" baseline="-11695" dirty="0">
                <a:latin typeface="Times New Roman"/>
                <a:cs typeface="Times New Roman"/>
              </a:rPr>
              <a:t>2</a:t>
            </a:r>
            <a:r>
              <a:rPr sz="4275" spc="-179" baseline="-11695" dirty="0">
                <a:latin typeface="Times New Roman"/>
                <a:cs typeface="Times New Roman"/>
              </a:rPr>
              <a:t> </a:t>
            </a:r>
            <a:r>
              <a:rPr sz="2850" spc="-1700" dirty="0">
                <a:latin typeface="Symbol"/>
                <a:cs typeface="Symbol"/>
              </a:rPr>
              <a:t>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7627" y="5558028"/>
            <a:ext cx="4130040" cy="1290320"/>
          </a:xfrm>
          <a:custGeom>
            <a:avLst/>
            <a:gdLst/>
            <a:ahLst/>
            <a:cxnLst/>
            <a:rect l="l" t="t" r="r" b="b"/>
            <a:pathLst>
              <a:path w="4130040" h="1290320">
                <a:moveTo>
                  <a:pt x="0" y="1290066"/>
                </a:moveTo>
                <a:lnTo>
                  <a:pt x="0" y="0"/>
                </a:lnTo>
                <a:lnTo>
                  <a:pt x="4130039" y="0"/>
                </a:lnTo>
                <a:lnTo>
                  <a:pt x="4130040" y="1290066"/>
                </a:lnTo>
                <a:lnTo>
                  <a:pt x="0" y="129006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36929"/>
            <a:ext cx="6508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98465" algn="l"/>
              </a:tabLst>
            </a:pPr>
            <a:r>
              <a:rPr spc="-5" dirty="0"/>
              <a:t>2.6 Stability of Linear </a:t>
            </a:r>
            <a:r>
              <a:rPr spc="-10" dirty="0"/>
              <a:t>Time-  Invarian</a:t>
            </a:r>
            <a:r>
              <a:rPr spc="-5" dirty="0"/>
              <a:t>t System</a:t>
            </a:r>
            <a:r>
              <a:rPr dirty="0"/>
              <a:t>s	</a:t>
            </a:r>
            <a:r>
              <a:rPr spc="-10" dirty="0"/>
              <a:t>[</a:t>
            </a:r>
            <a:r>
              <a:rPr spc="-5" dirty="0"/>
              <a:t>11]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2395480"/>
            <a:ext cx="7337425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LTD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stable </a:t>
            </a:r>
            <a:r>
              <a:rPr sz="2800" spc="-5" dirty="0">
                <a:latin typeface="Tahoma"/>
                <a:cs typeface="Tahoma"/>
              </a:rPr>
              <a:t>if,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only if, the  </a:t>
            </a:r>
            <a:r>
              <a:rPr sz="2800" dirty="0">
                <a:latin typeface="Tahoma"/>
                <a:cs typeface="Tahoma"/>
              </a:rPr>
              <a:t>stability factor denoted by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 defined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953" y="5617887"/>
            <a:ext cx="1263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finite.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114800"/>
            <a:ext cx="3048000" cy="1186180"/>
          </a:xfrm>
          <a:custGeom>
            <a:avLst/>
            <a:gdLst/>
            <a:ahLst/>
            <a:cxnLst/>
            <a:rect l="l" t="t" r="r" b="b"/>
            <a:pathLst>
              <a:path w="3048000" h="1186179">
                <a:moveTo>
                  <a:pt x="0" y="0"/>
                </a:moveTo>
                <a:lnTo>
                  <a:pt x="0" y="1185672"/>
                </a:lnTo>
                <a:lnTo>
                  <a:pt x="3048000" y="118567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6834" y="4130788"/>
            <a:ext cx="1873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877" y="4093160"/>
            <a:ext cx="2920365" cy="11811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00" i="1" spc="-5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7425" spc="209" baseline="-8417" dirty="0">
                <a:latin typeface="Symbol"/>
                <a:cs typeface="Symbol"/>
              </a:rPr>
              <a:t></a:t>
            </a:r>
            <a:r>
              <a:rPr sz="3300" spc="140" dirty="0">
                <a:latin typeface="Times New Roman"/>
                <a:cs typeface="Times New Roman"/>
              </a:rPr>
              <a:t>| </a:t>
            </a:r>
            <a:r>
              <a:rPr sz="3300" i="1" spc="-195" dirty="0">
                <a:latin typeface="Times New Roman"/>
                <a:cs typeface="Times New Roman"/>
              </a:rPr>
              <a:t>h</a:t>
            </a:r>
            <a:r>
              <a:rPr sz="4500" spc="-195" dirty="0">
                <a:latin typeface="Symbol"/>
                <a:cs typeface="Symbol"/>
              </a:rPr>
              <a:t></a:t>
            </a:r>
            <a:r>
              <a:rPr sz="3300" i="1" spc="-195" dirty="0">
                <a:latin typeface="Times New Roman"/>
                <a:cs typeface="Times New Roman"/>
              </a:rPr>
              <a:t>k </a:t>
            </a:r>
            <a:r>
              <a:rPr sz="4500" spc="-110" dirty="0">
                <a:latin typeface="Symbol"/>
                <a:cs typeface="Symbol"/>
              </a:rPr>
              <a:t></a:t>
            </a:r>
            <a:r>
              <a:rPr sz="3300" spc="-110" dirty="0">
                <a:latin typeface="Times New Roman"/>
                <a:cs typeface="Times New Roman"/>
              </a:rPr>
              <a:t>| </a:t>
            </a:r>
            <a:r>
              <a:rPr sz="3300" spc="-5" dirty="0">
                <a:latin typeface="Symbol"/>
                <a:cs typeface="Symbol"/>
              </a:rPr>
              <a:t>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</a:t>
            </a:r>
            <a:endParaRPr sz="3300">
              <a:latin typeface="Symbol"/>
              <a:cs typeface="Symbol"/>
            </a:endParaRPr>
          </a:p>
          <a:p>
            <a:pPr marL="680720">
              <a:lnSpc>
                <a:spcPct val="100000"/>
              </a:lnSpc>
              <a:spcBef>
                <a:spcPts val="260"/>
              </a:spcBef>
            </a:pP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Symbol"/>
                <a:cs typeface="Symbol"/>
              </a:rPr>
              <a:t>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4110228"/>
            <a:ext cx="3057525" cy="1195070"/>
          </a:xfrm>
          <a:custGeom>
            <a:avLst/>
            <a:gdLst/>
            <a:ahLst/>
            <a:cxnLst/>
            <a:rect l="l" t="t" r="r" b="b"/>
            <a:pathLst>
              <a:path w="3057525" h="1195070">
                <a:moveTo>
                  <a:pt x="0" y="1194816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1194815"/>
                </a:lnTo>
                <a:lnTo>
                  <a:pt x="0" y="119481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302" y="455625"/>
            <a:ext cx="7263765" cy="3983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be a bounded input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  <a:p>
            <a:pPr marL="355600" marR="995044">
              <a:lnSpc>
                <a:spcPct val="1197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{ie. | 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|&lt;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a  finite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number}.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must show that the output is bounded  </a:t>
            </a:r>
            <a:r>
              <a:rPr sz="2800" spc="-5" dirty="0">
                <a:latin typeface="Tahoma"/>
                <a:cs typeface="Tahoma"/>
              </a:rPr>
              <a:t>when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finite. </a:t>
            </a:r>
            <a:r>
              <a:rPr sz="2800" spc="-5" dirty="0">
                <a:latin typeface="Tahoma"/>
                <a:cs typeface="Tahoma"/>
              </a:rPr>
              <a:t>To this </a:t>
            </a:r>
            <a:r>
              <a:rPr sz="2800" dirty="0">
                <a:latin typeface="Tahoma"/>
                <a:cs typeface="Tahoma"/>
              </a:rPr>
              <a:t>end, </a:t>
            </a:r>
            <a:r>
              <a:rPr sz="2800" spc="-5" dirty="0">
                <a:latin typeface="Tahoma"/>
                <a:cs typeface="Tahoma"/>
              </a:rPr>
              <a:t>we work </a:t>
            </a:r>
            <a:r>
              <a:rPr sz="2800" dirty="0">
                <a:latin typeface="Tahoma"/>
                <a:cs typeface="Tahoma"/>
              </a:rPr>
              <a:t>again  </a:t>
            </a:r>
            <a:r>
              <a:rPr sz="2800" spc="-5" dirty="0">
                <a:latin typeface="Tahoma"/>
                <a:cs typeface="Tahoma"/>
              </a:rPr>
              <a:t>with the convolution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formula.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860797"/>
            <a:ext cx="3581400" cy="1159510"/>
          </a:xfrm>
          <a:custGeom>
            <a:avLst/>
            <a:gdLst/>
            <a:ahLst/>
            <a:cxnLst/>
            <a:rect l="l" t="t" r="r" b="b"/>
            <a:pathLst>
              <a:path w="3581400" h="1159510">
                <a:moveTo>
                  <a:pt x="0" y="0"/>
                </a:moveTo>
                <a:lnTo>
                  <a:pt x="0" y="1159002"/>
                </a:lnTo>
                <a:lnTo>
                  <a:pt x="3581400" y="1159002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3434" y="4876181"/>
            <a:ext cx="1828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spc="2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601" y="4840457"/>
            <a:ext cx="3486150" cy="11537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3200" i="1" spc="-215" dirty="0">
                <a:latin typeface="Times New Roman"/>
                <a:cs typeface="Times New Roman"/>
              </a:rPr>
              <a:t>y</a:t>
            </a:r>
            <a:r>
              <a:rPr sz="4400" spc="-215" dirty="0">
                <a:latin typeface="Symbol"/>
                <a:cs typeface="Symbol"/>
              </a:rPr>
              <a:t></a:t>
            </a:r>
            <a:r>
              <a:rPr sz="3200" i="1" spc="-215" dirty="0">
                <a:latin typeface="Times New Roman"/>
                <a:cs typeface="Times New Roman"/>
              </a:rPr>
              <a:t>n</a:t>
            </a:r>
            <a:r>
              <a:rPr sz="4400" spc="-215" dirty="0">
                <a:latin typeface="Symbol"/>
                <a:cs typeface="Symbol"/>
              </a:rPr>
              <a:t></a:t>
            </a:r>
            <a:r>
              <a:rPr sz="4400" spc="-7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7200" spc="30" baseline="-8680" dirty="0">
                <a:latin typeface="Symbol"/>
                <a:cs typeface="Symbol"/>
              </a:rPr>
              <a:t></a:t>
            </a:r>
            <a:r>
              <a:rPr sz="7200" spc="-1192" baseline="-8680" dirty="0">
                <a:latin typeface="Times New Roman"/>
                <a:cs typeface="Times New Roman"/>
              </a:rPr>
              <a:t> </a:t>
            </a:r>
            <a:r>
              <a:rPr sz="3200" i="1" spc="-200" dirty="0">
                <a:latin typeface="Times New Roman"/>
                <a:cs typeface="Times New Roman"/>
              </a:rPr>
              <a:t>h</a:t>
            </a:r>
            <a:r>
              <a:rPr sz="4400" spc="-200" dirty="0">
                <a:latin typeface="Symbol"/>
                <a:cs typeface="Symbol"/>
              </a:rPr>
              <a:t></a:t>
            </a:r>
            <a:r>
              <a:rPr sz="3200" i="1" spc="-200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275" dirty="0">
                <a:latin typeface="Symbol"/>
                <a:cs typeface="Symbol"/>
              </a:rPr>
              <a:t></a:t>
            </a:r>
            <a:r>
              <a:rPr sz="3200" i="1" spc="-275" dirty="0">
                <a:latin typeface="Times New Roman"/>
                <a:cs typeface="Times New Roman"/>
              </a:rPr>
              <a:t>x</a:t>
            </a:r>
            <a:r>
              <a:rPr sz="4400" spc="-275" dirty="0">
                <a:latin typeface="Symbol"/>
                <a:cs typeface="Symbol"/>
              </a:rPr>
              <a:t></a:t>
            </a:r>
            <a:r>
              <a:rPr sz="3200" i="1" spc="-275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409" dirty="0">
                <a:latin typeface="Symbol"/>
                <a:cs typeface="Symbol"/>
              </a:rPr>
              <a:t></a:t>
            </a:r>
            <a:endParaRPr sz="4400">
              <a:latin typeface="Symbol"/>
              <a:cs typeface="Symbol"/>
            </a:endParaRPr>
          </a:p>
          <a:p>
            <a:pPr marL="1029969">
              <a:lnSpc>
                <a:spcPct val="100000"/>
              </a:lnSpc>
              <a:spcBef>
                <a:spcPts val="265"/>
              </a:spcBef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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4856226"/>
            <a:ext cx="3590925" cy="1168400"/>
          </a:xfrm>
          <a:custGeom>
            <a:avLst/>
            <a:gdLst/>
            <a:ahLst/>
            <a:cxnLst/>
            <a:rect l="l" t="t" r="r" b="b"/>
            <a:pathLst>
              <a:path w="3590925" h="1168400">
                <a:moveTo>
                  <a:pt x="0" y="1168146"/>
                </a:moveTo>
                <a:lnTo>
                  <a:pt x="0" y="0"/>
                </a:lnTo>
                <a:lnTo>
                  <a:pt x="3590544" y="0"/>
                </a:lnTo>
                <a:lnTo>
                  <a:pt x="3590544" y="1168146"/>
                </a:lnTo>
                <a:lnTo>
                  <a:pt x="0" y="11681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22095"/>
            <a:ext cx="7501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take the absolute value of both sides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the above equation, 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012946"/>
            <a:ext cx="7524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Now, the absolute value of the sum of terms  is always less than or equal to the sum 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absolute values of 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4156075" cy="1187450"/>
          </a:xfrm>
          <a:custGeom>
            <a:avLst/>
            <a:gdLst/>
            <a:ahLst/>
            <a:cxnLst/>
            <a:rect l="l" t="t" r="r" b="b"/>
            <a:pathLst>
              <a:path w="4156075" h="1187450">
                <a:moveTo>
                  <a:pt x="0" y="0"/>
                </a:moveTo>
                <a:lnTo>
                  <a:pt x="0" y="1187196"/>
                </a:lnTo>
                <a:lnTo>
                  <a:pt x="4155948" y="1187195"/>
                </a:lnTo>
                <a:lnTo>
                  <a:pt x="415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4250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067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9869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7491" y="2332780"/>
            <a:ext cx="1778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847" y="2299354"/>
            <a:ext cx="2393950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sz="6975" spc="22" baseline="-8363" dirty="0">
                <a:latin typeface="Symbol"/>
                <a:cs typeface="Symbol"/>
              </a:rPr>
              <a:t></a:t>
            </a:r>
            <a:r>
              <a:rPr sz="6975" spc="-1102" baseline="-8363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3100" i="1" spc="-254" dirty="0">
                <a:latin typeface="Times New Roman"/>
                <a:cs typeface="Times New Roman"/>
              </a:rPr>
              <a:t>x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854" y="2570024"/>
            <a:ext cx="110934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7884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y</a:t>
            </a:r>
            <a:r>
              <a:rPr sz="3100" spc="90" dirty="0">
                <a:latin typeface="Times New Roman"/>
                <a:cs typeface="Times New Roman"/>
              </a:rPr>
              <a:t>[</a:t>
            </a:r>
            <a:r>
              <a:rPr sz="3100" i="1" spc="7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2281427"/>
            <a:ext cx="4165600" cy="1196340"/>
          </a:xfrm>
          <a:custGeom>
            <a:avLst/>
            <a:gdLst/>
            <a:ahLst/>
            <a:cxnLst/>
            <a:rect l="l" t="t" r="r" b="b"/>
            <a:pathLst>
              <a:path w="4165600" h="1196339">
                <a:moveTo>
                  <a:pt x="0" y="1196339"/>
                </a:moveTo>
                <a:lnTo>
                  <a:pt x="0" y="0"/>
                </a:lnTo>
                <a:lnTo>
                  <a:pt x="4165091" y="0"/>
                </a:lnTo>
                <a:lnTo>
                  <a:pt x="4165091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001" y="5735573"/>
            <a:ext cx="4514850" cy="1122680"/>
          </a:xfrm>
          <a:custGeom>
            <a:avLst/>
            <a:gdLst/>
            <a:ahLst/>
            <a:cxnLst/>
            <a:rect l="l" t="t" r="r" b="b"/>
            <a:pathLst>
              <a:path w="4514850" h="1122679">
                <a:moveTo>
                  <a:pt x="0" y="0"/>
                </a:moveTo>
                <a:lnTo>
                  <a:pt x="0" y="1122426"/>
                </a:lnTo>
                <a:lnTo>
                  <a:pt x="4514850" y="112242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9184" y="5749344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586" y="5841918"/>
            <a:ext cx="1466850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x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220" y="5717247"/>
            <a:ext cx="266382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3100" dirty="0">
                <a:latin typeface="Times New Roman"/>
                <a:cs typeface="Times New Roman"/>
              </a:rPr>
              <a:t>| </a:t>
            </a:r>
            <a:r>
              <a:rPr sz="3100" i="1" spc="-120" dirty="0">
                <a:latin typeface="Times New Roman"/>
                <a:cs typeface="Times New Roman"/>
              </a:rPr>
              <a:t>y</a:t>
            </a:r>
            <a:r>
              <a:rPr sz="4250" spc="-120" dirty="0">
                <a:latin typeface="Symbol"/>
                <a:cs typeface="Symbol"/>
              </a:rPr>
              <a:t></a:t>
            </a:r>
            <a:r>
              <a:rPr sz="3100" i="1" spc="-120" dirty="0">
                <a:latin typeface="Times New Roman"/>
                <a:cs typeface="Times New Roman"/>
              </a:rPr>
              <a:t>n</a:t>
            </a:r>
            <a:r>
              <a:rPr sz="4250" spc="-120" dirty="0">
                <a:latin typeface="Symbol"/>
                <a:cs typeface="Symbol"/>
              </a:rPr>
              <a:t></a:t>
            </a:r>
            <a:r>
              <a:rPr sz="3100" spc="-120" dirty="0">
                <a:latin typeface="Times New Roman"/>
                <a:cs typeface="Times New Roman"/>
              </a:rPr>
              <a:t>|</a:t>
            </a:r>
            <a:r>
              <a:rPr sz="3100" spc="-120" dirty="0">
                <a:latin typeface="Symbol"/>
                <a:cs typeface="Symbol"/>
              </a:rPr>
              <a:t>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6975" spc="172" baseline="-8363" dirty="0">
                <a:latin typeface="Symbol"/>
                <a:cs typeface="Symbol"/>
              </a:rPr>
              <a:t></a:t>
            </a:r>
            <a:r>
              <a:rPr sz="3100" spc="114" dirty="0">
                <a:latin typeface="Times New Roman"/>
                <a:cs typeface="Times New Roman"/>
              </a:rPr>
              <a:t>| </a:t>
            </a:r>
            <a:r>
              <a:rPr sz="3100" i="1" spc="-190" dirty="0">
                <a:latin typeface="Times New Roman"/>
                <a:cs typeface="Times New Roman"/>
              </a:rPr>
              <a:t>h</a:t>
            </a:r>
            <a:r>
              <a:rPr sz="4250" spc="-190" dirty="0">
                <a:latin typeface="Symbol"/>
                <a:cs typeface="Symbol"/>
              </a:rPr>
              <a:t></a:t>
            </a:r>
            <a:r>
              <a:rPr sz="3100" i="1" spc="-190" dirty="0">
                <a:latin typeface="Times New Roman"/>
                <a:cs typeface="Times New Roman"/>
              </a:rPr>
              <a:t>k</a:t>
            </a:r>
            <a:r>
              <a:rPr sz="3100" i="1" spc="-525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8429" y="5731002"/>
            <a:ext cx="4524375" cy="1131570"/>
          </a:xfrm>
          <a:custGeom>
            <a:avLst/>
            <a:gdLst/>
            <a:ahLst/>
            <a:cxnLst/>
            <a:rect l="l" t="t" r="r" b="b"/>
            <a:pathLst>
              <a:path w="4524375" h="1131570">
                <a:moveTo>
                  <a:pt x="0" y="1131570"/>
                </a:moveTo>
                <a:lnTo>
                  <a:pt x="0" y="0"/>
                </a:lnTo>
                <a:lnTo>
                  <a:pt x="4523994" y="0"/>
                </a:lnTo>
                <a:lnTo>
                  <a:pt x="4523994" y="1131570"/>
                </a:lnTo>
                <a:lnTo>
                  <a:pt x="0" y="11315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15775"/>
            <a:ext cx="7256145" cy="11169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Since the input values are bounded , say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we have for all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353641"/>
            <a:ext cx="726313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5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761865" algn="l"/>
              </a:tabLst>
            </a:pPr>
            <a:r>
              <a:rPr sz="2800" dirty="0">
                <a:latin typeface="Tahoma"/>
                <a:cs typeface="Tahoma"/>
              </a:rPr>
              <a:t>Hence, since </a:t>
            </a:r>
            <a:r>
              <a:rPr sz="2800" spc="-5" dirty="0">
                <a:latin typeface="Tahoma"/>
                <a:cs typeface="Tahoma"/>
              </a:rPr>
              <a:t>both </a:t>
            </a:r>
            <a:r>
              <a:rPr sz="2950" i="1" spc="-114" dirty="0">
                <a:latin typeface="Tahoma"/>
                <a:cs typeface="Tahoma"/>
              </a:rPr>
              <a:t>M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are finite,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dirty="0">
                <a:latin typeface="Tahoma"/>
                <a:cs typeface="Tahoma"/>
              </a:rPr>
              <a:t>output is also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bounded.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ie,	a LTD system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 stable </a:t>
            </a:r>
            <a:r>
              <a:rPr sz="2800" spc="-5" dirty="0">
                <a:latin typeface="Tahoma"/>
                <a:cs typeface="Tahoma"/>
              </a:rPr>
              <a:t>if its impulse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absolutely  </a:t>
            </a:r>
            <a:r>
              <a:rPr sz="2800" spc="-5" dirty="0">
                <a:latin typeface="Tahoma"/>
                <a:cs typeface="Tahoma"/>
              </a:rPr>
              <a:t>summable.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667000"/>
            <a:ext cx="4715510" cy="1122680"/>
          </a:xfrm>
          <a:custGeom>
            <a:avLst/>
            <a:gdLst/>
            <a:ahLst/>
            <a:cxnLst/>
            <a:rect l="l" t="t" r="r" b="b"/>
            <a:pathLst>
              <a:path w="4715509" h="1122679">
                <a:moveTo>
                  <a:pt x="0" y="0"/>
                </a:moveTo>
                <a:lnTo>
                  <a:pt x="0" y="1122426"/>
                </a:lnTo>
                <a:lnTo>
                  <a:pt x="4715256" y="1122425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0976" y="2680770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075" y="2648673"/>
            <a:ext cx="306387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  <a:tabLst>
                <a:tab pos="220345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M </a:t>
            </a:r>
            <a:r>
              <a:rPr sz="6975" spc="157" baseline="-8363" dirty="0">
                <a:latin typeface="Symbol"/>
                <a:cs typeface="Symbol"/>
              </a:rPr>
              <a:t></a:t>
            </a:r>
            <a:r>
              <a:rPr sz="3100" spc="105" dirty="0">
                <a:latin typeface="Times New Roman"/>
                <a:cs typeface="Times New Roman"/>
              </a:rPr>
              <a:t>|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Times New Roman"/>
                <a:cs typeface="Times New Roman"/>
              </a:rPr>
              <a:t>|	</a:t>
            </a:r>
            <a:r>
              <a:rPr sz="3100" spc="10" dirty="0">
                <a:latin typeface="Symbol"/>
                <a:cs typeface="Symbol"/>
              </a:rPr>
              <a:t>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MS</a:t>
            </a:r>
            <a:endParaRPr sz="31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977" y="2773344"/>
            <a:ext cx="1151255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4250" spc="-114" dirty="0">
                <a:latin typeface="Symbol"/>
                <a:cs typeface="Symbol"/>
              </a:rPr>
              <a:t></a:t>
            </a:r>
            <a:r>
              <a:rPr sz="3100" i="1" spc="-114" dirty="0">
                <a:latin typeface="Times New Roman"/>
                <a:cs typeface="Times New Roman"/>
              </a:rPr>
              <a:t>n</a:t>
            </a:r>
            <a:r>
              <a:rPr sz="4250" spc="-114" dirty="0">
                <a:latin typeface="Symbol"/>
                <a:cs typeface="Symbol"/>
              </a:rPr>
              <a:t></a:t>
            </a:r>
            <a:r>
              <a:rPr sz="3100" spc="-114" dirty="0">
                <a:latin typeface="Times New Roman"/>
                <a:cs typeface="Times New Roman"/>
              </a:rPr>
              <a:t>|</a:t>
            </a:r>
            <a:r>
              <a:rPr sz="3100" spc="-114" dirty="0">
                <a:latin typeface="Symbol"/>
                <a:cs typeface="Symbol"/>
              </a:rPr>
              <a:t>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2662427"/>
            <a:ext cx="4724400" cy="1131570"/>
          </a:xfrm>
          <a:custGeom>
            <a:avLst/>
            <a:gdLst/>
            <a:ahLst/>
            <a:cxnLst/>
            <a:rect l="l" t="t" r="r" b="b"/>
            <a:pathLst>
              <a:path w="4724400" h="1131570">
                <a:moveTo>
                  <a:pt x="0" y="113157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31569"/>
                </a:lnTo>
                <a:lnTo>
                  <a:pt x="0" y="11315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819400"/>
            <a:ext cx="3369310" cy="562610"/>
          </a:xfrm>
          <a:custGeom>
            <a:avLst/>
            <a:gdLst/>
            <a:ahLst/>
            <a:cxnLst/>
            <a:rect l="l" t="t" r="r" b="b"/>
            <a:pathLst>
              <a:path w="3369309" h="562610">
                <a:moveTo>
                  <a:pt x="0" y="0"/>
                </a:moveTo>
                <a:lnTo>
                  <a:pt x="0" y="562355"/>
                </a:lnTo>
                <a:lnTo>
                  <a:pt x="3368802" y="562355"/>
                </a:lnTo>
                <a:lnTo>
                  <a:pt x="3368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102" y="699769"/>
            <a:ext cx="7928609" cy="33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600">
              <a:latin typeface="Tahoma"/>
              <a:cs typeface="Tahoma"/>
            </a:endParaRPr>
          </a:p>
          <a:p>
            <a:pPr marL="812800" marR="5080" indent="-342900">
              <a:lnSpc>
                <a:spcPct val="120200"/>
              </a:lnSpc>
              <a:spcBef>
                <a:spcPts val="173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Check the stability of the first-order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recursive  system shown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below:</a:t>
            </a:r>
            <a:endParaRPr sz="2800">
              <a:latin typeface="Tahoma"/>
              <a:cs typeface="Tahoma"/>
            </a:endParaRPr>
          </a:p>
          <a:p>
            <a:pPr marL="2529840">
              <a:lnSpc>
                <a:spcPct val="100000"/>
              </a:lnSpc>
              <a:spcBef>
                <a:spcPts val="1330"/>
              </a:spcBef>
            </a:pPr>
            <a:r>
              <a:rPr sz="3100" i="1" spc="-225" dirty="0">
                <a:latin typeface="Times New Roman"/>
                <a:cs typeface="Times New Roman"/>
              </a:rPr>
              <a:t>y</a:t>
            </a:r>
            <a:r>
              <a:rPr sz="4250" spc="-225" dirty="0">
                <a:latin typeface="Symbol"/>
                <a:cs typeface="Symbol"/>
              </a:rPr>
              <a:t></a:t>
            </a:r>
            <a:r>
              <a:rPr sz="3100" i="1" spc="-225" dirty="0">
                <a:latin typeface="Times New Roman"/>
                <a:cs typeface="Times New Roman"/>
              </a:rPr>
              <a:t>n</a:t>
            </a:r>
            <a:r>
              <a:rPr sz="4250" spc="-225" dirty="0">
                <a:latin typeface="Symbol"/>
                <a:cs typeface="Symbol"/>
              </a:rPr>
              <a:t></a:t>
            </a:r>
            <a:r>
              <a:rPr sz="4250" spc="-2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ay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 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>
                <a:latin typeface="Times New Roman"/>
                <a:cs typeface="Times New Roman"/>
              </a:rPr>
              <a:t>1</a:t>
            </a:r>
            <a:r>
              <a:rPr sz="4250" spc="-30" dirty="0">
                <a:latin typeface="Symbol"/>
                <a:cs typeface="Symbol"/>
              </a:rPr>
              <a:t></a:t>
            </a:r>
            <a:r>
              <a:rPr sz="3100" spc="-30" dirty="0">
                <a:latin typeface="Symbol"/>
                <a:cs typeface="Symbol"/>
              </a:rPr>
              <a:t></a:t>
            </a:r>
            <a:r>
              <a:rPr sz="3100" spc="-465" dirty="0">
                <a:latin typeface="Times New Roman"/>
                <a:cs typeface="Times New Roman"/>
              </a:rPr>
              <a:t> </a:t>
            </a:r>
            <a:r>
              <a:rPr sz="3100" i="1" spc="-240" dirty="0">
                <a:latin typeface="Times New Roman"/>
                <a:cs typeface="Times New Roman"/>
              </a:rPr>
              <a:t>x</a:t>
            </a:r>
            <a:r>
              <a:rPr sz="4250" spc="-240" dirty="0">
                <a:latin typeface="Symbol"/>
                <a:cs typeface="Symbol"/>
              </a:rPr>
              <a:t></a:t>
            </a:r>
            <a:r>
              <a:rPr sz="3100" i="1" spc="-24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812800" indent="-342900">
              <a:lnSpc>
                <a:spcPct val="100000"/>
              </a:lnSpc>
              <a:spcBef>
                <a:spcPts val="2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The impulse response of this system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628" y="2814827"/>
            <a:ext cx="3378200" cy="571500"/>
          </a:xfrm>
          <a:custGeom>
            <a:avLst/>
            <a:gdLst/>
            <a:ahLst/>
            <a:cxnLst/>
            <a:rect l="l" t="t" r="r" b="b"/>
            <a:pathLst>
              <a:path w="3378200" h="571500">
                <a:moveTo>
                  <a:pt x="0" y="571500"/>
                </a:moveTo>
                <a:lnTo>
                  <a:pt x="0" y="0"/>
                </a:lnTo>
                <a:lnTo>
                  <a:pt x="3377946" y="0"/>
                </a:lnTo>
                <a:lnTo>
                  <a:pt x="3377946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419600"/>
            <a:ext cx="4948555" cy="593725"/>
          </a:xfrm>
          <a:custGeom>
            <a:avLst/>
            <a:gdLst/>
            <a:ahLst/>
            <a:cxnLst/>
            <a:rect l="l" t="t" r="r" b="b"/>
            <a:pathLst>
              <a:path w="4948555" h="593725">
                <a:moveTo>
                  <a:pt x="0" y="0"/>
                </a:moveTo>
                <a:lnTo>
                  <a:pt x="0" y="593598"/>
                </a:lnTo>
                <a:lnTo>
                  <a:pt x="4948428" y="593598"/>
                </a:lnTo>
                <a:lnTo>
                  <a:pt x="4948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181" y="4439758"/>
            <a:ext cx="228917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latin typeface="Times New Roman"/>
                <a:cs typeface="Times New Roman"/>
              </a:rPr>
              <a:t>for all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formula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968" y="4294868"/>
            <a:ext cx="204533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2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a</a:t>
            </a:r>
            <a:r>
              <a:rPr sz="2700" i="1" spc="89" baseline="43209" dirty="0">
                <a:latin typeface="Times New Roman"/>
                <a:cs typeface="Times New Roman"/>
              </a:rPr>
              <a:t>n</a:t>
            </a:r>
            <a:r>
              <a:rPr sz="3100" i="1" spc="75" dirty="0">
                <a:latin typeface="Times New Roman"/>
                <a:cs typeface="Times New Roman"/>
              </a:rPr>
              <a:t>u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27" y="4415028"/>
            <a:ext cx="4958080" cy="603250"/>
          </a:xfrm>
          <a:custGeom>
            <a:avLst/>
            <a:gdLst/>
            <a:ahLst/>
            <a:cxnLst/>
            <a:rect l="l" t="t" r="r" b="b"/>
            <a:pathLst>
              <a:path w="4958080" h="603250">
                <a:moveTo>
                  <a:pt x="0" y="602742"/>
                </a:moveTo>
                <a:lnTo>
                  <a:pt x="0" y="0"/>
                </a:lnTo>
                <a:lnTo>
                  <a:pt x="4957572" y="0"/>
                </a:lnTo>
                <a:lnTo>
                  <a:pt x="4957572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877" y="5562600"/>
            <a:ext cx="3872229" cy="949960"/>
          </a:xfrm>
          <a:custGeom>
            <a:avLst/>
            <a:gdLst/>
            <a:ahLst/>
            <a:cxnLst/>
            <a:rect l="l" t="t" r="r" b="b"/>
            <a:pathLst>
              <a:path w="3872229" h="949959">
                <a:moveTo>
                  <a:pt x="0" y="0"/>
                </a:moveTo>
                <a:lnTo>
                  <a:pt x="0" y="949452"/>
                </a:lnTo>
                <a:lnTo>
                  <a:pt x="3871722" y="949452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491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294" y="5544275"/>
            <a:ext cx="126492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135" baseline="-8438" dirty="0">
                <a:latin typeface="Symbol"/>
                <a:cs typeface="Symbol"/>
              </a:rPr>
              <a:t></a:t>
            </a:r>
            <a:r>
              <a:rPr sz="2600" spc="90" dirty="0">
                <a:latin typeface="Times New Roman"/>
                <a:cs typeface="Times New Roman"/>
              </a:rPr>
              <a:t>|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3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|</a:t>
            </a:r>
            <a:r>
              <a:rPr sz="2250" i="1" spc="60" baseline="44444" dirty="0">
                <a:latin typeface="Times New Roman"/>
                <a:cs typeface="Times New Roman"/>
              </a:rPr>
              <a:t>n</a:t>
            </a:r>
            <a:endParaRPr sz="2250" baseline="44444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40" y="5544275"/>
            <a:ext cx="183261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i="1" spc="15" dirty="0">
                <a:latin typeface="Times New Roman"/>
                <a:cs typeface="Times New Roman"/>
              </a:rPr>
              <a:t>S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7" baseline="-8438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h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05" y="5558028"/>
            <a:ext cx="3881120" cy="958850"/>
          </a:xfrm>
          <a:custGeom>
            <a:avLst/>
            <a:gdLst/>
            <a:ahLst/>
            <a:cxnLst/>
            <a:rect l="l" t="t" r="r" b="b"/>
            <a:pathLst>
              <a:path w="3881120" h="958850">
                <a:moveTo>
                  <a:pt x="0" y="958596"/>
                </a:moveTo>
                <a:lnTo>
                  <a:pt x="0" y="0"/>
                </a:lnTo>
                <a:lnTo>
                  <a:pt x="3880866" y="0"/>
                </a:lnTo>
                <a:lnTo>
                  <a:pt x="3880866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9525"/>
            <a:ext cx="7315834" cy="2653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4965" marR="5080" indent="-342265">
              <a:lnSpc>
                <a:spcPct val="117900"/>
              </a:lnSpc>
              <a:spcBef>
                <a:spcPts val="1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obvious that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is unbounded 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280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term in the </a:t>
            </a:r>
            <a:r>
              <a:rPr sz="2800" dirty="0">
                <a:latin typeface="Tahoma"/>
                <a:cs typeface="Tahoma"/>
              </a:rPr>
              <a:t>series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5600" marR="1263650" indent="-342900">
              <a:lnSpc>
                <a:spcPct val="102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&lt; 1</a:t>
            </a:r>
            <a:r>
              <a:rPr sz="2800" spc="-5" dirty="0">
                <a:latin typeface="Tahoma"/>
                <a:cs typeface="Tahoma"/>
              </a:rPr>
              <a:t>, we can apply the infinite  geometric </a:t>
            </a:r>
            <a:r>
              <a:rPr sz="2800" dirty="0">
                <a:latin typeface="Tahoma"/>
                <a:cs typeface="Tahoma"/>
              </a:rPr>
              <a:t>sum formula,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5453126"/>
            <a:ext cx="6833234" cy="9525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ts val="3540"/>
              </a:lnSpc>
              <a:spcBef>
                <a:spcPts val="46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Since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finite for </a:t>
            </a:r>
            <a:r>
              <a:rPr sz="2800" spc="-30" dirty="0">
                <a:latin typeface="Tahoma"/>
                <a:cs typeface="Tahoma"/>
              </a:rPr>
              <a:t>|</a:t>
            </a:r>
            <a:r>
              <a:rPr sz="2950" i="1" spc="-3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| </a:t>
            </a:r>
            <a:r>
              <a:rPr sz="2800" dirty="0">
                <a:latin typeface="Tahoma"/>
                <a:cs typeface="Tahoma"/>
              </a:rPr>
              <a:t>&lt; 1, the system is  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783329"/>
            <a:ext cx="4102100" cy="1093470"/>
          </a:xfrm>
          <a:custGeom>
            <a:avLst/>
            <a:gdLst/>
            <a:ahLst/>
            <a:cxnLst/>
            <a:rect l="l" t="t" r="r" b="b"/>
            <a:pathLst>
              <a:path w="4102100" h="1093470">
                <a:moveTo>
                  <a:pt x="0" y="0"/>
                </a:moveTo>
                <a:lnTo>
                  <a:pt x="0" y="1093470"/>
                </a:lnTo>
                <a:lnTo>
                  <a:pt x="4101846" y="1093470"/>
                </a:lnTo>
                <a:lnTo>
                  <a:pt x="410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969" y="43136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45311" y="0"/>
                </a:lnTo>
              </a:path>
            </a:pathLst>
          </a:custGeom>
          <a:ln w="16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5160" y="4002417"/>
            <a:ext cx="177418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10895" algn="l"/>
              </a:tabLst>
            </a:pPr>
            <a:r>
              <a:rPr sz="3100" spc="10" dirty="0">
                <a:latin typeface="Times New Roman"/>
                <a:cs typeface="Times New Roman"/>
              </a:rPr>
              <a:t>for	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|</a:t>
            </a:r>
            <a:r>
              <a:rPr sz="3100" spc="-45" dirty="0">
                <a:latin typeface="Symbol"/>
                <a:cs typeface="Symbol"/>
              </a:rPr>
              <a:t>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274" y="3667617"/>
            <a:ext cx="965835" cy="114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95"/>
              </a:spcBef>
            </a:pP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00"/>
              </a:spcBef>
            </a:pPr>
            <a:r>
              <a:rPr sz="3100" spc="-100" dirty="0">
                <a:latin typeface="Times New Roman"/>
                <a:cs typeface="Times New Roman"/>
              </a:rPr>
              <a:t>1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100" spc="-3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740" y="4002417"/>
            <a:ext cx="549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00" i="1" spc="15" dirty="0">
                <a:latin typeface="Times New Roman"/>
                <a:cs typeface="Times New Roman"/>
              </a:rPr>
              <a:t>S</a:t>
            </a:r>
            <a:r>
              <a:rPr sz="3100" i="1" spc="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3778758"/>
            <a:ext cx="4110990" cy="1102995"/>
          </a:xfrm>
          <a:custGeom>
            <a:avLst/>
            <a:gdLst/>
            <a:ahLst/>
            <a:cxnLst/>
            <a:rect l="l" t="t" r="r" b="b"/>
            <a:pathLst>
              <a:path w="4110990" h="1102995">
                <a:moveTo>
                  <a:pt x="0" y="1102614"/>
                </a:moveTo>
                <a:lnTo>
                  <a:pt x="0" y="0"/>
                </a:lnTo>
                <a:lnTo>
                  <a:pt x="4110989" y="0"/>
                </a:lnTo>
                <a:lnTo>
                  <a:pt x="4110989" y="1102614"/>
                </a:lnTo>
                <a:lnTo>
                  <a:pt x="0" y="11026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68933"/>
            <a:ext cx="826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0" spc="-5" dirty="0">
                <a:latin typeface="Tahoma"/>
                <a:cs typeface="Tahoma"/>
              </a:rPr>
              <a:t>Q4.	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Draw a system implementation for each of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90800"/>
            <a:ext cx="8610600" cy="3464560"/>
          </a:xfrm>
          <a:custGeom>
            <a:avLst/>
            <a:gdLst/>
            <a:ahLst/>
            <a:cxnLst/>
            <a:rect l="l" t="t" r="r" b="b"/>
            <a:pathLst>
              <a:path w="8610600" h="3464560">
                <a:moveTo>
                  <a:pt x="0" y="0"/>
                </a:moveTo>
                <a:lnTo>
                  <a:pt x="0" y="3464052"/>
                </a:lnTo>
                <a:lnTo>
                  <a:pt x="8610600" y="346405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following difference</a:t>
            </a:r>
            <a:r>
              <a:rPr dirty="0"/>
              <a:t> </a:t>
            </a:r>
            <a:r>
              <a:rPr spc="-5" dirty="0"/>
              <a:t>equations: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075"/>
              </a:lnSpc>
              <a:spcBef>
                <a:spcPts val="5"/>
              </a:spcBef>
              <a:tabLst>
                <a:tab pos="687070" algn="l"/>
              </a:tabLst>
            </a:pPr>
            <a:r>
              <a:rPr sz="2600" spc="-5" dirty="0">
                <a:latin typeface="Times New Roman"/>
                <a:cs typeface="Times New Roman"/>
              </a:rPr>
              <a:t>(a)	2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y</a:t>
            </a:r>
            <a:r>
              <a:rPr sz="3550" spc="-95" dirty="0">
                <a:latin typeface="Symbol"/>
                <a:cs typeface="Symbol"/>
              </a:rPr>
              <a:t></a:t>
            </a: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1</a:t>
            </a:r>
            <a:r>
              <a:rPr sz="3550" spc="-100" dirty="0">
                <a:latin typeface="Symbol"/>
                <a:cs typeface="Symbol"/>
              </a:rPr>
              <a:t></a:t>
            </a:r>
            <a:r>
              <a:rPr sz="2600" spc="-100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4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3</a:t>
            </a:r>
            <a:r>
              <a:rPr sz="3550" spc="-200" dirty="0">
                <a:latin typeface="Symbol"/>
                <a:cs typeface="Symbol"/>
              </a:rPr>
              <a:t>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5</a:t>
            </a:r>
            <a:r>
              <a:rPr sz="3550" spc="-18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895"/>
              </a:lnSpc>
              <a:tabLst>
                <a:tab pos="739775" algn="l"/>
              </a:tabLst>
            </a:pPr>
            <a:r>
              <a:rPr sz="2600" spc="-5" dirty="0">
                <a:latin typeface="Times New Roman"/>
                <a:cs typeface="Times New Roman"/>
              </a:rPr>
              <a:t>(b)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x</a:t>
            </a:r>
            <a:r>
              <a:rPr sz="355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718185" algn="l"/>
                <a:tab pos="739140" algn="l"/>
              </a:tabLst>
            </a:pPr>
            <a:r>
              <a:rPr sz="2600" spc="-5" dirty="0">
                <a:latin typeface="Times New Roman"/>
                <a:cs typeface="Times New Roman"/>
              </a:rPr>
              <a:t>(c)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a</a:t>
            </a:r>
            <a:r>
              <a:rPr sz="2250" spc="187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0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165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290" dirty="0">
                <a:latin typeface="Symbol"/>
                <a:cs typeface="Symbol"/>
              </a:rPr>
              <a:t></a:t>
            </a:r>
            <a:r>
              <a:rPr sz="355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(d)	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640"/>
              </a:lnSpc>
              <a:tabLst>
                <a:tab pos="718820" algn="l"/>
              </a:tabLst>
            </a:pPr>
            <a:r>
              <a:rPr sz="2600" spc="-5" dirty="0">
                <a:latin typeface="Times New Roman"/>
                <a:cs typeface="Times New Roman"/>
              </a:rPr>
              <a:t>(e)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3157855">
              <a:lnSpc>
                <a:spcPts val="3900"/>
              </a:lnSpc>
              <a:spcBef>
                <a:spcPts val="250"/>
              </a:spcBef>
              <a:tabLst>
                <a:tab pos="682625" algn="l"/>
                <a:tab pos="738505" algn="l"/>
              </a:tabLst>
            </a:pPr>
            <a:r>
              <a:rPr sz="2600" spc="-5" dirty="0">
                <a:latin typeface="Times New Roman"/>
                <a:cs typeface="Times New Roman"/>
              </a:rPr>
              <a:t>(f)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Times New Roman"/>
                <a:cs typeface="Times New Roman"/>
              </a:rPr>
              <a:t>x</a:t>
            </a:r>
            <a:r>
              <a:rPr sz="3550" spc="-60" dirty="0">
                <a:latin typeface="Symbol"/>
                <a:cs typeface="Symbol"/>
              </a:rPr>
              <a:t></a:t>
            </a:r>
            <a:r>
              <a:rPr sz="2600" i="1" spc="-60" dirty="0">
                <a:latin typeface="Times New Roman"/>
                <a:cs typeface="Times New Roman"/>
              </a:rPr>
              <a:t>n</a:t>
            </a:r>
            <a:r>
              <a:rPr sz="3550" spc="-60" dirty="0">
                <a:latin typeface="Symbol"/>
                <a:cs typeface="Symbol"/>
              </a:rPr>
              <a:t>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55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2</a:t>
            </a:r>
            <a:r>
              <a:rPr sz="3550" spc="-155" dirty="0">
                <a:latin typeface="Symbol"/>
                <a:cs typeface="Symbol"/>
              </a:rPr>
              <a:t></a:t>
            </a:r>
            <a:r>
              <a:rPr sz="355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(g)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a</a:t>
            </a:r>
            <a:r>
              <a:rPr sz="2250" spc="195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2586227"/>
            <a:ext cx="8620125" cy="3473450"/>
          </a:xfrm>
          <a:custGeom>
            <a:avLst/>
            <a:gdLst/>
            <a:ahLst/>
            <a:cxnLst/>
            <a:rect l="l" t="t" r="r" b="b"/>
            <a:pathLst>
              <a:path w="8620125" h="3473450">
                <a:moveTo>
                  <a:pt x="0" y="3473196"/>
                </a:moveTo>
                <a:lnTo>
                  <a:pt x="0" y="0"/>
                </a:lnTo>
                <a:lnTo>
                  <a:pt x="8619744" y="0"/>
                </a:lnTo>
                <a:lnTo>
                  <a:pt x="8619744" y="3473196"/>
                </a:lnTo>
                <a:lnTo>
                  <a:pt x="0" y="34731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60730"/>
            <a:ext cx="5979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Summary of Part A Chapter</a:t>
            </a:r>
            <a:r>
              <a:rPr sz="3200" spc="-25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77772"/>
            <a:ext cx="7550784" cy="557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end of this chapter, it is expected that you 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Basic blocks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system: the adder,  multiplier and unit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draw the block diagram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 system given its difference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write the difference equation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  time system given its block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596900"/>
            <a:ext cx="8413750" cy="6475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63830" indent="-342900">
              <a:lnSpc>
                <a:spcPts val="3020"/>
              </a:lnSpc>
              <a:spcBef>
                <a:spcPts val="48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and understanding of convolution (including  hand and graphical computation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convolution)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5600" marR="1116965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impulse response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linear, time-invariant  system, and how to calculate it 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an FIR and an IIR system. In  particular, that the impulse responses of FIR systems  have identical values to the coefficients of the difference  equation.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296545" indent="-342900">
              <a:lnSpc>
                <a:spcPct val="11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the impulse responses of two cascaded systems,  be able to compute the overall impulse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87172"/>
            <a:ext cx="7436484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Direct Forms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and II and  Canonical Form, and how to 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 in all three forms, showing the  equivalence between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(showing proofs and/or examples)  of the following types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 Invariant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1028065" indent="-342900">
              <a:lnSpc>
                <a:spcPct val="8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 time signal 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of delayed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impulses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6347</Words>
  <Application>Microsoft Office PowerPoint</Application>
  <PresentationFormat>Custom</PresentationFormat>
  <Paragraphs>1257</Paragraphs>
  <Slides>87</Slides>
  <Notes>1</Notes>
  <HiddenSlides>53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Lecture - 23 Discrete Time Signal and Systems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  <vt:lpstr>2.5 Linear Time-Invariant Discrete  (LTD) Systems</vt:lpstr>
      <vt:lpstr> yn xn n  k  xk  n  k </vt:lpstr>
      <vt:lpstr>PowerPoint Presentation</vt:lpstr>
      <vt:lpstr>PowerPoint Presentation</vt:lpstr>
      <vt:lpstr>PowerPoint Presentation</vt:lpstr>
      <vt:lpstr>PowerPoint Presentation</vt:lpstr>
      <vt:lpstr>2.5.1 The impulse Response of a  LTI system</vt:lpstr>
      <vt:lpstr>PowerPoint Presentation</vt:lpstr>
      <vt:lpstr>x[n] = [n]</vt:lpstr>
      <vt:lpstr>PowerPoint Presentation</vt:lpstr>
      <vt:lpstr>n hn</vt:lpstr>
      <vt:lpstr>[n]</vt:lpstr>
      <vt:lpstr>PowerPoint Presentation</vt:lpstr>
      <vt:lpstr>PowerPoint Presentation</vt:lpstr>
      <vt:lpstr>2.5.2 Finite Impulse Response  (FIR) System</vt:lpstr>
      <vt:lpstr>x[n] = [n]</vt:lpstr>
      <vt:lpstr>2.5.3 Infinite Impulse response  (IIR) system</vt:lpstr>
      <vt:lpstr>vn  xn yn</vt:lpstr>
      <vt:lpstr>Example:</vt:lpstr>
      <vt:lpstr>n = 0, y[0] = h[0] = ay[-1] + [0] = 1 n = 1, y[1] = h[1] = ay[0] + [1] = a</vt:lpstr>
      <vt:lpstr>PowerPoint Presentation</vt:lpstr>
      <vt:lpstr>Example:</vt:lpstr>
      <vt:lpstr>h[0] = a0[0] +a1[-1]+a2[-2]+  a3[-3] +a4[-4] = a0</vt:lpstr>
      <vt:lpstr>PowerPoint Presentation</vt:lpstr>
      <vt:lpstr>Example:</vt:lpstr>
      <vt:lpstr>PowerPoint Presentation</vt:lpstr>
      <vt:lpstr>PowerPoint Presentation</vt:lpstr>
      <vt:lpstr>yn  xn* hn   xk hn  k </vt:lpstr>
      <vt:lpstr>y[n] </vt:lpstr>
      <vt:lpstr>Distributive Law:</vt:lpstr>
      <vt:lpstr>Graphical computation of convolution.</vt:lpstr>
      <vt:lpstr>PowerPoint Presentation</vt:lpstr>
      <vt:lpstr>y[n]    1</vt:lpstr>
      <vt:lpstr>Exercise :</vt:lpstr>
      <vt:lpstr>Answer :</vt:lpstr>
      <vt:lpstr>PowerPoint Presentation</vt:lpstr>
      <vt:lpstr>PowerPoint Presentation</vt:lpstr>
      <vt:lpstr>Example:</vt:lpstr>
      <vt:lpstr>PowerPoint Presentation</vt:lpstr>
      <vt:lpstr> h1n* h2n  h1k h2n  k </vt:lpstr>
      <vt:lpstr>PowerPoint Presentation</vt:lpstr>
      <vt:lpstr>Example :</vt:lpstr>
      <vt:lpstr>yn  hk xn  k </vt:lpstr>
      <vt:lpstr>2.6 Stability of Linear Time-  Invariant Systems [11]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Draw a system implementation for each of the</vt:lpstr>
      <vt:lpstr>Summary of Part A Chapter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11</cp:revision>
  <dcterms:created xsi:type="dcterms:W3CDTF">2019-07-15T09:05:52Z</dcterms:created>
  <dcterms:modified xsi:type="dcterms:W3CDTF">2020-08-19T04:26:51Z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