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11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074E-497D-4E06-ADCF-7D6BE25C62D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CD9C-44E6-42BB-A232-E3CC940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CD9C-44E6-42BB-A232-E3CC940E5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37F7-411C-4049-A173-FB524E095610}" type="datetime1">
              <a:rPr lang="en-US" smtClean="0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AE50-FE1C-42D2-930C-C5720A100456}" type="datetime1">
              <a:rPr lang="en-US" smtClean="0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38B1-0EEE-4B82-826E-F8370CA03FC7}" type="datetime1">
              <a:rPr lang="en-US" smtClean="0"/>
              <a:t>8/20/2020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1EAF-C013-4989-834F-8F020816DB9A}" type="datetime1">
              <a:rPr lang="en-US" smtClean="0"/>
              <a:t>8/20/2020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CF8A-D9F6-4509-B1F5-0C76C5EBF9FE}" type="datetime1">
              <a:rPr lang="en-US" smtClean="0"/>
              <a:t>8/20/2020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812" y="608330"/>
            <a:ext cx="797077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811" y="1442687"/>
            <a:ext cx="8572500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0960-CDDB-4DDB-8D7A-81E15A85EC5D}" type="datetime1">
              <a:rPr lang="en-US" smtClean="0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Lecture -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24</a:t>
            </a: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6083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09644" y="1863851"/>
            <a:ext cx="1278890" cy="87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3600" i="1" baseline="-16203" dirty="0">
                <a:latin typeface="Times New Roman"/>
                <a:cs typeface="Times New Roman"/>
              </a:rPr>
              <a:t>Z</a:t>
            </a:r>
            <a:r>
              <a:rPr sz="1600" i="1" dirty="0">
                <a:latin typeface="Times New Roman"/>
                <a:cs typeface="Times New Roman"/>
              </a:rPr>
              <a:t>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0601" y="2327148"/>
            <a:ext cx="1479550" cy="76200"/>
          </a:xfrm>
          <a:custGeom>
            <a:avLst/>
            <a:gdLst/>
            <a:ahLst/>
            <a:cxnLst/>
            <a:rect l="l" t="t" r="r" b="b"/>
            <a:pathLst>
              <a:path w="1479550" h="76200">
                <a:moveTo>
                  <a:pt x="1420368" y="38099"/>
                </a:moveTo>
                <a:lnTo>
                  <a:pt x="1419606" y="35051"/>
                </a:lnTo>
                <a:lnTo>
                  <a:pt x="141579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415796" y="42671"/>
                </a:lnTo>
                <a:lnTo>
                  <a:pt x="1419606" y="41909"/>
                </a:lnTo>
                <a:lnTo>
                  <a:pt x="1420368" y="38099"/>
                </a:lnTo>
                <a:close/>
              </a:path>
              <a:path w="1479550" h="76200">
                <a:moveTo>
                  <a:pt x="1479042" y="38099"/>
                </a:moveTo>
                <a:lnTo>
                  <a:pt x="1402842" y="0"/>
                </a:lnTo>
                <a:lnTo>
                  <a:pt x="1402842" y="33527"/>
                </a:lnTo>
                <a:lnTo>
                  <a:pt x="1415796" y="33527"/>
                </a:lnTo>
                <a:lnTo>
                  <a:pt x="1419606" y="35051"/>
                </a:lnTo>
                <a:lnTo>
                  <a:pt x="1420368" y="38099"/>
                </a:lnTo>
                <a:lnTo>
                  <a:pt x="1420368" y="67436"/>
                </a:lnTo>
                <a:lnTo>
                  <a:pt x="1479042" y="38099"/>
                </a:lnTo>
                <a:close/>
              </a:path>
              <a:path w="1479550" h="76200">
                <a:moveTo>
                  <a:pt x="1420368" y="67436"/>
                </a:moveTo>
                <a:lnTo>
                  <a:pt x="1420368" y="38099"/>
                </a:lnTo>
                <a:lnTo>
                  <a:pt x="1419606" y="41909"/>
                </a:lnTo>
                <a:lnTo>
                  <a:pt x="1415796" y="42671"/>
                </a:lnTo>
                <a:lnTo>
                  <a:pt x="1402842" y="42671"/>
                </a:lnTo>
                <a:lnTo>
                  <a:pt x="1402842" y="76199"/>
                </a:lnTo>
                <a:lnTo>
                  <a:pt x="142036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2946" y="2327148"/>
            <a:ext cx="1383030" cy="76200"/>
          </a:xfrm>
          <a:custGeom>
            <a:avLst/>
            <a:gdLst/>
            <a:ahLst/>
            <a:cxnLst/>
            <a:rect l="l" t="t" r="r" b="b"/>
            <a:pathLst>
              <a:path w="1383029" h="76200">
                <a:moveTo>
                  <a:pt x="1324356" y="38099"/>
                </a:moveTo>
                <a:lnTo>
                  <a:pt x="1322832" y="35051"/>
                </a:lnTo>
                <a:lnTo>
                  <a:pt x="131978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319784" y="42671"/>
                </a:lnTo>
                <a:lnTo>
                  <a:pt x="1322832" y="41909"/>
                </a:lnTo>
                <a:lnTo>
                  <a:pt x="1324356" y="38099"/>
                </a:lnTo>
                <a:close/>
              </a:path>
              <a:path w="1383029" h="76200">
                <a:moveTo>
                  <a:pt x="1383030" y="38099"/>
                </a:moveTo>
                <a:lnTo>
                  <a:pt x="1306830" y="0"/>
                </a:lnTo>
                <a:lnTo>
                  <a:pt x="1306830" y="33527"/>
                </a:lnTo>
                <a:lnTo>
                  <a:pt x="1319784" y="33527"/>
                </a:lnTo>
                <a:lnTo>
                  <a:pt x="1322832" y="35051"/>
                </a:lnTo>
                <a:lnTo>
                  <a:pt x="1324356" y="38099"/>
                </a:lnTo>
                <a:lnTo>
                  <a:pt x="1324356" y="67436"/>
                </a:lnTo>
                <a:lnTo>
                  <a:pt x="1383030" y="38099"/>
                </a:lnTo>
                <a:close/>
              </a:path>
              <a:path w="1383029" h="76200">
                <a:moveTo>
                  <a:pt x="1324356" y="67436"/>
                </a:moveTo>
                <a:lnTo>
                  <a:pt x="1324356" y="38099"/>
                </a:lnTo>
                <a:lnTo>
                  <a:pt x="1322832" y="41909"/>
                </a:lnTo>
                <a:lnTo>
                  <a:pt x="1319784" y="42671"/>
                </a:lnTo>
                <a:lnTo>
                  <a:pt x="1306830" y="42671"/>
                </a:lnTo>
                <a:lnTo>
                  <a:pt x="1306830" y="76199"/>
                </a:lnTo>
                <a:lnTo>
                  <a:pt x="132435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8955" y="143814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0171" y="142382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6394" y="1229105"/>
            <a:ext cx="125730" cy="508000"/>
          </a:xfrm>
          <a:custGeom>
            <a:avLst/>
            <a:gdLst/>
            <a:ahLst/>
            <a:cxnLst/>
            <a:rect l="l" t="t" r="r" b="b"/>
            <a:pathLst>
              <a:path w="125729" h="508000">
                <a:moveTo>
                  <a:pt x="32891" y="431908"/>
                </a:moveTo>
                <a:lnTo>
                  <a:pt x="0" y="425195"/>
                </a:lnTo>
                <a:lnTo>
                  <a:pt x="22859" y="507491"/>
                </a:lnTo>
                <a:lnTo>
                  <a:pt x="30479" y="497630"/>
                </a:lnTo>
                <a:lnTo>
                  <a:pt x="30479" y="444245"/>
                </a:lnTo>
                <a:lnTo>
                  <a:pt x="32891" y="431908"/>
                </a:lnTo>
                <a:close/>
              </a:path>
              <a:path w="125729" h="508000">
                <a:moveTo>
                  <a:pt x="42110" y="433790"/>
                </a:moveTo>
                <a:lnTo>
                  <a:pt x="32891" y="431908"/>
                </a:lnTo>
                <a:lnTo>
                  <a:pt x="30479" y="444245"/>
                </a:lnTo>
                <a:lnTo>
                  <a:pt x="31241" y="448055"/>
                </a:lnTo>
                <a:lnTo>
                  <a:pt x="33527" y="450341"/>
                </a:lnTo>
                <a:lnTo>
                  <a:pt x="37337" y="449579"/>
                </a:lnTo>
                <a:lnTo>
                  <a:pt x="39623" y="446531"/>
                </a:lnTo>
                <a:lnTo>
                  <a:pt x="42110" y="433790"/>
                </a:lnTo>
                <a:close/>
              </a:path>
              <a:path w="125729" h="508000">
                <a:moveTo>
                  <a:pt x="74675" y="440435"/>
                </a:moveTo>
                <a:lnTo>
                  <a:pt x="42110" y="433790"/>
                </a:lnTo>
                <a:lnTo>
                  <a:pt x="39623" y="446531"/>
                </a:lnTo>
                <a:lnTo>
                  <a:pt x="37337" y="449579"/>
                </a:lnTo>
                <a:lnTo>
                  <a:pt x="33527" y="450341"/>
                </a:lnTo>
                <a:lnTo>
                  <a:pt x="31241" y="448055"/>
                </a:lnTo>
                <a:lnTo>
                  <a:pt x="30479" y="444245"/>
                </a:lnTo>
                <a:lnTo>
                  <a:pt x="30479" y="497630"/>
                </a:lnTo>
                <a:lnTo>
                  <a:pt x="74675" y="440435"/>
                </a:lnTo>
                <a:close/>
              </a:path>
              <a:path w="125729" h="508000">
                <a:moveTo>
                  <a:pt x="125729" y="5333"/>
                </a:moveTo>
                <a:lnTo>
                  <a:pt x="124967" y="1523"/>
                </a:lnTo>
                <a:lnTo>
                  <a:pt x="121919" y="0"/>
                </a:lnTo>
                <a:lnTo>
                  <a:pt x="118109" y="761"/>
                </a:lnTo>
                <a:lnTo>
                  <a:pt x="116585" y="3809"/>
                </a:lnTo>
                <a:lnTo>
                  <a:pt x="32891" y="431908"/>
                </a:lnTo>
                <a:lnTo>
                  <a:pt x="42110" y="433790"/>
                </a:lnTo>
                <a:lnTo>
                  <a:pt x="125729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478" y="771397"/>
            <a:ext cx="123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unit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2603" y="4998973"/>
            <a:ext cx="83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7150" y="3133597"/>
            <a:ext cx="417639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  <a:tabLst>
                <a:tab pos="1708150" algn="l"/>
                <a:tab pos="2548890" algn="l"/>
              </a:tabLst>
            </a:pPr>
            <a:r>
              <a:rPr sz="2400" i="1" dirty="0">
                <a:latin typeface="Times New Roman"/>
                <a:cs typeface="Times New Roman"/>
              </a:rPr>
              <a:t>at n= -1;	n=0;	n=1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98905" algn="l"/>
                <a:tab pos="1779905" algn="l"/>
                <a:tab pos="2160905" algn="l"/>
                <a:tab pos="2541905" algn="l"/>
                <a:tab pos="2923540" algn="l"/>
                <a:tab pos="3406140" algn="l"/>
                <a:tab pos="388874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x[n] = {0,	1,	0,	5,	7,	-2,	-1,	0}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0803" y="4998973"/>
            <a:ext cx="3337560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170305" algn="l"/>
                <a:tab pos="1551305" algn="l"/>
                <a:tab pos="1932305" algn="l"/>
                <a:tab pos="2237105" algn="l"/>
                <a:tab pos="2465705" algn="l"/>
                <a:tab pos="2948305" algn="l"/>
              </a:tabLst>
            </a:pPr>
            <a:r>
              <a:rPr sz="2400" i="1" dirty="0">
                <a:latin typeface="Times New Roman"/>
                <a:cs typeface="Times New Roman"/>
              </a:rPr>
              <a:t>{0,	1,	0,	5,	7	,	-2,	-1}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0245" algn="l"/>
                <a:tab pos="1368425" algn="l"/>
                <a:tab pos="2046605" algn="l"/>
                <a:tab pos="25463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y[0]	y[1]	y[2]	…	y[6]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9228" y="4262628"/>
            <a:ext cx="110489" cy="690880"/>
          </a:xfrm>
          <a:custGeom>
            <a:avLst/>
            <a:gdLst/>
            <a:ahLst/>
            <a:cxnLst/>
            <a:rect l="l" t="t" r="r" b="b"/>
            <a:pathLst>
              <a:path w="110489" h="690879">
                <a:moveTo>
                  <a:pt x="77112" y="614033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67911" y="615045"/>
                </a:lnTo>
                <a:lnTo>
                  <a:pt x="77112" y="614033"/>
                </a:lnTo>
                <a:close/>
              </a:path>
              <a:path w="110489" h="690879">
                <a:moveTo>
                  <a:pt x="78486" y="686849"/>
                </a:moveTo>
                <a:lnTo>
                  <a:pt x="78486" y="626364"/>
                </a:lnTo>
                <a:lnTo>
                  <a:pt x="77724" y="630174"/>
                </a:lnTo>
                <a:lnTo>
                  <a:pt x="73914" y="631698"/>
                </a:lnTo>
                <a:lnTo>
                  <a:pt x="70866" y="630936"/>
                </a:lnTo>
                <a:lnTo>
                  <a:pt x="69342" y="627888"/>
                </a:lnTo>
                <a:lnTo>
                  <a:pt x="67911" y="615045"/>
                </a:lnTo>
                <a:lnTo>
                  <a:pt x="34290" y="618744"/>
                </a:lnTo>
                <a:lnTo>
                  <a:pt x="78486" y="686849"/>
                </a:lnTo>
                <a:close/>
              </a:path>
              <a:path w="110489" h="690879">
                <a:moveTo>
                  <a:pt x="78486" y="626364"/>
                </a:moveTo>
                <a:lnTo>
                  <a:pt x="77112" y="614033"/>
                </a:lnTo>
                <a:lnTo>
                  <a:pt x="67911" y="615045"/>
                </a:lnTo>
                <a:lnTo>
                  <a:pt x="69342" y="627888"/>
                </a:lnTo>
                <a:lnTo>
                  <a:pt x="70866" y="630936"/>
                </a:lnTo>
                <a:lnTo>
                  <a:pt x="73914" y="631698"/>
                </a:lnTo>
                <a:lnTo>
                  <a:pt x="77724" y="630174"/>
                </a:lnTo>
                <a:lnTo>
                  <a:pt x="78486" y="626364"/>
                </a:lnTo>
                <a:close/>
              </a:path>
              <a:path w="110489" h="690879">
                <a:moveTo>
                  <a:pt x="110490" y="610362"/>
                </a:moveTo>
                <a:lnTo>
                  <a:pt x="77112" y="614033"/>
                </a:lnTo>
                <a:lnTo>
                  <a:pt x="78486" y="626364"/>
                </a:lnTo>
                <a:lnTo>
                  <a:pt x="78486" y="686849"/>
                </a:lnTo>
                <a:lnTo>
                  <a:pt x="80772" y="690372"/>
                </a:lnTo>
                <a:lnTo>
                  <a:pt x="110490" y="610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0228" y="4186428"/>
            <a:ext cx="124460" cy="763905"/>
          </a:xfrm>
          <a:custGeom>
            <a:avLst/>
            <a:gdLst/>
            <a:ahLst/>
            <a:cxnLst/>
            <a:rect l="l" t="t" r="r" b="b"/>
            <a:pathLst>
              <a:path w="124460" h="763904">
                <a:moveTo>
                  <a:pt x="90731" y="687196"/>
                </a:moveTo>
                <a:lnTo>
                  <a:pt x="9144" y="3810"/>
                </a:ln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81526" y="688208"/>
                </a:lnTo>
                <a:lnTo>
                  <a:pt x="90731" y="687196"/>
                </a:lnTo>
                <a:close/>
              </a:path>
              <a:path w="124460" h="763904">
                <a:moveTo>
                  <a:pt x="92202" y="758902"/>
                </a:moveTo>
                <a:lnTo>
                  <a:pt x="92202" y="699516"/>
                </a:lnTo>
                <a:lnTo>
                  <a:pt x="91440" y="703326"/>
                </a:lnTo>
                <a:lnTo>
                  <a:pt x="88392" y="704850"/>
                </a:lnTo>
                <a:lnTo>
                  <a:pt x="84582" y="704088"/>
                </a:lnTo>
                <a:lnTo>
                  <a:pt x="83058" y="701040"/>
                </a:lnTo>
                <a:lnTo>
                  <a:pt x="81526" y="688208"/>
                </a:lnTo>
                <a:lnTo>
                  <a:pt x="48006" y="691896"/>
                </a:lnTo>
                <a:lnTo>
                  <a:pt x="92202" y="758902"/>
                </a:lnTo>
                <a:close/>
              </a:path>
              <a:path w="124460" h="763904">
                <a:moveTo>
                  <a:pt x="92202" y="699516"/>
                </a:moveTo>
                <a:lnTo>
                  <a:pt x="90731" y="687196"/>
                </a:lnTo>
                <a:lnTo>
                  <a:pt x="81526" y="688208"/>
                </a:lnTo>
                <a:lnTo>
                  <a:pt x="83058" y="701040"/>
                </a:lnTo>
                <a:lnTo>
                  <a:pt x="84582" y="704088"/>
                </a:lnTo>
                <a:lnTo>
                  <a:pt x="88392" y="704850"/>
                </a:lnTo>
                <a:lnTo>
                  <a:pt x="91440" y="703326"/>
                </a:lnTo>
                <a:lnTo>
                  <a:pt x="92202" y="699516"/>
                </a:lnTo>
                <a:close/>
              </a:path>
              <a:path w="124460" h="763904">
                <a:moveTo>
                  <a:pt x="124206" y="683514"/>
                </a:moveTo>
                <a:lnTo>
                  <a:pt x="90731" y="687196"/>
                </a:lnTo>
                <a:lnTo>
                  <a:pt x="92202" y="699516"/>
                </a:lnTo>
                <a:lnTo>
                  <a:pt x="92202" y="758902"/>
                </a:lnTo>
                <a:lnTo>
                  <a:pt x="95250" y="763524"/>
                </a:lnTo>
                <a:lnTo>
                  <a:pt x="124206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2271" y="4262628"/>
            <a:ext cx="123825" cy="711200"/>
          </a:xfrm>
          <a:custGeom>
            <a:avLst/>
            <a:gdLst/>
            <a:ahLst/>
            <a:cxnLst/>
            <a:rect l="l" t="t" r="r" b="b"/>
            <a:pathLst>
              <a:path w="123825" h="711200">
                <a:moveTo>
                  <a:pt x="90568" y="634920"/>
                </a:moveTo>
                <a:lnTo>
                  <a:pt x="9905" y="3810"/>
                </a:lnTo>
                <a:lnTo>
                  <a:pt x="7619" y="762"/>
                </a:lnTo>
                <a:lnTo>
                  <a:pt x="4571" y="0"/>
                </a:lnTo>
                <a:lnTo>
                  <a:pt x="1523" y="1524"/>
                </a:lnTo>
                <a:lnTo>
                  <a:pt x="0" y="5334"/>
                </a:lnTo>
                <a:lnTo>
                  <a:pt x="80716" y="636115"/>
                </a:lnTo>
                <a:lnTo>
                  <a:pt x="90568" y="634920"/>
                </a:lnTo>
                <a:close/>
              </a:path>
              <a:path w="123825" h="711200">
                <a:moveTo>
                  <a:pt x="92201" y="706374"/>
                </a:moveTo>
                <a:lnTo>
                  <a:pt x="92201" y="647700"/>
                </a:lnTo>
                <a:lnTo>
                  <a:pt x="91439" y="650748"/>
                </a:lnTo>
                <a:lnTo>
                  <a:pt x="87629" y="653034"/>
                </a:lnTo>
                <a:lnTo>
                  <a:pt x="84581" y="651510"/>
                </a:lnTo>
                <a:lnTo>
                  <a:pt x="82295" y="648462"/>
                </a:lnTo>
                <a:lnTo>
                  <a:pt x="80716" y="636115"/>
                </a:lnTo>
                <a:lnTo>
                  <a:pt x="48005" y="640080"/>
                </a:lnTo>
                <a:lnTo>
                  <a:pt x="92201" y="706374"/>
                </a:lnTo>
                <a:close/>
              </a:path>
              <a:path w="123825" h="711200">
                <a:moveTo>
                  <a:pt x="92201" y="647700"/>
                </a:moveTo>
                <a:lnTo>
                  <a:pt x="90568" y="634920"/>
                </a:lnTo>
                <a:lnTo>
                  <a:pt x="80716" y="636115"/>
                </a:lnTo>
                <a:lnTo>
                  <a:pt x="82295" y="648462"/>
                </a:lnTo>
                <a:lnTo>
                  <a:pt x="84581" y="651510"/>
                </a:lnTo>
                <a:lnTo>
                  <a:pt x="87629" y="653034"/>
                </a:lnTo>
                <a:lnTo>
                  <a:pt x="91439" y="650748"/>
                </a:lnTo>
                <a:lnTo>
                  <a:pt x="92201" y="647700"/>
                </a:lnTo>
                <a:close/>
              </a:path>
              <a:path w="123825" h="711200">
                <a:moveTo>
                  <a:pt x="123443" y="630936"/>
                </a:moveTo>
                <a:lnTo>
                  <a:pt x="90568" y="634920"/>
                </a:lnTo>
                <a:lnTo>
                  <a:pt x="92201" y="647700"/>
                </a:lnTo>
                <a:lnTo>
                  <a:pt x="92201" y="706374"/>
                </a:lnTo>
                <a:lnTo>
                  <a:pt x="95249" y="710946"/>
                </a:lnTo>
                <a:lnTo>
                  <a:pt x="123443" y="63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3178" y="4214621"/>
            <a:ext cx="121285" cy="767080"/>
          </a:xfrm>
          <a:custGeom>
            <a:avLst/>
            <a:gdLst/>
            <a:ahLst/>
            <a:cxnLst/>
            <a:rect l="l" t="t" r="r" b="b"/>
            <a:pathLst>
              <a:path w="121285" h="767079">
                <a:moveTo>
                  <a:pt x="87698" y="690617"/>
                </a:moveTo>
                <a:lnTo>
                  <a:pt x="9144" y="4572"/>
                </a:lnTo>
                <a:lnTo>
                  <a:pt x="7620" y="1524"/>
                </a:lnTo>
                <a:lnTo>
                  <a:pt x="3810" y="0"/>
                </a:lnTo>
                <a:lnTo>
                  <a:pt x="762" y="2286"/>
                </a:lnTo>
                <a:lnTo>
                  <a:pt x="0" y="5334"/>
                </a:lnTo>
                <a:lnTo>
                  <a:pt x="78593" y="691721"/>
                </a:lnTo>
                <a:lnTo>
                  <a:pt x="87698" y="690617"/>
                </a:lnTo>
                <a:close/>
              </a:path>
              <a:path w="121285" h="767079">
                <a:moveTo>
                  <a:pt x="89154" y="761925"/>
                </a:moveTo>
                <a:lnTo>
                  <a:pt x="89154" y="703326"/>
                </a:lnTo>
                <a:lnTo>
                  <a:pt x="88392" y="707136"/>
                </a:lnTo>
                <a:lnTo>
                  <a:pt x="85344" y="708660"/>
                </a:lnTo>
                <a:lnTo>
                  <a:pt x="81534" y="707898"/>
                </a:lnTo>
                <a:lnTo>
                  <a:pt x="80010" y="704088"/>
                </a:lnTo>
                <a:lnTo>
                  <a:pt x="78593" y="691721"/>
                </a:lnTo>
                <a:lnTo>
                  <a:pt x="45720" y="695706"/>
                </a:lnTo>
                <a:lnTo>
                  <a:pt x="89154" y="761925"/>
                </a:lnTo>
                <a:close/>
              </a:path>
              <a:path w="121285" h="767079">
                <a:moveTo>
                  <a:pt x="89154" y="703326"/>
                </a:moveTo>
                <a:lnTo>
                  <a:pt x="87698" y="690617"/>
                </a:lnTo>
                <a:lnTo>
                  <a:pt x="78593" y="691721"/>
                </a:lnTo>
                <a:lnTo>
                  <a:pt x="80010" y="704088"/>
                </a:lnTo>
                <a:lnTo>
                  <a:pt x="81534" y="707898"/>
                </a:lnTo>
                <a:lnTo>
                  <a:pt x="85344" y="708660"/>
                </a:lnTo>
                <a:lnTo>
                  <a:pt x="88392" y="707136"/>
                </a:lnTo>
                <a:lnTo>
                  <a:pt x="89154" y="703326"/>
                </a:lnTo>
                <a:close/>
              </a:path>
              <a:path w="121285" h="767079">
                <a:moveTo>
                  <a:pt x="121158" y="686562"/>
                </a:moveTo>
                <a:lnTo>
                  <a:pt x="87698" y="690617"/>
                </a:lnTo>
                <a:lnTo>
                  <a:pt x="89154" y="703326"/>
                </a:lnTo>
                <a:lnTo>
                  <a:pt x="89154" y="761925"/>
                </a:lnTo>
                <a:lnTo>
                  <a:pt x="92202" y="766572"/>
                </a:lnTo>
                <a:lnTo>
                  <a:pt x="121158" y="686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7028" y="4210050"/>
            <a:ext cx="205104" cy="767080"/>
          </a:xfrm>
          <a:custGeom>
            <a:avLst/>
            <a:gdLst/>
            <a:ahLst/>
            <a:cxnLst/>
            <a:rect l="l" t="t" r="r" b="b"/>
            <a:pathLst>
              <a:path w="205104" h="767079">
                <a:moveTo>
                  <a:pt x="172297" y="691599"/>
                </a:moveTo>
                <a:lnTo>
                  <a:pt x="9144" y="3810"/>
                </a:ln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163148" y="693863"/>
                </a:lnTo>
                <a:lnTo>
                  <a:pt x="172297" y="691599"/>
                </a:lnTo>
                <a:close/>
              </a:path>
              <a:path w="205104" h="767079">
                <a:moveTo>
                  <a:pt x="175260" y="754712"/>
                </a:moveTo>
                <a:lnTo>
                  <a:pt x="175260" y="707136"/>
                </a:lnTo>
                <a:lnTo>
                  <a:pt x="172212" y="709422"/>
                </a:lnTo>
                <a:lnTo>
                  <a:pt x="168402" y="708660"/>
                </a:lnTo>
                <a:lnTo>
                  <a:pt x="166116" y="706374"/>
                </a:lnTo>
                <a:lnTo>
                  <a:pt x="163148" y="693863"/>
                </a:lnTo>
                <a:lnTo>
                  <a:pt x="131064" y="701802"/>
                </a:lnTo>
                <a:lnTo>
                  <a:pt x="175260" y="754712"/>
                </a:lnTo>
                <a:close/>
              </a:path>
              <a:path w="205104" h="767079">
                <a:moveTo>
                  <a:pt x="175260" y="707136"/>
                </a:moveTo>
                <a:lnTo>
                  <a:pt x="175260" y="704088"/>
                </a:lnTo>
                <a:lnTo>
                  <a:pt x="172297" y="691599"/>
                </a:lnTo>
                <a:lnTo>
                  <a:pt x="163148" y="693863"/>
                </a:lnTo>
                <a:lnTo>
                  <a:pt x="166116" y="706374"/>
                </a:lnTo>
                <a:lnTo>
                  <a:pt x="168402" y="708660"/>
                </a:lnTo>
                <a:lnTo>
                  <a:pt x="172212" y="709422"/>
                </a:lnTo>
                <a:lnTo>
                  <a:pt x="175260" y="707136"/>
                </a:lnTo>
                <a:close/>
              </a:path>
              <a:path w="205104" h="767079">
                <a:moveTo>
                  <a:pt x="204978" y="683514"/>
                </a:moveTo>
                <a:lnTo>
                  <a:pt x="172297" y="691599"/>
                </a:lnTo>
                <a:lnTo>
                  <a:pt x="175260" y="704088"/>
                </a:lnTo>
                <a:lnTo>
                  <a:pt x="175260" y="754712"/>
                </a:lnTo>
                <a:lnTo>
                  <a:pt x="185166" y="766572"/>
                </a:lnTo>
                <a:lnTo>
                  <a:pt x="204978" y="68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4134" y="4262628"/>
            <a:ext cx="304165" cy="690880"/>
          </a:xfrm>
          <a:custGeom>
            <a:avLst/>
            <a:gdLst/>
            <a:ahLst/>
            <a:cxnLst/>
            <a:rect l="l" t="t" r="r" b="b"/>
            <a:pathLst>
              <a:path w="304164" h="690879">
                <a:moveTo>
                  <a:pt x="273781" y="618327"/>
                </a:moveTo>
                <a:lnTo>
                  <a:pt x="8382" y="3048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096"/>
                </a:lnTo>
                <a:lnTo>
                  <a:pt x="264730" y="622305"/>
                </a:lnTo>
                <a:lnTo>
                  <a:pt x="273781" y="618327"/>
                </a:lnTo>
                <a:close/>
              </a:path>
              <a:path w="304164" h="690879">
                <a:moveTo>
                  <a:pt x="278892" y="672944"/>
                </a:moveTo>
                <a:lnTo>
                  <a:pt x="278892" y="633984"/>
                </a:lnTo>
                <a:lnTo>
                  <a:pt x="276606" y="636270"/>
                </a:lnTo>
                <a:lnTo>
                  <a:pt x="272796" y="636270"/>
                </a:lnTo>
                <a:lnTo>
                  <a:pt x="269748" y="633984"/>
                </a:lnTo>
                <a:lnTo>
                  <a:pt x="264730" y="622305"/>
                </a:lnTo>
                <a:lnTo>
                  <a:pt x="234696" y="635508"/>
                </a:lnTo>
                <a:lnTo>
                  <a:pt x="278892" y="672944"/>
                </a:lnTo>
                <a:close/>
              </a:path>
              <a:path w="304164" h="690879">
                <a:moveTo>
                  <a:pt x="278892" y="633984"/>
                </a:moveTo>
                <a:lnTo>
                  <a:pt x="278892" y="630174"/>
                </a:lnTo>
                <a:lnTo>
                  <a:pt x="273781" y="618327"/>
                </a:lnTo>
                <a:lnTo>
                  <a:pt x="264730" y="622305"/>
                </a:lnTo>
                <a:lnTo>
                  <a:pt x="269748" y="633984"/>
                </a:lnTo>
                <a:lnTo>
                  <a:pt x="272796" y="636270"/>
                </a:lnTo>
                <a:lnTo>
                  <a:pt x="276606" y="636270"/>
                </a:lnTo>
                <a:lnTo>
                  <a:pt x="278892" y="633984"/>
                </a:lnTo>
                <a:close/>
              </a:path>
              <a:path w="304164" h="690879">
                <a:moveTo>
                  <a:pt x="304038" y="605028"/>
                </a:moveTo>
                <a:lnTo>
                  <a:pt x="273781" y="618327"/>
                </a:lnTo>
                <a:lnTo>
                  <a:pt x="278892" y="630174"/>
                </a:lnTo>
                <a:lnTo>
                  <a:pt x="278892" y="672944"/>
                </a:lnTo>
                <a:lnTo>
                  <a:pt x="299466" y="690372"/>
                </a:lnTo>
                <a:lnTo>
                  <a:pt x="304038" y="605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9434" y="4272534"/>
            <a:ext cx="269875" cy="680720"/>
          </a:xfrm>
          <a:custGeom>
            <a:avLst/>
            <a:gdLst/>
            <a:ahLst/>
            <a:cxnLst/>
            <a:rect l="l" t="t" r="r" b="b"/>
            <a:pathLst>
              <a:path w="269875" h="680720">
                <a:moveTo>
                  <a:pt x="238559" y="607621"/>
                </a:moveTo>
                <a:lnTo>
                  <a:pt x="8382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2286"/>
                </a:lnTo>
                <a:lnTo>
                  <a:pt x="0" y="6096"/>
                </a:lnTo>
                <a:lnTo>
                  <a:pt x="230207" y="610764"/>
                </a:lnTo>
                <a:lnTo>
                  <a:pt x="238559" y="607621"/>
                </a:lnTo>
                <a:close/>
              </a:path>
              <a:path w="269875" h="680720">
                <a:moveTo>
                  <a:pt x="243078" y="663516"/>
                </a:moveTo>
                <a:lnTo>
                  <a:pt x="243078" y="623316"/>
                </a:lnTo>
                <a:lnTo>
                  <a:pt x="240792" y="625602"/>
                </a:lnTo>
                <a:lnTo>
                  <a:pt x="236982" y="625602"/>
                </a:lnTo>
                <a:lnTo>
                  <a:pt x="234696" y="622554"/>
                </a:lnTo>
                <a:lnTo>
                  <a:pt x="230207" y="610764"/>
                </a:lnTo>
                <a:lnTo>
                  <a:pt x="198882" y="622554"/>
                </a:lnTo>
                <a:lnTo>
                  <a:pt x="243078" y="663516"/>
                </a:lnTo>
                <a:close/>
              </a:path>
              <a:path w="269875" h="680720">
                <a:moveTo>
                  <a:pt x="243078" y="623316"/>
                </a:moveTo>
                <a:lnTo>
                  <a:pt x="243078" y="619506"/>
                </a:lnTo>
                <a:lnTo>
                  <a:pt x="238559" y="607621"/>
                </a:lnTo>
                <a:lnTo>
                  <a:pt x="230207" y="610764"/>
                </a:lnTo>
                <a:lnTo>
                  <a:pt x="234696" y="622554"/>
                </a:lnTo>
                <a:lnTo>
                  <a:pt x="236982" y="625602"/>
                </a:lnTo>
                <a:lnTo>
                  <a:pt x="240792" y="625602"/>
                </a:lnTo>
                <a:lnTo>
                  <a:pt x="243078" y="623316"/>
                </a:lnTo>
                <a:close/>
              </a:path>
              <a:path w="269875" h="680720">
                <a:moveTo>
                  <a:pt x="269748" y="595884"/>
                </a:moveTo>
                <a:lnTo>
                  <a:pt x="238559" y="607621"/>
                </a:lnTo>
                <a:lnTo>
                  <a:pt x="243078" y="619506"/>
                </a:lnTo>
                <a:lnTo>
                  <a:pt x="243078" y="663516"/>
                </a:lnTo>
                <a:lnTo>
                  <a:pt x="261366" y="680466"/>
                </a:lnTo>
                <a:lnTo>
                  <a:pt x="269748" y="595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0628" y="5334000"/>
            <a:ext cx="233679" cy="462280"/>
          </a:xfrm>
          <a:custGeom>
            <a:avLst/>
            <a:gdLst/>
            <a:ahLst/>
            <a:cxnLst/>
            <a:rect l="l" t="t" r="r" b="b"/>
            <a:pathLst>
              <a:path w="233679" h="462279">
                <a:moveTo>
                  <a:pt x="203081" y="70129"/>
                </a:moveTo>
                <a:lnTo>
                  <a:pt x="194844" y="65965"/>
                </a:lnTo>
                <a:lnTo>
                  <a:pt x="0" y="454913"/>
                </a:lnTo>
                <a:lnTo>
                  <a:pt x="0" y="458723"/>
                </a:lnTo>
                <a:lnTo>
                  <a:pt x="2286" y="461771"/>
                </a:lnTo>
                <a:lnTo>
                  <a:pt x="6096" y="461771"/>
                </a:lnTo>
                <a:lnTo>
                  <a:pt x="9144" y="459485"/>
                </a:lnTo>
                <a:lnTo>
                  <a:pt x="203081" y="70129"/>
                </a:lnTo>
                <a:close/>
              </a:path>
              <a:path w="233679" h="462279">
                <a:moveTo>
                  <a:pt x="233171" y="85343"/>
                </a:moveTo>
                <a:lnTo>
                  <a:pt x="233171" y="0"/>
                </a:lnTo>
                <a:lnTo>
                  <a:pt x="165353" y="51053"/>
                </a:lnTo>
                <a:lnTo>
                  <a:pt x="194844" y="65965"/>
                </a:lnTo>
                <a:lnTo>
                  <a:pt x="200405" y="54863"/>
                </a:lnTo>
                <a:lnTo>
                  <a:pt x="203453" y="52577"/>
                </a:lnTo>
                <a:lnTo>
                  <a:pt x="207263" y="52577"/>
                </a:lnTo>
                <a:lnTo>
                  <a:pt x="209549" y="54863"/>
                </a:lnTo>
                <a:lnTo>
                  <a:pt x="209549" y="73400"/>
                </a:lnTo>
                <a:lnTo>
                  <a:pt x="233171" y="85343"/>
                </a:lnTo>
                <a:close/>
              </a:path>
              <a:path w="233679" h="462279">
                <a:moveTo>
                  <a:pt x="209549" y="54863"/>
                </a:moveTo>
                <a:lnTo>
                  <a:pt x="207263" y="52577"/>
                </a:lnTo>
                <a:lnTo>
                  <a:pt x="203453" y="52577"/>
                </a:lnTo>
                <a:lnTo>
                  <a:pt x="200405" y="54863"/>
                </a:lnTo>
                <a:lnTo>
                  <a:pt x="194844" y="65965"/>
                </a:lnTo>
                <a:lnTo>
                  <a:pt x="203081" y="70129"/>
                </a:lnTo>
                <a:lnTo>
                  <a:pt x="208787" y="58673"/>
                </a:lnTo>
                <a:lnTo>
                  <a:pt x="209549" y="54863"/>
                </a:lnTo>
                <a:close/>
              </a:path>
              <a:path w="233679" h="462279">
                <a:moveTo>
                  <a:pt x="209549" y="73400"/>
                </a:moveTo>
                <a:lnTo>
                  <a:pt x="209549" y="54863"/>
                </a:lnTo>
                <a:lnTo>
                  <a:pt x="208787" y="58673"/>
                </a:lnTo>
                <a:lnTo>
                  <a:pt x="203081" y="70129"/>
                </a:lnTo>
                <a:lnTo>
                  <a:pt x="209549" y="7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2900" y="53340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462279">
                <a:moveTo>
                  <a:pt x="42671" y="76200"/>
                </a:moveTo>
                <a:lnTo>
                  <a:pt x="42671" y="63246"/>
                </a:lnTo>
                <a:lnTo>
                  <a:pt x="41147" y="60197"/>
                </a:lnTo>
                <a:lnTo>
                  <a:pt x="38099" y="58674"/>
                </a:lnTo>
                <a:lnTo>
                  <a:pt x="35051" y="60197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462279">
                <a:moveTo>
                  <a:pt x="42671" y="4572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457200"/>
                </a:lnTo>
                <a:lnTo>
                  <a:pt x="35051" y="460248"/>
                </a:lnTo>
                <a:lnTo>
                  <a:pt x="38099" y="461772"/>
                </a:lnTo>
                <a:lnTo>
                  <a:pt x="41147" y="460248"/>
                </a:lnTo>
                <a:lnTo>
                  <a:pt x="42671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6008" y="5334000"/>
            <a:ext cx="169545" cy="462280"/>
          </a:xfrm>
          <a:custGeom>
            <a:avLst/>
            <a:gdLst/>
            <a:ahLst/>
            <a:cxnLst/>
            <a:rect l="l" t="t" r="r" b="b"/>
            <a:pathLst>
              <a:path w="169545" h="462279">
                <a:moveTo>
                  <a:pt x="72390" y="60198"/>
                </a:moveTo>
                <a:lnTo>
                  <a:pt x="12192" y="0"/>
                </a:lnTo>
                <a:lnTo>
                  <a:pt x="0" y="84582"/>
                </a:lnTo>
                <a:lnTo>
                  <a:pt x="27432" y="75341"/>
                </a:lnTo>
                <a:lnTo>
                  <a:pt x="27432" y="61722"/>
                </a:lnTo>
                <a:lnTo>
                  <a:pt x="28194" y="57912"/>
                </a:lnTo>
                <a:lnTo>
                  <a:pt x="30480" y="55626"/>
                </a:lnTo>
                <a:lnTo>
                  <a:pt x="34290" y="56388"/>
                </a:lnTo>
                <a:lnTo>
                  <a:pt x="36576" y="58674"/>
                </a:lnTo>
                <a:lnTo>
                  <a:pt x="40655" y="70887"/>
                </a:lnTo>
                <a:lnTo>
                  <a:pt x="72390" y="60198"/>
                </a:lnTo>
                <a:close/>
              </a:path>
              <a:path w="169545" h="462279">
                <a:moveTo>
                  <a:pt x="40655" y="70887"/>
                </a:moveTo>
                <a:lnTo>
                  <a:pt x="36576" y="58674"/>
                </a:lnTo>
                <a:lnTo>
                  <a:pt x="34290" y="56388"/>
                </a:lnTo>
                <a:lnTo>
                  <a:pt x="30480" y="55626"/>
                </a:lnTo>
                <a:lnTo>
                  <a:pt x="28194" y="57912"/>
                </a:lnTo>
                <a:lnTo>
                  <a:pt x="27432" y="61722"/>
                </a:lnTo>
                <a:lnTo>
                  <a:pt x="31520" y="73964"/>
                </a:lnTo>
                <a:lnTo>
                  <a:pt x="40655" y="70887"/>
                </a:lnTo>
                <a:close/>
              </a:path>
              <a:path w="169545" h="462279">
                <a:moveTo>
                  <a:pt x="31520" y="73964"/>
                </a:moveTo>
                <a:lnTo>
                  <a:pt x="27432" y="61722"/>
                </a:lnTo>
                <a:lnTo>
                  <a:pt x="27432" y="75341"/>
                </a:lnTo>
                <a:lnTo>
                  <a:pt x="31520" y="73964"/>
                </a:lnTo>
                <a:close/>
              </a:path>
              <a:path w="169545" h="462279">
                <a:moveTo>
                  <a:pt x="169164" y="459486"/>
                </a:moveTo>
                <a:lnTo>
                  <a:pt x="169164" y="455676"/>
                </a:lnTo>
                <a:lnTo>
                  <a:pt x="40655" y="70887"/>
                </a:lnTo>
                <a:lnTo>
                  <a:pt x="31520" y="73964"/>
                </a:lnTo>
                <a:lnTo>
                  <a:pt x="160020" y="458724"/>
                </a:lnTo>
                <a:lnTo>
                  <a:pt x="162306" y="461772"/>
                </a:lnTo>
                <a:lnTo>
                  <a:pt x="166116" y="461772"/>
                </a:lnTo>
                <a:lnTo>
                  <a:pt x="169164" y="4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5228" y="5334000"/>
            <a:ext cx="309880" cy="462280"/>
          </a:xfrm>
          <a:custGeom>
            <a:avLst/>
            <a:gdLst/>
            <a:ahLst/>
            <a:cxnLst/>
            <a:rect l="l" t="t" r="r" b="b"/>
            <a:pathLst>
              <a:path w="309879" h="462279">
                <a:moveTo>
                  <a:pt x="271189" y="66017"/>
                </a:moveTo>
                <a:lnTo>
                  <a:pt x="263489" y="60822"/>
                </a:lnTo>
                <a:lnTo>
                  <a:pt x="762" y="454913"/>
                </a:lnTo>
                <a:lnTo>
                  <a:pt x="0" y="457961"/>
                </a:lnTo>
                <a:lnTo>
                  <a:pt x="2286" y="461009"/>
                </a:lnTo>
                <a:lnTo>
                  <a:pt x="5334" y="461771"/>
                </a:lnTo>
                <a:lnTo>
                  <a:pt x="8382" y="459485"/>
                </a:lnTo>
                <a:lnTo>
                  <a:pt x="271189" y="66017"/>
                </a:lnTo>
                <a:close/>
              </a:path>
              <a:path w="309879" h="462279">
                <a:moveTo>
                  <a:pt x="309372" y="0"/>
                </a:moveTo>
                <a:lnTo>
                  <a:pt x="235458" y="41909"/>
                </a:lnTo>
                <a:lnTo>
                  <a:pt x="263489" y="60822"/>
                </a:lnTo>
                <a:lnTo>
                  <a:pt x="270509" y="50291"/>
                </a:lnTo>
                <a:lnTo>
                  <a:pt x="273558" y="48005"/>
                </a:lnTo>
                <a:lnTo>
                  <a:pt x="276605" y="48767"/>
                </a:lnTo>
                <a:lnTo>
                  <a:pt x="278891" y="51815"/>
                </a:lnTo>
                <a:lnTo>
                  <a:pt x="278891" y="71214"/>
                </a:lnTo>
                <a:lnTo>
                  <a:pt x="298704" y="84581"/>
                </a:lnTo>
                <a:lnTo>
                  <a:pt x="309372" y="0"/>
                </a:lnTo>
                <a:close/>
              </a:path>
              <a:path w="309879" h="462279">
                <a:moveTo>
                  <a:pt x="278891" y="51815"/>
                </a:moveTo>
                <a:lnTo>
                  <a:pt x="276605" y="48767"/>
                </a:lnTo>
                <a:lnTo>
                  <a:pt x="273558" y="48005"/>
                </a:lnTo>
                <a:lnTo>
                  <a:pt x="270509" y="50291"/>
                </a:lnTo>
                <a:lnTo>
                  <a:pt x="263489" y="60822"/>
                </a:lnTo>
                <a:lnTo>
                  <a:pt x="271189" y="66017"/>
                </a:lnTo>
                <a:lnTo>
                  <a:pt x="278130" y="55625"/>
                </a:lnTo>
                <a:lnTo>
                  <a:pt x="278891" y="51815"/>
                </a:lnTo>
                <a:close/>
              </a:path>
              <a:path w="309879" h="462279">
                <a:moveTo>
                  <a:pt x="278891" y="71214"/>
                </a:moveTo>
                <a:lnTo>
                  <a:pt x="278891" y="51815"/>
                </a:lnTo>
                <a:lnTo>
                  <a:pt x="278130" y="55625"/>
                </a:lnTo>
                <a:lnTo>
                  <a:pt x="271189" y="66017"/>
                </a:lnTo>
                <a:lnTo>
                  <a:pt x="278891" y="7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0628" y="3576828"/>
            <a:ext cx="160020" cy="336550"/>
          </a:xfrm>
          <a:custGeom>
            <a:avLst/>
            <a:gdLst/>
            <a:ahLst/>
            <a:cxnLst/>
            <a:rect l="l" t="t" r="r" b="b"/>
            <a:pathLst>
              <a:path w="160020" h="336550">
                <a:moveTo>
                  <a:pt x="129625" y="265154"/>
                </a:moveTo>
                <a:lnTo>
                  <a:pt x="9144" y="2286"/>
                </a:lnTo>
                <a:lnTo>
                  <a:pt x="6096" y="0"/>
                </a:lnTo>
                <a:lnTo>
                  <a:pt x="2286" y="0"/>
                </a:lnTo>
                <a:lnTo>
                  <a:pt x="0" y="3048"/>
                </a:lnTo>
                <a:lnTo>
                  <a:pt x="0" y="6858"/>
                </a:lnTo>
                <a:lnTo>
                  <a:pt x="121191" y="268953"/>
                </a:lnTo>
                <a:lnTo>
                  <a:pt x="129625" y="265154"/>
                </a:lnTo>
                <a:close/>
              </a:path>
              <a:path w="160020" h="336550">
                <a:moveTo>
                  <a:pt x="134874" y="318262"/>
                </a:moveTo>
                <a:lnTo>
                  <a:pt x="134874" y="280416"/>
                </a:lnTo>
                <a:lnTo>
                  <a:pt x="132588" y="282702"/>
                </a:lnTo>
                <a:lnTo>
                  <a:pt x="128778" y="283464"/>
                </a:lnTo>
                <a:lnTo>
                  <a:pt x="126492" y="280416"/>
                </a:lnTo>
                <a:lnTo>
                  <a:pt x="121191" y="268953"/>
                </a:lnTo>
                <a:lnTo>
                  <a:pt x="90678" y="282702"/>
                </a:lnTo>
                <a:lnTo>
                  <a:pt x="134874" y="318262"/>
                </a:lnTo>
                <a:close/>
              </a:path>
              <a:path w="160020" h="336550">
                <a:moveTo>
                  <a:pt x="134874" y="280416"/>
                </a:moveTo>
                <a:lnTo>
                  <a:pt x="134874" y="276606"/>
                </a:lnTo>
                <a:lnTo>
                  <a:pt x="129625" y="265154"/>
                </a:lnTo>
                <a:lnTo>
                  <a:pt x="121191" y="268953"/>
                </a:lnTo>
                <a:lnTo>
                  <a:pt x="126492" y="280416"/>
                </a:lnTo>
                <a:lnTo>
                  <a:pt x="128778" y="283464"/>
                </a:lnTo>
                <a:lnTo>
                  <a:pt x="132588" y="282702"/>
                </a:lnTo>
                <a:lnTo>
                  <a:pt x="134874" y="280416"/>
                </a:lnTo>
                <a:close/>
              </a:path>
              <a:path w="160020" h="336550">
                <a:moveTo>
                  <a:pt x="160020" y="251460"/>
                </a:moveTo>
                <a:lnTo>
                  <a:pt x="129625" y="265154"/>
                </a:lnTo>
                <a:lnTo>
                  <a:pt x="134874" y="276606"/>
                </a:lnTo>
                <a:lnTo>
                  <a:pt x="134874" y="318262"/>
                </a:lnTo>
                <a:lnTo>
                  <a:pt x="156972" y="336042"/>
                </a:lnTo>
                <a:lnTo>
                  <a:pt x="160020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4800" y="3576828"/>
            <a:ext cx="313690" cy="311150"/>
          </a:xfrm>
          <a:custGeom>
            <a:avLst/>
            <a:gdLst/>
            <a:ahLst/>
            <a:cxnLst/>
            <a:rect l="l" t="t" r="r" b="b"/>
            <a:pathLst>
              <a:path w="313689" h="311150">
                <a:moveTo>
                  <a:pt x="50912" y="253939"/>
                </a:moveTo>
                <a:lnTo>
                  <a:pt x="27432" y="230124"/>
                </a:lnTo>
                <a:lnTo>
                  <a:pt x="0" y="310896"/>
                </a:lnTo>
                <a:lnTo>
                  <a:pt x="40386" y="297561"/>
                </a:lnTo>
                <a:lnTo>
                  <a:pt x="40386" y="265938"/>
                </a:lnTo>
                <a:lnTo>
                  <a:pt x="41910" y="262890"/>
                </a:lnTo>
                <a:lnTo>
                  <a:pt x="50912" y="253939"/>
                </a:lnTo>
                <a:close/>
              </a:path>
              <a:path w="313689" h="311150">
                <a:moveTo>
                  <a:pt x="57344" y="260463"/>
                </a:moveTo>
                <a:lnTo>
                  <a:pt x="50912" y="253939"/>
                </a:lnTo>
                <a:lnTo>
                  <a:pt x="41910" y="262890"/>
                </a:lnTo>
                <a:lnTo>
                  <a:pt x="40386" y="265938"/>
                </a:lnTo>
                <a:lnTo>
                  <a:pt x="41910" y="269748"/>
                </a:lnTo>
                <a:lnTo>
                  <a:pt x="44958" y="271272"/>
                </a:lnTo>
                <a:lnTo>
                  <a:pt x="48006" y="269748"/>
                </a:lnTo>
                <a:lnTo>
                  <a:pt x="57344" y="260463"/>
                </a:lnTo>
                <a:close/>
              </a:path>
              <a:path w="313689" h="311150">
                <a:moveTo>
                  <a:pt x="80772" y="284226"/>
                </a:moveTo>
                <a:lnTo>
                  <a:pt x="57344" y="260463"/>
                </a:lnTo>
                <a:lnTo>
                  <a:pt x="48006" y="269748"/>
                </a:lnTo>
                <a:lnTo>
                  <a:pt x="44958" y="271272"/>
                </a:lnTo>
                <a:lnTo>
                  <a:pt x="41910" y="269748"/>
                </a:lnTo>
                <a:lnTo>
                  <a:pt x="40386" y="265938"/>
                </a:lnTo>
                <a:lnTo>
                  <a:pt x="40386" y="297561"/>
                </a:lnTo>
                <a:lnTo>
                  <a:pt x="80772" y="284226"/>
                </a:lnTo>
                <a:close/>
              </a:path>
              <a:path w="313689" h="311150">
                <a:moveTo>
                  <a:pt x="313182" y="4572"/>
                </a:moveTo>
                <a:lnTo>
                  <a:pt x="311658" y="1524"/>
                </a:lnTo>
                <a:lnTo>
                  <a:pt x="307848" y="0"/>
                </a:lnTo>
                <a:lnTo>
                  <a:pt x="304800" y="1524"/>
                </a:lnTo>
                <a:lnTo>
                  <a:pt x="50912" y="253939"/>
                </a:lnTo>
                <a:lnTo>
                  <a:pt x="57344" y="260463"/>
                </a:lnTo>
                <a:lnTo>
                  <a:pt x="311658" y="7620"/>
                </a:lnTo>
                <a:lnTo>
                  <a:pt x="31318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3500628"/>
            <a:ext cx="696595" cy="369570"/>
          </a:xfrm>
          <a:custGeom>
            <a:avLst/>
            <a:gdLst/>
            <a:ahLst/>
            <a:cxnLst/>
            <a:rect l="l" t="t" r="r" b="b"/>
            <a:pathLst>
              <a:path w="696595" h="369570">
                <a:moveTo>
                  <a:pt x="65312" y="330114"/>
                </a:moveTo>
                <a:lnTo>
                  <a:pt x="49530" y="300228"/>
                </a:lnTo>
                <a:lnTo>
                  <a:pt x="0" y="369570"/>
                </a:lnTo>
                <a:lnTo>
                  <a:pt x="51816" y="368644"/>
                </a:lnTo>
                <a:lnTo>
                  <a:pt x="51816" y="338328"/>
                </a:lnTo>
                <a:lnTo>
                  <a:pt x="54102" y="336042"/>
                </a:lnTo>
                <a:lnTo>
                  <a:pt x="65312" y="330114"/>
                </a:lnTo>
                <a:close/>
              </a:path>
              <a:path w="696595" h="369570">
                <a:moveTo>
                  <a:pt x="69776" y="338566"/>
                </a:moveTo>
                <a:lnTo>
                  <a:pt x="65312" y="330114"/>
                </a:lnTo>
                <a:lnTo>
                  <a:pt x="54102" y="336042"/>
                </a:lnTo>
                <a:lnTo>
                  <a:pt x="51816" y="338328"/>
                </a:lnTo>
                <a:lnTo>
                  <a:pt x="51816" y="342138"/>
                </a:lnTo>
                <a:lnTo>
                  <a:pt x="54864" y="344424"/>
                </a:lnTo>
                <a:lnTo>
                  <a:pt x="58674" y="344424"/>
                </a:lnTo>
                <a:lnTo>
                  <a:pt x="69776" y="338566"/>
                </a:lnTo>
                <a:close/>
              </a:path>
              <a:path w="696595" h="369570">
                <a:moveTo>
                  <a:pt x="85344" y="368046"/>
                </a:moveTo>
                <a:lnTo>
                  <a:pt x="69776" y="338566"/>
                </a:lnTo>
                <a:lnTo>
                  <a:pt x="58674" y="344424"/>
                </a:lnTo>
                <a:lnTo>
                  <a:pt x="54864" y="344424"/>
                </a:lnTo>
                <a:lnTo>
                  <a:pt x="51816" y="342138"/>
                </a:lnTo>
                <a:lnTo>
                  <a:pt x="51816" y="368644"/>
                </a:lnTo>
                <a:lnTo>
                  <a:pt x="85344" y="368046"/>
                </a:lnTo>
                <a:close/>
              </a:path>
              <a:path w="696595" h="369570">
                <a:moveTo>
                  <a:pt x="696468" y="6096"/>
                </a:moveTo>
                <a:lnTo>
                  <a:pt x="696468" y="2286"/>
                </a:lnTo>
                <a:lnTo>
                  <a:pt x="693420" y="0"/>
                </a:lnTo>
                <a:lnTo>
                  <a:pt x="689610" y="0"/>
                </a:lnTo>
                <a:lnTo>
                  <a:pt x="65312" y="330114"/>
                </a:lnTo>
                <a:lnTo>
                  <a:pt x="69776" y="338566"/>
                </a:lnTo>
                <a:lnTo>
                  <a:pt x="694182" y="9144"/>
                </a:lnTo>
                <a:lnTo>
                  <a:pt x="69646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7800" y="6548628"/>
            <a:ext cx="7646670" cy="466725"/>
          </a:xfrm>
          <a:prstGeom prst="rect">
            <a:avLst/>
          </a:prstGeom>
          <a:solidFill>
            <a:srgbClr val="00E4A8"/>
          </a:solidFill>
          <a:ln w="9525">
            <a:solidFill>
              <a:srgbClr val="3333C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i="1" dirty="0">
                <a:latin typeface="Times New Roman"/>
                <a:cs typeface="Times New Roman"/>
              </a:rPr>
              <a:t>{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x[n-1]; y[0]=x[0-1]=x[-1]; y[1]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x[1-1]=x[0];…}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812" y="608330"/>
            <a:ext cx="7871588" cy="953080"/>
          </a:xfrm>
          <a:prstGeom prst="rect">
            <a:avLst/>
          </a:prstGeom>
        </p:spPr>
        <p:txBody>
          <a:bodyPr vert="horz" wrap="square" lIns="0" tIns="212343" rIns="0" bIns="0" rtlCol="0">
            <a:spAutoFit/>
          </a:bodyPr>
          <a:lstStyle/>
          <a:p>
            <a:pPr marL="65595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Note: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Normally a combination of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adders,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multipliers 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and unit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delays form a complex discrete-time</a:t>
            </a:r>
            <a:r>
              <a:rPr sz="2400" b="0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system.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8163" y="114528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0497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5180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5180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7134" y="249789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1816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1816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3770" y="249789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8833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8833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5375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375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89268" y="2497899"/>
            <a:ext cx="6597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7215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2011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2011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70545" y="249789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29028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9028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49081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45664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5664" y="1145286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65718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62109" y="244678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62871" y="24467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62109" y="1145286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62871" y="11833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83116" y="249789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17591" y="248488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64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24009" y="2484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240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00497" y="2382837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17591" y="181508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6453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4009" y="18150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24009" y="18150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95341" y="171303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17591" y="114528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6453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4009" y="11452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4009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00497" y="104324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17591" y="1145286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7591" y="2484882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6287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1"/>
                </a:lnTo>
                <a:lnTo>
                  <a:pt x="761" y="761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6210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62871" y="114528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949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100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1"/>
                </a:lnTo>
                <a:lnTo>
                  <a:pt x="23467" y="73247"/>
                </a:lnTo>
                <a:lnTo>
                  <a:pt x="38100" y="76200"/>
                </a:lnTo>
                <a:lnTo>
                  <a:pt x="53173" y="73247"/>
                </a:lnTo>
                <a:lnTo>
                  <a:pt x="65532" y="65151"/>
                </a:lnTo>
                <a:lnTo>
                  <a:pt x="73890" y="53054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4647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9"/>
                </a:lnTo>
                <a:lnTo>
                  <a:pt x="3071" y="23145"/>
                </a:lnTo>
                <a:lnTo>
                  <a:pt x="0" y="38100"/>
                </a:lnTo>
                <a:lnTo>
                  <a:pt x="3071" y="53054"/>
                </a:lnTo>
                <a:lnTo>
                  <a:pt x="11429" y="65151"/>
                </a:lnTo>
                <a:lnTo>
                  <a:pt x="23788" y="73247"/>
                </a:lnTo>
                <a:lnTo>
                  <a:pt x="38861" y="76200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0565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85815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90971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2" y="0"/>
                </a:lnTo>
                <a:lnTo>
                  <a:pt x="23788" y="2952"/>
                </a:lnTo>
                <a:lnTo>
                  <a:pt x="11430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30" y="65150"/>
                </a:lnTo>
                <a:lnTo>
                  <a:pt x="23788" y="73247"/>
                </a:lnTo>
                <a:lnTo>
                  <a:pt x="38862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9612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4009" y="23145"/>
                </a:lnTo>
                <a:lnTo>
                  <a:pt x="65912" y="11048"/>
                </a:lnTo>
                <a:lnTo>
                  <a:pt x="53816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816" y="73247"/>
                </a:lnTo>
                <a:lnTo>
                  <a:pt x="65912" y="65150"/>
                </a:lnTo>
                <a:lnTo>
                  <a:pt x="74009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0204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720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2358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8370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13526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868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2383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890" y="23145"/>
                </a:lnTo>
                <a:lnTo>
                  <a:pt x="65531" y="11048"/>
                </a:lnTo>
                <a:lnTo>
                  <a:pt x="53173" y="2952"/>
                </a:lnTo>
                <a:lnTo>
                  <a:pt x="38099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099" y="76199"/>
                </a:lnTo>
                <a:lnTo>
                  <a:pt x="53173" y="73247"/>
                </a:lnTo>
                <a:lnTo>
                  <a:pt x="65531" y="65150"/>
                </a:lnTo>
                <a:lnTo>
                  <a:pt x="73890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8994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4150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0161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5318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2" y="38099"/>
                </a:moveTo>
                <a:lnTo>
                  <a:pt x="73890" y="23145"/>
                </a:lnTo>
                <a:lnTo>
                  <a:pt x="65532" y="11048"/>
                </a:lnTo>
                <a:lnTo>
                  <a:pt x="53173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173" y="73247"/>
                </a:lnTo>
                <a:lnTo>
                  <a:pt x="65532" y="65150"/>
                </a:lnTo>
                <a:lnTo>
                  <a:pt x="73890" y="53054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0473" y="244678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76961" y="38099"/>
                </a:moveTo>
                <a:lnTo>
                  <a:pt x="73902" y="23145"/>
                </a:lnTo>
                <a:lnTo>
                  <a:pt x="65627" y="11048"/>
                </a:lnTo>
                <a:lnTo>
                  <a:pt x="53494" y="2952"/>
                </a:lnTo>
                <a:lnTo>
                  <a:pt x="38861" y="0"/>
                </a:lnTo>
                <a:lnTo>
                  <a:pt x="23788" y="2952"/>
                </a:lnTo>
                <a:lnTo>
                  <a:pt x="11429" y="11048"/>
                </a:lnTo>
                <a:lnTo>
                  <a:pt x="3071" y="23145"/>
                </a:lnTo>
                <a:lnTo>
                  <a:pt x="0" y="38099"/>
                </a:lnTo>
                <a:lnTo>
                  <a:pt x="3071" y="53054"/>
                </a:lnTo>
                <a:lnTo>
                  <a:pt x="11429" y="65150"/>
                </a:lnTo>
                <a:lnTo>
                  <a:pt x="23788" y="73247"/>
                </a:lnTo>
                <a:lnTo>
                  <a:pt x="38861" y="76199"/>
                </a:lnTo>
                <a:lnTo>
                  <a:pt x="53494" y="73247"/>
                </a:lnTo>
                <a:lnTo>
                  <a:pt x="65627" y="65150"/>
                </a:lnTo>
                <a:lnTo>
                  <a:pt x="73902" y="53054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6392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1547" y="24467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099" y="0"/>
                </a:lnTo>
                <a:lnTo>
                  <a:pt x="23145" y="2952"/>
                </a:lnTo>
                <a:lnTo>
                  <a:pt x="11048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099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56322" y="1106805"/>
            <a:ext cx="172973" cy="76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57491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62646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780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72958" y="1106805"/>
            <a:ext cx="172973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74127" y="1106805"/>
            <a:ext cx="76961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9282" y="1106805"/>
            <a:ext cx="77724" cy="76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84439" y="1106805"/>
            <a:ext cx="77723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89594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95513" y="1106805"/>
            <a:ext cx="172973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5918" y="1106805"/>
            <a:ext cx="77723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01075" y="1106805"/>
            <a:ext cx="77723" cy="76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06993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12148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17305" y="1106805"/>
            <a:ext cx="172973" cy="769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18472" y="1106805"/>
            <a:ext cx="76961" cy="76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1759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1835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23509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23509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2866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866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2391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24678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2983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2983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499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499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4014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014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4530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4606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5045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5122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46470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4647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51626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51626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5678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57544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193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270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67094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6785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7301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73011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8261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69023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73418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74180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79335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79335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84492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84492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9647" y="2484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9647" y="24848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9480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90816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9597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112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0628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1144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07452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1260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1776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22919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2883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3399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2924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535161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40318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745473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50630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55785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51797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156954" y="1145286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933692" y="899223"/>
            <a:ext cx="50419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step</a:t>
            </a:r>
            <a:endParaRPr sz="9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816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0"/>
                </a:moveTo>
                <a:lnTo>
                  <a:pt x="0" y="13403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000497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635180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35180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5517134" y="4277169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151816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51816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033770" y="4277169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668833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68833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95375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95375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12011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12011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29028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29028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8149081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8745664" y="4226051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745664" y="2924555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8665718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9262109" y="4226052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262871" y="42268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262109" y="2924555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262871" y="29634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9183116" y="4277169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117591" y="426491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564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224009" y="4264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2240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000497" y="416286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117591" y="359511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156453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224009" y="3595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224009" y="359511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4895341" y="349307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117591" y="292455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56453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224009" y="29245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224009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5000497" y="282327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117591" y="2924555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17591" y="426491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26287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26210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262871" y="29253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7949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890" y="23788"/>
                </a:lnTo>
                <a:lnTo>
                  <a:pt x="65532" y="11430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2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84647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90565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2"/>
                </a:moveTo>
                <a:lnTo>
                  <a:pt x="73247" y="23788"/>
                </a:lnTo>
                <a:lnTo>
                  <a:pt x="65150" y="11430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30"/>
                </a:lnTo>
                <a:lnTo>
                  <a:pt x="2952" y="23788"/>
                </a:lnTo>
                <a:lnTo>
                  <a:pt x="0" y="38862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2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385815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2"/>
                </a:moveTo>
                <a:lnTo>
                  <a:pt x="73890" y="23788"/>
                </a:lnTo>
                <a:lnTo>
                  <a:pt x="65531" y="11430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30"/>
                </a:lnTo>
                <a:lnTo>
                  <a:pt x="3059" y="23788"/>
                </a:lnTo>
                <a:lnTo>
                  <a:pt x="0" y="38862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2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90971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2"/>
                </a:moveTo>
                <a:lnTo>
                  <a:pt x="73902" y="23788"/>
                </a:lnTo>
                <a:lnTo>
                  <a:pt x="65627" y="11430"/>
                </a:lnTo>
                <a:lnTo>
                  <a:pt x="53494" y="3071"/>
                </a:lnTo>
                <a:lnTo>
                  <a:pt x="38862" y="0"/>
                </a:lnTo>
                <a:lnTo>
                  <a:pt x="23788" y="3071"/>
                </a:lnTo>
                <a:lnTo>
                  <a:pt x="11430" y="11430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30" y="65627"/>
                </a:lnTo>
                <a:lnTo>
                  <a:pt x="23788" y="73902"/>
                </a:lnTo>
                <a:lnTo>
                  <a:pt x="38862" y="76962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2" y="38862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9612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4009" y="23788"/>
                </a:lnTo>
                <a:lnTo>
                  <a:pt x="65912" y="11429"/>
                </a:lnTo>
                <a:lnTo>
                  <a:pt x="53816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2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2"/>
                </a:lnTo>
                <a:lnTo>
                  <a:pt x="53816" y="73902"/>
                </a:lnTo>
                <a:lnTo>
                  <a:pt x="65912" y="65627"/>
                </a:lnTo>
                <a:lnTo>
                  <a:pt x="74009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0204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2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0720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912358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08370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13526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861"/>
                </a:moveTo>
                <a:lnTo>
                  <a:pt x="73247" y="23788"/>
                </a:lnTo>
                <a:lnTo>
                  <a:pt x="65150" y="11429"/>
                </a:lnTo>
                <a:lnTo>
                  <a:pt x="53054" y="3071"/>
                </a:lnTo>
                <a:lnTo>
                  <a:pt x="38099" y="0"/>
                </a:lnTo>
                <a:lnTo>
                  <a:pt x="23145" y="3071"/>
                </a:lnTo>
                <a:lnTo>
                  <a:pt x="11048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8" y="65627"/>
                </a:lnTo>
                <a:lnTo>
                  <a:pt x="23145" y="73902"/>
                </a:lnTo>
                <a:lnTo>
                  <a:pt x="38099" y="76961"/>
                </a:lnTo>
                <a:lnTo>
                  <a:pt x="53054" y="73902"/>
                </a:lnTo>
                <a:lnTo>
                  <a:pt x="65150" y="65627"/>
                </a:lnTo>
                <a:lnTo>
                  <a:pt x="73247" y="53494"/>
                </a:lnTo>
                <a:lnTo>
                  <a:pt x="76199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18682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383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890" y="23788"/>
                </a:lnTo>
                <a:lnTo>
                  <a:pt x="65531" y="11429"/>
                </a:lnTo>
                <a:lnTo>
                  <a:pt x="53173" y="3071"/>
                </a:lnTo>
                <a:lnTo>
                  <a:pt x="38099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099" y="76961"/>
                </a:lnTo>
                <a:lnTo>
                  <a:pt x="53173" y="73902"/>
                </a:lnTo>
                <a:lnTo>
                  <a:pt x="65531" y="65627"/>
                </a:lnTo>
                <a:lnTo>
                  <a:pt x="73890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28994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4150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30161" y="4226052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861"/>
                </a:moveTo>
                <a:lnTo>
                  <a:pt x="73247" y="23788"/>
                </a:lnTo>
                <a:lnTo>
                  <a:pt x="65151" y="11429"/>
                </a:lnTo>
                <a:lnTo>
                  <a:pt x="53054" y="3071"/>
                </a:lnTo>
                <a:lnTo>
                  <a:pt x="38100" y="0"/>
                </a:lnTo>
                <a:lnTo>
                  <a:pt x="23145" y="3071"/>
                </a:lnTo>
                <a:lnTo>
                  <a:pt x="11049" y="11429"/>
                </a:lnTo>
                <a:lnTo>
                  <a:pt x="2952" y="23788"/>
                </a:lnTo>
                <a:lnTo>
                  <a:pt x="0" y="38861"/>
                </a:lnTo>
                <a:lnTo>
                  <a:pt x="2952" y="53494"/>
                </a:lnTo>
                <a:lnTo>
                  <a:pt x="11049" y="65627"/>
                </a:lnTo>
                <a:lnTo>
                  <a:pt x="23145" y="73902"/>
                </a:lnTo>
                <a:lnTo>
                  <a:pt x="38100" y="76961"/>
                </a:lnTo>
                <a:lnTo>
                  <a:pt x="53054" y="73902"/>
                </a:lnTo>
                <a:lnTo>
                  <a:pt x="65151" y="65627"/>
                </a:lnTo>
                <a:lnTo>
                  <a:pt x="73247" y="53494"/>
                </a:lnTo>
                <a:lnTo>
                  <a:pt x="76200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35318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861"/>
                </a:moveTo>
                <a:lnTo>
                  <a:pt x="73890" y="23788"/>
                </a:lnTo>
                <a:lnTo>
                  <a:pt x="65532" y="11429"/>
                </a:lnTo>
                <a:lnTo>
                  <a:pt x="53173" y="3071"/>
                </a:lnTo>
                <a:lnTo>
                  <a:pt x="38100" y="0"/>
                </a:lnTo>
                <a:lnTo>
                  <a:pt x="23467" y="3071"/>
                </a:lnTo>
                <a:lnTo>
                  <a:pt x="11334" y="11429"/>
                </a:lnTo>
                <a:lnTo>
                  <a:pt x="3059" y="23788"/>
                </a:lnTo>
                <a:lnTo>
                  <a:pt x="0" y="38861"/>
                </a:lnTo>
                <a:lnTo>
                  <a:pt x="3059" y="53494"/>
                </a:lnTo>
                <a:lnTo>
                  <a:pt x="11334" y="65627"/>
                </a:lnTo>
                <a:lnTo>
                  <a:pt x="23467" y="73902"/>
                </a:lnTo>
                <a:lnTo>
                  <a:pt x="38100" y="76961"/>
                </a:lnTo>
                <a:lnTo>
                  <a:pt x="53173" y="73902"/>
                </a:lnTo>
                <a:lnTo>
                  <a:pt x="65532" y="65627"/>
                </a:lnTo>
                <a:lnTo>
                  <a:pt x="73890" y="53494"/>
                </a:lnTo>
                <a:lnTo>
                  <a:pt x="76962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40473" y="422605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861"/>
                </a:moveTo>
                <a:lnTo>
                  <a:pt x="73902" y="23788"/>
                </a:lnTo>
                <a:lnTo>
                  <a:pt x="65627" y="11429"/>
                </a:lnTo>
                <a:lnTo>
                  <a:pt x="53494" y="3071"/>
                </a:lnTo>
                <a:lnTo>
                  <a:pt x="38861" y="0"/>
                </a:lnTo>
                <a:lnTo>
                  <a:pt x="23788" y="3071"/>
                </a:lnTo>
                <a:lnTo>
                  <a:pt x="11429" y="11429"/>
                </a:lnTo>
                <a:lnTo>
                  <a:pt x="3071" y="23788"/>
                </a:lnTo>
                <a:lnTo>
                  <a:pt x="0" y="38861"/>
                </a:lnTo>
                <a:lnTo>
                  <a:pt x="3071" y="53494"/>
                </a:lnTo>
                <a:lnTo>
                  <a:pt x="11429" y="65627"/>
                </a:lnTo>
                <a:lnTo>
                  <a:pt x="23788" y="73902"/>
                </a:lnTo>
                <a:lnTo>
                  <a:pt x="38861" y="76961"/>
                </a:lnTo>
                <a:lnTo>
                  <a:pt x="53494" y="73902"/>
                </a:lnTo>
                <a:lnTo>
                  <a:pt x="65627" y="65627"/>
                </a:lnTo>
                <a:lnTo>
                  <a:pt x="73902" y="53494"/>
                </a:lnTo>
                <a:lnTo>
                  <a:pt x="76961" y="3886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946010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051167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156322" y="2886075"/>
            <a:ext cx="172973" cy="777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57491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62646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56780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672958" y="2886075"/>
            <a:ext cx="172973" cy="777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74127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9282" y="2886075"/>
            <a:ext cx="77724" cy="777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84439" y="2886075"/>
            <a:ext cx="77723" cy="777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89594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95513" y="2886075"/>
            <a:ext cx="172973" cy="77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495918" y="2886075"/>
            <a:ext cx="77723" cy="777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01075" y="2886075"/>
            <a:ext cx="77723" cy="777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706993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812148" y="2886075"/>
            <a:ext cx="76961" cy="777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17305" y="2886075"/>
            <a:ext cx="76961" cy="77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13317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118472" y="4225671"/>
            <a:ext cx="76961" cy="777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1759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1835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23509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23509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32866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32866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2391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24678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52983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52983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3499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3499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74014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74014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4530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84606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95045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95122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46470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4647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51626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151626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256782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5754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6193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6270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6709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6785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57301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73011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68261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669023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773418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74180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79335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79335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8449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8964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9480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290816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39597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0112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60628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1144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07452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12607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017764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122919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22883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33399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42924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535161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640318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45473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850630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955785" y="2924555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51797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051797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156954" y="4264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156954" y="426491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6627368" y="2679255"/>
            <a:ext cx="11036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10" dirty="0">
                <a:latin typeface="Arial"/>
                <a:cs typeface="Arial"/>
              </a:rPr>
              <a:t>shifted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left</a:t>
            </a:r>
            <a:endParaRPr sz="95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11816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5000497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2</a:t>
            </a: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5635180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635180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5517134" y="605720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-5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6151816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51816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6033770" y="6057201"/>
            <a:ext cx="1981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latin typeface="Arial"/>
                <a:cs typeface="Arial"/>
              </a:rPr>
              <a:t>-10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6668833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668833" y="4704588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6589268" y="6057201"/>
            <a:ext cx="129539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latin typeface="Arial"/>
                <a:cs typeface="Arial"/>
              </a:rPr>
              <a:t>-5</a:t>
            </a:r>
            <a:endParaRPr sz="95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7195375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194804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195566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7153909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712011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711440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12202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7670545" y="6057201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8229028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228838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228838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8149081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10</a:t>
            </a:r>
            <a:endParaRPr sz="950">
              <a:latin typeface="Arial"/>
              <a:cs typeface="Arial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8745664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745473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745473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 txBox="1"/>
          <p:nvPr/>
        </p:nvSpPr>
        <p:spPr>
          <a:xfrm>
            <a:off x="8665718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9262109" y="6006084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262871" y="60068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262109" y="470458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262871" y="47434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 txBox="1"/>
          <p:nvPr/>
        </p:nvSpPr>
        <p:spPr>
          <a:xfrm>
            <a:off x="9183116" y="6057201"/>
            <a:ext cx="160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20</a:t>
            </a:r>
            <a:endParaRPr sz="95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117591" y="604418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1564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224009" y="604418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2240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5000497" y="5942139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5117591" y="5374385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156453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224009" y="53743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9224009" y="537514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 txBox="1"/>
          <p:nvPr/>
        </p:nvSpPr>
        <p:spPr>
          <a:xfrm>
            <a:off x="4895341" y="5272341"/>
            <a:ext cx="2000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.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5117591" y="470458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156453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224009" y="47045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224009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5000497" y="4602543"/>
            <a:ext cx="9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5117591" y="4704588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117591" y="6044184"/>
            <a:ext cx="4144645" cy="0"/>
          </a:xfrm>
          <a:custGeom>
            <a:avLst/>
            <a:gdLst/>
            <a:ahLst/>
            <a:cxnLst/>
            <a:rect l="l" t="t" r="r" b="b"/>
            <a:pathLst>
              <a:path w="4144645">
                <a:moveTo>
                  <a:pt x="0" y="0"/>
                </a:moveTo>
                <a:lnTo>
                  <a:pt x="41445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26287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26210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262871" y="47053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7949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100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173"/>
                </a:lnTo>
                <a:lnTo>
                  <a:pt x="11334" y="65532"/>
                </a:lnTo>
                <a:lnTo>
                  <a:pt x="23467" y="73890"/>
                </a:lnTo>
                <a:lnTo>
                  <a:pt x="38100" y="76962"/>
                </a:lnTo>
                <a:lnTo>
                  <a:pt x="53173" y="73890"/>
                </a:lnTo>
                <a:lnTo>
                  <a:pt x="65532" y="65532"/>
                </a:lnTo>
                <a:lnTo>
                  <a:pt x="73890" y="53173"/>
                </a:lnTo>
                <a:lnTo>
                  <a:pt x="76962" y="38100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184647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100"/>
                </a:lnTo>
                <a:lnTo>
                  <a:pt x="3071" y="53173"/>
                </a:lnTo>
                <a:lnTo>
                  <a:pt x="11429" y="65532"/>
                </a:lnTo>
                <a:lnTo>
                  <a:pt x="23788" y="73890"/>
                </a:lnTo>
                <a:lnTo>
                  <a:pt x="38861" y="76962"/>
                </a:lnTo>
                <a:lnTo>
                  <a:pt x="53494" y="73890"/>
                </a:lnTo>
                <a:lnTo>
                  <a:pt x="65627" y="65532"/>
                </a:lnTo>
                <a:lnTo>
                  <a:pt x="73902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290565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385815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490971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59612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4009" y="23467"/>
                </a:lnTo>
                <a:lnTo>
                  <a:pt x="65912" y="11334"/>
                </a:lnTo>
                <a:lnTo>
                  <a:pt x="53816" y="3059"/>
                </a:lnTo>
                <a:lnTo>
                  <a:pt x="38861" y="0"/>
                </a:lnTo>
                <a:lnTo>
                  <a:pt x="23788" y="3059"/>
                </a:lnTo>
                <a:lnTo>
                  <a:pt x="11429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29" y="65531"/>
                </a:lnTo>
                <a:lnTo>
                  <a:pt x="23788" y="73890"/>
                </a:lnTo>
                <a:lnTo>
                  <a:pt x="38861" y="76961"/>
                </a:lnTo>
                <a:lnTo>
                  <a:pt x="53816" y="73890"/>
                </a:lnTo>
                <a:lnTo>
                  <a:pt x="65912" y="65531"/>
                </a:lnTo>
                <a:lnTo>
                  <a:pt x="74009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0204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80720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912358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008370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113526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21868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32383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1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099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099" y="76961"/>
                </a:lnTo>
                <a:lnTo>
                  <a:pt x="53173" y="73890"/>
                </a:lnTo>
                <a:lnTo>
                  <a:pt x="65531" y="65531"/>
                </a:lnTo>
                <a:lnTo>
                  <a:pt x="73890" y="53173"/>
                </a:lnTo>
                <a:lnTo>
                  <a:pt x="76961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2899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2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34150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630161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99" y="38099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099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199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735318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890" y="23467"/>
                </a:lnTo>
                <a:lnTo>
                  <a:pt x="65531" y="11334"/>
                </a:lnTo>
                <a:lnTo>
                  <a:pt x="53173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173"/>
                </a:lnTo>
                <a:lnTo>
                  <a:pt x="11334" y="65531"/>
                </a:lnTo>
                <a:lnTo>
                  <a:pt x="23467" y="73890"/>
                </a:lnTo>
                <a:lnTo>
                  <a:pt x="38100" y="76961"/>
                </a:lnTo>
                <a:lnTo>
                  <a:pt x="53173" y="73890"/>
                </a:lnTo>
                <a:lnTo>
                  <a:pt x="65532" y="65531"/>
                </a:lnTo>
                <a:lnTo>
                  <a:pt x="73890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840473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946392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8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0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051547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56704" y="6006084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38099"/>
                </a:move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173"/>
                </a:lnTo>
                <a:lnTo>
                  <a:pt x="11049" y="65531"/>
                </a:lnTo>
                <a:lnTo>
                  <a:pt x="23145" y="73890"/>
                </a:lnTo>
                <a:lnTo>
                  <a:pt x="38100" y="76961"/>
                </a:lnTo>
                <a:lnTo>
                  <a:pt x="53054" y="73890"/>
                </a:lnTo>
                <a:lnTo>
                  <a:pt x="65151" y="65531"/>
                </a:lnTo>
                <a:lnTo>
                  <a:pt x="73247" y="53173"/>
                </a:lnTo>
                <a:lnTo>
                  <a:pt x="76200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251954" y="600608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62" y="38099"/>
                </a:moveTo>
                <a:lnTo>
                  <a:pt x="73902" y="23467"/>
                </a:lnTo>
                <a:lnTo>
                  <a:pt x="65627" y="11334"/>
                </a:lnTo>
                <a:lnTo>
                  <a:pt x="53494" y="3059"/>
                </a:lnTo>
                <a:lnTo>
                  <a:pt x="38862" y="0"/>
                </a:lnTo>
                <a:lnTo>
                  <a:pt x="23788" y="3059"/>
                </a:lnTo>
                <a:lnTo>
                  <a:pt x="11430" y="11334"/>
                </a:lnTo>
                <a:lnTo>
                  <a:pt x="3071" y="23467"/>
                </a:lnTo>
                <a:lnTo>
                  <a:pt x="0" y="38099"/>
                </a:lnTo>
                <a:lnTo>
                  <a:pt x="3071" y="53173"/>
                </a:lnTo>
                <a:lnTo>
                  <a:pt x="11430" y="65531"/>
                </a:lnTo>
                <a:lnTo>
                  <a:pt x="23788" y="73890"/>
                </a:lnTo>
                <a:lnTo>
                  <a:pt x="38862" y="76961"/>
                </a:lnTo>
                <a:lnTo>
                  <a:pt x="53494" y="73890"/>
                </a:lnTo>
                <a:lnTo>
                  <a:pt x="65627" y="65531"/>
                </a:lnTo>
                <a:lnTo>
                  <a:pt x="73902" y="53173"/>
                </a:lnTo>
                <a:lnTo>
                  <a:pt x="76962" y="38099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57491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462646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56780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672958" y="4666107"/>
            <a:ext cx="172973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874127" y="4666107"/>
            <a:ext cx="76961" cy="7696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979282" y="4666107"/>
            <a:ext cx="77724" cy="769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084439" y="4666107"/>
            <a:ext cx="77724" cy="769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189594" y="4666107"/>
            <a:ext cx="77723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295513" y="4666107"/>
            <a:ext cx="172973" cy="7696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495918" y="4666107"/>
            <a:ext cx="77724" cy="769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601075" y="4666107"/>
            <a:ext cx="77724" cy="769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706993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812148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917305" y="4666107"/>
            <a:ext cx="172973" cy="769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9118472" y="4666107"/>
            <a:ext cx="76961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11759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11835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23509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223509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2866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32866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42391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424678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52983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52983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3499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3499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4014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4014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4530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84606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95045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95122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046470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04647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15162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15162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25678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257544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6193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6270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46709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46785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2" y="762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57301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573011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668261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669023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773418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774180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879335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879335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984492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984492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89647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089647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194804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19556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290816" y="604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290816" y="604494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762"/>
                </a:lnTo>
                <a:lnTo>
                  <a:pt x="761" y="762"/>
                </a:lnTo>
                <a:lnTo>
                  <a:pt x="7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39597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50112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60628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71144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07452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91260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01776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122919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22883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3399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42924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35161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640318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745473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850630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955785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051797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156954" y="470458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133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6589268" y="4244326"/>
            <a:ext cx="1179830" cy="389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77215" algn="l"/>
                <a:tab pos="1093470" algn="l"/>
              </a:tabLst>
            </a:pPr>
            <a:r>
              <a:rPr sz="950" spc="-25" dirty="0">
                <a:latin typeface="Arial"/>
                <a:cs typeface="Arial"/>
              </a:rPr>
              <a:t>-</a:t>
            </a:r>
            <a:r>
              <a:rPr sz="950" spc="15" dirty="0">
                <a:latin typeface="Arial"/>
                <a:cs typeface="Arial"/>
              </a:rPr>
              <a:t>5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0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50" dirty="0">
                <a:latin typeface="Arial"/>
                <a:cs typeface="Arial"/>
              </a:rPr>
              <a:t>unit </a:t>
            </a:r>
            <a:r>
              <a:rPr sz="950" spc="20" dirty="0">
                <a:latin typeface="Arial"/>
                <a:cs typeface="Arial"/>
              </a:rPr>
              <a:t>step </a:t>
            </a:r>
            <a:r>
              <a:rPr sz="950" spc="5" dirty="0">
                <a:latin typeface="Arial"/>
                <a:cs typeface="Arial"/>
              </a:rPr>
              <a:t>shifted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right</a:t>
            </a:r>
            <a:endParaRPr sz="950">
              <a:latin typeface="Arial"/>
              <a:cs typeface="Arial"/>
            </a:endParaRPr>
          </a:p>
        </p:txBody>
      </p:sp>
      <p:sp>
        <p:nvSpPr>
          <p:cNvPr id="469" name="Footer Placeholder 46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5044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2.3 Difference</a:t>
            </a:r>
            <a:r>
              <a:rPr sz="3200" spc="-20" dirty="0"/>
              <a:t> </a:t>
            </a:r>
            <a:r>
              <a:rPr sz="3200" spc="-5" dirty="0"/>
              <a:t>Equations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1850735"/>
            <a:ext cx="759968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consisting of  combinations of </a:t>
            </a:r>
            <a:r>
              <a:rPr sz="2800" dirty="0">
                <a:latin typeface="Tahoma"/>
                <a:cs typeface="Tahoma"/>
              </a:rPr>
              <a:t>adders, multipliers and </a:t>
            </a:r>
            <a:r>
              <a:rPr sz="2800" spc="-5" dirty="0">
                <a:latin typeface="Tahoma"/>
                <a:cs typeface="Tahoma"/>
              </a:rPr>
              <a:t>unit  </a:t>
            </a:r>
            <a:r>
              <a:rPr sz="2800" dirty="0">
                <a:latin typeface="Tahoma"/>
                <a:cs typeface="Tahoma"/>
              </a:rPr>
              <a:t>delays can always be described by a set of  </a:t>
            </a:r>
            <a:r>
              <a:rPr sz="2800" spc="-5" dirty="0">
                <a:latin typeface="Tahoma"/>
                <a:cs typeface="Tahoma"/>
              </a:rPr>
              <a:t>difference </a:t>
            </a:r>
            <a:r>
              <a:rPr sz="2800" dirty="0">
                <a:latin typeface="Tahoma"/>
                <a:cs typeface="Tahoma"/>
              </a:rPr>
              <a:t>equations.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equations </a:t>
            </a:r>
            <a:r>
              <a:rPr sz="2800" spc="-5" dirty="0">
                <a:latin typeface="Tahoma"/>
                <a:cs typeface="Tahoma"/>
              </a:rPr>
              <a:t>would be  </a:t>
            </a:r>
            <a:r>
              <a:rPr sz="2800" dirty="0">
                <a:latin typeface="Tahoma"/>
                <a:cs typeface="Tahoma"/>
              </a:rPr>
              <a:t>ordinary algebraic equations if no delays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were  </a:t>
            </a:r>
            <a:r>
              <a:rPr sz="2800" spc="-5" dirty="0">
                <a:latin typeface="Tahoma"/>
                <a:cs typeface="Tahoma"/>
              </a:rPr>
              <a:t>present.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60730"/>
            <a:ext cx="2128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622551"/>
            <a:ext cx="2536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800" dirty="0">
                <a:latin typeface="Times New Roman"/>
                <a:cs typeface="Times New Roman"/>
              </a:rPr>
              <a:t>(a)	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954" y="3351276"/>
            <a:ext cx="117983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401" y="3906773"/>
            <a:ext cx="1369060" cy="76200"/>
          </a:xfrm>
          <a:custGeom>
            <a:avLst/>
            <a:gdLst/>
            <a:ahLst/>
            <a:cxnLst/>
            <a:rect l="l" t="t" r="r" b="b"/>
            <a:pathLst>
              <a:path w="1369060" h="76200">
                <a:moveTo>
                  <a:pt x="1309878" y="38099"/>
                </a:moveTo>
                <a:lnTo>
                  <a:pt x="1308354" y="35051"/>
                </a:lnTo>
                <a:lnTo>
                  <a:pt x="13045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04544" y="42671"/>
                </a:lnTo>
                <a:lnTo>
                  <a:pt x="1308354" y="41909"/>
                </a:lnTo>
                <a:lnTo>
                  <a:pt x="1309878" y="38099"/>
                </a:lnTo>
                <a:close/>
              </a:path>
              <a:path w="1369060" h="76200">
                <a:moveTo>
                  <a:pt x="1368552" y="38099"/>
                </a:moveTo>
                <a:lnTo>
                  <a:pt x="1292352" y="0"/>
                </a:lnTo>
                <a:lnTo>
                  <a:pt x="1292352" y="33527"/>
                </a:lnTo>
                <a:lnTo>
                  <a:pt x="1304544" y="33527"/>
                </a:lnTo>
                <a:lnTo>
                  <a:pt x="1308354" y="35051"/>
                </a:lnTo>
                <a:lnTo>
                  <a:pt x="1309878" y="38099"/>
                </a:lnTo>
                <a:lnTo>
                  <a:pt x="1309878" y="67436"/>
                </a:lnTo>
                <a:lnTo>
                  <a:pt x="1368552" y="38099"/>
                </a:lnTo>
                <a:close/>
              </a:path>
              <a:path w="1369060" h="76200">
                <a:moveTo>
                  <a:pt x="1309878" y="67436"/>
                </a:moveTo>
                <a:lnTo>
                  <a:pt x="1309878" y="38099"/>
                </a:lnTo>
                <a:lnTo>
                  <a:pt x="1308354" y="41909"/>
                </a:lnTo>
                <a:lnTo>
                  <a:pt x="1304544" y="42671"/>
                </a:lnTo>
                <a:lnTo>
                  <a:pt x="1292352" y="42671"/>
                </a:lnTo>
                <a:lnTo>
                  <a:pt x="1292352" y="76199"/>
                </a:lnTo>
                <a:lnTo>
                  <a:pt x="13098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196" y="3906773"/>
            <a:ext cx="1279525" cy="76200"/>
          </a:xfrm>
          <a:custGeom>
            <a:avLst/>
            <a:gdLst/>
            <a:ahLst/>
            <a:cxnLst/>
            <a:rect l="l" t="t" r="r" b="b"/>
            <a:pathLst>
              <a:path w="1279525" h="76200">
                <a:moveTo>
                  <a:pt x="1220724" y="38099"/>
                </a:moveTo>
                <a:lnTo>
                  <a:pt x="1219962" y="35051"/>
                </a:lnTo>
                <a:lnTo>
                  <a:pt x="1216152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216152" y="42671"/>
                </a:lnTo>
                <a:lnTo>
                  <a:pt x="1219962" y="41909"/>
                </a:lnTo>
                <a:lnTo>
                  <a:pt x="1220724" y="38099"/>
                </a:lnTo>
                <a:close/>
              </a:path>
              <a:path w="1279525" h="76200">
                <a:moveTo>
                  <a:pt x="1279398" y="38099"/>
                </a:moveTo>
                <a:lnTo>
                  <a:pt x="1203198" y="0"/>
                </a:lnTo>
                <a:lnTo>
                  <a:pt x="1203198" y="33527"/>
                </a:lnTo>
                <a:lnTo>
                  <a:pt x="1216152" y="33527"/>
                </a:lnTo>
                <a:lnTo>
                  <a:pt x="1219962" y="35051"/>
                </a:lnTo>
                <a:lnTo>
                  <a:pt x="1220724" y="38099"/>
                </a:lnTo>
                <a:lnTo>
                  <a:pt x="1220724" y="67436"/>
                </a:lnTo>
                <a:lnTo>
                  <a:pt x="1279398" y="38099"/>
                </a:lnTo>
                <a:close/>
              </a:path>
              <a:path w="1279525" h="76200">
                <a:moveTo>
                  <a:pt x="1220724" y="67436"/>
                </a:moveTo>
                <a:lnTo>
                  <a:pt x="1220724" y="38099"/>
                </a:lnTo>
                <a:lnTo>
                  <a:pt x="1219962" y="41909"/>
                </a:lnTo>
                <a:lnTo>
                  <a:pt x="1216152" y="42671"/>
                </a:lnTo>
                <a:lnTo>
                  <a:pt x="1203198" y="42671"/>
                </a:lnTo>
                <a:lnTo>
                  <a:pt x="1203198" y="76199"/>
                </a:lnTo>
                <a:lnTo>
                  <a:pt x="12207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0973" y="3319526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8501" y="336685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594" y="3351276"/>
            <a:ext cx="1181100" cy="10420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1121" y="3906773"/>
            <a:ext cx="1276350" cy="76200"/>
          </a:xfrm>
          <a:custGeom>
            <a:avLst/>
            <a:gdLst/>
            <a:ahLst/>
            <a:cxnLst/>
            <a:rect l="l" t="t" r="r" b="b"/>
            <a:pathLst>
              <a:path w="1276350" h="76200">
                <a:moveTo>
                  <a:pt x="1217676" y="38099"/>
                </a:moveTo>
                <a:lnTo>
                  <a:pt x="1216152" y="35051"/>
                </a:lnTo>
                <a:lnTo>
                  <a:pt x="121310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213104" y="42671"/>
                </a:lnTo>
                <a:lnTo>
                  <a:pt x="1216152" y="41909"/>
                </a:lnTo>
                <a:lnTo>
                  <a:pt x="1217676" y="38099"/>
                </a:lnTo>
                <a:close/>
              </a:path>
              <a:path w="1276350" h="76200">
                <a:moveTo>
                  <a:pt x="1276350" y="38099"/>
                </a:moveTo>
                <a:lnTo>
                  <a:pt x="1200150" y="0"/>
                </a:lnTo>
                <a:lnTo>
                  <a:pt x="1200150" y="33527"/>
                </a:lnTo>
                <a:lnTo>
                  <a:pt x="1213104" y="33527"/>
                </a:lnTo>
                <a:lnTo>
                  <a:pt x="1216152" y="35051"/>
                </a:lnTo>
                <a:lnTo>
                  <a:pt x="1217676" y="38099"/>
                </a:lnTo>
                <a:lnTo>
                  <a:pt x="1217676" y="67436"/>
                </a:lnTo>
                <a:lnTo>
                  <a:pt x="1276350" y="38099"/>
                </a:lnTo>
                <a:close/>
              </a:path>
              <a:path w="1276350" h="76200">
                <a:moveTo>
                  <a:pt x="1217676" y="67436"/>
                </a:moveTo>
                <a:lnTo>
                  <a:pt x="1217676" y="38099"/>
                </a:lnTo>
                <a:lnTo>
                  <a:pt x="1216152" y="41909"/>
                </a:lnTo>
                <a:lnTo>
                  <a:pt x="1213104" y="42671"/>
                </a:lnTo>
                <a:lnTo>
                  <a:pt x="1200150" y="42671"/>
                </a:lnTo>
                <a:lnTo>
                  <a:pt x="1200150" y="76199"/>
                </a:lnTo>
                <a:lnTo>
                  <a:pt x="12176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595" y="3347720"/>
            <a:ext cx="1962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2082" y="4316191"/>
            <a:ext cx="36226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7520">
              <a:lnSpc>
                <a:spcPct val="155300"/>
              </a:lnSpc>
              <a:spcBef>
                <a:spcPts val="100"/>
              </a:spcBef>
            </a:pPr>
            <a:r>
              <a:rPr sz="4200" i="1" baseline="1984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Unit sample delay  sampling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period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2823" y="4979670"/>
            <a:ext cx="341630" cy="302260"/>
          </a:xfrm>
          <a:custGeom>
            <a:avLst/>
            <a:gdLst/>
            <a:ahLst/>
            <a:cxnLst/>
            <a:rect l="l" t="t" r="r" b="b"/>
            <a:pathLst>
              <a:path w="341630" h="302260">
                <a:moveTo>
                  <a:pt x="287430" y="54314"/>
                </a:moveTo>
                <a:lnTo>
                  <a:pt x="281034" y="47046"/>
                </a:lnTo>
                <a:lnTo>
                  <a:pt x="1524" y="293369"/>
                </a:lnTo>
                <a:lnTo>
                  <a:pt x="0" y="297179"/>
                </a:lnTo>
                <a:lnTo>
                  <a:pt x="1524" y="300227"/>
                </a:lnTo>
                <a:lnTo>
                  <a:pt x="4572" y="301751"/>
                </a:lnTo>
                <a:lnTo>
                  <a:pt x="7620" y="300989"/>
                </a:lnTo>
                <a:lnTo>
                  <a:pt x="287430" y="54314"/>
                </a:lnTo>
                <a:close/>
              </a:path>
              <a:path w="341630" h="302260">
                <a:moveTo>
                  <a:pt x="341376" y="0"/>
                </a:moveTo>
                <a:lnTo>
                  <a:pt x="259080" y="22097"/>
                </a:lnTo>
                <a:lnTo>
                  <a:pt x="281034" y="47046"/>
                </a:lnTo>
                <a:lnTo>
                  <a:pt x="290322" y="38861"/>
                </a:lnTo>
                <a:lnTo>
                  <a:pt x="294132" y="37337"/>
                </a:lnTo>
                <a:lnTo>
                  <a:pt x="297180" y="38861"/>
                </a:lnTo>
                <a:lnTo>
                  <a:pt x="298704" y="42671"/>
                </a:lnTo>
                <a:lnTo>
                  <a:pt x="298704" y="67125"/>
                </a:lnTo>
                <a:lnTo>
                  <a:pt x="309372" y="79247"/>
                </a:lnTo>
                <a:lnTo>
                  <a:pt x="341376" y="0"/>
                </a:lnTo>
                <a:close/>
              </a:path>
              <a:path w="341630" h="302260">
                <a:moveTo>
                  <a:pt x="298704" y="42671"/>
                </a:moveTo>
                <a:lnTo>
                  <a:pt x="297180" y="38861"/>
                </a:lnTo>
                <a:lnTo>
                  <a:pt x="294132" y="37337"/>
                </a:lnTo>
                <a:lnTo>
                  <a:pt x="290322" y="38861"/>
                </a:lnTo>
                <a:lnTo>
                  <a:pt x="281034" y="47046"/>
                </a:lnTo>
                <a:lnTo>
                  <a:pt x="287430" y="54314"/>
                </a:lnTo>
                <a:lnTo>
                  <a:pt x="297180" y="45719"/>
                </a:lnTo>
                <a:lnTo>
                  <a:pt x="298704" y="42671"/>
                </a:lnTo>
                <a:close/>
              </a:path>
              <a:path w="341630" h="302260">
                <a:moveTo>
                  <a:pt x="298704" y="67125"/>
                </a:moveTo>
                <a:lnTo>
                  <a:pt x="298704" y="42671"/>
                </a:lnTo>
                <a:lnTo>
                  <a:pt x="297180" y="45719"/>
                </a:lnTo>
                <a:lnTo>
                  <a:pt x="287430" y="54314"/>
                </a:lnTo>
                <a:lnTo>
                  <a:pt x="298704" y="67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1695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9288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5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6271" y="1213866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506" y="0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111" y="904382"/>
            <a:ext cx="6322695" cy="809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14"/>
              </a:spcBef>
              <a:tabLst>
                <a:tab pos="68580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(b)	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9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1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1]</a:t>
            </a:r>
            <a:r>
              <a:rPr sz="31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650" b="0" spc="7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650" b="0" spc="89" baseline="349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31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sz="31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dirty="0">
                <a:solidFill>
                  <a:srgbClr val="000000"/>
                </a:solidFill>
                <a:latin typeface="Times New Roman"/>
                <a:cs typeface="Times New Roman"/>
              </a:rPr>
              <a:t>2]</a:t>
            </a:r>
            <a:endParaRPr sz="3100">
              <a:latin typeface="Times New Roman"/>
              <a:cs typeface="Times New Roman"/>
            </a:endParaRPr>
          </a:p>
          <a:p>
            <a:pPr marL="1744345">
              <a:lnSpc>
                <a:spcPts val="3075"/>
              </a:lnSpc>
              <a:tabLst>
                <a:tab pos="3051810" algn="l"/>
                <a:tab pos="4828540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2	4	4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19" y="3637026"/>
            <a:ext cx="1592580" cy="76200"/>
          </a:xfrm>
          <a:custGeom>
            <a:avLst/>
            <a:gdLst/>
            <a:ahLst/>
            <a:cxnLst/>
            <a:rect l="l" t="t" r="r" b="b"/>
            <a:pathLst>
              <a:path w="1592580" h="76200">
                <a:moveTo>
                  <a:pt x="1533906" y="38099"/>
                </a:moveTo>
                <a:lnTo>
                  <a:pt x="1532382" y="34289"/>
                </a:lnTo>
                <a:lnTo>
                  <a:pt x="1529334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529334" y="42671"/>
                </a:lnTo>
                <a:lnTo>
                  <a:pt x="1532382" y="41147"/>
                </a:lnTo>
                <a:lnTo>
                  <a:pt x="1533906" y="38099"/>
                </a:lnTo>
                <a:close/>
              </a:path>
              <a:path w="1592580" h="76200">
                <a:moveTo>
                  <a:pt x="1592580" y="38099"/>
                </a:moveTo>
                <a:lnTo>
                  <a:pt x="1516380" y="0"/>
                </a:lnTo>
                <a:lnTo>
                  <a:pt x="1516380" y="33527"/>
                </a:lnTo>
                <a:lnTo>
                  <a:pt x="1529334" y="33527"/>
                </a:lnTo>
                <a:lnTo>
                  <a:pt x="1532382" y="34289"/>
                </a:lnTo>
                <a:lnTo>
                  <a:pt x="1533906" y="38099"/>
                </a:lnTo>
                <a:lnTo>
                  <a:pt x="1533906" y="67436"/>
                </a:lnTo>
                <a:lnTo>
                  <a:pt x="1592580" y="38099"/>
                </a:lnTo>
                <a:close/>
              </a:path>
              <a:path w="1592580" h="76200">
                <a:moveTo>
                  <a:pt x="1533906" y="67436"/>
                </a:moveTo>
                <a:lnTo>
                  <a:pt x="1533906" y="38099"/>
                </a:lnTo>
                <a:lnTo>
                  <a:pt x="1532382" y="41147"/>
                </a:lnTo>
                <a:lnTo>
                  <a:pt x="1529334" y="42671"/>
                </a:lnTo>
                <a:lnTo>
                  <a:pt x="1516380" y="42671"/>
                </a:lnTo>
                <a:lnTo>
                  <a:pt x="1516380" y="76199"/>
                </a:lnTo>
                <a:lnTo>
                  <a:pt x="15339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3637026"/>
            <a:ext cx="1485900" cy="76200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27226" y="38099"/>
                </a:moveTo>
                <a:lnTo>
                  <a:pt x="1425702" y="34289"/>
                </a:lnTo>
                <a:lnTo>
                  <a:pt x="1422654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22654" y="42671"/>
                </a:lnTo>
                <a:lnTo>
                  <a:pt x="1425702" y="41147"/>
                </a:lnTo>
                <a:lnTo>
                  <a:pt x="1427226" y="38099"/>
                </a:lnTo>
                <a:close/>
              </a:path>
              <a:path w="1485900" h="76200">
                <a:moveTo>
                  <a:pt x="1485900" y="38099"/>
                </a:moveTo>
                <a:lnTo>
                  <a:pt x="1409700" y="0"/>
                </a:lnTo>
                <a:lnTo>
                  <a:pt x="1409700" y="33527"/>
                </a:lnTo>
                <a:lnTo>
                  <a:pt x="1422654" y="33527"/>
                </a:lnTo>
                <a:lnTo>
                  <a:pt x="1425702" y="34289"/>
                </a:lnTo>
                <a:lnTo>
                  <a:pt x="1427226" y="38099"/>
                </a:lnTo>
                <a:lnTo>
                  <a:pt x="1427226" y="67436"/>
                </a:lnTo>
                <a:lnTo>
                  <a:pt x="1485900" y="38099"/>
                </a:lnTo>
                <a:close/>
              </a:path>
              <a:path w="1485900" h="76200">
                <a:moveTo>
                  <a:pt x="1427226" y="67436"/>
                </a:moveTo>
                <a:lnTo>
                  <a:pt x="1427226" y="38099"/>
                </a:lnTo>
                <a:lnTo>
                  <a:pt x="1425702" y="41147"/>
                </a:lnTo>
                <a:lnTo>
                  <a:pt x="1422654" y="42671"/>
                </a:lnTo>
                <a:lnTo>
                  <a:pt x="1409700" y="42671"/>
                </a:lnTo>
                <a:lnTo>
                  <a:pt x="1409700" y="76199"/>
                </a:lnTo>
                <a:lnTo>
                  <a:pt x="1427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8652" y="310235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361" y="3130468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3500" y="3084576"/>
            <a:ext cx="1376680" cy="103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509" y="3187674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x[n-2]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9671" y="3741420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9417" y="4626102"/>
            <a:ext cx="638810" cy="593725"/>
          </a:xfrm>
          <a:custGeom>
            <a:avLst/>
            <a:gdLst/>
            <a:ahLst/>
            <a:cxnLst/>
            <a:rect l="l" t="t" r="r" b="b"/>
            <a:pathLst>
              <a:path w="638810" h="593725">
                <a:moveTo>
                  <a:pt x="316229" y="593598"/>
                </a:moveTo>
                <a:lnTo>
                  <a:pt x="638555" y="3048"/>
                </a:lnTo>
                <a:lnTo>
                  <a:pt x="0" y="0"/>
                </a:lnTo>
                <a:lnTo>
                  <a:pt x="316229" y="5935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7367" y="4626102"/>
            <a:ext cx="637540" cy="593725"/>
          </a:xfrm>
          <a:custGeom>
            <a:avLst/>
            <a:gdLst/>
            <a:ahLst/>
            <a:cxnLst/>
            <a:rect l="l" t="t" r="r" b="b"/>
            <a:pathLst>
              <a:path w="637539" h="593725">
                <a:moveTo>
                  <a:pt x="315467" y="593597"/>
                </a:moveTo>
                <a:lnTo>
                  <a:pt x="637031" y="3047"/>
                </a:lnTo>
                <a:lnTo>
                  <a:pt x="0" y="0"/>
                </a:lnTo>
                <a:lnTo>
                  <a:pt x="315467" y="5935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1997" y="4626102"/>
            <a:ext cx="633730" cy="593725"/>
          </a:xfrm>
          <a:custGeom>
            <a:avLst/>
            <a:gdLst/>
            <a:ahLst/>
            <a:cxnLst/>
            <a:rect l="l" t="t" r="r" b="b"/>
            <a:pathLst>
              <a:path w="633729" h="593725">
                <a:moveTo>
                  <a:pt x="313944" y="593597"/>
                </a:moveTo>
                <a:lnTo>
                  <a:pt x="633222" y="3047"/>
                </a:lnTo>
                <a:lnTo>
                  <a:pt x="0" y="0"/>
                </a:lnTo>
                <a:lnTo>
                  <a:pt x="313944" y="593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695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3597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58228" y="3741420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4769" y="5370576"/>
            <a:ext cx="741680" cy="885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1623" y="5770626"/>
            <a:ext cx="744855" cy="76200"/>
          </a:xfrm>
          <a:custGeom>
            <a:avLst/>
            <a:gdLst/>
            <a:ahLst/>
            <a:cxnLst/>
            <a:rect l="l" t="t" r="r" b="b"/>
            <a:pathLst>
              <a:path w="744854" h="76200">
                <a:moveTo>
                  <a:pt x="685800" y="38100"/>
                </a:moveTo>
                <a:lnTo>
                  <a:pt x="684276" y="34290"/>
                </a:lnTo>
                <a:lnTo>
                  <a:pt x="681228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81228" y="42672"/>
                </a:lnTo>
                <a:lnTo>
                  <a:pt x="684276" y="41148"/>
                </a:lnTo>
                <a:lnTo>
                  <a:pt x="685800" y="38100"/>
                </a:lnTo>
                <a:close/>
              </a:path>
              <a:path w="744854" h="76200">
                <a:moveTo>
                  <a:pt x="744474" y="38100"/>
                </a:moveTo>
                <a:lnTo>
                  <a:pt x="668274" y="0"/>
                </a:lnTo>
                <a:lnTo>
                  <a:pt x="668274" y="33528"/>
                </a:lnTo>
                <a:lnTo>
                  <a:pt x="681228" y="33528"/>
                </a:lnTo>
                <a:lnTo>
                  <a:pt x="684276" y="34290"/>
                </a:lnTo>
                <a:lnTo>
                  <a:pt x="685800" y="38100"/>
                </a:lnTo>
                <a:lnTo>
                  <a:pt x="685800" y="67437"/>
                </a:lnTo>
                <a:lnTo>
                  <a:pt x="744474" y="38100"/>
                </a:lnTo>
                <a:close/>
              </a:path>
              <a:path w="744854" h="76200">
                <a:moveTo>
                  <a:pt x="685800" y="67437"/>
                </a:moveTo>
                <a:lnTo>
                  <a:pt x="685800" y="38100"/>
                </a:lnTo>
                <a:lnTo>
                  <a:pt x="684276" y="41148"/>
                </a:lnTo>
                <a:lnTo>
                  <a:pt x="681228" y="42672"/>
                </a:lnTo>
                <a:lnTo>
                  <a:pt x="668274" y="42672"/>
                </a:lnTo>
                <a:lnTo>
                  <a:pt x="668274" y="76200"/>
                </a:lnTo>
                <a:lnTo>
                  <a:pt x="6858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23" y="6070853"/>
            <a:ext cx="5930900" cy="76200"/>
          </a:xfrm>
          <a:custGeom>
            <a:avLst/>
            <a:gdLst/>
            <a:ahLst/>
            <a:cxnLst/>
            <a:rect l="l" t="t" r="r" b="b"/>
            <a:pathLst>
              <a:path w="5930900" h="76200">
                <a:moveTo>
                  <a:pt x="5871972" y="38100"/>
                </a:moveTo>
                <a:lnTo>
                  <a:pt x="5871210" y="34290"/>
                </a:lnTo>
                <a:lnTo>
                  <a:pt x="586740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5867400" y="42672"/>
                </a:lnTo>
                <a:lnTo>
                  <a:pt x="5871210" y="41148"/>
                </a:lnTo>
                <a:lnTo>
                  <a:pt x="5871972" y="38100"/>
                </a:lnTo>
                <a:close/>
              </a:path>
              <a:path w="5930900" h="76200">
                <a:moveTo>
                  <a:pt x="5930646" y="38100"/>
                </a:moveTo>
                <a:lnTo>
                  <a:pt x="5854446" y="0"/>
                </a:lnTo>
                <a:lnTo>
                  <a:pt x="5854446" y="32766"/>
                </a:lnTo>
                <a:lnTo>
                  <a:pt x="5867400" y="32766"/>
                </a:lnTo>
                <a:lnTo>
                  <a:pt x="5871210" y="34290"/>
                </a:lnTo>
                <a:lnTo>
                  <a:pt x="5871972" y="38100"/>
                </a:lnTo>
                <a:lnTo>
                  <a:pt x="5871972" y="67437"/>
                </a:lnTo>
                <a:lnTo>
                  <a:pt x="5930646" y="38100"/>
                </a:lnTo>
                <a:close/>
              </a:path>
              <a:path w="5930900" h="76200">
                <a:moveTo>
                  <a:pt x="5871972" y="67437"/>
                </a:moveTo>
                <a:lnTo>
                  <a:pt x="5871972" y="38100"/>
                </a:lnTo>
                <a:lnTo>
                  <a:pt x="5871210" y="41148"/>
                </a:lnTo>
                <a:lnTo>
                  <a:pt x="5867400" y="42672"/>
                </a:lnTo>
                <a:lnTo>
                  <a:pt x="5854446" y="42672"/>
                </a:lnTo>
                <a:lnTo>
                  <a:pt x="5854446" y="76200"/>
                </a:lnTo>
                <a:lnTo>
                  <a:pt x="587197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8695" y="5219700"/>
            <a:ext cx="0" cy="889635"/>
          </a:xfrm>
          <a:custGeom>
            <a:avLst/>
            <a:gdLst/>
            <a:ahLst/>
            <a:cxnLst/>
            <a:rect l="l" t="t" r="r" b="b"/>
            <a:pathLst>
              <a:path h="889635">
                <a:moveTo>
                  <a:pt x="0" y="0"/>
                </a:moveTo>
                <a:lnTo>
                  <a:pt x="0" y="889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9026" y="5770626"/>
            <a:ext cx="3286125" cy="76200"/>
          </a:xfrm>
          <a:custGeom>
            <a:avLst/>
            <a:gdLst/>
            <a:ahLst/>
            <a:cxnLst/>
            <a:rect l="l" t="t" r="r" b="b"/>
            <a:pathLst>
              <a:path w="3286125" h="76200">
                <a:moveTo>
                  <a:pt x="3227070" y="38099"/>
                </a:moveTo>
                <a:lnTo>
                  <a:pt x="3226308" y="34289"/>
                </a:lnTo>
                <a:lnTo>
                  <a:pt x="322249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222498" y="42671"/>
                </a:lnTo>
                <a:lnTo>
                  <a:pt x="3226308" y="41147"/>
                </a:lnTo>
                <a:lnTo>
                  <a:pt x="3227070" y="38099"/>
                </a:lnTo>
                <a:close/>
              </a:path>
              <a:path w="3286125" h="76200">
                <a:moveTo>
                  <a:pt x="3285744" y="38099"/>
                </a:moveTo>
                <a:lnTo>
                  <a:pt x="3209544" y="0"/>
                </a:lnTo>
                <a:lnTo>
                  <a:pt x="3209544" y="33527"/>
                </a:lnTo>
                <a:lnTo>
                  <a:pt x="3222498" y="33527"/>
                </a:lnTo>
                <a:lnTo>
                  <a:pt x="3226308" y="34289"/>
                </a:lnTo>
                <a:lnTo>
                  <a:pt x="3227070" y="38099"/>
                </a:lnTo>
                <a:lnTo>
                  <a:pt x="3227070" y="67436"/>
                </a:lnTo>
                <a:lnTo>
                  <a:pt x="3285744" y="38099"/>
                </a:lnTo>
                <a:close/>
              </a:path>
              <a:path w="3286125" h="76200">
                <a:moveTo>
                  <a:pt x="3227070" y="67436"/>
                </a:moveTo>
                <a:lnTo>
                  <a:pt x="3227070" y="38099"/>
                </a:lnTo>
                <a:lnTo>
                  <a:pt x="3226308" y="41147"/>
                </a:lnTo>
                <a:lnTo>
                  <a:pt x="3222498" y="42671"/>
                </a:lnTo>
                <a:lnTo>
                  <a:pt x="3209544" y="42671"/>
                </a:lnTo>
                <a:lnTo>
                  <a:pt x="3209544" y="76199"/>
                </a:lnTo>
                <a:lnTo>
                  <a:pt x="322707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3597" y="5219700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2893" y="5480303"/>
            <a:ext cx="532130" cy="76200"/>
          </a:xfrm>
          <a:custGeom>
            <a:avLst/>
            <a:gdLst/>
            <a:ahLst/>
            <a:cxnLst/>
            <a:rect l="l" t="t" r="r" b="b"/>
            <a:pathLst>
              <a:path w="532129" h="76200">
                <a:moveTo>
                  <a:pt x="473201" y="38099"/>
                </a:moveTo>
                <a:lnTo>
                  <a:pt x="472439" y="34289"/>
                </a:lnTo>
                <a:lnTo>
                  <a:pt x="468629" y="32765"/>
                </a:lnTo>
                <a:lnTo>
                  <a:pt x="5333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468629" y="42671"/>
                </a:lnTo>
                <a:lnTo>
                  <a:pt x="472439" y="41147"/>
                </a:lnTo>
                <a:lnTo>
                  <a:pt x="473201" y="38099"/>
                </a:lnTo>
                <a:close/>
              </a:path>
              <a:path w="532129" h="76200">
                <a:moveTo>
                  <a:pt x="531875" y="38099"/>
                </a:moveTo>
                <a:lnTo>
                  <a:pt x="455675" y="0"/>
                </a:lnTo>
                <a:lnTo>
                  <a:pt x="455675" y="32765"/>
                </a:lnTo>
                <a:lnTo>
                  <a:pt x="468629" y="32765"/>
                </a:lnTo>
                <a:lnTo>
                  <a:pt x="472439" y="34289"/>
                </a:lnTo>
                <a:lnTo>
                  <a:pt x="473201" y="38099"/>
                </a:lnTo>
                <a:lnTo>
                  <a:pt x="473201" y="67436"/>
                </a:lnTo>
                <a:lnTo>
                  <a:pt x="531875" y="38099"/>
                </a:lnTo>
                <a:close/>
              </a:path>
              <a:path w="532129" h="76200">
                <a:moveTo>
                  <a:pt x="473201" y="67436"/>
                </a:moveTo>
                <a:lnTo>
                  <a:pt x="473201" y="38099"/>
                </a:lnTo>
                <a:lnTo>
                  <a:pt x="472439" y="41147"/>
                </a:lnTo>
                <a:lnTo>
                  <a:pt x="468629" y="42671"/>
                </a:lnTo>
                <a:lnTo>
                  <a:pt x="455675" y="42671"/>
                </a:lnTo>
                <a:lnTo>
                  <a:pt x="455675" y="76199"/>
                </a:lnTo>
                <a:lnTo>
                  <a:pt x="473201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8228" y="521970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09152" y="5264150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7178" y="4864170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9822" y="4874133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8510" y="4854918"/>
            <a:ext cx="648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9061" y="5559864"/>
            <a:ext cx="1153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0.5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136" y="679787"/>
            <a:ext cx="492696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12494" algn="l"/>
              </a:tabLst>
            </a:pP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(c)	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3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3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6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7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7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1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0.25</a:t>
            </a:r>
            <a:r>
              <a:rPr sz="3100" b="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12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00" b="0" i="1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1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100" b="0" spc="-4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250" b="0" spc="-22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022" y="2974848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906" y="0"/>
                </a:moveTo>
                <a:lnTo>
                  <a:pt x="341919" y="3049"/>
                </a:lnTo>
                <a:lnTo>
                  <a:pt x="294735" y="11953"/>
                </a:lnTo>
                <a:lnTo>
                  <a:pt x="249722" y="26342"/>
                </a:lnTo>
                <a:lnTo>
                  <a:pt x="207247" y="45849"/>
                </a:lnTo>
                <a:lnTo>
                  <a:pt x="167680" y="70104"/>
                </a:lnTo>
                <a:lnTo>
                  <a:pt x="131388" y="98740"/>
                </a:lnTo>
                <a:lnTo>
                  <a:pt x="98740" y="131388"/>
                </a:lnTo>
                <a:lnTo>
                  <a:pt x="70104" y="167680"/>
                </a:lnTo>
                <a:lnTo>
                  <a:pt x="45849" y="207247"/>
                </a:lnTo>
                <a:lnTo>
                  <a:pt x="26342" y="249722"/>
                </a:lnTo>
                <a:lnTo>
                  <a:pt x="11953" y="294735"/>
                </a:lnTo>
                <a:lnTo>
                  <a:pt x="3049" y="341919"/>
                </a:lnTo>
                <a:lnTo>
                  <a:pt x="0" y="390906"/>
                </a:lnTo>
                <a:lnTo>
                  <a:pt x="3049" y="439879"/>
                </a:lnTo>
                <a:lnTo>
                  <a:pt x="11953" y="487027"/>
                </a:lnTo>
                <a:lnTo>
                  <a:pt x="26342" y="531986"/>
                </a:lnTo>
                <a:lnTo>
                  <a:pt x="45849" y="574392"/>
                </a:lnTo>
                <a:lnTo>
                  <a:pt x="70104" y="613880"/>
                </a:lnTo>
                <a:lnTo>
                  <a:pt x="98740" y="650086"/>
                </a:lnTo>
                <a:lnTo>
                  <a:pt x="131388" y="682646"/>
                </a:lnTo>
                <a:lnTo>
                  <a:pt x="167680" y="711197"/>
                </a:lnTo>
                <a:lnTo>
                  <a:pt x="207247" y="735373"/>
                </a:lnTo>
                <a:lnTo>
                  <a:pt x="249722" y="754810"/>
                </a:lnTo>
                <a:lnTo>
                  <a:pt x="294735" y="769145"/>
                </a:lnTo>
                <a:lnTo>
                  <a:pt x="341919" y="778013"/>
                </a:lnTo>
                <a:lnTo>
                  <a:pt x="390906" y="781050"/>
                </a:lnTo>
                <a:lnTo>
                  <a:pt x="439879" y="778013"/>
                </a:lnTo>
                <a:lnTo>
                  <a:pt x="487027" y="769145"/>
                </a:lnTo>
                <a:lnTo>
                  <a:pt x="531986" y="754810"/>
                </a:lnTo>
                <a:lnTo>
                  <a:pt x="574392" y="735373"/>
                </a:lnTo>
                <a:lnTo>
                  <a:pt x="613880" y="711197"/>
                </a:lnTo>
                <a:lnTo>
                  <a:pt x="650086" y="682646"/>
                </a:lnTo>
                <a:lnTo>
                  <a:pt x="682646" y="650086"/>
                </a:lnTo>
                <a:lnTo>
                  <a:pt x="711197" y="613880"/>
                </a:lnTo>
                <a:lnTo>
                  <a:pt x="735373" y="574392"/>
                </a:lnTo>
                <a:lnTo>
                  <a:pt x="754810" y="531986"/>
                </a:lnTo>
                <a:lnTo>
                  <a:pt x="769145" y="487027"/>
                </a:lnTo>
                <a:lnTo>
                  <a:pt x="778013" y="439879"/>
                </a:lnTo>
                <a:lnTo>
                  <a:pt x="781050" y="390905"/>
                </a:lnTo>
                <a:lnTo>
                  <a:pt x="778013" y="341919"/>
                </a:lnTo>
                <a:lnTo>
                  <a:pt x="769145" y="294735"/>
                </a:lnTo>
                <a:lnTo>
                  <a:pt x="754810" y="249722"/>
                </a:lnTo>
                <a:lnTo>
                  <a:pt x="735373" y="207247"/>
                </a:lnTo>
                <a:lnTo>
                  <a:pt x="711197" y="167680"/>
                </a:lnTo>
                <a:lnTo>
                  <a:pt x="682646" y="131388"/>
                </a:lnTo>
                <a:lnTo>
                  <a:pt x="650086" y="98740"/>
                </a:lnTo>
                <a:lnTo>
                  <a:pt x="613880" y="70104"/>
                </a:lnTo>
                <a:lnTo>
                  <a:pt x="574392" y="45849"/>
                </a:lnTo>
                <a:lnTo>
                  <a:pt x="531986" y="26342"/>
                </a:lnTo>
                <a:lnTo>
                  <a:pt x="487027" y="11953"/>
                </a:lnTo>
                <a:lnTo>
                  <a:pt x="439879" y="3049"/>
                </a:lnTo>
                <a:lnTo>
                  <a:pt x="3909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0300" y="2659043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120" y="3310128"/>
            <a:ext cx="4980940" cy="76200"/>
          </a:xfrm>
          <a:custGeom>
            <a:avLst/>
            <a:gdLst/>
            <a:ahLst/>
            <a:cxnLst/>
            <a:rect l="l" t="t" r="r" b="b"/>
            <a:pathLst>
              <a:path w="4980940" h="76200">
                <a:moveTo>
                  <a:pt x="4921758" y="38100"/>
                </a:moveTo>
                <a:lnTo>
                  <a:pt x="4920234" y="34290"/>
                </a:lnTo>
                <a:lnTo>
                  <a:pt x="4917186" y="32766"/>
                </a:lnTo>
                <a:lnTo>
                  <a:pt x="5334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4917186" y="42672"/>
                </a:lnTo>
                <a:lnTo>
                  <a:pt x="4920234" y="41148"/>
                </a:lnTo>
                <a:lnTo>
                  <a:pt x="4921758" y="38100"/>
                </a:lnTo>
                <a:close/>
              </a:path>
              <a:path w="4980940" h="76200">
                <a:moveTo>
                  <a:pt x="4980432" y="38100"/>
                </a:moveTo>
                <a:lnTo>
                  <a:pt x="4904232" y="0"/>
                </a:lnTo>
                <a:lnTo>
                  <a:pt x="4904232" y="32766"/>
                </a:lnTo>
                <a:lnTo>
                  <a:pt x="4917186" y="32766"/>
                </a:lnTo>
                <a:lnTo>
                  <a:pt x="4920234" y="34290"/>
                </a:lnTo>
                <a:lnTo>
                  <a:pt x="4921758" y="38100"/>
                </a:lnTo>
                <a:lnTo>
                  <a:pt x="4921758" y="67437"/>
                </a:lnTo>
                <a:lnTo>
                  <a:pt x="4980432" y="38100"/>
                </a:lnTo>
                <a:close/>
              </a:path>
              <a:path w="4980940" h="76200">
                <a:moveTo>
                  <a:pt x="4921758" y="67437"/>
                </a:moveTo>
                <a:lnTo>
                  <a:pt x="4921758" y="38100"/>
                </a:lnTo>
                <a:lnTo>
                  <a:pt x="4920234" y="41148"/>
                </a:lnTo>
                <a:lnTo>
                  <a:pt x="4917186" y="42672"/>
                </a:lnTo>
                <a:lnTo>
                  <a:pt x="4904232" y="42672"/>
                </a:lnTo>
                <a:lnTo>
                  <a:pt x="4904232" y="76200"/>
                </a:lnTo>
                <a:lnTo>
                  <a:pt x="492175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6723" y="3852671"/>
            <a:ext cx="391795" cy="584835"/>
          </a:xfrm>
          <a:custGeom>
            <a:avLst/>
            <a:gdLst/>
            <a:ahLst/>
            <a:cxnLst/>
            <a:rect l="l" t="t" r="r" b="b"/>
            <a:pathLst>
              <a:path w="391795" h="584835">
                <a:moveTo>
                  <a:pt x="0" y="295655"/>
                </a:moveTo>
                <a:lnTo>
                  <a:pt x="391667" y="584453"/>
                </a:lnTo>
                <a:lnTo>
                  <a:pt x="386333" y="0"/>
                </a:lnTo>
                <a:lnTo>
                  <a:pt x="0" y="2956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2327" y="3310128"/>
            <a:ext cx="979169" cy="76200"/>
          </a:xfrm>
          <a:custGeom>
            <a:avLst/>
            <a:gdLst/>
            <a:ahLst/>
            <a:cxnLst/>
            <a:rect l="l" t="t" r="r" b="b"/>
            <a:pathLst>
              <a:path w="979169" h="76200">
                <a:moveTo>
                  <a:pt x="920496" y="38099"/>
                </a:moveTo>
                <a:lnTo>
                  <a:pt x="918972" y="34289"/>
                </a:lnTo>
                <a:lnTo>
                  <a:pt x="91592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15924" y="42671"/>
                </a:lnTo>
                <a:lnTo>
                  <a:pt x="918972" y="41147"/>
                </a:lnTo>
                <a:lnTo>
                  <a:pt x="920496" y="38099"/>
                </a:lnTo>
                <a:close/>
              </a:path>
              <a:path w="979169" h="76200">
                <a:moveTo>
                  <a:pt x="979170" y="38099"/>
                </a:moveTo>
                <a:lnTo>
                  <a:pt x="902969" y="0"/>
                </a:lnTo>
                <a:lnTo>
                  <a:pt x="902969" y="32765"/>
                </a:lnTo>
                <a:lnTo>
                  <a:pt x="915924" y="32765"/>
                </a:lnTo>
                <a:lnTo>
                  <a:pt x="918972" y="34289"/>
                </a:lnTo>
                <a:lnTo>
                  <a:pt x="920496" y="38099"/>
                </a:lnTo>
                <a:lnTo>
                  <a:pt x="920496" y="67436"/>
                </a:lnTo>
                <a:lnTo>
                  <a:pt x="979170" y="38099"/>
                </a:lnTo>
                <a:close/>
              </a:path>
              <a:path w="979169" h="76200">
                <a:moveTo>
                  <a:pt x="920496" y="67436"/>
                </a:moveTo>
                <a:lnTo>
                  <a:pt x="920496" y="38099"/>
                </a:lnTo>
                <a:lnTo>
                  <a:pt x="918972" y="41147"/>
                </a:lnTo>
                <a:lnTo>
                  <a:pt x="915924" y="42671"/>
                </a:lnTo>
                <a:lnTo>
                  <a:pt x="902969" y="42671"/>
                </a:lnTo>
                <a:lnTo>
                  <a:pt x="902969" y="76199"/>
                </a:lnTo>
                <a:lnTo>
                  <a:pt x="9204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254" y="3755897"/>
            <a:ext cx="76200" cy="395605"/>
          </a:xfrm>
          <a:custGeom>
            <a:avLst/>
            <a:gdLst/>
            <a:ahLst/>
            <a:cxnLst/>
            <a:rect l="l" t="t" r="r" b="b"/>
            <a:pathLst>
              <a:path w="76200" h="39560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766" y="76199"/>
                </a:lnTo>
                <a:lnTo>
                  <a:pt x="32766" y="63245"/>
                </a:lnTo>
                <a:lnTo>
                  <a:pt x="34290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95604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4290" y="60197"/>
                </a:lnTo>
                <a:lnTo>
                  <a:pt x="32766" y="63245"/>
                </a:lnTo>
                <a:lnTo>
                  <a:pt x="32766" y="76199"/>
                </a:lnTo>
                <a:lnTo>
                  <a:pt x="42672" y="76199"/>
                </a:lnTo>
                <a:close/>
              </a:path>
              <a:path w="76200" h="395604">
                <a:moveTo>
                  <a:pt x="42672" y="390905"/>
                </a:moveTo>
                <a:lnTo>
                  <a:pt x="42672" y="76199"/>
                </a:lnTo>
                <a:lnTo>
                  <a:pt x="32766" y="76199"/>
                </a:lnTo>
                <a:lnTo>
                  <a:pt x="32766" y="390905"/>
                </a:lnTo>
                <a:lnTo>
                  <a:pt x="34290" y="393953"/>
                </a:lnTo>
                <a:lnTo>
                  <a:pt x="38100" y="395477"/>
                </a:lnTo>
                <a:lnTo>
                  <a:pt x="41148" y="393953"/>
                </a:lnTo>
                <a:lnTo>
                  <a:pt x="426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354" y="4146803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29336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90581" y="3365753"/>
          <a:ext cx="3122929" cy="107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/>
                <a:gridCol w="1268730"/>
                <a:gridCol w="585469"/>
              </a:tblGrid>
              <a:tr h="3898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195580">
                        <a:lnSpc>
                          <a:spcPts val="2450"/>
                        </a:lnSpc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y[n-1]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8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6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116833" y="3130549"/>
            <a:ext cx="65976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200"/>
              </a:spcBef>
            </a:pPr>
            <a:r>
              <a:rPr sz="2800" i="1" dirty="0">
                <a:latin typeface="Times New Roman"/>
                <a:cs typeface="Times New Roman"/>
              </a:rPr>
              <a:t>0.25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030" y="2659095"/>
            <a:ext cx="636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Times New Roman"/>
                <a:cs typeface="Times New Roman"/>
              </a:rPr>
              <a:t>x[n]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754" y="5423835"/>
            <a:ext cx="13843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0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275" y="5389977"/>
            <a:ext cx="8854440" cy="10902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67715" algn="l"/>
              </a:tabLst>
            </a:pPr>
            <a:r>
              <a:rPr sz="3000" spc="15" dirty="0">
                <a:latin typeface="Times New Roman"/>
                <a:cs typeface="Times New Roman"/>
              </a:rPr>
              <a:t>(d)	</a:t>
            </a:r>
            <a:r>
              <a:rPr sz="3000" i="1" spc="25" dirty="0">
                <a:latin typeface="Times New Roman"/>
                <a:cs typeface="Times New Roman"/>
              </a:rPr>
              <a:t>y</a:t>
            </a:r>
            <a:r>
              <a:rPr sz="3000" spc="25" dirty="0">
                <a:latin typeface="Times New Roman"/>
                <a:cs typeface="Times New Roman"/>
              </a:rPr>
              <a:t>[</a:t>
            </a:r>
            <a:r>
              <a:rPr sz="3000" i="1" spc="25" dirty="0">
                <a:latin typeface="Times New Roman"/>
                <a:cs typeface="Times New Roman"/>
              </a:rPr>
              <a:t>n</a:t>
            </a:r>
            <a:r>
              <a:rPr sz="3000" spc="25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6825" spc="7" baseline="-8547" dirty="0">
                <a:latin typeface="Symbol"/>
                <a:cs typeface="Symbol"/>
              </a:rPr>
              <a:t></a:t>
            </a:r>
            <a:r>
              <a:rPr sz="6825" spc="-877" baseline="-8547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i="1" spc="140" dirty="0">
                <a:latin typeface="Times New Roman"/>
                <a:cs typeface="Times New Roman"/>
              </a:rPr>
              <a:t>k</a:t>
            </a:r>
            <a:r>
              <a:rPr sz="3000" spc="140" dirty="0">
                <a:latin typeface="Times New Roman"/>
                <a:cs typeface="Times New Roman"/>
              </a:rPr>
              <a:t>]</a:t>
            </a:r>
            <a:r>
              <a:rPr sz="3000" spc="-19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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i="1" spc="15" dirty="0">
                <a:latin typeface="Times New Roman"/>
                <a:cs typeface="Times New Roman"/>
              </a:rPr>
              <a:t>x</a:t>
            </a:r>
            <a:r>
              <a:rPr sz="3000" spc="15" dirty="0">
                <a:latin typeface="Times New Roman"/>
                <a:cs typeface="Times New Roman"/>
              </a:rPr>
              <a:t>[</a:t>
            </a:r>
            <a:r>
              <a:rPr sz="3000" i="1" spc="15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</a:t>
            </a:r>
            <a:r>
              <a:rPr sz="3000" spc="-5" dirty="0">
                <a:latin typeface="Times New Roman"/>
                <a:cs typeface="Times New Roman"/>
              </a:rPr>
              <a:t>1]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3]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n</a:t>
            </a:r>
            <a:r>
              <a:rPr sz="3000" i="1" spc="-22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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4]</a:t>
            </a:r>
            <a:endParaRPr sz="30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245"/>
              </a:spcBef>
            </a:pP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Symbol"/>
                <a:cs typeface="Symbol"/>
              </a:rPr>
              <a:t></a:t>
            </a:r>
            <a:r>
              <a:rPr sz="1750" spc="4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518413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9A"/>
                </a:solidFill>
              </a:rPr>
              <a:t>Example: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30829" y="1295400"/>
            <a:ext cx="5398770" cy="593725"/>
          </a:xfrm>
          <a:custGeom>
            <a:avLst/>
            <a:gdLst/>
            <a:ahLst/>
            <a:cxnLst/>
            <a:rect l="l" t="t" r="r" b="b"/>
            <a:pathLst>
              <a:path w="5398770" h="593725">
                <a:moveTo>
                  <a:pt x="0" y="0"/>
                </a:moveTo>
                <a:lnTo>
                  <a:pt x="0" y="593598"/>
                </a:lnTo>
                <a:lnTo>
                  <a:pt x="5398770" y="593598"/>
                </a:lnTo>
                <a:lnTo>
                  <a:pt x="53987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901" y="1135077"/>
            <a:ext cx="6456680" cy="1934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25"/>
              </a:spcBef>
            </a:pPr>
            <a:r>
              <a:rPr sz="3100" i="1" spc="-5" dirty="0">
                <a:latin typeface="Times New Roman"/>
                <a:cs typeface="Times New Roman"/>
              </a:rPr>
              <a:t>y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30" dirty="0">
                <a:latin typeface="Times New Roman"/>
                <a:cs typeface="Times New Roman"/>
              </a:rPr>
              <a:t>n</a:t>
            </a:r>
            <a:r>
              <a:rPr sz="4250" spc="-9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i="1" spc="-35" dirty="0">
                <a:latin typeface="Times New Roman"/>
                <a:cs typeface="Times New Roman"/>
              </a:rPr>
              <a:t>a</a:t>
            </a:r>
            <a:r>
              <a:rPr sz="2700" spc="232" baseline="-24691" dirty="0">
                <a:latin typeface="Times New Roman"/>
                <a:cs typeface="Times New Roman"/>
              </a:rPr>
              <a:t>0</a:t>
            </a:r>
            <a:r>
              <a:rPr sz="3100" i="1" spc="-45" dirty="0">
                <a:latin typeface="Times New Roman"/>
                <a:cs typeface="Times New Roman"/>
              </a:rPr>
              <a:t>x</a:t>
            </a:r>
            <a:r>
              <a:rPr sz="4250" spc="-580" dirty="0">
                <a:latin typeface="Symbol"/>
                <a:cs typeface="Symbol"/>
              </a:rPr>
              <a:t></a:t>
            </a:r>
            <a:r>
              <a:rPr sz="3100" i="1" spc="25" dirty="0">
                <a:latin typeface="Times New Roman"/>
                <a:cs typeface="Times New Roman"/>
              </a:rPr>
              <a:t>n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04" dirty="0">
                <a:latin typeface="Times New Roman"/>
                <a:cs typeface="Times New Roman"/>
              </a:rPr>
              <a:t>a</a:t>
            </a:r>
            <a:r>
              <a:rPr sz="2700" spc="112" baseline="-24691" dirty="0">
                <a:latin typeface="Times New Roman"/>
                <a:cs typeface="Times New Roman"/>
              </a:rPr>
              <a:t>1</a:t>
            </a:r>
            <a:r>
              <a:rPr sz="3100" i="1" spc="-40" dirty="0">
                <a:latin typeface="Times New Roman"/>
                <a:cs typeface="Times New Roman"/>
              </a:rPr>
              <a:t>x</a:t>
            </a:r>
            <a:r>
              <a:rPr sz="4250" spc="-585" dirty="0">
                <a:latin typeface="Symbol"/>
                <a:cs typeface="Symbol"/>
              </a:rPr>
              <a:t>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60" dirty="0">
                <a:latin typeface="Times New Roman"/>
                <a:cs typeface="Times New Roman"/>
              </a:rPr>
              <a:t> </a:t>
            </a:r>
            <a:r>
              <a:rPr sz="3100" spc="170" dirty="0">
                <a:latin typeface="Symbol"/>
                <a:cs typeface="Symbol"/>
              </a:rPr>
              <a:t></a:t>
            </a:r>
            <a:r>
              <a:rPr sz="3100" spc="-254" dirty="0">
                <a:latin typeface="Times New Roman"/>
                <a:cs typeface="Times New Roman"/>
              </a:rPr>
              <a:t>1</a:t>
            </a:r>
            <a:r>
              <a:rPr sz="4250" spc="-220" dirty="0">
                <a:latin typeface="Symbol"/>
                <a:cs typeface="Symbol"/>
              </a:rPr>
              <a:t>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370" dirty="0">
                <a:latin typeface="Times New Roman"/>
                <a:cs typeface="Times New Roman"/>
              </a:rPr>
              <a:t> </a:t>
            </a:r>
            <a:r>
              <a:rPr sz="3100" i="1" spc="-355" dirty="0">
                <a:latin typeface="Times New Roman"/>
                <a:cs typeface="Times New Roman"/>
              </a:rPr>
              <a:t>b</a:t>
            </a:r>
            <a:r>
              <a:rPr sz="2700" spc="232" baseline="-24691" dirty="0">
                <a:latin typeface="Times New Roman"/>
                <a:cs typeface="Times New Roman"/>
              </a:rPr>
              <a:t>1</a:t>
            </a:r>
            <a:r>
              <a:rPr sz="3100" i="1" spc="-114" dirty="0">
                <a:latin typeface="Times New Roman"/>
                <a:cs typeface="Times New Roman"/>
              </a:rPr>
              <a:t>y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i="1" spc="-270" dirty="0">
                <a:latin typeface="Times New Roman"/>
                <a:cs typeface="Times New Roman"/>
              </a:rPr>
              <a:t> </a:t>
            </a:r>
            <a:r>
              <a:rPr sz="3100" spc="175" dirty="0">
                <a:latin typeface="Symbol"/>
                <a:cs typeface="Symbol"/>
              </a:rPr>
              <a:t></a:t>
            </a:r>
            <a:r>
              <a:rPr sz="3100" spc="-285" dirty="0">
                <a:latin typeface="Times New Roman"/>
                <a:cs typeface="Times New Roman"/>
              </a:rPr>
              <a:t>1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  <a:p>
            <a:pPr marL="355600" marR="26670" indent="-342900">
              <a:lnSpc>
                <a:spcPct val="119700"/>
              </a:lnSpc>
              <a:spcBef>
                <a:spcPts val="30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Draw </a:t>
            </a:r>
            <a:r>
              <a:rPr sz="2400" dirty="0">
                <a:latin typeface="Tahoma"/>
                <a:cs typeface="Tahoma"/>
              </a:rPr>
              <a:t>a system </a:t>
            </a:r>
            <a:r>
              <a:rPr sz="2400" spc="-5" dirty="0">
                <a:latin typeface="Tahoma"/>
                <a:cs typeface="Tahoma"/>
              </a:rPr>
              <a:t>implementation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above  difference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equation.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6257" y="1290827"/>
            <a:ext cx="5408295" cy="603250"/>
          </a:xfrm>
          <a:custGeom>
            <a:avLst/>
            <a:gdLst/>
            <a:ahLst/>
            <a:cxnLst/>
            <a:rect l="l" t="t" r="r" b="b"/>
            <a:pathLst>
              <a:path w="5408295" h="603250">
                <a:moveTo>
                  <a:pt x="0" y="602742"/>
                </a:moveTo>
                <a:lnTo>
                  <a:pt x="0" y="0"/>
                </a:lnTo>
                <a:lnTo>
                  <a:pt x="5407914" y="0"/>
                </a:lnTo>
                <a:lnTo>
                  <a:pt x="5407914" y="602742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8695" y="357327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172" y="362143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069" y="3485794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8103" y="61905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6581393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59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9653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8215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4046220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3478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59345" y="50292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3695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6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7500" y="4807458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6273" y="4046220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0623" y="4376928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48578" y="50292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23152" y="50325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73695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5752" y="3795521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4314" y="38795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6394" y="4084320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36926" y="4376928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84754" y="408432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4754" y="48097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5303" y="48082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69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69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8673" y="50292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754" y="50292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6167" y="4376928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43376" y="5117845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3723" y="3599941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25952" y="3868673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4">
                <a:moveTo>
                  <a:pt x="294894" y="216408"/>
                </a:moveTo>
                <a:lnTo>
                  <a:pt x="0" y="0"/>
                </a:lnTo>
                <a:lnTo>
                  <a:pt x="0" y="433578"/>
                </a:lnTo>
                <a:lnTo>
                  <a:pt x="294894" y="2164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3872" y="4046220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89326" y="5943091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21051" y="3357371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3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3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3" y="1876044"/>
                </a:lnTo>
                <a:lnTo>
                  <a:pt x="2504693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3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7923" y="3357371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695" y="55511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3347" y="61625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89569" y="55511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3621" y="5376671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86450" y="5376671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4606696"/>
            <a:ext cx="73958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We can write the </a:t>
            </a:r>
            <a:r>
              <a:rPr sz="2400" spc="-5" dirty="0">
                <a:latin typeface="Tahoma"/>
                <a:cs typeface="Tahoma"/>
              </a:rPr>
              <a:t>above </a:t>
            </a:r>
            <a:r>
              <a:rPr sz="2400" dirty="0">
                <a:latin typeface="Tahoma"/>
                <a:cs typeface="Tahoma"/>
              </a:rPr>
              <a:t>difference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as a set  </a:t>
            </a:r>
            <a:r>
              <a:rPr sz="2400" spc="-5" dirty="0">
                <a:latin typeface="Tahoma"/>
                <a:cs typeface="Tahoma"/>
              </a:rPr>
              <a:t>of two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equations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56824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4402" y="55552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2" y="655878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4402" y="6431533"/>
            <a:ext cx="143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 </a:t>
            </a:r>
            <a:r>
              <a:rPr sz="2400" spc="-5" dirty="0">
                <a:latin typeface="Tahoma"/>
                <a:cs typeface="Tahoma"/>
              </a:rPr>
              <a:t>system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8543" y="753719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0019" y="801878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917" y="666242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0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8103" y="3371189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3761994"/>
            <a:ext cx="4876800" cy="200660"/>
          </a:xfrm>
          <a:custGeom>
            <a:avLst/>
            <a:gdLst/>
            <a:ahLst/>
            <a:cxnLst/>
            <a:rect l="l" t="t" r="r" b="b"/>
            <a:pathLst>
              <a:path w="4876800" h="200660">
                <a:moveTo>
                  <a:pt x="0" y="0"/>
                </a:moveTo>
                <a:lnTo>
                  <a:pt x="33697" y="50800"/>
                </a:lnTo>
                <a:lnTo>
                  <a:pt x="72294" y="71151"/>
                </a:lnTo>
                <a:lnTo>
                  <a:pt x="122258" y="86867"/>
                </a:lnTo>
                <a:lnTo>
                  <a:pt x="181239" y="96996"/>
                </a:lnTo>
                <a:lnTo>
                  <a:pt x="246888" y="100583"/>
                </a:lnTo>
                <a:lnTo>
                  <a:pt x="2247900" y="100583"/>
                </a:lnTo>
                <a:lnTo>
                  <a:pt x="2313548" y="104115"/>
                </a:lnTo>
                <a:lnTo>
                  <a:pt x="2372529" y="114102"/>
                </a:lnTo>
                <a:lnTo>
                  <a:pt x="2422493" y="129635"/>
                </a:lnTo>
                <a:lnTo>
                  <a:pt x="2461090" y="149803"/>
                </a:lnTo>
                <a:lnTo>
                  <a:pt x="2494788" y="200405"/>
                </a:lnTo>
                <a:lnTo>
                  <a:pt x="2503603" y="173697"/>
                </a:lnTo>
                <a:lnTo>
                  <a:pt x="2567082" y="129635"/>
                </a:lnTo>
                <a:lnTo>
                  <a:pt x="2617046" y="114102"/>
                </a:lnTo>
                <a:lnTo>
                  <a:pt x="2676027" y="104115"/>
                </a:lnTo>
                <a:lnTo>
                  <a:pt x="2741676" y="100583"/>
                </a:lnTo>
                <a:lnTo>
                  <a:pt x="4629912" y="100583"/>
                </a:lnTo>
                <a:lnTo>
                  <a:pt x="4695560" y="96996"/>
                </a:lnTo>
                <a:lnTo>
                  <a:pt x="4754541" y="86867"/>
                </a:lnTo>
                <a:lnTo>
                  <a:pt x="4804505" y="71151"/>
                </a:lnTo>
                <a:lnTo>
                  <a:pt x="4843102" y="50799"/>
                </a:lnTo>
                <a:lnTo>
                  <a:pt x="4867984" y="26765"/>
                </a:ln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653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6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2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8215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6396" y="1226819"/>
            <a:ext cx="1921510" cy="76200"/>
          </a:xfrm>
          <a:custGeom>
            <a:avLst/>
            <a:gdLst/>
            <a:ahLst/>
            <a:cxnLst/>
            <a:rect l="l" t="t" r="r" b="b"/>
            <a:pathLst>
              <a:path w="1921509" h="76200">
                <a:moveTo>
                  <a:pt x="1862328" y="38099"/>
                </a:moveTo>
                <a:lnTo>
                  <a:pt x="1860804" y="35051"/>
                </a:lnTo>
                <a:lnTo>
                  <a:pt x="1857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857756" y="43433"/>
                </a:lnTo>
                <a:lnTo>
                  <a:pt x="1860804" y="41909"/>
                </a:lnTo>
                <a:lnTo>
                  <a:pt x="1862328" y="38099"/>
                </a:lnTo>
                <a:close/>
              </a:path>
              <a:path w="1921509" h="76200">
                <a:moveTo>
                  <a:pt x="1921002" y="38099"/>
                </a:moveTo>
                <a:lnTo>
                  <a:pt x="1844802" y="0"/>
                </a:lnTo>
                <a:lnTo>
                  <a:pt x="1844802" y="33527"/>
                </a:lnTo>
                <a:lnTo>
                  <a:pt x="1857756" y="33527"/>
                </a:lnTo>
                <a:lnTo>
                  <a:pt x="1860804" y="35051"/>
                </a:lnTo>
                <a:lnTo>
                  <a:pt x="1862328" y="38099"/>
                </a:lnTo>
                <a:lnTo>
                  <a:pt x="1862328" y="67436"/>
                </a:lnTo>
                <a:lnTo>
                  <a:pt x="1921002" y="38099"/>
                </a:lnTo>
                <a:close/>
              </a:path>
              <a:path w="1921509" h="76200">
                <a:moveTo>
                  <a:pt x="1862328" y="67436"/>
                </a:moveTo>
                <a:lnTo>
                  <a:pt x="1862328" y="38099"/>
                </a:lnTo>
                <a:lnTo>
                  <a:pt x="1860804" y="41909"/>
                </a:lnTo>
                <a:lnTo>
                  <a:pt x="1857756" y="43433"/>
                </a:lnTo>
                <a:lnTo>
                  <a:pt x="1844802" y="43433"/>
                </a:lnTo>
                <a:lnTo>
                  <a:pt x="1844802" y="76199"/>
                </a:lnTo>
                <a:lnTo>
                  <a:pt x="1862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53478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9345" y="2209800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3695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2926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7500" y="1988057"/>
            <a:ext cx="294640" cy="438150"/>
          </a:xfrm>
          <a:custGeom>
            <a:avLst/>
            <a:gdLst/>
            <a:ahLst/>
            <a:cxnLst/>
            <a:rect l="l" t="t" r="r" b="b"/>
            <a:pathLst>
              <a:path w="294640" h="438150">
                <a:moveTo>
                  <a:pt x="0" y="220979"/>
                </a:moveTo>
                <a:lnTo>
                  <a:pt x="294132" y="438149"/>
                </a:lnTo>
                <a:lnTo>
                  <a:pt x="290322" y="0"/>
                </a:lnTo>
                <a:lnTo>
                  <a:pt x="0" y="22097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6273" y="1226819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314706" y="38099"/>
                </a:moveTo>
                <a:lnTo>
                  <a:pt x="313182" y="35051"/>
                </a:lnTo>
                <a:lnTo>
                  <a:pt x="3093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309372" y="43433"/>
                </a:lnTo>
                <a:lnTo>
                  <a:pt x="313182" y="41909"/>
                </a:lnTo>
                <a:lnTo>
                  <a:pt x="314706" y="38099"/>
                </a:lnTo>
                <a:close/>
              </a:path>
              <a:path w="373379" h="76200">
                <a:moveTo>
                  <a:pt x="373380" y="38099"/>
                </a:moveTo>
                <a:lnTo>
                  <a:pt x="297180" y="0"/>
                </a:lnTo>
                <a:lnTo>
                  <a:pt x="297180" y="33527"/>
                </a:lnTo>
                <a:lnTo>
                  <a:pt x="309372" y="33527"/>
                </a:lnTo>
                <a:lnTo>
                  <a:pt x="313182" y="35051"/>
                </a:lnTo>
                <a:lnTo>
                  <a:pt x="314706" y="38099"/>
                </a:lnTo>
                <a:lnTo>
                  <a:pt x="314706" y="67436"/>
                </a:lnTo>
                <a:lnTo>
                  <a:pt x="373380" y="38099"/>
                </a:lnTo>
                <a:close/>
              </a:path>
              <a:path w="373379" h="76200">
                <a:moveTo>
                  <a:pt x="314706" y="67436"/>
                </a:moveTo>
                <a:lnTo>
                  <a:pt x="314706" y="38099"/>
                </a:lnTo>
                <a:lnTo>
                  <a:pt x="313182" y="41909"/>
                </a:lnTo>
                <a:lnTo>
                  <a:pt x="309372" y="43433"/>
                </a:lnTo>
                <a:lnTo>
                  <a:pt x="297180" y="43433"/>
                </a:lnTo>
                <a:lnTo>
                  <a:pt x="297180" y="76199"/>
                </a:lnTo>
                <a:lnTo>
                  <a:pt x="3147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0623" y="1557527"/>
            <a:ext cx="173355" cy="657225"/>
          </a:xfrm>
          <a:custGeom>
            <a:avLst/>
            <a:gdLst/>
            <a:ahLst/>
            <a:cxnLst/>
            <a:rect l="l" t="t" r="r" b="b"/>
            <a:pathLst>
              <a:path w="173354" h="657225">
                <a:moveTo>
                  <a:pt x="140416" y="74987"/>
                </a:moveTo>
                <a:lnTo>
                  <a:pt x="131386" y="72960"/>
                </a:lnTo>
                <a:lnTo>
                  <a:pt x="0" y="651510"/>
                </a:lnTo>
                <a:lnTo>
                  <a:pt x="762" y="654558"/>
                </a:lnTo>
                <a:lnTo>
                  <a:pt x="3810" y="656844"/>
                </a:lnTo>
                <a:lnTo>
                  <a:pt x="7620" y="656082"/>
                </a:lnTo>
                <a:lnTo>
                  <a:pt x="9144" y="653034"/>
                </a:lnTo>
                <a:lnTo>
                  <a:pt x="140416" y="74987"/>
                </a:lnTo>
                <a:close/>
              </a:path>
              <a:path w="173354" h="657225">
                <a:moveTo>
                  <a:pt x="172973" y="82296"/>
                </a:moveTo>
                <a:lnTo>
                  <a:pt x="152399" y="0"/>
                </a:lnTo>
                <a:lnTo>
                  <a:pt x="98297" y="65532"/>
                </a:lnTo>
                <a:lnTo>
                  <a:pt x="131386" y="72960"/>
                </a:lnTo>
                <a:lnTo>
                  <a:pt x="134111" y="60960"/>
                </a:lnTo>
                <a:lnTo>
                  <a:pt x="135635" y="57912"/>
                </a:lnTo>
                <a:lnTo>
                  <a:pt x="139445" y="57150"/>
                </a:lnTo>
                <a:lnTo>
                  <a:pt x="142493" y="59436"/>
                </a:lnTo>
                <a:lnTo>
                  <a:pt x="143255" y="62484"/>
                </a:lnTo>
                <a:lnTo>
                  <a:pt x="143255" y="75624"/>
                </a:lnTo>
                <a:lnTo>
                  <a:pt x="172973" y="82296"/>
                </a:lnTo>
                <a:close/>
              </a:path>
              <a:path w="173354" h="657225">
                <a:moveTo>
                  <a:pt x="143255" y="62484"/>
                </a:moveTo>
                <a:lnTo>
                  <a:pt x="142493" y="59436"/>
                </a:lnTo>
                <a:lnTo>
                  <a:pt x="139445" y="57150"/>
                </a:lnTo>
                <a:lnTo>
                  <a:pt x="135635" y="57912"/>
                </a:lnTo>
                <a:lnTo>
                  <a:pt x="134111" y="60960"/>
                </a:lnTo>
                <a:lnTo>
                  <a:pt x="131386" y="72960"/>
                </a:lnTo>
                <a:lnTo>
                  <a:pt x="140416" y="74987"/>
                </a:lnTo>
                <a:lnTo>
                  <a:pt x="143255" y="62484"/>
                </a:lnTo>
                <a:close/>
              </a:path>
              <a:path w="173354" h="657225">
                <a:moveTo>
                  <a:pt x="143255" y="75624"/>
                </a:moveTo>
                <a:lnTo>
                  <a:pt x="143255" y="62484"/>
                </a:lnTo>
                <a:lnTo>
                  <a:pt x="140416" y="74987"/>
                </a:lnTo>
                <a:lnTo>
                  <a:pt x="143255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8578" y="220980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5173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3152" y="2213102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73695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5752" y="976122"/>
            <a:ext cx="589280" cy="581660"/>
          </a:xfrm>
          <a:custGeom>
            <a:avLst/>
            <a:gdLst/>
            <a:ahLst/>
            <a:cxnLst/>
            <a:rect l="l" t="t" r="r" b="b"/>
            <a:pathLst>
              <a:path w="589279" h="581660">
                <a:moveTo>
                  <a:pt x="294132" y="0"/>
                </a:moveTo>
                <a:lnTo>
                  <a:pt x="246455" y="3808"/>
                </a:lnTo>
                <a:lnTo>
                  <a:pt x="201216" y="14831"/>
                </a:lnTo>
                <a:lnTo>
                  <a:pt x="159022" y="32465"/>
                </a:lnTo>
                <a:lnTo>
                  <a:pt x="120481" y="56107"/>
                </a:lnTo>
                <a:lnTo>
                  <a:pt x="86201" y="85153"/>
                </a:lnTo>
                <a:lnTo>
                  <a:pt x="56790" y="119000"/>
                </a:lnTo>
                <a:lnTo>
                  <a:pt x="32856" y="157043"/>
                </a:lnTo>
                <a:lnTo>
                  <a:pt x="15008" y="198680"/>
                </a:lnTo>
                <a:lnTo>
                  <a:pt x="3853" y="243308"/>
                </a:lnTo>
                <a:lnTo>
                  <a:pt x="0" y="290322"/>
                </a:lnTo>
                <a:lnTo>
                  <a:pt x="3853" y="337542"/>
                </a:lnTo>
                <a:lnTo>
                  <a:pt x="15008" y="382335"/>
                </a:lnTo>
                <a:lnTo>
                  <a:pt x="32856" y="424101"/>
                </a:lnTo>
                <a:lnTo>
                  <a:pt x="56790" y="462241"/>
                </a:lnTo>
                <a:lnTo>
                  <a:pt x="86201" y="496157"/>
                </a:lnTo>
                <a:lnTo>
                  <a:pt x="120481" y="525249"/>
                </a:lnTo>
                <a:lnTo>
                  <a:pt x="159022" y="548919"/>
                </a:lnTo>
                <a:lnTo>
                  <a:pt x="201216" y="566568"/>
                </a:lnTo>
                <a:lnTo>
                  <a:pt x="246455" y="577596"/>
                </a:lnTo>
                <a:lnTo>
                  <a:pt x="294132" y="581405"/>
                </a:lnTo>
                <a:lnTo>
                  <a:pt x="342014" y="577596"/>
                </a:lnTo>
                <a:lnTo>
                  <a:pt x="387419" y="566568"/>
                </a:lnTo>
                <a:lnTo>
                  <a:pt x="429742" y="548919"/>
                </a:lnTo>
                <a:lnTo>
                  <a:pt x="468380" y="525249"/>
                </a:lnTo>
                <a:lnTo>
                  <a:pt x="502729" y="496157"/>
                </a:lnTo>
                <a:lnTo>
                  <a:pt x="532186" y="462241"/>
                </a:lnTo>
                <a:lnTo>
                  <a:pt x="556148" y="424101"/>
                </a:lnTo>
                <a:lnTo>
                  <a:pt x="574011" y="382335"/>
                </a:lnTo>
                <a:lnTo>
                  <a:pt x="585171" y="337542"/>
                </a:lnTo>
                <a:lnTo>
                  <a:pt x="589026" y="290321"/>
                </a:lnTo>
                <a:lnTo>
                  <a:pt x="585171" y="243308"/>
                </a:lnTo>
                <a:lnTo>
                  <a:pt x="574011" y="198680"/>
                </a:lnTo>
                <a:lnTo>
                  <a:pt x="556148" y="157043"/>
                </a:lnTo>
                <a:lnTo>
                  <a:pt x="532186" y="119000"/>
                </a:lnTo>
                <a:lnTo>
                  <a:pt x="502729" y="85153"/>
                </a:lnTo>
                <a:lnTo>
                  <a:pt x="468380" y="56107"/>
                </a:lnTo>
                <a:lnTo>
                  <a:pt x="429742" y="32465"/>
                </a:lnTo>
                <a:lnTo>
                  <a:pt x="387419" y="14831"/>
                </a:lnTo>
                <a:lnTo>
                  <a:pt x="342014" y="380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4314" y="1060196"/>
            <a:ext cx="23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76394" y="1264919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>
                <a:moveTo>
                  <a:pt x="0" y="0"/>
                </a:moveTo>
                <a:lnTo>
                  <a:pt x="9593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36926" y="1557527"/>
            <a:ext cx="367030" cy="4330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8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4754" y="126491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84754" y="199034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5303" y="1988820"/>
            <a:ext cx="293370" cy="438150"/>
          </a:xfrm>
          <a:custGeom>
            <a:avLst/>
            <a:gdLst/>
            <a:ahLst/>
            <a:cxnLst/>
            <a:rect l="l" t="t" r="r" b="b"/>
            <a:pathLst>
              <a:path w="293370" h="438150">
                <a:moveTo>
                  <a:pt x="293370" y="219456"/>
                </a:moveTo>
                <a:lnTo>
                  <a:pt x="0" y="0"/>
                </a:lnTo>
                <a:lnTo>
                  <a:pt x="0" y="438150"/>
                </a:lnTo>
                <a:lnTo>
                  <a:pt x="293370" y="2194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8673" y="22098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5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4754" y="2209800"/>
            <a:ext cx="589280" cy="0"/>
          </a:xfrm>
          <a:custGeom>
            <a:avLst/>
            <a:gdLst/>
            <a:ahLst/>
            <a:cxnLst/>
            <a:rect l="l" t="t" r="r" b="b"/>
            <a:pathLst>
              <a:path w="589279">
                <a:moveTo>
                  <a:pt x="58902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6167" y="1557527"/>
            <a:ext cx="237490" cy="657225"/>
          </a:xfrm>
          <a:custGeom>
            <a:avLst/>
            <a:gdLst/>
            <a:ahLst/>
            <a:cxnLst/>
            <a:rect l="l" t="t" r="r" b="b"/>
            <a:pathLst>
              <a:path w="237489" h="657225">
                <a:moveTo>
                  <a:pt x="72389" y="59436"/>
                </a:moveTo>
                <a:lnTo>
                  <a:pt x="11429" y="0"/>
                </a:lnTo>
                <a:lnTo>
                  <a:pt x="0" y="83820"/>
                </a:lnTo>
                <a:lnTo>
                  <a:pt x="27431" y="74579"/>
                </a:lnTo>
                <a:lnTo>
                  <a:pt x="27431" y="57912"/>
                </a:lnTo>
                <a:lnTo>
                  <a:pt x="30479" y="55626"/>
                </a:lnTo>
                <a:lnTo>
                  <a:pt x="34289" y="55626"/>
                </a:lnTo>
                <a:lnTo>
                  <a:pt x="36575" y="58674"/>
                </a:lnTo>
                <a:lnTo>
                  <a:pt x="40472" y="70187"/>
                </a:lnTo>
                <a:lnTo>
                  <a:pt x="72389" y="59436"/>
                </a:lnTo>
                <a:close/>
              </a:path>
              <a:path w="237489" h="657225">
                <a:moveTo>
                  <a:pt x="40472" y="70187"/>
                </a:moveTo>
                <a:lnTo>
                  <a:pt x="36575" y="58674"/>
                </a:lnTo>
                <a:lnTo>
                  <a:pt x="34289" y="55626"/>
                </a:lnTo>
                <a:lnTo>
                  <a:pt x="30479" y="55626"/>
                </a:lnTo>
                <a:lnTo>
                  <a:pt x="27431" y="57912"/>
                </a:lnTo>
                <a:lnTo>
                  <a:pt x="27431" y="61722"/>
                </a:lnTo>
                <a:lnTo>
                  <a:pt x="31338" y="73263"/>
                </a:lnTo>
                <a:lnTo>
                  <a:pt x="40472" y="70187"/>
                </a:lnTo>
                <a:close/>
              </a:path>
              <a:path w="237489" h="657225">
                <a:moveTo>
                  <a:pt x="31338" y="73263"/>
                </a:moveTo>
                <a:lnTo>
                  <a:pt x="27431" y="61722"/>
                </a:lnTo>
                <a:lnTo>
                  <a:pt x="27431" y="74579"/>
                </a:lnTo>
                <a:lnTo>
                  <a:pt x="31338" y="73263"/>
                </a:lnTo>
                <a:close/>
              </a:path>
              <a:path w="237489" h="657225">
                <a:moveTo>
                  <a:pt x="236981" y="650748"/>
                </a:moveTo>
                <a:lnTo>
                  <a:pt x="40472" y="70187"/>
                </a:lnTo>
                <a:lnTo>
                  <a:pt x="31338" y="73263"/>
                </a:lnTo>
                <a:lnTo>
                  <a:pt x="227837" y="653796"/>
                </a:lnTo>
                <a:lnTo>
                  <a:pt x="230123" y="656844"/>
                </a:lnTo>
                <a:lnTo>
                  <a:pt x="233933" y="656844"/>
                </a:lnTo>
                <a:lnTo>
                  <a:pt x="236219" y="654558"/>
                </a:lnTo>
                <a:lnTo>
                  <a:pt x="236981" y="6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43376" y="229844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baseline="-24305" dirty="0">
                <a:latin typeface="Times New Roman"/>
                <a:cs typeface="Times New Roman"/>
              </a:rPr>
              <a:t>1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3723" y="78054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5952" y="1049274"/>
            <a:ext cx="295275" cy="433705"/>
          </a:xfrm>
          <a:custGeom>
            <a:avLst/>
            <a:gdLst/>
            <a:ahLst/>
            <a:cxnLst/>
            <a:rect l="l" t="t" r="r" b="b"/>
            <a:pathLst>
              <a:path w="295275" h="433705">
                <a:moveTo>
                  <a:pt x="294894" y="216407"/>
                </a:moveTo>
                <a:lnTo>
                  <a:pt x="0" y="0"/>
                </a:lnTo>
                <a:lnTo>
                  <a:pt x="0" y="433577"/>
                </a:lnTo>
                <a:lnTo>
                  <a:pt x="294894" y="2164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3872" y="1226819"/>
            <a:ext cx="1402080" cy="76200"/>
          </a:xfrm>
          <a:custGeom>
            <a:avLst/>
            <a:gdLst/>
            <a:ahLst/>
            <a:cxnLst/>
            <a:rect l="l" t="t" r="r" b="b"/>
            <a:pathLst>
              <a:path w="1402079" h="76200">
                <a:moveTo>
                  <a:pt x="1343406" y="38099"/>
                </a:moveTo>
                <a:lnTo>
                  <a:pt x="1341882" y="35051"/>
                </a:lnTo>
                <a:lnTo>
                  <a:pt x="133807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338072" y="43433"/>
                </a:lnTo>
                <a:lnTo>
                  <a:pt x="1341882" y="41909"/>
                </a:lnTo>
                <a:lnTo>
                  <a:pt x="1343406" y="38099"/>
                </a:lnTo>
                <a:close/>
              </a:path>
              <a:path w="1402079" h="76200">
                <a:moveTo>
                  <a:pt x="1402080" y="38099"/>
                </a:moveTo>
                <a:lnTo>
                  <a:pt x="1325880" y="0"/>
                </a:lnTo>
                <a:lnTo>
                  <a:pt x="1325880" y="33527"/>
                </a:lnTo>
                <a:lnTo>
                  <a:pt x="1338072" y="33527"/>
                </a:lnTo>
                <a:lnTo>
                  <a:pt x="1341882" y="35051"/>
                </a:lnTo>
                <a:lnTo>
                  <a:pt x="1343406" y="38099"/>
                </a:lnTo>
                <a:lnTo>
                  <a:pt x="1343406" y="67436"/>
                </a:lnTo>
                <a:lnTo>
                  <a:pt x="1402080" y="38099"/>
                </a:lnTo>
                <a:close/>
              </a:path>
              <a:path w="1402079" h="76200">
                <a:moveTo>
                  <a:pt x="1343406" y="67436"/>
                </a:moveTo>
                <a:lnTo>
                  <a:pt x="1343406" y="38099"/>
                </a:lnTo>
                <a:lnTo>
                  <a:pt x="1341882" y="41909"/>
                </a:lnTo>
                <a:lnTo>
                  <a:pt x="1338072" y="43433"/>
                </a:lnTo>
                <a:lnTo>
                  <a:pt x="1325880" y="43433"/>
                </a:lnTo>
                <a:lnTo>
                  <a:pt x="1325880" y="76199"/>
                </a:lnTo>
                <a:lnTo>
                  <a:pt x="134340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89326" y="3123692"/>
            <a:ext cx="49688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57900"/>
              </a:lnSpc>
              <a:spcBef>
                <a:spcPts val="100"/>
              </a:spcBef>
              <a:tabLst>
                <a:tab pos="315404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Feedforward Part	Feedback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Part  </a:t>
            </a:r>
            <a:r>
              <a:rPr sz="2400" i="1" spc="-5" dirty="0">
                <a:latin typeface="Times New Roman"/>
                <a:cs typeface="Times New Roman"/>
              </a:rPr>
              <a:t>Figure 2.5. Direct Form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21051" y="537972"/>
            <a:ext cx="2505075" cy="2251075"/>
          </a:xfrm>
          <a:custGeom>
            <a:avLst/>
            <a:gdLst/>
            <a:ahLst/>
            <a:cxnLst/>
            <a:rect l="l" t="t" r="r" b="b"/>
            <a:pathLst>
              <a:path w="2505075" h="2251075">
                <a:moveTo>
                  <a:pt x="374904" y="0"/>
                </a:moveTo>
                <a:lnTo>
                  <a:pt x="327835" y="2930"/>
                </a:lnTo>
                <a:lnTo>
                  <a:pt x="282523" y="11485"/>
                </a:lnTo>
                <a:lnTo>
                  <a:pt x="239317" y="25312"/>
                </a:lnTo>
                <a:lnTo>
                  <a:pt x="198566" y="44056"/>
                </a:lnTo>
                <a:lnTo>
                  <a:pt x="160621" y="67364"/>
                </a:lnTo>
                <a:lnTo>
                  <a:pt x="125830" y="94882"/>
                </a:lnTo>
                <a:lnTo>
                  <a:pt x="94544" y="126255"/>
                </a:lnTo>
                <a:lnTo>
                  <a:pt x="67112" y="161131"/>
                </a:lnTo>
                <a:lnTo>
                  <a:pt x="43884" y="199156"/>
                </a:lnTo>
                <a:lnTo>
                  <a:pt x="25209" y="239976"/>
                </a:lnTo>
                <a:lnTo>
                  <a:pt x="11437" y="283236"/>
                </a:lnTo>
                <a:lnTo>
                  <a:pt x="2917" y="328584"/>
                </a:lnTo>
                <a:lnTo>
                  <a:pt x="0" y="375666"/>
                </a:lnTo>
                <a:lnTo>
                  <a:pt x="0" y="1876044"/>
                </a:lnTo>
                <a:lnTo>
                  <a:pt x="2917" y="1923112"/>
                </a:lnTo>
                <a:lnTo>
                  <a:pt x="11437" y="1968424"/>
                </a:lnTo>
                <a:lnTo>
                  <a:pt x="25209" y="2011630"/>
                </a:lnTo>
                <a:lnTo>
                  <a:pt x="43884" y="2052381"/>
                </a:lnTo>
                <a:lnTo>
                  <a:pt x="67112" y="2090326"/>
                </a:lnTo>
                <a:lnTo>
                  <a:pt x="94544" y="2125117"/>
                </a:lnTo>
                <a:lnTo>
                  <a:pt x="125830" y="2156403"/>
                </a:lnTo>
                <a:lnTo>
                  <a:pt x="160621" y="2183835"/>
                </a:lnTo>
                <a:lnTo>
                  <a:pt x="198566" y="2207063"/>
                </a:lnTo>
                <a:lnTo>
                  <a:pt x="239317" y="2225738"/>
                </a:lnTo>
                <a:lnTo>
                  <a:pt x="282523" y="2239510"/>
                </a:lnTo>
                <a:lnTo>
                  <a:pt x="327835" y="2248030"/>
                </a:lnTo>
                <a:lnTo>
                  <a:pt x="374904" y="2250948"/>
                </a:lnTo>
                <a:lnTo>
                  <a:pt x="2129790" y="2250948"/>
                </a:lnTo>
                <a:lnTo>
                  <a:pt x="2176858" y="2248030"/>
                </a:lnTo>
                <a:lnTo>
                  <a:pt x="2222170" y="2239510"/>
                </a:lnTo>
                <a:lnTo>
                  <a:pt x="2265376" y="2225738"/>
                </a:lnTo>
                <a:lnTo>
                  <a:pt x="2306127" y="2207063"/>
                </a:lnTo>
                <a:lnTo>
                  <a:pt x="2344072" y="2183835"/>
                </a:lnTo>
                <a:lnTo>
                  <a:pt x="2378863" y="2156403"/>
                </a:lnTo>
                <a:lnTo>
                  <a:pt x="2410149" y="2125117"/>
                </a:lnTo>
                <a:lnTo>
                  <a:pt x="2437581" y="2090326"/>
                </a:lnTo>
                <a:lnTo>
                  <a:pt x="2460809" y="2052381"/>
                </a:lnTo>
                <a:lnTo>
                  <a:pt x="2479484" y="2011630"/>
                </a:lnTo>
                <a:lnTo>
                  <a:pt x="2493256" y="1968424"/>
                </a:lnTo>
                <a:lnTo>
                  <a:pt x="2501776" y="1923112"/>
                </a:lnTo>
                <a:lnTo>
                  <a:pt x="2504694" y="1876044"/>
                </a:lnTo>
                <a:lnTo>
                  <a:pt x="2504694" y="375665"/>
                </a:lnTo>
                <a:lnTo>
                  <a:pt x="2501776" y="328584"/>
                </a:lnTo>
                <a:lnTo>
                  <a:pt x="2493256" y="283236"/>
                </a:lnTo>
                <a:lnTo>
                  <a:pt x="2479484" y="239976"/>
                </a:lnTo>
                <a:lnTo>
                  <a:pt x="2460809" y="199156"/>
                </a:lnTo>
                <a:lnTo>
                  <a:pt x="2437581" y="161131"/>
                </a:lnTo>
                <a:lnTo>
                  <a:pt x="2410149" y="126255"/>
                </a:lnTo>
                <a:lnTo>
                  <a:pt x="2378863" y="94882"/>
                </a:lnTo>
                <a:lnTo>
                  <a:pt x="2344072" y="67364"/>
                </a:lnTo>
                <a:lnTo>
                  <a:pt x="2306127" y="44056"/>
                </a:lnTo>
                <a:lnTo>
                  <a:pt x="2265376" y="25312"/>
                </a:lnTo>
                <a:lnTo>
                  <a:pt x="2222170" y="11485"/>
                </a:lnTo>
                <a:lnTo>
                  <a:pt x="2176858" y="2930"/>
                </a:lnTo>
                <a:lnTo>
                  <a:pt x="2129790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7923" y="537972"/>
            <a:ext cx="2501900" cy="2251075"/>
          </a:xfrm>
          <a:custGeom>
            <a:avLst/>
            <a:gdLst/>
            <a:ahLst/>
            <a:cxnLst/>
            <a:rect l="l" t="t" r="r" b="b"/>
            <a:pathLst>
              <a:path w="2501900" h="2251075">
                <a:moveTo>
                  <a:pt x="374904" y="0"/>
                </a:moveTo>
                <a:lnTo>
                  <a:pt x="327985" y="2930"/>
                </a:lnTo>
                <a:lnTo>
                  <a:pt x="282775" y="11485"/>
                </a:lnTo>
                <a:lnTo>
                  <a:pt x="239629" y="25312"/>
                </a:lnTo>
                <a:lnTo>
                  <a:pt x="198903" y="44056"/>
                </a:lnTo>
                <a:lnTo>
                  <a:pt x="160954" y="67364"/>
                </a:lnTo>
                <a:lnTo>
                  <a:pt x="126136" y="94882"/>
                </a:lnTo>
                <a:lnTo>
                  <a:pt x="94807" y="126255"/>
                </a:lnTo>
                <a:lnTo>
                  <a:pt x="67320" y="161131"/>
                </a:lnTo>
                <a:lnTo>
                  <a:pt x="44034" y="199156"/>
                </a:lnTo>
                <a:lnTo>
                  <a:pt x="25303" y="239976"/>
                </a:lnTo>
                <a:lnTo>
                  <a:pt x="11483" y="283236"/>
                </a:lnTo>
                <a:lnTo>
                  <a:pt x="2930" y="328584"/>
                </a:lnTo>
                <a:lnTo>
                  <a:pt x="0" y="375665"/>
                </a:lnTo>
                <a:lnTo>
                  <a:pt x="0" y="1876044"/>
                </a:lnTo>
                <a:lnTo>
                  <a:pt x="2930" y="1923112"/>
                </a:lnTo>
                <a:lnTo>
                  <a:pt x="11483" y="1968424"/>
                </a:lnTo>
                <a:lnTo>
                  <a:pt x="25303" y="2011630"/>
                </a:lnTo>
                <a:lnTo>
                  <a:pt x="44034" y="2052381"/>
                </a:lnTo>
                <a:lnTo>
                  <a:pt x="67320" y="2090326"/>
                </a:lnTo>
                <a:lnTo>
                  <a:pt x="94807" y="2125117"/>
                </a:lnTo>
                <a:lnTo>
                  <a:pt x="126136" y="2156403"/>
                </a:lnTo>
                <a:lnTo>
                  <a:pt x="160954" y="2183835"/>
                </a:lnTo>
                <a:lnTo>
                  <a:pt x="198903" y="2207063"/>
                </a:lnTo>
                <a:lnTo>
                  <a:pt x="239629" y="2225738"/>
                </a:lnTo>
                <a:lnTo>
                  <a:pt x="282775" y="2239510"/>
                </a:lnTo>
                <a:lnTo>
                  <a:pt x="327985" y="2248030"/>
                </a:lnTo>
                <a:lnTo>
                  <a:pt x="374904" y="2250947"/>
                </a:lnTo>
                <a:lnTo>
                  <a:pt x="2126742" y="2250947"/>
                </a:lnTo>
                <a:lnTo>
                  <a:pt x="2173810" y="2248030"/>
                </a:lnTo>
                <a:lnTo>
                  <a:pt x="2219122" y="2239510"/>
                </a:lnTo>
                <a:lnTo>
                  <a:pt x="2262328" y="2225738"/>
                </a:lnTo>
                <a:lnTo>
                  <a:pt x="2303079" y="2207063"/>
                </a:lnTo>
                <a:lnTo>
                  <a:pt x="2341024" y="2183835"/>
                </a:lnTo>
                <a:lnTo>
                  <a:pt x="2375815" y="2156403"/>
                </a:lnTo>
                <a:lnTo>
                  <a:pt x="2407101" y="2125117"/>
                </a:lnTo>
                <a:lnTo>
                  <a:pt x="2434533" y="2090326"/>
                </a:lnTo>
                <a:lnTo>
                  <a:pt x="2457761" y="2052381"/>
                </a:lnTo>
                <a:lnTo>
                  <a:pt x="2476436" y="2011630"/>
                </a:lnTo>
                <a:lnTo>
                  <a:pt x="2490208" y="1968424"/>
                </a:lnTo>
                <a:lnTo>
                  <a:pt x="2498728" y="1923112"/>
                </a:lnTo>
                <a:lnTo>
                  <a:pt x="2501646" y="1876043"/>
                </a:lnTo>
                <a:lnTo>
                  <a:pt x="2501646" y="375665"/>
                </a:lnTo>
                <a:lnTo>
                  <a:pt x="2498728" y="328584"/>
                </a:lnTo>
                <a:lnTo>
                  <a:pt x="2490208" y="283236"/>
                </a:lnTo>
                <a:lnTo>
                  <a:pt x="2476436" y="239976"/>
                </a:lnTo>
                <a:lnTo>
                  <a:pt x="2457761" y="199156"/>
                </a:lnTo>
                <a:lnTo>
                  <a:pt x="2434533" y="161131"/>
                </a:lnTo>
                <a:lnTo>
                  <a:pt x="2407101" y="126255"/>
                </a:lnTo>
                <a:lnTo>
                  <a:pt x="2375815" y="94882"/>
                </a:lnTo>
                <a:lnTo>
                  <a:pt x="2341024" y="67364"/>
                </a:lnTo>
                <a:lnTo>
                  <a:pt x="2303079" y="44056"/>
                </a:lnTo>
                <a:lnTo>
                  <a:pt x="2262328" y="25312"/>
                </a:lnTo>
                <a:lnTo>
                  <a:pt x="2219122" y="11485"/>
                </a:lnTo>
                <a:lnTo>
                  <a:pt x="2173810" y="2930"/>
                </a:lnTo>
                <a:lnTo>
                  <a:pt x="2126742" y="0"/>
                </a:lnTo>
                <a:lnTo>
                  <a:pt x="374904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8695" y="2731770"/>
            <a:ext cx="665480" cy="615315"/>
          </a:xfrm>
          <a:custGeom>
            <a:avLst/>
            <a:gdLst/>
            <a:ahLst/>
            <a:cxnLst/>
            <a:rect l="l" t="t" r="r" b="b"/>
            <a:pathLst>
              <a:path w="665480" h="615314">
                <a:moveTo>
                  <a:pt x="612921" y="55430"/>
                </a:moveTo>
                <a:lnTo>
                  <a:pt x="606336" y="48263"/>
                </a:lnTo>
                <a:lnTo>
                  <a:pt x="1524" y="606551"/>
                </a:lnTo>
                <a:lnTo>
                  <a:pt x="0" y="609599"/>
                </a:lnTo>
                <a:lnTo>
                  <a:pt x="1524" y="613409"/>
                </a:lnTo>
                <a:lnTo>
                  <a:pt x="4572" y="614933"/>
                </a:lnTo>
                <a:lnTo>
                  <a:pt x="8382" y="613409"/>
                </a:lnTo>
                <a:lnTo>
                  <a:pt x="612921" y="55430"/>
                </a:lnTo>
                <a:close/>
              </a:path>
              <a:path w="665480" h="615314">
                <a:moveTo>
                  <a:pt x="665226" y="0"/>
                </a:moveTo>
                <a:lnTo>
                  <a:pt x="583692" y="23621"/>
                </a:lnTo>
                <a:lnTo>
                  <a:pt x="606336" y="48263"/>
                </a:lnTo>
                <a:lnTo>
                  <a:pt x="615696" y="39623"/>
                </a:lnTo>
                <a:lnTo>
                  <a:pt x="618744" y="38861"/>
                </a:lnTo>
                <a:lnTo>
                  <a:pt x="622554" y="40385"/>
                </a:lnTo>
                <a:lnTo>
                  <a:pt x="623316" y="43433"/>
                </a:lnTo>
                <a:lnTo>
                  <a:pt x="623316" y="66742"/>
                </a:lnTo>
                <a:lnTo>
                  <a:pt x="635508" y="80009"/>
                </a:lnTo>
                <a:lnTo>
                  <a:pt x="665226" y="0"/>
                </a:lnTo>
                <a:close/>
              </a:path>
              <a:path w="665480" h="615314">
                <a:moveTo>
                  <a:pt x="623316" y="43433"/>
                </a:moveTo>
                <a:lnTo>
                  <a:pt x="622554" y="40385"/>
                </a:lnTo>
                <a:lnTo>
                  <a:pt x="618744" y="38861"/>
                </a:lnTo>
                <a:lnTo>
                  <a:pt x="615696" y="39623"/>
                </a:lnTo>
                <a:lnTo>
                  <a:pt x="606336" y="48263"/>
                </a:lnTo>
                <a:lnTo>
                  <a:pt x="612921" y="55430"/>
                </a:lnTo>
                <a:lnTo>
                  <a:pt x="621792" y="47243"/>
                </a:lnTo>
                <a:lnTo>
                  <a:pt x="623316" y="43433"/>
                </a:lnTo>
                <a:close/>
              </a:path>
              <a:path w="665480" h="615314">
                <a:moveTo>
                  <a:pt x="623316" y="66742"/>
                </a:moveTo>
                <a:lnTo>
                  <a:pt x="623316" y="43433"/>
                </a:lnTo>
                <a:lnTo>
                  <a:pt x="621792" y="47243"/>
                </a:lnTo>
                <a:lnTo>
                  <a:pt x="612921" y="55430"/>
                </a:lnTo>
                <a:lnTo>
                  <a:pt x="623316" y="66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33347" y="3343147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89569" y="2731770"/>
            <a:ext cx="476250" cy="628650"/>
          </a:xfrm>
          <a:custGeom>
            <a:avLst/>
            <a:gdLst/>
            <a:ahLst/>
            <a:cxnLst/>
            <a:rect l="l" t="t" r="r" b="b"/>
            <a:pathLst>
              <a:path w="476250" h="628650">
                <a:moveTo>
                  <a:pt x="76962" y="38099"/>
                </a:moveTo>
                <a:lnTo>
                  <a:pt x="0" y="0"/>
                </a:lnTo>
                <a:lnTo>
                  <a:pt x="16002" y="83819"/>
                </a:lnTo>
                <a:lnTo>
                  <a:pt x="33528" y="70675"/>
                </a:lnTo>
                <a:lnTo>
                  <a:pt x="33528" y="50291"/>
                </a:lnTo>
                <a:lnTo>
                  <a:pt x="35814" y="47243"/>
                </a:lnTo>
                <a:lnTo>
                  <a:pt x="39624" y="46481"/>
                </a:lnTo>
                <a:lnTo>
                  <a:pt x="42672" y="48005"/>
                </a:lnTo>
                <a:lnTo>
                  <a:pt x="50295" y="58099"/>
                </a:lnTo>
                <a:lnTo>
                  <a:pt x="76962" y="38099"/>
                </a:lnTo>
                <a:close/>
              </a:path>
              <a:path w="476250" h="628650">
                <a:moveTo>
                  <a:pt x="50295" y="58099"/>
                </a:moveTo>
                <a:lnTo>
                  <a:pt x="42672" y="48005"/>
                </a:lnTo>
                <a:lnTo>
                  <a:pt x="39624" y="46481"/>
                </a:lnTo>
                <a:lnTo>
                  <a:pt x="35814" y="47243"/>
                </a:lnTo>
                <a:lnTo>
                  <a:pt x="33528" y="50291"/>
                </a:lnTo>
                <a:lnTo>
                  <a:pt x="35052" y="54101"/>
                </a:lnTo>
                <a:lnTo>
                  <a:pt x="42492" y="63952"/>
                </a:lnTo>
                <a:lnTo>
                  <a:pt x="50295" y="58099"/>
                </a:lnTo>
                <a:close/>
              </a:path>
              <a:path w="476250" h="628650">
                <a:moveTo>
                  <a:pt x="42492" y="63952"/>
                </a:moveTo>
                <a:lnTo>
                  <a:pt x="35052" y="54101"/>
                </a:lnTo>
                <a:lnTo>
                  <a:pt x="33528" y="50291"/>
                </a:lnTo>
                <a:lnTo>
                  <a:pt x="33528" y="70675"/>
                </a:lnTo>
                <a:lnTo>
                  <a:pt x="42492" y="63952"/>
                </a:lnTo>
                <a:close/>
              </a:path>
              <a:path w="476250" h="628650">
                <a:moveTo>
                  <a:pt x="476250" y="624840"/>
                </a:moveTo>
                <a:lnTo>
                  <a:pt x="475488" y="621030"/>
                </a:lnTo>
                <a:lnTo>
                  <a:pt x="50295" y="58099"/>
                </a:lnTo>
                <a:lnTo>
                  <a:pt x="42492" y="63952"/>
                </a:lnTo>
                <a:lnTo>
                  <a:pt x="467868" y="627126"/>
                </a:lnTo>
                <a:lnTo>
                  <a:pt x="470916" y="628649"/>
                </a:lnTo>
                <a:lnTo>
                  <a:pt x="474726" y="627888"/>
                </a:lnTo>
                <a:lnTo>
                  <a:pt x="476250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33621" y="2557272"/>
            <a:ext cx="476250" cy="773430"/>
          </a:xfrm>
          <a:custGeom>
            <a:avLst/>
            <a:gdLst/>
            <a:ahLst/>
            <a:cxnLst/>
            <a:rect l="l" t="t" r="r" b="b"/>
            <a:pathLst>
              <a:path w="476250" h="773429">
                <a:moveTo>
                  <a:pt x="440804" y="67725"/>
                </a:moveTo>
                <a:lnTo>
                  <a:pt x="432347" y="62513"/>
                </a:lnTo>
                <a:lnTo>
                  <a:pt x="762" y="765810"/>
                </a:lnTo>
                <a:lnTo>
                  <a:pt x="0" y="769620"/>
                </a:lnTo>
                <a:lnTo>
                  <a:pt x="2286" y="772668"/>
                </a:lnTo>
                <a:lnTo>
                  <a:pt x="6096" y="773430"/>
                </a:lnTo>
                <a:lnTo>
                  <a:pt x="9144" y="771144"/>
                </a:lnTo>
                <a:lnTo>
                  <a:pt x="440804" y="67725"/>
                </a:lnTo>
                <a:close/>
              </a:path>
              <a:path w="476250" h="773429">
                <a:moveTo>
                  <a:pt x="476249" y="0"/>
                </a:moveTo>
                <a:lnTo>
                  <a:pt x="403859" y="44958"/>
                </a:lnTo>
                <a:lnTo>
                  <a:pt x="432347" y="62513"/>
                </a:lnTo>
                <a:lnTo>
                  <a:pt x="438912" y="51816"/>
                </a:lnTo>
                <a:lnTo>
                  <a:pt x="441960" y="49530"/>
                </a:lnTo>
                <a:lnTo>
                  <a:pt x="445770" y="50292"/>
                </a:lnTo>
                <a:lnTo>
                  <a:pt x="448056" y="53340"/>
                </a:lnTo>
                <a:lnTo>
                  <a:pt x="448056" y="72195"/>
                </a:lnTo>
                <a:lnTo>
                  <a:pt x="469392" y="85344"/>
                </a:lnTo>
                <a:lnTo>
                  <a:pt x="476249" y="0"/>
                </a:lnTo>
                <a:close/>
              </a:path>
              <a:path w="476250" h="773429">
                <a:moveTo>
                  <a:pt x="448056" y="53340"/>
                </a:moveTo>
                <a:lnTo>
                  <a:pt x="445770" y="50292"/>
                </a:lnTo>
                <a:lnTo>
                  <a:pt x="441960" y="49530"/>
                </a:lnTo>
                <a:lnTo>
                  <a:pt x="438912" y="51816"/>
                </a:lnTo>
                <a:lnTo>
                  <a:pt x="432347" y="62513"/>
                </a:lnTo>
                <a:lnTo>
                  <a:pt x="440804" y="67725"/>
                </a:lnTo>
                <a:lnTo>
                  <a:pt x="447294" y="57150"/>
                </a:lnTo>
                <a:lnTo>
                  <a:pt x="448056" y="53340"/>
                </a:lnTo>
                <a:close/>
              </a:path>
              <a:path w="476250" h="773429">
                <a:moveTo>
                  <a:pt x="448056" y="72195"/>
                </a:moveTo>
                <a:lnTo>
                  <a:pt x="448056" y="53340"/>
                </a:lnTo>
                <a:lnTo>
                  <a:pt x="447294" y="57150"/>
                </a:lnTo>
                <a:lnTo>
                  <a:pt x="440804" y="67725"/>
                </a:lnTo>
                <a:lnTo>
                  <a:pt x="448056" y="72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6450" y="2557272"/>
            <a:ext cx="127635" cy="789940"/>
          </a:xfrm>
          <a:custGeom>
            <a:avLst/>
            <a:gdLst/>
            <a:ahLst/>
            <a:cxnLst/>
            <a:rect l="l" t="t" r="r" b="b"/>
            <a:pathLst>
              <a:path w="127635" h="789939">
                <a:moveTo>
                  <a:pt x="75438" y="71628"/>
                </a:moveTo>
                <a:lnTo>
                  <a:pt x="28194" y="0"/>
                </a:lnTo>
                <a:lnTo>
                  <a:pt x="0" y="80010"/>
                </a:lnTo>
                <a:lnTo>
                  <a:pt x="31242" y="76538"/>
                </a:lnTo>
                <a:lnTo>
                  <a:pt x="31242" y="64008"/>
                </a:lnTo>
                <a:lnTo>
                  <a:pt x="32004" y="60198"/>
                </a:lnTo>
                <a:lnTo>
                  <a:pt x="35814" y="58674"/>
                </a:lnTo>
                <a:lnTo>
                  <a:pt x="38862" y="59436"/>
                </a:lnTo>
                <a:lnTo>
                  <a:pt x="41148" y="62484"/>
                </a:lnTo>
                <a:lnTo>
                  <a:pt x="42673" y="75268"/>
                </a:lnTo>
                <a:lnTo>
                  <a:pt x="75438" y="71628"/>
                </a:lnTo>
                <a:close/>
              </a:path>
              <a:path w="127635" h="789939">
                <a:moveTo>
                  <a:pt x="42673" y="75268"/>
                </a:moveTo>
                <a:lnTo>
                  <a:pt x="41148" y="62484"/>
                </a:lnTo>
                <a:lnTo>
                  <a:pt x="38862" y="59436"/>
                </a:lnTo>
                <a:lnTo>
                  <a:pt x="35814" y="58674"/>
                </a:lnTo>
                <a:lnTo>
                  <a:pt x="32004" y="60198"/>
                </a:lnTo>
                <a:lnTo>
                  <a:pt x="31242" y="64008"/>
                </a:lnTo>
                <a:lnTo>
                  <a:pt x="32719" y="76374"/>
                </a:lnTo>
                <a:lnTo>
                  <a:pt x="42673" y="75268"/>
                </a:lnTo>
                <a:close/>
              </a:path>
              <a:path w="127635" h="789939">
                <a:moveTo>
                  <a:pt x="32719" y="76374"/>
                </a:moveTo>
                <a:lnTo>
                  <a:pt x="31242" y="64008"/>
                </a:lnTo>
                <a:lnTo>
                  <a:pt x="31242" y="76538"/>
                </a:lnTo>
                <a:lnTo>
                  <a:pt x="32719" y="76374"/>
                </a:lnTo>
                <a:close/>
              </a:path>
              <a:path w="127635" h="789939">
                <a:moveTo>
                  <a:pt x="127254" y="784098"/>
                </a:moveTo>
                <a:lnTo>
                  <a:pt x="42673" y="75268"/>
                </a:lnTo>
                <a:lnTo>
                  <a:pt x="32719" y="76374"/>
                </a:lnTo>
                <a:lnTo>
                  <a:pt x="117348" y="784860"/>
                </a:lnTo>
                <a:lnTo>
                  <a:pt x="119634" y="787908"/>
                </a:lnTo>
                <a:lnTo>
                  <a:pt x="122682" y="789432"/>
                </a:lnTo>
                <a:lnTo>
                  <a:pt x="125730" y="787146"/>
                </a:lnTo>
                <a:lnTo>
                  <a:pt x="12725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5805" y="6402323"/>
            <a:ext cx="3048000" cy="514350"/>
          </a:xfrm>
          <a:custGeom>
            <a:avLst/>
            <a:gdLst/>
            <a:ahLst/>
            <a:cxnLst/>
            <a:rect l="l" t="t" r="r" b="b"/>
            <a:pathLst>
              <a:path w="3048000" h="514350">
                <a:moveTo>
                  <a:pt x="0" y="0"/>
                </a:moveTo>
                <a:lnTo>
                  <a:pt x="0" y="514350"/>
                </a:lnTo>
                <a:lnTo>
                  <a:pt x="3048000" y="51435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81900" y="6246164"/>
            <a:ext cx="2922270" cy="59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195" dirty="0">
                <a:latin typeface="Times New Roman"/>
                <a:cs typeface="Times New Roman"/>
              </a:rPr>
              <a:t>y</a:t>
            </a:r>
            <a:r>
              <a:rPr sz="3700" spc="-195" dirty="0">
                <a:latin typeface="Symbol"/>
                <a:cs typeface="Symbol"/>
              </a:rPr>
              <a:t></a:t>
            </a:r>
            <a:r>
              <a:rPr sz="2600" i="1" spc="-195" dirty="0">
                <a:latin typeface="Times New Roman"/>
                <a:cs typeface="Times New Roman"/>
              </a:rPr>
              <a:t>n</a:t>
            </a:r>
            <a:r>
              <a:rPr sz="3700" spc="-195" dirty="0">
                <a:latin typeface="Symbol"/>
                <a:cs typeface="Symbol"/>
              </a:rPr>
              <a:t></a:t>
            </a:r>
            <a:r>
              <a:rPr sz="3700" spc="-5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v</a:t>
            </a:r>
            <a:r>
              <a:rPr sz="3700" spc="-114" dirty="0">
                <a:latin typeface="Symbol"/>
                <a:cs typeface="Symbol"/>
              </a:rPr>
              <a:t></a:t>
            </a:r>
            <a:r>
              <a:rPr sz="2600" i="1" spc="-114" dirty="0">
                <a:latin typeface="Times New Roman"/>
                <a:cs typeface="Times New Roman"/>
              </a:rPr>
              <a:t>n</a:t>
            </a:r>
            <a:r>
              <a:rPr sz="3700" spc="-114" dirty="0">
                <a:latin typeface="Symbol"/>
                <a:cs typeface="Symbol"/>
              </a:rPr>
              <a:t>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Times New Roman"/>
                <a:cs typeface="Times New Roman"/>
              </a:rPr>
              <a:t>b</a:t>
            </a:r>
            <a:r>
              <a:rPr sz="3000" spc="-165" baseline="-18055" dirty="0">
                <a:latin typeface="Times New Roman"/>
                <a:cs typeface="Times New Roman"/>
              </a:rPr>
              <a:t>1</a:t>
            </a:r>
            <a:r>
              <a:rPr sz="3000" spc="-419" baseline="-1805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y</a:t>
            </a:r>
            <a:r>
              <a:rPr sz="3700" spc="-155" dirty="0">
                <a:latin typeface="Symbol"/>
                <a:cs typeface="Symbol"/>
              </a:rPr>
              <a:t></a:t>
            </a:r>
            <a:r>
              <a:rPr sz="2600" i="1" spc="-155" dirty="0">
                <a:latin typeface="Times New Roman"/>
                <a:cs typeface="Times New Roman"/>
              </a:rPr>
              <a:t>n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1</a:t>
            </a:r>
            <a:r>
              <a:rPr sz="3700" spc="-28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91233" y="6397752"/>
            <a:ext cx="3057525" cy="523875"/>
          </a:xfrm>
          <a:custGeom>
            <a:avLst/>
            <a:gdLst/>
            <a:ahLst/>
            <a:cxnLst/>
            <a:rect l="l" t="t" r="r" b="b"/>
            <a:pathLst>
              <a:path w="3057525" h="523875">
                <a:moveTo>
                  <a:pt x="0" y="523494"/>
                </a:moveTo>
                <a:lnTo>
                  <a:pt x="0" y="0"/>
                </a:lnTo>
                <a:lnTo>
                  <a:pt x="3057144" y="0"/>
                </a:lnTo>
                <a:lnTo>
                  <a:pt x="3057144" y="523494"/>
                </a:lnTo>
                <a:lnTo>
                  <a:pt x="0" y="5234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52955" y="5572505"/>
            <a:ext cx="3183255" cy="502920"/>
          </a:xfrm>
          <a:custGeom>
            <a:avLst/>
            <a:gdLst/>
            <a:ahLst/>
            <a:cxnLst/>
            <a:rect l="l" t="t" r="r" b="b"/>
            <a:pathLst>
              <a:path w="3183254" h="502920">
                <a:moveTo>
                  <a:pt x="0" y="0"/>
                </a:moveTo>
                <a:lnTo>
                  <a:pt x="0" y="502920"/>
                </a:lnTo>
                <a:lnTo>
                  <a:pt x="3182874" y="502920"/>
                </a:lnTo>
                <a:lnTo>
                  <a:pt x="3182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85315" y="5436694"/>
            <a:ext cx="313880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10" dirty="0">
                <a:latin typeface="Times New Roman"/>
                <a:cs typeface="Times New Roman"/>
              </a:rPr>
              <a:t>v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600" spc="-25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a</a:t>
            </a:r>
            <a:r>
              <a:rPr sz="2250" spc="30" baseline="-24074" dirty="0">
                <a:latin typeface="Times New Roman"/>
                <a:cs typeface="Times New Roman"/>
              </a:rPr>
              <a:t>0</a:t>
            </a:r>
            <a:r>
              <a:rPr sz="2250" spc="-345" baseline="-2407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95" dirty="0">
                <a:latin typeface="Times New Roman"/>
                <a:cs typeface="Times New Roman"/>
              </a:rPr>
              <a:t>n</a:t>
            </a:r>
            <a:r>
              <a:rPr sz="3600" spc="-190" dirty="0">
                <a:latin typeface="Symbol"/>
                <a:cs typeface="Symbol"/>
              </a:rPr>
              <a:t>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a</a:t>
            </a:r>
            <a:r>
              <a:rPr sz="2250" spc="142" baseline="-24074" dirty="0">
                <a:latin typeface="Times New Roman"/>
                <a:cs typeface="Times New Roman"/>
              </a:rPr>
              <a:t>1</a:t>
            </a:r>
            <a:r>
              <a:rPr sz="2600" i="1" spc="10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20" dirty="0">
                <a:latin typeface="Times New Roman"/>
                <a:cs typeface="Times New Roman"/>
              </a:rPr>
              <a:t>n</a:t>
            </a:r>
            <a:r>
              <a:rPr sz="2600" i="1" spc="-19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Symbol"/>
                <a:cs typeface="Symbol"/>
              </a:rPr>
              <a:t></a:t>
            </a:r>
            <a:r>
              <a:rPr sz="2600" spc="-155" dirty="0">
                <a:latin typeface="Times New Roman"/>
                <a:cs typeface="Times New Roman"/>
              </a:rPr>
              <a:t>1</a:t>
            </a:r>
            <a:r>
              <a:rPr sz="3600" spc="-33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48383" y="5567934"/>
            <a:ext cx="3192145" cy="512445"/>
          </a:xfrm>
          <a:custGeom>
            <a:avLst/>
            <a:gdLst/>
            <a:ahLst/>
            <a:cxnLst/>
            <a:rect l="l" t="t" r="r" b="b"/>
            <a:pathLst>
              <a:path w="3192145" h="512445">
                <a:moveTo>
                  <a:pt x="0" y="512063"/>
                </a:moveTo>
                <a:lnTo>
                  <a:pt x="0" y="0"/>
                </a:lnTo>
                <a:lnTo>
                  <a:pt x="3192017" y="0"/>
                </a:lnTo>
                <a:lnTo>
                  <a:pt x="3192018" y="512063"/>
                </a:lnTo>
                <a:lnTo>
                  <a:pt x="0" y="51206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24315" y="1277683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830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39596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5334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0547" y="1535430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4289"/>
                </a:lnTo>
                <a:lnTo>
                  <a:pt x="112547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147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2765"/>
                </a:lnTo>
                <a:lnTo>
                  <a:pt x="1125474" y="32765"/>
                </a:lnTo>
                <a:lnTo>
                  <a:pt x="1129284" y="34289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147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9655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819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7771" y="999997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24315" y="2928937"/>
          <a:ext cx="4145278" cy="58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/>
                <a:gridCol w="1269999"/>
                <a:gridCol w="1437639"/>
              </a:tblGrid>
              <a:tr h="290195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39596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89" h="76200">
                <a:moveTo>
                  <a:pt x="1130808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808" y="38099"/>
                </a:lnTo>
                <a:close/>
              </a:path>
              <a:path w="1189989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808" y="38099"/>
                </a:lnTo>
                <a:lnTo>
                  <a:pt x="1130808" y="67436"/>
                </a:lnTo>
                <a:lnTo>
                  <a:pt x="1189482" y="38099"/>
                </a:lnTo>
                <a:close/>
              </a:path>
              <a:path w="1189989" h="76200">
                <a:moveTo>
                  <a:pt x="1130808" y="67436"/>
                </a:moveTo>
                <a:lnTo>
                  <a:pt x="1130808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80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0547" y="3185922"/>
            <a:ext cx="1189990" cy="76200"/>
          </a:xfrm>
          <a:custGeom>
            <a:avLst/>
            <a:gdLst/>
            <a:ahLst/>
            <a:cxnLst/>
            <a:rect l="l" t="t" r="r" b="b"/>
            <a:pathLst>
              <a:path w="1189990" h="76200">
                <a:moveTo>
                  <a:pt x="1130046" y="38099"/>
                </a:moveTo>
                <a:lnTo>
                  <a:pt x="1129284" y="35051"/>
                </a:lnTo>
                <a:lnTo>
                  <a:pt x="112547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125474" y="42671"/>
                </a:lnTo>
                <a:lnTo>
                  <a:pt x="1129284" y="41909"/>
                </a:lnTo>
                <a:lnTo>
                  <a:pt x="1130046" y="38099"/>
                </a:lnTo>
                <a:close/>
              </a:path>
              <a:path w="1189990" h="76200">
                <a:moveTo>
                  <a:pt x="1189482" y="38099"/>
                </a:moveTo>
                <a:lnTo>
                  <a:pt x="1113282" y="0"/>
                </a:lnTo>
                <a:lnTo>
                  <a:pt x="1113282" y="33527"/>
                </a:lnTo>
                <a:lnTo>
                  <a:pt x="1125474" y="33527"/>
                </a:lnTo>
                <a:lnTo>
                  <a:pt x="1129284" y="35051"/>
                </a:lnTo>
                <a:lnTo>
                  <a:pt x="1130046" y="38099"/>
                </a:lnTo>
                <a:lnTo>
                  <a:pt x="1130046" y="67817"/>
                </a:lnTo>
                <a:lnTo>
                  <a:pt x="1189482" y="38099"/>
                </a:lnTo>
                <a:close/>
              </a:path>
              <a:path w="1189990" h="76200">
                <a:moveTo>
                  <a:pt x="1130046" y="67817"/>
                </a:moveTo>
                <a:lnTo>
                  <a:pt x="1130046" y="38099"/>
                </a:lnTo>
                <a:lnTo>
                  <a:pt x="1129284" y="41909"/>
                </a:lnTo>
                <a:lnTo>
                  <a:pt x="1125474" y="42671"/>
                </a:lnTo>
                <a:lnTo>
                  <a:pt x="1113282" y="42671"/>
                </a:lnTo>
                <a:lnTo>
                  <a:pt x="1113282" y="76199"/>
                </a:lnTo>
                <a:lnTo>
                  <a:pt x="113004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9655" y="2651252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0819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7771" y="26512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8505" y="1860804"/>
            <a:ext cx="1272540" cy="976630"/>
          </a:xfrm>
          <a:custGeom>
            <a:avLst/>
            <a:gdLst/>
            <a:ahLst/>
            <a:cxnLst/>
            <a:rect l="l" t="t" r="r" b="b"/>
            <a:pathLst>
              <a:path w="1272539" h="976630">
                <a:moveTo>
                  <a:pt x="1215253" y="925757"/>
                </a:moveTo>
                <a:lnTo>
                  <a:pt x="7620" y="762"/>
                </a:lnTo>
                <a:lnTo>
                  <a:pt x="3810" y="0"/>
                </a:lnTo>
                <a:lnTo>
                  <a:pt x="762" y="1524"/>
                </a:lnTo>
                <a:lnTo>
                  <a:pt x="0" y="5334"/>
                </a:lnTo>
                <a:lnTo>
                  <a:pt x="1524" y="8382"/>
                </a:lnTo>
                <a:lnTo>
                  <a:pt x="1209399" y="933563"/>
                </a:lnTo>
                <a:lnTo>
                  <a:pt x="1215253" y="925757"/>
                </a:lnTo>
                <a:close/>
              </a:path>
              <a:path w="1272539" h="976630">
                <a:moveTo>
                  <a:pt x="1226820" y="967313"/>
                </a:moveTo>
                <a:lnTo>
                  <a:pt x="1226820" y="936498"/>
                </a:lnTo>
                <a:lnTo>
                  <a:pt x="1226058" y="940308"/>
                </a:lnTo>
                <a:lnTo>
                  <a:pt x="1223010" y="942594"/>
                </a:lnTo>
                <a:lnTo>
                  <a:pt x="1219200" y="941070"/>
                </a:lnTo>
                <a:lnTo>
                  <a:pt x="1209399" y="933563"/>
                </a:lnTo>
                <a:lnTo>
                  <a:pt x="1189482" y="960120"/>
                </a:lnTo>
                <a:lnTo>
                  <a:pt x="1226820" y="967313"/>
                </a:lnTo>
                <a:close/>
              </a:path>
              <a:path w="1272539" h="976630">
                <a:moveTo>
                  <a:pt x="1226820" y="936498"/>
                </a:moveTo>
                <a:lnTo>
                  <a:pt x="1225296" y="933450"/>
                </a:lnTo>
                <a:lnTo>
                  <a:pt x="1215253" y="925757"/>
                </a:lnTo>
                <a:lnTo>
                  <a:pt x="1209399" y="933563"/>
                </a:lnTo>
                <a:lnTo>
                  <a:pt x="1219200" y="941070"/>
                </a:lnTo>
                <a:lnTo>
                  <a:pt x="1223010" y="942594"/>
                </a:lnTo>
                <a:lnTo>
                  <a:pt x="1226058" y="940308"/>
                </a:lnTo>
                <a:lnTo>
                  <a:pt x="1226820" y="936498"/>
                </a:lnTo>
                <a:close/>
              </a:path>
              <a:path w="1272539" h="976630">
                <a:moveTo>
                  <a:pt x="1272540" y="976122"/>
                </a:moveTo>
                <a:lnTo>
                  <a:pt x="1235202" y="899160"/>
                </a:lnTo>
                <a:lnTo>
                  <a:pt x="1215253" y="925757"/>
                </a:lnTo>
                <a:lnTo>
                  <a:pt x="1225296" y="933450"/>
                </a:lnTo>
                <a:lnTo>
                  <a:pt x="1226820" y="936498"/>
                </a:lnTo>
                <a:lnTo>
                  <a:pt x="1226820" y="967313"/>
                </a:lnTo>
                <a:lnTo>
                  <a:pt x="1272540" y="9761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6971" y="1860804"/>
            <a:ext cx="1191260" cy="976630"/>
          </a:xfrm>
          <a:custGeom>
            <a:avLst/>
            <a:gdLst/>
            <a:ahLst/>
            <a:cxnLst/>
            <a:rect l="l" t="t" r="r" b="b"/>
            <a:pathLst>
              <a:path w="1191260" h="976630">
                <a:moveTo>
                  <a:pt x="56063" y="924078"/>
                </a:moveTo>
                <a:lnTo>
                  <a:pt x="35051" y="898398"/>
                </a:lnTo>
                <a:lnTo>
                  <a:pt x="0" y="976122"/>
                </a:lnTo>
                <a:lnTo>
                  <a:pt x="44195" y="965985"/>
                </a:lnTo>
                <a:lnTo>
                  <a:pt x="44195" y="934974"/>
                </a:lnTo>
                <a:lnTo>
                  <a:pt x="46481" y="931926"/>
                </a:lnTo>
                <a:lnTo>
                  <a:pt x="56063" y="924078"/>
                </a:lnTo>
                <a:close/>
              </a:path>
              <a:path w="1191260" h="976630">
                <a:moveTo>
                  <a:pt x="62239" y="931627"/>
                </a:moveTo>
                <a:lnTo>
                  <a:pt x="56063" y="924078"/>
                </a:lnTo>
                <a:lnTo>
                  <a:pt x="46481" y="931926"/>
                </a:lnTo>
                <a:lnTo>
                  <a:pt x="44195" y="934974"/>
                </a:lnTo>
                <a:lnTo>
                  <a:pt x="45719" y="938784"/>
                </a:lnTo>
                <a:lnTo>
                  <a:pt x="48767" y="940308"/>
                </a:lnTo>
                <a:lnTo>
                  <a:pt x="52577" y="939546"/>
                </a:lnTo>
                <a:lnTo>
                  <a:pt x="62239" y="931627"/>
                </a:lnTo>
                <a:close/>
              </a:path>
              <a:path w="1191260" h="976630">
                <a:moveTo>
                  <a:pt x="83057" y="957072"/>
                </a:moveTo>
                <a:lnTo>
                  <a:pt x="62239" y="931627"/>
                </a:lnTo>
                <a:lnTo>
                  <a:pt x="52577" y="939546"/>
                </a:lnTo>
                <a:lnTo>
                  <a:pt x="48767" y="940308"/>
                </a:lnTo>
                <a:lnTo>
                  <a:pt x="45719" y="938784"/>
                </a:lnTo>
                <a:lnTo>
                  <a:pt x="44195" y="934974"/>
                </a:lnTo>
                <a:lnTo>
                  <a:pt x="44195" y="965985"/>
                </a:lnTo>
                <a:lnTo>
                  <a:pt x="83057" y="957072"/>
                </a:lnTo>
                <a:close/>
              </a:path>
              <a:path w="1191260" h="976630">
                <a:moveTo>
                  <a:pt x="1191005" y="5334"/>
                </a:moveTo>
                <a:lnTo>
                  <a:pt x="1189481" y="1524"/>
                </a:lnTo>
                <a:lnTo>
                  <a:pt x="1186433" y="0"/>
                </a:lnTo>
                <a:lnTo>
                  <a:pt x="1183385" y="762"/>
                </a:lnTo>
                <a:lnTo>
                  <a:pt x="56063" y="924078"/>
                </a:lnTo>
                <a:lnTo>
                  <a:pt x="62239" y="931627"/>
                </a:lnTo>
                <a:lnTo>
                  <a:pt x="1188719" y="8382"/>
                </a:lnTo>
                <a:lnTo>
                  <a:pt x="119100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5373" y="1379219"/>
            <a:ext cx="252729" cy="1941830"/>
          </a:xfrm>
          <a:custGeom>
            <a:avLst/>
            <a:gdLst/>
            <a:ahLst/>
            <a:cxnLst/>
            <a:rect l="l" t="t" r="r" b="b"/>
            <a:pathLst>
              <a:path w="252729" h="1941829">
                <a:moveTo>
                  <a:pt x="0" y="0"/>
                </a:moveTo>
                <a:lnTo>
                  <a:pt x="40075" y="8247"/>
                </a:lnTo>
                <a:lnTo>
                  <a:pt x="74810" y="31235"/>
                </a:lnTo>
                <a:lnTo>
                  <a:pt x="102156" y="66330"/>
                </a:lnTo>
                <a:lnTo>
                  <a:pt x="120066" y="110898"/>
                </a:lnTo>
                <a:lnTo>
                  <a:pt x="126492" y="162306"/>
                </a:lnTo>
                <a:lnTo>
                  <a:pt x="126492" y="809244"/>
                </a:lnTo>
                <a:lnTo>
                  <a:pt x="132911" y="860279"/>
                </a:lnTo>
                <a:lnTo>
                  <a:pt x="150778" y="904622"/>
                </a:lnTo>
                <a:lnTo>
                  <a:pt x="178009" y="939600"/>
                </a:lnTo>
                <a:lnTo>
                  <a:pt x="212518" y="962546"/>
                </a:lnTo>
                <a:lnTo>
                  <a:pt x="252222" y="970788"/>
                </a:lnTo>
                <a:lnTo>
                  <a:pt x="212518" y="979035"/>
                </a:lnTo>
                <a:lnTo>
                  <a:pt x="178009" y="1002023"/>
                </a:lnTo>
                <a:lnTo>
                  <a:pt x="150778" y="1037118"/>
                </a:lnTo>
                <a:lnTo>
                  <a:pt x="132911" y="1081686"/>
                </a:lnTo>
                <a:lnTo>
                  <a:pt x="126492" y="1133094"/>
                </a:lnTo>
                <a:lnTo>
                  <a:pt x="126492" y="1780032"/>
                </a:lnTo>
                <a:lnTo>
                  <a:pt x="120066" y="1831067"/>
                </a:lnTo>
                <a:lnTo>
                  <a:pt x="102156" y="1875410"/>
                </a:lnTo>
                <a:lnTo>
                  <a:pt x="74810" y="1910388"/>
                </a:lnTo>
                <a:lnTo>
                  <a:pt x="40075" y="1933334"/>
                </a:lnTo>
                <a:lnTo>
                  <a:pt x="0" y="19415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18245" y="1819147"/>
            <a:ext cx="109029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Cascade  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3669" y="3951223"/>
            <a:ext cx="738187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2.6. Two systems forming </a:t>
            </a:r>
            <a:r>
              <a:rPr sz="2400" i="1" dirty="0">
                <a:latin typeface="Times New Roman"/>
                <a:cs typeface="Times New Roman"/>
              </a:rPr>
              <a:t>a cascade </a:t>
            </a:r>
            <a:r>
              <a:rPr sz="2400" i="1" spc="-5" dirty="0">
                <a:latin typeface="Times New Roman"/>
                <a:cs typeface="Times New Roman"/>
              </a:rPr>
              <a:t>structure </a:t>
            </a:r>
            <a:r>
              <a:rPr sz="2400" i="1" dirty="0">
                <a:latin typeface="Times New Roman"/>
                <a:cs typeface="Times New Roman"/>
              </a:rPr>
              <a:t>can be  </a:t>
            </a:r>
            <a:r>
              <a:rPr sz="2400" i="1" spc="-5" dirty="0">
                <a:latin typeface="Times New Roman"/>
                <a:cs typeface="Times New Roman"/>
              </a:rPr>
              <a:t>interchanged without affecting the final output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5518403"/>
            <a:ext cx="735203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372745" algn="just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Without changing the input-output relationship,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reverse the </a:t>
            </a:r>
            <a:r>
              <a:rPr sz="2400" spc="-5" dirty="0">
                <a:latin typeface="Tahoma"/>
                <a:cs typeface="Tahoma"/>
              </a:rPr>
              <a:t>ordering </a:t>
            </a:r>
            <a:r>
              <a:rPr sz="2400" dirty="0">
                <a:latin typeface="Tahoma"/>
                <a:cs typeface="Tahoma"/>
              </a:rPr>
              <a:t>of the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systems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 cascade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representation.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5901" y="1554733"/>
            <a:ext cx="7448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sz="3200" spc="-5" dirty="0">
                <a:solidFill>
                  <a:srgbClr val="33339A"/>
                </a:solidFill>
              </a:rPr>
              <a:t>	Discrete-Time</a:t>
            </a:r>
            <a:r>
              <a:rPr sz="3200" spc="-30" dirty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908301" y="2460752"/>
            <a:ext cx="601649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r>
              <a:rPr sz="1800" b="1" spc="-5" dirty="0" smtClean="0">
                <a:latin typeface="Tahoma"/>
                <a:cs typeface="Tahoma"/>
              </a:rPr>
              <a:t>Classification </a:t>
            </a:r>
            <a:r>
              <a:rPr sz="1800" b="1" spc="-5" dirty="0">
                <a:latin typeface="Tahoma"/>
                <a:cs typeface="Tahoma"/>
              </a:rPr>
              <a:t>of Discrete-Time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 smtClean="0">
                <a:latin typeface="Tahoma"/>
                <a:cs typeface="Tahoma"/>
              </a:rPr>
              <a:t>Systems</a:t>
            </a:r>
            <a:endParaRPr lang="en-US" sz="1800" b="1" spc="-5" dirty="0" smtClean="0">
              <a:latin typeface="Tahoma"/>
              <a:cs typeface="Tahoma"/>
            </a:endParaRPr>
          </a:p>
          <a:p>
            <a:pPr marL="509270" lvl="1" indent="-49657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09270" algn="l"/>
                <a:tab pos="509905" algn="l"/>
              </a:tabLst>
            </a:pP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Static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 smtClean="0">
                <a:latin typeface="Tahoma"/>
                <a:cs typeface="Tahoma"/>
              </a:rPr>
              <a:t>Systems</a:t>
            </a:r>
            <a:endParaRPr lang="en-US" sz="1800" b="1" spc="-5" dirty="0" smtClean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Time-invariant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 smtClean="0">
                <a:latin typeface="Tahoma"/>
                <a:cs typeface="Tahoma"/>
              </a:rPr>
              <a:t>Systems</a:t>
            </a:r>
            <a:endParaRPr lang="en-US" sz="1800" b="1" spc="-5" dirty="0" smtClean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Linear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 smtClean="0">
                <a:latin typeface="Tahoma"/>
                <a:cs typeface="Tahoma"/>
              </a:rPr>
              <a:t>Systems</a:t>
            </a:r>
            <a:endParaRPr lang="en-US" sz="1800" b="1" spc="-5" dirty="0" smtClean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Causal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" dirty="0" smtClean="0">
                <a:latin typeface="Tahoma"/>
                <a:cs typeface="Tahoma"/>
              </a:rPr>
              <a:t>Systems</a:t>
            </a:r>
            <a:endParaRPr lang="en-US" sz="1800" b="1" spc="-5" dirty="0" smtClean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endParaRPr sz="1800" dirty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r>
              <a:rPr sz="1800" b="1" spc="-5" dirty="0">
                <a:latin typeface="Tahoma"/>
                <a:cs typeface="Tahoma"/>
              </a:rPr>
              <a:t>Stable </a:t>
            </a:r>
            <a:r>
              <a:rPr sz="1800" b="1" spc="-5" dirty="0" smtClean="0">
                <a:latin typeface="Tahoma"/>
                <a:cs typeface="Tahoma"/>
              </a:rPr>
              <a:t>Systems</a:t>
            </a:r>
            <a:endParaRPr lang="en-US" sz="1800" b="1" spc="-5" dirty="0" smtClean="0">
              <a:latin typeface="Tahoma"/>
              <a:cs typeface="Tahoma"/>
            </a:endParaRPr>
          </a:p>
          <a:p>
            <a:pPr marL="1184275" lvl="2" indent="-714375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184275" algn="l"/>
                <a:tab pos="1184910" algn="l"/>
              </a:tabLst>
            </a:pPr>
            <a:endParaRPr sz="1800" dirty="0">
              <a:latin typeface="Tahoma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922" y="564134"/>
            <a:ext cx="61226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95985" algn="l"/>
                <a:tab pos="3074670" algn="l"/>
              </a:tabLst>
            </a:pPr>
            <a:r>
              <a:rPr sz="3200" spc="-5" dirty="0"/>
              <a:t>2.4	Classification of Discrete-  </a:t>
            </a:r>
            <a:r>
              <a:rPr sz="3200" spc="-10" dirty="0"/>
              <a:t>Time</a:t>
            </a:r>
            <a:r>
              <a:rPr sz="3200" spc="35" dirty="0"/>
              <a:t> </a:t>
            </a:r>
            <a:r>
              <a:rPr sz="3200" spc="-10" dirty="0"/>
              <a:t>Systems	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51102" y="1926935"/>
            <a:ext cx="7555865" cy="515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the analysis as well as in the design of  systems, it is desirable to classify 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systems  according to the general properties that they  satisfy. </a:t>
            </a:r>
            <a:endParaRPr lang="en-US" sz="2800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 smtClean="0">
                <a:latin typeface="Tahoma"/>
                <a:cs typeface="Tahoma"/>
              </a:rPr>
              <a:t>For </a:t>
            </a:r>
            <a:r>
              <a:rPr sz="2800" dirty="0">
                <a:latin typeface="Tahoma"/>
                <a:cs typeface="Tahoma"/>
              </a:rPr>
              <a:t>a system to possess a given  property, the property must hold for every  </a:t>
            </a:r>
            <a:r>
              <a:rPr sz="2800" spc="-5" dirty="0">
                <a:latin typeface="Tahoma"/>
                <a:cs typeface="Tahoma"/>
              </a:rPr>
              <a:t>possible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</a:t>
            </a:r>
            <a:r>
              <a:rPr sz="2800" dirty="0">
                <a:latin typeface="Tahoma"/>
                <a:cs typeface="Tahoma"/>
              </a:rPr>
              <a:t>system. </a:t>
            </a:r>
            <a:endParaRPr lang="en-US" sz="2800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 smtClean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 property holds for some input signals but for  others, the system does not possess the  property.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686254"/>
            <a:ext cx="5175250" cy="353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General Categories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Time - invariant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Linear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Causal systems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5650" algn="l"/>
              </a:tabLst>
            </a:pPr>
            <a:r>
              <a:rPr sz="3200" spc="-5" dirty="0">
                <a:latin typeface="Tahoma"/>
                <a:cs typeface="Tahoma"/>
              </a:rPr>
              <a:t>Stable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441451"/>
            <a:ext cx="7677784" cy="254508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1280160" lvl="2" indent="-1267460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1280160" algn="l"/>
                <a:tab pos="128079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marL="508000" marR="5080" lvl="3" indent="-342900" algn="just">
              <a:lnSpc>
                <a:spcPct val="107700"/>
              </a:lnSpc>
              <a:spcBef>
                <a:spcPts val="1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5080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system is called static or memoryless  if its </a:t>
            </a:r>
            <a:r>
              <a:rPr sz="2400" spc="-5" dirty="0">
                <a:latin typeface="Tahoma"/>
                <a:cs typeface="Tahoma"/>
              </a:rPr>
              <a:t>output </a:t>
            </a:r>
            <a:r>
              <a:rPr sz="2400" dirty="0">
                <a:latin typeface="Tahoma"/>
                <a:cs typeface="Tahoma"/>
              </a:rPr>
              <a:t>at any instant </a:t>
            </a:r>
            <a:r>
              <a:rPr sz="2400" spc="-15" dirty="0">
                <a:latin typeface="Tahoma"/>
                <a:cs typeface="Tahoma"/>
              </a:rPr>
              <a:t>‘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500" i="1" spc="-15" dirty="0">
                <a:latin typeface="Tahoma"/>
                <a:cs typeface="Tahoma"/>
              </a:rPr>
              <a:t>’ </a:t>
            </a:r>
            <a:r>
              <a:rPr sz="2400" spc="-5" dirty="0">
                <a:latin typeface="Tahoma"/>
                <a:cs typeface="Tahoma"/>
              </a:rPr>
              <a:t>depends </a:t>
            </a:r>
            <a:r>
              <a:rPr sz="2400" dirty="0">
                <a:latin typeface="Tahoma"/>
                <a:cs typeface="Tahoma"/>
              </a:rPr>
              <a:t>at most on the  </a:t>
            </a:r>
            <a:r>
              <a:rPr sz="2400" spc="-5" dirty="0">
                <a:latin typeface="Tahoma"/>
                <a:cs typeface="Tahoma"/>
              </a:rPr>
              <a:t>input </a:t>
            </a:r>
            <a:r>
              <a:rPr sz="2400" dirty="0">
                <a:latin typeface="Tahoma"/>
                <a:cs typeface="Tahoma"/>
              </a:rPr>
              <a:t>sample at the same </a:t>
            </a:r>
            <a:r>
              <a:rPr sz="2400" spc="-5" dirty="0">
                <a:latin typeface="Tahoma"/>
                <a:cs typeface="Tahoma"/>
              </a:rPr>
              <a:t>time, but </a:t>
            </a:r>
            <a:r>
              <a:rPr sz="2400" dirty="0">
                <a:latin typeface="Tahoma"/>
                <a:cs typeface="Tahoma"/>
              </a:rPr>
              <a:t>not on </a:t>
            </a:r>
            <a:r>
              <a:rPr sz="2400" spc="-5" dirty="0">
                <a:latin typeface="Tahoma"/>
                <a:cs typeface="Tahoma"/>
              </a:rPr>
              <a:t>past</a:t>
            </a:r>
            <a:r>
              <a:rPr sz="2400" dirty="0">
                <a:latin typeface="Tahoma"/>
                <a:cs typeface="Tahoma"/>
              </a:rPr>
              <a:t> or</a:t>
            </a:r>
            <a:endParaRPr sz="2400">
              <a:latin typeface="Tahoma"/>
              <a:cs typeface="Tahoma"/>
            </a:endParaRPr>
          </a:p>
          <a:p>
            <a:pPr marL="5080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ahoma"/>
                <a:cs typeface="Tahoma"/>
              </a:rPr>
              <a:t>future samples of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7867" y="3182670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5679" y="3305555"/>
            <a:ext cx="2788920" cy="1007744"/>
          </a:xfrm>
          <a:custGeom>
            <a:avLst/>
            <a:gdLst/>
            <a:ahLst/>
            <a:cxnLst/>
            <a:rect l="l" t="t" r="r" b="b"/>
            <a:pathLst>
              <a:path w="2788920" h="1007745">
                <a:moveTo>
                  <a:pt x="0" y="0"/>
                </a:moveTo>
                <a:lnTo>
                  <a:pt x="0" y="1007364"/>
                </a:lnTo>
                <a:lnTo>
                  <a:pt x="2788920" y="1007363"/>
                </a:lnTo>
                <a:lnTo>
                  <a:pt x="2788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5110" y="3156218"/>
            <a:ext cx="2701925" cy="11233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4315"/>
              </a:lnSpc>
              <a:spcBef>
                <a:spcPts val="115"/>
              </a:spcBef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ax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3600" spc="-15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ts val="4315"/>
              </a:lnSpc>
            </a:pPr>
            <a:r>
              <a:rPr sz="265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5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nx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i="1" spc="60" dirty="0">
                <a:latin typeface="Times New Roman"/>
                <a:cs typeface="Times New Roman"/>
              </a:rPr>
              <a:t>bx</a:t>
            </a:r>
            <a:r>
              <a:rPr sz="2325" spc="89" baseline="43010" dirty="0">
                <a:latin typeface="Times New Roman"/>
                <a:cs typeface="Times New Roman"/>
              </a:rPr>
              <a:t>3</a:t>
            </a:r>
            <a:r>
              <a:rPr sz="2325" spc="-359" baseline="43010" dirty="0">
                <a:latin typeface="Times New Roman"/>
                <a:cs typeface="Times New Roman"/>
              </a:rPr>
              <a:t> </a:t>
            </a:r>
            <a:r>
              <a:rPr sz="3600" spc="-250" dirty="0">
                <a:latin typeface="Symbol"/>
                <a:cs typeface="Symbol"/>
              </a:rPr>
              <a:t></a:t>
            </a:r>
            <a:r>
              <a:rPr sz="2650" i="1" spc="-250" dirty="0">
                <a:latin typeface="Times New Roman"/>
                <a:cs typeface="Times New Roman"/>
              </a:rPr>
              <a:t>n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08" y="3300984"/>
            <a:ext cx="2798445" cy="1016635"/>
          </a:xfrm>
          <a:custGeom>
            <a:avLst/>
            <a:gdLst/>
            <a:ahLst/>
            <a:cxnLst/>
            <a:rect l="l" t="t" r="r" b="b"/>
            <a:pathLst>
              <a:path w="2798445" h="1016635">
                <a:moveTo>
                  <a:pt x="0" y="1016508"/>
                </a:moveTo>
                <a:lnTo>
                  <a:pt x="0" y="0"/>
                </a:lnTo>
                <a:lnTo>
                  <a:pt x="2798064" y="0"/>
                </a:lnTo>
                <a:lnTo>
                  <a:pt x="2798064" y="1016508"/>
                </a:lnTo>
                <a:lnTo>
                  <a:pt x="0" y="101650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10250"/>
            <a:ext cx="2940050" cy="1454150"/>
          </a:xfrm>
          <a:custGeom>
            <a:avLst/>
            <a:gdLst/>
            <a:ahLst/>
            <a:cxnLst/>
            <a:rect l="l" t="t" r="r" b="b"/>
            <a:pathLst>
              <a:path w="2940050" h="1454150">
                <a:moveTo>
                  <a:pt x="0" y="0"/>
                </a:moveTo>
                <a:lnTo>
                  <a:pt x="0" y="1453896"/>
                </a:lnTo>
                <a:lnTo>
                  <a:pt x="2939796" y="1453896"/>
                </a:lnTo>
                <a:lnTo>
                  <a:pt x="2939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7794" y="6323449"/>
            <a:ext cx="15621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149" y="6293422"/>
            <a:ext cx="2345690" cy="9518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9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5925" spc="7" baseline="-8438" dirty="0">
                <a:latin typeface="Symbol"/>
                <a:cs typeface="Symbol"/>
              </a:rPr>
              <a:t></a:t>
            </a:r>
            <a:r>
              <a:rPr sz="5925" spc="-742" baseline="-8438" dirty="0">
                <a:latin typeface="Times New Roman"/>
                <a:cs typeface="Times New Roman"/>
              </a:rPr>
              <a:t> </a:t>
            </a:r>
            <a:r>
              <a:rPr sz="2650" i="1" spc="-155" dirty="0">
                <a:latin typeface="Times New Roman"/>
                <a:cs typeface="Times New Roman"/>
              </a:rPr>
              <a:t>x</a:t>
            </a:r>
            <a:r>
              <a:rPr sz="3600" spc="-155" dirty="0">
                <a:latin typeface="Symbol"/>
                <a:cs typeface="Symbol"/>
              </a:rPr>
              <a:t></a:t>
            </a:r>
            <a:r>
              <a:rPr sz="2650" i="1" spc="-155" dirty="0">
                <a:latin typeface="Times New Roman"/>
                <a:cs typeface="Times New Roman"/>
              </a:rPr>
              <a:t>n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r>
              <a:rPr sz="2650" i="1" spc="-400" dirty="0">
                <a:latin typeface="Times New Roman"/>
                <a:cs typeface="Times New Roman"/>
              </a:rPr>
              <a:t> </a:t>
            </a:r>
            <a:r>
              <a:rPr sz="3600" spc="-32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R="220345" algn="ctr">
              <a:lnSpc>
                <a:spcPct val="100000"/>
              </a:lnSpc>
              <a:spcBef>
                <a:spcPts val="185"/>
              </a:spcBef>
            </a:pP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3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101" y="4358894"/>
            <a:ext cx="6623050" cy="188213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Tahoma"/>
                <a:cs typeface="Tahoma"/>
              </a:rPr>
              <a:t>Both are </a:t>
            </a:r>
            <a:r>
              <a:rPr sz="2400" dirty="0">
                <a:latin typeface="Tahoma"/>
                <a:cs typeface="Tahoma"/>
              </a:rPr>
              <a:t>static </a:t>
            </a:r>
            <a:r>
              <a:rPr sz="2400" spc="-5" dirty="0">
                <a:latin typeface="Tahoma"/>
                <a:cs typeface="Tahoma"/>
              </a:rPr>
              <a:t>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memoryless.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ahoma"/>
                <a:cs typeface="Tahoma"/>
              </a:rPr>
              <a:t>On the other hand, </a:t>
            </a:r>
            <a:r>
              <a:rPr sz="2400" dirty="0">
                <a:latin typeface="Tahoma"/>
                <a:cs typeface="Tahoma"/>
              </a:rPr>
              <a:t>the systems </a:t>
            </a:r>
            <a:r>
              <a:rPr sz="2400" spc="-5" dirty="0">
                <a:latin typeface="Tahoma"/>
                <a:cs typeface="Tahoma"/>
              </a:rPr>
              <a:t>described by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following input-output </a:t>
            </a:r>
            <a:r>
              <a:rPr sz="2400" dirty="0">
                <a:latin typeface="Tahoma"/>
                <a:cs typeface="Tahoma"/>
              </a:rPr>
              <a:t>relations, </a:t>
            </a:r>
            <a:r>
              <a:rPr sz="2400" spc="-5" dirty="0">
                <a:latin typeface="Tahoma"/>
                <a:cs typeface="Tahoma"/>
              </a:rPr>
              <a:t>such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384175">
              <a:lnSpc>
                <a:spcPct val="100000"/>
              </a:lnSpc>
              <a:spcBef>
                <a:spcPts val="215"/>
              </a:spcBef>
            </a:pPr>
            <a:r>
              <a:rPr sz="2650" i="1" spc="-165" dirty="0">
                <a:latin typeface="Times New Roman"/>
                <a:cs typeface="Times New Roman"/>
              </a:rPr>
              <a:t>y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50" i="1" spc="-165" dirty="0">
                <a:latin typeface="Times New Roman"/>
                <a:cs typeface="Times New Roman"/>
              </a:rPr>
              <a:t>n</a:t>
            </a:r>
            <a:r>
              <a:rPr sz="3600" spc="-165" dirty="0">
                <a:latin typeface="Symbol"/>
                <a:cs typeface="Symbol"/>
              </a:rPr>
              <a:t></a:t>
            </a:r>
            <a:r>
              <a:rPr sz="3600" spc="-50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75" dirty="0">
                <a:latin typeface="Times New Roman"/>
                <a:cs typeface="Times New Roman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</a:t>
            </a:r>
            <a:r>
              <a:rPr sz="2650" spc="-95" dirty="0">
                <a:latin typeface="Symbol"/>
                <a:cs typeface="Symbol"/>
              </a:rPr>
              <a:t>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2650" spc="-95" dirty="0">
                <a:latin typeface="Times New Roman"/>
                <a:cs typeface="Times New Roman"/>
              </a:rPr>
              <a:t>3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3600" spc="-95" dirty="0">
                <a:latin typeface="Symbol"/>
                <a:cs typeface="Symbol"/>
              </a:rPr>
              <a:t></a:t>
            </a:r>
            <a:r>
              <a:rPr sz="2650" i="1" spc="-95" dirty="0">
                <a:latin typeface="Times New Roman"/>
                <a:cs typeface="Times New Roman"/>
              </a:rPr>
              <a:t>n</a:t>
            </a:r>
            <a:r>
              <a:rPr sz="2650" i="1" spc="-11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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250" dirty="0">
                <a:latin typeface="Times New Roman"/>
                <a:cs typeface="Times New Roman"/>
              </a:rPr>
              <a:t>1</a:t>
            </a:r>
            <a:r>
              <a:rPr sz="3600" spc="-25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9027" y="5805678"/>
            <a:ext cx="2948940" cy="1463040"/>
          </a:xfrm>
          <a:custGeom>
            <a:avLst/>
            <a:gdLst/>
            <a:ahLst/>
            <a:cxnLst/>
            <a:rect l="l" t="t" r="r" b="b"/>
            <a:pathLst>
              <a:path w="2948940" h="1463040">
                <a:moveTo>
                  <a:pt x="0" y="1463039"/>
                </a:moveTo>
                <a:lnTo>
                  <a:pt x="0" y="0"/>
                </a:lnTo>
                <a:lnTo>
                  <a:pt x="2948939" y="0"/>
                </a:lnTo>
                <a:lnTo>
                  <a:pt x="2948940" y="1463039"/>
                </a:lnTo>
                <a:lnTo>
                  <a:pt x="0" y="14630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9702" y="6202933"/>
            <a:ext cx="321373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dynamic </a:t>
            </a:r>
            <a:r>
              <a:rPr sz="2400" dirty="0">
                <a:latin typeface="Tahoma"/>
                <a:cs typeface="Tahoma"/>
              </a:rPr>
              <a:t>systems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  system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684530"/>
            <a:ext cx="6077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2.4.2	Time-invariant</a:t>
            </a:r>
            <a:r>
              <a:rPr sz="3200" spc="-2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785872" y="2324100"/>
            <a:ext cx="3977004" cy="627380"/>
          </a:xfrm>
          <a:custGeom>
            <a:avLst/>
            <a:gdLst/>
            <a:ahLst/>
            <a:cxnLst/>
            <a:rect l="l" t="t" r="r" b="b"/>
            <a:pathLst>
              <a:path w="3977004" h="627380">
                <a:moveTo>
                  <a:pt x="0" y="0"/>
                </a:moveTo>
                <a:lnTo>
                  <a:pt x="0" y="627126"/>
                </a:lnTo>
                <a:lnTo>
                  <a:pt x="3976878" y="627125"/>
                </a:lnTo>
                <a:lnTo>
                  <a:pt x="3976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287033"/>
            <a:ext cx="7480934" cy="474662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time-invariant system is defined as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  <a:p>
            <a:pPr marR="774065" algn="ctr">
              <a:lnSpc>
                <a:spcPts val="2135"/>
              </a:lnSpc>
              <a:spcBef>
                <a:spcPts val="2315"/>
              </a:spcBef>
            </a:pPr>
            <a:r>
              <a:rPr sz="3100" i="1" spc="-155" dirty="0">
                <a:latin typeface="Times New Roman"/>
                <a:cs typeface="Times New Roman"/>
              </a:rPr>
              <a:t>x</a:t>
            </a:r>
            <a:r>
              <a:rPr sz="4250" spc="-155" dirty="0">
                <a:latin typeface="Symbol"/>
                <a:cs typeface="Symbol"/>
              </a:rPr>
              <a:t></a:t>
            </a:r>
            <a:r>
              <a:rPr sz="3100" i="1" spc="-155" dirty="0">
                <a:latin typeface="Times New Roman"/>
                <a:cs typeface="Times New Roman"/>
              </a:rPr>
              <a:t>n</a:t>
            </a:r>
            <a:r>
              <a:rPr sz="3100" i="1" spc="-1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675" dirty="0">
                <a:latin typeface="Symbol"/>
                <a:cs typeface="Symbol"/>
              </a:rPr>
              <a:t></a:t>
            </a:r>
            <a:r>
              <a:rPr sz="3100" spc="675" dirty="0">
                <a:latin typeface="Symbol"/>
                <a:cs typeface="Symbol"/>
              </a:rPr>
              <a:t>⎯⎯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y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9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n</a:t>
            </a:r>
            <a:r>
              <a:rPr sz="2700" spc="15" baseline="-24691" dirty="0">
                <a:latin typeface="Times New Roman"/>
                <a:cs typeface="Times New Roman"/>
              </a:rPr>
              <a:t>0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4250" spc="-36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R="895350" algn="ctr">
              <a:lnSpc>
                <a:spcPts val="1065"/>
              </a:lnSpc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H{x[n]}.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66420">
              <a:lnSpc>
                <a:spcPct val="120200"/>
              </a:lnSpc>
            </a:pPr>
            <a:r>
              <a:rPr sz="2800" spc="-5" dirty="0">
                <a:latin typeface="Tahoma"/>
                <a:cs typeface="Tahoma"/>
              </a:rPr>
              <a:t>Specifically,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is time invariant if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input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results in an  identical time </a:t>
            </a:r>
            <a:r>
              <a:rPr sz="2800" dirty="0">
                <a:latin typeface="Tahoma"/>
                <a:cs typeface="Tahoma"/>
              </a:rPr>
              <a:t>shift </a:t>
            </a:r>
            <a:r>
              <a:rPr sz="2800" spc="-5" dirty="0">
                <a:latin typeface="Tahoma"/>
                <a:cs typeface="Tahoma"/>
              </a:rPr>
              <a:t>in the output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1300" y="2319527"/>
            <a:ext cx="3986529" cy="636270"/>
          </a:xfrm>
          <a:custGeom>
            <a:avLst/>
            <a:gdLst/>
            <a:ahLst/>
            <a:cxnLst/>
            <a:rect l="l" t="t" r="r" b="b"/>
            <a:pathLst>
              <a:path w="3986529" h="636269">
                <a:moveTo>
                  <a:pt x="0" y="636270"/>
                </a:moveTo>
                <a:lnTo>
                  <a:pt x="0" y="0"/>
                </a:lnTo>
                <a:lnTo>
                  <a:pt x="3986022" y="0"/>
                </a:lnTo>
                <a:lnTo>
                  <a:pt x="3986022" y="636269"/>
                </a:lnTo>
                <a:lnTo>
                  <a:pt x="0" y="63627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759205"/>
            <a:ext cx="670242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Example: </a:t>
            </a:r>
            <a:r>
              <a:rPr sz="2800" spc="-5" dirty="0">
                <a:latin typeface="Tahoma"/>
                <a:cs typeface="Tahoma"/>
              </a:rPr>
              <a:t>Determine if the system is time  </a:t>
            </a:r>
            <a:r>
              <a:rPr sz="2800" dirty="0">
                <a:latin typeface="Tahoma"/>
                <a:cs typeface="Tahoma"/>
              </a:rPr>
              <a:t>variant or 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invariant.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6311900"/>
            <a:ext cx="5574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This system is time variant,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828800"/>
            <a:ext cx="5448300" cy="562610"/>
          </a:xfrm>
          <a:custGeom>
            <a:avLst/>
            <a:gdLst/>
            <a:ahLst/>
            <a:cxnLst/>
            <a:rect l="l" t="t" r="r" b="b"/>
            <a:pathLst>
              <a:path w="5448300" h="562610">
                <a:moveTo>
                  <a:pt x="0" y="0"/>
                </a:moveTo>
                <a:lnTo>
                  <a:pt x="0" y="562356"/>
                </a:lnTo>
                <a:lnTo>
                  <a:pt x="5448300" y="562355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3202" y="18161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(2.7)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3854" y="1670387"/>
            <a:ext cx="3435985" cy="676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100" b="0" spc="-8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15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31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100" b="0" spc="-31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100" b="0" spc="-3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nx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i="1" spc="-1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50" b="0" spc="-1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5227" y="1824227"/>
            <a:ext cx="5457825" cy="571500"/>
          </a:xfrm>
          <a:custGeom>
            <a:avLst/>
            <a:gdLst/>
            <a:ahLst/>
            <a:cxnLst/>
            <a:rect l="l" t="t" r="r" b="b"/>
            <a:pathLst>
              <a:path w="5457825" h="571500">
                <a:moveTo>
                  <a:pt x="0" y="571500"/>
                </a:moveTo>
                <a:lnTo>
                  <a:pt x="0" y="0"/>
                </a:lnTo>
                <a:lnTo>
                  <a:pt x="5457444" y="0"/>
                </a:lnTo>
                <a:lnTo>
                  <a:pt x="5457444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3200400"/>
            <a:ext cx="2566035" cy="562610"/>
          </a:xfrm>
          <a:custGeom>
            <a:avLst/>
            <a:gdLst/>
            <a:ahLst/>
            <a:cxnLst/>
            <a:rect l="l" t="t" r="r" b="b"/>
            <a:pathLst>
              <a:path w="2566035" h="562610">
                <a:moveTo>
                  <a:pt x="0" y="0"/>
                </a:moveTo>
                <a:lnTo>
                  <a:pt x="0" y="562355"/>
                </a:lnTo>
                <a:lnTo>
                  <a:pt x="2565653" y="562355"/>
                </a:lnTo>
                <a:lnTo>
                  <a:pt x="25656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3427" y="3195827"/>
            <a:ext cx="2574925" cy="571500"/>
          </a:xfrm>
          <a:custGeom>
            <a:avLst/>
            <a:gdLst/>
            <a:ahLst/>
            <a:cxnLst/>
            <a:rect l="l" t="t" r="r" b="b"/>
            <a:pathLst>
              <a:path w="2574925" h="571500">
                <a:moveTo>
                  <a:pt x="0" y="571500"/>
                </a:moveTo>
                <a:lnTo>
                  <a:pt x="0" y="0"/>
                </a:lnTo>
                <a:lnTo>
                  <a:pt x="2574797" y="0"/>
                </a:lnTo>
                <a:lnTo>
                  <a:pt x="2574797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19" y="5029200"/>
            <a:ext cx="4869180" cy="1119505"/>
          </a:xfrm>
          <a:custGeom>
            <a:avLst/>
            <a:gdLst/>
            <a:ahLst/>
            <a:cxnLst/>
            <a:rect l="l" t="t" r="r" b="b"/>
            <a:pathLst>
              <a:path w="4869180" h="1119504">
                <a:moveTo>
                  <a:pt x="0" y="0"/>
                </a:moveTo>
                <a:lnTo>
                  <a:pt x="0" y="1119378"/>
                </a:lnTo>
                <a:lnTo>
                  <a:pt x="4869180" y="1119377"/>
                </a:lnTo>
                <a:lnTo>
                  <a:pt x="4869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2502" y="2508509"/>
            <a:ext cx="6877684" cy="36112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response of this system to </a:t>
            </a:r>
            <a:r>
              <a:rPr sz="2800" i="1" spc="-5" dirty="0">
                <a:latin typeface="Times New Roman"/>
                <a:cs typeface="Times New Roman"/>
              </a:rPr>
              <a:t>x[n-k]</a:t>
            </a:r>
            <a:r>
              <a:rPr sz="2800" i="1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1890395">
              <a:lnSpc>
                <a:spcPct val="100000"/>
              </a:lnSpc>
              <a:spcBef>
                <a:spcPts val="530"/>
              </a:spcBef>
            </a:pPr>
            <a:r>
              <a:rPr sz="3100" i="1" spc="-245" dirty="0">
                <a:latin typeface="Times New Roman"/>
                <a:cs typeface="Times New Roman"/>
              </a:rPr>
              <a:t>w</a:t>
            </a:r>
            <a:r>
              <a:rPr sz="4250" spc="-245" dirty="0">
                <a:latin typeface="Symbol"/>
                <a:cs typeface="Symbol"/>
              </a:rPr>
              <a:t></a:t>
            </a:r>
            <a:r>
              <a:rPr sz="3100" i="1" spc="-245" dirty="0">
                <a:latin typeface="Times New Roman"/>
                <a:cs typeface="Times New Roman"/>
              </a:rPr>
              <a:t>n</a:t>
            </a:r>
            <a:r>
              <a:rPr sz="4250" spc="-245" dirty="0">
                <a:latin typeface="Symbol"/>
                <a:cs typeface="Symbol"/>
              </a:rPr>
              <a:t></a:t>
            </a:r>
            <a:r>
              <a:rPr sz="4250" spc="-610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nx</a:t>
            </a:r>
            <a:r>
              <a:rPr sz="4250" spc="-140" dirty="0">
                <a:latin typeface="Symbol"/>
                <a:cs typeface="Symbol"/>
              </a:rPr>
              <a:t></a:t>
            </a:r>
            <a:r>
              <a:rPr sz="3100" i="1" spc="-140" dirty="0">
                <a:latin typeface="Times New Roman"/>
                <a:cs typeface="Times New Roman"/>
              </a:rPr>
              <a:t>n</a:t>
            </a:r>
            <a:r>
              <a:rPr sz="3100" i="1" spc="-15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i="1" spc="10" dirty="0">
                <a:latin typeface="Times New Roman"/>
                <a:cs typeface="Times New Roman"/>
              </a:rPr>
              <a:t>k</a:t>
            </a:r>
            <a:r>
              <a:rPr sz="3100" i="1" spc="-480" dirty="0">
                <a:latin typeface="Times New Roman"/>
                <a:cs typeface="Times New Roman"/>
              </a:rPr>
              <a:t> </a:t>
            </a:r>
            <a:r>
              <a:rPr sz="4250" spc="-40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355600" marR="5080" indent="-342900">
              <a:lnSpc>
                <a:spcPct val="110500"/>
              </a:lnSpc>
              <a:spcBef>
                <a:spcPts val="176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Now if we delay </a:t>
            </a:r>
            <a:r>
              <a:rPr sz="2800" i="1" dirty="0">
                <a:latin typeface="Times New Roman"/>
                <a:cs typeface="Times New Roman"/>
              </a:rPr>
              <a:t>y[n] </a:t>
            </a:r>
            <a:r>
              <a:rPr sz="2800" spc="-5" dirty="0">
                <a:latin typeface="Tahoma"/>
                <a:cs typeface="Tahoma"/>
              </a:rPr>
              <a:t>in (2.7) by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ahoma"/>
                <a:cs typeface="Tahoma"/>
              </a:rPr>
              <a:t>units in  time, we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</a:t>
            </a:r>
            <a:endParaRPr sz="2800">
              <a:latin typeface="Tahoma"/>
              <a:cs typeface="Tahoma"/>
            </a:endParaRPr>
          </a:p>
          <a:p>
            <a:pPr marL="407034">
              <a:lnSpc>
                <a:spcPts val="4840"/>
              </a:lnSpc>
            </a:pPr>
            <a:r>
              <a:rPr sz="3100" i="1" spc="-160" dirty="0">
                <a:latin typeface="Times New Roman"/>
                <a:cs typeface="Times New Roman"/>
              </a:rPr>
              <a:t>y</a:t>
            </a:r>
            <a:r>
              <a:rPr sz="4250" spc="-160" dirty="0">
                <a:latin typeface="Symbol"/>
                <a:cs typeface="Symbol"/>
              </a:rPr>
              <a:t></a:t>
            </a:r>
            <a:r>
              <a:rPr sz="3100" i="1" spc="-160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r>
              <a:rPr sz="4250" spc="-5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4100" spc="-195" dirty="0">
                <a:latin typeface="Symbol"/>
                <a:cs typeface="Symbol"/>
              </a:rPr>
              <a:t></a:t>
            </a:r>
            <a:r>
              <a:rPr sz="3100" i="1" spc="-195" dirty="0">
                <a:latin typeface="Times New Roman"/>
                <a:cs typeface="Times New Roman"/>
              </a:rPr>
              <a:t>n</a:t>
            </a:r>
            <a:r>
              <a:rPr sz="3100" i="1" spc="-11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380" dirty="0">
                <a:latin typeface="Times New Roman"/>
                <a:cs typeface="Times New Roman"/>
              </a:rPr>
              <a:t> </a:t>
            </a:r>
            <a:r>
              <a:rPr sz="4100" spc="-220" dirty="0">
                <a:latin typeface="Symbol"/>
                <a:cs typeface="Symbol"/>
              </a:rPr>
              <a:t></a:t>
            </a:r>
            <a:r>
              <a:rPr sz="3100" i="1" spc="-220" dirty="0">
                <a:latin typeface="Times New Roman"/>
                <a:cs typeface="Times New Roman"/>
              </a:rPr>
              <a:t>x</a:t>
            </a:r>
            <a:r>
              <a:rPr sz="4250" spc="-220" dirty="0">
                <a:latin typeface="Symbol"/>
                <a:cs typeface="Symbol"/>
              </a:rPr>
              <a:t></a:t>
            </a:r>
            <a:r>
              <a:rPr sz="3100" i="1" spc="-22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5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  <a:p>
            <a:pPr marL="1691639">
              <a:lnSpc>
                <a:spcPts val="4885"/>
              </a:lnSpc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i="1" spc="-125" dirty="0">
                <a:latin typeface="Times New Roman"/>
                <a:cs typeface="Times New Roman"/>
              </a:rPr>
              <a:t>nx</a:t>
            </a:r>
            <a:r>
              <a:rPr sz="4250" spc="-125" dirty="0">
                <a:latin typeface="Symbol"/>
                <a:cs typeface="Symbol"/>
              </a:rPr>
              <a:t></a:t>
            </a:r>
            <a:r>
              <a:rPr sz="3100" i="1" spc="-125" dirty="0">
                <a:latin typeface="Times New Roman"/>
                <a:cs typeface="Times New Roman"/>
              </a:rPr>
              <a:t>n</a:t>
            </a:r>
            <a:r>
              <a:rPr sz="3100" i="1" spc="-1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2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45" dirty="0">
                <a:latin typeface="Times New Roman"/>
                <a:cs typeface="Times New Roman"/>
              </a:rPr>
              <a:t> </a:t>
            </a:r>
            <a:r>
              <a:rPr sz="4250" spc="-50" dirty="0">
                <a:latin typeface="Symbol"/>
                <a:cs typeface="Symbol"/>
              </a:rPr>
              <a:t></a:t>
            </a:r>
            <a:r>
              <a:rPr sz="3100" spc="-50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kx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13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-450" dirty="0">
                <a:latin typeface="Times New Roman"/>
                <a:cs typeface="Times New Roman"/>
              </a:rPr>
              <a:t> </a:t>
            </a:r>
            <a:r>
              <a:rPr sz="4250" spc="-385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7047" y="5024628"/>
            <a:ext cx="4878705" cy="1129030"/>
          </a:xfrm>
          <a:custGeom>
            <a:avLst/>
            <a:gdLst/>
            <a:ahLst/>
            <a:cxnLst/>
            <a:rect l="l" t="t" r="r" b="b"/>
            <a:pathLst>
              <a:path w="4878705" h="1129029">
                <a:moveTo>
                  <a:pt x="0" y="1128522"/>
                </a:moveTo>
                <a:lnTo>
                  <a:pt x="0" y="0"/>
                </a:lnTo>
                <a:lnTo>
                  <a:pt x="4878324" y="0"/>
                </a:lnTo>
                <a:lnTo>
                  <a:pt x="4878324" y="1128522"/>
                </a:lnTo>
                <a:lnTo>
                  <a:pt x="0" y="112852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91350" y="6296405"/>
            <a:ext cx="2343150" cy="561975"/>
          </a:xfrm>
          <a:custGeom>
            <a:avLst/>
            <a:gdLst/>
            <a:ahLst/>
            <a:cxnLst/>
            <a:rect l="l" t="t" r="r" b="b"/>
            <a:pathLst>
              <a:path w="2343150" h="561975">
                <a:moveTo>
                  <a:pt x="0" y="0"/>
                </a:moveTo>
                <a:lnTo>
                  <a:pt x="0" y="561594"/>
                </a:lnTo>
                <a:lnTo>
                  <a:pt x="2343150" y="561594"/>
                </a:lnTo>
                <a:lnTo>
                  <a:pt x="2343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73041" y="6137967"/>
            <a:ext cx="226695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185" dirty="0">
                <a:latin typeface="Times New Roman"/>
                <a:cs typeface="Times New Roman"/>
              </a:rPr>
              <a:t>y</a:t>
            </a:r>
            <a:r>
              <a:rPr sz="4250" spc="-185" dirty="0">
                <a:latin typeface="Symbol"/>
                <a:cs typeface="Symbol"/>
              </a:rPr>
              <a:t></a:t>
            </a:r>
            <a:r>
              <a:rPr sz="3100" i="1" spc="-185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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k</a:t>
            </a:r>
            <a:r>
              <a:rPr sz="4250" spc="-80" dirty="0">
                <a:latin typeface="Symbol"/>
                <a:cs typeface="Symbol"/>
              </a:rPr>
              <a:t></a:t>
            </a:r>
            <a:r>
              <a:rPr sz="4250" spc="-87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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280" dirty="0">
                <a:latin typeface="Times New Roman"/>
                <a:cs typeface="Times New Roman"/>
              </a:rPr>
              <a:t>w</a:t>
            </a:r>
            <a:r>
              <a:rPr sz="4250" spc="-280" dirty="0">
                <a:latin typeface="Symbol"/>
                <a:cs typeface="Symbol"/>
              </a:rPr>
              <a:t></a:t>
            </a:r>
            <a:r>
              <a:rPr sz="3100" i="1" spc="-280" dirty="0">
                <a:latin typeface="Times New Roman"/>
                <a:cs typeface="Times New Roman"/>
              </a:rPr>
              <a:t>n</a:t>
            </a:r>
            <a:r>
              <a:rPr sz="4250" spc="-28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86778" y="6291834"/>
            <a:ext cx="2352675" cy="570865"/>
          </a:xfrm>
          <a:custGeom>
            <a:avLst/>
            <a:gdLst/>
            <a:ahLst/>
            <a:cxnLst/>
            <a:rect l="l" t="t" r="r" b="b"/>
            <a:pathLst>
              <a:path w="2352675" h="570865">
                <a:moveTo>
                  <a:pt x="0" y="570738"/>
                </a:moveTo>
                <a:lnTo>
                  <a:pt x="0" y="0"/>
                </a:lnTo>
                <a:lnTo>
                  <a:pt x="2352294" y="0"/>
                </a:lnTo>
                <a:lnTo>
                  <a:pt x="2352294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1249933"/>
            <a:ext cx="439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1430" algn="l"/>
              </a:tabLst>
            </a:pPr>
            <a:r>
              <a:rPr sz="3200" spc="-5" dirty="0"/>
              <a:t>2.4.3	Linear</a:t>
            </a:r>
            <a:r>
              <a:rPr sz="3200" spc="-50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7302" y="2165095"/>
            <a:ext cx="6170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linear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defined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201" y="4726888"/>
            <a:ext cx="6279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850" i="1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50" i="1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ahoma"/>
                <a:cs typeface="Tahoma"/>
              </a:rPr>
              <a:t>are arbitrary</a:t>
            </a:r>
            <a:r>
              <a:rPr sz="2800" spc="1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constants.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368802"/>
            <a:ext cx="7715250" cy="593725"/>
          </a:xfrm>
          <a:custGeom>
            <a:avLst/>
            <a:gdLst/>
            <a:ahLst/>
            <a:cxnLst/>
            <a:rect l="l" t="t" r="r" b="b"/>
            <a:pathLst>
              <a:path w="7715250" h="593725">
                <a:moveTo>
                  <a:pt x="0" y="0"/>
                </a:moveTo>
                <a:lnTo>
                  <a:pt x="0" y="593598"/>
                </a:lnTo>
                <a:lnTo>
                  <a:pt x="7715250" y="593598"/>
                </a:lnTo>
                <a:lnTo>
                  <a:pt x="7715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9904" y="3389377"/>
            <a:ext cx="78422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(2.8)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563" y="3652564"/>
            <a:ext cx="188468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945" algn="l"/>
                <a:tab pos="1403985" algn="l"/>
                <a:tab pos="1755775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3617" y="3652564"/>
            <a:ext cx="183578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7180" algn="l"/>
                <a:tab pos="1379855" algn="l"/>
                <a:tab pos="1706880" algn="l"/>
              </a:tabLst>
            </a:pPr>
            <a:r>
              <a:rPr sz="1800" spc="5" dirty="0">
                <a:latin typeface="Times New Roman"/>
                <a:cs typeface="Times New Roman"/>
              </a:rPr>
              <a:t>1	1	2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028" y="3374434"/>
            <a:ext cx="1924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761" y="3244070"/>
            <a:ext cx="296672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81860" algn="l"/>
                <a:tab pos="2511425" algn="l"/>
              </a:tabLst>
            </a:pP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-4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24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40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y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55" dirty="0">
                <a:latin typeface="Times New Roman"/>
                <a:cs typeface="Times New Roman"/>
              </a:rPr>
              <a:t>n</a:t>
            </a:r>
            <a:r>
              <a:rPr sz="4250" spc="-409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01" y="3244070"/>
            <a:ext cx="3134995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06245" algn="l"/>
                <a:tab pos="203009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spc="10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spc="55" dirty="0">
                <a:latin typeface="Times New Roman"/>
                <a:cs typeface="Times New Roman"/>
              </a:rPr>
              <a:t> </a:t>
            </a:r>
            <a:r>
              <a:rPr sz="4250" spc="-565" dirty="0">
                <a:latin typeface="Symbol"/>
                <a:cs typeface="Symbol"/>
              </a:rPr>
              <a:t></a:t>
            </a:r>
            <a:r>
              <a:rPr sz="3100" i="1" spc="60" dirty="0">
                <a:latin typeface="Times New Roman"/>
                <a:cs typeface="Times New Roman"/>
              </a:rPr>
              <a:t>n</a:t>
            </a:r>
            <a:r>
              <a:rPr sz="4250" spc="-235" dirty="0">
                <a:latin typeface="Symbol"/>
                <a:cs typeface="Symbol"/>
              </a:rPr>
              <a:t>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a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4250" spc="-1005" dirty="0">
                <a:latin typeface="Symbol"/>
                <a:cs typeface="Symbol"/>
              </a:rPr>
              <a:t></a:t>
            </a:r>
            <a:r>
              <a:rPr sz="3100" i="1" spc="-385" dirty="0">
                <a:latin typeface="Times New Roman"/>
                <a:cs typeface="Times New Roman"/>
              </a:rPr>
              <a:t>n</a:t>
            </a:r>
            <a:r>
              <a:rPr sz="4250" spc="-585" dirty="0">
                <a:latin typeface="Symbol"/>
                <a:cs typeface="Symbol"/>
              </a:rPr>
              <a:t></a:t>
            </a:r>
            <a:r>
              <a:rPr sz="3100" spc="350" dirty="0">
                <a:latin typeface="Symbol"/>
                <a:cs typeface="Symbol"/>
              </a:rPr>
              <a:t>⎯</a:t>
            </a:r>
            <a:r>
              <a:rPr sz="3100" spc="-330" dirty="0">
                <a:latin typeface="Symbol"/>
                <a:cs typeface="Symbol"/>
              </a:rPr>
              <a:t>⎯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8027" y="3364229"/>
            <a:ext cx="7724775" cy="603250"/>
          </a:xfrm>
          <a:custGeom>
            <a:avLst/>
            <a:gdLst/>
            <a:ahLst/>
            <a:cxnLst/>
            <a:rect l="l" t="t" r="r" b="b"/>
            <a:pathLst>
              <a:path w="7724775" h="603250">
                <a:moveTo>
                  <a:pt x="0" y="602742"/>
                </a:moveTo>
                <a:lnTo>
                  <a:pt x="0" y="0"/>
                </a:lnTo>
                <a:lnTo>
                  <a:pt x="7724394" y="0"/>
                </a:lnTo>
                <a:lnTo>
                  <a:pt x="7724394" y="602741"/>
                </a:lnTo>
                <a:lnTo>
                  <a:pt x="0" y="602742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83412"/>
            <a:ext cx="6184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</a:rPr>
              <a:t>Example: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Three sample</a:t>
            </a:r>
            <a:r>
              <a:rPr sz="3200" b="0" spc="9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0" spc="-5" dirty="0">
                <a:solidFill>
                  <a:srgbClr val="33339A"/>
                </a:solidFill>
                <a:latin typeface="Tahoma"/>
                <a:cs typeface="Tahoma"/>
              </a:rPr>
              <a:t>averager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905000"/>
            <a:ext cx="6103620" cy="3850004"/>
          </a:xfrm>
          <a:custGeom>
            <a:avLst/>
            <a:gdLst/>
            <a:ahLst/>
            <a:cxnLst/>
            <a:rect l="l" t="t" r="r" b="b"/>
            <a:pathLst>
              <a:path w="6103620" h="3850004">
                <a:moveTo>
                  <a:pt x="0" y="0"/>
                </a:moveTo>
                <a:lnTo>
                  <a:pt x="0" y="3849624"/>
                </a:lnTo>
                <a:lnTo>
                  <a:pt x="6103620" y="3849623"/>
                </a:lnTo>
                <a:lnTo>
                  <a:pt x="6103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4526" y="23644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467" y="380619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3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5913" y="3801772"/>
            <a:ext cx="1930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7880" y="3765815"/>
            <a:ext cx="1576070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494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579" y="3765815"/>
            <a:ext cx="11753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4895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768" y="4107668"/>
            <a:ext cx="364553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ts val="4155"/>
              </a:lnSpc>
              <a:spcBef>
                <a:spcPts val="100"/>
              </a:spcBef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89" baseline="-24074" dirty="0">
                <a:latin typeface="Times New Roman"/>
                <a:cs typeface="Times New Roman"/>
              </a:rPr>
              <a:t>1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65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34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  <a:p>
            <a:pPr marL="646430">
              <a:lnSpc>
                <a:spcPts val="3995"/>
              </a:lnSpc>
            </a:pP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x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Symbol"/>
                <a:cs typeface="Symbol"/>
              </a:rPr>
              <a:t></a:t>
            </a:r>
            <a:r>
              <a:rPr sz="2600" spc="-175" dirty="0">
                <a:latin typeface="Times New Roman"/>
                <a:cs typeface="Times New Roman"/>
              </a:rPr>
              <a:t>1</a:t>
            </a:r>
            <a:r>
              <a:rPr sz="3600" spc="-765" dirty="0">
                <a:latin typeface="Symbol"/>
                <a:cs typeface="Symbol"/>
              </a:rPr>
              <a:t></a:t>
            </a:r>
            <a:r>
              <a:rPr sz="2600" spc="1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4160"/>
              </a:lnSpc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[</a:t>
            </a:r>
            <a:r>
              <a:rPr sz="2600" i="1" spc="15" dirty="0">
                <a:latin typeface="Times New Roman"/>
                <a:cs typeface="Times New Roman"/>
              </a:rPr>
              <a:t>a</a:t>
            </a:r>
            <a:r>
              <a:rPr sz="2600" i="1" spc="-140" dirty="0">
                <a:latin typeface="Times New Roman"/>
                <a:cs typeface="Times New Roman"/>
              </a:rPr>
              <a:t>y</a:t>
            </a:r>
            <a:r>
              <a:rPr sz="2250" spc="97" baseline="-24074" dirty="0">
                <a:latin typeface="Times New Roman"/>
                <a:cs typeface="Times New Roman"/>
              </a:rPr>
              <a:t>1</a:t>
            </a:r>
            <a:r>
              <a:rPr sz="3600" spc="-475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195" dirty="0">
                <a:latin typeface="Symbol"/>
                <a:cs typeface="Symbol"/>
              </a:rPr>
              <a:t>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</a:t>
            </a:r>
            <a:r>
              <a:rPr sz="2600" i="1" spc="35" dirty="0">
                <a:latin typeface="Times New Roman"/>
                <a:cs typeface="Times New Roman"/>
              </a:rPr>
              <a:t>y</a:t>
            </a:r>
            <a:r>
              <a:rPr sz="2250" spc="202" baseline="-24074" dirty="0">
                <a:latin typeface="Times New Roman"/>
                <a:cs typeface="Times New Roman"/>
              </a:rPr>
              <a:t>2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3600" spc="-610" dirty="0">
                <a:latin typeface="Symbol"/>
                <a:cs typeface="Symbol"/>
              </a:rPr>
              <a:t></a:t>
            </a:r>
            <a:r>
              <a:rPr sz="2600" spc="1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728" y="3419761"/>
            <a:ext cx="571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30" dirty="0">
                <a:latin typeface="Times New Roman"/>
                <a:cs typeface="Times New Roman"/>
              </a:rPr>
              <a:t>H</a:t>
            </a:r>
            <a:r>
              <a:rPr sz="2600" spc="30" dirty="0">
                <a:latin typeface="Times New Roman"/>
                <a:cs typeface="Times New Roman"/>
              </a:rPr>
              <a:t>{</a:t>
            </a:r>
            <a:r>
              <a:rPr sz="2600" i="1" spc="30" dirty="0">
                <a:latin typeface="Times New Roman"/>
                <a:cs typeface="Times New Roman"/>
              </a:rPr>
              <a:t>ax 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</a:t>
            </a:r>
            <a:r>
              <a:rPr sz="3600" spc="-145" dirty="0">
                <a:latin typeface="Symbol"/>
                <a:cs typeface="Symbol"/>
              </a:rPr>
              <a:t></a:t>
            </a:r>
            <a:r>
              <a:rPr sz="2600" spc="-145" dirty="0">
                <a:latin typeface="Symbol"/>
                <a:cs typeface="Symbol"/>
              </a:rPr>
              <a:t>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90" dirty="0">
                <a:latin typeface="Symbol"/>
                <a:cs typeface="Symbol"/>
              </a:rPr>
              <a:t></a:t>
            </a:r>
            <a:r>
              <a:rPr sz="2600" i="1" spc="-290" dirty="0">
                <a:latin typeface="Times New Roman"/>
                <a:cs typeface="Times New Roman"/>
              </a:rPr>
              <a:t>n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2600" spc="-290" dirty="0">
                <a:latin typeface="Times New Roman"/>
                <a:cs typeface="Times New Roman"/>
              </a:rPr>
              <a:t>}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3900" spc="67" baseline="35256" dirty="0">
                <a:latin typeface="Times New Roman"/>
                <a:cs typeface="Times New Roman"/>
              </a:rPr>
              <a:t>1</a:t>
            </a:r>
            <a:r>
              <a:rPr sz="2600" spc="45" dirty="0">
                <a:latin typeface="Times New Roman"/>
                <a:cs typeface="Times New Roman"/>
              </a:rPr>
              <a:t>{</a:t>
            </a:r>
            <a:r>
              <a:rPr sz="2600" i="1" spc="45" dirty="0">
                <a:latin typeface="Times New Roman"/>
                <a:cs typeface="Times New Roman"/>
              </a:rPr>
              <a:t>ax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 </a:t>
            </a:r>
            <a:r>
              <a:rPr sz="3600" spc="-225" dirty="0">
                <a:latin typeface="Symbol"/>
                <a:cs typeface="Symbol"/>
              </a:rPr>
              <a:t></a:t>
            </a:r>
            <a:r>
              <a:rPr sz="2600" i="1" spc="-225" dirty="0">
                <a:latin typeface="Times New Roman"/>
                <a:cs typeface="Times New Roman"/>
              </a:rPr>
              <a:t>n</a:t>
            </a:r>
            <a:r>
              <a:rPr sz="2600" i="1" spc="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Symbol"/>
                <a:cs typeface="Symbol"/>
              </a:rPr>
              <a:t></a:t>
            </a:r>
            <a:r>
              <a:rPr sz="2600" spc="-105" dirty="0">
                <a:latin typeface="Times New Roman"/>
                <a:cs typeface="Times New Roman"/>
              </a:rPr>
              <a:t>1</a:t>
            </a:r>
            <a:r>
              <a:rPr sz="3600" spc="-10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5597" y="2360012"/>
            <a:ext cx="2005330" cy="925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8895" algn="ctr">
              <a:lnSpc>
                <a:spcPts val="2920"/>
              </a:lnSpc>
              <a:spcBef>
                <a:spcPts val="135"/>
              </a:spcBef>
            </a:pPr>
            <a:r>
              <a:rPr sz="2600" spc="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4120"/>
              </a:lnSpc>
            </a:pP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3600" spc="-470" dirty="0">
                <a:latin typeface="Symbol"/>
                <a:cs typeface="Symbol"/>
              </a:rPr>
              <a:t></a:t>
            </a:r>
            <a:r>
              <a:rPr sz="2600" i="1" spc="65" dirty="0">
                <a:latin typeface="Times New Roman"/>
                <a:cs typeface="Times New Roman"/>
              </a:rPr>
              <a:t>n</a:t>
            </a:r>
            <a:r>
              <a:rPr sz="3600" spc="-185" dirty="0">
                <a:latin typeface="Symbol"/>
                <a:cs typeface="Symbol"/>
              </a:rPr>
              <a:t></a:t>
            </a:r>
            <a:r>
              <a:rPr sz="2600" spc="810" dirty="0">
                <a:latin typeface="Symbol"/>
                <a:cs typeface="Symbol"/>
              </a:rPr>
              <a:t>⎯</a:t>
            </a:r>
            <a:r>
              <a:rPr sz="2600" spc="80" dirty="0">
                <a:latin typeface="Symbol"/>
                <a:cs typeface="Symbol"/>
              </a:rPr>
              <a:t>⎯</a:t>
            </a:r>
            <a:r>
              <a:rPr sz="2250" i="1" spc="37" baseline="44444" dirty="0">
                <a:latin typeface="Times New Roman"/>
                <a:cs typeface="Times New Roman"/>
              </a:rPr>
              <a:t>H</a:t>
            </a:r>
            <a:r>
              <a:rPr sz="2250" i="1" spc="-277" baseline="4444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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-960" dirty="0">
                <a:latin typeface="Times New Roman"/>
                <a:cs typeface="Times New Roman"/>
              </a:rPr>
              <a:t>y</a:t>
            </a:r>
            <a:r>
              <a:rPr sz="3600" spc="-960" dirty="0">
                <a:latin typeface="Symbol"/>
                <a:cs typeface="Symbol"/>
              </a:rPr>
              <a:t></a:t>
            </a:r>
            <a:r>
              <a:rPr sz="2600" i="1" spc="-960" dirty="0">
                <a:latin typeface="Times New Roman"/>
                <a:cs typeface="Times New Roman"/>
              </a:rPr>
              <a:t>n</a:t>
            </a:r>
            <a:r>
              <a:rPr sz="3600" spc="-96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0920" y="1978002"/>
            <a:ext cx="561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180" dirty="0">
                <a:latin typeface="Times New Roman"/>
                <a:cs typeface="Times New Roman"/>
              </a:rPr>
              <a:t>y</a:t>
            </a:r>
            <a:r>
              <a:rPr sz="3600" spc="-180" dirty="0">
                <a:latin typeface="Symbol"/>
                <a:cs typeface="Symbol"/>
              </a:rPr>
              <a:t></a:t>
            </a:r>
            <a:r>
              <a:rPr sz="2600" i="1" spc="-180" dirty="0">
                <a:latin typeface="Times New Roman"/>
                <a:cs typeface="Times New Roman"/>
              </a:rPr>
              <a:t>n</a:t>
            </a:r>
            <a:r>
              <a:rPr sz="3600" spc="-180" dirty="0">
                <a:latin typeface="Symbol"/>
                <a:cs typeface="Symbol"/>
              </a:rPr>
              <a:t></a:t>
            </a:r>
            <a:r>
              <a:rPr sz="3600" spc="-5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3900" spc="22" baseline="35256" dirty="0">
                <a:latin typeface="Times New Roman"/>
                <a:cs typeface="Times New Roman"/>
              </a:rPr>
              <a:t>1</a:t>
            </a:r>
            <a:r>
              <a:rPr sz="3900" spc="-487" baseline="35256" dirty="0">
                <a:latin typeface="Times New Roman"/>
                <a:cs typeface="Times New Roman"/>
              </a:rPr>
              <a:t> </a:t>
            </a:r>
            <a:r>
              <a:rPr sz="3450" spc="-265" dirty="0">
                <a:latin typeface="Symbol"/>
                <a:cs typeface="Symbol"/>
              </a:rPr>
              <a:t></a:t>
            </a:r>
            <a:r>
              <a:rPr sz="2600" i="1" spc="-265" dirty="0">
                <a:latin typeface="Times New Roman"/>
                <a:cs typeface="Times New Roman"/>
              </a:rPr>
              <a:t>x</a:t>
            </a:r>
            <a:r>
              <a:rPr sz="3600" spc="-265" dirty="0">
                <a:latin typeface="Symbol"/>
                <a:cs typeface="Symbol"/>
              </a:rPr>
              <a:t></a:t>
            </a:r>
            <a:r>
              <a:rPr sz="2600" i="1" spc="-265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40" dirty="0">
                <a:latin typeface="Times New Roman"/>
                <a:cs typeface="Times New Roman"/>
              </a:rPr>
              <a:t>1</a:t>
            </a:r>
            <a:r>
              <a:rPr sz="3600" spc="-40" dirty="0">
                <a:latin typeface="Symbol"/>
                <a:cs typeface="Symbol"/>
              </a:rPr>
              <a:t></a:t>
            </a:r>
            <a:r>
              <a:rPr sz="2600" spc="-4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x</a:t>
            </a:r>
            <a:r>
              <a:rPr sz="3600" spc="-120" dirty="0">
                <a:latin typeface="Symbol"/>
                <a:cs typeface="Symbol"/>
              </a:rPr>
              <a:t></a:t>
            </a:r>
            <a:r>
              <a:rPr sz="2600" i="1" spc="-120" dirty="0">
                <a:latin typeface="Times New Roman"/>
                <a:cs typeface="Times New Roman"/>
              </a:rPr>
              <a:t>n</a:t>
            </a:r>
            <a:r>
              <a:rPr sz="3600" spc="-120" dirty="0">
                <a:latin typeface="Symbol"/>
                <a:cs typeface="Symbol"/>
              </a:rPr>
              <a:t></a:t>
            </a:r>
            <a:r>
              <a:rPr sz="2600" spc="-12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-290" dirty="0">
                <a:latin typeface="Symbol"/>
                <a:cs typeface="Symbol"/>
              </a:rPr>
              <a:t>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3600" spc="-290" dirty="0">
                <a:latin typeface="Symbol"/>
                <a:cs typeface="Symbol"/>
              </a:rPr>
              <a:t></a:t>
            </a:r>
            <a:r>
              <a:rPr sz="3450" spc="-2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0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H</a:t>
            </a:r>
            <a:r>
              <a:rPr sz="2600" i="1" spc="-420" dirty="0">
                <a:latin typeface="Times New Roman"/>
                <a:cs typeface="Times New Roman"/>
              </a:rPr>
              <a:t> </a:t>
            </a:r>
            <a:r>
              <a:rPr sz="3450" spc="-360" dirty="0">
                <a:latin typeface="Symbol"/>
                <a:cs typeface="Symbol"/>
              </a:rPr>
              <a:t></a:t>
            </a:r>
            <a:r>
              <a:rPr sz="2600" i="1" spc="-360" dirty="0">
                <a:latin typeface="Times New Roman"/>
                <a:cs typeface="Times New Roman"/>
              </a:rPr>
              <a:t>x</a:t>
            </a:r>
            <a:r>
              <a:rPr sz="3600" spc="-360" dirty="0">
                <a:latin typeface="Symbol"/>
                <a:cs typeface="Symbol"/>
              </a:rPr>
              <a:t></a:t>
            </a:r>
            <a:r>
              <a:rPr sz="2600" i="1" spc="-360" dirty="0">
                <a:latin typeface="Times New Roman"/>
                <a:cs typeface="Times New Roman"/>
              </a:rPr>
              <a:t>n</a:t>
            </a:r>
            <a:r>
              <a:rPr sz="3600" spc="-360" dirty="0">
                <a:latin typeface="Symbol"/>
                <a:cs typeface="Symbol"/>
              </a:rPr>
              <a:t></a:t>
            </a:r>
            <a:r>
              <a:rPr sz="3450" spc="-3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8027" y="1900427"/>
            <a:ext cx="6113145" cy="3858895"/>
          </a:xfrm>
          <a:custGeom>
            <a:avLst/>
            <a:gdLst/>
            <a:ahLst/>
            <a:cxnLst/>
            <a:rect l="l" t="t" r="r" b="b"/>
            <a:pathLst>
              <a:path w="6113145" h="3858895">
                <a:moveTo>
                  <a:pt x="0" y="3858768"/>
                </a:moveTo>
                <a:lnTo>
                  <a:pt x="0" y="0"/>
                </a:lnTo>
                <a:lnTo>
                  <a:pt x="6112764" y="0"/>
                </a:lnTo>
                <a:lnTo>
                  <a:pt x="6112764" y="3858767"/>
                </a:lnTo>
                <a:lnTo>
                  <a:pt x="0" y="385876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1377" y="6248400"/>
            <a:ext cx="58153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400" spc="-5" dirty="0">
                <a:latin typeface="Tahoma"/>
                <a:cs typeface="Tahoma"/>
              </a:rPr>
              <a:t>The 3-sample averager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 linear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902" y="1065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209800"/>
            <a:ext cx="8270875" cy="1644650"/>
          </a:xfrm>
          <a:custGeom>
            <a:avLst/>
            <a:gdLst/>
            <a:ahLst/>
            <a:cxnLst/>
            <a:rect l="l" t="t" r="r" b="b"/>
            <a:pathLst>
              <a:path w="8270875" h="1644650">
                <a:moveTo>
                  <a:pt x="0" y="0"/>
                </a:moveTo>
                <a:lnTo>
                  <a:pt x="0" y="1644396"/>
                </a:lnTo>
                <a:lnTo>
                  <a:pt x="8270748" y="1644396"/>
                </a:lnTo>
                <a:lnTo>
                  <a:pt x="8270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8524" y="3237170"/>
            <a:ext cx="1107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Symbol"/>
                <a:cs typeface="Symbol"/>
              </a:rPr>
              <a:t></a:t>
            </a:r>
            <a:r>
              <a:rPr sz="2600" i="1" spc="-140" dirty="0">
                <a:latin typeface="Times New Roman"/>
                <a:cs typeface="Times New Roman"/>
              </a:rPr>
              <a:t>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59" dirty="0">
                <a:latin typeface="Times New Roman"/>
                <a:cs typeface="Times New Roman"/>
              </a:rPr>
              <a:t> </a:t>
            </a:r>
            <a:r>
              <a:rPr sz="3600" spc="-185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154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1492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008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490" y="3349233"/>
            <a:ext cx="46735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6870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3426" y="3583153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75" y="3349233"/>
            <a:ext cx="4686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7505" algn="l"/>
              </a:tabLst>
            </a:pPr>
            <a:r>
              <a:rPr sz="1500" spc="15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9370" y="2775455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2506" y="3032982"/>
            <a:ext cx="13887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7620" algn="l"/>
              </a:tabLst>
            </a:pPr>
            <a:r>
              <a:rPr sz="1500" spc="1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319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0730" y="3032982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6949" y="3237170"/>
            <a:ext cx="1683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3845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2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abx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5335" y="3237170"/>
            <a:ext cx="1503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  <a:tab pos="137414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0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9512" y="2687665"/>
            <a:ext cx="30010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  <a:tab pos="2425700" algn="l"/>
              </a:tabLst>
            </a:pPr>
            <a:r>
              <a:rPr sz="3450" spc="-190" dirty="0">
                <a:latin typeface="Symbol"/>
                <a:cs typeface="Symbol"/>
              </a:rPr>
              <a:t>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5" dirty="0">
                <a:latin typeface="Symbol"/>
                <a:cs typeface="Symbol"/>
              </a:rPr>
              <a:t></a:t>
            </a:r>
            <a:r>
              <a:rPr sz="2600" i="1" spc="-165" dirty="0">
                <a:latin typeface="Times New Roman"/>
                <a:cs typeface="Times New Roman"/>
              </a:rPr>
              <a:t>n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Symbol"/>
                <a:cs typeface="Symbol"/>
              </a:rPr>
              <a:t>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4" dirty="0">
                <a:latin typeface="Times New Roman"/>
                <a:cs typeface="Times New Roman"/>
              </a:rPr>
              <a:t> </a:t>
            </a:r>
            <a:r>
              <a:rPr sz="3600" spc="-560" dirty="0">
                <a:latin typeface="Symbol"/>
                <a:cs typeface="Symbol"/>
              </a:rPr>
              <a:t></a:t>
            </a:r>
            <a:r>
              <a:rPr sz="3450" spc="-56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  <a:tabLst>
                <a:tab pos="549910" algn="l"/>
                <a:tab pos="918844" algn="l"/>
                <a:tab pos="1259205" algn="l"/>
              </a:tabLst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15" dirty="0">
                <a:latin typeface="Times New Roman"/>
                <a:cs typeface="Times New Roman"/>
              </a:rPr>
              <a:t>	</a:t>
            </a:r>
            <a:r>
              <a:rPr sz="2600" i="1" spc="15" dirty="0">
                <a:latin typeface="Times New Roman"/>
                <a:cs typeface="Times New Roman"/>
              </a:rPr>
              <a:t>a	</a:t>
            </a:r>
            <a:r>
              <a:rPr sz="2600" i="1" spc="10" dirty="0">
                <a:latin typeface="Times New Roman"/>
                <a:cs typeface="Times New Roman"/>
              </a:rPr>
              <a:t>x	</a:t>
            </a:r>
            <a:r>
              <a:rPr sz="3600" spc="-345" dirty="0">
                <a:latin typeface="Symbol"/>
                <a:cs typeface="Symbol"/>
              </a:rPr>
              <a:t>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643" y="2687665"/>
            <a:ext cx="2675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055" algn="l"/>
                <a:tab pos="2231390" algn="l"/>
              </a:tabLst>
            </a:pPr>
            <a:r>
              <a:rPr sz="2600" i="1" spc="20" dirty="0">
                <a:latin typeface="Times New Roman"/>
                <a:cs typeface="Times New Roman"/>
              </a:rPr>
              <a:t>H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3450" spc="-175" dirty="0">
                <a:latin typeface="Symbol"/>
                <a:cs typeface="Symbol"/>
              </a:rPr>
              <a:t></a:t>
            </a:r>
            <a:r>
              <a:rPr sz="2600" i="1" spc="-175" dirty="0">
                <a:latin typeface="Times New Roman"/>
                <a:cs typeface="Times New Roman"/>
              </a:rPr>
              <a:t>ax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Symbol"/>
                <a:cs typeface="Symbol"/>
              </a:rPr>
              <a:t></a:t>
            </a:r>
            <a:r>
              <a:rPr sz="2600" spc="50" dirty="0">
                <a:latin typeface="Symbol"/>
                <a:cs typeface="Symbol"/>
              </a:rPr>
              <a:t>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bx	</a:t>
            </a:r>
            <a:r>
              <a:rPr sz="3600" spc="-160" dirty="0">
                <a:latin typeface="Symbol"/>
                <a:cs typeface="Symbol"/>
              </a:rPr>
              <a:t></a:t>
            </a:r>
            <a:r>
              <a:rPr sz="2600" i="1" spc="-160" dirty="0">
                <a:latin typeface="Times New Roman"/>
                <a:cs typeface="Times New Roman"/>
              </a:rPr>
              <a:t>n</a:t>
            </a:r>
            <a:r>
              <a:rPr sz="2600" i="1" spc="-430" dirty="0">
                <a:latin typeface="Times New Roman"/>
                <a:cs typeface="Times New Roman"/>
              </a:rPr>
              <a:t> </a:t>
            </a:r>
            <a:r>
              <a:rPr sz="3600" spc="-62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61018" y="2118428"/>
            <a:ext cx="3411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1555" algn="l"/>
                <a:tab pos="2613025" algn="l"/>
              </a:tabLst>
            </a:pP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b="0" spc="-4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H </a:t>
            </a:r>
            <a:r>
              <a:rPr sz="3450" b="0" spc="-13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13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5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40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40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r>
              <a:rPr sz="3450" b="0" spc="-5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6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b="0" i="1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b="0" spc="22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250" b="0" spc="-307" baseline="444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6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i="1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8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38427" y="2205227"/>
            <a:ext cx="8280400" cy="1653539"/>
          </a:xfrm>
          <a:custGeom>
            <a:avLst/>
            <a:gdLst/>
            <a:ahLst/>
            <a:cxnLst/>
            <a:rect l="l" t="t" r="r" b="b"/>
            <a:pathLst>
              <a:path w="8280400" h="1653539">
                <a:moveTo>
                  <a:pt x="0" y="1653540"/>
                </a:moveTo>
                <a:lnTo>
                  <a:pt x="0" y="0"/>
                </a:lnTo>
                <a:lnTo>
                  <a:pt x="8279892" y="0"/>
                </a:lnTo>
                <a:lnTo>
                  <a:pt x="8279892" y="1653539"/>
                </a:lnTo>
                <a:lnTo>
                  <a:pt x="0" y="165354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3400" y="4648200"/>
            <a:ext cx="2073910" cy="500380"/>
          </a:xfrm>
          <a:custGeom>
            <a:avLst/>
            <a:gdLst/>
            <a:ahLst/>
            <a:cxnLst/>
            <a:rect l="l" t="t" r="r" b="b"/>
            <a:pathLst>
              <a:path w="2073910" h="500379">
                <a:moveTo>
                  <a:pt x="0" y="0"/>
                </a:moveTo>
                <a:lnTo>
                  <a:pt x="0" y="499872"/>
                </a:lnTo>
                <a:lnTo>
                  <a:pt x="2073402" y="499872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1102" y="4541077"/>
            <a:ext cx="35407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43225" algn="l"/>
                <a:tab pos="3429635" algn="l"/>
              </a:tabLst>
            </a:pPr>
            <a:r>
              <a:rPr sz="3600" spc="-7" baseline="1157" dirty="0">
                <a:latin typeface="Arial"/>
                <a:cs typeface="Arial"/>
              </a:rPr>
              <a:t>which is not equal to	</a:t>
            </a:r>
            <a:r>
              <a:rPr sz="2600" i="1" spc="10" dirty="0">
                <a:latin typeface="Times New Roman"/>
                <a:cs typeface="Times New Roman"/>
              </a:rPr>
              <a:t>ax	</a:t>
            </a:r>
            <a:r>
              <a:rPr sz="3550" spc="-450" dirty="0">
                <a:latin typeface="Symbol"/>
                <a:cs typeface="Symbol"/>
              </a:rPr>
              <a:t>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5273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6223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0690" y="4652943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9479" y="4885437"/>
            <a:ext cx="123189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62406" y="4541077"/>
            <a:ext cx="145669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2355" algn="l"/>
              </a:tabLst>
            </a:pP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90" dirty="0">
                <a:latin typeface="Symbol"/>
                <a:cs typeface="Symbol"/>
              </a:rPr>
              <a:t>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bx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3550" spc="-450" dirty="0">
                <a:latin typeface="Symbol"/>
                <a:cs typeface="Symbol"/>
              </a:rPr>
              <a:t></a:t>
            </a:r>
            <a:r>
              <a:rPr sz="2600" i="1" spc="85" dirty="0">
                <a:latin typeface="Times New Roman"/>
                <a:cs typeface="Times New Roman"/>
              </a:rPr>
              <a:t>n</a:t>
            </a:r>
            <a:r>
              <a:rPr sz="3550" spc="-315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38828" y="4643628"/>
            <a:ext cx="2082800" cy="509270"/>
          </a:xfrm>
          <a:custGeom>
            <a:avLst/>
            <a:gdLst/>
            <a:ahLst/>
            <a:cxnLst/>
            <a:rect l="l" t="t" r="r" b="b"/>
            <a:pathLst>
              <a:path w="2082800" h="509270">
                <a:moveTo>
                  <a:pt x="0" y="509016"/>
                </a:moveTo>
                <a:lnTo>
                  <a:pt x="0" y="0"/>
                </a:lnTo>
                <a:lnTo>
                  <a:pt x="2082546" y="0"/>
                </a:lnTo>
                <a:lnTo>
                  <a:pt x="2082546" y="509015"/>
                </a:lnTo>
                <a:lnTo>
                  <a:pt x="0" y="50901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59483" y="5738876"/>
            <a:ext cx="3380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This system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nonlinear.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302" y="1173733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19200" y="2819400"/>
            <a:ext cx="7543800" cy="1997710"/>
          </a:xfrm>
          <a:custGeom>
            <a:avLst/>
            <a:gdLst/>
            <a:ahLst/>
            <a:cxnLst/>
            <a:rect l="l" t="t" r="r" b="b"/>
            <a:pathLst>
              <a:path w="7543800" h="1997710">
                <a:moveTo>
                  <a:pt x="0" y="0"/>
                </a:moveTo>
                <a:lnTo>
                  <a:pt x="0" y="1997202"/>
                </a:lnTo>
                <a:lnTo>
                  <a:pt x="7543800" y="1997201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627" y="2814827"/>
            <a:ext cx="7553325" cy="2006600"/>
          </a:xfrm>
          <a:custGeom>
            <a:avLst/>
            <a:gdLst/>
            <a:ahLst/>
            <a:cxnLst/>
            <a:rect l="l" t="t" r="r" b="b"/>
            <a:pathLst>
              <a:path w="7553325" h="2006600">
                <a:moveTo>
                  <a:pt x="0" y="2006346"/>
                </a:moveTo>
                <a:lnTo>
                  <a:pt x="0" y="0"/>
                </a:lnTo>
                <a:lnTo>
                  <a:pt x="7552944" y="0"/>
                </a:lnTo>
                <a:lnTo>
                  <a:pt x="7552944" y="2006345"/>
                </a:lnTo>
                <a:lnTo>
                  <a:pt x="0" y="20063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3398" y="2643397"/>
            <a:ext cx="7461884" cy="33870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2957830">
              <a:lnSpc>
                <a:spcPts val="5240"/>
              </a:lnSpc>
              <a:spcBef>
                <a:spcPts val="685"/>
              </a:spcBef>
            </a:pPr>
            <a:r>
              <a:rPr sz="3500" i="1" spc="-120" dirty="0">
                <a:latin typeface="Times New Roman"/>
                <a:cs typeface="Times New Roman"/>
              </a:rPr>
              <a:t>y</a:t>
            </a:r>
            <a:r>
              <a:rPr sz="4750" spc="-120" dirty="0">
                <a:latin typeface="Symbol"/>
                <a:cs typeface="Symbol"/>
              </a:rPr>
              <a:t></a:t>
            </a:r>
            <a:r>
              <a:rPr sz="3500" i="1" spc="-120" dirty="0">
                <a:latin typeface="Times New Roman"/>
                <a:cs typeface="Times New Roman"/>
              </a:rPr>
              <a:t>n</a:t>
            </a:r>
            <a:r>
              <a:rPr sz="4750" spc="-120" dirty="0">
                <a:latin typeface="Symbol"/>
                <a:cs typeface="Symbol"/>
              </a:rPr>
              <a:t></a:t>
            </a:r>
            <a:r>
              <a:rPr sz="4750" spc="-68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0" dirty="0">
                <a:latin typeface="Times New Roman"/>
                <a:cs typeface="Times New Roman"/>
              </a:rPr>
              <a:t> </a:t>
            </a:r>
            <a:r>
              <a:rPr sz="3500" i="1" spc="-80" dirty="0">
                <a:latin typeface="Times New Roman"/>
                <a:cs typeface="Times New Roman"/>
              </a:rPr>
              <a:t>nx</a:t>
            </a:r>
            <a:r>
              <a:rPr sz="4750" spc="-80" dirty="0">
                <a:latin typeface="Symbol"/>
                <a:cs typeface="Symbol"/>
              </a:rPr>
              <a:t></a:t>
            </a:r>
            <a:r>
              <a:rPr sz="3500" i="1" spc="-80" dirty="0">
                <a:latin typeface="Times New Roman"/>
                <a:cs typeface="Times New Roman"/>
              </a:rPr>
              <a:t>n</a:t>
            </a:r>
            <a:r>
              <a:rPr sz="4750" spc="-80" dirty="0">
                <a:latin typeface="Symbol"/>
                <a:cs typeface="Symbol"/>
              </a:rPr>
              <a:t></a:t>
            </a:r>
            <a:r>
              <a:rPr sz="4750" spc="-67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33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35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280" dirty="0">
                <a:latin typeface="Times New Roman"/>
                <a:cs typeface="Times New Roman"/>
              </a:rPr>
              <a:t> </a:t>
            </a:r>
            <a:r>
              <a:rPr sz="3500" i="1" spc="-135" dirty="0">
                <a:latin typeface="Times New Roman"/>
                <a:cs typeface="Times New Roman"/>
              </a:rPr>
              <a:t>x</a:t>
            </a:r>
            <a:r>
              <a:rPr sz="4750" spc="-135" dirty="0">
                <a:latin typeface="Symbol"/>
                <a:cs typeface="Symbol"/>
              </a:rPr>
              <a:t></a:t>
            </a:r>
            <a:r>
              <a:rPr sz="3500" i="1" spc="-135" dirty="0">
                <a:latin typeface="Times New Roman"/>
                <a:cs typeface="Times New Roman"/>
              </a:rPr>
              <a:t>n</a:t>
            </a:r>
            <a:r>
              <a:rPr sz="4750" spc="-135" dirty="0">
                <a:latin typeface="Symbol"/>
                <a:cs typeface="Symbol"/>
              </a:rPr>
              <a:t></a:t>
            </a:r>
            <a:r>
              <a:rPr sz="4750" spc="-59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</a:t>
            </a:r>
            <a:r>
              <a:rPr sz="4600" spc="-4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H</a:t>
            </a:r>
            <a:r>
              <a:rPr sz="3500" i="1" spc="-320" dirty="0">
                <a:latin typeface="Times New Roman"/>
                <a:cs typeface="Times New Roman"/>
              </a:rPr>
              <a:t> </a:t>
            </a:r>
            <a:r>
              <a:rPr sz="4600" spc="-420" dirty="0">
                <a:latin typeface="Symbol"/>
                <a:cs typeface="Symbol"/>
              </a:rPr>
              <a:t></a:t>
            </a:r>
            <a:r>
              <a:rPr sz="4600" spc="-46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75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15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bx</a:t>
            </a:r>
            <a:r>
              <a:rPr sz="3500" i="1" spc="-550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r>
              <a:rPr sz="4750" spc="-59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</a:t>
            </a: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9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an</a:t>
            </a:r>
            <a:r>
              <a:rPr sz="3500" i="1" spc="220" dirty="0">
                <a:latin typeface="Times New Roman"/>
                <a:cs typeface="Times New Roman"/>
              </a:rPr>
              <a:t>x</a:t>
            </a:r>
            <a:r>
              <a:rPr sz="3000" spc="240" baseline="-25000" dirty="0">
                <a:latin typeface="Times New Roman"/>
                <a:cs typeface="Times New Roman"/>
              </a:rPr>
              <a:t>1</a:t>
            </a:r>
            <a:r>
              <a:rPr sz="4750" spc="-525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bnx</a:t>
            </a:r>
            <a:r>
              <a:rPr sz="3500" i="1" spc="-40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397" baseline="-25000" dirty="0">
                <a:latin typeface="Times New Roman"/>
                <a:cs typeface="Times New Roman"/>
              </a:rPr>
              <a:t> 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5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 marL="3802379">
              <a:lnSpc>
                <a:spcPts val="5205"/>
              </a:lnSpc>
            </a:pPr>
            <a:r>
              <a:rPr sz="3500" spc="-5" dirty="0">
                <a:latin typeface="Symbol"/>
                <a:cs typeface="Symbol"/>
              </a:rPr>
              <a:t>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a</a:t>
            </a:r>
            <a:r>
              <a:rPr sz="3500" i="1" spc="130" dirty="0">
                <a:latin typeface="Times New Roman"/>
                <a:cs typeface="Times New Roman"/>
              </a:rPr>
              <a:t>y</a:t>
            </a:r>
            <a:r>
              <a:rPr sz="3000" spc="232" baseline="-25000" dirty="0">
                <a:latin typeface="Times New Roman"/>
                <a:cs typeface="Times New Roman"/>
              </a:rPr>
              <a:t>1</a:t>
            </a:r>
            <a:r>
              <a:rPr sz="4750" spc="-520" dirty="0">
                <a:latin typeface="Symbol"/>
                <a:cs typeface="Symbol"/>
              </a:rPr>
              <a:t></a:t>
            </a:r>
            <a:r>
              <a:rPr sz="3500" i="1" spc="229" dirty="0">
                <a:latin typeface="Times New Roman"/>
                <a:cs typeface="Times New Roman"/>
              </a:rPr>
              <a:t>n</a:t>
            </a:r>
            <a:r>
              <a:rPr sz="4750" spc="-20" dirty="0">
                <a:latin typeface="Symbol"/>
                <a:cs typeface="Symbol"/>
              </a:rPr>
              <a:t></a:t>
            </a:r>
            <a:r>
              <a:rPr sz="3500" spc="-5" dirty="0">
                <a:latin typeface="Symbol"/>
                <a:cs typeface="Symbol"/>
              </a:rPr>
              <a:t>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spc="-5" dirty="0">
                <a:latin typeface="Times New Roman"/>
                <a:cs typeface="Times New Roman"/>
              </a:rPr>
              <a:t>by</a:t>
            </a:r>
            <a:r>
              <a:rPr sz="3500" i="1" spc="-495" dirty="0">
                <a:latin typeface="Times New Roman"/>
                <a:cs typeface="Times New Roman"/>
              </a:rPr>
              <a:t> </a:t>
            </a:r>
            <a:r>
              <a:rPr sz="3000" spc="22" baseline="-25000" dirty="0">
                <a:latin typeface="Times New Roman"/>
                <a:cs typeface="Times New Roman"/>
              </a:rPr>
              <a:t>2</a:t>
            </a:r>
            <a:r>
              <a:rPr sz="3000" spc="-405" baseline="-25000" dirty="0">
                <a:latin typeface="Times New Roman"/>
                <a:cs typeface="Times New Roman"/>
              </a:rPr>
              <a:t> </a:t>
            </a:r>
            <a:r>
              <a:rPr sz="4750" spc="-515" dirty="0">
                <a:latin typeface="Symbol"/>
                <a:cs typeface="Symbol"/>
              </a:rPr>
              <a:t></a:t>
            </a:r>
            <a:r>
              <a:rPr sz="3500" i="1" spc="220" dirty="0">
                <a:latin typeface="Times New Roman"/>
                <a:cs typeface="Times New Roman"/>
              </a:rPr>
              <a:t>n</a:t>
            </a:r>
            <a:r>
              <a:rPr sz="4750" spc="-340" dirty="0">
                <a:latin typeface="Symbol"/>
                <a:cs typeface="Symbol"/>
              </a:rPr>
              <a:t></a:t>
            </a:r>
            <a:endParaRPr sz="4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Times New Roman"/>
              <a:cs typeface="Times New Roman"/>
            </a:endParaRPr>
          </a:p>
          <a:p>
            <a:pPr marL="322580">
              <a:lnSpc>
                <a:spcPct val="100000"/>
              </a:lnSpc>
            </a:pPr>
            <a:r>
              <a:rPr sz="3200" spc="-5" dirty="0">
                <a:latin typeface="Tahoma"/>
                <a:cs typeface="Tahoma"/>
              </a:rPr>
              <a:t>The system is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linear.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1035812"/>
            <a:ext cx="4420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3200" spc="-5" dirty="0"/>
              <a:t>2.4.4	Causal</a:t>
            </a:r>
            <a:r>
              <a:rPr sz="3200" spc="-55" dirty="0"/>
              <a:t> </a:t>
            </a:r>
            <a:r>
              <a:rPr sz="3200" spc="-5" dirty="0"/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4902" y="1864867"/>
            <a:ext cx="7553325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system is said to be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causal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 the output of  </a:t>
            </a:r>
            <a:r>
              <a:rPr sz="2800" dirty="0">
                <a:latin typeface="Tahoma"/>
                <a:cs typeface="Tahoma"/>
              </a:rPr>
              <a:t>the system at any time </a:t>
            </a:r>
            <a:r>
              <a:rPr sz="2800" spc="-10" dirty="0">
                <a:latin typeface="Tahoma"/>
                <a:cs typeface="Tahoma"/>
              </a:rPr>
              <a:t>‘</a:t>
            </a: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ahoma"/>
                <a:cs typeface="Tahoma"/>
              </a:rPr>
              <a:t>’ </a:t>
            </a:r>
            <a:r>
              <a:rPr sz="2800" dirty="0">
                <a:latin typeface="Tahoma"/>
                <a:cs typeface="Tahoma"/>
              </a:rPr>
              <a:t>depends only on  present and past inputs, but does not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depend  on future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98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3611879" algn="l"/>
              </a:tabLst>
            </a:pP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a system </a:t>
            </a:r>
            <a:r>
              <a:rPr sz="2800" spc="-5" dirty="0">
                <a:latin typeface="Tahoma"/>
                <a:cs typeface="Tahoma"/>
              </a:rPr>
              <a:t>does not </a:t>
            </a:r>
            <a:r>
              <a:rPr sz="2800" dirty="0">
                <a:latin typeface="Tahoma"/>
                <a:cs typeface="Tahoma"/>
              </a:rPr>
              <a:t>satisfy </a:t>
            </a:r>
            <a:r>
              <a:rPr sz="2800" spc="-5" dirty="0">
                <a:latin typeface="Tahoma"/>
                <a:cs typeface="Tahoma"/>
              </a:rPr>
              <a:t>this definition, it  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called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950" i="1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noncausal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.</a:t>
            </a:r>
            <a:r>
              <a:rPr sz="2800" spc="-7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Such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system has an  </a:t>
            </a:r>
            <a:r>
              <a:rPr sz="2800" dirty="0">
                <a:latin typeface="Tahoma"/>
                <a:cs typeface="Tahoma"/>
              </a:rPr>
              <a:t>output that depends not only on present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 past inputs but also on future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inputs.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455930"/>
            <a:ext cx="7085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1410" algn="l"/>
              </a:tabLst>
            </a:pPr>
            <a:r>
              <a:rPr sz="3200" spc="10" smtClean="0">
                <a:solidFill>
                  <a:srgbClr val="33339A"/>
                </a:solidFill>
              </a:rPr>
              <a:t> </a:t>
            </a:r>
            <a:r>
              <a:rPr sz="3200" spc="-5" smtClean="0">
                <a:solidFill>
                  <a:srgbClr val="33339A"/>
                </a:solidFill>
              </a:rPr>
              <a:t>2</a:t>
            </a:r>
            <a:r>
              <a:rPr lang="en-US" sz="3200" spc="-5" dirty="0" smtClean="0">
                <a:solidFill>
                  <a:srgbClr val="33339A"/>
                </a:solidFill>
              </a:rPr>
              <a:t> : </a:t>
            </a:r>
            <a:r>
              <a:rPr sz="3200" spc="-5" smtClean="0">
                <a:solidFill>
                  <a:srgbClr val="33339A"/>
                </a:solidFill>
              </a:rPr>
              <a:t>Discrete-Time</a:t>
            </a:r>
            <a:r>
              <a:rPr sz="3200" spc="-25" smtClean="0">
                <a:solidFill>
                  <a:srgbClr val="33339A"/>
                </a:solidFill>
              </a:rPr>
              <a:t> </a:t>
            </a:r>
            <a:r>
              <a:rPr sz="3200" spc="-5" dirty="0">
                <a:solidFill>
                  <a:srgbClr val="33339A"/>
                </a:solidFill>
              </a:rPr>
              <a:t>Systems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98702" y="1098295"/>
            <a:ext cx="7486650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2.1 Discrete-Time</a:t>
            </a:r>
            <a:r>
              <a:rPr sz="2800" b="1" spc="1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 smtClean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8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system is a device or algorithm  that operates on a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the  </a:t>
            </a:r>
            <a:r>
              <a:rPr sz="2400" spc="-5" dirty="0">
                <a:latin typeface="Tahoma"/>
                <a:cs typeface="Tahoma"/>
              </a:rPr>
              <a:t>input or </a:t>
            </a:r>
            <a:r>
              <a:rPr sz="2400" dirty="0">
                <a:latin typeface="Tahoma"/>
                <a:cs typeface="Tahoma"/>
              </a:rPr>
              <a:t>excitation </a:t>
            </a:r>
            <a:r>
              <a:rPr sz="2400" spc="-5" dirty="0">
                <a:latin typeface="Tahoma"/>
                <a:cs typeface="Tahoma"/>
              </a:rPr>
              <a:t>according to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well </a:t>
            </a:r>
            <a:r>
              <a:rPr sz="2400" spc="-10" dirty="0">
                <a:latin typeface="Tahoma"/>
                <a:cs typeface="Tahoma"/>
              </a:rPr>
              <a:t>defined  </a:t>
            </a:r>
            <a:r>
              <a:rPr sz="2400" spc="-5" dirty="0">
                <a:latin typeface="Tahoma"/>
                <a:cs typeface="Tahoma"/>
              </a:rPr>
              <a:t>rule,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dirty="0">
                <a:latin typeface="Tahoma"/>
                <a:cs typeface="Tahoma"/>
              </a:rPr>
              <a:t>another 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called  </a:t>
            </a:r>
            <a:r>
              <a:rPr sz="2400" spc="-5" dirty="0">
                <a:latin typeface="Tahoma"/>
                <a:cs typeface="Tahoma"/>
              </a:rPr>
              <a:t>the output 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response.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2950" dirty="0">
              <a:latin typeface="Times New Roman"/>
              <a:cs typeface="Times New Roman"/>
            </a:endParaRPr>
          </a:p>
          <a:p>
            <a:pPr marL="622300" marR="10160" indent="-609600">
              <a:lnSpc>
                <a:spcPct val="119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dirty="0">
                <a:latin typeface="Tahoma"/>
                <a:cs typeface="Tahoma"/>
              </a:rPr>
              <a:t>We say that the </a:t>
            </a:r>
            <a:r>
              <a:rPr sz="2400" spc="-5" dirty="0">
                <a:latin typeface="Tahoma"/>
                <a:cs typeface="Tahoma"/>
              </a:rPr>
              <a:t>input signal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is transformed </a:t>
            </a:r>
            <a:r>
              <a:rPr sz="2400" spc="-1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the system into a signal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and express </a:t>
            </a:r>
            <a:r>
              <a:rPr sz="240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general </a:t>
            </a:r>
            <a:r>
              <a:rPr sz="2400" dirty="0">
                <a:latin typeface="Tahoma"/>
                <a:cs typeface="Tahoma"/>
              </a:rPr>
              <a:t>relationship </a:t>
            </a:r>
            <a:r>
              <a:rPr sz="2400" spc="-5" dirty="0">
                <a:latin typeface="Tahoma"/>
                <a:cs typeface="Tahoma"/>
              </a:rPr>
              <a:t>between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i="1" spc="-5" dirty="0">
                <a:latin typeface="Times New Roman"/>
                <a:cs typeface="Times New Roman"/>
              </a:rPr>
              <a:t>y[n]</a:t>
            </a:r>
            <a:r>
              <a:rPr sz="2400" i="1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</a:p>
        </p:txBody>
      </p:sp>
      <p:sp>
        <p:nvSpPr>
          <p:cNvPr id="4" name="object 4"/>
          <p:cNvSpPr/>
          <p:nvPr/>
        </p:nvSpPr>
        <p:spPr>
          <a:xfrm>
            <a:off x="3219450" y="6248400"/>
            <a:ext cx="3429000" cy="474980"/>
          </a:xfrm>
          <a:custGeom>
            <a:avLst/>
            <a:gdLst/>
            <a:ahLst/>
            <a:cxnLst/>
            <a:rect l="l" t="t" r="r" b="b"/>
            <a:pathLst>
              <a:path w="3429000" h="474979">
                <a:moveTo>
                  <a:pt x="0" y="0"/>
                </a:moveTo>
                <a:lnTo>
                  <a:pt x="0" y="474726"/>
                </a:lnTo>
                <a:lnTo>
                  <a:pt x="3429000" y="474726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952" y="62358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479" y="6112836"/>
            <a:ext cx="18745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600" spc="-90" dirty="0">
                <a:latin typeface="Symbol"/>
                <a:cs typeface="Symbol"/>
              </a:rPr>
              <a:t></a:t>
            </a:r>
            <a:r>
              <a:rPr sz="2600" i="1" spc="-90" dirty="0">
                <a:latin typeface="Times New Roman"/>
                <a:cs typeface="Times New Roman"/>
              </a:rPr>
              <a:t>n</a:t>
            </a:r>
            <a:r>
              <a:rPr sz="3600" spc="-90" dirty="0">
                <a:latin typeface="Symbol"/>
                <a:cs typeface="Symbol"/>
              </a:rPr>
              <a:t></a:t>
            </a:r>
            <a:r>
              <a:rPr sz="2600" spc="-90" dirty="0">
                <a:latin typeface="Symbol"/>
                <a:cs typeface="Symbol"/>
              </a:rPr>
              <a:t>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285" dirty="0">
                <a:latin typeface="Times New Roman"/>
                <a:cs typeface="Times New Roman"/>
              </a:rPr>
              <a:t>H</a:t>
            </a:r>
            <a:r>
              <a:rPr sz="3450" spc="-285" dirty="0">
                <a:latin typeface="Symbol"/>
                <a:cs typeface="Symbol"/>
              </a:rPr>
              <a:t></a:t>
            </a:r>
            <a:r>
              <a:rPr sz="2600" i="1" spc="-285" dirty="0">
                <a:latin typeface="Times New Roman"/>
                <a:cs typeface="Times New Roman"/>
              </a:rPr>
              <a:t>x</a:t>
            </a:r>
            <a:r>
              <a:rPr sz="3600" spc="-285" dirty="0">
                <a:latin typeface="Symbol"/>
                <a:cs typeface="Symbol"/>
              </a:rPr>
              <a:t></a:t>
            </a:r>
            <a:r>
              <a:rPr sz="2600" i="1" spc="-285" dirty="0">
                <a:latin typeface="Times New Roman"/>
                <a:cs typeface="Times New Roman"/>
              </a:rPr>
              <a:t>n</a:t>
            </a:r>
            <a:r>
              <a:rPr sz="3600" spc="-285" dirty="0">
                <a:latin typeface="Symbol"/>
                <a:cs typeface="Symbol"/>
              </a:rPr>
              <a:t></a:t>
            </a:r>
            <a:r>
              <a:rPr sz="3450" spc="-285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877" y="6243828"/>
            <a:ext cx="3438525" cy="483870"/>
          </a:xfrm>
          <a:custGeom>
            <a:avLst/>
            <a:gdLst/>
            <a:ahLst/>
            <a:cxnLst/>
            <a:rect l="l" t="t" r="r" b="b"/>
            <a:pathLst>
              <a:path w="3438525" h="483870">
                <a:moveTo>
                  <a:pt x="0" y="483870"/>
                </a:moveTo>
                <a:lnTo>
                  <a:pt x="0" y="0"/>
                </a:lnTo>
                <a:lnTo>
                  <a:pt x="3438144" y="0"/>
                </a:lnTo>
                <a:lnTo>
                  <a:pt x="3438144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102" y="974851"/>
            <a:ext cx="2794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33339A"/>
                </a:solidFill>
              </a:rPr>
              <a:t>Example</a:t>
            </a:r>
            <a:r>
              <a:rPr sz="4400" spc="-70" dirty="0">
                <a:solidFill>
                  <a:srgbClr val="33339A"/>
                </a:solidFill>
              </a:rPr>
              <a:t> </a:t>
            </a:r>
            <a:r>
              <a:rPr sz="4400" spc="-5" dirty="0">
                <a:solidFill>
                  <a:srgbClr val="33339A"/>
                </a:solidFill>
              </a:rPr>
              <a:t>: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0" y="2259329"/>
            <a:ext cx="7010400" cy="2769870"/>
          </a:xfrm>
          <a:custGeom>
            <a:avLst/>
            <a:gdLst/>
            <a:ahLst/>
            <a:cxnLst/>
            <a:rect l="l" t="t" r="r" b="b"/>
            <a:pathLst>
              <a:path w="7010400" h="2769870">
                <a:moveTo>
                  <a:pt x="0" y="0"/>
                </a:moveTo>
                <a:lnTo>
                  <a:pt x="0" y="2769870"/>
                </a:lnTo>
                <a:lnTo>
                  <a:pt x="7010400" y="2769869"/>
                </a:lnTo>
                <a:lnTo>
                  <a:pt x="701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6947" y="4351640"/>
            <a:ext cx="262382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5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871" y="2927613"/>
            <a:ext cx="189039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85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0499" y="2215363"/>
            <a:ext cx="1889760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35" dirty="0">
                <a:latin typeface="Symbol"/>
                <a:cs typeface="Symbol"/>
              </a:rPr>
              <a:t></a:t>
            </a:r>
            <a:r>
              <a:rPr sz="3700" spc="-190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Times New Roman"/>
                <a:cs typeface="Times New Roman"/>
              </a:rPr>
              <a:t>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348" y="4177286"/>
            <a:ext cx="235394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204" dirty="0">
                <a:latin typeface="Times New Roman"/>
                <a:cs typeface="Times New Roman"/>
              </a:rPr>
              <a:t>x</a:t>
            </a:r>
            <a:r>
              <a:rPr sz="5100" spc="-204" dirty="0">
                <a:latin typeface="Symbol"/>
                <a:cs typeface="Symbol"/>
              </a:rPr>
              <a:t></a:t>
            </a:r>
            <a:r>
              <a:rPr sz="3700" spc="-204" dirty="0">
                <a:latin typeface="Symbol"/>
                <a:cs typeface="Symbol"/>
              </a:rPr>
              <a:t></a:t>
            </a:r>
            <a:r>
              <a:rPr sz="3700" spc="-650" dirty="0">
                <a:latin typeface="Times New Roman"/>
                <a:cs typeface="Times New Roman"/>
              </a:rPr>
              <a:t> </a:t>
            </a:r>
            <a:r>
              <a:rPr sz="3700" i="1" spc="-180" dirty="0">
                <a:latin typeface="Times New Roman"/>
                <a:cs typeface="Times New Roman"/>
              </a:rPr>
              <a:t>n</a:t>
            </a:r>
            <a:r>
              <a:rPr sz="5100" spc="-180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12" y="3465035"/>
            <a:ext cx="673290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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-125" dirty="0">
                <a:latin typeface="Times New Roman"/>
                <a:cs typeface="Times New Roman"/>
              </a:rPr>
              <a:t>3</a:t>
            </a:r>
            <a:r>
              <a:rPr sz="3700" i="1" spc="-125" dirty="0">
                <a:latin typeface="Times New Roman"/>
                <a:cs typeface="Times New Roman"/>
              </a:rPr>
              <a:t>x</a:t>
            </a:r>
            <a:r>
              <a:rPr sz="5100" spc="-125" dirty="0">
                <a:latin typeface="Symbol"/>
                <a:cs typeface="Symbol"/>
              </a:rPr>
              <a:t></a:t>
            </a:r>
            <a:r>
              <a:rPr sz="3700" i="1" spc="-125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</a:t>
            </a:r>
            <a:r>
              <a:rPr sz="3700" spc="-6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Times New Roman"/>
                <a:cs typeface="Times New Roman"/>
              </a:rPr>
              <a:t>4</a:t>
            </a:r>
            <a:r>
              <a:rPr sz="5100" spc="20" dirty="0">
                <a:latin typeface="Symbol"/>
                <a:cs typeface="Symbol"/>
              </a:rPr>
              <a:t></a:t>
            </a:r>
            <a:r>
              <a:rPr sz="3700" spc="20" dirty="0">
                <a:latin typeface="Symbol"/>
                <a:cs typeface="Symbol"/>
              </a:rPr>
              <a:t>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10" dirty="0">
                <a:latin typeface="Times New Roman"/>
                <a:cs typeface="Times New Roman"/>
              </a:rPr>
              <a:t>Noncausal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312" y="2753259"/>
            <a:ext cx="221488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23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610" dirty="0">
                <a:latin typeface="Times New Roman"/>
                <a:cs typeface="Times New Roman"/>
              </a:rPr>
              <a:t> </a:t>
            </a:r>
            <a:r>
              <a:rPr sz="3700" i="1" spc="-195" dirty="0">
                <a:latin typeface="Times New Roman"/>
                <a:cs typeface="Times New Roman"/>
              </a:rPr>
              <a:t>ax</a:t>
            </a:r>
            <a:r>
              <a:rPr sz="5100" spc="-195" dirty="0">
                <a:latin typeface="Symbol"/>
                <a:cs typeface="Symbol"/>
              </a:rPr>
              <a:t></a:t>
            </a:r>
            <a:r>
              <a:rPr sz="3700" i="1" spc="-195" dirty="0">
                <a:latin typeface="Times New Roman"/>
                <a:cs typeface="Times New Roman"/>
              </a:rPr>
              <a:t>n</a:t>
            </a:r>
            <a:r>
              <a:rPr sz="5100" spc="-19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7312" y="2040638"/>
            <a:ext cx="375920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i="1" spc="-235" dirty="0">
                <a:latin typeface="Times New Roman"/>
                <a:cs typeface="Times New Roman"/>
              </a:rPr>
              <a:t>y</a:t>
            </a:r>
            <a:r>
              <a:rPr sz="5100" spc="-235" dirty="0">
                <a:latin typeface="Symbol"/>
                <a:cs typeface="Symbol"/>
              </a:rPr>
              <a:t></a:t>
            </a:r>
            <a:r>
              <a:rPr sz="3700" i="1" spc="-235" dirty="0">
                <a:latin typeface="Times New Roman"/>
                <a:cs typeface="Times New Roman"/>
              </a:rPr>
              <a:t>n</a:t>
            </a:r>
            <a:r>
              <a:rPr sz="5100" spc="-235" dirty="0">
                <a:latin typeface="Symbol"/>
                <a:cs typeface="Symbol"/>
              </a:rPr>
              <a:t></a:t>
            </a:r>
            <a:r>
              <a:rPr sz="5100" spc="-1110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i="1" spc="-135" dirty="0">
                <a:latin typeface="Times New Roman"/>
                <a:cs typeface="Times New Roman"/>
              </a:rPr>
              <a:t>x</a:t>
            </a:r>
            <a:r>
              <a:rPr sz="5100" spc="-135" dirty="0">
                <a:latin typeface="Symbol"/>
                <a:cs typeface="Symbol"/>
              </a:rPr>
              <a:t></a:t>
            </a:r>
            <a:r>
              <a:rPr sz="3700" i="1" spc="-135" dirty="0">
                <a:latin typeface="Times New Roman"/>
                <a:cs typeface="Times New Roman"/>
              </a:rPr>
              <a:t>n</a:t>
            </a:r>
            <a:r>
              <a:rPr sz="5100" spc="-135" dirty="0">
                <a:latin typeface="Symbol"/>
                <a:cs typeface="Symbol"/>
              </a:rPr>
              <a:t></a:t>
            </a:r>
            <a:r>
              <a:rPr sz="3700" spc="-135" dirty="0">
                <a:latin typeface="Symbol"/>
                <a:cs typeface="Symbol"/>
              </a:rPr>
              <a:t>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i="1" spc="-210" dirty="0">
                <a:latin typeface="Times New Roman"/>
                <a:cs typeface="Times New Roman"/>
              </a:rPr>
              <a:t>x</a:t>
            </a:r>
            <a:r>
              <a:rPr sz="5100" spc="-210" dirty="0">
                <a:latin typeface="Symbol"/>
                <a:cs typeface="Symbol"/>
              </a:rPr>
              <a:t></a:t>
            </a:r>
            <a:r>
              <a:rPr sz="3700" i="1" spc="-210" dirty="0">
                <a:latin typeface="Times New Roman"/>
                <a:cs typeface="Times New Roman"/>
              </a:rPr>
              <a:t>n </a:t>
            </a:r>
            <a:r>
              <a:rPr sz="3700" spc="20" dirty="0">
                <a:latin typeface="Symbol"/>
                <a:cs typeface="Symbol"/>
              </a:rPr>
              <a:t></a:t>
            </a:r>
            <a:r>
              <a:rPr sz="3700" spc="20" dirty="0">
                <a:latin typeface="Times New Roman"/>
                <a:cs typeface="Times New Roman"/>
              </a:rPr>
              <a:t> </a:t>
            </a:r>
            <a:r>
              <a:rPr sz="3700" spc="-355" dirty="0">
                <a:latin typeface="Times New Roman"/>
                <a:cs typeface="Times New Roman"/>
              </a:rPr>
              <a:t>1</a:t>
            </a:r>
            <a:r>
              <a:rPr sz="5100" spc="-355" dirty="0">
                <a:latin typeface="Symbol"/>
                <a:cs typeface="Symbol"/>
              </a:rPr>
              <a:t>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9427" y="2254757"/>
            <a:ext cx="7019925" cy="2779395"/>
          </a:xfrm>
          <a:custGeom>
            <a:avLst/>
            <a:gdLst/>
            <a:ahLst/>
            <a:cxnLst/>
            <a:rect l="l" t="t" r="r" b="b"/>
            <a:pathLst>
              <a:path w="7019925" h="2779395">
                <a:moveTo>
                  <a:pt x="0" y="2779014"/>
                </a:moveTo>
                <a:lnTo>
                  <a:pt x="0" y="0"/>
                </a:lnTo>
                <a:lnTo>
                  <a:pt x="7019544" y="0"/>
                </a:lnTo>
                <a:lnTo>
                  <a:pt x="7019544" y="2779014"/>
                </a:lnTo>
                <a:lnTo>
                  <a:pt x="0" y="277901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7800" y="5577078"/>
            <a:ext cx="7850505" cy="10668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9370" rIns="0" bIns="0" rtlCol="0">
            <a:spAutoFit/>
          </a:bodyPr>
          <a:lstStyle/>
          <a:p>
            <a:pPr marR="695960" algn="ctr">
              <a:lnSpc>
                <a:spcPct val="100000"/>
              </a:lnSpc>
              <a:spcBef>
                <a:spcPts val="310"/>
              </a:spcBef>
            </a:pPr>
            <a:r>
              <a:rPr sz="3200" spc="-5" dirty="0">
                <a:latin typeface="Tahoma"/>
                <a:cs typeface="Tahoma"/>
              </a:rPr>
              <a:t>{Let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[-1]= </a:t>
            </a:r>
            <a:r>
              <a:rPr sz="3200" i="1" spc="-5" dirty="0"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[1], </a:t>
            </a:r>
            <a:r>
              <a:rPr sz="3200" spc="-5" dirty="0">
                <a:latin typeface="Tahoma"/>
                <a:cs typeface="Tahoma"/>
              </a:rPr>
              <a:t>the output</a:t>
            </a:r>
            <a:r>
              <a:rPr sz="3200" spc="6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at</a:t>
            </a:r>
            <a:endParaRPr sz="3200">
              <a:latin typeface="Tahoma"/>
              <a:cs typeface="Tahoma"/>
            </a:endParaRPr>
          </a:p>
          <a:p>
            <a:pPr marR="716280" algn="ctr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-1 </a:t>
            </a:r>
            <a:r>
              <a:rPr sz="3200" spc="-5" dirty="0">
                <a:latin typeface="Tahoma"/>
                <a:cs typeface="Tahoma"/>
              </a:rPr>
              <a:t>depends on the input at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ahoma"/>
                <a:cs typeface="Tahoma"/>
              </a:rPr>
              <a:t>.}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826" y="5500878"/>
            <a:ext cx="4730750" cy="76200"/>
          </a:xfrm>
          <a:custGeom>
            <a:avLst/>
            <a:gdLst/>
            <a:ahLst/>
            <a:cxnLst/>
            <a:rect l="l" t="t" r="r" b="b"/>
            <a:pathLst>
              <a:path w="4730750" h="76200">
                <a:moveTo>
                  <a:pt x="4671822" y="38100"/>
                </a:moveTo>
                <a:lnTo>
                  <a:pt x="4670298" y="34290"/>
                </a:lnTo>
                <a:lnTo>
                  <a:pt x="466725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667250" y="42672"/>
                </a:lnTo>
                <a:lnTo>
                  <a:pt x="4670298" y="41148"/>
                </a:lnTo>
                <a:lnTo>
                  <a:pt x="4671822" y="38100"/>
                </a:lnTo>
                <a:close/>
              </a:path>
              <a:path w="4730750" h="76200">
                <a:moveTo>
                  <a:pt x="4730496" y="38100"/>
                </a:moveTo>
                <a:lnTo>
                  <a:pt x="4654296" y="0"/>
                </a:lnTo>
                <a:lnTo>
                  <a:pt x="4654296" y="32766"/>
                </a:lnTo>
                <a:lnTo>
                  <a:pt x="4667250" y="32766"/>
                </a:lnTo>
                <a:lnTo>
                  <a:pt x="4670298" y="34290"/>
                </a:lnTo>
                <a:lnTo>
                  <a:pt x="4671822" y="38100"/>
                </a:lnTo>
                <a:lnTo>
                  <a:pt x="4671822" y="67437"/>
                </a:lnTo>
                <a:lnTo>
                  <a:pt x="4730496" y="38100"/>
                </a:lnTo>
                <a:close/>
              </a:path>
              <a:path w="4730750" h="76200">
                <a:moveTo>
                  <a:pt x="4671822" y="67437"/>
                </a:moveTo>
                <a:lnTo>
                  <a:pt x="4671822" y="38100"/>
                </a:lnTo>
                <a:lnTo>
                  <a:pt x="4670298" y="41148"/>
                </a:lnTo>
                <a:lnTo>
                  <a:pt x="4667250" y="42672"/>
                </a:lnTo>
                <a:lnTo>
                  <a:pt x="4654296" y="42672"/>
                </a:lnTo>
                <a:lnTo>
                  <a:pt x="4654296" y="76200"/>
                </a:lnTo>
                <a:lnTo>
                  <a:pt x="467182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3894" y="2057400"/>
            <a:ext cx="76200" cy="3486150"/>
          </a:xfrm>
          <a:custGeom>
            <a:avLst/>
            <a:gdLst/>
            <a:ahLst/>
            <a:cxnLst/>
            <a:rect l="l" t="t" r="r" b="b"/>
            <a:pathLst>
              <a:path w="76200" h="34861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5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5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486150">
                <a:moveTo>
                  <a:pt x="43434" y="76200"/>
                </a:moveTo>
                <a:lnTo>
                  <a:pt x="43434" y="63245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5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486150">
                <a:moveTo>
                  <a:pt x="43434" y="348157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481578"/>
                </a:lnTo>
                <a:lnTo>
                  <a:pt x="35052" y="3484626"/>
                </a:lnTo>
                <a:lnTo>
                  <a:pt x="38100" y="3486150"/>
                </a:lnTo>
                <a:lnTo>
                  <a:pt x="41910" y="3484626"/>
                </a:lnTo>
                <a:lnTo>
                  <a:pt x="43434" y="3481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3035" y="3443287"/>
            <a:ext cx="114680" cy="14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9359" y="4140517"/>
            <a:ext cx="114680" cy="147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6257" y="4719637"/>
            <a:ext cx="116204" cy="148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0013" y="5040439"/>
            <a:ext cx="113918" cy="147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213" y="5475541"/>
            <a:ext cx="113918" cy="1489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6433" y="5475541"/>
            <a:ext cx="114680" cy="148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1415" y="5475541"/>
            <a:ext cx="113918" cy="1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794" y="4145279"/>
            <a:ext cx="0" cy="1392555"/>
          </a:xfrm>
          <a:custGeom>
            <a:avLst/>
            <a:gdLst/>
            <a:ahLst/>
            <a:cxnLst/>
            <a:rect l="l" t="t" r="r" b="b"/>
            <a:pathLst>
              <a:path h="1392554">
                <a:moveTo>
                  <a:pt x="0" y="0"/>
                </a:moveTo>
                <a:lnTo>
                  <a:pt x="0" y="13921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978" y="4840223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7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00" y="5189220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2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0102" y="698102"/>
            <a:ext cx="6773545" cy="26066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Discrete - time sequence is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called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45"/>
              </a:spcBef>
            </a:pPr>
            <a:r>
              <a:rPr sz="3200" b="1" spc="-5" dirty="0">
                <a:latin typeface="Tahoma"/>
                <a:cs typeface="Tahoma"/>
              </a:rPr>
              <a:t>causal </a:t>
            </a:r>
            <a:r>
              <a:rPr sz="3200" spc="-5" dirty="0">
                <a:latin typeface="Tahoma"/>
                <a:cs typeface="Tahoma"/>
              </a:rPr>
              <a:t>if it has zero values for</a:t>
            </a:r>
            <a:r>
              <a:rPr sz="3200" spc="13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&lt;0</a:t>
            </a:r>
            <a:r>
              <a:rPr sz="3200" spc="-5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R="586105" algn="ctr">
              <a:lnSpc>
                <a:spcPts val="3040"/>
              </a:lnSpc>
              <a:spcBef>
                <a:spcPts val="1714"/>
              </a:spcBef>
            </a:pPr>
            <a:r>
              <a:rPr sz="2800" i="1" spc="-5" dirty="0">
                <a:latin typeface="Times New Roman"/>
                <a:cs typeface="Times New Roman"/>
              </a:rPr>
              <a:t>y[n]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ts val="3040"/>
              </a:lnSpc>
            </a:pPr>
            <a:r>
              <a:rPr sz="2800" spc="-10" dirty="0">
                <a:latin typeface="Times New Roman"/>
                <a:cs typeface="Times New Roman"/>
              </a:rPr>
              <a:t>Causal</a:t>
            </a:r>
            <a:endParaRPr sz="2800">
              <a:latin typeface="Times New Roman"/>
              <a:cs typeface="Times New Roman"/>
            </a:endParaRPr>
          </a:p>
          <a:p>
            <a:pPr marL="383349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" dirty="0">
                <a:latin typeface="Times New Roman"/>
                <a:cs typeface="Times New Roman"/>
              </a:rPr>
              <a:t> Stable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7019" y="4893133"/>
            <a:ext cx="669480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883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Figure 2.9. An example of causal discrete-time  sequence.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4600" y="3657600"/>
            <a:ext cx="2310130" cy="659130"/>
          </a:xfrm>
          <a:custGeom>
            <a:avLst/>
            <a:gdLst/>
            <a:ahLst/>
            <a:cxnLst/>
            <a:rect l="l" t="t" r="r" b="b"/>
            <a:pathLst>
              <a:path w="2310129" h="659129">
                <a:moveTo>
                  <a:pt x="0" y="0"/>
                </a:moveTo>
                <a:lnTo>
                  <a:pt x="0" y="659129"/>
                </a:lnTo>
                <a:lnTo>
                  <a:pt x="2309622" y="659129"/>
                </a:lnTo>
                <a:lnTo>
                  <a:pt x="2309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97800" y="3660330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5890" y="3990225"/>
            <a:ext cx="14097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7653" y="3739458"/>
            <a:ext cx="16954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973" y="3556710"/>
            <a:ext cx="2209800" cy="685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i="1" spc="-254" dirty="0">
                <a:latin typeface="Times New Roman"/>
                <a:cs typeface="Times New Roman"/>
              </a:rPr>
              <a:t>y</a:t>
            </a:r>
            <a:r>
              <a:rPr sz="4250" spc="-254" dirty="0">
                <a:latin typeface="Symbol"/>
                <a:cs typeface="Symbol"/>
              </a:rPr>
              <a:t></a:t>
            </a:r>
            <a:r>
              <a:rPr sz="3100" i="1" spc="-254" dirty="0">
                <a:latin typeface="Times New Roman"/>
                <a:cs typeface="Times New Roman"/>
              </a:rPr>
              <a:t>n</a:t>
            </a:r>
            <a:r>
              <a:rPr sz="4250" spc="-254" dirty="0">
                <a:latin typeface="Symbol"/>
                <a:cs typeface="Symbol"/>
              </a:rPr>
              <a:t></a:t>
            </a:r>
            <a:r>
              <a:rPr sz="4250" spc="-25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</a:t>
            </a:r>
            <a:r>
              <a:rPr sz="4300" spc="-455" dirty="0">
                <a:latin typeface="Times New Roman"/>
                <a:cs typeface="Times New Roman"/>
              </a:rPr>
              <a:t> </a:t>
            </a:r>
            <a:r>
              <a:rPr sz="4300" spc="-455" dirty="0">
                <a:latin typeface="Symbol"/>
                <a:cs typeface="Symbol"/>
              </a:rPr>
              <a:t></a:t>
            </a:r>
            <a:r>
              <a:rPr sz="4300" spc="-25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u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endParaRPr sz="42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0028" y="3653028"/>
            <a:ext cx="2319020" cy="668655"/>
          </a:xfrm>
          <a:custGeom>
            <a:avLst/>
            <a:gdLst/>
            <a:ahLst/>
            <a:cxnLst/>
            <a:rect l="l" t="t" r="r" b="b"/>
            <a:pathLst>
              <a:path w="2319020" h="668654">
                <a:moveTo>
                  <a:pt x="0" y="668274"/>
                </a:moveTo>
                <a:lnTo>
                  <a:pt x="0" y="0"/>
                </a:lnTo>
                <a:lnTo>
                  <a:pt x="2318766" y="0"/>
                </a:lnTo>
                <a:lnTo>
                  <a:pt x="2318766" y="668274"/>
                </a:lnTo>
                <a:lnTo>
                  <a:pt x="0" y="66827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727" y="775969"/>
            <a:ext cx="495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7640" algn="l"/>
              </a:tabLst>
            </a:pPr>
            <a:r>
              <a:rPr spc="-5" dirty="0"/>
              <a:t>2.4.5	Stable</a:t>
            </a:r>
            <a:r>
              <a:rPr spc="-9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6172200"/>
            <a:ext cx="5797550" cy="645160"/>
          </a:xfrm>
          <a:custGeom>
            <a:avLst/>
            <a:gdLst/>
            <a:ahLst/>
            <a:cxnLst/>
            <a:rect l="l" t="t" r="r" b="b"/>
            <a:pathLst>
              <a:path w="5797550" h="645159">
                <a:moveTo>
                  <a:pt x="0" y="0"/>
                </a:moveTo>
                <a:lnTo>
                  <a:pt x="0" y="644652"/>
                </a:lnTo>
                <a:lnTo>
                  <a:pt x="5797296" y="644652"/>
                </a:lnTo>
                <a:lnTo>
                  <a:pt x="5797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1102" y="1639810"/>
            <a:ext cx="7480934" cy="5124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4965" marR="913765" indent="-342265">
              <a:lnSpc>
                <a:spcPct val="106300"/>
              </a:lnSpc>
              <a:spcBef>
                <a:spcPts val="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signal </a:t>
            </a:r>
            <a:r>
              <a:rPr sz="3200" i="1" spc="-5" dirty="0">
                <a:latin typeface="Times New Roman"/>
                <a:cs typeface="Times New Roman"/>
              </a:rPr>
              <a:t>x[n] </a:t>
            </a:r>
            <a:r>
              <a:rPr sz="3200" spc="-5" dirty="0">
                <a:latin typeface="Tahoma"/>
                <a:cs typeface="Tahoma"/>
              </a:rPr>
              <a:t>is bounded if  there exists a finite </a:t>
            </a:r>
            <a:r>
              <a:rPr sz="3350" i="1" spc="-120" dirty="0">
                <a:latin typeface="Tahoma"/>
                <a:cs typeface="Tahoma"/>
              </a:rPr>
              <a:t>M </a:t>
            </a:r>
            <a:r>
              <a:rPr sz="3200" spc="-5" dirty="0">
                <a:latin typeface="Tahoma"/>
                <a:cs typeface="Tahoma"/>
              </a:rPr>
              <a:t>such</a:t>
            </a:r>
            <a:r>
              <a:rPr sz="3200" spc="114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x[n]</a:t>
            </a:r>
            <a:r>
              <a:rPr sz="3200" spc="-5" dirty="0">
                <a:latin typeface="Times New Roman"/>
                <a:cs typeface="Times New Roman"/>
              </a:rPr>
              <a:t>| &lt; </a:t>
            </a:r>
            <a:r>
              <a:rPr sz="3200" i="1" spc="-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ahoma"/>
                <a:cs typeface="Tahoma"/>
              </a:rPr>
              <a:t>for all</a:t>
            </a:r>
            <a:r>
              <a:rPr sz="3200" spc="204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97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 discrete - time system in Bounded  Input-Bounded Output (</a:t>
            </a:r>
            <a:r>
              <a:rPr sz="3200" b="1" spc="-5" dirty="0">
                <a:latin typeface="Tahoma"/>
                <a:cs typeface="Tahoma"/>
              </a:rPr>
              <a:t>BIBO</a:t>
            </a:r>
            <a:r>
              <a:rPr sz="3200" spc="-5" dirty="0">
                <a:latin typeface="Tahoma"/>
                <a:cs typeface="Tahoma"/>
              </a:rPr>
              <a:t>) stable if  every bounded input sequence </a:t>
            </a:r>
            <a:r>
              <a:rPr sz="3200" i="1" dirty="0">
                <a:latin typeface="Times New Roman"/>
                <a:cs typeface="Times New Roman"/>
              </a:rPr>
              <a:t>x[n]  </a:t>
            </a:r>
            <a:r>
              <a:rPr sz="3200" spc="-5" dirty="0">
                <a:latin typeface="Tahoma"/>
                <a:cs typeface="Tahoma"/>
              </a:rPr>
              <a:t>produced a bounded output</a:t>
            </a:r>
            <a:r>
              <a:rPr sz="3200" spc="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sequence.</a:t>
            </a:r>
            <a:endParaRPr sz="3200">
              <a:latin typeface="Tahoma"/>
              <a:cs typeface="Tahoma"/>
            </a:endParaRPr>
          </a:p>
          <a:p>
            <a:pPr marL="902335">
              <a:lnSpc>
                <a:spcPct val="100000"/>
              </a:lnSpc>
              <a:spcBef>
                <a:spcPts val="730"/>
              </a:spcBef>
              <a:tabLst>
                <a:tab pos="1392555" algn="l"/>
              </a:tabLst>
            </a:pPr>
            <a:r>
              <a:rPr sz="3550" spc="10" dirty="0">
                <a:latin typeface="Times New Roman"/>
                <a:cs typeface="Times New Roman"/>
              </a:rPr>
              <a:t>If	</a:t>
            </a:r>
            <a:r>
              <a:rPr sz="3550" i="1" spc="-15" dirty="0">
                <a:latin typeface="Times New Roman"/>
                <a:cs typeface="Times New Roman"/>
              </a:rPr>
              <a:t>x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5" dirty="0">
                <a:latin typeface="Times New Roman"/>
                <a:cs typeface="Times New Roman"/>
              </a:rPr>
              <a:t>n</a:t>
            </a:r>
            <a:r>
              <a:rPr sz="4900" spc="-580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90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290" dirty="0">
                <a:latin typeface="Times New Roman"/>
                <a:cs typeface="Times New Roman"/>
              </a:rPr>
              <a:t> </a:t>
            </a:r>
            <a:r>
              <a:rPr sz="3550" i="1" spc="-130" dirty="0">
                <a:latin typeface="Times New Roman"/>
                <a:cs typeface="Times New Roman"/>
              </a:rPr>
              <a:t>A</a:t>
            </a:r>
            <a:r>
              <a:rPr sz="3550" spc="5" dirty="0">
                <a:latin typeface="Times New Roman"/>
                <a:cs typeface="Times New Roman"/>
              </a:rPr>
              <a:t>,</a:t>
            </a:r>
            <a:r>
              <a:rPr sz="3550" spc="35" dirty="0">
                <a:latin typeface="Times New Roman"/>
                <a:cs typeface="Times New Roman"/>
              </a:rPr>
              <a:t> </a:t>
            </a:r>
            <a:r>
              <a:rPr sz="3550" spc="10" dirty="0">
                <a:latin typeface="Times New Roman"/>
                <a:cs typeface="Times New Roman"/>
              </a:rPr>
              <a:t>then</a:t>
            </a:r>
            <a:r>
              <a:rPr sz="3550" spc="390" dirty="0">
                <a:latin typeface="Times New Roman"/>
                <a:cs typeface="Times New Roman"/>
              </a:rPr>
              <a:t> </a:t>
            </a:r>
            <a:r>
              <a:rPr sz="3550" i="1" spc="40" dirty="0">
                <a:latin typeface="Times New Roman"/>
                <a:cs typeface="Times New Roman"/>
              </a:rPr>
              <a:t>y</a:t>
            </a:r>
            <a:r>
              <a:rPr sz="4900" spc="-655" dirty="0">
                <a:latin typeface="Symbol"/>
                <a:cs typeface="Symbol"/>
              </a:rPr>
              <a:t></a:t>
            </a:r>
            <a:r>
              <a:rPr sz="3550" i="1" spc="80" dirty="0">
                <a:latin typeface="Times New Roman"/>
                <a:cs typeface="Times New Roman"/>
              </a:rPr>
              <a:t>n</a:t>
            </a:r>
            <a:r>
              <a:rPr sz="4900" spc="-575" dirty="0">
                <a:latin typeface="Symbol"/>
                <a:cs typeface="Symbol"/>
              </a:rPr>
              <a:t></a:t>
            </a:r>
            <a:r>
              <a:rPr sz="3150" spc="-15" baseline="-22486" dirty="0">
                <a:latin typeface="Times New Roman"/>
                <a:cs typeface="Times New Roman"/>
              </a:rPr>
              <a:t>max</a:t>
            </a:r>
            <a:r>
              <a:rPr sz="3150" spc="382" baseline="-22486" dirty="0">
                <a:latin typeface="Times New Roman"/>
                <a:cs typeface="Times New Roman"/>
              </a:rPr>
              <a:t> </a:t>
            </a:r>
            <a:r>
              <a:rPr sz="3550" spc="15" dirty="0">
                <a:latin typeface="Symbol"/>
                <a:cs typeface="Symbol"/>
              </a:rPr>
              <a:t></a:t>
            </a:r>
            <a:r>
              <a:rPr sz="3550" spc="125" dirty="0">
                <a:latin typeface="Times New Roman"/>
                <a:cs typeface="Times New Roman"/>
              </a:rPr>
              <a:t> </a:t>
            </a:r>
            <a:r>
              <a:rPr sz="3550" i="1" spc="2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427" y="6167628"/>
            <a:ext cx="5806440" cy="654050"/>
          </a:xfrm>
          <a:custGeom>
            <a:avLst/>
            <a:gdLst/>
            <a:ahLst/>
            <a:cxnLst/>
            <a:rect l="l" t="t" r="r" b="b"/>
            <a:pathLst>
              <a:path w="5806440" h="654050">
                <a:moveTo>
                  <a:pt x="0" y="653796"/>
                </a:moveTo>
                <a:lnTo>
                  <a:pt x="0" y="0"/>
                </a:lnTo>
                <a:lnTo>
                  <a:pt x="5806439" y="0"/>
                </a:lnTo>
                <a:lnTo>
                  <a:pt x="5806439" y="653796"/>
                </a:lnTo>
                <a:lnTo>
                  <a:pt x="0" y="653796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1080770"/>
            <a:ext cx="215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339A"/>
                </a:solidFill>
              </a:rPr>
              <a:t>Example: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3048000"/>
            <a:ext cx="4681855" cy="562610"/>
          </a:xfrm>
          <a:custGeom>
            <a:avLst/>
            <a:gdLst/>
            <a:ahLst/>
            <a:cxnLst/>
            <a:rect l="l" t="t" r="r" b="b"/>
            <a:pathLst>
              <a:path w="4681855" h="562610">
                <a:moveTo>
                  <a:pt x="0" y="0"/>
                </a:moveTo>
                <a:lnTo>
                  <a:pt x="0" y="562355"/>
                </a:lnTo>
                <a:lnTo>
                  <a:pt x="4681728" y="562355"/>
                </a:lnTo>
                <a:lnTo>
                  <a:pt x="4681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902" y="2222376"/>
            <a:ext cx="7374890" cy="25990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discrete </a:t>
            </a:r>
            <a:r>
              <a:rPr sz="2800" dirty="0">
                <a:latin typeface="Tahoma"/>
                <a:cs typeface="Tahoma"/>
              </a:rPr>
              <a:t>-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L="1083310">
              <a:lnSpc>
                <a:spcPct val="100000"/>
              </a:lnSpc>
              <a:spcBef>
                <a:spcPts val="1165"/>
              </a:spcBef>
              <a:tabLst>
                <a:tab pos="4793615" algn="l"/>
              </a:tabLst>
            </a:pP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i="1" spc="-215" dirty="0">
                <a:latin typeface="Times New Roman"/>
                <a:cs typeface="Times New Roman"/>
              </a:rPr>
              <a:t>n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i="1" spc="-130" dirty="0">
                <a:latin typeface="Times New Roman"/>
                <a:cs typeface="Times New Roman"/>
              </a:rPr>
              <a:t>ny</a:t>
            </a:r>
            <a:r>
              <a:rPr sz="4250" spc="-130" dirty="0">
                <a:latin typeface="Symbol"/>
                <a:cs typeface="Symbol"/>
              </a:rPr>
              <a:t></a:t>
            </a:r>
            <a:r>
              <a:rPr sz="3100" i="1" spc="-130" dirty="0">
                <a:latin typeface="Times New Roman"/>
                <a:cs typeface="Times New Roman"/>
              </a:rPr>
              <a:t>n</a:t>
            </a:r>
            <a:r>
              <a:rPr sz="3100" i="1" spc="-53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Symbol"/>
                <a:cs typeface="Symbol"/>
              </a:rPr>
              <a:t></a:t>
            </a:r>
            <a:r>
              <a:rPr sz="3100" spc="-15" dirty="0">
                <a:latin typeface="Times New Roman"/>
                <a:cs typeface="Times New Roman"/>
              </a:rPr>
              <a:t>1</a:t>
            </a:r>
            <a:r>
              <a:rPr sz="4250" spc="-15" dirty="0">
                <a:latin typeface="Symbol"/>
                <a:cs typeface="Symbol"/>
              </a:rPr>
              <a:t></a:t>
            </a:r>
            <a:r>
              <a:rPr sz="3100" spc="-15" dirty="0">
                <a:latin typeface="Symbol"/>
                <a:cs typeface="Symbol"/>
              </a:rPr>
              <a:t>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250" dirty="0">
                <a:latin typeface="Times New Roman"/>
                <a:cs typeface="Times New Roman"/>
              </a:rPr>
              <a:t>x</a:t>
            </a:r>
            <a:r>
              <a:rPr sz="4250" spc="-250" dirty="0">
                <a:latin typeface="Symbol"/>
                <a:cs typeface="Symbol"/>
              </a:rPr>
              <a:t></a:t>
            </a:r>
            <a:r>
              <a:rPr sz="3100" i="1" spc="-250" dirty="0">
                <a:latin typeface="Times New Roman"/>
                <a:cs typeface="Times New Roman"/>
              </a:rPr>
              <a:t>n</a:t>
            </a:r>
            <a:r>
              <a:rPr sz="4250" spc="-250" dirty="0">
                <a:latin typeface="Symbol"/>
                <a:cs typeface="Symbol"/>
              </a:rPr>
              <a:t></a:t>
            </a:r>
            <a:r>
              <a:rPr sz="3100" spc="-250" dirty="0">
                <a:latin typeface="Times New Roman"/>
                <a:cs typeface="Times New Roman"/>
              </a:rPr>
              <a:t>,	</a:t>
            </a:r>
            <a:r>
              <a:rPr sz="3100" i="1" spc="10" dirty="0">
                <a:latin typeface="Times New Roman"/>
                <a:cs typeface="Times New Roman"/>
              </a:rPr>
              <a:t>n </a:t>
            </a:r>
            <a:r>
              <a:rPr sz="3100" spc="10" dirty="0">
                <a:latin typeface="Symbol"/>
                <a:cs typeface="Symbol"/>
              </a:rPr>
              <a:t>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355600" marR="5080">
              <a:lnSpc>
                <a:spcPct val="120500"/>
              </a:lnSpc>
              <a:spcBef>
                <a:spcPts val="1790"/>
              </a:spcBef>
            </a:pPr>
            <a:r>
              <a:rPr sz="2800" spc="-5" dirty="0">
                <a:latin typeface="Tahoma"/>
                <a:cs typeface="Tahoma"/>
              </a:rPr>
              <a:t>is at rest </a:t>
            </a:r>
            <a:r>
              <a:rPr sz="2800" dirty="0">
                <a:latin typeface="Times New Roman"/>
                <a:cs typeface="Times New Roman"/>
              </a:rPr>
              <a:t>[i.e. </a:t>
            </a:r>
            <a:r>
              <a:rPr sz="2800" i="1" spc="-5" dirty="0">
                <a:latin typeface="Times New Roman"/>
                <a:cs typeface="Times New Roman"/>
              </a:rPr>
              <a:t>y[-1]=0</a:t>
            </a:r>
            <a:r>
              <a:rPr sz="2800" spc="-5" dirty="0">
                <a:latin typeface="Times New Roman"/>
                <a:cs typeface="Times New Roman"/>
              </a:rPr>
              <a:t>]. </a:t>
            </a:r>
            <a:r>
              <a:rPr sz="2800" spc="-5" dirty="0">
                <a:latin typeface="Tahoma"/>
                <a:cs typeface="Tahoma"/>
              </a:rPr>
              <a:t>Check if the </a:t>
            </a:r>
            <a:r>
              <a:rPr sz="2800" dirty="0">
                <a:latin typeface="Tahoma"/>
                <a:cs typeface="Tahoma"/>
              </a:rPr>
              <a:t>system </a:t>
            </a:r>
            <a:r>
              <a:rPr sz="2800" spc="-5" dirty="0">
                <a:latin typeface="Tahoma"/>
                <a:cs typeface="Tahoma"/>
              </a:rPr>
              <a:t>is  </a:t>
            </a:r>
            <a:r>
              <a:rPr sz="2800" dirty="0">
                <a:latin typeface="Tahoma"/>
                <a:cs typeface="Tahoma"/>
              </a:rPr>
              <a:t>BIBO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stable.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627" y="3043427"/>
            <a:ext cx="4691380" cy="571500"/>
          </a:xfrm>
          <a:custGeom>
            <a:avLst/>
            <a:gdLst/>
            <a:ahLst/>
            <a:cxnLst/>
            <a:rect l="l" t="t" r="r" b="b"/>
            <a:pathLst>
              <a:path w="4691380" h="571500">
                <a:moveTo>
                  <a:pt x="0" y="571500"/>
                </a:moveTo>
                <a:lnTo>
                  <a:pt x="0" y="0"/>
                </a:lnTo>
                <a:lnTo>
                  <a:pt x="4690872" y="0"/>
                </a:lnTo>
                <a:lnTo>
                  <a:pt x="4690872" y="571499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709134"/>
            <a:ext cx="659638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9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443730" algn="l"/>
              </a:tabLst>
            </a:pPr>
            <a:r>
              <a:rPr sz="2800" dirty="0" smtClean="0">
                <a:latin typeface="Tahoma"/>
                <a:cs typeface="Tahoma"/>
              </a:rPr>
              <a:t>If </a:t>
            </a:r>
            <a:r>
              <a:rPr sz="2800" i="1" spc="-5" dirty="0">
                <a:latin typeface="Times New Roman"/>
                <a:cs typeface="Times New Roman"/>
              </a:rPr>
              <a:t>x[n]=u[n]</a:t>
            </a:r>
            <a:r>
              <a:rPr sz="2800" spc="-5" dirty="0">
                <a:latin typeface="Tahoma"/>
                <a:cs typeface="Tahoma"/>
              </a:rPr>
              <a:t>, then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i="1" spc="-5" dirty="0">
                <a:latin typeface="Times New Roman"/>
                <a:cs typeface="Times New Roman"/>
              </a:rPr>
              <a:t>x[n]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	1</a:t>
            </a:r>
            <a:r>
              <a:rPr sz="2800" dirty="0">
                <a:latin typeface="Tahoma"/>
                <a:cs typeface="Tahoma"/>
              </a:rPr>
              <a:t>. </a:t>
            </a:r>
            <a:r>
              <a:rPr sz="2800" spc="-5" dirty="0">
                <a:latin typeface="Tahoma"/>
                <a:cs typeface="Tahoma"/>
              </a:rPr>
              <a:t>But for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this  </a:t>
            </a:r>
            <a:r>
              <a:rPr sz="2800" dirty="0">
                <a:latin typeface="Tahoma"/>
                <a:cs typeface="Tahoma"/>
              </a:rPr>
              <a:t>bounded input, the output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0" y="1905000"/>
            <a:ext cx="4916805" cy="2310130"/>
          </a:xfrm>
          <a:custGeom>
            <a:avLst/>
            <a:gdLst/>
            <a:ahLst/>
            <a:cxnLst/>
            <a:rect l="l" t="t" r="r" b="b"/>
            <a:pathLst>
              <a:path w="4916805" h="2310129">
                <a:moveTo>
                  <a:pt x="0" y="0"/>
                </a:moveTo>
                <a:lnTo>
                  <a:pt x="0" y="2309622"/>
                </a:lnTo>
                <a:lnTo>
                  <a:pt x="4916424" y="2309621"/>
                </a:lnTo>
                <a:lnTo>
                  <a:pt x="491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3502" y="2314305"/>
            <a:ext cx="6581140" cy="3126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9515">
              <a:lnSpc>
                <a:spcPts val="4885"/>
              </a:lnSpc>
              <a:spcBef>
                <a:spcPts val="110"/>
              </a:spcBef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1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365" dirty="0">
                <a:latin typeface="Times New Roman"/>
                <a:cs typeface="Times New Roman"/>
              </a:rPr>
              <a:t>y</a:t>
            </a:r>
            <a:r>
              <a:rPr sz="4250" spc="-365" dirty="0">
                <a:latin typeface="Symbol"/>
                <a:cs typeface="Symbol"/>
              </a:rPr>
              <a:t></a:t>
            </a:r>
            <a:r>
              <a:rPr sz="3100" spc="-365" dirty="0">
                <a:latin typeface="Times New Roman"/>
                <a:cs typeface="Times New Roman"/>
              </a:rPr>
              <a:t>1</a:t>
            </a:r>
            <a:r>
              <a:rPr sz="4250" spc="-365" dirty="0">
                <a:latin typeface="Symbol"/>
                <a:cs typeface="Symbol"/>
              </a:rPr>
              <a:t></a:t>
            </a:r>
            <a:r>
              <a:rPr sz="4250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85" dirty="0">
                <a:latin typeface="Times New Roman"/>
                <a:cs typeface="Times New Roman"/>
              </a:rPr>
              <a:t>1</a:t>
            </a:r>
            <a:r>
              <a:rPr sz="3100" i="1" spc="-85" dirty="0">
                <a:latin typeface="Times New Roman"/>
                <a:cs typeface="Times New Roman"/>
              </a:rPr>
              <a:t>y</a:t>
            </a:r>
            <a:r>
              <a:rPr sz="4250" spc="-85" dirty="0">
                <a:latin typeface="Symbol"/>
                <a:cs typeface="Symbol"/>
              </a:rPr>
              <a:t></a:t>
            </a:r>
            <a:r>
              <a:rPr sz="3100" spc="-85" dirty="0">
                <a:latin typeface="Times New Roman"/>
                <a:cs typeface="Times New Roman"/>
              </a:rPr>
              <a:t>0</a:t>
            </a:r>
            <a:r>
              <a:rPr sz="4250" spc="-85" dirty="0">
                <a:latin typeface="Symbol"/>
                <a:cs typeface="Symbol"/>
              </a:rPr>
              <a:t></a:t>
            </a:r>
            <a:r>
              <a:rPr sz="3100" spc="-85" dirty="0">
                <a:latin typeface="Symbol"/>
                <a:cs typeface="Symbol"/>
              </a:rPr>
              <a:t>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i="1" spc="-375" dirty="0">
                <a:latin typeface="Times New Roman"/>
                <a:cs typeface="Times New Roman"/>
              </a:rPr>
              <a:t>x</a:t>
            </a:r>
            <a:r>
              <a:rPr sz="4250" spc="-375" dirty="0">
                <a:latin typeface="Symbol"/>
                <a:cs typeface="Symbol"/>
              </a:rPr>
              <a:t></a:t>
            </a:r>
            <a:r>
              <a:rPr sz="3100" spc="-375" dirty="0">
                <a:latin typeface="Times New Roman"/>
                <a:cs typeface="Times New Roman"/>
              </a:rPr>
              <a:t>1</a:t>
            </a:r>
            <a:r>
              <a:rPr sz="4250" spc="-375" dirty="0">
                <a:latin typeface="Symbol"/>
                <a:cs typeface="Symbol"/>
              </a:rPr>
              <a:t></a:t>
            </a:r>
            <a:r>
              <a:rPr sz="425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2</a:t>
            </a:r>
            <a:endParaRPr sz="3100" dirty="0">
              <a:latin typeface="Times New Roman"/>
              <a:cs typeface="Times New Roman"/>
            </a:endParaRPr>
          </a:p>
          <a:p>
            <a:pPr marL="1199515">
              <a:lnSpc>
                <a:spcPts val="4885"/>
              </a:lnSpc>
            </a:pP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spc="15" dirty="0">
                <a:latin typeface="Symbol"/>
                <a:cs typeface="Symbol"/>
              </a:rPr>
              <a:t>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i="1" spc="-215" dirty="0">
                <a:latin typeface="Times New Roman"/>
                <a:cs typeface="Times New Roman"/>
              </a:rPr>
              <a:t>y</a:t>
            </a:r>
            <a:r>
              <a:rPr sz="4250" spc="-215" dirty="0">
                <a:latin typeface="Symbol"/>
                <a:cs typeface="Symbol"/>
              </a:rPr>
              <a:t></a:t>
            </a:r>
            <a:r>
              <a:rPr sz="3100" spc="-215" dirty="0">
                <a:latin typeface="Times New Roman"/>
                <a:cs typeface="Times New Roman"/>
              </a:rPr>
              <a:t>2</a:t>
            </a:r>
            <a:r>
              <a:rPr sz="4250" spc="-215" dirty="0">
                <a:latin typeface="Symbol"/>
                <a:cs typeface="Symbol"/>
              </a:rPr>
              <a:t></a:t>
            </a:r>
            <a:r>
              <a:rPr sz="4250" spc="-21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2 </a:t>
            </a:r>
            <a:r>
              <a:rPr sz="3100" i="1" spc="-229" dirty="0">
                <a:latin typeface="Times New Roman"/>
                <a:cs typeface="Times New Roman"/>
              </a:rPr>
              <a:t>y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1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3100" spc="-229" dirty="0">
                <a:latin typeface="Symbol"/>
                <a:cs typeface="Symbol"/>
              </a:rPr>
              <a:t></a:t>
            </a:r>
            <a:r>
              <a:rPr sz="3100" spc="-229" dirty="0">
                <a:latin typeface="Times New Roman"/>
                <a:cs typeface="Times New Roman"/>
              </a:rPr>
              <a:t> </a:t>
            </a:r>
            <a:r>
              <a:rPr sz="3100" i="1" spc="-229" dirty="0">
                <a:latin typeface="Times New Roman"/>
                <a:cs typeface="Times New Roman"/>
              </a:rPr>
              <a:t>x</a:t>
            </a:r>
            <a:r>
              <a:rPr sz="4250" spc="-229" dirty="0">
                <a:latin typeface="Symbol"/>
                <a:cs typeface="Symbol"/>
              </a:rPr>
              <a:t></a:t>
            </a:r>
            <a:r>
              <a:rPr sz="3100" spc="-229" dirty="0">
                <a:latin typeface="Times New Roman"/>
                <a:cs typeface="Times New Roman"/>
              </a:rPr>
              <a:t>2</a:t>
            </a:r>
            <a:r>
              <a:rPr sz="4250" spc="-229" dirty="0">
                <a:latin typeface="Symbol"/>
                <a:cs typeface="Symbol"/>
              </a:rPr>
              <a:t></a:t>
            </a:r>
            <a:r>
              <a:rPr sz="4250" spc="-85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5</a:t>
            </a:r>
            <a:endParaRPr sz="3100" dirty="0">
              <a:latin typeface="Times New Roman"/>
              <a:cs typeface="Times New Roman"/>
            </a:endParaRPr>
          </a:p>
          <a:p>
            <a:pPr marL="1574165">
              <a:lnSpc>
                <a:spcPct val="100000"/>
              </a:lnSpc>
              <a:spcBef>
                <a:spcPts val="730"/>
              </a:spcBef>
              <a:tabLst>
                <a:tab pos="3679190" algn="l"/>
              </a:tabLst>
            </a:pPr>
            <a:r>
              <a:rPr sz="3100" spc="-1545" dirty="0">
                <a:latin typeface="Arial"/>
                <a:cs typeface="Arial"/>
              </a:rPr>
              <a:t>M	M</a:t>
            </a:r>
            <a:endParaRPr sz="3100" dirty="0">
              <a:latin typeface="Arial"/>
              <a:cs typeface="Arial"/>
            </a:endParaRPr>
          </a:p>
          <a:p>
            <a:pPr marL="355600" marR="5080" indent="-342900">
              <a:lnSpc>
                <a:spcPct val="110200"/>
              </a:lnSpc>
              <a:spcBef>
                <a:spcPts val="278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Which </a:t>
            </a:r>
            <a:r>
              <a:rPr sz="2800" dirty="0">
                <a:latin typeface="Tahoma"/>
                <a:cs typeface="Tahoma"/>
              </a:rPr>
              <a:t>is </a:t>
            </a:r>
            <a:r>
              <a:rPr sz="2800" spc="-5" dirty="0">
                <a:latin typeface="Tahoma"/>
                <a:cs typeface="Tahoma"/>
              </a:rPr>
              <a:t>unbounded. Hence the system  </a:t>
            </a:r>
            <a:r>
              <a:rPr sz="2800" dirty="0">
                <a:latin typeface="Tahoma"/>
                <a:cs typeface="Tahoma"/>
              </a:rPr>
              <a:t>is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unstable.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0639" y="1720008"/>
            <a:ext cx="366649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0 </a:t>
            </a:r>
            <a:r>
              <a:rPr sz="3100" b="0" spc="1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31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29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29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i="1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310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4250" b="0" spc="-24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425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3100" b="0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627" y="1900427"/>
            <a:ext cx="4925695" cy="2319020"/>
          </a:xfrm>
          <a:custGeom>
            <a:avLst/>
            <a:gdLst/>
            <a:ahLst/>
            <a:cxnLst/>
            <a:rect l="l" t="t" r="r" b="b"/>
            <a:pathLst>
              <a:path w="4925695" h="2319020">
                <a:moveTo>
                  <a:pt x="0" y="2318766"/>
                </a:moveTo>
                <a:lnTo>
                  <a:pt x="0" y="0"/>
                </a:lnTo>
                <a:lnTo>
                  <a:pt x="4925568" y="0"/>
                </a:lnTo>
                <a:lnTo>
                  <a:pt x="4925568" y="2318766"/>
                </a:lnTo>
                <a:lnTo>
                  <a:pt x="0" y="23187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3848" y="5562600"/>
            <a:ext cx="6017260" cy="1371600"/>
          </a:xfrm>
          <a:custGeom>
            <a:avLst/>
            <a:gdLst/>
            <a:ahLst/>
            <a:cxnLst/>
            <a:rect l="l" t="t" r="r" b="b"/>
            <a:pathLst>
              <a:path w="6017259" h="1371600">
                <a:moveTo>
                  <a:pt x="0" y="0"/>
                </a:moveTo>
                <a:lnTo>
                  <a:pt x="0" y="1371600"/>
                </a:lnTo>
                <a:lnTo>
                  <a:pt x="6016752" y="1371600"/>
                </a:lnTo>
                <a:lnTo>
                  <a:pt x="6016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0611" y="5819394"/>
            <a:ext cx="173736" cy="235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828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0989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1498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698" y="5737859"/>
            <a:ext cx="152400" cy="244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244" y="5737859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9379" y="5737859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244" y="6035040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7257" y="583234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7257" y="58887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2715" y="5737859"/>
            <a:ext cx="92963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300" y="5837682"/>
            <a:ext cx="68580" cy="69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7505" y="5872734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4702" y="5799582"/>
            <a:ext cx="173736" cy="235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237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5079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5588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1" y="13716"/>
                </a:moveTo>
                <a:lnTo>
                  <a:pt x="50291" y="0"/>
                </a:lnTo>
                <a:lnTo>
                  <a:pt x="0" y="0"/>
                </a:lnTo>
                <a:lnTo>
                  <a:pt x="0" y="13716"/>
                </a:lnTo>
                <a:lnTo>
                  <a:pt x="50291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0744" y="5718047"/>
            <a:ext cx="92201" cy="240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9334" y="5718047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3469" y="5718047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9334" y="601522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6"/>
                </a:moveTo>
                <a:lnTo>
                  <a:pt x="50292" y="0"/>
                </a:lnTo>
                <a:lnTo>
                  <a:pt x="0" y="0"/>
                </a:lnTo>
                <a:lnTo>
                  <a:pt x="0" y="13716"/>
                </a:lnTo>
                <a:lnTo>
                  <a:pt x="5029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51347" y="5718047"/>
            <a:ext cx="357378" cy="240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31557" y="5791200"/>
            <a:ext cx="173735" cy="236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9235" y="570966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1935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799" y="13716"/>
                </a:lnTo>
                <a:lnTo>
                  <a:pt x="50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62443" y="6007608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50292" y="12953"/>
                </a:moveTo>
                <a:lnTo>
                  <a:pt x="50292" y="0"/>
                </a:lnTo>
                <a:lnTo>
                  <a:pt x="0" y="0"/>
                </a:lnTo>
                <a:lnTo>
                  <a:pt x="0" y="12953"/>
                </a:lnTo>
                <a:lnTo>
                  <a:pt x="50292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3309" y="5710428"/>
            <a:ext cx="155448" cy="2400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16190" y="5709665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0" y="0"/>
                </a:moveTo>
                <a:lnTo>
                  <a:pt x="0" y="13716"/>
                </a:lnTo>
                <a:lnTo>
                  <a:pt x="50800" y="13715"/>
                </a:lnTo>
                <a:lnTo>
                  <a:pt x="5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0325" y="5709665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65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16190" y="6007608"/>
            <a:ext cx="50800" cy="13970"/>
          </a:xfrm>
          <a:custGeom>
            <a:avLst/>
            <a:gdLst/>
            <a:ahLst/>
            <a:cxnLst/>
            <a:rect l="l" t="t" r="r" b="b"/>
            <a:pathLst>
              <a:path w="50800" h="13970">
                <a:moveTo>
                  <a:pt x="50292" y="13715"/>
                </a:moveTo>
                <a:lnTo>
                  <a:pt x="50292" y="0"/>
                </a:lnTo>
                <a:lnTo>
                  <a:pt x="0" y="0"/>
                </a:lnTo>
                <a:lnTo>
                  <a:pt x="0" y="13715"/>
                </a:lnTo>
                <a:lnTo>
                  <a:pt x="50292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28204" y="580415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28204" y="586092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9278" y="5715000"/>
            <a:ext cx="137159" cy="239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1057" y="5832347"/>
            <a:ext cx="69342" cy="693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3026" y="586663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59">
                <a:moveTo>
                  <a:pt x="0" y="0"/>
                </a:moveTo>
                <a:lnTo>
                  <a:pt x="1025651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77783" y="6377940"/>
            <a:ext cx="69342" cy="685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58990" y="6412229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413" y="0"/>
                </a:lnTo>
              </a:path>
            </a:pathLst>
          </a:custGeom>
          <a:ln w="15240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23938" y="6566154"/>
            <a:ext cx="1465326" cy="3238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89276" y="5558028"/>
            <a:ext cx="6026150" cy="1381125"/>
          </a:xfrm>
          <a:custGeom>
            <a:avLst/>
            <a:gdLst/>
            <a:ahLst/>
            <a:cxnLst/>
            <a:rect l="l" t="t" r="r" b="b"/>
            <a:pathLst>
              <a:path w="6026150" h="1381125">
                <a:moveTo>
                  <a:pt x="0" y="1380744"/>
                </a:moveTo>
                <a:lnTo>
                  <a:pt x="0" y="0"/>
                </a:lnTo>
                <a:lnTo>
                  <a:pt x="6025896" y="0"/>
                </a:lnTo>
                <a:lnTo>
                  <a:pt x="6025896" y="1380744"/>
                </a:lnTo>
                <a:lnTo>
                  <a:pt x="0" y="138074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953" y="3524250"/>
            <a:ext cx="592455" cy="897255"/>
          </a:xfrm>
          <a:custGeom>
            <a:avLst/>
            <a:gdLst/>
            <a:ahLst/>
            <a:cxnLst/>
            <a:rect l="l" t="t" r="r" b="b"/>
            <a:pathLst>
              <a:path w="592454" h="897254">
                <a:moveTo>
                  <a:pt x="0" y="0"/>
                </a:moveTo>
                <a:lnTo>
                  <a:pt x="0" y="896874"/>
                </a:lnTo>
                <a:lnTo>
                  <a:pt x="592074" y="896874"/>
                </a:lnTo>
                <a:lnTo>
                  <a:pt x="5920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0027" y="3950970"/>
            <a:ext cx="1727200" cy="76200"/>
          </a:xfrm>
          <a:custGeom>
            <a:avLst/>
            <a:gdLst/>
            <a:ahLst/>
            <a:cxnLst/>
            <a:rect l="l" t="t" r="r" b="b"/>
            <a:pathLst>
              <a:path w="1727200" h="76200">
                <a:moveTo>
                  <a:pt x="1668018" y="38099"/>
                </a:moveTo>
                <a:lnTo>
                  <a:pt x="1667256" y="35051"/>
                </a:lnTo>
                <a:lnTo>
                  <a:pt x="1663446" y="33527"/>
                </a:lnTo>
                <a:lnTo>
                  <a:pt x="4572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5"/>
                </a:lnTo>
                <a:lnTo>
                  <a:pt x="4572" y="41909"/>
                </a:lnTo>
                <a:lnTo>
                  <a:pt x="1663446" y="43433"/>
                </a:lnTo>
                <a:lnTo>
                  <a:pt x="1667256" y="41909"/>
                </a:lnTo>
                <a:lnTo>
                  <a:pt x="1668018" y="38099"/>
                </a:lnTo>
                <a:close/>
              </a:path>
              <a:path w="1727200" h="76200">
                <a:moveTo>
                  <a:pt x="1726692" y="38099"/>
                </a:moveTo>
                <a:lnTo>
                  <a:pt x="1650492" y="0"/>
                </a:lnTo>
                <a:lnTo>
                  <a:pt x="1650492" y="33516"/>
                </a:lnTo>
                <a:lnTo>
                  <a:pt x="1663446" y="33527"/>
                </a:lnTo>
                <a:lnTo>
                  <a:pt x="1667256" y="35051"/>
                </a:lnTo>
                <a:lnTo>
                  <a:pt x="1668018" y="38099"/>
                </a:lnTo>
                <a:lnTo>
                  <a:pt x="1668018" y="67436"/>
                </a:lnTo>
                <a:lnTo>
                  <a:pt x="1726692" y="38099"/>
                </a:lnTo>
                <a:close/>
              </a:path>
              <a:path w="1727200" h="76200">
                <a:moveTo>
                  <a:pt x="1668018" y="67436"/>
                </a:moveTo>
                <a:lnTo>
                  <a:pt x="1668018" y="38099"/>
                </a:lnTo>
                <a:lnTo>
                  <a:pt x="1667256" y="41909"/>
                </a:lnTo>
                <a:lnTo>
                  <a:pt x="1663446" y="43433"/>
                </a:lnTo>
                <a:lnTo>
                  <a:pt x="1650492" y="43422"/>
                </a:lnTo>
                <a:lnTo>
                  <a:pt x="1650492" y="76199"/>
                </a:lnTo>
                <a:lnTo>
                  <a:pt x="16680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2029" y="3950970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9364" y="38099"/>
                </a:moveTo>
                <a:lnTo>
                  <a:pt x="1768602" y="35051"/>
                </a:lnTo>
                <a:lnTo>
                  <a:pt x="1764792" y="33527"/>
                </a:lnTo>
                <a:lnTo>
                  <a:pt x="4572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40385"/>
                </a:lnTo>
                <a:lnTo>
                  <a:pt x="4572" y="41909"/>
                </a:lnTo>
                <a:lnTo>
                  <a:pt x="1764792" y="43433"/>
                </a:lnTo>
                <a:lnTo>
                  <a:pt x="1768602" y="41909"/>
                </a:lnTo>
                <a:lnTo>
                  <a:pt x="1769364" y="38099"/>
                </a:lnTo>
                <a:close/>
              </a:path>
              <a:path w="1828800" h="76200">
                <a:moveTo>
                  <a:pt x="1828800" y="38099"/>
                </a:moveTo>
                <a:lnTo>
                  <a:pt x="1752600" y="0"/>
                </a:lnTo>
                <a:lnTo>
                  <a:pt x="1752600" y="33517"/>
                </a:lnTo>
                <a:lnTo>
                  <a:pt x="1764792" y="33527"/>
                </a:lnTo>
                <a:lnTo>
                  <a:pt x="1768602" y="35051"/>
                </a:lnTo>
                <a:lnTo>
                  <a:pt x="1769364" y="38099"/>
                </a:lnTo>
                <a:lnTo>
                  <a:pt x="1769364" y="67817"/>
                </a:lnTo>
                <a:lnTo>
                  <a:pt x="1828800" y="38099"/>
                </a:lnTo>
                <a:close/>
              </a:path>
              <a:path w="1828800" h="76200">
                <a:moveTo>
                  <a:pt x="1769364" y="67817"/>
                </a:moveTo>
                <a:lnTo>
                  <a:pt x="1769364" y="38099"/>
                </a:lnTo>
                <a:lnTo>
                  <a:pt x="1768602" y="41909"/>
                </a:lnTo>
                <a:lnTo>
                  <a:pt x="1764792" y="43433"/>
                </a:lnTo>
                <a:lnTo>
                  <a:pt x="1752600" y="43423"/>
                </a:lnTo>
                <a:lnTo>
                  <a:pt x="1752600" y="76199"/>
                </a:lnTo>
                <a:lnTo>
                  <a:pt x="1769364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7879" y="4774945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750" y="4946243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7896" y="4946243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5484876"/>
            <a:ext cx="2205355" cy="76200"/>
          </a:xfrm>
          <a:custGeom>
            <a:avLst/>
            <a:gdLst/>
            <a:ahLst/>
            <a:cxnLst/>
            <a:rect l="l" t="t" r="r" b="b"/>
            <a:pathLst>
              <a:path w="2205354" h="76200">
                <a:moveTo>
                  <a:pt x="2146554" y="38099"/>
                </a:moveTo>
                <a:lnTo>
                  <a:pt x="2145030" y="34289"/>
                </a:lnTo>
                <a:lnTo>
                  <a:pt x="2141220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141220" y="42671"/>
                </a:lnTo>
                <a:lnTo>
                  <a:pt x="2145030" y="41147"/>
                </a:lnTo>
                <a:lnTo>
                  <a:pt x="2146554" y="38099"/>
                </a:lnTo>
                <a:close/>
              </a:path>
              <a:path w="2205354" h="76200">
                <a:moveTo>
                  <a:pt x="2205228" y="38099"/>
                </a:moveTo>
                <a:lnTo>
                  <a:pt x="2129028" y="0"/>
                </a:lnTo>
                <a:lnTo>
                  <a:pt x="2129028" y="33527"/>
                </a:lnTo>
                <a:lnTo>
                  <a:pt x="2141220" y="33527"/>
                </a:lnTo>
                <a:lnTo>
                  <a:pt x="2145030" y="34289"/>
                </a:lnTo>
                <a:lnTo>
                  <a:pt x="2146554" y="38099"/>
                </a:lnTo>
                <a:lnTo>
                  <a:pt x="2146554" y="67436"/>
                </a:lnTo>
                <a:lnTo>
                  <a:pt x="2205228" y="38099"/>
                </a:lnTo>
                <a:close/>
              </a:path>
              <a:path w="2205354" h="76200">
                <a:moveTo>
                  <a:pt x="2146554" y="67436"/>
                </a:moveTo>
                <a:lnTo>
                  <a:pt x="2146554" y="38099"/>
                </a:lnTo>
                <a:lnTo>
                  <a:pt x="2145030" y="41147"/>
                </a:lnTo>
                <a:lnTo>
                  <a:pt x="2141220" y="42671"/>
                </a:lnTo>
                <a:lnTo>
                  <a:pt x="2129028" y="42671"/>
                </a:lnTo>
                <a:lnTo>
                  <a:pt x="2129028" y="76199"/>
                </a:lnTo>
                <a:lnTo>
                  <a:pt x="214655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6172200"/>
            <a:ext cx="8406130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2.1. Block diagram representation of a discrete-time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902" y="1705762"/>
            <a:ext cx="670560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ahoma"/>
                <a:cs typeface="Tahoma"/>
              </a:rPr>
              <a:t>the symbol </a:t>
            </a:r>
            <a:r>
              <a:rPr sz="2400" i="1" spc="-5" dirty="0">
                <a:latin typeface="Times New Roman"/>
                <a:cs typeface="Times New Roman"/>
              </a:rPr>
              <a:t>H </a:t>
            </a:r>
            <a:r>
              <a:rPr sz="2400" spc="-5" dirty="0">
                <a:latin typeface="Tahoma"/>
                <a:cs typeface="Tahoma"/>
              </a:rPr>
              <a:t>denotes the transformation 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performed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the system on </a:t>
            </a: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produce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Fig</a:t>
            </a:r>
            <a:r>
              <a:rPr sz="2400" spc="1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2.1)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tabLst>
                <a:tab pos="465772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x[n]	y[n]</a:t>
            </a:r>
            <a:endParaRPr sz="2400">
              <a:latin typeface="Times New Roman"/>
              <a:cs typeface="Times New Roman"/>
            </a:endParaRPr>
          </a:p>
          <a:p>
            <a:pPr marR="447040" algn="ctr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990600"/>
            <a:ext cx="3519804" cy="474980"/>
          </a:xfrm>
          <a:custGeom>
            <a:avLst/>
            <a:gdLst/>
            <a:ahLst/>
            <a:cxnLst/>
            <a:rect l="l" t="t" r="r" b="b"/>
            <a:pathLst>
              <a:path w="3519804" h="474980">
                <a:moveTo>
                  <a:pt x="0" y="0"/>
                </a:moveTo>
                <a:lnTo>
                  <a:pt x="0" y="474725"/>
                </a:lnTo>
                <a:lnTo>
                  <a:pt x="3519678" y="474725"/>
                </a:lnTo>
                <a:lnTo>
                  <a:pt x="3519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6891" y="978081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(2.1)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7384" y="855036"/>
            <a:ext cx="19234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70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2600" b="0" spc="-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i="1" spc="2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="0" i="1" spc="-3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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sz="2600" b="0" i="1" spc="-34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345" dirty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r>
              <a:rPr sz="3450" b="0" spc="-345" dirty="0">
                <a:solidFill>
                  <a:srgbClr val="000000"/>
                </a:solidFill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3427" y="986027"/>
            <a:ext cx="3529329" cy="483870"/>
          </a:xfrm>
          <a:custGeom>
            <a:avLst/>
            <a:gdLst/>
            <a:ahLst/>
            <a:cxnLst/>
            <a:rect l="l" t="t" r="r" b="b"/>
            <a:pathLst>
              <a:path w="3529329" h="483869">
                <a:moveTo>
                  <a:pt x="0" y="483869"/>
                </a:moveTo>
                <a:lnTo>
                  <a:pt x="0" y="0"/>
                </a:lnTo>
                <a:lnTo>
                  <a:pt x="3528822" y="0"/>
                </a:lnTo>
                <a:lnTo>
                  <a:pt x="3528822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868933"/>
            <a:ext cx="70040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2.2 </a:t>
            </a:r>
            <a:r>
              <a:rPr sz="3200" spc="-10" dirty="0"/>
              <a:t>Block Diagram</a:t>
            </a:r>
            <a:r>
              <a:rPr sz="3200" spc="25" dirty="0"/>
              <a:t> </a:t>
            </a:r>
            <a:r>
              <a:rPr sz="3200" spc="-10" dirty="0"/>
              <a:t>Representation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502" y="1941220"/>
            <a:ext cx="6972934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67970" indent="-609600">
              <a:lnSpc>
                <a:spcPct val="1197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1665" algn="l"/>
                <a:tab pos="622300" algn="l"/>
              </a:tabLst>
            </a:pPr>
            <a:r>
              <a:rPr sz="2400" spc="-5" dirty="0">
                <a:latin typeface="Tahoma"/>
                <a:cs typeface="Tahoma"/>
              </a:rPr>
              <a:t>In order to introduce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block </a:t>
            </a:r>
            <a:r>
              <a:rPr sz="2400" spc="-10" dirty="0">
                <a:latin typeface="Tahoma"/>
                <a:cs typeface="Tahoma"/>
              </a:rPr>
              <a:t>diagram  </a:t>
            </a:r>
            <a:r>
              <a:rPr sz="2400" spc="-5" dirty="0">
                <a:latin typeface="Tahoma"/>
                <a:cs typeface="Tahoma"/>
              </a:rPr>
              <a:t>representation of discrete-time </a:t>
            </a:r>
            <a:r>
              <a:rPr sz="2400" dirty="0">
                <a:latin typeface="Tahoma"/>
                <a:cs typeface="Tahoma"/>
              </a:rPr>
              <a:t>systems, </a:t>
            </a:r>
            <a:r>
              <a:rPr sz="2400" spc="-10" dirty="0">
                <a:latin typeface="Tahoma"/>
                <a:cs typeface="Tahoma"/>
              </a:rPr>
              <a:t>we  </a:t>
            </a:r>
            <a:r>
              <a:rPr sz="2400" spc="-5" dirty="0">
                <a:latin typeface="Tahoma"/>
                <a:cs typeface="Tahoma"/>
              </a:rPr>
              <a:t>need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define </a:t>
            </a:r>
            <a:r>
              <a:rPr sz="2400" dirty="0">
                <a:latin typeface="Tahoma"/>
                <a:cs typeface="Tahoma"/>
              </a:rPr>
              <a:t>some </a:t>
            </a:r>
            <a:r>
              <a:rPr sz="2400" spc="-5" dirty="0">
                <a:latin typeface="Tahoma"/>
                <a:cs typeface="Tahoma"/>
              </a:rPr>
              <a:t>basic blocks </a:t>
            </a:r>
            <a:r>
              <a:rPr sz="2400" dirty="0">
                <a:latin typeface="Tahoma"/>
                <a:cs typeface="Tahoma"/>
              </a:rPr>
              <a:t>that can </a:t>
            </a:r>
            <a:r>
              <a:rPr sz="2400" spc="-5" dirty="0">
                <a:latin typeface="Tahoma"/>
                <a:cs typeface="Tahoma"/>
              </a:rPr>
              <a:t>be  interconnected to form complex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050">
              <a:latin typeface="Times New Roman"/>
              <a:cs typeface="Times New Roman"/>
            </a:endParaRPr>
          </a:p>
          <a:p>
            <a:pPr marL="1003300" marR="5080" lvl="1">
              <a:lnSpc>
                <a:spcPct val="118200"/>
              </a:lnSpc>
              <a:buClr>
                <a:srgbClr val="FF0000"/>
              </a:buClr>
              <a:buAutoNum type="alphaLcParenBoth"/>
              <a:tabLst>
                <a:tab pos="1551940" algn="l"/>
              </a:tabLst>
            </a:pPr>
            <a:r>
              <a:rPr sz="2400" b="1" spc="-5" dirty="0">
                <a:latin typeface="Tahoma"/>
                <a:cs typeface="Tahoma"/>
              </a:rPr>
              <a:t>An adder </a:t>
            </a:r>
            <a:r>
              <a:rPr sz="2800" dirty="0">
                <a:latin typeface="Tahoma"/>
                <a:cs typeface="Tahoma"/>
              </a:rPr>
              <a:t>: </a:t>
            </a: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system </a:t>
            </a:r>
            <a:r>
              <a:rPr sz="2400" spc="-5" dirty="0">
                <a:latin typeface="Tahoma"/>
                <a:cs typeface="Tahoma"/>
              </a:rPr>
              <a:t>that performs the  addition of two signal </a:t>
            </a:r>
            <a:r>
              <a:rPr sz="2400" dirty="0">
                <a:latin typeface="Tahoma"/>
                <a:cs typeface="Tahoma"/>
              </a:rPr>
              <a:t>sequences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form  another </a:t>
            </a:r>
            <a:r>
              <a:rPr sz="2400" spc="-5" dirty="0">
                <a:latin typeface="Tahoma"/>
                <a:cs typeface="Tahoma"/>
              </a:rPr>
              <a:t>sequence, which we denote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y[n].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405" y="5961126"/>
            <a:ext cx="7467600" cy="118745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 marR="83820" algn="just">
              <a:lnSpc>
                <a:spcPct val="100000"/>
              </a:lnSpc>
              <a:spcBef>
                <a:spcPts val="340"/>
              </a:spcBef>
            </a:pPr>
            <a:r>
              <a:rPr sz="2400" b="1" spc="-5" dirty="0">
                <a:latin typeface="Tahoma"/>
                <a:cs typeface="Tahoma"/>
              </a:rPr>
              <a:t>Note: </a:t>
            </a:r>
            <a:r>
              <a:rPr sz="2400" dirty="0">
                <a:latin typeface="Tahoma"/>
                <a:cs typeface="Tahoma"/>
              </a:rPr>
              <a:t>It is not necessary to store either one of the  </a:t>
            </a:r>
            <a:r>
              <a:rPr sz="2400" spc="-5" dirty="0">
                <a:latin typeface="Tahoma"/>
                <a:cs typeface="Tahoma"/>
              </a:rPr>
              <a:t>sequences in order to perform the addition. In other  words, the addition operation is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929" y="778256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3671" y="1465325"/>
            <a:ext cx="740410" cy="742950"/>
          </a:xfrm>
          <a:custGeom>
            <a:avLst/>
            <a:gdLst/>
            <a:ahLst/>
            <a:cxnLst/>
            <a:rect l="l" t="t" r="r" b="b"/>
            <a:pathLst>
              <a:path w="740410" h="742950">
                <a:moveTo>
                  <a:pt x="370331" y="0"/>
                </a:moveTo>
                <a:lnTo>
                  <a:pt x="323939" y="2890"/>
                </a:lnTo>
                <a:lnTo>
                  <a:pt x="279249" y="11331"/>
                </a:lnTo>
                <a:lnTo>
                  <a:pt x="236611" y="24975"/>
                </a:lnTo>
                <a:lnTo>
                  <a:pt x="196375" y="43473"/>
                </a:lnTo>
                <a:lnTo>
                  <a:pt x="158890" y="66479"/>
                </a:lnTo>
                <a:lnTo>
                  <a:pt x="124505" y="93645"/>
                </a:lnTo>
                <a:lnTo>
                  <a:pt x="93570" y="124624"/>
                </a:lnTo>
                <a:lnTo>
                  <a:pt x="66436" y="159067"/>
                </a:lnTo>
                <a:lnTo>
                  <a:pt x="43451" y="196628"/>
                </a:lnTo>
                <a:lnTo>
                  <a:pt x="24965" y="236958"/>
                </a:lnTo>
                <a:lnTo>
                  <a:pt x="11329" y="279711"/>
                </a:lnTo>
                <a:lnTo>
                  <a:pt x="2890" y="324539"/>
                </a:lnTo>
                <a:lnTo>
                  <a:pt x="0" y="371094"/>
                </a:lnTo>
                <a:lnTo>
                  <a:pt x="2890" y="417811"/>
                </a:lnTo>
                <a:lnTo>
                  <a:pt x="11329" y="462776"/>
                </a:lnTo>
                <a:lnTo>
                  <a:pt x="24965" y="505644"/>
                </a:lnTo>
                <a:lnTo>
                  <a:pt x="43451" y="546068"/>
                </a:lnTo>
                <a:lnTo>
                  <a:pt x="66436" y="583704"/>
                </a:lnTo>
                <a:lnTo>
                  <a:pt x="93570" y="618206"/>
                </a:lnTo>
                <a:lnTo>
                  <a:pt x="124505" y="649229"/>
                </a:lnTo>
                <a:lnTo>
                  <a:pt x="158890" y="676426"/>
                </a:lnTo>
                <a:lnTo>
                  <a:pt x="196375" y="699453"/>
                </a:lnTo>
                <a:lnTo>
                  <a:pt x="236611" y="717965"/>
                </a:lnTo>
                <a:lnTo>
                  <a:pt x="279249" y="731615"/>
                </a:lnTo>
                <a:lnTo>
                  <a:pt x="323939" y="740058"/>
                </a:lnTo>
                <a:lnTo>
                  <a:pt x="370331" y="742950"/>
                </a:lnTo>
                <a:lnTo>
                  <a:pt x="416711" y="740058"/>
                </a:lnTo>
                <a:lnTo>
                  <a:pt x="461365" y="731615"/>
                </a:lnTo>
                <a:lnTo>
                  <a:pt x="503949" y="717965"/>
                </a:lnTo>
                <a:lnTo>
                  <a:pt x="544116" y="699453"/>
                </a:lnTo>
                <a:lnTo>
                  <a:pt x="581522" y="676426"/>
                </a:lnTo>
                <a:lnTo>
                  <a:pt x="615821" y="649229"/>
                </a:lnTo>
                <a:lnTo>
                  <a:pt x="646668" y="618206"/>
                </a:lnTo>
                <a:lnTo>
                  <a:pt x="673716" y="583704"/>
                </a:lnTo>
                <a:lnTo>
                  <a:pt x="696622" y="546068"/>
                </a:lnTo>
                <a:lnTo>
                  <a:pt x="715039" y="505644"/>
                </a:lnTo>
                <a:lnTo>
                  <a:pt x="728621" y="462776"/>
                </a:lnTo>
                <a:lnTo>
                  <a:pt x="737024" y="417811"/>
                </a:lnTo>
                <a:lnTo>
                  <a:pt x="739901" y="371093"/>
                </a:lnTo>
                <a:lnTo>
                  <a:pt x="737024" y="324539"/>
                </a:lnTo>
                <a:lnTo>
                  <a:pt x="728621" y="279711"/>
                </a:lnTo>
                <a:lnTo>
                  <a:pt x="715039" y="236958"/>
                </a:lnTo>
                <a:lnTo>
                  <a:pt x="696622" y="196628"/>
                </a:lnTo>
                <a:lnTo>
                  <a:pt x="673716" y="159067"/>
                </a:lnTo>
                <a:lnTo>
                  <a:pt x="646668" y="124624"/>
                </a:lnTo>
                <a:lnTo>
                  <a:pt x="615821" y="93645"/>
                </a:lnTo>
                <a:lnTo>
                  <a:pt x="581522" y="66479"/>
                </a:lnTo>
                <a:lnTo>
                  <a:pt x="544116" y="43473"/>
                </a:lnTo>
                <a:lnTo>
                  <a:pt x="503949" y="24975"/>
                </a:lnTo>
                <a:lnTo>
                  <a:pt x="461365" y="11331"/>
                </a:lnTo>
                <a:lnTo>
                  <a:pt x="416711" y="2890"/>
                </a:lnTo>
                <a:lnTo>
                  <a:pt x="37033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8340" y="1655365"/>
            <a:ext cx="2101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75" dirty="0">
                <a:latin typeface="Tahoma"/>
                <a:cs typeface="Tahoma"/>
              </a:rPr>
              <a:t>+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9002" y="1798320"/>
            <a:ext cx="1483360" cy="76200"/>
          </a:xfrm>
          <a:custGeom>
            <a:avLst/>
            <a:gdLst/>
            <a:ahLst/>
            <a:cxnLst/>
            <a:rect l="l" t="t" r="r" b="b"/>
            <a:pathLst>
              <a:path w="1483360" h="76200">
                <a:moveTo>
                  <a:pt x="1424178" y="38099"/>
                </a:moveTo>
                <a:lnTo>
                  <a:pt x="1422654" y="35051"/>
                </a:lnTo>
                <a:lnTo>
                  <a:pt x="141884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418844" y="43433"/>
                </a:lnTo>
                <a:lnTo>
                  <a:pt x="1422654" y="41909"/>
                </a:lnTo>
                <a:lnTo>
                  <a:pt x="1424178" y="38099"/>
                </a:lnTo>
                <a:close/>
              </a:path>
              <a:path w="1483360" h="76200">
                <a:moveTo>
                  <a:pt x="1482852" y="38099"/>
                </a:moveTo>
                <a:lnTo>
                  <a:pt x="1406652" y="0"/>
                </a:lnTo>
                <a:lnTo>
                  <a:pt x="1406652" y="33527"/>
                </a:lnTo>
                <a:lnTo>
                  <a:pt x="1418844" y="33527"/>
                </a:lnTo>
                <a:lnTo>
                  <a:pt x="1422654" y="35051"/>
                </a:lnTo>
                <a:lnTo>
                  <a:pt x="1424178" y="38099"/>
                </a:lnTo>
                <a:lnTo>
                  <a:pt x="1424178" y="67436"/>
                </a:lnTo>
                <a:lnTo>
                  <a:pt x="1482852" y="38099"/>
                </a:lnTo>
                <a:close/>
              </a:path>
              <a:path w="1483360" h="76200">
                <a:moveTo>
                  <a:pt x="1424178" y="67436"/>
                </a:moveTo>
                <a:lnTo>
                  <a:pt x="1424178" y="38099"/>
                </a:lnTo>
                <a:lnTo>
                  <a:pt x="1422654" y="41909"/>
                </a:lnTo>
                <a:lnTo>
                  <a:pt x="1418844" y="43433"/>
                </a:lnTo>
                <a:lnTo>
                  <a:pt x="1406652" y="43433"/>
                </a:lnTo>
                <a:lnTo>
                  <a:pt x="1406652" y="76199"/>
                </a:lnTo>
                <a:lnTo>
                  <a:pt x="14241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2923" y="1368552"/>
            <a:ext cx="650875" cy="374650"/>
          </a:xfrm>
          <a:custGeom>
            <a:avLst/>
            <a:gdLst/>
            <a:ahLst/>
            <a:cxnLst/>
            <a:rect l="l" t="t" r="r" b="b"/>
            <a:pathLst>
              <a:path w="650875" h="374650">
                <a:moveTo>
                  <a:pt x="586948" y="332669"/>
                </a:moveTo>
                <a:lnTo>
                  <a:pt x="6858" y="762"/>
                </a:lnTo>
                <a:lnTo>
                  <a:pt x="3810" y="0"/>
                </a:lnTo>
                <a:lnTo>
                  <a:pt x="762" y="2286"/>
                </a:lnTo>
                <a:lnTo>
                  <a:pt x="0" y="6096"/>
                </a:lnTo>
                <a:lnTo>
                  <a:pt x="2286" y="8382"/>
                </a:lnTo>
                <a:lnTo>
                  <a:pt x="582270" y="340976"/>
                </a:lnTo>
                <a:lnTo>
                  <a:pt x="586948" y="332669"/>
                </a:lnTo>
                <a:close/>
              </a:path>
              <a:path w="650875" h="374650">
                <a:moveTo>
                  <a:pt x="600456" y="371423"/>
                </a:moveTo>
                <a:lnTo>
                  <a:pt x="600456" y="341376"/>
                </a:lnTo>
                <a:lnTo>
                  <a:pt x="599694" y="345186"/>
                </a:lnTo>
                <a:lnTo>
                  <a:pt x="597408" y="347472"/>
                </a:lnTo>
                <a:lnTo>
                  <a:pt x="593598" y="347472"/>
                </a:lnTo>
                <a:lnTo>
                  <a:pt x="582270" y="340976"/>
                </a:lnTo>
                <a:lnTo>
                  <a:pt x="566166" y="369570"/>
                </a:lnTo>
                <a:lnTo>
                  <a:pt x="600456" y="371423"/>
                </a:lnTo>
                <a:close/>
              </a:path>
              <a:path w="650875" h="374650">
                <a:moveTo>
                  <a:pt x="600456" y="341376"/>
                </a:moveTo>
                <a:lnTo>
                  <a:pt x="598170" y="339090"/>
                </a:lnTo>
                <a:lnTo>
                  <a:pt x="586948" y="332669"/>
                </a:lnTo>
                <a:lnTo>
                  <a:pt x="582270" y="340976"/>
                </a:lnTo>
                <a:lnTo>
                  <a:pt x="593598" y="347472"/>
                </a:lnTo>
                <a:lnTo>
                  <a:pt x="597408" y="347472"/>
                </a:lnTo>
                <a:lnTo>
                  <a:pt x="599694" y="345186"/>
                </a:lnTo>
                <a:lnTo>
                  <a:pt x="600456" y="341376"/>
                </a:lnTo>
                <a:close/>
              </a:path>
              <a:path w="650875" h="374650">
                <a:moveTo>
                  <a:pt x="650748" y="374141"/>
                </a:moveTo>
                <a:lnTo>
                  <a:pt x="603504" y="303276"/>
                </a:lnTo>
                <a:lnTo>
                  <a:pt x="586948" y="332669"/>
                </a:lnTo>
                <a:lnTo>
                  <a:pt x="598170" y="339090"/>
                </a:lnTo>
                <a:lnTo>
                  <a:pt x="600456" y="341376"/>
                </a:lnTo>
                <a:lnTo>
                  <a:pt x="600456" y="371423"/>
                </a:lnTo>
                <a:lnTo>
                  <a:pt x="650748" y="374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2923" y="1930145"/>
            <a:ext cx="650875" cy="562610"/>
          </a:xfrm>
          <a:custGeom>
            <a:avLst/>
            <a:gdLst/>
            <a:ahLst/>
            <a:cxnLst/>
            <a:rect l="l" t="t" r="r" b="b"/>
            <a:pathLst>
              <a:path w="650875" h="562610">
                <a:moveTo>
                  <a:pt x="596138" y="53281"/>
                </a:moveTo>
                <a:lnTo>
                  <a:pt x="590129" y="46348"/>
                </a:lnTo>
                <a:lnTo>
                  <a:pt x="1524" y="553974"/>
                </a:lnTo>
                <a:lnTo>
                  <a:pt x="0" y="557022"/>
                </a:lnTo>
                <a:lnTo>
                  <a:pt x="1524" y="560832"/>
                </a:lnTo>
                <a:lnTo>
                  <a:pt x="4572" y="562356"/>
                </a:lnTo>
                <a:lnTo>
                  <a:pt x="7620" y="560832"/>
                </a:lnTo>
                <a:lnTo>
                  <a:pt x="596138" y="53281"/>
                </a:lnTo>
                <a:close/>
              </a:path>
              <a:path w="650875" h="562610">
                <a:moveTo>
                  <a:pt x="650748" y="0"/>
                </a:moveTo>
                <a:lnTo>
                  <a:pt x="568452" y="21336"/>
                </a:lnTo>
                <a:lnTo>
                  <a:pt x="590129" y="46348"/>
                </a:lnTo>
                <a:lnTo>
                  <a:pt x="599694" y="38100"/>
                </a:lnTo>
                <a:lnTo>
                  <a:pt x="603504" y="37338"/>
                </a:lnTo>
                <a:lnTo>
                  <a:pt x="606552" y="38862"/>
                </a:lnTo>
                <a:lnTo>
                  <a:pt x="607314" y="41910"/>
                </a:lnTo>
                <a:lnTo>
                  <a:pt x="607314" y="66176"/>
                </a:lnTo>
                <a:lnTo>
                  <a:pt x="617982" y="78486"/>
                </a:lnTo>
                <a:lnTo>
                  <a:pt x="650748" y="0"/>
                </a:lnTo>
                <a:close/>
              </a:path>
              <a:path w="650875" h="562610">
                <a:moveTo>
                  <a:pt x="607314" y="41910"/>
                </a:moveTo>
                <a:lnTo>
                  <a:pt x="606552" y="38862"/>
                </a:lnTo>
                <a:lnTo>
                  <a:pt x="603504" y="37338"/>
                </a:lnTo>
                <a:lnTo>
                  <a:pt x="599694" y="38100"/>
                </a:lnTo>
                <a:lnTo>
                  <a:pt x="590129" y="46348"/>
                </a:lnTo>
                <a:lnTo>
                  <a:pt x="596138" y="53281"/>
                </a:lnTo>
                <a:lnTo>
                  <a:pt x="605790" y="44958"/>
                </a:lnTo>
                <a:lnTo>
                  <a:pt x="607314" y="41910"/>
                </a:lnTo>
                <a:close/>
              </a:path>
              <a:path w="650875" h="562610">
                <a:moveTo>
                  <a:pt x="607314" y="66176"/>
                </a:moveTo>
                <a:lnTo>
                  <a:pt x="607314" y="41910"/>
                </a:lnTo>
                <a:lnTo>
                  <a:pt x="605790" y="44958"/>
                </a:lnTo>
                <a:lnTo>
                  <a:pt x="596138" y="53281"/>
                </a:lnTo>
                <a:lnTo>
                  <a:pt x="607314" y="66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977" y="2487929"/>
            <a:ext cx="1477645" cy="0"/>
          </a:xfrm>
          <a:custGeom>
            <a:avLst/>
            <a:gdLst/>
            <a:ahLst/>
            <a:cxnLst/>
            <a:rect l="l" t="t" r="r" b="b"/>
            <a:pathLst>
              <a:path w="1477645">
                <a:moveTo>
                  <a:pt x="14775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8154" y="19037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10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2179" y="1373124"/>
            <a:ext cx="1385570" cy="0"/>
          </a:xfrm>
          <a:custGeom>
            <a:avLst/>
            <a:gdLst/>
            <a:ahLst/>
            <a:cxnLst/>
            <a:rect l="l" t="t" r="r" b="b"/>
            <a:pathLst>
              <a:path w="1385570">
                <a:moveTo>
                  <a:pt x="0" y="0"/>
                </a:moveTo>
                <a:lnTo>
                  <a:pt x="13853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9697" y="1346707"/>
            <a:ext cx="1970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y[n] =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[n]+x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6795" y="3558104"/>
            <a:ext cx="1893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[n] = {4, 5,</a:t>
            </a:r>
            <a:r>
              <a:rPr sz="2000" i="1" spc="4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-3}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5735" y="2627545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884" y="2627630"/>
            <a:ext cx="544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1</a:t>
            </a:r>
            <a:r>
              <a:rPr sz="2000" i="1" spc="-10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6518" y="2807535"/>
            <a:ext cx="956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2264" y="4447496"/>
            <a:ext cx="1263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at n=0</a:t>
            </a:r>
            <a:r>
              <a:rPr sz="2000" i="1" spc="4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5600" y="2967227"/>
            <a:ext cx="929005" cy="614680"/>
          </a:xfrm>
          <a:custGeom>
            <a:avLst/>
            <a:gdLst/>
            <a:ahLst/>
            <a:cxnLst/>
            <a:rect l="l" t="t" r="r" b="b"/>
            <a:pathLst>
              <a:path w="929004" h="614679">
                <a:moveTo>
                  <a:pt x="60998" y="568247"/>
                </a:moveTo>
                <a:lnTo>
                  <a:pt x="42671" y="540258"/>
                </a:lnTo>
                <a:lnTo>
                  <a:pt x="0" y="614172"/>
                </a:lnTo>
                <a:lnTo>
                  <a:pt x="48005" y="608549"/>
                </a:lnTo>
                <a:lnTo>
                  <a:pt x="48005" y="578358"/>
                </a:lnTo>
                <a:lnTo>
                  <a:pt x="50291" y="575310"/>
                </a:lnTo>
                <a:lnTo>
                  <a:pt x="60998" y="568247"/>
                </a:lnTo>
                <a:close/>
              </a:path>
              <a:path w="929004" h="614679">
                <a:moveTo>
                  <a:pt x="66091" y="576026"/>
                </a:moveTo>
                <a:lnTo>
                  <a:pt x="60998" y="568247"/>
                </a:lnTo>
                <a:lnTo>
                  <a:pt x="50291" y="575310"/>
                </a:lnTo>
                <a:lnTo>
                  <a:pt x="48005" y="578358"/>
                </a:lnTo>
                <a:lnTo>
                  <a:pt x="48767" y="582168"/>
                </a:lnTo>
                <a:lnTo>
                  <a:pt x="51815" y="583692"/>
                </a:lnTo>
                <a:lnTo>
                  <a:pt x="55625" y="582930"/>
                </a:lnTo>
                <a:lnTo>
                  <a:pt x="66091" y="576026"/>
                </a:lnTo>
                <a:close/>
              </a:path>
              <a:path w="929004" h="614679">
                <a:moveTo>
                  <a:pt x="84581" y="604266"/>
                </a:moveTo>
                <a:lnTo>
                  <a:pt x="66091" y="576026"/>
                </a:lnTo>
                <a:lnTo>
                  <a:pt x="55625" y="582930"/>
                </a:lnTo>
                <a:lnTo>
                  <a:pt x="51815" y="583692"/>
                </a:lnTo>
                <a:lnTo>
                  <a:pt x="48767" y="582168"/>
                </a:lnTo>
                <a:lnTo>
                  <a:pt x="48005" y="578358"/>
                </a:lnTo>
                <a:lnTo>
                  <a:pt x="48005" y="608549"/>
                </a:lnTo>
                <a:lnTo>
                  <a:pt x="84581" y="604266"/>
                </a:lnTo>
                <a:close/>
              </a:path>
              <a:path w="929004" h="614679">
                <a:moveTo>
                  <a:pt x="928877" y="5334"/>
                </a:moveTo>
                <a:lnTo>
                  <a:pt x="928115" y="2286"/>
                </a:lnTo>
                <a:lnTo>
                  <a:pt x="925067" y="0"/>
                </a:lnTo>
                <a:lnTo>
                  <a:pt x="921257" y="762"/>
                </a:lnTo>
                <a:lnTo>
                  <a:pt x="60998" y="568247"/>
                </a:lnTo>
                <a:lnTo>
                  <a:pt x="66091" y="576026"/>
                </a:lnTo>
                <a:lnTo>
                  <a:pt x="926591" y="8382"/>
                </a:lnTo>
                <a:lnTo>
                  <a:pt x="92887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2967227"/>
            <a:ext cx="836930" cy="588010"/>
          </a:xfrm>
          <a:custGeom>
            <a:avLst/>
            <a:gdLst/>
            <a:ahLst/>
            <a:cxnLst/>
            <a:rect l="l" t="t" r="r" b="b"/>
            <a:pathLst>
              <a:path w="836929" h="588010">
                <a:moveTo>
                  <a:pt x="59992" y="539783"/>
                </a:moveTo>
                <a:lnTo>
                  <a:pt x="40385" y="512064"/>
                </a:lnTo>
                <a:lnTo>
                  <a:pt x="0" y="587502"/>
                </a:lnTo>
                <a:lnTo>
                  <a:pt x="47243" y="580266"/>
                </a:lnTo>
                <a:lnTo>
                  <a:pt x="47243" y="550164"/>
                </a:lnTo>
                <a:lnTo>
                  <a:pt x="49529" y="547116"/>
                </a:lnTo>
                <a:lnTo>
                  <a:pt x="59992" y="539783"/>
                </a:lnTo>
                <a:close/>
              </a:path>
              <a:path w="836929" h="588010">
                <a:moveTo>
                  <a:pt x="65363" y="547377"/>
                </a:moveTo>
                <a:lnTo>
                  <a:pt x="59992" y="539783"/>
                </a:lnTo>
                <a:lnTo>
                  <a:pt x="49529" y="547116"/>
                </a:lnTo>
                <a:lnTo>
                  <a:pt x="47243" y="550164"/>
                </a:lnTo>
                <a:lnTo>
                  <a:pt x="48005" y="553212"/>
                </a:lnTo>
                <a:lnTo>
                  <a:pt x="51053" y="555498"/>
                </a:lnTo>
                <a:lnTo>
                  <a:pt x="54863" y="554736"/>
                </a:lnTo>
                <a:lnTo>
                  <a:pt x="65363" y="547377"/>
                </a:lnTo>
                <a:close/>
              </a:path>
              <a:path w="836929" h="588010">
                <a:moveTo>
                  <a:pt x="84581" y="574548"/>
                </a:moveTo>
                <a:lnTo>
                  <a:pt x="65363" y="547377"/>
                </a:lnTo>
                <a:lnTo>
                  <a:pt x="54863" y="554736"/>
                </a:lnTo>
                <a:lnTo>
                  <a:pt x="51053" y="555498"/>
                </a:lnTo>
                <a:lnTo>
                  <a:pt x="48005" y="553212"/>
                </a:lnTo>
                <a:lnTo>
                  <a:pt x="47243" y="550164"/>
                </a:lnTo>
                <a:lnTo>
                  <a:pt x="47243" y="580266"/>
                </a:lnTo>
                <a:lnTo>
                  <a:pt x="84581" y="574548"/>
                </a:lnTo>
                <a:close/>
              </a:path>
              <a:path w="836929" h="588010">
                <a:moveTo>
                  <a:pt x="836676" y="5334"/>
                </a:moveTo>
                <a:lnTo>
                  <a:pt x="835913" y="1524"/>
                </a:lnTo>
                <a:lnTo>
                  <a:pt x="832865" y="0"/>
                </a:lnTo>
                <a:lnTo>
                  <a:pt x="829055" y="762"/>
                </a:lnTo>
                <a:lnTo>
                  <a:pt x="59992" y="539783"/>
                </a:lnTo>
                <a:lnTo>
                  <a:pt x="65363" y="547377"/>
                </a:lnTo>
                <a:lnTo>
                  <a:pt x="834389" y="8382"/>
                </a:lnTo>
                <a:lnTo>
                  <a:pt x="83667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5777" y="3962400"/>
            <a:ext cx="121920" cy="508634"/>
          </a:xfrm>
          <a:custGeom>
            <a:avLst/>
            <a:gdLst/>
            <a:ahLst/>
            <a:cxnLst/>
            <a:rect l="l" t="t" r="r" b="b"/>
            <a:pathLst>
              <a:path w="121919" h="508635">
                <a:moveTo>
                  <a:pt x="74675" y="67818"/>
                </a:moveTo>
                <a:lnTo>
                  <a:pt x="23621" y="0"/>
                </a:lnTo>
                <a:lnTo>
                  <a:pt x="0" y="81534"/>
                </a:lnTo>
                <a:lnTo>
                  <a:pt x="30479" y="75935"/>
                </a:lnTo>
                <a:lnTo>
                  <a:pt x="30479" y="63246"/>
                </a:lnTo>
                <a:lnTo>
                  <a:pt x="31241" y="59436"/>
                </a:lnTo>
                <a:lnTo>
                  <a:pt x="34289" y="57912"/>
                </a:lnTo>
                <a:lnTo>
                  <a:pt x="38099" y="58674"/>
                </a:lnTo>
                <a:lnTo>
                  <a:pt x="39623" y="61722"/>
                </a:lnTo>
                <a:lnTo>
                  <a:pt x="41888" y="73840"/>
                </a:lnTo>
                <a:lnTo>
                  <a:pt x="74675" y="67818"/>
                </a:lnTo>
                <a:close/>
              </a:path>
              <a:path w="121919" h="508635">
                <a:moveTo>
                  <a:pt x="41888" y="73840"/>
                </a:moveTo>
                <a:lnTo>
                  <a:pt x="39623" y="61722"/>
                </a:lnTo>
                <a:lnTo>
                  <a:pt x="38099" y="58674"/>
                </a:lnTo>
                <a:lnTo>
                  <a:pt x="34289" y="57912"/>
                </a:lnTo>
                <a:lnTo>
                  <a:pt x="31241" y="59436"/>
                </a:lnTo>
                <a:lnTo>
                  <a:pt x="30479" y="63246"/>
                </a:lnTo>
                <a:lnTo>
                  <a:pt x="32768" y="75515"/>
                </a:lnTo>
                <a:lnTo>
                  <a:pt x="41888" y="73840"/>
                </a:lnTo>
                <a:close/>
              </a:path>
              <a:path w="121919" h="508635">
                <a:moveTo>
                  <a:pt x="32768" y="75515"/>
                </a:moveTo>
                <a:lnTo>
                  <a:pt x="30479" y="63246"/>
                </a:lnTo>
                <a:lnTo>
                  <a:pt x="30479" y="75935"/>
                </a:lnTo>
                <a:lnTo>
                  <a:pt x="32768" y="75515"/>
                </a:lnTo>
                <a:close/>
              </a:path>
              <a:path w="121919" h="508635">
                <a:moveTo>
                  <a:pt x="121919" y="502158"/>
                </a:moveTo>
                <a:lnTo>
                  <a:pt x="41888" y="73840"/>
                </a:lnTo>
                <a:lnTo>
                  <a:pt x="32768" y="75515"/>
                </a:lnTo>
                <a:lnTo>
                  <a:pt x="112775" y="504444"/>
                </a:lnTo>
                <a:lnTo>
                  <a:pt x="114299" y="507492"/>
                </a:lnTo>
                <a:lnTo>
                  <a:pt x="118109" y="508254"/>
                </a:lnTo>
                <a:lnTo>
                  <a:pt x="121157" y="505968"/>
                </a:lnTo>
                <a:lnTo>
                  <a:pt x="121919" y="502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4428" y="3886200"/>
            <a:ext cx="78740" cy="601980"/>
          </a:xfrm>
          <a:custGeom>
            <a:avLst/>
            <a:gdLst/>
            <a:ahLst/>
            <a:cxnLst/>
            <a:rect l="l" t="t" r="r" b="b"/>
            <a:pathLst>
              <a:path w="78739" h="601979">
                <a:moveTo>
                  <a:pt x="45629" y="76186"/>
                </a:moveTo>
                <a:lnTo>
                  <a:pt x="35736" y="75493"/>
                </a:lnTo>
                <a:lnTo>
                  <a:pt x="0" y="596646"/>
                </a:lnTo>
                <a:lnTo>
                  <a:pt x="762" y="599694"/>
                </a:lnTo>
                <a:lnTo>
                  <a:pt x="4572" y="601980"/>
                </a:lnTo>
                <a:lnTo>
                  <a:pt x="7620" y="600456"/>
                </a:lnTo>
                <a:lnTo>
                  <a:pt x="9144" y="597408"/>
                </a:lnTo>
                <a:lnTo>
                  <a:pt x="45629" y="76186"/>
                </a:lnTo>
                <a:close/>
              </a:path>
              <a:path w="78739" h="601979">
                <a:moveTo>
                  <a:pt x="78485" y="78486"/>
                </a:moveTo>
                <a:lnTo>
                  <a:pt x="45719" y="0"/>
                </a:lnTo>
                <a:lnTo>
                  <a:pt x="2285" y="73152"/>
                </a:lnTo>
                <a:lnTo>
                  <a:pt x="35736" y="75493"/>
                </a:lnTo>
                <a:lnTo>
                  <a:pt x="36575" y="63246"/>
                </a:lnTo>
                <a:lnTo>
                  <a:pt x="38099" y="59436"/>
                </a:lnTo>
                <a:lnTo>
                  <a:pt x="41909" y="58674"/>
                </a:lnTo>
                <a:lnTo>
                  <a:pt x="44957" y="60198"/>
                </a:lnTo>
                <a:lnTo>
                  <a:pt x="46481" y="64008"/>
                </a:lnTo>
                <a:lnTo>
                  <a:pt x="46481" y="76245"/>
                </a:lnTo>
                <a:lnTo>
                  <a:pt x="78485" y="78486"/>
                </a:lnTo>
                <a:close/>
              </a:path>
              <a:path w="78739" h="601979">
                <a:moveTo>
                  <a:pt x="46481" y="64008"/>
                </a:moveTo>
                <a:lnTo>
                  <a:pt x="44957" y="60198"/>
                </a:lnTo>
                <a:lnTo>
                  <a:pt x="41909" y="58674"/>
                </a:lnTo>
                <a:lnTo>
                  <a:pt x="38099" y="59436"/>
                </a:lnTo>
                <a:lnTo>
                  <a:pt x="36575" y="63246"/>
                </a:lnTo>
                <a:lnTo>
                  <a:pt x="35736" y="75493"/>
                </a:lnTo>
                <a:lnTo>
                  <a:pt x="45629" y="76186"/>
                </a:lnTo>
                <a:lnTo>
                  <a:pt x="46481" y="64008"/>
                </a:lnTo>
                <a:close/>
              </a:path>
              <a:path w="78739" h="601979">
                <a:moveTo>
                  <a:pt x="46481" y="76245"/>
                </a:moveTo>
                <a:lnTo>
                  <a:pt x="46481" y="64008"/>
                </a:lnTo>
                <a:lnTo>
                  <a:pt x="45629" y="76186"/>
                </a:lnTo>
                <a:lnTo>
                  <a:pt x="46481" y="76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0823" y="3173729"/>
            <a:ext cx="646430" cy="483870"/>
          </a:xfrm>
          <a:custGeom>
            <a:avLst/>
            <a:gdLst/>
            <a:ahLst/>
            <a:cxnLst/>
            <a:rect l="l" t="t" r="r" b="b"/>
            <a:pathLst>
              <a:path w="646430" h="483870">
                <a:moveTo>
                  <a:pt x="588036" y="434389"/>
                </a:moveTo>
                <a:lnTo>
                  <a:pt x="7619" y="762"/>
                </a:lnTo>
                <a:lnTo>
                  <a:pt x="3809" y="0"/>
                </a:lnTo>
                <a:lnTo>
                  <a:pt x="761" y="1524"/>
                </a:lnTo>
                <a:lnTo>
                  <a:pt x="0" y="5334"/>
                </a:lnTo>
                <a:lnTo>
                  <a:pt x="2285" y="8382"/>
                </a:lnTo>
                <a:lnTo>
                  <a:pt x="582458" y="441826"/>
                </a:lnTo>
                <a:lnTo>
                  <a:pt x="588036" y="434389"/>
                </a:lnTo>
                <a:close/>
              </a:path>
              <a:path w="646430" h="483870">
                <a:moveTo>
                  <a:pt x="600455" y="475557"/>
                </a:moveTo>
                <a:lnTo>
                  <a:pt x="600455" y="445008"/>
                </a:lnTo>
                <a:lnTo>
                  <a:pt x="598932" y="448818"/>
                </a:lnTo>
                <a:lnTo>
                  <a:pt x="595883" y="450342"/>
                </a:lnTo>
                <a:lnTo>
                  <a:pt x="592835" y="449580"/>
                </a:lnTo>
                <a:lnTo>
                  <a:pt x="582458" y="441826"/>
                </a:lnTo>
                <a:lnTo>
                  <a:pt x="562355" y="468630"/>
                </a:lnTo>
                <a:lnTo>
                  <a:pt x="600455" y="475557"/>
                </a:lnTo>
                <a:close/>
              </a:path>
              <a:path w="646430" h="483870">
                <a:moveTo>
                  <a:pt x="600455" y="445008"/>
                </a:moveTo>
                <a:lnTo>
                  <a:pt x="598169" y="441960"/>
                </a:lnTo>
                <a:lnTo>
                  <a:pt x="588036" y="434389"/>
                </a:lnTo>
                <a:lnTo>
                  <a:pt x="582458" y="441826"/>
                </a:lnTo>
                <a:lnTo>
                  <a:pt x="592835" y="449580"/>
                </a:lnTo>
                <a:lnTo>
                  <a:pt x="595883" y="450342"/>
                </a:lnTo>
                <a:lnTo>
                  <a:pt x="598932" y="448818"/>
                </a:lnTo>
                <a:lnTo>
                  <a:pt x="600455" y="445008"/>
                </a:lnTo>
                <a:close/>
              </a:path>
              <a:path w="646430" h="483870">
                <a:moveTo>
                  <a:pt x="646176" y="483870"/>
                </a:moveTo>
                <a:lnTo>
                  <a:pt x="608076" y="407670"/>
                </a:lnTo>
                <a:lnTo>
                  <a:pt x="588036" y="434389"/>
                </a:lnTo>
                <a:lnTo>
                  <a:pt x="598169" y="441960"/>
                </a:lnTo>
                <a:lnTo>
                  <a:pt x="600455" y="445008"/>
                </a:lnTo>
                <a:lnTo>
                  <a:pt x="600455" y="475557"/>
                </a:lnTo>
                <a:lnTo>
                  <a:pt x="646176" y="48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38189" y="3619753"/>
            <a:ext cx="697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9,	0}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6707" y="4569271"/>
            <a:ext cx="155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n=0 n=1</a:t>
            </a:r>
            <a:r>
              <a:rPr sz="2000" i="1" spc="43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4615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1539" y="2759555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y[2]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883" y="3119627"/>
            <a:ext cx="186690" cy="539750"/>
          </a:xfrm>
          <a:custGeom>
            <a:avLst/>
            <a:gdLst/>
            <a:ahLst/>
            <a:cxnLst/>
            <a:rect l="l" t="t" r="r" b="b"/>
            <a:pathLst>
              <a:path w="186690" h="539750">
                <a:moveTo>
                  <a:pt x="32000" y="465676"/>
                </a:moveTo>
                <a:lnTo>
                  <a:pt x="0" y="455676"/>
                </a:lnTo>
                <a:lnTo>
                  <a:pt x="13716" y="539496"/>
                </a:lnTo>
                <a:lnTo>
                  <a:pt x="28194" y="524646"/>
                </a:lnTo>
                <a:lnTo>
                  <a:pt x="28194" y="477774"/>
                </a:lnTo>
                <a:lnTo>
                  <a:pt x="32000" y="465676"/>
                </a:lnTo>
                <a:close/>
              </a:path>
              <a:path w="186690" h="539750">
                <a:moveTo>
                  <a:pt x="40985" y="468484"/>
                </a:moveTo>
                <a:lnTo>
                  <a:pt x="32000" y="465676"/>
                </a:lnTo>
                <a:lnTo>
                  <a:pt x="28194" y="477774"/>
                </a:lnTo>
                <a:lnTo>
                  <a:pt x="28194" y="480822"/>
                </a:lnTo>
                <a:lnTo>
                  <a:pt x="31242" y="483870"/>
                </a:lnTo>
                <a:lnTo>
                  <a:pt x="35052" y="483108"/>
                </a:lnTo>
                <a:lnTo>
                  <a:pt x="37338" y="480060"/>
                </a:lnTo>
                <a:lnTo>
                  <a:pt x="40985" y="468484"/>
                </a:lnTo>
                <a:close/>
              </a:path>
              <a:path w="186690" h="539750">
                <a:moveTo>
                  <a:pt x="73152" y="478536"/>
                </a:moveTo>
                <a:lnTo>
                  <a:pt x="40985" y="468484"/>
                </a:lnTo>
                <a:lnTo>
                  <a:pt x="37338" y="480060"/>
                </a:lnTo>
                <a:lnTo>
                  <a:pt x="35052" y="483108"/>
                </a:lnTo>
                <a:lnTo>
                  <a:pt x="31242" y="483870"/>
                </a:lnTo>
                <a:lnTo>
                  <a:pt x="28194" y="480822"/>
                </a:lnTo>
                <a:lnTo>
                  <a:pt x="28194" y="524646"/>
                </a:lnTo>
                <a:lnTo>
                  <a:pt x="73152" y="478536"/>
                </a:lnTo>
                <a:close/>
              </a:path>
              <a:path w="186690" h="539750">
                <a:moveTo>
                  <a:pt x="186690" y="6096"/>
                </a:moveTo>
                <a:lnTo>
                  <a:pt x="185928" y="2286"/>
                </a:lnTo>
                <a:lnTo>
                  <a:pt x="183642" y="0"/>
                </a:lnTo>
                <a:lnTo>
                  <a:pt x="179832" y="0"/>
                </a:lnTo>
                <a:lnTo>
                  <a:pt x="177546" y="3048"/>
                </a:lnTo>
                <a:lnTo>
                  <a:pt x="32000" y="465676"/>
                </a:lnTo>
                <a:lnTo>
                  <a:pt x="40985" y="468484"/>
                </a:lnTo>
                <a:lnTo>
                  <a:pt x="18669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2380" y="3119627"/>
            <a:ext cx="196215" cy="469900"/>
          </a:xfrm>
          <a:custGeom>
            <a:avLst/>
            <a:gdLst/>
            <a:ahLst/>
            <a:cxnLst/>
            <a:rect l="l" t="t" r="r" b="b"/>
            <a:pathLst>
              <a:path w="196215" h="469900">
                <a:moveTo>
                  <a:pt x="31380" y="397294"/>
                </a:moveTo>
                <a:lnTo>
                  <a:pt x="0" y="384810"/>
                </a:lnTo>
                <a:lnTo>
                  <a:pt x="7619" y="469392"/>
                </a:lnTo>
                <a:lnTo>
                  <a:pt x="26669" y="452407"/>
                </a:lnTo>
                <a:lnTo>
                  <a:pt x="26669" y="409194"/>
                </a:lnTo>
                <a:lnTo>
                  <a:pt x="31380" y="397294"/>
                </a:lnTo>
                <a:close/>
              </a:path>
              <a:path w="196215" h="469900">
                <a:moveTo>
                  <a:pt x="39664" y="400590"/>
                </a:moveTo>
                <a:lnTo>
                  <a:pt x="31380" y="397294"/>
                </a:lnTo>
                <a:lnTo>
                  <a:pt x="26669" y="409194"/>
                </a:lnTo>
                <a:lnTo>
                  <a:pt x="26669" y="412242"/>
                </a:lnTo>
                <a:lnTo>
                  <a:pt x="28955" y="415290"/>
                </a:lnTo>
                <a:lnTo>
                  <a:pt x="32765" y="415290"/>
                </a:lnTo>
                <a:lnTo>
                  <a:pt x="35051" y="412242"/>
                </a:lnTo>
                <a:lnTo>
                  <a:pt x="39664" y="400590"/>
                </a:lnTo>
                <a:close/>
              </a:path>
              <a:path w="196215" h="469900">
                <a:moveTo>
                  <a:pt x="70865" y="413004"/>
                </a:moveTo>
                <a:lnTo>
                  <a:pt x="39664" y="400590"/>
                </a:lnTo>
                <a:lnTo>
                  <a:pt x="35051" y="412242"/>
                </a:lnTo>
                <a:lnTo>
                  <a:pt x="32765" y="415290"/>
                </a:lnTo>
                <a:lnTo>
                  <a:pt x="28955" y="415290"/>
                </a:lnTo>
                <a:lnTo>
                  <a:pt x="26669" y="412242"/>
                </a:lnTo>
                <a:lnTo>
                  <a:pt x="26669" y="452407"/>
                </a:lnTo>
                <a:lnTo>
                  <a:pt x="70865" y="413004"/>
                </a:lnTo>
                <a:close/>
              </a:path>
              <a:path w="196215" h="469900">
                <a:moveTo>
                  <a:pt x="195833" y="6096"/>
                </a:moveTo>
                <a:lnTo>
                  <a:pt x="195833" y="3048"/>
                </a:lnTo>
                <a:lnTo>
                  <a:pt x="193547" y="0"/>
                </a:lnTo>
                <a:lnTo>
                  <a:pt x="189737" y="0"/>
                </a:lnTo>
                <a:lnTo>
                  <a:pt x="187451" y="3048"/>
                </a:lnTo>
                <a:lnTo>
                  <a:pt x="31380" y="397294"/>
                </a:lnTo>
                <a:lnTo>
                  <a:pt x="39664" y="400590"/>
                </a:lnTo>
                <a:lnTo>
                  <a:pt x="19583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8628" y="4038600"/>
            <a:ext cx="120014" cy="525145"/>
          </a:xfrm>
          <a:custGeom>
            <a:avLst/>
            <a:gdLst/>
            <a:ahLst/>
            <a:cxnLst/>
            <a:rect l="l" t="t" r="r" b="b"/>
            <a:pathLst>
              <a:path w="120015" h="525145">
                <a:moveTo>
                  <a:pt x="86939" y="75919"/>
                </a:moveTo>
                <a:lnTo>
                  <a:pt x="77083" y="74227"/>
                </a:lnTo>
                <a:lnTo>
                  <a:pt x="0" y="519684"/>
                </a:lnTo>
                <a:lnTo>
                  <a:pt x="762" y="523494"/>
                </a:lnTo>
                <a:lnTo>
                  <a:pt x="3810" y="525018"/>
                </a:lnTo>
                <a:lnTo>
                  <a:pt x="7620" y="524256"/>
                </a:lnTo>
                <a:lnTo>
                  <a:pt x="9144" y="521208"/>
                </a:lnTo>
                <a:lnTo>
                  <a:pt x="86939" y="75919"/>
                </a:lnTo>
                <a:close/>
              </a:path>
              <a:path w="120015" h="525145">
                <a:moveTo>
                  <a:pt x="119633" y="81534"/>
                </a:moveTo>
                <a:lnTo>
                  <a:pt x="95249" y="0"/>
                </a:lnTo>
                <a:lnTo>
                  <a:pt x="44195" y="68580"/>
                </a:lnTo>
                <a:lnTo>
                  <a:pt x="77083" y="74227"/>
                </a:lnTo>
                <a:lnTo>
                  <a:pt x="79247" y="61722"/>
                </a:lnTo>
                <a:lnTo>
                  <a:pt x="81533" y="58674"/>
                </a:lnTo>
                <a:lnTo>
                  <a:pt x="85343" y="57912"/>
                </a:lnTo>
                <a:lnTo>
                  <a:pt x="88391" y="60198"/>
                </a:lnTo>
                <a:lnTo>
                  <a:pt x="89153" y="63246"/>
                </a:lnTo>
                <a:lnTo>
                  <a:pt x="89153" y="76300"/>
                </a:lnTo>
                <a:lnTo>
                  <a:pt x="119633" y="81534"/>
                </a:lnTo>
                <a:close/>
              </a:path>
              <a:path w="120015" h="525145">
                <a:moveTo>
                  <a:pt x="89153" y="63246"/>
                </a:moveTo>
                <a:lnTo>
                  <a:pt x="88391" y="60198"/>
                </a:lnTo>
                <a:lnTo>
                  <a:pt x="85343" y="57912"/>
                </a:lnTo>
                <a:lnTo>
                  <a:pt x="81533" y="58674"/>
                </a:lnTo>
                <a:lnTo>
                  <a:pt x="79247" y="61722"/>
                </a:lnTo>
                <a:lnTo>
                  <a:pt x="77083" y="74227"/>
                </a:lnTo>
                <a:lnTo>
                  <a:pt x="86939" y="75919"/>
                </a:lnTo>
                <a:lnTo>
                  <a:pt x="89153" y="63246"/>
                </a:lnTo>
                <a:close/>
              </a:path>
              <a:path w="120015" h="525145">
                <a:moveTo>
                  <a:pt x="89153" y="76300"/>
                </a:moveTo>
                <a:lnTo>
                  <a:pt x="89153" y="63246"/>
                </a:lnTo>
                <a:lnTo>
                  <a:pt x="86939" y="75919"/>
                </a:lnTo>
                <a:lnTo>
                  <a:pt x="89153" y="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85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5700" y="4038600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525779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525779">
                <a:moveTo>
                  <a:pt x="42671" y="5204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520446"/>
                </a:lnTo>
                <a:lnTo>
                  <a:pt x="35051" y="524256"/>
                </a:lnTo>
                <a:lnTo>
                  <a:pt x="38099" y="525780"/>
                </a:lnTo>
                <a:lnTo>
                  <a:pt x="41147" y="524256"/>
                </a:lnTo>
                <a:lnTo>
                  <a:pt x="42671" y="5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75382" y="5522976"/>
            <a:ext cx="205740" cy="322580"/>
          </a:xfrm>
          <a:custGeom>
            <a:avLst/>
            <a:gdLst/>
            <a:ahLst/>
            <a:cxnLst/>
            <a:rect l="l" t="t" r="r" b="b"/>
            <a:pathLst>
              <a:path w="205739" h="322579">
                <a:moveTo>
                  <a:pt x="169242" y="67050"/>
                </a:moveTo>
                <a:lnTo>
                  <a:pt x="160811" y="61793"/>
                </a:lnTo>
                <a:lnTo>
                  <a:pt x="0" y="314706"/>
                </a:lnTo>
                <a:lnTo>
                  <a:pt x="0" y="318516"/>
                </a:lnTo>
                <a:lnTo>
                  <a:pt x="1524" y="321564"/>
                </a:lnTo>
                <a:lnTo>
                  <a:pt x="5334" y="322326"/>
                </a:lnTo>
                <a:lnTo>
                  <a:pt x="8382" y="320040"/>
                </a:lnTo>
                <a:lnTo>
                  <a:pt x="169242" y="67050"/>
                </a:lnTo>
                <a:close/>
              </a:path>
              <a:path w="205739" h="322579">
                <a:moveTo>
                  <a:pt x="205740" y="0"/>
                </a:moveTo>
                <a:lnTo>
                  <a:pt x="132587" y="44196"/>
                </a:lnTo>
                <a:lnTo>
                  <a:pt x="160811" y="61793"/>
                </a:lnTo>
                <a:lnTo>
                  <a:pt x="167639" y="51054"/>
                </a:lnTo>
                <a:lnTo>
                  <a:pt x="170687" y="48768"/>
                </a:lnTo>
                <a:lnTo>
                  <a:pt x="174497" y="49530"/>
                </a:lnTo>
                <a:lnTo>
                  <a:pt x="176783" y="52578"/>
                </a:lnTo>
                <a:lnTo>
                  <a:pt x="176783" y="71753"/>
                </a:lnTo>
                <a:lnTo>
                  <a:pt x="197357" y="84582"/>
                </a:lnTo>
                <a:lnTo>
                  <a:pt x="205740" y="0"/>
                </a:lnTo>
                <a:close/>
              </a:path>
              <a:path w="205739" h="322579">
                <a:moveTo>
                  <a:pt x="176783" y="52578"/>
                </a:moveTo>
                <a:lnTo>
                  <a:pt x="174497" y="49530"/>
                </a:lnTo>
                <a:lnTo>
                  <a:pt x="170687" y="48768"/>
                </a:lnTo>
                <a:lnTo>
                  <a:pt x="167639" y="51054"/>
                </a:lnTo>
                <a:lnTo>
                  <a:pt x="160811" y="61793"/>
                </a:lnTo>
                <a:lnTo>
                  <a:pt x="169242" y="67050"/>
                </a:lnTo>
                <a:lnTo>
                  <a:pt x="176021" y="56388"/>
                </a:lnTo>
                <a:lnTo>
                  <a:pt x="176783" y="52578"/>
                </a:lnTo>
                <a:close/>
              </a:path>
              <a:path w="205739" h="322579">
                <a:moveTo>
                  <a:pt x="176783" y="71753"/>
                </a:moveTo>
                <a:lnTo>
                  <a:pt x="176783" y="52578"/>
                </a:lnTo>
                <a:lnTo>
                  <a:pt x="176021" y="56388"/>
                </a:lnTo>
                <a:lnTo>
                  <a:pt x="169242" y="67050"/>
                </a:lnTo>
                <a:lnTo>
                  <a:pt x="176783" y="7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3582" y="5486400"/>
            <a:ext cx="92710" cy="359410"/>
          </a:xfrm>
          <a:custGeom>
            <a:avLst/>
            <a:gdLst/>
            <a:ahLst/>
            <a:cxnLst/>
            <a:rect l="l" t="t" r="r" b="b"/>
            <a:pathLst>
              <a:path w="92710" h="359410">
                <a:moveTo>
                  <a:pt x="58733" y="75786"/>
                </a:moveTo>
                <a:lnTo>
                  <a:pt x="49591" y="74217"/>
                </a:lnTo>
                <a:lnTo>
                  <a:pt x="0" y="352805"/>
                </a:lnTo>
                <a:lnTo>
                  <a:pt x="762" y="356615"/>
                </a:lnTo>
                <a:lnTo>
                  <a:pt x="3810" y="358901"/>
                </a:lnTo>
                <a:lnTo>
                  <a:pt x="6858" y="358139"/>
                </a:lnTo>
                <a:lnTo>
                  <a:pt x="9144" y="355091"/>
                </a:lnTo>
                <a:lnTo>
                  <a:pt x="58733" y="75786"/>
                </a:lnTo>
                <a:close/>
              </a:path>
              <a:path w="92710" h="359410">
                <a:moveTo>
                  <a:pt x="92201" y="81533"/>
                </a:moveTo>
                <a:lnTo>
                  <a:pt x="67817" y="0"/>
                </a:lnTo>
                <a:lnTo>
                  <a:pt x="16763" y="68579"/>
                </a:lnTo>
                <a:lnTo>
                  <a:pt x="49591" y="74217"/>
                </a:lnTo>
                <a:lnTo>
                  <a:pt x="51815" y="61721"/>
                </a:lnTo>
                <a:lnTo>
                  <a:pt x="54101" y="58673"/>
                </a:lnTo>
                <a:lnTo>
                  <a:pt x="57149" y="57911"/>
                </a:lnTo>
                <a:lnTo>
                  <a:pt x="60197" y="59435"/>
                </a:lnTo>
                <a:lnTo>
                  <a:pt x="60959" y="63245"/>
                </a:lnTo>
                <a:lnTo>
                  <a:pt x="60959" y="76169"/>
                </a:lnTo>
                <a:lnTo>
                  <a:pt x="92201" y="81533"/>
                </a:lnTo>
                <a:close/>
              </a:path>
              <a:path w="92710" h="359410">
                <a:moveTo>
                  <a:pt x="60959" y="63245"/>
                </a:moveTo>
                <a:lnTo>
                  <a:pt x="60197" y="59435"/>
                </a:lnTo>
                <a:lnTo>
                  <a:pt x="57149" y="57911"/>
                </a:lnTo>
                <a:lnTo>
                  <a:pt x="54101" y="58673"/>
                </a:lnTo>
                <a:lnTo>
                  <a:pt x="51815" y="61721"/>
                </a:lnTo>
                <a:lnTo>
                  <a:pt x="49591" y="74217"/>
                </a:lnTo>
                <a:lnTo>
                  <a:pt x="58733" y="75786"/>
                </a:lnTo>
                <a:lnTo>
                  <a:pt x="60959" y="63245"/>
                </a:lnTo>
                <a:close/>
              </a:path>
              <a:path w="92710" h="359410">
                <a:moveTo>
                  <a:pt x="60959" y="76169"/>
                </a:moveTo>
                <a:lnTo>
                  <a:pt x="60959" y="63245"/>
                </a:lnTo>
                <a:lnTo>
                  <a:pt x="58733" y="75786"/>
                </a:lnTo>
                <a:lnTo>
                  <a:pt x="60959" y="7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4144" y="5191759"/>
            <a:ext cx="7175500" cy="2075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= {-2,  4,</a:t>
            </a:r>
            <a:r>
              <a:rPr sz="2000" i="1" spc="4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3}</a:t>
            </a:r>
            <a:endParaRPr sz="200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  <a:spcBef>
                <a:spcPts val="2100"/>
              </a:spcBef>
              <a:tabLst>
                <a:tab pos="173101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n=0	n=2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Figure 2.2. Block diagram representation of an adder,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21367" dirty="0">
                <a:latin typeface="Times New Roman"/>
                <a:cs typeface="Times New Roman"/>
              </a:rPr>
              <a:t>1</a:t>
            </a:r>
            <a:r>
              <a:rPr sz="2000" i="1" dirty="0">
                <a:latin typeface="Times New Roman"/>
                <a:cs typeface="Times New Roman"/>
              </a:rPr>
              <a:t>[n] </a:t>
            </a:r>
            <a:r>
              <a:rPr sz="2000" i="1" spc="-5" dirty="0">
                <a:latin typeface="Times New Roman"/>
                <a:cs typeface="Times New Roman"/>
              </a:rPr>
              <a:t>and x</a:t>
            </a:r>
            <a:r>
              <a:rPr sz="1950" i="1" spc="-7" baseline="-21367" dirty="0">
                <a:latin typeface="Times New Roman"/>
                <a:cs typeface="Times New Roman"/>
              </a:rPr>
              <a:t>2</a:t>
            </a:r>
            <a:r>
              <a:rPr sz="2000" i="1" spc="-5" dirty="0">
                <a:latin typeface="Times New Roman"/>
                <a:cs typeface="Times New Roman"/>
              </a:rPr>
              <a:t>[n]  </a:t>
            </a:r>
            <a:r>
              <a:rPr sz="2000" i="1" spc="-10" dirty="0">
                <a:latin typeface="Times New Roman"/>
                <a:cs typeface="Times New Roman"/>
              </a:rPr>
              <a:t>denote discrete-time </a:t>
            </a:r>
            <a:r>
              <a:rPr sz="2000" i="1" spc="-5" dirty="0">
                <a:latin typeface="Times New Roman"/>
                <a:cs typeface="Times New Roman"/>
              </a:rPr>
              <a:t>input </a:t>
            </a:r>
            <a:r>
              <a:rPr sz="2000" i="1" spc="-10" dirty="0">
                <a:latin typeface="Times New Roman"/>
                <a:cs typeface="Times New Roman"/>
              </a:rPr>
              <a:t>signals </a:t>
            </a:r>
            <a:r>
              <a:rPr sz="2000" i="1" spc="-5" dirty="0">
                <a:latin typeface="Times New Roman"/>
                <a:cs typeface="Times New Roman"/>
              </a:rPr>
              <a:t>and y[n] </a:t>
            </a:r>
            <a:r>
              <a:rPr sz="2000" i="1" spc="-10" dirty="0">
                <a:latin typeface="Times New Roman"/>
                <a:cs typeface="Times New Roman"/>
              </a:rPr>
              <a:t>denote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i="1" spc="-10" dirty="0">
                <a:latin typeface="Times New Roman"/>
                <a:cs typeface="Times New Roman"/>
              </a:rPr>
              <a:t>discrete-time  output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signals.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502" y="1025296"/>
            <a:ext cx="6957695" cy="1338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19600"/>
              </a:lnSpc>
              <a:spcBef>
                <a:spcPts val="105"/>
              </a:spcBef>
              <a:tabLst>
                <a:tab pos="4076065" algn="l"/>
              </a:tabLst>
            </a:pPr>
            <a:r>
              <a:rPr sz="2400" spc="-5" dirty="0"/>
              <a:t>(b)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constant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multiplier:	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This operation</a:t>
            </a:r>
            <a:r>
              <a:rPr sz="2400" b="0" spc="-1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simply  represents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applying </a:t>
            </a:r>
            <a:r>
              <a:rPr sz="2400" b="0" dirty="0">
                <a:solidFill>
                  <a:srgbClr val="000000"/>
                </a:solidFill>
                <a:latin typeface="Tahoma"/>
                <a:cs typeface="Tahoma"/>
              </a:rPr>
              <a:t>a scale factor on the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input 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x[n]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Note that this operation is</a:t>
            </a:r>
            <a:r>
              <a:rPr sz="2400" b="0" spc="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ahoma"/>
                <a:cs typeface="Tahoma"/>
              </a:rPr>
              <a:t>also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4755" y="3906011"/>
            <a:ext cx="734695" cy="992505"/>
          </a:xfrm>
          <a:custGeom>
            <a:avLst/>
            <a:gdLst/>
            <a:ahLst/>
            <a:cxnLst/>
            <a:rect l="l" t="t" r="r" b="b"/>
            <a:pathLst>
              <a:path w="734695" h="992504">
                <a:moveTo>
                  <a:pt x="734568" y="491489"/>
                </a:moveTo>
                <a:lnTo>
                  <a:pt x="0" y="0"/>
                </a:lnTo>
                <a:lnTo>
                  <a:pt x="6096" y="992123"/>
                </a:lnTo>
                <a:lnTo>
                  <a:pt x="734568" y="4914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3072" y="4360926"/>
            <a:ext cx="1286510" cy="76200"/>
          </a:xfrm>
          <a:custGeom>
            <a:avLst/>
            <a:gdLst/>
            <a:ahLst/>
            <a:cxnLst/>
            <a:rect l="l" t="t" r="r" b="b"/>
            <a:pathLst>
              <a:path w="1286510" h="76200">
                <a:moveTo>
                  <a:pt x="1227582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7582" y="38099"/>
                </a:lnTo>
                <a:close/>
              </a:path>
              <a:path w="1286510" h="76200">
                <a:moveTo>
                  <a:pt x="1286256" y="38099"/>
                </a:moveTo>
                <a:lnTo>
                  <a:pt x="1210056" y="0"/>
                </a:lnTo>
                <a:lnTo>
                  <a:pt x="1210056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7582" y="38099"/>
                </a:lnTo>
                <a:lnTo>
                  <a:pt x="1227582" y="67436"/>
                </a:lnTo>
                <a:lnTo>
                  <a:pt x="1286256" y="38099"/>
                </a:lnTo>
                <a:close/>
              </a:path>
              <a:path w="1286510" h="76200">
                <a:moveTo>
                  <a:pt x="1227582" y="67436"/>
                </a:moveTo>
                <a:lnTo>
                  <a:pt x="1227582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10056" y="42671"/>
                </a:lnTo>
                <a:lnTo>
                  <a:pt x="1210056" y="76199"/>
                </a:lnTo>
                <a:lnTo>
                  <a:pt x="12275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4360926"/>
            <a:ext cx="1285875" cy="76200"/>
          </a:xfrm>
          <a:custGeom>
            <a:avLst/>
            <a:gdLst/>
            <a:ahLst/>
            <a:cxnLst/>
            <a:rect l="l" t="t" r="r" b="b"/>
            <a:pathLst>
              <a:path w="1285875" h="76200">
                <a:moveTo>
                  <a:pt x="1226820" y="38099"/>
                </a:moveTo>
                <a:lnTo>
                  <a:pt x="1226058" y="34289"/>
                </a:lnTo>
                <a:lnTo>
                  <a:pt x="122224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222248" y="42671"/>
                </a:lnTo>
                <a:lnTo>
                  <a:pt x="1226058" y="41147"/>
                </a:lnTo>
                <a:lnTo>
                  <a:pt x="1226820" y="38099"/>
                </a:lnTo>
                <a:close/>
              </a:path>
              <a:path w="1285875" h="76200">
                <a:moveTo>
                  <a:pt x="1285494" y="38099"/>
                </a:moveTo>
                <a:lnTo>
                  <a:pt x="1209294" y="0"/>
                </a:lnTo>
                <a:lnTo>
                  <a:pt x="1209294" y="33527"/>
                </a:lnTo>
                <a:lnTo>
                  <a:pt x="1222248" y="33527"/>
                </a:lnTo>
                <a:lnTo>
                  <a:pt x="1226058" y="34289"/>
                </a:lnTo>
                <a:lnTo>
                  <a:pt x="1226820" y="38099"/>
                </a:lnTo>
                <a:lnTo>
                  <a:pt x="1226820" y="67436"/>
                </a:lnTo>
                <a:lnTo>
                  <a:pt x="1285494" y="38099"/>
                </a:lnTo>
                <a:close/>
              </a:path>
              <a:path w="1285875" h="76200">
                <a:moveTo>
                  <a:pt x="1226820" y="67436"/>
                </a:moveTo>
                <a:lnTo>
                  <a:pt x="1226820" y="38099"/>
                </a:lnTo>
                <a:lnTo>
                  <a:pt x="1226058" y="41147"/>
                </a:lnTo>
                <a:lnTo>
                  <a:pt x="1222248" y="42671"/>
                </a:lnTo>
                <a:lnTo>
                  <a:pt x="1209294" y="42671"/>
                </a:lnTo>
                <a:lnTo>
                  <a:pt x="1209294" y="76199"/>
                </a:lnTo>
                <a:lnTo>
                  <a:pt x="1226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3505" y="4135628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292" y="2476753"/>
            <a:ext cx="4123054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memoryless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latin typeface="Times New Roman"/>
                <a:cs typeface="Times New Roman"/>
              </a:rPr>
              <a:t>multiplier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0297" y="3927754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553" y="3936898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511" y="3653028"/>
            <a:ext cx="175260" cy="603250"/>
          </a:xfrm>
          <a:custGeom>
            <a:avLst/>
            <a:gdLst/>
            <a:ahLst/>
            <a:cxnLst/>
            <a:rect l="l" t="t" r="r" b="b"/>
            <a:pathLst>
              <a:path w="175260" h="603250">
                <a:moveTo>
                  <a:pt x="32096" y="527956"/>
                </a:moveTo>
                <a:lnTo>
                  <a:pt x="0" y="519684"/>
                </a:lnTo>
                <a:lnTo>
                  <a:pt x="18288" y="602742"/>
                </a:lnTo>
                <a:lnTo>
                  <a:pt x="28956" y="590466"/>
                </a:lnTo>
                <a:lnTo>
                  <a:pt x="28956" y="540258"/>
                </a:lnTo>
                <a:lnTo>
                  <a:pt x="32096" y="527956"/>
                </a:lnTo>
                <a:close/>
              </a:path>
              <a:path w="175260" h="603250">
                <a:moveTo>
                  <a:pt x="41926" y="530489"/>
                </a:moveTo>
                <a:lnTo>
                  <a:pt x="32096" y="527956"/>
                </a:lnTo>
                <a:lnTo>
                  <a:pt x="28956" y="540258"/>
                </a:lnTo>
                <a:lnTo>
                  <a:pt x="29718" y="544068"/>
                </a:lnTo>
                <a:lnTo>
                  <a:pt x="32766" y="546354"/>
                </a:lnTo>
                <a:lnTo>
                  <a:pt x="36576" y="545592"/>
                </a:lnTo>
                <a:lnTo>
                  <a:pt x="38862" y="542544"/>
                </a:lnTo>
                <a:lnTo>
                  <a:pt x="41926" y="530489"/>
                </a:lnTo>
                <a:close/>
              </a:path>
              <a:path w="175260" h="603250">
                <a:moveTo>
                  <a:pt x="73914" y="538734"/>
                </a:moveTo>
                <a:lnTo>
                  <a:pt x="41926" y="530489"/>
                </a:lnTo>
                <a:lnTo>
                  <a:pt x="38862" y="542544"/>
                </a:lnTo>
                <a:lnTo>
                  <a:pt x="36576" y="545592"/>
                </a:lnTo>
                <a:lnTo>
                  <a:pt x="32766" y="546354"/>
                </a:lnTo>
                <a:lnTo>
                  <a:pt x="29718" y="544068"/>
                </a:lnTo>
                <a:lnTo>
                  <a:pt x="28956" y="540258"/>
                </a:lnTo>
                <a:lnTo>
                  <a:pt x="28956" y="590466"/>
                </a:lnTo>
                <a:lnTo>
                  <a:pt x="73914" y="538734"/>
                </a:lnTo>
                <a:close/>
              </a:path>
              <a:path w="175260" h="603250">
                <a:moveTo>
                  <a:pt x="175260" y="6096"/>
                </a:moveTo>
                <a:lnTo>
                  <a:pt x="174498" y="2286"/>
                </a:lnTo>
                <a:lnTo>
                  <a:pt x="172212" y="0"/>
                </a:lnTo>
                <a:lnTo>
                  <a:pt x="168402" y="762"/>
                </a:lnTo>
                <a:lnTo>
                  <a:pt x="166116" y="3048"/>
                </a:lnTo>
                <a:lnTo>
                  <a:pt x="32096" y="527956"/>
                </a:lnTo>
                <a:lnTo>
                  <a:pt x="41926" y="530489"/>
                </a:lnTo>
                <a:lnTo>
                  <a:pt x="17526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75001" y="5273294"/>
            <a:ext cx="629666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2.3. Block diagram representation of a  multiplier. x[n] and y[n] denote discrete-time </a:t>
            </a:r>
            <a:r>
              <a:rPr sz="2400" i="1" dirty="0">
                <a:latin typeface="Times New Roman"/>
                <a:cs typeface="Times New Roman"/>
              </a:rPr>
              <a:t>input  </a:t>
            </a:r>
            <a:r>
              <a:rPr sz="2400" i="1" spc="-5" dirty="0">
                <a:latin typeface="Times New Roman"/>
                <a:cs typeface="Times New Roman"/>
              </a:rPr>
              <a:t>and output signals respectively.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latin typeface="Times New Roman"/>
                <a:cs typeface="Times New Roman"/>
              </a:rPr>
              <a:t>denotes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i="1" spc="-10" dirty="0">
                <a:latin typeface="Times New Roman"/>
                <a:cs typeface="Times New Roman"/>
              </a:rPr>
              <a:t>scalar  multiplier.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794" y="850036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797" y="1878736"/>
            <a:ext cx="7757159" cy="490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 </a:t>
            </a:r>
            <a:r>
              <a:rPr sz="2400" i="1" dirty="0">
                <a:latin typeface="Times New Roman"/>
                <a:cs typeface="Times New Roman"/>
              </a:rPr>
              <a:t>= {2, -5, 6, 8}; a = 0.1;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={0.2, -0.5, 0.6,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0.8}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831215">
              <a:lnSpc>
                <a:spcPct val="100000"/>
              </a:lnSpc>
              <a:tabLst>
                <a:tab pos="1884045" algn="l"/>
                <a:tab pos="4375785" algn="l"/>
                <a:tab pos="5504180" algn="l"/>
              </a:tabLst>
            </a:pPr>
            <a:r>
              <a:rPr sz="2400" i="1" dirty="0">
                <a:latin typeface="Times New Roman"/>
                <a:cs typeface="Times New Roman"/>
              </a:rPr>
              <a:t>at n=0	n=3	at n=0	n=3</a:t>
            </a:r>
            <a:endParaRPr sz="2400">
              <a:latin typeface="Times New Roman"/>
              <a:cs typeface="Times New Roman"/>
            </a:endParaRPr>
          </a:p>
          <a:p>
            <a:pPr marL="12700" marR="211454">
              <a:lnSpc>
                <a:spcPct val="119700"/>
              </a:lnSpc>
              <a:spcBef>
                <a:spcPts val="215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(c)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Unit Delay Element :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unit delay </a:t>
            </a:r>
            <a:r>
              <a:rPr sz="2400" dirty="0">
                <a:latin typeface="Tahoma"/>
                <a:cs typeface="Tahoma"/>
              </a:rPr>
              <a:t>is a special  system that simply delays the </a:t>
            </a:r>
            <a:r>
              <a:rPr sz="2400" spc="-5" dirty="0">
                <a:latin typeface="Tahoma"/>
                <a:cs typeface="Tahoma"/>
              </a:rPr>
              <a:t>signal passing through </a:t>
            </a:r>
            <a:r>
              <a:rPr sz="2400" dirty="0">
                <a:latin typeface="Tahoma"/>
                <a:cs typeface="Tahoma"/>
              </a:rPr>
              <a:t>it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  <a:p>
            <a:pPr marL="12700" marR="481330">
              <a:lnSpc>
                <a:spcPts val="3450"/>
              </a:lnSpc>
              <a:spcBef>
                <a:spcPts val="200"/>
              </a:spcBef>
            </a:pPr>
            <a:r>
              <a:rPr sz="2400" spc="-5" dirty="0">
                <a:latin typeface="Tahoma"/>
                <a:cs typeface="Tahoma"/>
              </a:rPr>
              <a:t>If the input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x[n]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ahoma"/>
                <a:cs typeface="Tahoma"/>
              </a:rPr>
              <a:t>the output is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ahoma"/>
                <a:cs typeface="Tahoma"/>
              </a:rPr>
              <a:t>In fact,  the </a:t>
            </a:r>
            <a:r>
              <a:rPr sz="2400" dirty="0">
                <a:latin typeface="Tahoma"/>
                <a:cs typeface="Tahoma"/>
              </a:rPr>
              <a:t>sample </a:t>
            </a:r>
            <a:r>
              <a:rPr sz="2400" i="1" spc="-5" dirty="0">
                <a:latin typeface="Times New Roman"/>
                <a:cs typeface="Times New Roman"/>
              </a:rPr>
              <a:t>x[n-1]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stored </a:t>
            </a:r>
            <a:r>
              <a:rPr sz="2400" spc="-5" dirty="0">
                <a:latin typeface="Tahoma"/>
                <a:cs typeface="Tahoma"/>
              </a:rPr>
              <a:t>in memory at time </a:t>
            </a:r>
            <a:r>
              <a:rPr sz="2400" i="1" spc="-5" dirty="0">
                <a:latin typeface="Times New Roman"/>
                <a:cs typeface="Times New Roman"/>
              </a:rPr>
              <a:t>n-1</a:t>
            </a:r>
            <a:r>
              <a:rPr sz="2400" i="1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" dirty="0">
                <a:latin typeface="Tahoma"/>
                <a:cs typeface="Tahoma"/>
              </a:rPr>
              <a:t>it is </a:t>
            </a:r>
            <a:r>
              <a:rPr sz="2400" dirty="0">
                <a:latin typeface="Tahoma"/>
                <a:cs typeface="Tahoma"/>
              </a:rPr>
              <a:t>recalled from memory at </a:t>
            </a:r>
            <a:r>
              <a:rPr sz="2400" spc="-5" dirty="0">
                <a:latin typeface="Tahoma"/>
                <a:cs typeface="Tahoma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ahoma"/>
                <a:cs typeface="Tahoma"/>
              </a:rPr>
              <a:t>to form </a:t>
            </a: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ahoma"/>
                <a:cs typeface="Tahoma"/>
              </a:rPr>
              <a:t>Thus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basic building block </a:t>
            </a:r>
            <a:r>
              <a:rPr sz="2400" dirty="0">
                <a:latin typeface="Tahoma"/>
                <a:cs typeface="Tahoma"/>
              </a:rPr>
              <a:t>requires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memory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1214627"/>
            <a:ext cx="944244" cy="519430"/>
          </a:xfrm>
          <a:custGeom>
            <a:avLst/>
            <a:gdLst/>
            <a:ahLst/>
            <a:cxnLst/>
            <a:rect l="l" t="t" r="r" b="b"/>
            <a:pathLst>
              <a:path w="944245" h="519430">
                <a:moveTo>
                  <a:pt x="64862" y="478324"/>
                </a:moveTo>
                <a:lnTo>
                  <a:pt x="48768" y="448817"/>
                </a:lnTo>
                <a:lnTo>
                  <a:pt x="0" y="518921"/>
                </a:lnTo>
                <a:lnTo>
                  <a:pt x="51054" y="517098"/>
                </a:lnTo>
                <a:lnTo>
                  <a:pt x="51054" y="486917"/>
                </a:lnTo>
                <a:lnTo>
                  <a:pt x="53340" y="484631"/>
                </a:lnTo>
                <a:lnTo>
                  <a:pt x="64862" y="478324"/>
                </a:lnTo>
                <a:close/>
              </a:path>
              <a:path w="944245" h="519430">
                <a:moveTo>
                  <a:pt x="69114" y="486119"/>
                </a:moveTo>
                <a:lnTo>
                  <a:pt x="64862" y="478324"/>
                </a:lnTo>
                <a:lnTo>
                  <a:pt x="53340" y="484631"/>
                </a:lnTo>
                <a:lnTo>
                  <a:pt x="51054" y="486917"/>
                </a:lnTo>
                <a:lnTo>
                  <a:pt x="51816" y="490727"/>
                </a:lnTo>
                <a:lnTo>
                  <a:pt x="54102" y="493013"/>
                </a:lnTo>
                <a:lnTo>
                  <a:pt x="57912" y="492251"/>
                </a:lnTo>
                <a:lnTo>
                  <a:pt x="69114" y="486119"/>
                </a:lnTo>
                <a:close/>
              </a:path>
              <a:path w="944245" h="519430">
                <a:moveTo>
                  <a:pt x="85344" y="515873"/>
                </a:moveTo>
                <a:lnTo>
                  <a:pt x="69114" y="486119"/>
                </a:lnTo>
                <a:lnTo>
                  <a:pt x="57912" y="492251"/>
                </a:lnTo>
                <a:lnTo>
                  <a:pt x="54102" y="493013"/>
                </a:lnTo>
                <a:lnTo>
                  <a:pt x="51816" y="490727"/>
                </a:lnTo>
                <a:lnTo>
                  <a:pt x="51054" y="486917"/>
                </a:lnTo>
                <a:lnTo>
                  <a:pt x="51054" y="517098"/>
                </a:lnTo>
                <a:lnTo>
                  <a:pt x="85344" y="515873"/>
                </a:lnTo>
                <a:close/>
              </a:path>
              <a:path w="944245" h="519430">
                <a:moveTo>
                  <a:pt x="944118" y="6095"/>
                </a:moveTo>
                <a:lnTo>
                  <a:pt x="944118" y="2285"/>
                </a:lnTo>
                <a:lnTo>
                  <a:pt x="941070" y="0"/>
                </a:lnTo>
                <a:lnTo>
                  <a:pt x="937260" y="761"/>
                </a:lnTo>
                <a:lnTo>
                  <a:pt x="64862" y="478324"/>
                </a:lnTo>
                <a:lnTo>
                  <a:pt x="69114" y="486119"/>
                </a:lnTo>
                <a:lnTo>
                  <a:pt x="941832" y="8381"/>
                </a:lnTo>
                <a:lnTo>
                  <a:pt x="944118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0423" y="2286000"/>
            <a:ext cx="76200" cy="788670"/>
          </a:xfrm>
          <a:custGeom>
            <a:avLst/>
            <a:gdLst/>
            <a:ahLst/>
            <a:cxnLst/>
            <a:rect l="l" t="t" r="r" b="b"/>
            <a:pathLst>
              <a:path w="76200" h="788669">
                <a:moveTo>
                  <a:pt x="76200" y="75438"/>
                </a:moveTo>
                <a:lnTo>
                  <a:pt x="36576" y="0"/>
                </a:lnTo>
                <a:lnTo>
                  <a:pt x="0" y="76962"/>
                </a:lnTo>
                <a:lnTo>
                  <a:pt x="33528" y="76291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984" y="76102"/>
                </a:lnTo>
                <a:lnTo>
                  <a:pt x="76200" y="75438"/>
                </a:lnTo>
                <a:close/>
              </a:path>
              <a:path w="76200" h="788669">
                <a:moveTo>
                  <a:pt x="42984" y="76102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845" y="76285"/>
                </a:lnTo>
                <a:lnTo>
                  <a:pt x="42984" y="76102"/>
                </a:lnTo>
                <a:close/>
              </a:path>
              <a:path w="76200" h="788669">
                <a:moveTo>
                  <a:pt x="33845" y="76285"/>
                </a:moveTo>
                <a:lnTo>
                  <a:pt x="33528" y="63246"/>
                </a:lnTo>
                <a:lnTo>
                  <a:pt x="33528" y="76291"/>
                </a:lnTo>
                <a:lnTo>
                  <a:pt x="33845" y="76285"/>
                </a:lnTo>
                <a:close/>
              </a:path>
              <a:path w="76200" h="788669">
                <a:moveTo>
                  <a:pt x="60198" y="784098"/>
                </a:moveTo>
                <a:lnTo>
                  <a:pt x="42984" y="76102"/>
                </a:lnTo>
                <a:lnTo>
                  <a:pt x="33845" y="76285"/>
                </a:lnTo>
                <a:lnTo>
                  <a:pt x="51054" y="784098"/>
                </a:lnTo>
                <a:lnTo>
                  <a:pt x="52578" y="787908"/>
                </a:lnTo>
                <a:lnTo>
                  <a:pt x="55626" y="788670"/>
                </a:lnTo>
                <a:lnTo>
                  <a:pt x="59436" y="787146"/>
                </a:lnTo>
                <a:lnTo>
                  <a:pt x="60198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4428" y="2286000"/>
            <a:ext cx="250825" cy="864869"/>
          </a:xfrm>
          <a:custGeom>
            <a:avLst/>
            <a:gdLst/>
            <a:ahLst/>
            <a:cxnLst/>
            <a:rect l="l" t="t" r="r" b="b"/>
            <a:pathLst>
              <a:path w="250825" h="864869">
                <a:moveTo>
                  <a:pt x="218478" y="74754"/>
                </a:moveTo>
                <a:lnTo>
                  <a:pt x="209352" y="72401"/>
                </a:lnTo>
                <a:lnTo>
                  <a:pt x="0" y="859536"/>
                </a:lnTo>
                <a:lnTo>
                  <a:pt x="762" y="862584"/>
                </a:lnTo>
                <a:lnTo>
                  <a:pt x="3048" y="864870"/>
                </a:lnTo>
                <a:lnTo>
                  <a:pt x="6858" y="864870"/>
                </a:lnTo>
                <a:lnTo>
                  <a:pt x="9144" y="861822"/>
                </a:lnTo>
                <a:lnTo>
                  <a:pt x="218478" y="74754"/>
                </a:lnTo>
                <a:close/>
              </a:path>
              <a:path w="250825" h="864869">
                <a:moveTo>
                  <a:pt x="250697" y="83058"/>
                </a:moveTo>
                <a:lnTo>
                  <a:pt x="233171" y="0"/>
                </a:lnTo>
                <a:lnTo>
                  <a:pt x="176783" y="64008"/>
                </a:lnTo>
                <a:lnTo>
                  <a:pt x="209352" y="72401"/>
                </a:lnTo>
                <a:lnTo>
                  <a:pt x="212597" y="60198"/>
                </a:lnTo>
                <a:lnTo>
                  <a:pt x="214121" y="57150"/>
                </a:lnTo>
                <a:lnTo>
                  <a:pt x="217931" y="56388"/>
                </a:lnTo>
                <a:lnTo>
                  <a:pt x="220979" y="58674"/>
                </a:lnTo>
                <a:lnTo>
                  <a:pt x="221741" y="62484"/>
                </a:lnTo>
                <a:lnTo>
                  <a:pt x="221741" y="75595"/>
                </a:lnTo>
                <a:lnTo>
                  <a:pt x="250697" y="83058"/>
                </a:lnTo>
                <a:close/>
              </a:path>
              <a:path w="250825" h="864869">
                <a:moveTo>
                  <a:pt x="221741" y="62484"/>
                </a:moveTo>
                <a:lnTo>
                  <a:pt x="220979" y="58674"/>
                </a:lnTo>
                <a:lnTo>
                  <a:pt x="217931" y="56388"/>
                </a:lnTo>
                <a:lnTo>
                  <a:pt x="214121" y="57150"/>
                </a:lnTo>
                <a:lnTo>
                  <a:pt x="212597" y="60198"/>
                </a:lnTo>
                <a:lnTo>
                  <a:pt x="209352" y="72401"/>
                </a:lnTo>
                <a:lnTo>
                  <a:pt x="218478" y="74754"/>
                </a:lnTo>
                <a:lnTo>
                  <a:pt x="221741" y="62484"/>
                </a:lnTo>
                <a:close/>
              </a:path>
              <a:path w="250825" h="864869">
                <a:moveTo>
                  <a:pt x="221741" y="75595"/>
                </a:moveTo>
                <a:lnTo>
                  <a:pt x="221741" y="62484"/>
                </a:lnTo>
                <a:lnTo>
                  <a:pt x="218478" y="74754"/>
                </a:lnTo>
                <a:lnTo>
                  <a:pt x="221741" y="7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0300" y="2286000"/>
            <a:ext cx="76200" cy="830580"/>
          </a:xfrm>
          <a:custGeom>
            <a:avLst/>
            <a:gdLst/>
            <a:ahLst/>
            <a:cxnLst/>
            <a:rect l="l" t="t" r="r" b="b"/>
            <a:pathLst>
              <a:path w="76200" h="83058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83058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830580">
                <a:moveTo>
                  <a:pt x="42671" y="82524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825246"/>
                </a:lnTo>
                <a:lnTo>
                  <a:pt x="35051" y="829056"/>
                </a:lnTo>
                <a:lnTo>
                  <a:pt x="38099" y="830580"/>
                </a:lnTo>
                <a:lnTo>
                  <a:pt x="41147" y="829056"/>
                </a:lnTo>
                <a:lnTo>
                  <a:pt x="42671" y="825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028" y="2362200"/>
            <a:ext cx="690880" cy="767080"/>
          </a:xfrm>
          <a:custGeom>
            <a:avLst/>
            <a:gdLst/>
            <a:ahLst/>
            <a:cxnLst/>
            <a:rect l="l" t="t" r="r" b="b"/>
            <a:pathLst>
              <a:path w="690879" h="767080">
                <a:moveTo>
                  <a:pt x="642825" y="59944"/>
                </a:moveTo>
                <a:lnTo>
                  <a:pt x="636017" y="53780"/>
                </a:lnTo>
                <a:lnTo>
                  <a:pt x="761" y="758951"/>
                </a:lnTo>
                <a:lnTo>
                  <a:pt x="0" y="761999"/>
                </a:lnTo>
                <a:lnTo>
                  <a:pt x="1523" y="765809"/>
                </a:lnTo>
                <a:lnTo>
                  <a:pt x="4571" y="766571"/>
                </a:lnTo>
                <a:lnTo>
                  <a:pt x="8381" y="765047"/>
                </a:lnTo>
                <a:lnTo>
                  <a:pt x="642825" y="59944"/>
                </a:lnTo>
                <a:close/>
              </a:path>
              <a:path w="690879" h="767080">
                <a:moveTo>
                  <a:pt x="690371" y="0"/>
                </a:moveTo>
                <a:lnTo>
                  <a:pt x="611123" y="31241"/>
                </a:lnTo>
                <a:lnTo>
                  <a:pt x="636017" y="53780"/>
                </a:lnTo>
                <a:lnTo>
                  <a:pt x="644651" y="44195"/>
                </a:lnTo>
                <a:lnTo>
                  <a:pt x="647699" y="42671"/>
                </a:lnTo>
                <a:lnTo>
                  <a:pt x="650747" y="43433"/>
                </a:lnTo>
                <a:lnTo>
                  <a:pt x="652271" y="47243"/>
                </a:lnTo>
                <a:lnTo>
                  <a:pt x="652271" y="68497"/>
                </a:lnTo>
                <a:lnTo>
                  <a:pt x="667511" y="82295"/>
                </a:lnTo>
                <a:lnTo>
                  <a:pt x="690371" y="0"/>
                </a:lnTo>
                <a:close/>
              </a:path>
              <a:path w="690879" h="767080">
                <a:moveTo>
                  <a:pt x="652271" y="47243"/>
                </a:moveTo>
                <a:lnTo>
                  <a:pt x="650747" y="43433"/>
                </a:lnTo>
                <a:lnTo>
                  <a:pt x="647699" y="42671"/>
                </a:lnTo>
                <a:lnTo>
                  <a:pt x="644651" y="44195"/>
                </a:lnTo>
                <a:lnTo>
                  <a:pt x="636017" y="53780"/>
                </a:lnTo>
                <a:lnTo>
                  <a:pt x="642825" y="59944"/>
                </a:lnTo>
                <a:lnTo>
                  <a:pt x="651509" y="50291"/>
                </a:lnTo>
                <a:lnTo>
                  <a:pt x="652271" y="47243"/>
                </a:lnTo>
                <a:close/>
              </a:path>
              <a:path w="690879" h="767080">
                <a:moveTo>
                  <a:pt x="652271" y="68497"/>
                </a:moveTo>
                <a:lnTo>
                  <a:pt x="652271" y="47243"/>
                </a:lnTo>
                <a:lnTo>
                  <a:pt x="651509" y="50291"/>
                </a:lnTo>
                <a:lnTo>
                  <a:pt x="642825" y="59944"/>
                </a:lnTo>
                <a:lnTo>
                  <a:pt x="652271" y="68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428" y="1214627"/>
            <a:ext cx="1224280" cy="542925"/>
          </a:xfrm>
          <a:custGeom>
            <a:avLst/>
            <a:gdLst/>
            <a:ahLst/>
            <a:cxnLst/>
            <a:rect l="l" t="t" r="r" b="b"/>
            <a:pathLst>
              <a:path w="1224279" h="542925">
                <a:moveTo>
                  <a:pt x="1155582" y="503088"/>
                </a:moveTo>
                <a:lnTo>
                  <a:pt x="6096" y="0"/>
                </a:lnTo>
                <a:lnTo>
                  <a:pt x="3048" y="0"/>
                </a:lnTo>
                <a:lnTo>
                  <a:pt x="0" y="2286"/>
                </a:lnTo>
                <a:lnTo>
                  <a:pt x="0" y="6096"/>
                </a:lnTo>
                <a:lnTo>
                  <a:pt x="2286" y="9144"/>
                </a:lnTo>
                <a:lnTo>
                  <a:pt x="1151908" y="511538"/>
                </a:lnTo>
                <a:lnTo>
                  <a:pt x="1155582" y="503088"/>
                </a:lnTo>
                <a:close/>
              </a:path>
              <a:path w="1224279" h="542925">
                <a:moveTo>
                  <a:pt x="1170432" y="540829"/>
                </a:moveTo>
                <a:lnTo>
                  <a:pt x="1170432" y="510539"/>
                </a:lnTo>
                <a:lnTo>
                  <a:pt x="1169670" y="514349"/>
                </a:lnTo>
                <a:lnTo>
                  <a:pt x="1167384" y="516635"/>
                </a:lnTo>
                <a:lnTo>
                  <a:pt x="1163574" y="516635"/>
                </a:lnTo>
                <a:lnTo>
                  <a:pt x="1151908" y="511538"/>
                </a:lnTo>
                <a:lnTo>
                  <a:pt x="1138428" y="542543"/>
                </a:lnTo>
                <a:lnTo>
                  <a:pt x="1170432" y="540829"/>
                </a:lnTo>
                <a:close/>
              </a:path>
              <a:path w="1224279" h="542925">
                <a:moveTo>
                  <a:pt x="1170432" y="510539"/>
                </a:moveTo>
                <a:lnTo>
                  <a:pt x="1167384" y="508253"/>
                </a:lnTo>
                <a:lnTo>
                  <a:pt x="1155582" y="503088"/>
                </a:lnTo>
                <a:lnTo>
                  <a:pt x="1151908" y="511538"/>
                </a:lnTo>
                <a:lnTo>
                  <a:pt x="1163574" y="516635"/>
                </a:lnTo>
                <a:lnTo>
                  <a:pt x="1167384" y="516635"/>
                </a:lnTo>
                <a:lnTo>
                  <a:pt x="1169670" y="514349"/>
                </a:lnTo>
                <a:lnTo>
                  <a:pt x="1170432" y="510539"/>
                </a:lnTo>
                <a:close/>
              </a:path>
              <a:path w="1224279" h="542925">
                <a:moveTo>
                  <a:pt x="1223772" y="537971"/>
                </a:moveTo>
                <a:lnTo>
                  <a:pt x="1168908" y="472439"/>
                </a:lnTo>
                <a:lnTo>
                  <a:pt x="1155582" y="503088"/>
                </a:lnTo>
                <a:lnTo>
                  <a:pt x="1167384" y="508253"/>
                </a:lnTo>
                <a:lnTo>
                  <a:pt x="1170432" y="510539"/>
                </a:lnTo>
                <a:lnTo>
                  <a:pt x="1170432" y="540829"/>
                </a:lnTo>
                <a:lnTo>
                  <a:pt x="1223772" y="537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403248"/>
            <a:ext cx="679704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2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use of symbol </a:t>
            </a:r>
            <a:r>
              <a:rPr sz="2400" i="1" spc="-5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i="1" spc="-5" dirty="0">
                <a:latin typeface="Times New Roman"/>
                <a:cs typeface="Times New Roman"/>
              </a:rPr>
              <a:t>z-</a:t>
            </a:r>
            <a:r>
              <a:rPr sz="2400" spc="-5" dirty="0">
                <a:latin typeface="Times New Roman"/>
                <a:cs typeface="Times New Roman"/>
              </a:rPr>
              <a:t>1 </a:t>
            </a:r>
            <a:r>
              <a:rPr sz="2400" spc="-5" dirty="0">
                <a:latin typeface="Tahoma"/>
                <a:cs typeface="Tahoma"/>
              </a:rPr>
              <a:t>to denote the unit of  delay.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646" y="3454146"/>
            <a:ext cx="1302385" cy="11563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9172" y="4076700"/>
            <a:ext cx="1506855" cy="76200"/>
          </a:xfrm>
          <a:custGeom>
            <a:avLst/>
            <a:gdLst/>
            <a:ahLst/>
            <a:cxnLst/>
            <a:rect l="l" t="t" r="r" b="b"/>
            <a:pathLst>
              <a:path w="1506854" h="76200">
                <a:moveTo>
                  <a:pt x="1447800" y="38099"/>
                </a:moveTo>
                <a:lnTo>
                  <a:pt x="1446276" y="35051"/>
                </a:lnTo>
                <a:lnTo>
                  <a:pt x="144322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443228" y="42671"/>
                </a:lnTo>
                <a:lnTo>
                  <a:pt x="1446276" y="41147"/>
                </a:lnTo>
                <a:lnTo>
                  <a:pt x="1447800" y="38099"/>
                </a:lnTo>
                <a:close/>
              </a:path>
              <a:path w="1506854" h="76200">
                <a:moveTo>
                  <a:pt x="1506474" y="38099"/>
                </a:moveTo>
                <a:lnTo>
                  <a:pt x="1430274" y="0"/>
                </a:lnTo>
                <a:lnTo>
                  <a:pt x="1430274" y="33527"/>
                </a:lnTo>
                <a:lnTo>
                  <a:pt x="1443228" y="33527"/>
                </a:lnTo>
                <a:lnTo>
                  <a:pt x="1446276" y="35051"/>
                </a:lnTo>
                <a:lnTo>
                  <a:pt x="1447800" y="38099"/>
                </a:lnTo>
                <a:lnTo>
                  <a:pt x="1447800" y="67436"/>
                </a:lnTo>
                <a:lnTo>
                  <a:pt x="1506474" y="38099"/>
                </a:lnTo>
                <a:close/>
              </a:path>
              <a:path w="1506854" h="76200">
                <a:moveTo>
                  <a:pt x="1447800" y="67436"/>
                </a:moveTo>
                <a:lnTo>
                  <a:pt x="1447800" y="38099"/>
                </a:lnTo>
                <a:lnTo>
                  <a:pt x="1446276" y="41147"/>
                </a:lnTo>
                <a:lnTo>
                  <a:pt x="1443228" y="42671"/>
                </a:lnTo>
                <a:lnTo>
                  <a:pt x="1430274" y="42671"/>
                </a:lnTo>
                <a:lnTo>
                  <a:pt x="1430274" y="76199"/>
                </a:lnTo>
                <a:lnTo>
                  <a:pt x="14478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2570" y="4076700"/>
            <a:ext cx="1407160" cy="76200"/>
          </a:xfrm>
          <a:custGeom>
            <a:avLst/>
            <a:gdLst/>
            <a:ahLst/>
            <a:cxnLst/>
            <a:rect l="l" t="t" r="r" b="b"/>
            <a:pathLst>
              <a:path w="1407159" h="76200">
                <a:moveTo>
                  <a:pt x="1347978" y="38099"/>
                </a:moveTo>
                <a:lnTo>
                  <a:pt x="1346454" y="35051"/>
                </a:lnTo>
                <a:lnTo>
                  <a:pt x="134340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343406" y="42671"/>
                </a:lnTo>
                <a:lnTo>
                  <a:pt x="1346454" y="41147"/>
                </a:lnTo>
                <a:lnTo>
                  <a:pt x="1347978" y="38099"/>
                </a:lnTo>
                <a:close/>
              </a:path>
              <a:path w="1407159" h="76200">
                <a:moveTo>
                  <a:pt x="1406652" y="38099"/>
                </a:moveTo>
                <a:lnTo>
                  <a:pt x="1330452" y="0"/>
                </a:lnTo>
                <a:lnTo>
                  <a:pt x="1330452" y="33527"/>
                </a:lnTo>
                <a:lnTo>
                  <a:pt x="1343406" y="33527"/>
                </a:lnTo>
                <a:lnTo>
                  <a:pt x="1346454" y="35051"/>
                </a:lnTo>
                <a:lnTo>
                  <a:pt x="1347978" y="38099"/>
                </a:lnTo>
                <a:lnTo>
                  <a:pt x="1347978" y="67436"/>
                </a:lnTo>
                <a:lnTo>
                  <a:pt x="1406652" y="38099"/>
                </a:lnTo>
                <a:close/>
              </a:path>
              <a:path w="1407159" h="76200">
                <a:moveTo>
                  <a:pt x="1347978" y="67436"/>
                </a:moveTo>
                <a:lnTo>
                  <a:pt x="1347978" y="38099"/>
                </a:lnTo>
                <a:lnTo>
                  <a:pt x="1346454" y="41147"/>
                </a:lnTo>
                <a:lnTo>
                  <a:pt x="1343406" y="42671"/>
                </a:lnTo>
                <a:lnTo>
                  <a:pt x="1330452" y="42671"/>
                </a:lnTo>
                <a:lnTo>
                  <a:pt x="1330452" y="76199"/>
                </a:lnTo>
                <a:lnTo>
                  <a:pt x="13479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2329" y="3146552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741" y="3146552"/>
            <a:ext cx="168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y[n]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x[n-1]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101" y="4880102"/>
            <a:ext cx="566166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2.4. Block diagram representation of a  unit delay. T denotes the sampling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period.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2115</Words>
  <Application>Microsoft Office PowerPoint</Application>
  <PresentationFormat>Custom</PresentationFormat>
  <Paragraphs>382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 Lecture - 24 Discrete Time Signal and Systems  </vt:lpstr>
      <vt:lpstr> Discrete-Time Systems</vt:lpstr>
      <vt:lpstr> 2 : Discrete-Time Systems</vt:lpstr>
      <vt:lpstr>yn H xn</vt:lpstr>
      <vt:lpstr>2.2 Block Diagram Representation</vt:lpstr>
      <vt:lpstr>PowerPoint Presentation</vt:lpstr>
      <vt:lpstr>(b) A constant multiplier: This operation simply  represents applying a scale factor on the input  x[n]. Note that this operation is also</vt:lpstr>
      <vt:lpstr>sequence</vt:lpstr>
      <vt:lpstr>PowerPoint Presentation</vt:lpstr>
      <vt:lpstr>Example:</vt:lpstr>
      <vt:lpstr>Note: Normally a combination of adders, multipliers  and unit delays form a complex discrete-time system.</vt:lpstr>
      <vt:lpstr>PowerPoint Presentation</vt:lpstr>
      <vt:lpstr>2.3 Difference Equations</vt:lpstr>
      <vt:lpstr>Examples:</vt:lpstr>
      <vt:lpstr>(b) y[n]  1 x[n]  1 x[n 1]  1 x[n  2] 2 4 4</vt:lpstr>
      <vt:lpstr>(c) yn  xn 0.25 yn  1</vt:lpstr>
      <vt:lpstr>Example:</vt:lpstr>
      <vt:lpstr>PowerPoint Presentation</vt:lpstr>
      <vt:lpstr>y[n]</vt:lpstr>
      <vt:lpstr>2.4 Classification of Discrete-  Time Systems </vt:lpstr>
      <vt:lpstr>PowerPoint Presentation</vt:lpstr>
      <vt:lpstr>PowerPoint Presentation</vt:lpstr>
      <vt:lpstr>2.4.2 Time-invariant systems</vt:lpstr>
      <vt:lpstr>yn H xn nxn</vt:lpstr>
      <vt:lpstr>2.4.3 Linear Systems</vt:lpstr>
      <vt:lpstr>Example: Three sample averager</vt:lpstr>
      <vt:lpstr>yn   H xn   x 2 n </vt:lpstr>
      <vt:lpstr>Example :</vt:lpstr>
      <vt:lpstr>2.4.4 Causal systems</vt:lpstr>
      <vt:lpstr>Example :</vt:lpstr>
      <vt:lpstr>PowerPoint Presentation</vt:lpstr>
      <vt:lpstr>2.4.5 Stable Systems</vt:lpstr>
      <vt:lpstr>Example:</vt:lpstr>
      <vt:lpstr>n  0  y0  x0 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2-modv1.ppt</dc:title>
  <dc:creator>ming</dc:creator>
  <cp:lastModifiedBy>DAGA</cp:lastModifiedBy>
  <cp:revision>12</cp:revision>
  <dcterms:created xsi:type="dcterms:W3CDTF">2019-07-15T09:05:52Z</dcterms:created>
  <dcterms:modified xsi:type="dcterms:W3CDTF">2020-08-20T05:49:33Z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2019-07-15T00:00:00Z</vt:filetime>
  </property>
</Properties>
</file>