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4" r:id="rId1"/>
    <p:sldMasterId id="2147483701" r:id="rId2"/>
  </p:sldMasterIdLst>
  <p:notesMasterIdLst>
    <p:notesMasterId r:id="rId19"/>
  </p:notesMasterIdLst>
  <p:handoutMasterIdLst>
    <p:handoutMasterId r:id="rId20"/>
  </p:handoutMasterIdLst>
  <p:sldIdLst>
    <p:sldId id="489" r:id="rId3"/>
    <p:sldId id="325" r:id="rId4"/>
    <p:sldId id="452" r:id="rId5"/>
    <p:sldId id="454" r:id="rId6"/>
    <p:sldId id="455" r:id="rId7"/>
    <p:sldId id="481" r:id="rId8"/>
    <p:sldId id="456" r:id="rId9"/>
    <p:sldId id="457" r:id="rId10"/>
    <p:sldId id="484" r:id="rId11"/>
    <p:sldId id="485" r:id="rId12"/>
    <p:sldId id="490" r:id="rId13"/>
    <p:sldId id="486" r:id="rId14"/>
    <p:sldId id="483" r:id="rId15"/>
    <p:sldId id="482" r:id="rId16"/>
    <p:sldId id="487" r:id="rId17"/>
    <p:sldId id="478" r:id="rId18"/>
  </p:sldIdLst>
  <p:sldSz cx="9144000" cy="6858000" type="letter"/>
  <p:notesSz cx="7077075" cy="9004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1">
          <p15:clr>
            <a:srgbClr val="A4A3A4"/>
          </p15:clr>
        </p15:guide>
        <p15:guide id="2" pos="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35">
          <p15:clr>
            <a:srgbClr val="A4A3A4"/>
          </p15:clr>
        </p15:guide>
        <p15:guide id="2" pos="22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92034"/>
    <a:srgbClr val="EFF755"/>
    <a:srgbClr val="CC6600"/>
    <a:srgbClr val="6666FF"/>
    <a:srgbClr val="008000"/>
    <a:srgbClr val="000080"/>
    <a:srgbClr val="004000"/>
    <a:srgbClr val="9966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13" autoAdjust="0"/>
    <p:restoredTop sz="96226" autoAdjust="0"/>
  </p:normalViewPr>
  <p:slideViewPr>
    <p:cSldViewPr snapToGrid="0">
      <p:cViewPr varScale="1">
        <p:scale>
          <a:sx n="67" d="100"/>
          <a:sy n="67" d="100"/>
        </p:scale>
        <p:origin x="1836" y="48"/>
      </p:cViewPr>
      <p:guideLst>
        <p:guide orient="horz" pos="4171"/>
        <p:guide pos="382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1734" y="-108"/>
      </p:cViewPr>
      <p:guideLst>
        <p:guide orient="horz" pos="2835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3.wmf"/><Relationship Id="rId1" Type="http://schemas.openxmlformats.org/officeDocument/2006/relationships/image" Target="../media/image9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67758" cy="45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defTabSz="915848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9317" y="0"/>
            <a:ext cx="3067758" cy="45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algn="r" defTabSz="915848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554085"/>
            <a:ext cx="3067758" cy="45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defTabSz="915848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Daga</a:t>
            </a: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9317" y="8554085"/>
            <a:ext cx="3067758" cy="45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algn="r" defTabSz="915848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66158826-EADE-4792-AB13-43381F09B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9491"/>
      </p:ext>
    </p:extLst>
  </p:cSld>
  <p:clrMap bg1="lt1" tx1="dk1" bg2="lt2" tx2="dk2" accent1="accent1" accent2="accent2" accent3="accent3" accent4="accent4" accent5="accent5" accent6="accent6" hlink="hlink" folHlink="folHlink"/>
  <p:hf sldNum="0"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67758" cy="45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defTabSz="915848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9317" y="0"/>
            <a:ext cx="3067758" cy="45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>
            <a:lvl1pPr algn="r" defTabSz="915848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7463" y="674688"/>
            <a:ext cx="4502150" cy="3376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636" y="4277043"/>
            <a:ext cx="5187804" cy="4051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554085"/>
            <a:ext cx="3067758" cy="45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defTabSz="915848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Daga</a:t>
            </a: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9317" y="8554085"/>
            <a:ext cx="3067758" cy="45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12" tIns="45805" rIns="91612" bIns="45805" numCol="1" anchor="b" anchorCtr="0" compatLnSpc="1">
            <a:prstTxWarp prst="textNoShape">
              <a:avLst/>
            </a:prstTxWarp>
          </a:bodyPr>
          <a:lstStyle>
            <a:lvl1pPr algn="r" defTabSz="915848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ECC53042-5A96-4DBC-B738-B843823BA6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24437"/>
      </p:ext>
    </p:extLst>
  </p:cSld>
  <p:clrMap bg1="lt1" tx1="dk1" bg2="lt2" tx2="dk2" accent1="accent1" accent2="accent2" accent3="accent3" accent4="accent4" accent5="accent5" accent6="accent6" hlink="hlink" folHlink="folHlink"/>
  <p:hf sldNum="0"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MS</a:t>
            </a:r>
            <a:r>
              <a:rPr lang="en-US" baseline="0" dirty="0" smtClean="0"/>
              <a:t> Equation 3.0 was used with settings of: 18, 12, 8, 18, 12.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Daga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72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Daga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76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Daga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36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Daga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10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Daga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52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Daga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87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Daga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83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Daga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10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Daga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85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5E26D1-1274-47BB-A1DA-3B76A596BD1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629400"/>
            <a:ext cx="56388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sz="14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A9A9B-D817-4253-85CF-175FAC8E63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87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447800"/>
            <a:ext cx="3810000" cy="48768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629400"/>
            <a:ext cx="56388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89630-ECFE-46C4-8DDC-33331FDD31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304800" y="277813"/>
            <a:ext cx="8605838" cy="6254750"/>
          </a:xfrm>
          <a:prstGeom prst="rect">
            <a:avLst/>
          </a:prstGeom>
          <a:noFill/>
          <a:ln w="38100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92034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479425" y="130175"/>
            <a:ext cx="3821113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333399"/>
                </a:solidFill>
              </a:rPr>
              <a:t>ECE 8443 – Pattern Recognition</a:t>
            </a:r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304800" y="277813"/>
            <a:ext cx="8605838" cy="6254750"/>
          </a:xfrm>
          <a:prstGeom prst="rect">
            <a:avLst/>
          </a:prstGeom>
          <a:noFill/>
          <a:ln w="38100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BE0F34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479425" y="130175"/>
            <a:ext cx="5006975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 smtClean="0">
                <a:solidFill>
                  <a:srgbClr val="333399"/>
                </a:solidFill>
              </a:rPr>
              <a:t>EE 3512 – Signals: Continuous and Discrete</a:t>
            </a:r>
            <a:endParaRPr lang="en-US" sz="1800" b="1" dirty="0">
              <a:solidFill>
                <a:srgbClr val="33339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13" r:id="rId3"/>
    <p:sldLayoutId id="2147483714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 userDrawn="1"/>
        </p:nvSpPr>
        <p:spPr bwMode="auto">
          <a:xfrm>
            <a:off x="227013" y="455613"/>
            <a:ext cx="8683625" cy="42862"/>
          </a:xfrm>
          <a:prstGeom prst="rect">
            <a:avLst/>
          </a:prstGeom>
          <a:gradFill rotWithShape="0">
            <a:gsLst>
              <a:gs pos="0">
                <a:srgbClr val="892034"/>
              </a:gs>
              <a:gs pos="100000">
                <a:srgbClr val="95CA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37" descr="isip_logo_plain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772525" y="6492875"/>
            <a:ext cx="33337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45"/>
          <p:cNvSpPr txBox="1">
            <a:spLocks noChangeArrowheads="1"/>
          </p:cNvSpPr>
          <p:nvPr userDrawn="1"/>
        </p:nvSpPr>
        <p:spPr bwMode="auto">
          <a:xfrm>
            <a:off x="252413" y="6648450"/>
            <a:ext cx="815816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1" dirty="0" smtClean="0">
                <a:solidFill>
                  <a:srgbClr val="BE0F34"/>
                </a:solidFill>
              </a:rPr>
              <a:t>EE 3512: </a:t>
            </a:r>
            <a:r>
              <a:rPr lang="en-US" sz="1200" b="1" dirty="0">
                <a:solidFill>
                  <a:srgbClr val="BE0F34"/>
                </a:solidFill>
              </a:rPr>
              <a:t>Lecture </a:t>
            </a:r>
            <a:r>
              <a:rPr lang="en-US" sz="1200" b="1" dirty="0" smtClean="0">
                <a:solidFill>
                  <a:srgbClr val="BE0F34"/>
                </a:solidFill>
              </a:rPr>
              <a:t>14, </a:t>
            </a:r>
            <a:r>
              <a:rPr lang="en-US" sz="1200" b="1" dirty="0">
                <a:solidFill>
                  <a:srgbClr val="BE0F34"/>
                </a:solidFill>
              </a:rPr>
              <a:t>Slide </a:t>
            </a:r>
            <a:fld id="{56D32A91-0AE1-4806-AC33-D8959F4B7E0D}" type="slidenum">
              <a:rPr lang="en-US" sz="1200" b="1">
                <a:solidFill>
                  <a:srgbClr val="892034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sz="1200" b="1" dirty="0">
              <a:solidFill>
                <a:srgbClr val="89203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3.wmf"/><Relationship Id="rId18" Type="http://schemas.openxmlformats.org/officeDocument/2006/relationships/oleObject" Target="../embeddings/oleObject32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37.wmf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35.wmf"/><Relationship Id="rId2" Type="http://schemas.openxmlformats.org/officeDocument/2006/relationships/slideLayout" Target="../slideLayouts/slideLayout11.xml"/><Relationship Id="rId16" Type="http://schemas.openxmlformats.org/officeDocument/2006/relationships/oleObject" Target="../embeddings/oleObject31.bin"/><Relationship Id="rId20" Type="http://schemas.openxmlformats.org/officeDocument/2006/relationships/oleObject" Target="../embeddings/oleObject33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23" Type="http://schemas.openxmlformats.org/officeDocument/2006/relationships/image" Target="../media/image38.wmf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36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30.bin"/><Relationship Id="rId22" Type="http://schemas.openxmlformats.org/officeDocument/2006/relationships/oleObject" Target="../embeddings/oleObject3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47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8.png"/><Relationship Id="rId12" Type="http://schemas.openxmlformats.org/officeDocument/2006/relationships/oleObject" Target="../embeddings/oleObject4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8.vml"/><Relationship Id="rId6" Type="http://schemas.openxmlformats.org/officeDocument/2006/relationships/hyperlink" Target="http://stellar.mit.edu/S/course/6/sp08/6.003/courseMaterial/topics/topic1/lectureNotes/Lecture__3/Lecture__3.pdf" TargetMode="External"/><Relationship Id="rId11" Type="http://schemas.openxmlformats.org/officeDocument/2006/relationships/image" Target="../media/image50.png"/><Relationship Id="rId5" Type="http://schemas.openxmlformats.org/officeDocument/2006/relationships/image" Target="../media/image45.wmf"/><Relationship Id="rId10" Type="http://schemas.openxmlformats.org/officeDocument/2006/relationships/image" Target="../media/image49.png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4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hyperlink" Target="http://users.ece.gatech.edu/~bonnie/book3/" TargetMode="External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stellar.mit.edu/S/course/6/sp08/6.003/courseMaterial/topics/topic1/lectureNotes/Lecture__3/Lecture__3.pdf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1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2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stellar.mit.edu/S/course/6/sp08/6.003/courseMaterial/topics/topic1/lectureNotes/Lecture__3/Lecture__3.pdf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8.png"/><Relationship Id="rId4" Type="http://schemas.openxmlformats.org/officeDocument/2006/relationships/hyperlink" Target="http://stellar.mit.edu/S/course/6/sp08/6.003/courseMaterial/topics/topic1/lectureNotes/Lecture__3/Lecture__3.pdf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22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27.w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11.xml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3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image" Target="../media/image24.wmf"/><Relationship Id="rId23" Type="http://schemas.openxmlformats.org/officeDocument/2006/relationships/image" Target="../media/image28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26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20.bin"/><Relationship Id="rId22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520" y="609601"/>
            <a:ext cx="6977119" cy="240089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3883" b="1" spc="-4" dirty="0" smtClean="0">
                <a:solidFill>
                  <a:srgbClr val="33339A"/>
                </a:solidFill>
                <a:latin typeface="Tahoma"/>
                <a:cs typeface="Tahoma"/>
              </a:rPr>
              <a:t>	</a:t>
            </a:r>
            <a:r>
              <a:rPr lang="en-US" sz="3883" spc="-9" dirty="0" smtClean="0">
                <a:solidFill>
                  <a:srgbClr val="33339A"/>
                </a:solidFill>
              </a:rPr>
              <a:t/>
            </a:r>
            <a:br>
              <a:rPr lang="en-US" sz="3883" spc="-9" dirty="0" smtClean="0">
                <a:solidFill>
                  <a:srgbClr val="33339A"/>
                </a:solidFill>
              </a:rPr>
            </a:br>
            <a:r>
              <a:rPr lang="en-US" sz="3883" spc="-4" dirty="0" smtClean="0"/>
              <a:t>Graphical computation of</a:t>
            </a:r>
            <a:r>
              <a:rPr lang="en-US" sz="3883" spc="9" dirty="0" smtClean="0"/>
              <a:t> </a:t>
            </a:r>
            <a:r>
              <a:rPr lang="en-US" sz="3883" spc="-4" dirty="0" smtClean="0"/>
              <a:t>convolution</a:t>
            </a:r>
            <a:r>
              <a:rPr lang="en-US" sz="3883" b="1" spc="-9" dirty="0" smtClean="0">
                <a:solidFill>
                  <a:srgbClr val="33339A"/>
                </a:solidFill>
                <a:latin typeface="Tahoma"/>
                <a:cs typeface="Tahoma"/>
              </a:rPr>
              <a:t/>
            </a:r>
            <a:br>
              <a:rPr lang="en-US" sz="3883" b="1" spc="-9" dirty="0" smtClean="0">
                <a:solidFill>
                  <a:srgbClr val="33339A"/>
                </a:solidFill>
                <a:latin typeface="Tahoma"/>
                <a:cs typeface="Tahoma"/>
              </a:rPr>
            </a:br>
            <a:r>
              <a:rPr lang="en-US" sz="3883" b="1" spc="-9" dirty="0" smtClean="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endParaRPr lang="en-US" sz="3883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8209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7013" y="99354"/>
            <a:ext cx="8647164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Graphical Convolution (Cont.)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rot="16200000" flipH="1">
            <a:off x="-1300271" y="3651143"/>
            <a:ext cx="5931353" cy="9290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-994087" y="3647764"/>
            <a:ext cx="5937247" cy="10154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H="1">
            <a:off x="-684566" y="3647723"/>
            <a:ext cx="5937251" cy="10231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6200000" flipH="1">
            <a:off x="-382076" y="3640649"/>
            <a:ext cx="5937256" cy="24372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-79696" y="3647756"/>
            <a:ext cx="5937252" cy="10166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 flipH="1">
            <a:off x="-1604071" y="3652826"/>
            <a:ext cx="5937250" cy="23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-1913562" y="3652826"/>
            <a:ext cx="5937252" cy="25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-2212977" y="3652837"/>
            <a:ext cx="5937256" cy="1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6200000" flipH="1">
            <a:off x="235801" y="3639403"/>
            <a:ext cx="5937252" cy="26871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16200000" flipH="1">
            <a:off x="529871" y="3652486"/>
            <a:ext cx="5925532" cy="12426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16200000" flipH="1">
            <a:off x="859473" y="3632380"/>
            <a:ext cx="5883848" cy="10953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16200000" flipH="1">
            <a:off x="1143825" y="3643456"/>
            <a:ext cx="5939600" cy="16418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16200000" flipH="1">
            <a:off x="1434900" y="3643113"/>
            <a:ext cx="5941946" cy="14754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2769580" y="1844635"/>
            <a:ext cx="228600" cy="158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3372921" y="2090960"/>
            <a:ext cx="228600" cy="313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2827608" y="1659998"/>
            <a:ext cx="118872" cy="1188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560323" y="1561523"/>
            <a:ext cx="365760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b="1" kern="0" dirty="0" smtClean="0">
                <a:latin typeface="+mn-lt"/>
              </a:rPr>
              <a:t>1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3132408" y="1922594"/>
            <a:ext cx="118872" cy="1188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3749052" y="1920246"/>
            <a:ext cx="118872" cy="1188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058548" y="1920246"/>
            <a:ext cx="118872" cy="1188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00519" y="2079676"/>
            <a:ext cx="365760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b="1" kern="0" dirty="0" smtClean="0">
                <a:latin typeface="+mn-lt"/>
              </a:rPr>
              <a:t>-1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3430184" y="2206302"/>
            <a:ext cx="118872" cy="1188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0" name="Object 129"/>
          <p:cNvGraphicFramePr>
            <a:graphicFrameLocks noChangeAspect="1"/>
          </p:cNvGraphicFramePr>
          <p:nvPr/>
        </p:nvGraphicFramePr>
        <p:xfrm>
          <a:off x="263280" y="1653369"/>
          <a:ext cx="47466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74" name="Equation" r:id="rId4" imgW="317160" imgH="203040" progId="Equation.3">
                  <p:embed/>
                </p:oleObj>
              </mc:Choice>
              <mc:Fallback>
                <p:oleObj name="Equation" r:id="rId4" imgW="31716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80" y="1653369"/>
                        <a:ext cx="474663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" name="TextBox 144"/>
          <p:cNvSpPr txBox="1"/>
          <p:nvPr/>
        </p:nvSpPr>
        <p:spPr>
          <a:xfrm>
            <a:off x="2555627" y="557999"/>
            <a:ext cx="365760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b="1" kern="0" dirty="0" smtClean="0">
                <a:latin typeface="+mn-lt"/>
              </a:rPr>
              <a:t>2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 rot="5400000" flipH="1" flipV="1">
            <a:off x="2485872" y="1054479"/>
            <a:ext cx="228600" cy="158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5400000" flipH="1" flipV="1">
            <a:off x="3075145" y="1300804"/>
            <a:ext cx="228600" cy="313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>
            <a:spLocks noChangeAspect="1"/>
          </p:cNvSpPr>
          <p:nvPr/>
        </p:nvSpPr>
        <p:spPr>
          <a:xfrm>
            <a:off x="2543900" y="869842"/>
            <a:ext cx="118872" cy="1188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2248479" y="785435"/>
            <a:ext cx="365760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b="1" kern="0" dirty="0" smtClean="0">
                <a:latin typeface="+mn-lt"/>
              </a:rPr>
              <a:t>1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3144128" y="1385662"/>
            <a:ext cx="118872" cy="1188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3760772" y="1130090"/>
            <a:ext cx="118872" cy="1188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4070268" y="1130090"/>
            <a:ext cx="118872" cy="1188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9" name="Object 138"/>
          <p:cNvGraphicFramePr>
            <a:graphicFrameLocks noChangeAspect="1"/>
          </p:cNvGraphicFramePr>
          <p:nvPr/>
        </p:nvGraphicFramePr>
        <p:xfrm>
          <a:off x="275000" y="863213"/>
          <a:ext cx="47466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75" name="Equation" r:id="rId6" imgW="317160" imgH="203040" progId="Equation.3">
                  <p:embed/>
                </p:oleObj>
              </mc:Choice>
              <mc:Fallback>
                <p:oleObj name="Equation" r:id="rId6" imgW="31716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000" y="863213"/>
                        <a:ext cx="474663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0" name="Straight Connector 139"/>
          <p:cNvCxnSpPr/>
          <p:nvPr/>
        </p:nvCxnSpPr>
        <p:spPr>
          <a:xfrm rot="5400000" flipH="1" flipV="1">
            <a:off x="2664652" y="955411"/>
            <a:ext cx="457200" cy="158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/>
          <p:cNvSpPr>
            <a:spLocks noChangeAspect="1"/>
          </p:cNvSpPr>
          <p:nvPr/>
        </p:nvSpPr>
        <p:spPr>
          <a:xfrm>
            <a:off x="2836980" y="656474"/>
            <a:ext cx="118872" cy="1188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/>
          <p:cNvCxnSpPr/>
          <p:nvPr/>
        </p:nvCxnSpPr>
        <p:spPr>
          <a:xfrm rot="5400000" flipH="1" flipV="1">
            <a:off x="3410429" y="1312524"/>
            <a:ext cx="228600" cy="313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>
            <a:spLocks noChangeAspect="1"/>
          </p:cNvSpPr>
          <p:nvPr/>
        </p:nvSpPr>
        <p:spPr>
          <a:xfrm>
            <a:off x="3448928" y="1395034"/>
            <a:ext cx="118872" cy="1188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2808839" y="1289520"/>
            <a:ext cx="365760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b="1" kern="0" dirty="0" smtClean="0">
                <a:latin typeface="+mn-lt"/>
              </a:rPr>
              <a:t>-1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509891" y="1287172"/>
            <a:ext cx="365760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b="1" kern="0" dirty="0" smtClean="0">
                <a:latin typeface="+mn-lt"/>
              </a:rPr>
              <a:t>-1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 rot="16200000" flipH="1">
            <a:off x="2332904" y="3640765"/>
            <a:ext cx="5941946" cy="14754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16200000" flipH="1">
            <a:off x="1753768" y="3652485"/>
            <a:ext cx="5941946" cy="14754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16200000" flipH="1">
            <a:off x="2060916" y="3650137"/>
            <a:ext cx="5941946" cy="14754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1" name="Object 160"/>
          <p:cNvGraphicFramePr>
            <a:graphicFrameLocks noChangeAspect="1"/>
          </p:cNvGraphicFramePr>
          <p:nvPr/>
        </p:nvGraphicFramePr>
        <p:xfrm>
          <a:off x="412750" y="2408238"/>
          <a:ext cx="758825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76" name="Equation" r:id="rId8" imgW="507960" imgH="203040" progId="Equation.3">
                  <p:embed/>
                </p:oleObj>
              </mc:Choice>
              <mc:Fallback>
                <p:oleObj name="Equation" r:id="rId8" imgW="50796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2408238"/>
                        <a:ext cx="758825" cy="30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6"/>
          <p:cNvGrpSpPr/>
          <p:nvPr/>
        </p:nvGrpSpPr>
        <p:grpSpPr>
          <a:xfrm>
            <a:off x="1915563" y="2370422"/>
            <a:ext cx="1645213" cy="857432"/>
            <a:chOff x="705715" y="1976518"/>
            <a:chExt cx="1645213" cy="857432"/>
          </a:xfrm>
        </p:grpSpPr>
        <p:cxnSp>
          <p:nvCxnSpPr>
            <p:cNvPr id="154" name="Straight Connector 153"/>
            <p:cNvCxnSpPr/>
            <p:nvPr/>
          </p:nvCxnSpPr>
          <p:spPr>
            <a:xfrm rot="5400000" flipH="1" flipV="1">
              <a:off x="2174028" y="2374523"/>
              <a:ext cx="228600" cy="158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5400000" flipH="1" flipV="1">
              <a:off x="1258025" y="2620848"/>
              <a:ext cx="228600" cy="313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/>
            <p:cNvSpPr>
              <a:spLocks noChangeAspect="1"/>
            </p:cNvSpPr>
            <p:nvPr/>
          </p:nvSpPr>
          <p:spPr>
            <a:xfrm>
              <a:off x="2232056" y="2189886"/>
              <a:ext cx="118872" cy="118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>
              <a:spLocks noChangeAspect="1"/>
            </p:cNvSpPr>
            <p:nvPr/>
          </p:nvSpPr>
          <p:spPr>
            <a:xfrm>
              <a:off x="1312940" y="2705706"/>
              <a:ext cx="118872" cy="118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>
              <a:spLocks noChangeAspect="1"/>
            </p:cNvSpPr>
            <p:nvPr/>
          </p:nvSpPr>
          <p:spPr>
            <a:xfrm>
              <a:off x="1001131" y="2450134"/>
              <a:ext cx="118872" cy="118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>
              <a:spLocks noChangeAspect="1"/>
            </p:cNvSpPr>
            <p:nvPr/>
          </p:nvSpPr>
          <p:spPr>
            <a:xfrm>
              <a:off x="705715" y="2450134"/>
              <a:ext cx="118872" cy="118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2" name="Straight Connector 161"/>
            <p:cNvCxnSpPr/>
            <p:nvPr/>
          </p:nvCxnSpPr>
          <p:spPr>
            <a:xfrm rot="5400000" flipH="1" flipV="1">
              <a:off x="1761952" y="2275455"/>
              <a:ext cx="457200" cy="158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Oval 162"/>
            <p:cNvSpPr>
              <a:spLocks noChangeAspect="1"/>
            </p:cNvSpPr>
            <p:nvPr/>
          </p:nvSpPr>
          <p:spPr>
            <a:xfrm>
              <a:off x="1920212" y="1976518"/>
              <a:ext cx="118872" cy="118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/>
            <p:cNvCxnSpPr/>
            <p:nvPr/>
          </p:nvCxnSpPr>
          <p:spPr>
            <a:xfrm rot="5400000" flipH="1" flipV="1">
              <a:off x="1565173" y="2632568"/>
              <a:ext cx="228600" cy="313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Oval 164"/>
            <p:cNvSpPr>
              <a:spLocks noChangeAspect="1"/>
            </p:cNvSpPr>
            <p:nvPr/>
          </p:nvSpPr>
          <p:spPr>
            <a:xfrm>
              <a:off x="1617740" y="2715078"/>
              <a:ext cx="118872" cy="118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98310" name="Object 6"/>
          <p:cNvGraphicFramePr>
            <a:graphicFrameLocks/>
          </p:cNvGraphicFramePr>
          <p:nvPr/>
        </p:nvGraphicFramePr>
        <p:xfrm>
          <a:off x="5496364" y="2306638"/>
          <a:ext cx="33543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77" name="Equation" r:id="rId10" imgW="2234880" imgH="203040" progId="Equation.3">
                  <p:embed/>
                </p:oleObj>
              </mc:Choice>
              <mc:Fallback>
                <p:oleObj name="Equation" r:id="rId10" imgW="2234880" imgH="203040" progId="Equation.3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6364" y="2306638"/>
                        <a:ext cx="335438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" name="Object 168"/>
          <p:cNvGraphicFramePr>
            <a:graphicFrameLocks noChangeAspect="1"/>
          </p:cNvGraphicFramePr>
          <p:nvPr/>
        </p:nvGraphicFramePr>
        <p:xfrm>
          <a:off x="392113" y="3319463"/>
          <a:ext cx="796925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78" name="Equation" r:id="rId12" imgW="533160" imgH="203040" progId="Equation.3">
                  <p:embed/>
                </p:oleObj>
              </mc:Choice>
              <mc:Fallback>
                <p:oleObj name="Equation" r:id="rId12" imgW="533160" imgH="203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3319463"/>
                        <a:ext cx="796925" cy="30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69"/>
          <p:cNvGrpSpPr/>
          <p:nvPr/>
        </p:nvGrpSpPr>
        <p:grpSpPr>
          <a:xfrm>
            <a:off x="2222711" y="3282494"/>
            <a:ext cx="1645213" cy="857432"/>
            <a:chOff x="705715" y="1976518"/>
            <a:chExt cx="1645213" cy="857432"/>
          </a:xfrm>
        </p:grpSpPr>
        <p:cxnSp>
          <p:nvCxnSpPr>
            <p:cNvPr id="171" name="Straight Connector 170"/>
            <p:cNvCxnSpPr/>
            <p:nvPr/>
          </p:nvCxnSpPr>
          <p:spPr>
            <a:xfrm rot="5400000" flipH="1" flipV="1">
              <a:off x="2174028" y="2374523"/>
              <a:ext cx="228600" cy="158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rot="5400000" flipH="1" flipV="1">
              <a:off x="1258025" y="2620848"/>
              <a:ext cx="228600" cy="313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/>
            <p:cNvSpPr>
              <a:spLocks noChangeAspect="1"/>
            </p:cNvSpPr>
            <p:nvPr/>
          </p:nvSpPr>
          <p:spPr>
            <a:xfrm>
              <a:off x="2232056" y="2189886"/>
              <a:ext cx="118872" cy="118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>
              <a:spLocks noChangeAspect="1"/>
            </p:cNvSpPr>
            <p:nvPr/>
          </p:nvSpPr>
          <p:spPr>
            <a:xfrm>
              <a:off x="1312940" y="2705706"/>
              <a:ext cx="118872" cy="118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>
              <a:spLocks noChangeAspect="1"/>
            </p:cNvSpPr>
            <p:nvPr/>
          </p:nvSpPr>
          <p:spPr>
            <a:xfrm>
              <a:off x="1001131" y="2450134"/>
              <a:ext cx="118872" cy="118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>
              <a:spLocks noChangeAspect="1"/>
            </p:cNvSpPr>
            <p:nvPr/>
          </p:nvSpPr>
          <p:spPr>
            <a:xfrm>
              <a:off x="705715" y="2450134"/>
              <a:ext cx="118872" cy="118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7" name="Straight Connector 176"/>
            <p:cNvCxnSpPr/>
            <p:nvPr/>
          </p:nvCxnSpPr>
          <p:spPr>
            <a:xfrm rot="5400000" flipH="1" flipV="1">
              <a:off x="1761952" y="2275455"/>
              <a:ext cx="457200" cy="158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>
              <a:spLocks noChangeAspect="1"/>
            </p:cNvSpPr>
            <p:nvPr/>
          </p:nvSpPr>
          <p:spPr>
            <a:xfrm>
              <a:off x="1920212" y="1976518"/>
              <a:ext cx="118872" cy="118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Connector 178"/>
            <p:cNvCxnSpPr/>
            <p:nvPr/>
          </p:nvCxnSpPr>
          <p:spPr>
            <a:xfrm rot="5400000" flipH="1" flipV="1">
              <a:off x="1565173" y="2632568"/>
              <a:ext cx="228600" cy="313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>
              <a:spLocks noChangeAspect="1"/>
            </p:cNvSpPr>
            <p:nvPr/>
          </p:nvSpPr>
          <p:spPr>
            <a:xfrm>
              <a:off x="1617740" y="2715078"/>
              <a:ext cx="118872" cy="118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81" name="Object 6"/>
          <p:cNvGraphicFramePr>
            <a:graphicFrameLocks noChangeAspect="1"/>
          </p:cNvGraphicFramePr>
          <p:nvPr/>
        </p:nvGraphicFramePr>
        <p:xfrm>
          <a:off x="5454482" y="3106738"/>
          <a:ext cx="2808287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79" name="Equation" r:id="rId14" imgW="1879560" imgH="431640" progId="Equation.3">
                  <p:embed/>
                </p:oleObj>
              </mc:Choice>
              <mc:Fallback>
                <p:oleObj name="Equation" r:id="rId14" imgW="1879560" imgH="431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482" y="3106738"/>
                        <a:ext cx="2808287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" name="Object 188"/>
          <p:cNvGraphicFramePr>
            <a:graphicFrameLocks noChangeAspect="1"/>
          </p:cNvGraphicFramePr>
          <p:nvPr/>
        </p:nvGraphicFramePr>
        <p:xfrm>
          <a:off x="398463" y="4273550"/>
          <a:ext cx="779462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80" name="Equation" r:id="rId16" imgW="520560" imgH="203040" progId="Equation.3">
                  <p:embed/>
                </p:oleObj>
              </mc:Choice>
              <mc:Fallback>
                <p:oleObj name="Equation" r:id="rId16" imgW="520560" imgH="203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4273550"/>
                        <a:ext cx="779462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89"/>
          <p:cNvGrpSpPr/>
          <p:nvPr/>
        </p:nvGrpSpPr>
        <p:grpSpPr>
          <a:xfrm>
            <a:off x="2543927" y="4236770"/>
            <a:ext cx="1645213" cy="857432"/>
            <a:chOff x="705715" y="1976518"/>
            <a:chExt cx="1645213" cy="857432"/>
          </a:xfrm>
        </p:grpSpPr>
        <p:cxnSp>
          <p:nvCxnSpPr>
            <p:cNvPr id="191" name="Straight Connector 190"/>
            <p:cNvCxnSpPr/>
            <p:nvPr/>
          </p:nvCxnSpPr>
          <p:spPr>
            <a:xfrm rot="5400000" flipH="1" flipV="1">
              <a:off x="2174028" y="2374523"/>
              <a:ext cx="228600" cy="158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rot="5400000" flipH="1" flipV="1">
              <a:off x="1258025" y="2620848"/>
              <a:ext cx="228600" cy="313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/>
            <p:cNvSpPr>
              <a:spLocks noChangeAspect="1"/>
            </p:cNvSpPr>
            <p:nvPr/>
          </p:nvSpPr>
          <p:spPr>
            <a:xfrm>
              <a:off x="2232056" y="2189886"/>
              <a:ext cx="118872" cy="118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>
              <a:spLocks noChangeAspect="1"/>
            </p:cNvSpPr>
            <p:nvPr/>
          </p:nvSpPr>
          <p:spPr>
            <a:xfrm>
              <a:off x="1312940" y="2705706"/>
              <a:ext cx="118872" cy="118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>
              <a:spLocks noChangeAspect="1"/>
            </p:cNvSpPr>
            <p:nvPr/>
          </p:nvSpPr>
          <p:spPr>
            <a:xfrm>
              <a:off x="1001131" y="2450134"/>
              <a:ext cx="118872" cy="118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>
              <a:spLocks noChangeAspect="1"/>
            </p:cNvSpPr>
            <p:nvPr/>
          </p:nvSpPr>
          <p:spPr>
            <a:xfrm>
              <a:off x="705715" y="2450134"/>
              <a:ext cx="118872" cy="118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Connector 196"/>
            <p:cNvCxnSpPr/>
            <p:nvPr/>
          </p:nvCxnSpPr>
          <p:spPr>
            <a:xfrm rot="5400000" flipH="1" flipV="1">
              <a:off x="1761952" y="2275455"/>
              <a:ext cx="457200" cy="158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197"/>
            <p:cNvSpPr>
              <a:spLocks noChangeAspect="1"/>
            </p:cNvSpPr>
            <p:nvPr/>
          </p:nvSpPr>
          <p:spPr>
            <a:xfrm>
              <a:off x="1920212" y="1976518"/>
              <a:ext cx="118872" cy="118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/>
            <p:cNvCxnSpPr/>
            <p:nvPr/>
          </p:nvCxnSpPr>
          <p:spPr>
            <a:xfrm rot="5400000" flipH="1" flipV="1">
              <a:off x="1565173" y="2632568"/>
              <a:ext cx="228600" cy="313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Oval 199"/>
            <p:cNvSpPr>
              <a:spLocks noChangeAspect="1"/>
            </p:cNvSpPr>
            <p:nvPr/>
          </p:nvSpPr>
          <p:spPr>
            <a:xfrm>
              <a:off x="1617740" y="2715078"/>
              <a:ext cx="118872" cy="118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222"/>
          <p:cNvGrpSpPr/>
          <p:nvPr/>
        </p:nvGrpSpPr>
        <p:grpSpPr>
          <a:xfrm>
            <a:off x="460375" y="1179330"/>
            <a:ext cx="5504327" cy="4520503"/>
            <a:chOff x="460375" y="1179330"/>
            <a:chExt cx="5938077" cy="4520503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460375" y="1969486"/>
              <a:ext cx="5926357" cy="14067"/>
            </a:xfrm>
            <a:prstGeom prst="straightConnector1">
              <a:avLst/>
            </a:prstGeom>
            <a:ln w="6350"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472095" y="1179330"/>
              <a:ext cx="5926357" cy="14067"/>
            </a:xfrm>
            <a:prstGeom prst="straightConnector1">
              <a:avLst/>
            </a:prstGeom>
            <a:ln w="6350"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>
              <a:off x="469747" y="2893278"/>
              <a:ext cx="5926357" cy="14067"/>
            </a:xfrm>
            <a:prstGeom prst="straightConnector1">
              <a:avLst/>
            </a:prstGeom>
            <a:ln w="6350"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>
              <a:off x="467399" y="3805350"/>
              <a:ext cx="5926357" cy="14067"/>
            </a:xfrm>
            <a:prstGeom prst="straightConnector1">
              <a:avLst/>
            </a:prstGeom>
            <a:ln w="6350"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465051" y="4759626"/>
              <a:ext cx="5926357" cy="14067"/>
            </a:xfrm>
            <a:prstGeom prst="straightConnector1">
              <a:avLst/>
            </a:prstGeom>
            <a:ln w="6350"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>
              <a:off x="462703" y="5685766"/>
              <a:ext cx="5926357" cy="14067"/>
            </a:xfrm>
            <a:prstGeom prst="straightConnector1">
              <a:avLst/>
            </a:prstGeom>
            <a:ln w="6350"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3" name="Object 202"/>
          <p:cNvGraphicFramePr>
            <a:graphicFrameLocks noChangeAspect="1"/>
          </p:cNvGraphicFramePr>
          <p:nvPr/>
        </p:nvGraphicFramePr>
        <p:xfrm>
          <a:off x="388938" y="5199063"/>
          <a:ext cx="796925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81" name="Equation" r:id="rId18" imgW="533160" imgH="203040" progId="Equation.3">
                  <p:embed/>
                </p:oleObj>
              </mc:Choice>
              <mc:Fallback>
                <p:oleObj name="Equation" r:id="rId18" imgW="533160" imgH="2030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5199063"/>
                        <a:ext cx="796925" cy="30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03"/>
          <p:cNvGrpSpPr/>
          <p:nvPr/>
        </p:nvGrpSpPr>
        <p:grpSpPr>
          <a:xfrm>
            <a:off x="2837007" y="5162910"/>
            <a:ext cx="1645213" cy="857432"/>
            <a:chOff x="705715" y="1976518"/>
            <a:chExt cx="1645213" cy="857432"/>
          </a:xfrm>
        </p:grpSpPr>
        <p:cxnSp>
          <p:nvCxnSpPr>
            <p:cNvPr id="205" name="Straight Connector 204"/>
            <p:cNvCxnSpPr/>
            <p:nvPr/>
          </p:nvCxnSpPr>
          <p:spPr>
            <a:xfrm rot="5400000" flipH="1" flipV="1">
              <a:off x="2174028" y="2374523"/>
              <a:ext cx="228600" cy="158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rot="5400000" flipH="1" flipV="1">
              <a:off x="1258025" y="2620848"/>
              <a:ext cx="228600" cy="313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Oval 206"/>
            <p:cNvSpPr>
              <a:spLocks noChangeAspect="1"/>
            </p:cNvSpPr>
            <p:nvPr/>
          </p:nvSpPr>
          <p:spPr>
            <a:xfrm>
              <a:off x="2232056" y="2189886"/>
              <a:ext cx="118872" cy="118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>
              <a:spLocks noChangeAspect="1"/>
            </p:cNvSpPr>
            <p:nvPr/>
          </p:nvSpPr>
          <p:spPr>
            <a:xfrm>
              <a:off x="1312940" y="2705706"/>
              <a:ext cx="118872" cy="118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>
              <a:spLocks noChangeAspect="1"/>
            </p:cNvSpPr>
            <p:nvPr/>
          </p:nvSpPr>
          <p:spPr>
            <a:xfrm>
              <a:off x="1001131" y="2450134"/>
              <a:ext cx="118872" cy="118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>
              <a:spLocks noChangeAspect="1"/>
            </p:cNvSpPr>
            <p:nvPr/>
          </p:nvSpPr>
          <p:spPr>
            <a:xfrm>
              <a:off x="705715" y="2450134"/>
              <a:ext cx="118872" cy="118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1" name="Straight Connector 210"/>
            <p:cNvCxnSpPr/>
            <p:nvPr/>
          </p:nvCxnSpPr>
          <p:spPr>
            <a:xfrm rot="5400000" flipH="1" flipV="1">
              <a:off x="1761952" y="2275455"/>
              <a:ext cx="457200" cy="158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/>
            <p:cNvSpPr>
              <a:spLocks noChangeAspect="1"/>
            </p:cNvSpPr>
            <p:nvPr/>
          </p:nvSpPr>
          <p:spPr>
            <a:xfrm>
              <a:off x="1920212" y="1976518"/>
              <a:ext cx="118872" cy="118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3" name="Straight Connector 212"/>
            <p:cNvCxnSpPr/>
            <p:nvPr/>
          </p:nvCxnSpPr>
          <p:spPr>
            <a:xfrm rot="5400000" flipH="1" flipV="1">
              <a:off x="1565173" y="2632568"/>
              <a:ext cx="228600" cy="313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/>
            <p:cNvSpPr>
              <a:spLocks noChangeAspect="1"/>
            </p:cNvSpPr>
            <p:nvPr/>
          </p:nvSpPr>
          <p:spPr>
            <a:xfrm>
              <a:off x="1617740" y="2715078"/>
              <a:ext cx="118872" cy="118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15" name="Object 6"/>
          <p:cNvGraphicFramePr>
            <a:graphicFrameLocks noChangeAspect="1"/>
          </p:cNvGraphicFramePr>
          <p:nvPr/>
        </p:nvGraphicFramePr>
        <p:xfrm>
          <a:off x="5440414" y="5085471"/>
          <a:ext cx="1785938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82" name="Equation" r:id="rId20" imgW="1193760" imgH="203040" progId="Equation.3">
                  <p:embed/>
                </p:oleObj>
              </mc:Choice>
              <mc:Fallback>
                <p:oleObj name="Equation" r:id="rId20" imgW="1193760" imgH="2030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0414" y="5085471"/>
                        <a:ext cx="1785938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" name="TextBox 215"/>
          <p:cNvSpPr txBox="1"/>
          <p:nvPr/>
        </p:nvSpPr>
        <p:spPr>
          <a:xfrm>
            <a:off x="281354" y="6133514"/>
            <a:ext cx="620385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463550" algn="ctr"/>
                <a:tab pos="801688" algn="ctr"/>
                <a:tab pos="1082675" algn="ctr"/>
                <a:tab pos="1377950" algn="ctr"/>
                <a:tab pos="1716088" algn="ctr"/>
                <a:tab pos="1997075" algn="ctr"/>
                <a:tab pos="2292350" algn="ctr"/>
                <a:tab pos="2630488" algn="ctr"/>
                <a:tab pos="2968625" algn="ctr"/>
                <a:tab pos="3206750" algn="ctr"/>
                <a:tab pos="3544888" algn="ctr"/>
                <a:tab pos="3825875" algn="ctr"/>
                <a:tab pos="4121150" algn="ctr"/>
                <a:tab pos="4459288" algn="ctr"/>
                <a:tab pos="4740275" algn="ctr"/>
                <a:tab pos="5035550" algn="ctr"/>
              </a:tabLst>
            </a:pPr>
            <a:r>
              <a:rPr lang="en-US" sz="1800" i="1" kern="0" dirty="0" smtClean="0">
                <a:latin typeface="+mn-lt"/>
              </a:rPr>
              <a:t>k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	-6	-5	-4	-3	-2	-1	0	1	2	3	4	5	6	7	8	9</a:t>
            </a:r>
          </a:p>
        </p:txBody>
      </p:sp>
      <p:graphicFrame>
        <p:nvGraphicFramePr>
          <p:cNvPr id="99340" name="Object 12"/>
          <p:cNvGraphicFramePr>
            <a:graphicFrameLocks noChangeAspect="1"/>
          </p:cNvGraphicFramePr>
          <p:nvPr/>
        </p:nvGraphicFramePr>
        <p:xfrm>
          <a:off x="5472215" y="4005263"/>
          <a:ext cx="2789237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83" name="Equation" r:id="rId22" imgW="1866600" imgH="431640" progId="Equation.3">
                  <p:embed/>
                </p:oleObj>
              </mc:Choice>
              <mc:Fallback>
                <p:oleObj name="Equation" r:id="rId22" imgW="1866600" imgH="4316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215" y="4005263"/>
                        <a:ext cx="2789237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Discrete Convolution </a:t>
            </a:r>
          </a:p>
        </p:txBody>
      </p:sp>
      <p:grpSp>
        <p:nvGrpSpPr>
          <p:cNvPr id="46083" name="Group 1"/>
          <p:cNvGrpSpPr>
            <a:grpSpLocks/>
          </p:cNvGrpSpPr>
          <p:nvPr/>
        </p:nvGrpSpPr>
        <p:grpSpPr bwMode="auto">
          <a:xfrm>
            <a:off x="1066800" y="1981200"/>
            <a:ext cx="7905750" cy="4205288"/>
            <a:chOff x="1066800" y="1981200"/>
            <a:chExt cx="7543800" cy="3352800"/>
          </a:xfrm>
        </p:grpSpPr>
        <p:pic>
          <p:nvPicPr>
            <p:cNvPr id="4608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1981200"/>
              <a:ext cx="7543800" cy="2293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085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876800"/>
              <a:ext cx="5562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46087" name="Text Box 7"/>
            <p:cNvSpPr txBox="1">
              <a:spLocks noChangeArrowheads="1"/>
            </p:cNvSpPr>
            <p:nvPr/>
          </p:nvSpPr>
          <p:spPr bwMode="auto">
            <a:xfrm>
              <a:off x="2193925" y="3744913"/>
              <a:ext cx="8921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chemeClr val="bg2"/>
                  </a:solidFill>
                </a:rPr>
                <a:t>5 samples</a:t>
              </a:r>
            </a:p>
          </p:txBody>
        </p:sp>
        <p:sp>
          <p:nvSpPr>
            <p:cNvPr id="46088" name="Text Box 8"/>
            <p:cNvSpPr txBox="1">
              <a:spLocks noChangeArrowheads="1"/>
            </p:cNvSpPr>
            <p:nvPr/>
          </p:nvSpPr>
          <p:spPr bwMode="auto">
            <a:xfrm>
              <a:off x="4267200" y="3733800"/>
              <a:ext cx="8921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chemeClr val="bg2"/>
                  </a:solidFill>
                </a:rPr>
                <a:t>3 samples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725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7013" y="99354"/>
            <a:ext cx="8647164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Graphical Convolution (Cont.)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91158" y="589502"/>
            <a:ext cx="8685555" cy="32624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68275" indent="-168275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b="1" dirty="0" smtClean="0"/>
              <a:t>Observations:</a:t>
            </a:r>
          </a:p>
          <a:p>
            <a:pPr marL="338138" indent="-169863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1800" i="1" dirty="0" smtClean="0"/>
              <a:t>y</a:t>
            </a:r>
            <a:r>
              <a:rPr lang="en-US" sz="1800" dirty="0" smtClean="0"/>
              <a:t>[</a:t>
            </a:r>
            <a:r>
              <a:rPr lang="en-US" sz="1800" i="1" dirty="0" smtClean="0"/>
              <a:t>n</a:t>
            </a:r>
            <a:r>
              <a:rPr lang="en-US" sz="1800" dirty="0" smtClean="0"/>
              <a:t>] = 0</a:t>
            </a:r>
            <a:r>
              <a:rPr lang="en-US" sz="1800" b="1" dirty="0" smtClean="0"/>
              <a:t> for </a:t>
            </a:r>
            <a:r>
              <a:rPr lang="en-US" sz="1800" i="1" dirty="0" smtClean="0"/>
              <a:t>n</a:t>
            </a:r>
            <a:r>
              <a:rPr lang="en-US" sz="1800" dirty="0" smtClean="0"/>
              <a:t> &gt; 4</a:t>
            </a:r>
          </a:p>
          <a:p>
            <a:pPr marL="338138" indent="-169863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1800" b="1" dirty="0" smtClean="0"/>
              <a:t>If we define the duration of </a:t>
            </a:r>
            <a:r>
              <a:rPr lang="en-US" sz="1800" i="1" dirty="0" smtClean="0"/>
              <a:t>h</a:t>
            </a:r>
            <a:r>
              <a:rPr lang="en-US" sz="1800" dirty="0" smtClean="0"/>
              <a:t>[</a:t>
            </a:r>
            <a:r>
              <a:rPr lang="en-US" sz="1800" i="1" dirty="0" smtClean="0"/>
              <a:t>n</a:t>
            </a:r>
            <a:r>
              <a:rPr lang="en-US" sz="1800" dirty="0" smtClean="0"/>
              <a:t>]</a:t>
            </a:r>
            <a:r>
              <a:rPr lang="en-US" sz="1800" b="1" dirty="0" smtClean="0"/>
              <a:t> as the difference in time from the first nonzero sample to the last nonzero sample, the duration of h[n], </a:t>
            </a:r>
            <a:r>
              <a:rPr lang="en-US" sz="1800" i="1" dirty="0" err="1" smtClean="0"/>
              <a:t>L</a:t>
            </a:r>
            <a:r>
              <a:rPr lang="en-US" sz="1800" i="1" baseline="-25000" dirty="0" err="1" smtClean="0"/>
              <a:t>h</a:t>
            </a:r>
            <a:r>
              <a:rPr lang="en-US" sz="1800" b="1" dirty="0" smtClean="0"/>
              <a:t>, is</a:t>
            </a:r>
            <a:br>
              <a:rPr lang="en-US" sz="1800" b="1" dirty="0" smtClean="0"/>
            </a:br>
            <a:r>
              <a:rPr lang="en-US" sz="1800" b="1" dirty="0" smtClean="0"/>
              <a:t>4 samples.</a:t>
            </a:r>
          </a:p>
          <a:p>
            <a:pPr marL="338138" indent="-169863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1800" b="1" dirty="0" smtClean="0"/>
              <a:t>Similarly, </a:t>
            </a:r>
            <a:r>
              <a:rPr lang="en-US" sz="1800" i="1" dirty="0" smtClean="0"/>
              <a:t>L</a:t>
            </a:r>
            <a:r>
              <a:rPr lang="en-US" sz="1800" i="1" baseline="-25000" dirty="0" smtClean="0"/>
              <a:t>x </a:t>
            </a:r>
            <a:r>
              <a:rPr lang="en-US" sz="1800" dirty="0" smtClean="0"/>
              <a:t>= 3</a:t>
            </a:r>
            <a:r>
              <a:rPr lang="en-US" sz="1800" b="1" dirty="0" smtClean="0"/>
              <a:t>.</a:t>
            </a:r>
          </a:p>
          <a:p>
            <a:pPr marL="338138" indent="-169863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1800" b="1" dirty="0" smtClean="0"/>
              <a:t>The duration of </a:t>
            </a:r>
            <a:r>
              <a:rPr lang="en-US" sz="1800" i="1" dirty="0" smtClean="0"/>
              <a:t>y</a:t>
            </a:r>
            <a:r>
              <a:rPr lang="en-US" sz="1800" dirty="0" smtClean="0"/>
              <a:t>[</a:t>
            </a:r>
            <a:r>
              <a:rPr lang="en-US" sz="1800" i="1" dirty="0" smtClean="0"/>
              <a:t>n</a:t>
            </a:r>
            <a:r>
              <a:rPr lang="en-US" sz="1800" dirty="0" smtClean="0"/>
              <a:t>]</a:t>
            </a:r>
            <a:r>
              <a:rPr lang="en-US" sz="1800" b="1" dirty="0" smtClean="0"/>
              <a:t> is: </a:t>
            </a:r>
            <a:r>
              <a:rPr lang="en-US" sz="1800" i="1" dirty="0" smtClean="0"/>
              <a:t>L</a:t>
            </a:r>
            <a:r>
              <a:rPr lang="en-US" sz="1800" i="1" baseline="-25000" dirty="0" smtClean="0"/>
              <a:t>y </a:t>
            </a:r>
            <a:r>
              <a:rPr lang="en-US" sz="1800" b="1" dirty="0" smtClean="0"/>
              <a:t>= </a:t>
            </a:r>
            <a:r>
              <a:rPr lang="en-US" sz="1800" i="1" dirty="0" smtClean="0"/>
              <a:t>L</a:t>
            </a:r>
            <a:r>
              <a:rPr lang="en-US" sz="1800" i="1" baseline="-25000" dirty="0" smtClean="0"/>
              <a:t>x </a:t>
            </a:r>
            <a:r>
              <a:rPr lang="en-US" sz="1800" dirty="0" smtClean="0"/>
              <a:t>+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L</a:t>
            </a:r>
            <a:r>
              <a:rPr lang="en-US" sz="1800" i="1" baseline="-25000" dirty="0" err="1" smtClean="0"/>
              <a:t>h</a:t>
            </a:r>
            <a:r>
              <a:rPr lang="en-US" sz="1800" i="1" baseline="-25000" dirty="0" smtClean="0"/>
              <a:t> </a:t>
            </a:r>
            <a:r>
              <a:rPr lang="en-US" sz="1800" dirty="0" smtClean="0"/>
              <a:t>– 1</a:t>
            </a:r>
            <a:r>
              <a:rPr lang="en-US" sz="1800" b="1" dirty="0" smtClean="0"/>
              <a:t>. This is a good sanity check.</a:t>
            </a:r>
          </a:p>
          <a:p>
            <a:pPr marL="168275" indent="-168275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b="1" dirty="0" smtClean="0"/>
              <a:t>The fact that the output has a duration longer than the input indicates that convolution often acts like a low pass filter and smoothes the signal.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7013" y="99354"/>
            <a:ext cx="8647164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Examples of DT Convolution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6396" y="562706"/>
            <a:ext cx="32883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68275" indent="-168275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b="1" dirty="0" smtClean="0"/>
              <a:t>Example: unit-pulse</a:t>
            </a:r>
          </a:p>
        </p:txBody>
      </p:sp>
      <p:graphicFrame>
        <p:nvGraphicFramePr>
          <p:cNvPr id="92166" name="Object 6"/>
          <p:cNvGraphicFramePr>
            <a:graphicFrameLocks noChangeAspect="1"/>
          </p:cNvGraphicFramePr>
          <p:nvPr/>
        </p:nvGraphicFramePr>
        <p:xfrm>
          <a:off x="460375" y="995729"/>
          <a:ext cx="2782888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9" name="Equation" r:id="rId4" imgW="1854000" imgH="1091880" progId="Equation.3">
                  <p:embed/>
                </p:oleObj>
              </mc:Choice>
              <mc:Fallback>
                <p:oleObj name="Equation" r:id="rId4" imgW="1854000" imgH="1091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995729"/>
                        <a:ext cx="2782888" cy="163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4542179" y="560360"/>
            <a:ext cx="32883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68275" indent="-168275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b="1" dirty="0" smtClean="0"/>
              <a:t>Example: delayed unit-pulse</a:t>
            </a:r>
          </a:p>
        </p:txBody>
      </p:sp>
      <p:graphicFrame>
        <p:nvGraphicFramePr>
          <p:cNvPr id="92167" name="Object 7"/>
          <p:cNvGraphicFramePr>
            <a:graphicFrameLocks noChangeAspect="1"/>
          </p:cNvGraphicFramePr>
          <p:nvPr/>
        </p:nvGraphicFramePr>
        <p:xfrm>
          <a:off x="4802385" y="980095"/>
          <a:ext cx="3659187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0" name="Equation" r:id="rId6" imgW="2438280" imgH="1104840" progId="Equation.3">
                  <p:embed/>
                </p:oleObj>
              </mc:Choice>
              <mc:Fallback>
                <p:oleObj name="Equation" r:id="rId6" imgW="2438280" imgH="11048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385" y="980095"/>
                        <a:ext cx="3659187" cy="165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282524" y="2867510"/>
            <a:ext cx="32883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68275" indent="-168275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b="1" dirty="0" smtClean="0"/>
              <a:t>Example: unit step</a:t>
            </a:r>
          </a:p>
        </p:txBody>
      </p:sp>
      <p:graphicFrame>
        <p:nvGraphicFramePr>
          <p:cNvPr id="17" name="Object 6"/>
          <p:cNvGraphicFramePr>
            <a:graphicFrameLocks noChangeAspect="1"/>
          </p:cNvGraphicFramePr>
          <p:nvPr/>
        </p:nvGraphicFramePr>
        <p:xfrm>
          <a:off x="460375" y="3285973"/>
          <a:ext cx="3163887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1" name="Equation" r:id="rId8" imgW="2108160" imgH="1091880" progId="Equation.3">
                  <p:embed/>
                </p:oleObj>
              </mc:Choice>
              <mc:Fallback>
                <p:oleObj name="Equation" r:id="rId8" imgW="2108160" imgH="10918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3285973"/>
                        <a:ext cx="3163887" cy="163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4540909" y="2879179"/>
            <a:ext cx="32883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68275" indent="-168275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b="1" dirty="0" smtClean="0"/>
              <a:t>Example: integration</a:t>
            </a:r>
          </a:p>
        </p:txBody>
      </p:sp>
      <p:graphicFrame>
        <p:nvGraphicFramePr>
          <p:cNvPr id="19" name="Object 7"/>
          <p:cNvGraphicFramePr>
            <a:graphicFrameLocks noChangeAspect="1"/>
          </p:cNvGraphicFramePr>
          <p:nvPr/>
        </p:nvGraphicFramePr>
        <p:xfrm>
          <a:off x="4790458" y="3281363"/>
          <a:ext cx="3144837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2" name="Equation" r:id="rId10" imgW="2095200" imgH="2184120" progId="Equation.3">
                  <p:embed/>
                </p:oleObj>
              </mc:Choice>
              <mc:Fallback>
                <p:oleObj name="Equation" r:id="rId10" imgW="2095200" imgH="21841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0458" y="3281363"/>
                        <a:ext cx="3144837" cy="327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7013" y="99354"/>
            <a:ext cx="8647164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Properties of Convolution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6396" y="562706"/>
            <a:ext cx="32883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68275" indent="-168275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b="1" dirty="0" smtClean="0"/>
              <a:t>Commutative:</a:t>
            </a:r>
          </a:p>
        </p:txBody>
      </p:sp>
      <p:graphicFrame>
        <p:nvGraphicFramePr>
          <p:cNvPr id="92166" name="Object 6"/>
          <p:cNvGraphicFramePr>
            <a:graphicFrameLocks noChangeAspect="1"/>
          </p:cNvGraphicFramePr>
          <p:nvPr/>
        </p:nvGraphicFramePr>
        <p:xfrm>
          <a:off x="460375" y="979488"/>
          <a:ext cx="21542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0" name="Equation" r:id="rId4" imgW="1434960" imgH="203040" progId="Equation.3">
                  <p:embed/>
                </p:oleObj>
              </mc:Choice>
              <mc:Fallback>
                <p:oleObj name="Equation" r:id="rId4" imgW="1434960" imgH="203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979488"/>
                        <a:ext cx="21542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4542179" y="560360"/>
            <a:ext cx="32883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68275" indent="-168275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b="1" dirty="0" smtClean="0"/>
              <a:t>Implications</a:t>
            </a:r>
          </a:p>
        </p:txBody>
      </p:sp>
      <p:pic>
        <p:nvPicPr>
          <p:cNvPr id="92172" name="Picture 12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11472" y="979488"/>
            <a:ext cx="4729925" cy="572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20"/>
          <p:cNvSpPr/>
          <p:nvPr/>
        </p:nvSpPr>
        <p:spPr>
          <a:xfrm>
            <a:off x="198117" y="1789501"/>
            <a:ext cx="32883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68275" indent="-168275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b="1" dirty="0" smtClean="0"/>
              <a:t>Distributive:</a:t>
            </a:r>
          </a:p>
        </p:txBody>
      </p:sp>
      <p:graphicFrame>
        <p:nvGraphicFramePr>
          <p:cNvPr id="22" name="Object 6"/>
          <p:cNvGraphicFramePr>
            <a:graphicFrameLocks noChangeAspect="1"/>
          </p:cNvGraphicFramePr>
          <p:nvPr/>
        </p:nvGraphicFramePr>
        <p:xfrm>
          <a:off x="460375" y="2199713"/>
          <a:ext cx="26130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1" name="Equation" r:id="rId8" imgW="1739880" imgH="457200" progId="Equation.3">
                  <p:embed/>
                </p:oleObj>
              </mc:Choice>
              <mc:Fallback>
                <p:oleObj name="Equation" r:id="rId8" imgW="1739880" imgH="4572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2199713"/>
                        <a:ext cx="26130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192746" y="4291206"/>
            <a:ext cx="32883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68275" indent="-168275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b="1" dirty="0" smtClean="0"/>
              <a:t>Associative:</a:t>
            </a:r>
          </a:p>
        </p:txBody>
      </p:sp>
      <p:pic>
        <p:nvPicPr>
          <p:cNvPr id="92175" name="Picture 15">
            <a:hlinkClick r:id="rId6"/>
          </p:cNvPr>
          <p:cNvPicPr>
            <a:picLocks noChangeAspect="1" noChangeArrowheads="1"/>
          </p:cNvPicPr>
          <p:nvPr/>
        </p:nvPicPr>
        <p:blipFill>
          <a:blip r:embed="rId10" cstate="print"/>
          <a:srcRect r="49189"/>
          <a:stretch>
            <a:fillRect/>
          </a:stretch>
        </p:blipFill>
        <p:spPr bwMode="auto">
          <a:xfrm>
            <a:off x="5499360" y="1927274"/>
            <a:ext cx="2777605" cy="243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76" name="Picture 16">
            <a:hlinkClick r:id="rId6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292133" y="4680428"/>
            <a:ext cx="3190696" cy="177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2177" name="Object 17"/>
          <p:cNvGraphicFramePr>
            <a:graphicFrameLocks noChangeAspect="1"/>
          </p:cNvGraphicFramePr>
          <p:nvPr/>
        </p:nvGraphicFramePr>
        <p:xfrm>
          <a:off x="460375" y="4699318"/>
          <a:ext cx="2058988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2" name="Equation" r:id="rId12" imgW="1371600" imgH="685800" progId="Equation.3">
                  <p:embed/>
                </p:oleObj>
              </mc:Choice>
              <mc:Fallback>
                <p:oleObj name="Equation" r:id="rId12" imgW="1371600" imgH="6858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4699318"/>
                        <a:ext cx="2058988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7013" y="99354"/>
            <a:ext cx="8647164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Useful Properties of (DT) LTI Systems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6396" y="562706"/>
            <a:ext cx="131884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68275" indent="-168275">
              <a:spcAft>
                <a:spcPts val="1200"/>
              </a:spcAft>
              <a:buFont typeface="Arial" pitchFamily="34" charset="0"/>
              <a:buChar char="•"/>
              <a:tabLst>
                <a:tab pos="1828800" algn="l"/>
              </a:tabLst>
            </a:pPr>
            <a:r>
              <a:rPr lang="en-US" sz="1800" b="1" dirty="0" smtClean="0"/>
              <a:t>Causality:	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3363" y="1226794"/>
            <a:ext cx="32883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68275" indent="-168275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b="1" dirty="0" smtClean="0"/>
              <a:t>Stability: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63083" y="1857495"/>
            <a:ext cx="41682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68275" indent="-168275">
              <a:spcAft>
                <a:spcPts val="1200"/>
              </a:spcAft>
            </a:pPr>
            <a:r>
              <a:rPr lang="en-US" sz="1800" b="1" dirty="0" smtClean="0"/>
              <a:t>	Bounded Input ↔ Bounded Output</a:t>
            </a:r>
          </a:p>
        </p:txBody>
      </p:sp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1617780" y="580045"/>
          <a:ext cx="16017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6" name="Equation" r:id="rId4" imgW="1066680" imgH="203040" progId="Equation.3">
                  <p:embed/>
                </p:oleObj>
              </mc:Choice>
              <mc:Fallback>
                <p:oleObj name="Equation" r:id="rId4" imgW="106668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780" y="580045"/>
                        <a:ext cx="160178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2" name="Object 6"/>
          <p:cNvGraphicFramePr>
            <a:graphicFrameLocks noChangeAspect="1"/>
          </p:cNvGraphicFramePr>
          <p:nvPr/>
        </p:nvGraphicFramePr>
        <p:xfrm>
          <a:off x="1557509" y="1067949"/>
          <a:ext cx="12382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7" name="Equation" r:id="rId6" imgW="825480" imgH="431640" progId="Equation.3">
                  <p:embed/>
                </p:oleObj>
              </mc:Choice>
              <mc:Fallback>
                <p:oleObj name="Equation" r:id="rId6" imgW="825480" imgH="431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509" y="1067949"/>
                        <a:ext cx="123825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228600" y="633047"/>
            <a:ext cx="86106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68275" indent="-168275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b="1" dirty="0" smtClean="0"/>
              <a:t>We introduced a method for computing the output of a discrete-time (DT) linear time-invariant (LTI) system known as convolution.</a:t>
            </a:r>
          </a:p>
          <a:p>
            <a:pPr marL="168275" indent="-168275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b="1" dirty="0" smtClean="0"/>
              <a:t>We demonstrated how this operation can be performed analytically and graphically.</a:t>
            </a:r>
          </a:p>
          <a:p>
            <a:pPr marL="168275" indent="-168275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b="1" dirty="0" smtClean="0"/>
              <a:t>We discussed three important properties: commutative, associative and distributive.</a:t>
            </a:r>
          </a:p>
          <a:p>
            <a:pPr marL="168275" indent="-168275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b="1" dirty="0" smtClean="0"/>
              <a:t> we can  determine key properties of a system, such as causality and stability, by examining the system impulse response.</a:t>
            </a:r>
          </a:p>
          <a:p>
            <a:pPr>
              <a:spcAft>
                <a:spcPts val="1200"/>
              </a:spcAft>
            </a:pPr>
            <a:endParaRPr lang="en-US" sz="1800" b="1" dirty="0" smtClean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7013" y="57150"/>
            <a:ext cx="85793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41338" y="1358900"/>
            <a:ext cx="7907717" cy="32131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6213" marR="0" lvl="0" indent="-176213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1" noProof="0" dirty="0" smtClean="0">
                <a:solidFill>
                  <a:schemeClr val="accent1"/>
                </a:solidFill>
                <a:latin typeface="+mn-lt"/>
              </a:rPr>
              <a:t>Topics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sz="1800" b="1" noProof="0" dirty="0" smtClean="0">
                <a:solidFill>
                  <a:schemeClr val="tx2"/>
                </a:solidFill>
                <a:latin typeface="+mn-lt"/>
              </a:rPr>
              <a:t>Representation of DT Signals</a:t>
            </a:r>
            <a:r>
              <a:rPr lang="en-US" sz="1800" b="1" dirty="0" smtClean="0">
                <a:solidFill>
                  <a:schemeClr val="tx2"/>
                </a:solidFill>
                <a:latin typeface="+mn-lt"/>
              </a:rPr>
              <a:t/>
            </a:r>
            <a:br>
              <a:rPr lang="en-US" sz="1800" b="1" dirty="0" smtClean="0">
                <a:solidFill>
                  <a:schemeClr val="tx2"/>
                </a:solidFill>
                <a:latin typeface="+mn-lt"/>
              </a:rPr>
            </a:br>
            <a:r>
              <a:rPr lang="en-US" sz="1800" b="1" dirty="0" smtClean="0">
                <a:solidFill>
                  <a:schemeClr val="tx2"/>
                </a:solidFill>
                <a:latin typeface="+mn-lt"/>
              </a:rPr>
              <a:t>Response of DT LTI Systems</a:t>
            </a:r>
            <a:r>
              <a:rPr lang="en-US" sz="1800" b="1" noProof="0" dirty="0" smtClean="0">
                <a:solidFill>
                  <a:schemeClr val="tx2"/>
                </a:solidFill>
                <a:latin typeface="+mn-lt"/>
              </a:rPr>
              <a:t/>
            </a:r>
            <a:br>
              <a:rPr lang="en-US" sz="1800" b="1" noProof="0" dirty="0" smtClean="0">
                <a:solidFill>
                  <a:schemeClr val="tx2"/>
                </a:solidFill>
                <a:latin typeface="+mn-lt"/>
              </a:rPr>
            </a:br>
            <a:r>
              <a:rPr lang="en-US" sz="1800" b="1" dirty="0" smtClean="0">
                <a:solidFill>
                  <a:schemeClr val="tx2"/>
                </a:solidFill>
                <a:latin typeface="+mn-lt"/>
              </a:rPr>
              <a:t>Convolution</a:t>
            </a:r>
            <a:r>
              <a:rPr lang="en-US" sz="1800" b="1" noProof="0" dirty="0" smtClean="0">
                <a:solidFill>
                  <a:schemeClr val="tx2"/>
                </a:solidFill>
                <a:latin typeface="+mn-lt"/>
              </a:rPr>
              <a:t/>
            </a:r>
            <a:br>
              <a:rPr lang="en-US" sz="1800" b="1" noProof="0" dirty="0" smtClean="0">
                <a:solidFill>
                  <a:schemeClr val="tx2"/>
                </a:solidFill>
                <a:latin typeface="+mn-lt"/>
              </a:rPr>
            </a:br>
            <a:r>
              <a:rPr lang="en-US" sz="1800" b="1" noProof="0" dirty="0" smtClean="0">
                <a:solidFill>
                  <a:schemeClr val="tx2"/>
                </a:solidFill>
                <a:latin typeface="+mn-lt"/>
              </a:rPr>
              <a:t>Examples</a:t>
            </a:r>
            <a:br>
              <a:rPr lang="en-US" sz="1800" b="1" noProof="0" dirty="0" smtClean="0">
                <a:solidFill>
                  <a:schemeClr val="tx2"/>
                </a:solidFill>
                <a:latin typeface="+mn-lt"/>
              </a:rPr>
            </a:br>
            <a:r>
              <a:rPr lang="en-US" sz="1800" b="1" noProof="0" dirty="0" smtClean="0">
                <a:solidFill>
                  <a:schemeClr val="tx2"/>
                </a:solidFill>
                <a:latin typeface="+mn-lt"/>
              </a:rPr>
              <a:t>Properties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230188" y="1941342"/>
            <a:ext cx="8686800" cy="4916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68275" indent="-168275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bg1"/>
                </a:solidFill>
              </a:rPr>
              <a:t>So for  all “basic” signals, </a:t>
            </a:r>
            <a:r>
              <a:rPr lang="en-US" sz="1800" i="1" dirty="0" err="1" smtClean="0">
                <a:solidFill>
                  <a:schemeClr val="bg1"/>
                </a:solidFill>
              </a:rPr>
              <a:t>x</a:t>
            </a:r>
            <a:r>
              <a:rPr lang="en-US" sz="1800" i="1" baseline="-25000" dirty="0" err="1" smtClean="0">
                <a:solidFill>
                  <a:schemeClr val="bg1"/>
                </a:solidFill>
              </a:rPr>
              <a:t>k</a:t>
            </a:r>
            <a:r>
              <a:rPr lang="en-US" sz="1800" dirty="0" smtClean="0">
                <a:solidFill>
                  <a:schemeClr val="bg1"/>
                </a:solidFill>
              </a:rPr>
              <a:t>[</a:t>
            </a:r>
            <a:r>
              <a:rPr lang="en-US" sz="1800" i="1" dirty="0" smtClean="0">
                <a:solidFill>
                  <a:schemeClr val="bg1"/>
                </a:solidFill>
              </a:rPr>
              <a:t>n</a:t>
            </a:r>
            <a:r>
              <a:rPr lang="en-US" sz="1800" dirty="0" smtClean="0">
                <a:solidFill>
                  <a:schemeClr val="bg1"/>
                </a:solidFill>
              </a:rPr>
              <a:t>]</a:t>
            </a:r>
            <a:endParaRPr lang="en-US" sz="1800" b="1" dirty="0" smtClean="0">
              <a:solidFill>
                <a:schemeClr val="bg1"/>
              </a:solidFill>
            </a:endParaRPr>
          </a:p>
          <a:p>
            <a:pPr marL="338138" indent="-169863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800" b="1" dirty="0" smtClean="0">
                <a:solidFill>
                  <a:schemeClr val="bg1"/>
                </a:solidFill>
              </a:rPr>
              <a:t>We can represent any signal as a linear combination (</a:t>
            </a:r>
            <a:r>
              <a:rPr lang="en-US" sz="1800" b="1" dirty="0" err="1" smtClean="0">
                <a:solidFill>
                  <a:schemeClr val="bg1"/>
                </a:solidFill>
              </a:rPr>
              <a:t>e.g</a:t>
            </a:r>
            <a:r>
              <a:rPr lang="en-US" sz="1800" b="1" dirty="0" smtClean="0">
                <a:solidFill>
                  <a:schemeClr val="bg1"/>
                </a:solidFill>
              </a:rPr>
              <a:t>, weighted sum) of these building blocks</a:t>
            </a:r>
            <a:r>
              <a:rPr lang="en-US" sz="1800" b="1" dirty="0">
                <a:solidFill>
                  <a:schemeClr val="bg1"/>
                </a:solidFill>
              </a:rPr>
              <a:t>.</a:t>
            </a:r>
            <a:endParaRPr lang="en-US" sz="1800" b="1" dirty="0" smtClean="0">
              <a:solidFill>
                <a:schemeClr val="bg1"/>
              </a:solidFill>
            </a:endParaRPr>
          </a:p>
          <a:p>
            <a:pPr marL="338138" indent="-169863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1800" b="1" dirty="0" smtClean="0">
                <a:solidFill>
                  <a:schemeClr val="bg1"/>
                </a:solidFill>
              </a:rPr>
              <a:t>The response of an LTI system to these basic signals is easy to compute and provides significant insight.</a:t>
            </a:r>
          </a:p>
          <a:p>
            <a:pPr marL="168275" indent="-168275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b="1" dirty="0" smtClean="0"/>
              <a:t>For LTI Systems (CT or DT) there are two natural choices for these building blocks:</a:t>
            </a:r>
          </a:p>
          <a:p>
            <a:pPr marL="338138" indent="-169863">
              <a:spcAft>
                <a:spcPts val="7200"/>
              </a:spcAft>
              <a:tabLst>
                <a:tab pos="5035550" algn="l"/>
              </a:tabLst>
            </a:pPr>
            <a:r>
              <a:rPr lang="en-US" sz="1800" b="1" dirty="0" smtClean="0"/>
              <a:t>	   </a:t>
            </a:r>
          </a:p>
          <a:p>
            <a:pPr marL="168275" indent="-168275">
              <a:buFont typeface="Wingdings" pitchFamily="2" charset="2"/>
              <a:buChar char="§"/>
              <a:tabLst>
                <a:tab pos="1773238" algn="l"/>
              </a:tabLst>
            </a:pPr>
            <a:r>
              <a:rPr lang="en-US" sz="1800" b="1" dirty="0"/>
              <a:t>T</a:t>
            </a:r>
            <a:r>
              <a:rPr lang="en-US" sz="1800" b="1" dirty="0" smtClean="0"/>
              <a:t>here are many families of such functions: sinusoids, exponentials, and even data-dependent functions. The latter are extremely useful in compression and pattern recognition applications.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7013" y="57150"/>
            <a:ext cx="685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Exploiting Superposition and Time-Invariance</a:t>
            </a:r>
            <a:endParaRPr lang="en-US" b="1" dirty="0">
              <a:solidFill>
                <a:schemeClr val="accent2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21109" y="869406"/>
            <a:ext cx="6298608" cy="645238"/>
            <a:chOff x="1644262" y="1310171"/>
            <a:chExt cx="6298608" cy="645238"/>
          </a:xfrm>
        </p:grpSpPr>
        <p:grpSp>
          <p:nvGrpSpPr>
            <p:cNvPr id="15" name="Group 14"/>
            <p:cNvGrpSpPr/>
            <p:nvPr/>
          </p:nvGrpSpPr>
          <p:grpSpPr>
            <a:xfrm>
              <a:off x="4167618" y="1310171"/>
              <a:ext cx="1322363" cy="645238"/>
              <a:chOff x="4167618" y="1310171"/>
              <a:chExt cx="1322363" cy="645238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4167618" y="1310171"/>
                <a:ext cx="1322363" cy="645238"/>
              </a:xfrm>
              <a:prstGeom prst="rect">
                <a:avLst/>
              </a:prstGeom>
              <a:noFill/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195752" y="1338306"/>
                <a:ext cx="1252025" cy="609398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sz="1800" b="1" kern="0" dirty="0" smtClean="0">
                    <a:solidFill>
                      <a:schemeClr val="bg1"/>
                    </a:solidFill>
                    <a:latin typeface="+mn-lt"/>
                  </a:rPr>
                  <a:t>D</a:t>
                </a: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T LTI</a:t>
                </a:r>
              </a:p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System</a:t>
                </a:r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 flipV="1">
              <a:off x="3407963" y="1632790"/>
              <a:ext cx="731520" cy="1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5515772" y="1632790"/>
              <a:ext cx="731520" cy="1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0657" name="Object 1"/>
            <p:cNvGraphicFramePr>
              <a:graphicFrameLocks noChangeAspect="1"/>
            </p:cNvGraphicFramePr>
            <p:nvPr/>
          </p:nvGraphicFramePr>
          <p:xfrm>
            <a:off x="1644262" y="1425575"/>
            <a:ext cx="1658938" cy="515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16" name="Equation" r:id="rId3" imgW="1104840" imgH="342720" progId="Equation.3">
                    <p:embed/>
                  </p:oleObj>
                </mc:Choice>
                <mc:Fallback>
                  <p:oleObj name="Equation" r:id="rId3" imgW="1104840" imgH="342720" progId="Equation.3">
                    <p:embed/>
                    <p:pic>
                      <p:nvPicPr>
                        <p:cNvPr id="0" name="Picture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4262" y="1425575"/>
                          <a:ext cx="1658938" cy="5159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58" name="Object 2"/>
            <p:cNvGraphicFramePr>
              <a:graphicFrameLocks noChangeAspect="1"/>
            </p:cNvGraphicFramePr>
            <p:nvPr/>
          </p:nvGraphicFramePr>
          <p:xfrm>
            <a:off x="6283933" y="1425795"/>
            <a:ext cx="1658937" cy="515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17" name="Equation" r:id="rId5" imgW="1104840" imgH="342720" progId="Equation.3">
                    <p:embed/>
                  </p:oleObj>
                </mc:Choice>
                <mc:Fallback>
                  <p:oleObj name="Equation" r:id="rId5" imgW="1104840" imgH="34272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3933" y="1425795"/>
                          <a:ext cx="1658937" cy="5159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0" name="Picture 19" descr="x.JPG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rcRect l="8543" t="54141" r="7047" b="16800"/>
          <a:stretch>
            <a:fillRect/>
          </a:stretch>
        </p:blipFill>
        <p:spPr>
          <a:xfrm>
            <a:off x="6891237" y="4385983"/>
            <a:ext cx="1871003" cy="959741"/>
          </a:xfrm>
          <a:prstGeom prst="rect">
            <a:avLst/>
          </a:prstGeom>
        </p:spPr>
      </p:pic>
      <p:pic>
        <p:nvPicPr>
          <p:cNvPr id="21" name="Picture 20" descr="x.JPG">
            <a:hlinkClick r:id="rId7"/>
          </p:cNvPr>
          <p:cNvPicPr>
            <a:picLocks noChangeAspect="1"/>
          </p:cNvPicPr>
          <p:nvPr/>
        </p:nvPicPr>
        <p:blipFill>
          <a:blip r:embed="rId9" cstate="print"/>
          <a:srcRect b="20577"/>
          <a:stretch>
            <a:fillRect/>
          </a:stretch>
        </p:blipFill>
        <p:spPr>
          <a:xfrm>
            <a:off x="2757190" y="4299442"/>
            <a:ext cx="2150501" cy="99880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92991" y="4389120"/>
            <a:ext cx="1969477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168275" indent="-168275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b="1" dirty="0" smtClean="0"/>
              <a:t>DT Systems:</a:t>
            </a:r>
            <a:br>
              <a:rPr lang="en-US" sz="1800" b="1" dirty="0" smtClean="0"/>
            </a:br>
            <a:r>
              <a:rPr lang="en-US" sz="1800" b="1" dirty="0" smtClean="0"/>
              <a:t>(unit pulse)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92308" y="4344572"/>
            <a:ext cx="1969477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168275" indent="-168275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b="1" dirty="0" smtClean="0"/>
              <a:t>CT Systems:</a:t>
            </a:r>
            <a:br>
              <a:rPr lang="en-US" sz="1800" b="1" dirty="0" smtClean="0"/>
            </a:br>
            <a:r>
              <a:rPr lang="en-US" sz="1800" b="1" dirty="0" smtClean="0"/>
              <a:t>(impulse)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6503207" y="4333682"/>
          <a:ext cx="801687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8" name="Equation" r:id="rId10" imgW="533160" imgH="228600" progId="Equation.3">
                  <p:embed/>
                </p:oleObj>
              </mc:Choice>
              <mc:Fallback>
                <p:oleObj name="Equation" r:id="rId10" imgW="53316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3207" y="4333682"/>
                        <a:ext cx="801687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"/>
          <p:cNvGraphicFramePr>
            <a:graphicFrameLocks noChangeAspect="1"/>
          </p:cNvGraphicFramePr>
          <p:nvPr/>
        </p:nvGraphicFramePr>
        <p:xfrm>
          <a:off x="2007836" y="4378326"/>
          <a:ext cx="87788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9" name="Equation" r:id="rId12" imgW="583920" imgH="228600" progId="Equation.3">
                  <p:embed/>
                </p:oleObj>
              </mc:Choice>
              <mc:Fallback>
                <p:oleObj name="Equation" r:id="rId12" imgW="58392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7836" y="4378326"/>
                        <a:ext cx="877888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7013" y="57150"/>
            <a:ext cx="8617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Representation of DT Signals Using Unit Pulses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19189" y="6424624"/>
            <a:ext cx="2519362" cy="276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6" name="Picture 1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6373" y="691327"/>
            <a:ext cx="6611253" cy="588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7013" y="99354"/>
            <a:ext cx="8647164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Response of a DT LTI Systems – Convolution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209769" y="1575580"/>
            <a:ext cx="868680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65100" indent="-1651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b="1" dirty="0"/>
              <a:t>T</a:t>
            </a:r>
            <a:r>
              <a:rPr lang="en-US" sz="1800" b="1" dirty="0" smtClean="0"/>
              <a:t>he unit pulse response, </a:t>
            </a:r>
            <a:r>
              <a:rPr lang="en-US" sz="1800" i="1" dirty="0" smtClean="0"/>
              <a:t>h</a:t>
            </a:r>
            <a:r>
              <a:rPr lang="en-US" sz="1800" dirty="0" smtClean="0"/>
              <a:t>[</a:t>
            </a:r>
            <a:r>
              <a:rPr lang="en-US" sz="1800" i="1" dirty="0" smtClean="0"/>
              <a:t>n</a:t>
            </a:r>
            <a:r>
              <a:rPr lang="en-US" sz="1800" dirty="0" smtClean="0"/>
              <a:t>]</a:t>
            </a:r>
            <a:r>
              <a:rPr lang="en-US" sz="1800" b="1" dirty="0" smtClean="0"/>
              <a:t>, is  the response of a DT LTI system to a unit pulse function, </a:t>
            </a:r>
            <a:r>
              <a:rPr lang="en-US" sz="1800" i="1" dirty="0" smtClean="0">
                <a:sym typeface="Symbol"/>
              </a:rPr>
              <a:t></a:t>
            </a:r>
            <a:r>
              <a:rPr lang="en-US" sz="1800" dirty="0" smtClean="0">
                <a:sym typeface="Symbol"/>
              </a:rPr>
              <a:t>[</a:t>
            </a:r>
            <a:r>
              <a:rPr lang="en-US" sz="1800" i="1" dirty="0" smtClean="0">
                <a:sym typeface="Symbol"/>
              </a:rPr>
              <a:t>n</a:t>
            </a:r>
            <a:r>
              <a:rPr lang="en-US" sz="1800" dirty="0" smtClean="0">
                <a:sym typeface="Symbol"/>
              </a:rPr>
              <a:t>]</a:t>
            </a:r>
            <a:r>
              <a:rPr lang="en-US" sz="1800" b="1" dirty="0" smtClean="0">
                <a:sym typeface="Symbol"/>
              </a:rPr>
              <a:t>.</a:t>
            </a:r>
            <a:endParaRPr lang="en-US" sz="1800" b="1" dirty="0" smtClean="0"/>
          </a:p>
          <a:p>
            <a:pPr marL="165100" indent="-165100" algn="just">
              <a:spcAft>
                <a:spcPts val="3600"/>
              </a:spcAft>
              <a:buFont typeface="Arial" pitchFamily="34" charset="0"/>
              <a:buChar char="•"/>
            </a:pPr>
            <a:r>
              <a:rPr lang="en-US" sz="1800" b="1" dirty="0" smtClean="0"/>
              <a:t>Using the principle of time-invariance:</a:t>
            </a:r>
          </a:p>
          <a:p>
            <a:pPr marL="165100" indent="-165100" algn="just">
              <a:spcAft>
                <a:spcPts val="6000"/>
              </a:spcAft>
              <a:buFont typeface="Arial" pitchFamily="34" charset="0"/>
              <a:buChar char="•"/>
            </a:pPr>
            <a:r>
              <a:rPr lang="en-US" sz="1800" b="1" dirty="0" smtClean="0"/>
              <a:t>Using the principle of linearity:</a:t>
            </a:r>
          </a:p>
          <a:p>
            <a:pPr marL="165100" indent="-165100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b="1" dirty="0" smtClean="0"/>
              <a:t>Comments:</a:t>
            </a:r>
          </a:p>
          <a:p>
            <a:pPr marL="338138" indent="-169863"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1800" b="1" dirty="0" smtClean="0"/>
              <a:t>Recall that linearity implies the weighted sum of input signals will produce a similar weighted sum of output signals.</a:t>
            </a:r>
          </a:p>
          <a:p>
            <a:pPr marL="338138" indent="-169863"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1800" b="1" dirty="0" smtClean="0"/>
              <a:t>Each unit pulse function, </a:t>
            </a:r>
            <a:r>
              <a:rPr lang="en-US" sz="1800" i="1" dirty="0" smtClean="0">
                <a:sym typeface="Symbol"/>
              </a:rPr>
              <a:t></a:t>
            </a:r>
            <a:r>
              <a:rPr lang="en-US" sz="1800" dirty="0" smtClean="0">
                <a:sym typeface="Symbol"/>
              </a:rPr>
              <a:t>[</a:t>
            </a:r>
            <a:r>
              <a:rPr lang="en-US" sz="1800" i="1" dirty="0" smtClean="0">
                <a:sym typeface="Symbol"/>
              </a:rPr>
              <a:t>n-k</a:t>
            </a:r>
            <a:r>
              <a:rPr lang="en-US" sz="1800" dirty="0" smtClean="0">
                <a:sym typeface="Symbol"/>
              </a:rPr>
              <a:t>]</a:t>
            </a:r>
            <a:r>
              <a:rPr lang="en-US" sz="1800" b="1" dirty="0" smtClean="0">
                <a:sym typeface="Symbol"/>
              </a:rPr>
              <a:t>,</a:t>
            </a:r>
            <a:r>
              <a:rPr lang="en-US" sz="1800" b="1" dirty="0" smtClean="0"/>
              <a:t> produces a corresponding time-delayed version of the system impulse response function (</a:t>
            </a:r>
            <a:r>
              <a:rPr lang="en-US" sz="1800" i="1" dirty="0" smtClean="0"/>
              <a:t>h</a:t>
            </a:r>
            <a:r>
              <a:rPr lang="en-US" sz="1800" dirty="0" smtClean="0"/>
              <a:t>[</a:t>
            </a:r>
            <a:r>
              <a:rPr lang="en-US" sz="1800" i="1" dirty="0" smtClean="0"/>
              <a:t>n-k</a:t>
            </a:r>
            <a:r>
              <a:rPr lang="en-US" sz="1800" dirty="0" smtClean="0"/>
              <a:t>]</a:t>
            </a:r>
            <a:r>
              <a:rPr lang="en-US" sz="1800" b="1" dirty="0" smtClean="0"/>
              <a:t>).</a:t>
            </a:r>
          </a:p>
          <a:p>
            <a:pPr marL="338138" indent="-169863"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1800" b="1" dirty="0" smtClean="0"/>
              <a:t>The summation is referred to as the convolution sum.</a:t>
            </a:r>
          </a:p>
          <a:p>
            <a:pPr marL="338138" indent="-169863"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1800" b="1" dirty="0" smtClean="0"/>
              <a:t>The symbol “*” is used to denote the convolution operation.</a:t>
            </a:r>
          </a:p>
        </p:txBody>
      </p:sp>
      <p:grpSp>
        <p:nvGrpSpPr>
          <p:cNvPr id="20" name="Group 14"/>
          <p:cNvGrpSpPr/>
          <p:nvPr/>
        </p:nvGrpSpPr>
        <p:grpSpPr>
          <a:xfrm>
            <a:off x="3944465" y="742794"/>
            <a:ext cx="1322363" cy="645238"/>
            <a:chOff x="4167618" y="1310171"/>
            <a:chExt cx="1322363" cy="645238"/>
          </a:xfrm>
        </p:grpSpPr>
        <p:sp>
          <p:nvSpPr>
            <p:cNvPr id="25" name="Rectangle 24"/>
            <p:cNvSpPr/>
            <p:nvPr/>
          </p:nvSpPr>
          <p:spPr>
            <a:xfrm>
              <a:off x="4167618" y="1310171"/>
              <a:ext cx="1322363" cy="645238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195752" y="1338306"/>
              <a:ext cx="1252025" cy="609398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800" b="1" kern="0" dirty="0" smtClean="0">
                  <a:solidFill>
                    <a:schemeClr val="bg1"/>
                  </a:solidFill>
                  <a:latin typeface="+mn-lt"/>
                </a:rPr>
                <a:t>D</a:t>
              </a: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 LTI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V="1">
            <a:off x="3184810" y="1065413"/>
            <a:ext cx="731520" cy="1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292619" y="1065413"/>
            <a:ext cx="731520" cy="1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1"/>
          <p:cNvGraphicFramePr>
            <a:graphicFrameLocks noChangeAspect="1"/>
          </p:cNvGraphicFramePr>
          <p:nvPr/>
        </p:nvGraphicFramePr>
        <p:xfrm>
          <a:off x="1421109" y="858198"/>
          <a:ext cx="165893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4" name="Equation" r:id="rId3" imgW="1104840" imgH="342720" progId="Equation.3">
                  <p:embed/>
                </p:oleObj>
              </mc:Choice>
              <mc:Fallback>
                <p:oleObj name="Equation" r:id="rId3" imgW="1104840" imgH="34272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109" y="858198"/>
                        <a:ext cx="1658938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"/>
          <p:cNvGraphicFramePr>
            <a:graphicFrameLocks noChangeAspect="1"/>
          </p:cNvGraphicFramePr>
          <p:nvPr/>
        </p:nvGraphicFramePr>
        <p:xfrm>
          <a:off x="6060780" y="858418"/>
          <a:ext cx="165893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5" name="Equation" r:id="rId5" imgW="1104840" imgH="342720" progId="Equation.3">
                  <p:embed/>
                </p:oleObj>
              </mc:Choice>
              <mc:Fallback>
                <p:oleObj name="Equation" r:id="rId5" imgW="1104840" imgH="34272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0780" y="858418"/>
                        <a:ext cx="1658937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"/>
          <p:cNvGraphicFramePr>
            <a:graphicFrameLocks noChangeAspect="1"/>
          </p:cNvGraphicFramePr>
          <p:nvPr/>
        </p:nvGraphicFramePr>
        <p:xfrm>
          <a:off x="4332844" y="1050263"/>
          <a:ext cx="41910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6" name="Equation" r:id="rId7" imgW="279360" imgH="215640" progId="Equation.3">
                  <p:embed/>
                </p:oleObj>
              </mc:Choice>
              <mc:Fallback>
                <p:oleObj name="Equation" r:id="rId7" imgW="279360" imgH="215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844" y="1050263"/>
                        <a:ext cx="419100" cy="32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9" name="Object 11"/>
          <p:cNvGraphicFramePr>
            <a:graphicFrameLocks noChangeAspect="1"/>
          </p:cNvGraphicFramePr>
          <p:nvPr/>
        </p:nvGraphicFramePr>
        <p:xfrm>
          <a:off x="465138" y="2577732"/>
          <a:ext cx="3565526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7" name="Equation" r:id="rId9" imgW="2374560" imgH="203040" progId="Equation.3">
                  <p:embed/>
                </p:oleObj>
              </mc:Choice>
              <mc:Fallback>
                <p:oleObj name="Equation" r:id="rId9" imgW="2374560" imgH="2030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2577732"/>
                        <a:ext cx="3565526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0" name="Object 12"/>
          <p:cNvGraphicFramePr>
            <a:graphicFrameLocks noChangeAspect="1"/>
          </p:cNvGraphicFramePr>
          <p:nvPr/>
        </p:nvGraphicFramePr>
        <p:xfrm>
          <a:off x="465138" y="3235006"/>
          <a:ext cx="5969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8" name="Equation" r:id="rId11" imgW="3974760" imgH="431640" progId="Equation.3">
                  <p:embed/>
                </p:oleObj>
              </mc:Choice>
              <mc:Fallback>
                <p:oleObj name="Equation" r:id="rId11" imgW="3974760" imgH="4316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3235006"/>
                        <a:ext cx="59690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Bent-Up Arrow 29"/>
          <p:cNvSpPr/>
          <p:nvPr/>
        </p:nvSpPr>
        <p:spPr>
          <a:xfrm flipH="1">
            <a:off x="4403186" y="3840477"/>
            <a:ext cx="358023" cy="393895"/>
          </a:xfrm>
          <a:prstGeom prst="bent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81490" y="4037426"/>
            <a:ext cx="2264898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b="1" kern="0" noProof="0" dirty="0" smtClean="0">
                <a:solidFill>
                  <a:schemeClr val="accent1"/>
                </a:solidFill>
                <a:latin typeface="+mn-lt"/>
              </a:rPr>
              <a:t>c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onvolution sum</a:t>
            </a:r>
          </a:p>
        </p:txBody>
      </p:sp>
      <p:sp>
        <p:nvSpPr>
          <p:cNvPr id="32" name="Bent-Up Arrow 31"/>
          <p:cNvSpPr/>
          <p:nvPr/>
        </p:nvSpPr>
        <p:spPr>
          <a:xfrm flipH="1" flipV="1">
            <a:off x="5877949" y="2923733"/>
            <a:ext cx="358023" cy="393895"/>
          </a:xfrm>
          <a:prstGeom prst="bent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28118" y="2797125"/>
            <a:ext cx="2436054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b="1" kern="0" noProof="0" dirty="0" smtClean="0">
                <a:solidFill>
                  <a:schemeClr val="accent1"/>
                </a:solidFill>
                <a:latin typeface="+mn-lt"/>
              </a:rPr>
              <a:t>c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onvolution operator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7013" y="99354"/>
            <a:ext cx="8647164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LTI Systems and Impulse Response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6396" y="661182"/>
            <a:ext cx="8707438" cy="5057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68275" indent="-168275">
              <a:spcAft>
                <a:spcPts val="12800"/>
              </a:spcAft>
              <a:buFont typeface="Arial" pitchFamily="34" charset="0"/>
              <a:buChar char="•"/>
            </a:pPr>
            <a:r>
              <a:rPr lang="en-US" sz="1800" b="1" dirty="0" smtClean="0"/>
              <a:t>The output of any DT LTI is a convolution of the input signal with the unit pulse response:</a:t>
            </a:r>
          </a:p>
          <a:p>
            <a:pPr marL="168275" indent="-168275">
              <a:spcAft>
                <a:spcPts val="1200"/>
              </a:spcAft>
              <a:buFont typeface="Arial" pitchFamily="34" charset="0"/>
              <a:buChar char="•"/>
            </a:pPr>
            <a:endParaRPr lang="en-US" sz="1800" b="1" dirty="0" smtClean="0"/>
          </a:p>
          <a:p>
            <a:pPr marL="168275" indent="-168275">
              <a:spcAft>
                <a:spcPts val="1200"/>
              </a:spcAft>
              <a:buFont typeface="Arial" pitchFamily="34" charset="0"/>
              <a:buChar char="•"/>
            </a:pPr>
            <a:endParaRPr lang="en-US" sz="1800" b="1" dirty="0"/>
          </a:p>
          <a:p>
            <a:pPr marL="168275" indent="-168275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b="1" dirty="0" smtClean="0"/>
              <a:t>Any DT LTI system is completely characterized by its unit pulse response.</a:t>
            </a:r>
          </a:p>
          <a:p>
            <a:pPr marL="168275" indent="-168275">
              <a:spcAft>
                <a:spcPts val="1200"/>
              </a:spcAft>
              <a:buFont typeface="Arial" pitchFamily="34" charset="0"/>
              <a:buChar char="•"/>
            </a:pPr>
            <a:endParaRPr lang="en-US" sz="1800" b="1" dirty="0" smtClean="0"/>
          </a:p>
          <a:p>
            <a:pPr marL="168275" indent="-168275">
              <a:spcAft>
                <a:spcPts val="1200"/>
              </a:spcAft>
              <a:buFont typeface="Arial" pitchFamily="34" charset="0"/>
              <a:buChar char="•"/>
            </a:pPr>
            <a:endParaRPr lang="en-US" sz="1800" b="1" dirty="0"/>
          </a:p>
          <a:p>
            <a:pPr marL="168275" indent="-168275">
              <a:spcAft>
                <a:spcPts val="1200"/>
              </a:spcAft>
              <a:buFont typeface="Arial" pitchFamily="34" charset="0"/>
              <a:buChar char="•"/>
            </a:pPr>
            <a:endParaRPr lang="en-US" sz="1800" b="1" dirty="0" smtClean="0"/>
          </a:p>
          <a:p>
            <a:pPr marL="168275" indent="-168275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b="1" dirty="0" smtClean="0"/>
              <a:t>Convolution has a simple graphical interpretation:</a:t>
            </a:r>
          </a:p>
        </p:txBody>
      </p:sp>
      <p:grpSp>
        <p:nvGrpSpPr>
          <p:cNvPr id="9" name="Group 14"/>
          <p:cNvGrpSpPr/>
          <p:nvPr/>
        </p:nvGrpSpPr>
        <p:grpSpPr>
          <a:xfrm>
            <a:off x="3325473" y="1305514"/>
            <a:ext cx="1322363" cy="645238"/>
            <a:chOff x="4167618" y="1310171"/>
            <a:chExt cx="1322363" cy="645238"/>
          </a:xfrm>
        </p:grpSpPr>
        <p:sp>
          <p:nvSpPr>
            <p:cNvPr id="10" name="Rectangle 9"/>
            <p:cNvSpPr/>
            <p:nvPr/>
          </p:nvSpPr>
          <p:spPr>
            <a:xfrm>
              <a:off x="4167618" y="1310171"/>
              <a:ext cx="1322363" cy="645238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95752" y="1338306"/>
              <a:ext cx="1252025" cy="609398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800" b="1" kern="0" dirty="0" smtClean="0">
                  <a:solidFill>
                    <a:schemeClr val="bg1"/>
                  </a:solidFill>
                  <a:latin typeface="+mn-lt"/>
                </a:rPr>
                <a:t>D</a:t>
              </a: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 LTI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V="1">
            <a:off x="2565818" y="1628133"/>
            <a:ext cx="731520" cy="1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673627" y="1628133"/>
            <a:ext cx="731520" cy="1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"/>
          <p:cNvGraphicFramePr>
            <a:graphicFrameLocks noChangeAspect="1"/>
          </p:cNvGraphicFramePr>
          <p:nvPr/>
        </p:nvGraphicFramePr>
        <p:xfrm>
          <a:off x="2030413" y="1483384"/>
          <a:ext cx="43815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0" name="Equation" r:id="rId3" imgW="291960" imgH="203040" progId="Equation.3">
                  <p:embed/>
                </p:oleObj>
              </mc:Choice>
              <mc:Fallback>
                <p:oleObj name="Equation" r:id="rId3" imgW="29196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3" y="1483384"/>
                        <a:ext cx="438150" cy="30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5461133" y="1469316"/>
          <a:ext cx="1620838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1" name="Equation" r:id="rId5" imgW="1079280" imgH="203040" progId="Equation.3">
                  <p:embed/>
                </p:oleObj>
              </mc:Choice>
              <mc:Fallback>
                <p:oleObj name="Equation" r:id="rId5" imgW="1079280" imgH="203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133" y="1469316"/>
                        <a:ext cx="1620838" cy="30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"/>
          <p:cNvGraphicFramePr>
            <a:graphicFrameLocks noChangeAspect="1"/>
          </p:cNvGraphicFramePr>
          <p:nvPr/>
        </p:nvGraphicFramePr>
        <p:xfrm>
          <a:off x="3713852" y="1612983"/>
          <a:ext cx="41910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2" name="Equation" r:id="rId7" imgW="279360" imgH="215640" progId="Equation.3">
                  <p:embed/>
                </p:oleObj>
              </mc:Choice>
              <mc:Fallback>
                <p:oleObj name="Equation" r:id="rId7" imgW="279360" imgH="215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852" y="1612983"/>
                        <a:ext cx="419100" cy="32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/>
        </p:nvGraphicFramePr>
        <p:xfrm>
          <a:off x="1587500" y="2109603"/>
          <a:ext cx="5969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3" name="Equation" r:id="rId9" imgW="3974760" imgH="431640" progId="Equation.3">
                  <p:embed/>
                </p:oleObj>
              </mc:Choice>
              <mc:Fallback>
                <p:oleObj name="Equation" r:id="rId9" imgW="3974760" imgH="431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2109603"/>
                        <a:ext cx="59690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27013" y="99354"/>
            <a:ext cx="8662154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Visualizing Convolution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66565" name="Picture 5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l="35881" t="46692" r="30918" b="22447"/>
          <a:stretch>
            <a:fillRect/>
          </a:stretch>
        </p:blipFill>
        <p:spPr bwMode="auto">
          <a:xfrm>
            <a:off x="5500468" y="576775"/>
            <a:ext cx="2855741" cy="1972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186396" y="675249"/>
            <a:ext cx="4385604" cy="2031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68275" indent="-168275">
              <a:spcAft>
                <a:spcPts val="7200"/>
              </a:spcAft>
              <a:buFont typeface="Arial" pitchFamily="34" charset="0"/>
              <a:buChar char="•"/>
            </a:pPr>
            <a:r>
              <a:rPr lang="en-US" sz="1800" b="1" dirty="0" smtClean="0"/>
              <a:t>There are four  basic steps to the calculation:</a:t>
            </a:r>
          </a:p>
          <a:p>
            <a:pPr marL="168275" indent="-168275">
              <a:spcAft>
                <a:spcPts val="7200"/>
              </a:spcAft>
              <a:buFont typeface="Arial" pitchFamily="34" charset="0"/>
              <a:buChar char="•"/>
            </a:pPr>
            <a:r>
              <a:rPr lang="en-US" sz="1800" b="1" dirty="0" smtClean="0"/>
              <a:t>The operation has a simple graphical interpretation:</a:t>
            </a:r>
          </a:p>
        </p:txBody>
      </p:sp>
      <p:pic>
        <p:nvPicPr>
          <p:cNvPr id="66568" name="Picture 8">
            <a:hlinkClick r:id="rId2"/>
          </p:cNvPr>
          <p:cNvPicPr>
            <a:picLocks noChangeAspect="1" noChangeArrowheads="1"/>
          </p:cNvPicPr>
          <p:nvPr/>
        </p:nvPicPr>
        <p:blipFill>
          <a:blip r:embed="rId4" cstate="print"/>
          <a:srcRect l="16948" t="46042" r="9057" b="8468"/>
          <a:stretch>
            <a:fillRect/>
          </a:stretch>
        </p:blipFill>
        <p:spPr bwMode="auto">
          <a:xfrm>
            <a:off x="642840" y="2827608"/>
            <a:ext cx="7854048" cy="358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Freeform 13"/>
          <p:cNvSpPr/>
          <p:nvPr/>
        </p:nvSpPr>
        <p:spPr>
          <a:xfrm>
            <a:off x="8032652" y="6020972"/>
            <a:ext cx="590843" cy="548640"/>
          </a:xfrm>
          <a:custGeom>
            <a:avLst/>
            <a:gdLst>
              <a:gd name="connsiteX0" fmla="*/ 0 w 590843"/>
              <a:gd name="connsiteY0" fmla="*/ 548640 h 548640"/>
              <a:gd name="connsiteX1" fmla="*/ 0 w 590843"/>
              <a:gd name="connsiteY1" fmla="*/ 548640 h 548640"/>
              <a:gd name="connsiteX2" fmla="*/ 506437 w 590843"/>
              <a:gd name="connsiteY2" fmla="*/ 0 h 548640"/>
              <a:gd name="connsiteX3" fmla="*/ 590843 w 590843"/>
              <a:gd name="connsiteY3" fmla="*/ 281354 h 548640"/>
              <a:gd name="connsiteX4" fmla="*/ 0 w 590843"/>
              <a:gd name="connsiteY4" fmla="*/ 54864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843" h="548640">
                <a:moveTo>
                  <a:pt x="0" y="548640"/>
                </a:moveTo>
                <a:lnTo>
                  <a:pt x="0" y="548640"/>
                </a:lnTo>
                <a:lnTo>
                  <a:pt x="506437" y="0"/>
                </a:lnTo>
                <a:lnTo>
                  <a:pt x="590843" y="281354"/>
                </a:lnTo>
                <a:lnTo>
                  <a:pt x="0" y="5486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7013" y="99354"/>
            <a:ext cx="8647164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Calculating Successive Values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6396" y="562706"/>
            <a:ext cx="4385604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68275" indent="-168275">
              <a:spcAft>
                <a:spcPts val="6000"/>
              </a:spcAft>
              <a:buFont typeface="Arial" pitchFamily="34" charset="0"/>
              <a:buChar char="•"/>
            </a:pPr>
            <a:r>
              <a:rPr lang="en-US" sz="1800" b="1" dirty="0" smtClean="0"/>
              <a:t>We can calculate each output point by shifting the unit pulse response one sample at a time:</a:t>
            </a:r>
          </a:p>
        </p:txBody>
      </p:sp>
      <p:pic>
        <p:nvPicPr>
          <p:cNvPr id="40972" name="Picture 12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02923" y="3624190"/>
            <a:ext cx="4214065" cy="227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0973" name="Object 13"/>
          <p:cNvGraphicFramePr>
            <a:graphicFrameLocks noChangeAspect="1"/>
          </p:cNvGraphicFramePr>
          <p:nvPr/>
        </p:nvGraphicFramePr>
        <p:xfrm>
          <a:off x="1398002" y="1744028"/>
          <a:ext cx="21542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0" name="Equation" r:id="rId6" imgW="1434960" imgH="431640" progId="Equation.3">
                  <p:embed/>
                </p:oleObj>
              </mc:Choice>
              <mc:Fallback>
                <p:oleObj name="Equation" r:id="rId6" imgW="1434960" imgH="4316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002" y="1744028"/>
                        <a:ext cx="2154237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181634" y="2980004"/>
            <a:ext cx="4385604" cy="28623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68275" indent="-168275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i="1" dirty="0" smtClean="0"/>
              <a:t>y</a:t>
            </a:r>
            <a:r>
              <a:rPr lang="en-US" sz="1800" dirty="0" smtClean="0"/>
              <a:t>[</a:t>
            </a:r>
            <a:r>
              <a:rPr lang="en-US" sz="1800" i="1" dirty="0" smtClean="0"/>
              <a:t>n</a:t>
            </a:r>
            <a:r>
              <a:rPr lang="en-US" sz="1800" dirty="0" smtClean="0"/>
              <a:t>] = 0</a:t>
            </a:r>
            <a:r>
              <a:rPr lang="en-US" sz="1800" b="1" dirty="0" smtClean="0"/>
              <a:t> for </a:t>
            </a:r>
            <a:r>
              <a:rPr lang="en-US" sz="1800" i="1" dirty="0" smtClean="0"/>
              <a:t>n</a:t>
            </a:r>
            <a:r>
              <a:rPr lang="en-US" sz="1800" dirty="0" smtClean="0"/>
              <a:t> &lt; ???</a:t>
            </a:r>
          </a:p>
          <a:p>
            <a:pPr marL="168275" indent="-168275">
              <a:spcAft>
                <a:spcPts val="1200"/>
              </a:spcAft>
            </a:pPr>
            <a:r>
              <a:rPr lang="en-US" sz="1800" b="1" dirty="0" smtClean="0"/>
              <a:t>	</a:t>
            </a:r>
            <a:r>
              <a:rPr lang="en-US" sz="1800" i="1" dirty="0" smtClean="0"/>
              <a:t> y</a:t>
            </a:r>
            <a:r>
              <a:rPr lang="en-US" sz="1800" dirty="0" smtClean="0"/>
              <a:t>[-1] = </a:t>
            </a:r>
            <a:endParaRPr lang="en-US" sz="1800" b="1" dirty="0" smtClean="0"/>
          </a:p>
          <a:p>
            <a:pPr marL="168275" indent="-168275">
              <a:spcAft>
                <a:spcPts val="1200"/>
              </a:spcAft>
            </a:pPr>
            <a:r>
              <a:rPr lang="en-US" sz="1800" b="1" dirty="0" smtClean="0"/>
              <a:t>	</a:t>
            </a:r>
            <a:r>
              <a:rPr lang="en-US" sz="1800" i="1" dirty="0" smtClean="0"/>
              <a:t> y</a:t>
            </a:r>
            <a:r>
              <a:rPr lang="en-US" sz="1800" dirty="0" smtClean="0"/>
              <a:t>[</a:t>
            </a:r>
            <a:r>
              <a:rPr lang="en-US" sz="1800" i="1" dirty="0" smtClean="0"/>
              <a:t>0</a:t>
            </a:r>
            <a:r>
              <a:rPr lang="en-US" sz="1800" dirty="0" smtClean="0"/>
              <a:t>] = </a:t>
            </a:r>
            <a:endParaRPr lang="en-US" sz="1800" b="1" dirty="0" smtClean="0"/>
          </a:p>
          <a:p>
            <a:pPr marL="168275" indent="-168275">
              <a:spcAft>
                <a:spcPts val="1200"/>
              </a:spcAft>
            </a:pPr>
            <a:r>
              <a:rPr lang="en-US" sz="1800" b="1" dirty="0" smtClean="0"/>
              <a:t>	</a:t>
            </a:r>
            <a:r>
              <a:rPr lang="en-US" sz="1800" i="1" dirty="0" smtClean="0"/>
              <a:t> y</a:t>
            </a:r>
            <a:r>
              <a:rPr lang="en-US" sz="1800" dirty="0" smtClean="0"/>
              <a:t>[</a:t>
            </a:r>
            <a:r>
              <a:rPr lang="en-US" sz="1800" i="1" dirty="0" smtClean="0"/>
              <a:t>1</a:t>
            </a:r>
            <a:r>
              <a:rPr lang="en-US" sz="1800" dirty="0" smtClean="0"/>
              <a:t>] = </a:t>
            </a:r>
            <a:endParaRPr lang="en-US" sz="1800" b="1" dirty="0" smtClean="0"/>
          </a:p>
          <a:p>
            <a:pPr marL="168275" indent="-168275">
              <a:spcAft>
                <a:spcPts val="1200"/>
              </a:spcAft>
            </a:pPr>
            <a:r>
              <a:rPr lang="en-US" sz="1800" b="1" dirty="0" smtClean="0"/>
              <a:t>	…</a:t>
            </a:r>
          </a:p>
          <a:p>
            <a:pPr marL="168275" indent="-168275">
              <a:spcAft>
                <a:spcPts val="1200"/>
              </a:spcAft>
            </a:pPr>
            <a:r>
              <a:rPr lang="en-US" sz="1800" b="1" dirty="0" smtClean="0"/>
              <a:t>	</a:t>
            </a:r>
            <a:r>
              <a:rPr lang="en-US" sz="1800" i="1" dirty="0" smtClean="0"/>
              <a:t>y</a:t>
            </a:r>
            <a:r>
              <a:rPr lang="en-US" sz="1800" dirty="0" smtClean="0"/>
              <a:t>[</a:t>
            </a:r>
            <a:r>
              <a:rPr lang="en-US" sz="1800" i="1" dirty="0" smtClean="0"/>
              <a:t>n</a:t>
            </a:r>
            <a:r>
              <a:rPr lang="en-US" sz="1800" dirty="0" smtClean="0"/>
              <a:t>] = 0</a:t>
            </a:r>
            <a:r>
              <a:rPr lang="en-US" sz="1800" b="1" dirty="0" smtClean="0"/>
              <a:t> for </a:t>
            </a:r>
            <a:r>
              <a:rPr lang="en-US" sz="1800" i="1" dirty="0" smtClean="0"/>
              <a:t>n</a:t>
            </a:r>
            <a:r>
              <a:rPr lang="en-US" sz="1800" dirty="0" smtClean="0"/>
              <a:t> &gt; ???</a:t>
            </a:r>
            <a:endParaRPr lang="en-US" sz="1800" b="1" dirty="0" smtClean="0"/>
          </a:p>
          <a:p>
            <a:pPr marL="168275" indent="-168275">
              <a:spcAft>
                <a:spcPts val="1200"/>
              </a:spcAft>
              <a:buFont typeface="Arial" pitchFamily="34" charset="0"/>
              <a:buChar char="•"/>
            </a:pPr>
            <a:r>
              <a:rPr lang="en-US" sz="1800" b="1" dirty="0" smtClean="0"/>
              <a:t>Can we generalize this result?</a:t>
            </a:r>
          </a:p>
        </p:txBody>
      </p:sp>
      <p:pic>
        <p:nvPicPr>
          <p:cNvPr id="13" name="Picture 8">
            <a:hlinkClick r:id="rId4"/>
          </p:cNvPr>
          <p:cNvPicPr>
            <a:picLocks noChangeAspect="1" noChangeArrowheads="1"/>
          </p:cNvPicPr>
          <p:nvPr/>
        </p:nvPicPr>
        <p:blipFill>
          <a:blip r:embed="rId8" cstate="print"/>
          <a:srcRect l="16948" t="46042" r="59951" b="37546"/>
          <a:stretch>
            <a:fillRect/>
          </a:stretch>
        </p:blipFill>
        <p:spPr bwMode="auto">
          <a:xfrm>
            <a:off x="5622602" y="647116"/>
            <a:ext cx="2452052" cy="1294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8">
            <a:hlinkClick r:id="rId4"/>
          </p:cNvPr>
          <p:cNvPicPr>
            <a:picLocks noChangeAspect="1" noChangeArrowheads="1"/>
          </p:cNvPicPr>
          <p:nvPr/>
        </p:nvPicPr>
        <p:blipFill>
          <a:blip r:embed="rId8" cstate="print"/>
          <a:srcRect l="52773" t="46042" r="25094" b="39330"/>
          <a:stretch>
            <a:fillRect/>
          </a:stretch>
        </p:blipFill>
        <p:spPr bwMode="auto">
          <a:xfrm>
            <a:off x="5561432" y="1913208"/>
            <a:ext cx="2349304" cy="115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7013" y="99354"/>
            <a:ext cx="8647164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Graphical Convolution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rot="16200000" flipH="1">
            <a:off x="-1300271" y="3651143"/>
            <a:ext cx="5931353" cy="9290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-994087" y="3647764"/>
            <a:ext cx="5937247" cy="10154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H="1">
            <a:off x="-684566" y="3647723"/>
            <a:ext cx="5937251" cy="10231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6200000" flipH="1">
            <a:off x="-382076" y="3640649"/>
            <a:ext cx="5937256" cy="24372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-79696" y="3647756"/>
            <a:ext cx="5937252" cy="10166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 flipH="1">
            <a:off x="-1604071" y="3652826"/>
            <a:ext cx="5937250" cy="23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-1913562" y="3652826"/>
            <a:ext cx="5937252" cy="25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-2212977" y="3652837"/>
            <a:ext cx="5937256" cy="1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6200000" flipH="1">
            <a:off x="235801" y="3639403"/>
            <a:ext cx="5937252" cy="26871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16200000" flipH="1">
            <a:off x="529871" y="3652486"/>
            <a:ext cx="5925532" cy="12426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16200000" flipH="1">
            <a:off x="859473" y="3632380"/>
            <a:ext cx="5883848" cy="10953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16200000" flipH="1">
            <a:off x="1143825" y="3643456"/>
            <a:ext cx="5939600" cy="16418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16200000" flipH="1">
            <a:off x="1434900" y="3643113"/>
            <a:ext cx="5941946" cy="14754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2769580" y="1844635"/>
            <a:ext cx="228600" cy="158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3372921" y="2090960"/>
            <a:ext cx="228600" cy="313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2827608" y="1659998"/>
            <a:ext cx="118872" cy="1188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560323" y="1561523"/>
            <a:ext cx="365760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b="1" kern="0" dirty="0" smtClean="0">
                <a:latin typeface="+mn-lt"/>
              </a:rPr>
              <a:t>1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3132408" y="1922594"/>
            <a:ext cx="118872" cy="1188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3749052" y="1920246"/>
            <a:ext cx="118872" cy="1188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058548" y="1920246"/>
            <a:ext cx="118872" cy="1188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00519" y="2079676"/>
            <a:ext cx="365760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b="1" kern="0" dirty="0" smtClean="0">
                <a:latin typeface="+mn-lt"/>
              </a:rPr>
              <a:t>-1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3430184" y="2206302"/>
            <a:ext cx="118872" cy="1188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0" name="Object 129"/>
          <p:cNvGraphicFramePr>
            <a:graphicFrameLocks noChangeAspect="1"/>
          </p:cNvGraphicFramePr>
          <p:nvPr/>
        </p:nvGraphicFramePr>
        <p:xfrm>
          <a:off x="263280" y="1653369"/>
          <a:ext cx="47466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50" name="Equation" r:id="rId4" imgW="317160" imgH="203040" progId="Equation.3">
                  <p:embed/>
                </p:oleObj>
              </mc:Choice>
              <mc:Fallback>
                <p:oleObj name="Equation" r:id="rId4" imgW="31716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80" y="1653369"/>
                        <a:ext cx="474663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" name="TextBox 144"/>
          <p:cNvSpPr txBox="1"/>
          <p:nvPr/>
        </p:nvSpPr>
        <p:spPr>
          <a:xfrm>
            <a:off x="2555627" y="557999"/>
            <a:ext cx="365760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b="1" kern="0" dirty="0" smtClean="0">
                <a:latin typeface="+mn-lt"/>
              </a:rPr>
              <a:t>2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 rot="5400000" flipH="1" flipV="1">
            <a:off x="2485872" y="1054479"/>
            <a:ext cx="228600" cy="158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5400000" flipH="1" flipV="1">
            <a:off x="3075145" y="1300804"/>
            <a:ext cx="228600" cy="313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>
            <a:spLocks noChangeAspect="1"/>
          </p:cNvSpPr>
          <p:nvPr/>
        </p:nvSpPr>
        <p:spPr>
          <a:xfrm>
            <a:off x="2543900" y="869842"/>
            <a:ext cx="118872" cy="1188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2248479" y="785435"/>
            <a:ext cx="365760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b="1" kern="0" dirty="0" smtClean="0">
                <a:latin typeface="+mn-lt"/>
              </a:rPr>
              <a:t>1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3144128" y="1385662"/>
            <a:ext cx="118872" cy="1188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3760772" y="1130090"/>
            <a:ext cx="118872" cy="1188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4070268" y="1130090"/>
            <a:ext cx="118872" cy="1188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9" name="Object 138"/>
          <p:cNvGraphicFramePr>
            <a:graphicFrameLocks noChangeAspect="1"/>
          </p:cNvGraphicFramePr>
          <p:nvPr/>
        </p:nvGraphicFramePr>
        <p:xfrm>
          <a:off x="275000" y="863213"/>
          <a:ext cx="47466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51" name="Equation" r:id="rId6" imgW="317160" imgH="203040" progId="Equation.3">
                  <p:embed/>
                </p:oleObj>
              </mc:Choice>
              <mc:Fallback>
                <p:oleObj name="Equation" r:id="rId6" imgW="31716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000" y="863213"/>
                        <a:ext cx="474663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0" name="Straight Connector 139"/>
          <p:cNvCxnSpPr/>
          <p:nvPr/>
        </p:nvCxnSpPr>
        <p:spPr>
          <a:xfrm rot="5400000" flipH="1" flipV="1">
            <a:off x="2664652" y="955411"/>
            <a:ext cx="457200" cy="158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/>
          <p:cNvSpPr>
            <a:spLocks noChangeAspect="1"/>
          </p:cNvSpPr>
          <p:nvPr/>
        </p:nvSpPr>
        <p:spPr>
          <a:xfrm>
            <a:off x="2836980" y="656474"/>
            <a:ext cx="118872" cy="1188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/>
          <p:cNvCxnSpPr/>
          <p:nvPr/>
        </p:nvCxnSpPr>
        <p:spPr>
          <a:xfrm rot="5400000" flipH="1" flipV="1">
            <a:off x="3410429" y="1312524"/>
            <a:ext cx="228600" cy="313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>
            <a:spLocks noChangeAspect="1"/>
          </p:cNvSpPr>
          <p:nvPr/>
        </p:nvSpPr>
        <p:spPr>
          <a:xfrm>
            <a:off x="3448928" y="1395034"/>
            <a:ext cx="118872" cy="1188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2808839" y="1289520"/>
            <a:ext cx="365760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b="1" kern="0" dirty="0" smtClean="0">
                <a:latin typeface="+mn-lt"/>
              </a:rPr>
              <a:t>-1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509891" y="1287172"/>
            <a:ext cx="365760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b="1" kern="0" dirty="0" smtClean="0">
                <a:latin typeface="+mn-lt"/>
              </a:rPr>
              <a:t>-1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 rot="16200000" flipH="1">
            <a:off x="2332904" y="3640765"/>
            <a:ext cx="5941946" cy="14754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16200000" flipH="1">
            <a:off x="1753768" y="3652485"/>
            <a:ext cx="5941946" cy="14754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16200000" flipH="1">
            <a:off x="2060916" y="3650137"/>
            <a:ext cx="5941946" cy="14754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1" name="Object 160"/>
          <p:cNvGraphicFramePr>
            <a:graphicFrameLocks noChangeAspect="1"/>
          </p:cNvGraphicFramePr>
          <p:nvPr/>
        </p:nvGraphicFramePr>
        <p:xfrm>
          <a:off x="336917" y="2407905"/>
          <a:ext cx="911225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52" name="Equation" r:id="rId8" imgW="609480" imgH="203040" progId="Equation.3">
                  <p:embed/>
                </p:oleObj>
              </mc:Choice>
              <mc:Fallback>
                <p:oleObj name="Equation" r:id="rId8" imgW="60948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917" y="2407905"/>
                        <a:ext cx="911225" cy="30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7" name="Group 166"/>
          <p:cNvGrpSpPr/>
          <p:nvPr/>
        </p:nvGrpSpPr>
        <p:grpSpPr>
          <a:xfrm>
            <a:off x="705715" y="2370422"/>
            <a:ext cx="1645213" cy="857432"/>
            <a:chOff x="705715" y="1976518"/>
            <a:chExt cx="1645213" cy="857432"/>
          </a:xfrm>
        </p:grpSpPr>
        <p:cxnSp>
          <p:nvCxnSpPr>
            <p:cNvPr id="154" name="Straight Connector 153"/>
            <p:cNvCxnSpPr/>
            <p:nvPr/>
          </p:nvCxnSpPr>
          <p:spPr>
            <a:xfrm rot="5400000" flipH="1" flipV="1">
              <a:off x="2174028" y="2374523"/>
              <a:ext cx="228600" cy="158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5400000" flipH="1" flipV="1">
              <a:off x="1258025" y="2620848"/>
              <a:ext cx="228600" cy="313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/>
            <p:cNvSpPr>
              <a:spLocks noChangeAspect="1"/>
            </p:cNvSpPr>
            <p:nvPr/>
          </p:nvSpPr>
          <p:spPr>
            <a:xfrm>
              <a:off x="2232056" y="2189886"/>
              <a:ext cx="118872" cy="118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>
              <a:spLocks noChangeAspect="1"/>
            </p:cNvSpPr>
            <p:nvPr/>
          </p:nvSpPr>
          <p:spPr>
            <a:xfrm>
              <a:off x="1312940" y="2705706"/>
              <a:ext cx="118872" cy="118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>
              <a:spLocks noChangeAspect="1"/>
            </p:cNvSpPr>
            <p:nvPr/>
          </p:nvSpPr>
          <p:spPr>
            <a:xfrm>
              <a:off x="1001131" y="2450134"/>
              <a:ext cx="118872" cy="118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>
              <a:spLocks noChangeAspect="1"/>
            </p:cNvSpPr>
            <p:nvPr/>
          </p:nvSpPr>
          <p:spPr>
            <a:xfrm>
              <a:off x="705715" y="2450134"/>
              <a:ext cx="118872" cy="118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2" name="Straight Connector 161"/>
            <p:cNvCxnSpPr/>
            <p:nvPr/>
          </p:nvCxnSpPr>
          <p:spPr>
            <a:xfrm rot="5400000" flipH="1" flipV="1">
              <a:off x="1761952" y="2275455"/>
              <a:ext cx="457200" cy="158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Oval 162"/>
            <p:cNvSpPr>
              <a:spLocks noChangeAspect="1"/>
            </p:cNvSpPr>
            <p:nvPr/>
          </p:nvSpPr>
          <p:spPr>
            <a:xfrm>
              <a:off x="1920212" y="1976518"/>
              <a:ext cx="118872" cy="118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/>
            <p:cNvCxnSpPr/>
            <p:nvPr/>
          </p:nvCxnSpPr>
          <p:spPr>
            <a:xfrm rot="5400000" flipH="1" flipV="1">
              <a:off x="1565173" y="2632568"/>
              <a:ext cx="228600" cy="313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Oval 164"/>
            <p:cNvSpPr>
              <a:spLocks noChangeAspect="1"/>
            </p:cNvSpPr>
            <p:nvPr/>
          </p:nvSpPr>
          <p:spPr>
            <a:xfrm>
              <a:off x="1617740" y="2715078"/>
              <a:ext cx="118872" cy="118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98310" name="Object 6"/>
          <p:cNvGraphicFramePr>
            <a:graphicFrameLocks noChangeAspect="1"/>
          </p:cNvGraphicFramePr>
          <p:nvPr/>
        </p:nvGraphicFramePr>
        <p:xfrm>
          <a:off x="5341938" y="2137757"/>
          <a:ext cx="27527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53" name="Equation" r:id="rId10" imgW="1841400" imgH="431640" progId="Equation.3">
                  <p:embed/>
                </p:oleObj>
              </mc:Choice>
              <mc:Fallback>
                <p:oleObj name="Equation" r:id="rId10" imgW="1841400" imgH="431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1938" y="2137757"/>
                        <a:ext cx="2752725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" name="Object 168"/>
          <p:cNvGraphicFramePr>
            <a:graphicFrameLocks noChangeAspect="1"/>
          </p:cNvGraphicFramePr>
          <p:nvPr/>
        </p:nvGraphicFramePr>
        <p:xfrm>
          <a:off x="325438" y="3319667"/>
          <a:ext cx="930275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54" name="Equation" r:id="rId12" imgW="622080" imgH="203040" progId="Equation.3">
                  <p:embed/>
                </p:oleObj>
              </mc:Choice>
              <mc:Fallback>
                <p:oleObj name="Equation" r:id="rId12" imgW="62208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8" y="3319667"/>
                        <a:ext cx="930275" cy="30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0" name="Group 169"/>
          <p:cNvGrpSpPr/>
          <p:nvPr/>
        </p:nvGrpSpPr>
        <p:grpSpPr>
          <a:xfrm>
            <a:off x="1012863" y="3282494"/>
            <a:ext cx="1645213" cy="857432"/>
            <a:chOff x="705715" y="1976518"/>
            <a:chExt cx="1645213" cy="857432"/>
          </a:xfrm>
        </p:grpSpPr>
        <p:cxnSp>
          <p:nvCxnSpPr>
            <p:cNvPr id="171" name="Straight Connector 170"/>
            <p:cNvCxnSpPr/>
            <p:nvPr/>
          </p:nvCxnSpPr>
          <p:spPr>
            <a:xfrm rot="5400000" flipH="1" flipV="1">
              <a:off x="2174028" y="2374523"/>
              <a:ext cx="228600" cy="158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rot="5400000" flipH="1" flipV="1">
              <a:off x="1258025" y="2620848"/>
              <a:ext cx="228600" cy="313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/>
            <p:cNvSpPr>
              <a:spLocks noChangeAspect="1"/>
            </p:cNvSpPr>
            <p:nvPr/>
          </p:nvSpPr>
          <p:spPr>
            <a:xfrm>
              <a:off x="2232056" y="2189886"/>
              <a:ext cx="118872" cy="118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>
              <a:spLocks noChangeAspect="1"/>
            </p:cNvSpPr>
            <p:nvPr/>
          </p:nvSpPr>
          <p:spPr>
            <a:xfrm>
              <a:off x="1312940" y="2705706"/>
              <a:ext cx="118872" cy="118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>
              <a:spLocks noChangeAspect="1"/>
            </p:cNvSpPr>
            <p:nvPr/>
          </p:nvSpPr>
          <p:spPr>
            <a:xfrm>
              <a:off x="1001131" y="2450134"/>
              <a:ext cx="118872" cy="118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>
              <a:spLocks noChangeAspect="1"/>
            </p:cNvSpPr>
            <p:nvPr/>
          </p:nvSpPr>
          <p:spPr>
            <a:xfrm>
              <a:off x="705715" y="2450134"/>
              <a:ext cx="118872" cy="118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7" name="Straight Connector 176"/>
            <p:cNvCxnSpPr/>
            <p:nvPr/>
          </p:nvCxnSpPr>
          <p:spPr>
            <a:xfrm rot="5400000" flipH="1" flipV="1">
              <a:off x="1761952" y="2275455"/>
              <a:ext cx="457200" cy="158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>
              <a:spLocks noChangeAspect="1"/>
            </p:cNvSpPr>
            <p:nvPr/>
          </p:nvSpPr>
          <p:spPr>
            <a:xfrm>
              <a:off x="1920212" y="1976518"/>
              <a:ext cx="118872" cy="118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Connector 178"/>
            <p:cNvCxnSpPr/>
            <p:nvPr/>
          </p:nvCxnSpPr>
          <p:spPr>
            <a:xfrm rot="5400000" flipH="1" flipV="1">
              <a:off x="1565173" y="2632568"/>
              <a:ext cx="228600" cy="313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>
              <a:spLocks noChangeAspect="1"/>
            </p:cNvSpPr>
            <p:nvPr/>
          </p:nvSpPr>
          <p:spPr>
            <a:xfrm>
              <a:off x="1617740" y="2715078"/>
              <a:ext cx="118872" cy="118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81" name="Object 6"/>
          <p:cNvGraphicFramePr>
            <a:graphicFrameLocks noChangeAspect="1"/>
          </p:cNvGraphicFramePr>
          <p:nvPr/>
        </p:nvGraphicFramePr>
        <p:xfrm>
          <a:off x="5341938" y="3092773"/>
          <a:ext cx="27717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55" name="Equation" r:id="rId14" imgW="1854000" imgH="431640" progId="Equation.3">
                  <p:embed/>
                </p:oleObj>
              </mc:Choice>
              <mc:Fallback>
                <p:oleObj name="Equation" r:id="rId14" imgW="1854000" imgH="431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1938" y="3092773"/>
                        <a:ext cx="2771775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" name="Object 188"/>
          <p:cNvGraphicFramePr>
            <a:graphicFrameLocks noChangeAspect="1"/>
          </p:cNvGraphicFramePr>
          <p:nvPr/>
        </p:nvGraphicFramePr>
        <p:xfrm>
          <a:off x="333375" y="4273550"/>
          <a:ext cx="911225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56" name="Equation" r:id="rId16" imgW="609480" imgH="203040" progId="Equation.3">
                  <p:embed/>
                </p:oleObj>
              </mc:Choice>
              <mc:Fallback>
                <p:oleObj name="Equation" r:id="rId16" imgW="609480" imgH="2030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4273550"/>
                        <a:ext cx="911225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0" name="Group 189"/>
          <p:cNvGrpSpPr/>
          <p:nvPr/>
        </p:nvGrpSpPr>
        <p:grpSpPr>
          <a:xfrm>
            <a:off x="1320011" y="4236770"/>
            <a:ext cx="1645213" cy="857432"/>
            <a:chOff x="705715" y="1976518"/>
            <a:chExt cx="1645213" cy="857432"/>
          </a:xfrm>
        </p:grpSpPr>
        <p:cxnSp>
          <p:nvCxnSpPr>
            <p:cNvPr id="191" name="Straight Connector 190"/>
            <p:cNvCxnSpPr/>
            <p:nvPr/>
          </p:nvCxnSpPr>
          <p:spPr>
            <a:xfrm rot="5400000" flipH="1" flipV="1">
              <a:off x="2174028" y="2374523"/>
              <a:ext cx="228600" cy="158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rot="5400000" flipH="1" flipV="1">
              <a:off x="1258025" y="2620848"/>
              <a:ext cx="228600" cy="313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/>
            <p:cNvSpPr>
              <a:spLocks noChangeAspect="1"/>
            </p:cNvSpPr>
            <p:nvPr/>
          </p:nvSpPr>
          <p:spPr>
            <a:xfrm>
              <a:off x="2232056" y="2189886"/>
              <a:ext cx="118872" cy="118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>
              <a:spLocks noChangeAspect="1"/>
            </p:cNvSpPr>
            <p:nvPr/>
          </p:nvSpPr>
          <p:spPr>
            <a:xfrm>
              <a:off x="1312940" y="2705706"/>
              <a:ext cx="118872" cy="118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>
              <a:spLocks noChangeAspect="1"/>
            </p:cNvSpPr>
            <p:nvPr/>
          </p:nvSpPr>
          <p:spPr>
            <a:xfrm>
              <a:off x="1001131" y="2450134"/>
              <a:ext cx="118872" cy="118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>
              <a:spLocks noChangeAspect="1"/>
            </p:cNvSpPr>
            <p:nvPr/>
          </p:nvSpPr>
          <p:spPr>
            <a:xfrm>
              <a:off x="705715" y="2450134"/>
              <a:ext cx="118872" cy="118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Connector 196"/>
            <p:cNvCxnSpPr/>
            <p:nvPr/>
          </p:nvCxnSpPr>
          <p:spPr>
            <a:xfrm rot="5400000" flipH="1" flipV="1">
              <a:off x="1761952" y="2275455"/>
              <a:ext cx="457200" cy="158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197"/>
            <p:cNvSpPr>
              <a:spLocks noChangeAspect="1"/>
            </p:cNvSpPr>
            <p:nvPr/>
          </p:nvSpPr>
          <p:spPr>
            <a:xfrm>
              <a:off x="1920212" y="1976518"/>
              <a:ext cx="118872" cy="118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/>
            <p:cNvCxnSpPr/>
            <p:nvPr/>
          </p:nvCxnSpPr>
          <p:spPr>
            <a:xfrm rot="5400000" flipH="1" flipV="1">
              <a:off x="1565173" y="2632568"/>
              <a:ext cx="228600" cy="313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Oval 199"/>
            <p:cNvSpPr>
              <a:spLocks noChangeAspect="1"/>
            </p:cNvSpPr>
            <p:nvPr/>
          </p:nvSpPr>
          <p:spPr>
            <a:xfrm>
              <a:off x="1617740" y="2715078"/>
              <a:ext cx="118872" cy="118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01" name="Object 6"/>
          <p:cNvGraphicFramePr>
            <a:graphicFrameLocks noChangeAspect="1"/>
          </p:cNvGraphicFramePr>
          <p:nvPr/>
        </p:nvGraphicFramePr>
        <p:xfrm>
          <a:off x="5341938" y="4146180"/>
          <a:ext cx="1595437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57" name="Equation" r:id="rId18" imgW="1066680" imgH="203040" progId="Equation.3">
                  <p:embed/>
                </p:oleObj>
              </mc:Choice>
              <mc:Fallback>
                <p:oleObj name="Equation" r:id="rId18" imgW="1066680" imgH="2030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1938" y="4146180"/>
                        <a:ext cx="1595437" cy="30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3" name="Group 222"/>
          <p:cNvGrpSpPr/>
          <p:nvPr/>
        </p:nvGrpSpPr>
        <p:grpSpPr>
          <a:xfrm>
            <a:off x="460375" y="1179330"/>
            <a:ext cx="5504327" cy="4520503"/>
            <a:chOff x="460375" y="1179330"/>
            <a:chExt cx="5938077" cy="4520503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460375" y="1969486"/>
              <a:ext cx="5926357" cy="14067"/>
            </a:xfrm>
            <a:prstGeom prst="straightConnector1">
              <a:avLst/>
            </a:prstGeom>
            <a:ln w="6350"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472095" y="1179330"/>
              <a:ext cx="5926357" cy="14067"/>
            </a:xfrm>
            <a:prstGeom prst="straightConnector1">
              <a:avLst/>
            </a:prstGeom>
            <a:ln w="6350"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>
              <a:off x="469747" y="2893278"/>
              <a:ext cx="5926357" cy="14067"/>
            </a:xfrm>
            <a:prstGeom prst="straightConnector1">
              <a:avLst/>
            </a:prstGeom>
            <a:ln w="6350"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>
              <a:off x="467399" y="3805350"/>
              <a:ext cx="5926357" cy="14067"/>
            </a:xfrm>
            <a:prstGeom prst="straightConnector1">
              <a:avLst/>
            </a:prstGeom>
            <a:ln w="6350"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465051" y="4759626"/>
              <a:ext cx="5926357" cy="14067"/>
            </a:xfrm>
            <a:prstGeom prst="straightConnector1">
              <a:avLst/>
            </a:prstGeom>
            <a:ln w="6350"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>
              <a:off x="462703" y="5685766"/>
              <a:ext cx="5926357" cy="14067"/>
            </a:xfrm>
            <a:prstGeom prst="straightConnector1">
              <a:avLst/>
            </a:prstGeom>
            <a:ln w="6350"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3" name="Object 202"/>
          <p:cNvGraphicFramePr>
            <a:graphicFrameLocks noChangeAspect="1"/>
          </p:cNvGraphicFramePr>
          <p:nvPr/>
        </p:nvGraphicFramePr>
        <p:xfrm>
          <a:off x="388938" y="5199063"/>
          <a:ext cx="796925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58" name="Equation" r:id="rId20" imgW="533160" imgH="203040" progId="Equation.3">
                  <p:embed/>
                </p:oleObj>
              </mc:Choice>
              <mc:Fallback>
                <p:oleObj name="Equation" r:id="rId20" imgW="533160" imgH="2030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5199063"/>
                        <a:ext cx="796925" cy="30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" name="Group 203"/>
          <p:cNvGrpSpPr/>
          <p:nvPr/>
        </p:nvGrpSpPr>
        <p:grpSpPr>
          <a:xfrm>
            <a:off x="1641227" y="5162910"/>
            <a:ext cx="1645213" cy="857432"/>
            <a:chOff x="705715" y="1976518"/>
            <a:chExt cx="1645213" cy="857432"/>
          </a:xfrm>
        </p:grpSpPr>
        <p:cxnSp>
          <p:nvCxnSpPr>
            <p:cNvPr id="205" name="Straight Connector 204"/>
            <p:cNvCxnSpPr/>
            <p:nvPr/>
          </p:nvCxnSpPr>
          <p:spPr>
            <a:xfrm rot="5400000" flipH="1" flipV="1">
              <a:off x="2174028" y="2374523"/>
              <a:ext cx="228600" cy="158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rot="5400000" flipH="1" flipV="1">
              <a:off x="1258025" y="2620848"/>
              <a:ext cx="228600" cy="313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Oval 206"/>
            <p:cNvSpPr>
              <a:spLocks noChangeAspect="1"/>
            </p:cNvSpPr>
            <p:nvPr/>
          </p:nvSpPr>
          <p:spPr>
            <a:xfrm>
              <a:off x="2232056" y="2189886"/>
              <a:ext cx="118872" cy="118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>
              <a:spLocks noChangeAspect="1"/>
            </p:cNvSpPr>
            <p:nvPr/>
          </p:nvSpPr>
          <p:spPr>
            <a:xfrm>
              <a:off x="1312940" y="2705706"/>
              <a:ext cx="118872" cy="118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>
              <a:spLocks noChangeAspect="1"/>
            </p:cNvSpPr>
            <p:nvPr/>
          </p:nvSpPr>
          <p:spPr>
            <a:xfrm>
              <a:off x="1001131" y="2450134"/>
              <a:ext cx="118872" cy="118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>
              <a:spLocks noChangeAspect="1"/>
            </p:cNvSpPr>
            <p:nvPr/>
          </p:nvSpPr>
          <p:spPr>
            <a:xfrm>
              <a:off x="705715" y="2450134"/>
              <a:ext cx="118872" cy="118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1" name="Straight Connector 210"/>
            <p:cNvCxnSpPr/>
            <p:nvPr/>
          </p:nvCxnSpPr>
          <p:spPr>
            <a:xfrm rot="5400000" flipH="1" flipV="1">
              <a:off x="1761952" y="2275455"/>
              <a:ext cx="457200" cy="158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/>
            <p:cNvSpPr>
              <a:spLocks noChangeAspect="1"/>
            </p:cNvSpPr>
            <p:nvPr/>
          </p:nvSpPr>
          <p:spPr>
            <a:xfrm>
              <a:off x="1920212" y="1976518"/>
              <a:ext cx="118872" cy="118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3" name="Straight Connector 212"/>
            <p:cNvCxnSpPr/>
            <p:nvPr/>
          </p:nvCxnSpPr>
          <p:spPr>
            <a:xfrm rot="5400000" flipH="1" flipV="1">
              <a:off x="1565173" y="2632568"/>
              <a:ext cx="228600" cy="313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/>
            <p:cNvSpPr>
              <a:spLocks noChangeAspect="1"/>
            </p:cNvSpPr>
            <p:nvPr/>
          </p:nvSpPr>
          <p:spPr>
            <a:xfrm>
              <a:off x="1617740" y="2715078"/>
              <a:ext cx="118872" cy="1188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15" name="Object 6"/>
          <p:cNvGraphicFramePr>
            <a:graphicFrameLocks noChangeAspect="1"/>
          </p:cNvGraphicFramePr>
          <p:nvPr/>
        </p:nvGraphicFramePr>
        <p:xfrm>
          <a:off x="5454482" y="5127625"/>
          <a:ext cx="227965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59" name="Equation" r:id="rId22" imgW="1523880" imgH="203040" progId="Equation.3">
                  <p:embed/>
                </p:oleObj>
              </mc:Choice>
              <mc:Fallback>
                <p:oleObj name="Equation" r:id="rId22" imgW="1523880" imgH="2030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482" y="5127625"/>
                        <a:ext cx="2279650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" name="TextBox 215"/>
          <p:cNvSpPr txBox="1"/>
          <p:nvPr/>
        </p:nvSpPr>
        <p:spPr>
          <a:xfrm>
            <a:off x="281354" y="6133514"/>
            <a:ext cx="620385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463550" algn="ctr"/>
                <a:tab pos="801688" algn="ctr"/>
                <a:tab pos="1082675" algn="ctr"/>
                <a:tab pos="1377950" algn="ctr"/>
                <a:tab pos="1716088" algn="ctr"/>
                <a:tab pos="1997075" algn="ctr"/>
                <a:tab pos="2292350" algn="ctr"/>
                <a:tab pos="2630488" algn="ctr"/>
                <a:tab pos="2968625" algn="ctr"/>
                <a:tab pos="3206750" algn="ctr"/>
                <a:tab pos="3544888" algn="ctr"/>
                <a:tab pos="3825875" algn="ctr"/>
                <a:tab pos="4121150" algn="ctr"/>
                <a:tab pos="4459288" algn="ctr"/>
                <a:tab pos="4740275" algn="ctr"/>
                <a:tab pos="5035550" algn="ctr"/>
              </a:tabLst>
            </a:pPr>
            <a:r>
              <a:rPr lang="en-US" sz="1800" i="1" kern="0" dirty="0" smtClean="0">
                <a:latin typeface="+mn-lt"/>
              </a:rPr>
              <a:t>k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	-6	-5	-4	-3	-2	-1	0	1	2	3	4	5	6	7	8	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_title">
  <a:themeElements>
    <a:clrScheme name="ISIP Standard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333399"/>
      </a:accent1>
      <a:accent2>
        <a:srgbClr val="892034"/>
      </a:accent2>
      <a:accent3>
        <a:srgbClr val="FFFFE2"/>
      </a:accent3>
      <a:accent4>
        <a:srgbClr val="FFFFE2"/>
      </a:accent4>
      <a:accent5>
        <a:srgbClr val="FFFFE2"/>
      </a:accent5>
      <a:accent6>
        <a:srgbClr val="FFFFE2"/>
      </a:accent6>
      <a:hlink>
        <a:srgbClr val="892034"/>
      </a:hlink>
      <a:folHlink>
        <a:srgbClr val="892034"/>
      </a:folHlink>
    </a:clrScheme>
    <a:fontScheme name="ISIP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ecture_default">
  <a:themeElements>
    <a:clrScheme name="ISIP Standard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333399"/>
      </a:accent1>
      <a:accent2>
        <a:srgbClr val="892034"/>
      </a:accent2>
      <a:accent3>
        <a:srgbClr val="FFFFE2"/>
      </a:accent3>
      <a:accent4>
        <a:srgbClr val="FFFFE2"/>
      </a:accent4>
      <a:accent5>
        <a:srgbClr val="FFFFE2"/>
      </a:accent5>
      <a:accent6>
        <a:srgbClr val="FFFFE2"/>
      </a:accent6>
      <a:hlink>
        <a:srgbClr val="892034"/>
      </a:hlink>
      <a:folHlink>
        <a:srgbClr val="892034"/>
      </a:folHlink>
    </a:clrScheme>
    <a:fontScheme name="ISIP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0" tIns="0" rIns="0" bIns="0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sz="18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18726</TotalTime>
  <Words>521</Words>
  <Application>Microsoft Office PowerPoint</Application>
  <PresentationFormat>Letter Paper (8.5x11 in)</PresentationFormat>
  <Paragraphs>103</Paragraphs>
  <Slides>16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Symbol</vt:lpstr>
      <vt:lpstr>Tahoma</vt:lpstr>
      <vt:lpstr>Times New Roman</vt:lpstr>
      <vt:lpstr>Wingdings</vt:lpstr>
      <vt:lpstr>lecture_title</vt:lpstr>
      <vt:lpstr>lecture_default</vt:lpstr>
      <vt:lpstr>Equation</vt:lpstr>
      <vt:lpstr>  Graphical computation of convolution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Discrete Convolution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Gateway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DAGA</cp:lastModifiedBy>
  <cp:revision>1512</cp:revision>
  <dcterms:created xsi:type="dcterms:W3CDTF">2002-09-12T17:13:32Z</dcterms:created>
  <dcterms:modified xsi:type="dcterms:W3CDTF">2020-10-06T05:01:36Z</dcterms:modified>
</cp:coreProperties>
</file>