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7" r:id="rId4"/>
    <p:sldId id="275" r:id="rId5"/>
    <p:sldId id="258" r:id="rId6"/>
    <p:sldId id="276" r:id="rId7"/>
    <p:sldId id="259" r:id="rId8"/>
    <p:sldId id="260" r:id="rId9"/>
    <p:sldId id="261" r:id="rId10"/>
    <p:sldId id="262" r:id="rId11"/>
    <p:sldId id="263" r:id="rId12"/>
    <p:sldId id="264" r:id="rId13"/>
    <p:sldId id="278" r:id="rId14"/>
    <p:sldId id="274" r:id="rId15"/>
    <p:sldId id="287" r:id="rId16"/>
    <p:sldId id="265" r:id="rId17"/>
    <p:sldId id="279" r:id="rId18"/>
    <p:sldId id="280" r:id="rId19"/>
    <p:sldId id="288" r:id="rId20"/>
    <p:sldId id="267" r:id="rId21"/>
    <p:sldId id="268" r:id="rId22"/>
    <p:sldId id="269" r:id="rId23"/>
    <p:sldId id="270" r:id="rId24"/>
    <p:sldId id="271" r:id="rId25"/>
    <p:sldId id="272" r:id="rId26"/>
    <p:sldId id="273" r:id="rId27"/>
    <p:sldId id="289" r:id="rId28"/>
    <p:sldId id="281" r:id="rId29"/>
    <p:sldId id="282" r:id="rId30"/>
    <p:sldId id="290" r:id="rId31"/>
    <p:sldId id="283" r:id="rId32"/>
    <p:sldId id="284" r:id="rId33"/>
    <p:sldId id="291" r:id="rId34"/>
    <p:sldId id="285" r:id="rId35"/>
    <p:sldId id="286"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885A086-ED71-4AF2-9468-7A02E75F0192}" type="datetimeFigureOut">
              <a:rPr lang="en-IN" smtClean="0"/>
              <a:t>31-07-2020</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852AFDE0-B921-426C-9201-A4CF72AD1A47}" type="slidenum">
              <a:rPr lang="en-IN" smtClean="0"/>
              <a:t>‹#›</a:t>
            </a:fld>
            <a:endParaRPr lang="en-IN"/>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85A086-ED71-4AF2-9468-7A02E75F0192}" type="datetimeFigureOut">
              <a:rPr lang="en-IN" smtClean="0"/>
              <a:t>31-07-2020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AFDE0-B921-426C-9201-A4CF72AD1A4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85A086-ED71-4AF2-9468-7A02E75F0192}" type="datetimeFigureOut">
              <a:rPr lang="en-IN" smtClean="0"/>
              <a:t>31-07-2020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AFDE0-B921-426C-9201-A4CF72AD1A4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85A086-ED71-4AF2-9468-7A02E75F0192}" type="datetimeFigureOut">
              <a:rPr lang="en-IN" smtClean="0"/>
              <a:t>31-07-2020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AFDE0-B921-426C-9201-A4CF72AD1A4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885A086-ED71-4AF2-9468-7A02E75F0192}" type="datetimeFigureOut">
              <a:rPr lang="en-IN" smtClean="0"/>
              <a:t>31-07-2020</a:t>
            </a:fld>
            <a:endParaRPr lang="en-IN"/>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AFDE0-B921-426C-9201-A4CF72AD1A47}" type="slidenum">
              <a:rPr lang="en-IN" smtClean="0"/>
              <a:t>‹#›</a:t>
            </a:fld>
            <a:endParaRPr lang="en-IN"/>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85A086-ED71-4AF2-9468-7A02E75F0192}" type="datetimeFigureOut">
              <a:rPr lang="en-IN" smtClean="0"/>
              <a:t>31-07-2020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AFDE0-B921-426C-9201-A4CF72AD1A4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85A086-ED71-4AF2-9468-7A02E75F0192}" type="datetimeFigureOut">
              <a:rPr lang="en-IN" smtClean="0"/>
              <a:t>31-07-2020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2AFDE0-B921-426C-9201-A4CF72AD1A4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85A086-ED71-4AF2-9468-7A02E75F0192}" type="datetimeFigureOut">
              <a:rPr lang="en-IN" smtClean="0"/>
              <a:t>31-07-2020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2AFDE0-B921-426C-9201-A4CF72AD1A4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885A086-ED71-4AF2-9468-7A02E75F0192}" type="datetimeFigureOut">
              <a:rPr lang="en-IN" smtClean="0"/>
              <a:t>31-07-2020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2AFDE0-B921-426C-9201-A4CF72AD1A4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85A086-ED71-4AF2-9468-7A02E75F0192}" type="datetimeFigureOut">
              <a:rPr lang="en-IN" smtClean="0"/>
              <a:t>31-07-2020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AFDE0-B921-426C-9201-A4CF72AD1A47}" type="slidenum">
              <a:rPr lang="en-IN" smtClean="0"/>
              <a:t>‹#›</a:t>
            </a:fld>
            <a:endParaRPr lang="en-IN"/>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3885A086-ED71-4AF2-9468-7A02E75F0192}" type="datetimeFigureOut">
              <a:rPr lang="en-IN" smtClean="0"/>
              <a:t>31-07-2020</a:t>
            </a:fld>
            <a:endParaRPr lang="en-IN"/>
          </a:p>
        </p:txBody>
      </p:sp>
      <p:sp>
        <p:nvSpPr>
          <p:cNvPr id="7" name="Slide Number Placeholder 6"/>
          <p:cNvSpPr>
            <a:spLocks noGrp="1"/>
          </p:cNvSpPr>
          <p:nvPr>
            <p:ph type="sldNum" sz="quarter" idx="12"/>
          </p:nvPr>
        </p:nvSpPr>
        <p:spPr/>
        <p:txBody>
          <a:bodyPr/>
          <a:lstStyle/>
          <a:p>
            <a:fld id="{852AFDE0-B921-426C-9201-A4CF72AD1A47}" type="slidenum">
              <a:rPr lang="en-IN" smtClean="0"/>
              <a:t>‹#›</a:t>
            </a:fld>
            <a:endParaRPr lang="en-IN"/>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3885A086-ED71-4AF2-9468-7A02E75F0192}" type="datetimeFigureOut">
              <a:rPr lang="en-IN" smtClean="0"/>
              <a:t>31-07-2020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852AFDE0-B921-426C-9201-A4CF72AD1A47}" type="slidenum">
              <a:rPr lang="en-IN" smtClean="0"/>
              <a:t>‹#›</a:t>
            </a:fld>
            <a:endParaRPr lang="en-IN"/>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AhgtoQIfuQ4" TargetMode="External"/><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a:t>Chapter 2</a:t>
            </a:r>
          </a:p>
        </p:txBody>
      </p:sp>
      <p:sp>
        <p:nvSpPr>
          <p:cNvPr id="2" name="Title 1"/>
          <p:cNvSpPr>
            <a:spLocks noGrp="1"/>
          </p:cNvSpPr>
          <p:nvPr>
            <p:ph type="ctrTitle"/>
          </p:nvPr>
        </p:nvSpPr>
        <p:spPr>
          <a:xfrm>
            <a:off x="467544" y="2420889"/>
            <a:ext cx="6766561" cy="2025346"/>
          </a:xfrm>
        </p:spPr>
        <p:txBody>
          <a:bodyPr/>
          <a:lstStyle/>
          <a:p>
            <a:r>
              <a:rPr lang="en-IN" sz="2400" b="1" dirty="0">
                <a:solidFill>
                  <a:srgbClr val="002060"/>
                </a:solidFill>
              </a:rPr>
              <a:t>Organizational Strategy,</a:t>
            </a:r>
            <a:br>
              <a:rPr lang="en-IN" sz="2400" b="1" dirty="0">
                <a:solidFill>
                  <a:srgbClr val="002060"/>
                </a:solidFill>
              </a:rPr>
            </a:br>
            <a:r>
              <a:rPr lang="en-IN" sz="2400" b="1" dirty="0">
                <a:solidFill>
                  <a:srgbClr val="002060"/>
                </a:solidFill>
              </a:rPr>
              <a:t>Competitive Advantage,</a:t>
            </a:r>
            <a:br>
              <a:rPr lang="en-IN" sz="2400" b="1" dirty="0">
                <a:solidFill>
                  <a:srgbClr val="002060"/>
                </a:solidFill>
              </a:rPr>
            </a:br>
            <a:r>
              <a:rPr lang="en-IN" sz="2400" b="1" dirty="0">
                <a:solidFill>
                  <a:srgbClr val="002060"/>
                </a:solidFill>
              </a:rPr>
              <a:t>and Information Systems</a:t>
            </a:r>
          </a:p>
        </p:txBody>
      </p:sp>
    </p:spTree>
    <p:extLst>
      <p:ext uri="{BB962C8B-B14F-4D97-AF65-F5344CB8AC3E}">
        <p14:creationId xmlns:p14="http://schemas.microsoft.com/office/powerpoint/2010/main" val="231101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2D633-E158-4527-BB59-EAA2CCA4450F}"/>
              </a:ext>
            </a:extLst>
          </p:cNvPr>
          <p:cNvSpPr>
            <a:spLocks noGrp="1"/>
          </p:cNvSpPr>
          <p:nvPr>
            <p:ph type="title"/>
          </p:nvPr>
        </p:nvSpPr>
        <p:spPr>
          <a:xfrm>
            <a:off x="426128" y="408373"/>
            <a:ext cx="7818280" cy="932396"/>
          </a:xfrm>
        </p:spPr>
        <p:txBody>
          <a:bodyPr/>
          <a:lstStyle/>
          <a:p>
            <a:r>
              <a:rPr lang="en-IN" b="1" dirty="0"/>
              <a:t>Business Processes</a:t>
            </a:r>
            <a:endParaRPr lang="en-IN" dirty="0"/>
          </a:p>
        </p:txBody>
      </p:sp>
      <p:sp>
        <p:nvSpPr>
          <p:cNvPr id="3" name="Content Placeholder 2">
            <a:extLst>
              <a:ext uri="{FF2B5EF4-FFF2-40B4-BE49-F238E27FC236}">
                <a16:creationId xmlns:a16="http://schemas.microsoft.com/office/drawing/2014/main" id="{DE61CB46-2651-423B-A47F-A9FC08F863E4}"/>
              </a:ext>
            </a:extLst>
          </p:cNvPr>
          <p:cNvSpPr>
            <a:spLocks noGrp="1"/>
          </p:cNvSpPr>
          <p:nvPr>
            <p:ph idx="1"/>
          </p:nvPr>
        </p:nvSpPr>
        <p:spPr>
          <a:xfrm>
            <a:off x="323528" y="1628800"/>
            <a:ext cx="8507288" cy="4373563"/>
          </a:xfrm>
        </p:spPr>
        <p:txBody>
          <a:bodyPr>
            <a:normAutofit lnSpcReduction="10000"/>
          </a:bodyPr>
          <a:lstStyle/>
          <a:p>
            <a:r>
              <a:rPr lang="en-IN" dirty="0">
                <a:solidFill>
                  <a:srgbClr val="FF0000"/>
                </a:solidFill>
              </a:rPr>
              <a:t>How can an organization’s business processes can create a </a:t>
            </a:r>
            <a:r>
              <a:rPr lang="en-IN" b="1" dirty="0">
                <a:solidFill>
                  <a:srgbClr val="FF0000"/>
                </a:solidFill>
              </a:rPr>
              <a:t>Competitive Advantage?</a:t>
            </a:r>
            <a:endParaRPr lang="en-IN" dirty="0">
              <a:solidFill>
                <a:srgbClr val="FF0000"/>
              </a:solidFill>
            </a:endParaRPr>
          </a:p>
          <a:p>
            <a:pPr>
              <a:buFont typeface="Wingdings" panose="05000000000000000000" pitchFamily="2" charset="2"/>
              <a:buChar char="q"/>
            </a:pPr>
            <a:r>
              <a:rPr lang="en-IN" dirty="0">
                <a:solidFill>
                  <a:schemeClr val="tx1"/>
                </a:solidFill>
              </a:rPr>
              <a:t> If they enable the company to innovate or to execute more effectively and efficiently than its competitors</a:t>
            </a:r>
          </a:p>
          <a:p>
            <a:pPr>
              <a:buFont typeface="Wingdings" panose="05000000000000000000" pitchFamily="2" charset="2"/>
              <a:buChar char="q"/>
            </a:pPr>
            <a:r>
              <a:rPr lang="en-IN" dirty="0">
                <a:solidFill>
                  <a:schemeClr val="tx1"/>
                </a:solidFill>
              </a:rPr>
              <a:t> Make the company </a:t>
            </a:r>
            <a:r>
              <a:rPr lang="en-IN" strike="sngStrike" dirty="0">
                <a:solidFill>
                  <a:schemeClr val="tx1"/>
                </a:solidFill>
              </a:rPr>
              <a:t>less</a:t>
            </a:r>
            <a:r>
              <a:rPr lang="en-IN" dirty="0">
                <a:solidFill>
                  <a:schemeClr val="tx1"/>
                </a:solidFill>
              </a:rPr>
              <a:t> responsive and productive.</a:t>
            </a:r>
          </a:p>
          <a:p>
            <a:pPr>
              <a:buFont typeface="Wingdings" panose="05000000000000000000" pitchFamily="2" charset="2"/>
              <a:buChar char="q"/>
            </a:pPr>
            <a:r>
              <a:rPr lang="en-IN" dirty="0">
                <a:solidFill>
                  <a:schemeClr val="tx1"/>
                </a:solidFill>
              </a:rPr>
              <a:t> Example : </a:t>
            </a:r>
            <a:r>
              <a:rPr lang="en-IN" b="1" dirty="0">
                <a:solidFill>
                  <a:schemeClr val="tx1"/>
                </a:solidFill>
              </a:rPr>
              <a:t>Airline Industry</a:t>
            </a:r>
          </a:p>
          <a:p>
            <a:pPr marL="114300" indent="0">
              <a:buNone/>
            </a:pPr>
            <a:r>
              <a:rPr lang="en-IN" b="1" dirty="0">
                <a:solidFill>
                  <a:schemeClr val="tx1"/>
                </a:solidFill>
              </a:rPr>
              <a:t>    </a:t>
            </a:r>
            <a:r>
              <a:rPr lang="en-IN" dirty="0">
                <a:solidFill>
                  <a:srgbClr val="002060"/>
                </a:solidFill>
              </a:rPr>
              <a:t>What are the competitive necessities?</a:t>
            </a:r>
          </a:p>
          <a:p>
            <a:pPr marL="114300" indent="0">
              <a:buNone/>
            </a:pPr>
            <a:r>
              <a:rPr lang="en-IN" dirty="0">
                <a:solidFill>
                  <a:srgbClr val="002060"/>
                </a:solidFill>
              </a:rPr>
              <a:t>     - To attract customers and increase revenues</a:t>
            </a:r>
          </a:p>
          <a:p>
            <a:pPr marL="114300" indent="0">
              <a:buNone/>
            </a:pPr>
            <a:endParaRPr lang="en-IN" dirty="0">
              <a:solidFill>
                <a:srgbClr val="002060"/>
              </a:solidFill>
            </a:endParaRPr>
          </a:p>
          <a:p>
            <a:pPr marL="114300" indent="0">
              <a:buNone/>
            </a:pPr>
            <a:r>
              <a:rPr lang="en-IN" b="1" dirty="0">
                <a:solidFill>
                  <a:schemeClr val="accent2">
                    <a:lumMod val="75000"/>
                  </a:schemeClr>
                </a:solidFill>
              </a:rPr>
              <a:t>Cost Advantage	  	   Differentiation Advantage</a:t>
            </a:r>
          </a:p>
        </p:txBody>
      </p:sp>
      <p:graphicFrame>
        <p:nvGraphicFramePr>
          <p:cNvPr id="4" name="Table 4">
            <a:extLst>
              <a:ext uri="{FF2B5EF4-FFF2-40B4-BE49-F238E27FC236}">
                <a16:creationId xmlns:a16="http://schemas.microsoft.com/office/drawing/2014/main" id="{EFA89799-BF87-4C83-872D-27C715ED0C6E}"/>
              </a:ext>
            </a:extLst>
          </p:cNvPr>
          <p:cNvGraphicFramePr>
            <a:graphicFrameLocks noGrp="1"/>
          </p:cNvGraphicFramePr>
          <p:nvPr>
            <p:extLst>
              <p:ext uri="{D42A27DB-BD31-4B8C-83A1-F6EECF244321}">
                <p14:modId xmlns:p14="http://schemas.microsoft.com/office/powerpoint/2010/main" val="4005802056"/>
              </p:ext>
            </p:extLst>
          </p:nvPr>
        </p:nvGraphicFramePr>
        <p:xfrm>
          <a:off x="395536" y="5373216"/>
          <a:ext cx="8136904" cy="576064"/>
        </p:xfrm>
        <a:graphic>
          <a:graphicData uri="http://schemas.openxmlformats.org/drawingml/2006/table">
            <a:tbl>
              <a:tblPr firstRow="1" bandRow="1">
                <a:tableStyleId>{5DA37D80-6434-44D0-A028-1B22A696006F}</a:tableStyleId>
              </a:tblPr>
              <a:tblGrid>
                <a:gridCol w="8136904">
                  <a:extLst>
                    <a:ext uri="{9D8B030D-6E8A-4147-A177-3AD203B41FA5}">
                      <a16:colId xmlns:a16="http://schemas.microsoft.com/office/drawing/2014/main" val="1266538854"/>
                    </a:ext>
                  </a:extLst>
                </a:gridCol>
              </a:tblGrid>
              <a:tr h="576064">
                <a:tc>
                  <a:txBody>
                    <a:bodyPr/>
                    <a:lstStyle/>
                    <a:p>
                      <a:endParaRPr lang="en-IN" dirty="0"/>
                    </a:p>
                  </a:txBody>
                  <a:tcPr/>
                </a:tc>
                <a:extLst>
                  <a:ext uri="{0D108BD9-81ED-4DB2-BD59-A6C34878D82A}">
                    <a16:rowId xmlns:a16="http://schemas.microsoft.com/office/drawing/2014/main" val="3678292194"/>
                  </a:ext>
                </a:extLst>
              </a:tr>
            </a:tbl>
          </a:graphicData>
        </a:graphic>
      </p:graphicFrame>
    </p:spTree>
    <p:extLst>
      <p:ext uri="{BB962C8B-B14F-4D97-AF65-F5344CB8AC3E}">
        <p14:creationId xmlns:p14="http://schemas.microsoft.com/office/powerpoint/2010/main" val="380900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amond(in)">
                                      <p:cBhvr>
                                        <p:cTn id="20" dur="2000"/>
                                        <p:tgtEl>
                                          <p:spTgt spid="3">
                                            <p:txEl>
                                              <p:pRg st="2" end="2"/>
                                            </p:txEl>
                                          </p:spTgt>
                                        </p:tgtEl>
                                      </p:cBhvr>
                                    </p:animEffect>
                                  </p:childTnLst>
                                </p:cTn>
                              </p:par>
                              <p:par>
                                <p:cTn id="21" presetID="8" presetClass="entr" presetSubtype="16"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amond(in)">
                                      <p:cBhvr>
                                        <p:cTn id="23" dur="20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FAEE-FED0-43EE-9F5D-EDA6F75A571A}"/>
              </a:ext>
            </a:extLst>
          </p:cNvPr>
          <p:cNvSpPr>
            <a:spLocks noGrp="1"/>
          </p:cNvSpPr>
          <p:nvPr>
            <p:ph type="title"/>
          </p:nvPr>
        </p:nvSpPr>
        <p:spPr/>
        <p:txBody>
          <a:bodyPr>
            <a:normAutofit fontScale="90000"/>
          </a:bodyPr>
          <a:lstStyle/>
          <a:p>
            <a:br>
              <a:rPr lang="en-IN" b="1" dirty="0">
                <a:solidFill>
                  <a:schemeClr val="tx1"/>
                </a:solidFill>
              </a:rPr>
            </a:br>
            <a:r>
              <a:rPr lang="en-IN" b="1" dirty="0">
                <a:solidFill>
                  <a:schemeClr val="tx1"/>
                </a:solidFill>
              </a:rPr>
              <a:t>Airline Industry</a:t>
            </a:r>
            <a:br>
              <a:rPr lang="en-IN" b="1" dirty="0">
                <a:solidFill>
                  <a:schemeClr val="tx1"/>
                </a:solidFill>
              </a:rPr>
            </a:br>
            <a:endParaRPr lang="en-IN" dirty="0"/>
          </a:p>
        </p:txBody>
      </p:sp>
      <p:sp>
        <p:nvSpPr>
          <p:cNvPr id="3" name="Content Placeholder 2">
            <a:extLst>
              <a:ext uri="{FF2B5EF4-FFF2-40B4-BE49-F238E27FC236}">
                <a16:creationId xmlns:a16="http://schemas.microsoft.com/office/drawing/2014/main" id="{A95A2B33-80C0-4847-9341-E57E54FD75F4}"/>
              </a:ext>
            </a:extLst>
          </p:cNvPr>
          <p:cNvSpPr>
            <a:spLocks noGrp="1"/>
          </p:cNvSpPr>
          <p:nvPr>
            <p:ph idx="1"/>
          </p:nvPr>
        </p:nvSpPr>
        <p:spPr>
          <a:xfrm>
            <a:off x="395536" y="1752600"/>
            <a:ext cx="8496944" cy="4373563"/>
          </a:xfrm>
        </p:spPr>
        <p:txBody>
          <a:bodyPr/>
          <a:lstStyle/>
          <a:p>
            <a:r>
              <a:rPr lang="en-IN" b="1" dirty="0">
                <a:solidFill>
                  <a:srgbClr val="3366CC"/>
                </a:solidFill>
              </a:rPr>
              <a:t>An up-to-date, user-friendly site</a:t>
            </a:r>
          </a:p>
          <a:p>
            <a:r>
              <a:rPr lang="en-IN" b="1" dirty="0">
                <a:solidFill>
                  <a:srgbClr val="3366CC"/>
                </a:solidFill>
              </a:rPr>
              <a:t>Should provide fast answers to user queries</a:t>
            </a:r>
          </a:p>
          <a:p>
            <a:r>
              <a:rPr lang="en-IN" b="1" dirty="0">
                <a:solidFill>
                  <a:srgbClr val="3366CC"/>
                </a:solidFill>
              </a:rPr>
              <a:t>Electronic ticket purchases via their Web sites</a:t>
            </a:r>
          </a:p>
          <a:p>
            <a:r>
              <a:rPr lang="en-IN" b="1" dirty="0">
                <a:solidFill>
                  <a:srgbClr val="3366CC"/>
                </a:solidFill>
              </a:rPr>
              <a:t>these sites must be highly responsive</a:t>
            </a:r>
          </a:p>
          <a:p>
            <a:r>
              <a:rPr lang="en-IN" b="1" dirty="0">
                <a:solidFill>
                  <a:srgbClr val="3366CC"/>
                </a:solidFill>
              </a:rPr>
              <a:t>they must provide both current and accurate information on flights and prices.</a:t>
            </a:r>
          </a:p>
          <a:p>
            <a:endParaRPr lang="en-IN" b="1" dirty="0">
              <a:solidFill>
                <a:srgbClr val="3366CC"/>
              </a:solidFill>
            </a:endParaRPr>
          </a:p>
          <a:p>
            <a:r>
              <a:rPr lang="en-IN" dirty="0">
                <a:solidFill>
                  <a:schemeClr val="accent2">
                    <a:lumMod val="75000"/>
                  </a:schemeClr>
                </a:solidFill>
              </a:rPr>
              <a:t>In contrast, a site that provides outdated or inaccurate information, or has a slow response time, will hurt rather than improve business.</a:t>
            </a:r>
            <a:endParaRPr lang="en-IN" b="1" dirty="0">
              <a:solidFill>
                <a:schemeClr val="accent2">
                  <a:lumMod val="75000"/>
                </a:schemeClr>
              </a:solidFill>
            </a:endParaRPr>
          </a:p>
          <a:p>
            <a:endParaRPr lang="en-IN" dirty="0">
              <a:solidFill>
                <a:srgbClr val="3366CC"/>
              </a:solidFill>
            </a:endParaRPr>
          </a:p>
        </p:txBody>
      </p:sp>
    </p:spTree>
    <p:extLst>
      <p:ext uri="{BB962C8B-B14F-4D97-AF65-F5344CB8AC3E}">
        <p14:creationId xmlns:p14="http://schemas.microsoft.com/office/powerpoint/2010/main" val="26904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5F105F-BB3F-4C53-BE7A-EDB4854BC689}"/>
              </a:ext>
            </a:extLst>
          </p:cNvPr>
          <p:cNvPicPr>
            <a:picLocks noChangeAspect="1"/>
          </p:cNvPicPr>
          <p:nvPr/>
        </p:nvPicPr>
        <p:blipFill>
          <a:blip r:embed="rId2"/>
          <a:stretch>
            <a:fillRect/>
          </a:stretch>
        </p:blipFill>
        <p:spPr>
          <a:xfrm>
            <a:off x="467544" y="0"/>
            <a:ext cx="8208912" cy="6858000"/>
          </a:xfrm>
          <a:prstGeom prst="rect">
            <a:avLst/>
          </a:prstGeom>
        </p:spPr>
      </p:pic>
    </p:spTree>
    <p:extLst>
      <p:ext uri="{BB962C8B-B14F-4D97-AF65-F5344CB8AC3E}">
        <p14:creationId xmlns:p14="http://schemas.microsoft.com/office/powerpoint/2010/main" val="3712414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C419-2ADD-4A71-BCD7-4EF3CA7B4D02}"/>
              </a:ext>
            </a:extLst>
          </p:cNvPr>
          <p:cNvSpPr>
            <a:spLocks noGrp="1"/>
          </p:cNvSpPr>
          <p:nvPr>
            <p:ph type="title"/>
          </p:nvPr>
        </p:nvSpPr>
        <p:spPr>
          <a:xfrm>
            <a:off x="395536" y="332656"/>
            <a:ext cx="8034304" cy="1220428"/>
          </a:xfrm>
        </p:spPr>
        <p:txBody>
          <a:bodyPr>
            <a:normAutofit/>
          </a:bodyPr>
          <a:lstStyle/>
          <a:p>
            <a:r>
              <a:rPr lang="en-IN" b="1" dirty="0">
                <a:solidFill>
                  <a:schemeClr val="tx1"/>
                </a:solidFill>
              </a:rPr>
              <a:t>Airline Industry</a:t>
            </a:r>
            <a:br>
              <a:rPr lang="en-IN" b="1" dirty="0">
                <a:solidFill>
                  <a:schemeClr val="tx1"/>
                </a:solidFill>
              </a:rPr>
            </a:br>
            <a:endParaRPr lang="en-IN" dirty="0"/>
          </a:p>
        </p:txBody>
      </p:sp>
      <p:sp>
        <p:nvSpPr>
          <p:cNvPr id="3" name="Content Placeholder 2">
            <a:extLst>
              <a:ext uri="{FF2B5EF4-FFF2-40B4-BE49-F238E27FC236}">
                <a16:creationId xmlns:a16="http://schemas.microsoft.com/office/drawing/2014/main" id="{266C1473-D27C-4506-A8C7-E8B2EBAE3943}"/>
              </a:ext>
            </a:extLst>
          </p:cNvPr>
          <p:cNvSpPr>
            <a:spLocks noGrp="1"/>
          </p:cNvSpPr>
          <p:nvPr>
            <p:ph idx="1"/>
          </p:nvPr>
        </p:nvSpPr>
        <p:spPr/>
        <p:txBody>
          <a:bodyPr/>
          <a:lstStyle/>
          <a:p>
            <a:endParaRPr lang="en-IN" dirty="0">
              <a:solidFill>
                <a:srgbClr val="002060"/>
              </a:solidFill>
            </a:endParaRPr>
          </a:p>
          <a:p>
            <a:r>
              <a:rPr lang="en-IN" dirty="0">
                <a:solidFill>
                  <a:srgbClr val="002060"/>
                </a:solidFill>
              </a:rPr>
              <a:t>What are the inputs?</a:t>
            </a:r>
          </a:p>
          <a:p>
            <a:r>
              <a:rPr lang="en-IN" dirty="0">
                <a:solidFill>
                  <a:srgbClr val="002060"/>
                </a:solidFill>
              </a:rPr>
              <a:t>What are the outputs?</a:t>
            </a:r>
          </a:p>
          <a:p>
            <a:r>
              <a:rPr lang="en-IN" dirty="0">
                <a:solidFill>
                  <a:srgbClr val="002060"/>
                </a:solidFill>
              </a:rPr>
              <a:t>What are the resources?</a:t>
            </a:r>
          </a:p>
          <a:p>
            <a:r>
              <a:rPr lang="en-IN" dirty="0">
                <a:solidFill>
                  <a:srgbClr val="002060"/>
                </a:solidFill>
              </a:rPr>
              <a:t>How to measure the performance?</a:t>
            </a:r>
          </a:p>
          <a:p>
            <a:r>
              <a:rPr lang="en-IN" dirty="0">
                <a:solidFill>
                  <a:srgbClr val="002060"/>
                </a:solidFill>
              </a:rPr>
              <a:t>How the process creates customer value?</a:t>
            </a:r>
          </a:p>
          <a:p>
            <a:r>
              <a:rPr lang="en-IN" dirty="0">
                <a:solidFill>
                  <a:srgbClr val="002060"/>
                </a:solidFill>
              </a:rPr>
              <a:t>Efficiency metrics ?</a:t>
            </a:r>
          </a:p>
          <a:p>
            <a:r>
              <a:rPr lang="en-IN" dirty="0">
                <a:solidFill>
                  <a:srgbClr val="002060"/>
                </a:solidFill>
              </a:rPr>
              <a:t>Effectiveness metrics ?</a:t>
            </a:r>
          </a:p>
          <a:p>
            <a:endParaRPr lang="en-IN" dirty="0"/>
          </a:p>
        </p:txBody>
      </p:sp>
    </p:spTree>
    <p:extLst>
      <p:ext uri="{BB962C8B-B14F-4D97-AF65-F5344CB8AC3E}">
        <p14:creationId xmlns:p14="http://schemas.microsoft.com/office/powerpoint/2010/main" val="1721469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5FAE-4740-45EE-B26D-84BFE02A5542}"/>
              </a:ext>
            </a:extLst>
          </p:cNvPr>
          <p:cNvSpPr>
            <a:spLocks noGrp="1"/>
          </p:cNvSpPr>
          <p:nvPr>
            <p:ph type="title"/>
          </p:nvPr>
        </p:nvSpPr>
        <p:spPr/>
        <p:txBody>
          <a:bodyPr/>
          <a:lstStyle/>
          <a:p>
            <a:r>
              <a:rPr lang="en-IN" b="1" dirty="0"/>
              <a:t>Cross-Functional Processes</a:t>
            </a:r>
            <a:endParaRPr lang="en-IN" dirty="0"/>
          </a:p>
        </p:txBody>
      </p:sp>
      <p:sp>
        <p:nvSpPr>
          <p:cNvPr id="3" name="Content Placeholder 2">
            <a:extLst>
              <a:ext uri="{FF2B5EF4-FFF2-40B4-BE49-F238E27FC236}">
                <a16:creationId xmlns:a16="http://schemas.microsoft.com/office/drawing/2014/main" id="{915D103D-0E70-4631-B056-B7DEF0F80E0C}"/>
              </a:ext>
            </a:extLst>
          </p:cNvPr>
          <p:cNvSpPr>
            <a:spLocks noGrp="1"/>
          </p:cNvSpPr>
          <p:nvPr>
            <p:ph idx="1"/>
          </p:nvPr>
        </p:nvSpPr>
        <p:spPr>
          <a:xfrm>
            <a:off x="457200" y="1772816"/>
            <a:ext cx="8363272" cy="4353347"/>
          </a:xfrm>
        </p:spPr>
        <p:txBody>
          <a:bodyPr>
            <a:normAutofit lnSpcReduction="10000"/>
          </a:bodyPr>
          <a:lstStyle/>
          <a:p>
            <a:r>
              <a:rPr lang="en-IN" dirty="0">
                <a:solidFill>
                  <a:schemeClr val="tx1"/>
                </a:solidFill>
              </a:rPr>
              <a:t>Many business processes fall within a single functional area of the company</a:t>
            </a:r>
          </a:p>
          <a:p>
            <a:r>
              <a:rPr lang="en-IN" b="1" dirty="0">
                <a:solidFill>
                  <a:schemeClr val="accent2">
                    <a:lumMod val="75000"/>
                  </a:schemeClr>
                </a:solidFill>
              </a:rPr>
              <a:t>Cross-functional Business Processes </a:t>
            </a:r>
            <a:r>
              <a:rPr lang="en-IN" dirty="0">
                <a:solidFill>
                  <a:schemeClr val="tx1"/>
                </a:solidFill>
              </a:rPr>
              <a:t>cut across multiple functional areas; </a:t>
            </a:r>
          </a:p>
          <a:p>
            <a:r>
              <a:rPr lang="en-IN" dirty="0">
                <a:solidFill>
                  <a:schemeClr val="tx1"/>
                </a:solidFill>
              </a:rPr>
              <a:t>meaning that no single functional area is responsible for their execution.</a:t>
            </a:r>
          </a:p>
          <a:p>
            <a:r>
              <a:rPr lang="en-IN" dirty="0">
                <a:solidFill>
                  <a:schemeClr val="tx1"/>
                </a:solidFill>
              </a:rPr>
              <a:t>multiple functional areas collaborate to perform the process</a:t>
            </a:r>
          </a:p>
          <a:p>
            <a:r>
              <a:rPr lang="en-IN" b="1" dirty="0">
                <a:solidFill>
                  <a:srgbClr val="002060"/>
                </a:solidFill>
              </a:rPr>
              <a:t>For a cross-functional process to be successfully completed, each functional area must execute its specific process steps in a coordinated, collaborative way.</a:t>
            </a:r>
          </a:p>
        </p:txBody>
      </p:sp>
    </p:spTree>
    <p:extLst>
      <p:ext uri="{BB962C8B-B14F-4D97-AF65-F5344CB8AC3E}">
        <p14:creationId xmlns:p14="http://schemas.microsoft.com/office/powerpoint/2010/main" val="2129139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6">
            <a:extLst>
              <a:ext uri="{FF2B5EF4-FFF2-40B4-BE49-F238E27FC236}">
                <a16:creationId xmlns:a16="http://schemas.microsoft.com/office/drawing/2014/main" id="{C69B2717-44DD-4A3C-B558-E18CFC12BB97}"/>
              </a:ext>
            </a:extLst>
          </p:cNvPr>
          <p:cNvSpPr txBox="1">
            <a:spLocks/>
          </p:cNvSpPr>
          <p:nvPr/>
        </p:nvSpPr>
        <p:spPr>
          <a:xfrm>
            <a:off x="-76200" y="990600"/>
            <a:ext cx="9144000" cy="838200"/>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lgn="ctr"/>
            <a:r>
              <a:rPr lang="en-US" b="1" dirty="0"/>
              <a:t>Cross-Functional Processes</a:t>
            </a:r>
          </a:p>
        </p:txBody>
      </p:sp>
      <p:sp>
        <p:nvSpPr>
          <p:cNvPr id="3" name="Content Placeholder 7">
            <a:extLst>
              <a:ext uri="{FF2B5EF4-FFF2-40B4-BE49-F238E27FC236}">
                <a16:creationId xmlns:a16="http://schemas.microsoft.com/office/drawing/2014/main" id="{6EF7887E-1C4F-40DD-86F3-0A51537FFAC5}"/>
              </a:ext>
            </a:extLst>
          </p:cNvPr>
          <p:cNvSpPr txBox="1">
            <a:spLocks/>
          </p:cNvSpPr>
          <p:nvPr/>
        </p:nvSpPr>
        <p:spPr>
          <a:xfrm>
            <a:off x="0" y="2286000"/>
            <a:ext cx="2866254" cy="3810000"/>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r>
              <a:rPr lang="en-US" sz="1800" b="1" dirty="0">
                <a:solidFill>
                  <a:srgbClr val="7030A0"/>
                </a:solidFill>
              </a:rPr>
              <a:t>Cut across multiple functional areas; </a:t>
            </a:r>
          </a:p>
          <a:p>
            <a:r>
              <a:rPr lang="en-US" sz="1800" b="1" dirty="0">
                <a:solidFill>
                  <a:srgbClr val="7030A0"/>
                </a:solidFill>
              </a:rPr>
              <a:t>Multiple functional areas collaborate to perform the process; </a:t>
            </a:r>
          </a:p>
          <a:p>
            <a:r>
              <a:rPr lang="en-US" sz="1800" b="1" dirty="0">
                <a:solidFill>
                  <a:srgbClr val="7030A0"/>
                </a:solidFill>
              </a:rPr>
              <a:t>No single functional area is responsible for their execution. </a:t>
            </a:r>
          </a:p>
          <a:p>
            <a:r>
              <a:rPr lang="en-US" sz="1800" b="1" dirty="0">
                <a:solidFill>
                  <a:srgbClr val="7030A0"/>
                </a:solidFill>
              </a:rPr>
              <a:t>e.g., procurement and fulfillment.</a:t>
            </a:r>
          </a:p>
          <a:p>
            <a:pPr marL="0" indent="0">
              <a:buFont typeface="Arial" pitchFamily="34" charset="0"/>
              <a:buNone/>
            </a:pPr>
            <a:endParaRPr lang="en-US" sz="1800" dirty="0"/>
          </a:p>
        </p:txBody>
      </p:sp>
      <p:pic>
        <p:nvPicPr>
          <p:cNvPr id="5" name="Picture 2" descr="Image result for Cross-Functional Processes">
            <a:extLst>
              <a:ext uri="{FF2B5EF4-FFF2-40B4-BE49-F238E27FC236}">
                <a16:creationId xmlns:a16="http://schemas.microsoft.com/office/drawing/2014/main" id="{DEBDAF3F-8A4C-457B-BD51-111AB776CD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004" b="14451"/>
          <a:stretch/>
        </p:blipFill>
        <p:spPr bwMode="auto">
          <a:xfrm>
            <a:off x="2839786" y="1988840"/>
            <a:ext cx="6277748" cy="3709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74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020B-91C7-4035-B03E-1744A1581D4F}"/>
              </a:ext>
            </a:extLst>
          </p:cNvPr>
          <p:cNvSpPr>
            <a:spLocks noGrp="1"/>
          </p:cNvSpPr>
          <p:nvPr>
            <p:ph type="title"/>
          </p:nvPr>
        </p:nvSpPr>
        <p:spPr/>
        <p:txBody>
          <a:bodyPr/>
          <a:lstStyle/>
          <a:p>
            <a:r>
              <a:rPr lang="en-IN" dirty="0"/>
              <a:t>Good Business Processes</a:t>
            </a:r>
          </a:p>
        </p:txBody>
      </p:sp>
      <p:sp>
        <p:nvSpPr>
          <p:cNvPr id="3" name="Content Placeholder 2">
            <a:extLst>
              <a:ext uri="{FF2B5EF4-FFF2-40B4-BE49-F238E27FC236}">
                <a16:creationId xmlns:a16="http://schemas.microsoft.com/office/drawing/2014/main" id="{3CAE7A51-77C6-4078-89C0-CDB0B8B6360C}"/>
              </a:ext>
            </a:extLst>
          </p:cNvPr>
          <p:cNvSpPr>
            <a:spLocks noGrp="1"/>
          </p:cNvSpPr>
          <p:nvPr>
            <p:ph idx="1"/>
          </p:nvPr>
        </p:nvSpPr>
        <p:spPr>
          <a:xfrm>
            <a:off x="251520" y="1556792"/>
            <a:ext cx="8892480" cy="4896544"/>
          </a:xfrm>
        </p:spPr>
        <p:txBody>
          <a:bodyPr>
            <a:normAutofit/>
          </a:bodyPr>
          <a:lstStyle/>
          <a:p>
            <a:r>
              <a:rPr lang="en-IN" dirty="0"/>
              <a:t>Good business processes are vital to organizational success</a:t>
            </a:r>
          </a:p>
          <a:p>
            <a:r>
              <a:rPr lang="en-IN" dirty="0">
                <a:solidFill>
                  <a:schemeClr val="accent2">
                    <a:lumMod val="75000"/>
                  </a:schemeClr>
                </a:solidFill>
              </a:rPr>
              <a:t>But how can organizations determine if their business processes are well designed?</a:t>
            </a:r>
          </a:p>
          <a:p>
            <a:pPr>
              <a:buFont typeface="Wingdings" panose="05000000000000000000" pitchFamily="2" charset="2"/>
              <a:buChar char="§"/>
            </a:pPr>
            <a:r>
              <a:rPr lang="en-IN" b="1" dirty="0">
                <a:solidFill>
                  <a:srgbClr val="7030A0"/>
                </a:solidFill>
              </a:rPr>
              <a:t>Document: </a:t>
            </a:r>
            <a:r>
              <a:rPr lang="en-IN" dirty="0"/>
              <a:t>The first step is to document the process by describing its steps, its inputs and outputs, and its resources.</a:t>
            </a:r>
          </a:p>
          <a:p>
            <a:pPr>
              <a:buFont typeface="Wingdings" panose="05000000000000000000" pitchFamily="2" charset="2"/>
              <a:buChar char="§"/>
            </a:pPr>
            <a:r>
              <a:rPr lang="en-IN" b="1" dirty="0">
                <a:solidFill>
                  <a:srgbClr val="7030A0"/>
                </a:solidFill>
              </a:rPr>
              <a:t>Analyse: </a:t>
            </a:r>
            <a:r>
              <a:rPr lang="en-IN" dirty="0"/>
              <a:t>The organization can then analyze the process</a:t>
            </a:r>
          </a:p>
          <a:p>
            <a:pPr>
              <a:buFont typeface="Wingdings" panose="05000000000000000000" pitchFamily="2" charset="2"/>
              <a:buChar char="§"/>
            </a:pPr>
            <a:r>
              <a:rPr lang="en-IN" b="1" dirty="0">
                <a:solidFill>
                  <a:srgbClr val="7030A0"/>
                </a:solidFill>
              </a:rPr>
              <a:t>Measure</a:t>
            </a:r>
          </a:p>
          <a:p>
            <a:pPr>
              <a:buFont typeface="Wingdings" panose="05000000000000000000" pitchFamily="2" charset="2"/>
              <a:buChar char="§"/>
            </a:pPr>
            <a:r>
              <a:rPr lang="en-IN" b="1" dirty="0">
                <a:solidFill>
                  <a:srgbClr val="7030A0"/>
                </a:solidFill>
              </a:rPr>
              <a:t>Modify </a:t>
            </a:r>
            <a:r>
              <a:rPr lang="en-IN" dirty="0">
                <a:solidFill>
                  <a:srgbClr val="7030A0"/>
                </a:solidFill>
              </a:rPr>
              <a:t>if necessary </a:t>
            </a:r>
            <a:r>
              <a:rPr lang="en-IN" dirty="0"/>
              <a:t>to improve its performance</a:t>
            </a:r>
          </a:p>
          <a:p>
            <a:pPr>
              <a:buFont typeface="Wingdings" panose="05000000000000000000" pitchFamily="2" charset="2"/>
              <a:buChar char="§"/>
            </a:pPr>
            <a:r>
              <a:rPr lang="en-IN" b="1" dirty="0">
                <a:solidFill>
                  <a:srgbClr val="7030A0"/>
                </a:solidFill>
              </a:rPr>
              <a:t>Innovate</a:t>
            </a:r>
          </a:p>
        </p:txBody>
      </p:sp>
    </p:spTree>
    <p:extLst>
      <p:ext uri="{BB962C8B-B14F-4D97-AF65-F5344CB8AC3E}">
        <p14:creationId xmlns:p14="http://schemas.microsoft.com/office/powerpoint/2010/main" val="2165078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ACAB-F9ED-4235-B349-9DA9277DAD01}"/>
              </a:ext>
            </a:extLst>
          </p:cNvPr>
          <p:cNvSpPr>
            <a:spLocks noGrp="1"/>
          </p:cNvSpPr>
          <p:nvPr>
            <p:ph type="title"/>
          </p:nvPr>
        </p:nvSpPr>
        <p:spPr>
          <a:xfrm>
            <a:off x="426128" y="408373"/>
            <a:ext cx="8250328" cy="644364"/>
          </a:xfrm>
        </p:spPr>
        <p:txBody>
          <a:bodyPr/>
          <a:lstStyle/>
          <a:p>
            <a:r>
              <a:rPr lang="en-IN" dirty="0">
                <a:solidFill>
                  <a:srgbClr val="C00000"/>
                </a:solidFill>
              </a:rPr>
              <a:t>Examples of Business Processes</a:t>
            </a:r>
          </a:p>
        </p:txBody>
      </p:sp>
      <p:pic>
        <p:nvPicPr>
          <p:cNvPr id="5" name="Content Placeholder 4">
            <a:extLst>
              <a:ext uri="{FF2B5EF4-FFF2-40B4-BE49-F238E27FC236}">
                <a16:creationId xmlns:a16="http://schemas.microsoft.com/office/drawing/2014/main" id="{9D6B1312-EB83-4EE3-B055-C48E9929092A}"/>
              </a:ext>
            </a:extLst>
          </p:cNvPr>
          <p:cNvPicPr>
            <a:picLocks noGrp="1" noChangeAspect="1"/>
          </p:cNvPicPr>
          <p:nvPr>
            <p:ph idx="1"/>
          </p:nvPr>
        </p:nvPicPr>
        <p:blipFill>
          <a:blip r:embed="rId2"/>
          <a:stretch>
            <a:fillRect/>
          </a:stretch>
        </p:blipFill>
        <p:spPr>
          <a:xfrm>
            <a:off x="323528" y="1556792"/>
            <a:ext cx="8590251" cy="5040560"/>
          </a:xfrm>
        </p:spPr>
      </p:pic>
    </p:spTree>
    <p:extLst>
      <p:ext uri="{BB962C8B-B14F-4D97-AF65-F5344CB8AC3E}">
        <p14:creationId xmlns:p14="http://schemas.microsoft.com/office/powerpoint/2010/main" val="4293478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4394-1227-4443-B12D-FEFFF1697B6A}"/>
              </a:ext>
            </a:extLst>
          </p:cNvPr>
          <p:cNvSpPr>
            <a:spLocks noGrp="1"/>
          </p:cNvSpPr>
          <p:nvPr>
            <p:ph type="title"/>
          </p:nvPr>
        </p:nvSpPr>
        <p:spPr>
          <a:xfrm>
            <a:off x="395536" y="260649"/>
            <a:ext cx="8208912" cy="936104"/>
          </a:xfrm>
        </p:spPr>
        <p:txBody>
          <a:bodyPr/>
          <a:lstStyle/>
          <a:p>
            <a:r>
              <a:rPr lang="en-IN" dirty="0">
                <a:solidFill>
                  <a:srgbClr val="C00000"/>
                </a:solidFill>
              </a:rPr>
              <a:t>Examples of Business Processes</a:t>
            </a:r>
            <a:endParaRPr lang="en-IN" dirty="0"/>
          </a:p>
        </p:txBody>
      </p:sp>
      <p:pic>
        <p:nvPicPr>
          <p:cNvPr id="5" name="Content Placeholder 4">
            <a:extLst>
              <a:ext uri="{FF2B5EF4-FFF2-40B4-BE49-F238E27FC236}">
                <a16:creationId xmlns:a16="http://schemas.microsoft.com/office/drawing/2014/main" id="{6E1D6C9A-3095-432E-A96E-D2DC07515242}"/>
              </a:ext>
            </a:extLst>
          </p:cNvPr>
          <p:cNvPicPr>
            <a:picLocks noGrp="1" noChangeAspect="1"/>
          </p:cNvPicPr>
          <p:nvPr>
            <p:ph idx="1"/>
          </p:nvPr>
        </p:nvPicPr>
        <p:blipFill>
          <a:blip r:embed="rId2"/>
          <a:stretch>
            <a:fillRect/>
          </a:stretch>
        </p:blipFill>
        <p:spPr>
          <a:xfrm>
            <a:off x="179512" y="1412776"/>
            <a:ext cx="8784976" cy="5363244"/>
          </a:xfrm>
        </p:spPr>
      </p:pic>
    </p:spTree>
    <p:extLst>
      <p:ext uri="{BB962C8B-B14F-4D97-AF65-F5344CB8AC3E}">
        <p14:creationId xmlns:p14="http://schemas.microsoft.com/office/powerpoint/2010/main" val="2167746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6">
            <a:extLst>
              <a:ext uri="{FF2B5EF4-FFF2-40B4-BE49-F238E27FC236}">
                <a16:creationId xmlns:a16="http://schemas.microsoft.com/office/drawing/2014/main" id="{6F9A3B7A-D709-4273-96AE-9EAFCB7A4A7E}"/>
              </a:ext>
            </a:extLst>
          </p:cNvPr>
          <p:cNvSpPr txBox="1">
            <a:spLocks/>
          </p:cNvSpPr>
          <p:nvPr/>
        </p:nvSpPr>
        <p:spPr>
          <a:xfrm>
            <a:off x="32650" y="548680"/>
            <a:ext cx="9144000" cy="838200"/>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lgn="ctr"/>
            <a:r>
              <a:rPr lang="en-US" sz="3600" b="1" dirty="0">
                <a:solidFill>
                  <a:srgbClr val="7030A0"/>
                </a:solidFill>
              </a:rPr>
              <a:t>IS enabled Business Processes</a:t>
            </a:r>
          </a:p>
        </p:txBody>
      </p:sp>
      <p:sp>
        <p:nvSpPr>
          <p:cNvPr id="7" name="Content Placeholder 7">
            <a:extLst>
              <a:ext uri="{FF2B5EF4-FFF2-40B4-BE49-F238E27FC236}">
                <a16:creationId xmlns:a16="http://schemas.microsoft.com/office/drawing/2014/main" id="{5C78D9C8-4058-4D6E-A888-8AF2F23D253E}"/>
              </a:ext>
            </a:extLst>
          </p:cNvPr>
          <p:cNvSpPr txBox="1">
            <a:spLocks/>
          </p:cNvSpPr>
          <p:nvPr/>
        </p:nvSpPr>
        <p:spPr>
          <a:xfrm>
            <a:off x="107504" y="1484784"/>
            <a:ext cx="4032448" cy="4134544"/>
          </a:xfrm>
          <a:prstGeom prst="rect">
            <a:avLst/>
          </a:prstGeom>
        </p:spPr>
        <p:txBody>
          <a:bodyPr>
            <a:no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0" indent="0">
              <a:buFont typeface="Arial" pitchFamily="34" charset="0"/>
              <a:buNone/>
            </a:pPr>
            <a:r>
              <a:rPr lang="en-US" sz="1600" dirty="0">
                <a:solidFill>
                  <a:srgbClr val="002060"/>
                </a:solidFill>
              </a:rPr>
              <a:t>Information Systems (IS): </a:t>
            </a:r>
          </a:p>
          <a:p>
            <a:r>
              <a:rPr lang="en-US" sz="1600" dirty="0">
                <a:solidFill>
                  <a:srgbClr val="FF0000"/>
                </a:solidFill>
              </a:rPr>
              <a:t>A critical enabler of business processes. </a:t>
            </a:r>
          </a:p>
          <a:p>
            <a:r>
              <a:rPr lang="en-US" sz="1600" dirty="0">
                <a:solidFill>
                  <a:srgbClr val="FF0000"/>
                </a:solidFill>
              </a:rPr>
              <a:t>Facilitate communication and coordination among different functional areas.</a:t>
            </a:r>
          </a:p>
          <a:p>
            <a:pPr>
              <a:spcAft>
                <a:spcPts val="600"/>
              </a:spcAft>
            </a:pPr>
            <a:r>
              <a:rPr lang="en-US" sz="1600" dirty="0">
                <a:solidFill>
                  <a:srgbClr val="FF0000"/>
                </a:solidFill>
              </a:rPr>
              <a:t>Allow easy exchange of, and access to, data across processes. </a:t>
            </a:r>
          </a:p>
          <a:p>
            <a:pPr marL="0" indent="0">
              <a:buFont typeface="Arial" pitchFamily="34" charset="0"/>
              <a:buNone/>
            </a:pPr>
            <a:r>
              <a:rPr lang="en-US" sz="1800" dirty="0">
                <a:solidFill>
                  <a:srgbClr val="002060"/>
                </a:solidFill>
              </a:rPr>
              <a:t>IS’ vital role in 3 areas: Could be fully automated</a:t>
            </a:r>
          </a:p>
          <a:p>
            <a:r>
              <a:rPr lang="en-US" sz="1600" dirty="0">
                <a:solidFill>
                  <a:srgbClr val="FF0000"/>
                </a:solidFill>
              </a:rPr>
              <a:t>Executing the process</a:t>
            </a:r>
          </a:p>
          <a:p>
            <a:r>
              <a:rPr lang="en-US" sz="1600" dirty="0">
                <a:solidFill>
                  <a:srgbClr val="FF0000"/>
                </a:solidFill>
              </a:rPr>
              <a:t>Capturing and storing process data: e.g., RFID</a:t>
            </a:r>
          </a:p>
          <a:p>
            <a:pPr>
              <a:spcAft>
                <a:spcPts val="600"/>
              </a:spcAft>
            </a:pPr>
            <a:r>
              <a:rPr lang="en-US" sz="1600" dirty="0">
                <a:solidFill>
                  <a:srgbClr val="FF0000"/>
                </a:solidFill>
              </a:rPr>
              <a:t>Monitoring process performance</a:t>
            </a:r>
          </a:p>
        </p:txBody>
      </p:sp>
      <p:sp>
        <p:nvSpPr>
          <p:cNvPr id="8" name="Slide Number Placeholder 1">
            <a:extLst>
              <a:ext uri="{FF2B5EF4-FFF2-40B4-BE49-F238E27FC236}">
                <a16:creationId xmlns:a16="http://schemas.microsoft.com/office/drawing/2014/main" id="{11AB935A-508E-483A-B3BA-ECD0688BE4A5}"/>
              </a:ext>
            </a:extLst>
          </p:cNvPr>
          <p:cNvSpPr>
            <a:spLocks noGrp="1"/>
          </p:cNvSpPr>
          <p:nvPr>
            <p:ph type="sldNum" sz="quarter" idx="12"/>
          </p:nvPr>
        </p:nvSpPr>
        <p:spPr>
          <a:xfrm>
            <a:off x="7092280" y="5906046"/>
            <a:ext cx="1612638" cy="365125"/>
          </a:xfrm>
        </p:spPr>
        <p:txBody>
          <a:bodyPr/>
          <a:lstStyle/>
          <a:p>
            <a:fld id="{AC392DC9-9688-4E44-A90B-C333AD8FEA09}" type="slidenum">
              <a:rPr lang="en-US" smtClean="0"/>
              <a:pPr/>
              <a:t>19</a:t>
            </a:fld>
            <a:endParaRPr lang="en-US" dirty="0"/>
          </a:p>
        </p:txBody>
      </p:sp>
      <p:pic>
        <p:nvPicPr>
          <p:cNvPr id="9" name="Picture 2" descr="Image result for e commerce">
            <a:extLst>
              <a:ext uri="{FF2B5EF4-FFF2-40B4-BE49-F238E27FC236}">
                <a16:creationId xmlns:a16="http://schemas.microsoft.com/office/drawing/2014/main" id="{41960E74-2C9E-4703-8E8E-CF7A806443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3968" y="1700808"/>
            <a:ext cx="4668688" cy="33044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02D5AAD-DBCE-4C23-9092-1B6684AE9FBC}"/>
              </a:ext>
            </a:extLst>
          </p:cNvPr>
          <p:cNvSpPr txBox="1"/>
          <p:nvPr/>
        </p:nvSpPr>
        <p:spPr>
          <a:xfrm>
            <a:off x="1691680" y="5661248"/>
            <a:ext cx="6192688" cy="1077218"/>
          </a:xfrm>
          <a:prstGeom prst="rect">
            <a:avLst/>
          </a:prstGeom>
          <a:noFill/>
        </p:spPr>
        <p:txBody>
          <a:bodyPr wrap="square" rtlCol="0">
            <a:spAutoFit/>
          </a:bodyPr>
          <a:lstStyle/>
          <a:p>
            <a:r>
              <a:rPr lang="en-US" sz="1600" dirty="0"/>
              <a:t>For example: e-commerce as a set of the Internet-enabled business processes: </a:t>
            </a:r>
            <a:r>
              <a:rPr lang="en-US" sz="1600" dirty="0">
                <a:solidFill>
                  <a:srgbClr val="0070C0"/>
                </a:solidFill>
                <a:hlinkClick r:id="rId3">
                  <a:extLst>
                    <a:ext uri="{A12FA001-AC4F-418D-AE19-62706E023703}">
                      <ahyp:hlinkClr xmlns:ahyp="http://schemas.microsoft.com/office/drawing/2018/hyperlinkcolor" val="tx"/>
                    </a:ext>
                  </a:extLst>
                </a:hlinkClick>
              </a:rPr>
              <a:t>https://www.youtube.com/watch?v=AhgtoQIfuQ4</a:t>
            </a:r>
            <a:r>
              <a:rPr lang="en-US" sz="1600" dirty="0">
                <a:solidFill>
                  <a:srgbClr val="0070C0"/>
                </a:solidFill>
              </a:rPr>
              <a:t> </a:t>
            </a:r>
          </a:p>
          <a:p>
            <a:endParaRPr lang="en-US" sz="1600" dirty="0"/>
          </a:p>
        </p:txBody>
      </p:sp>
    </p:spTree>
    <p:extLst>
      <p:ext uri="{BB962C8B-B14F-4D97-AF65-F5344CB8AC3E}">
        <p14:creationId xmlns:p14="http://schemas.microsoft.com/office/powerpoint/2010/main" val="18283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 calcmode="lin" valueType="num">
                                      <p:cBhvr additive="base">
                                        <p:cTn id="2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 calcmode="lin" valueType="num">
                                      <p:cBhvr additive="base">
                                        <p:cTn id="2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 calcmode="lin" valueType="num">
                                      <p:cBhvr additive="base">
                                        <p:cTn id="3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anim calcmode="lin" valueType="num">
                                      <p:cBhvr additive="base">
                                        <p:cTn id="3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
                                            <p:txEl>
                                              <p:pRg st="4" end="4"/>
                                            </p:txEl>
                                          </p:spTgt>
                                        </p:tgtEl>
                                        <p:attrNameLst>
                                          <p:attrName>style.visibility</p:attrName>
                                        </p:attrNameLst>
                                      </p:cBhvr>
                                      <p:to>
                                        <p:strVal val="visible"/>
                                      </p:to>
                                    </p:set>
                                    <p:anim calcmode="lin" valueType="num">
                                      <p:cBhvr additive="base">
                                        <p:cTn id="4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 calcmode="lin" valueType="num">
                                      <p:cBhvr additive="base">
                                        <p:cTn id="5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
                                            <p:txEl>
                                              <p:pRg st="6" end="6"/>
                                            </p:txEl>
                                          </p:spTgt>
                                        </p:tgtEl>
                                        <p:attrNameLst>
                                          <p:attrName>style.visibility</p:attrName>
                                        </p:attrNameLst>
                                      </p:cBhvr>
                                      <p:to>
                                        <p:strVal val="visible"/>
                                      </p:to>
                                    </p:set>
                                    <p:anim calcmode="lin" valueType="num">
                                      <p:cBhvr additive="base">
                                        <p:cTn id="5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 calcmode="lin" valueType="num">
                                      <p:cBhvr additive="base">
                                        <p:cTn id="6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LEARNING OBJECTIVES</a:t>
            </a:r>
            <a:endParaRPr lang="en-IN" dirty="0"/>
          </a:p>
        </p:txBody>
      </p:sp>
      <p:sp>
        <p:nvSpPr>
          <p:cNvPr id="3" name="Content Placeholder 2"/>
          <p:cNvSpPr>
            <a:spLocks noGrp="1"/>
          </p:cNvSpPr>
          <p:nvPr>
            <p:ph idx="1"/>
          </p:nvPr>
        </p:nvSpPr>
        <p:spPr/>
        <p:txBody>
          <a:bodyPr>
            <a:normAutofit/>
          </a:bodyPr>
          <a:lstStyle/>
          <a:p>
            <a:pPr marL="114300" indent="0">
              <a:buNone/>
            </a:pPr>
            <a:r>
              <a:rPr lang="en-IN" dirty="0">
                <a:solidFill>
                  <a:srgbClr val="002060"/>
                </a:solidFill>
              </a:rPr>
              <a:t>1. </a:t>
            </a:r>
            <a:r>
              <a:rPr lang="en-IN" b="1" dirty="0">
                <a:solidFill>
                  <a:srgbClr val="002060"/>
                </a:solidFill>
              </a:rPr>
              <a:t>Discuss ways in which information systems enable cross-functional business processes and business processes for a single functional area.</a:t>
            </a:r>
          </a:p>
          <a:p>
            <a:pPr marL="114300" indent="0">
              <a:buNone/>
            </a:pPr>
            <a:r>
              <a:rPr lang="en-IN" dirty="0">
                <a:solidFill>
                  <a:srgbClr val="002060"/>
                </a:solidFill>
              </a:rPr>
              <a:t>2. </a:t>
            </a:r>
            <a:r>
              <a:rPr lang="en-IN" b="1" dirty="0">
                <a:solidFill>
                  <a:srgbClr val="002060"/>
                </a:solidFill>
              </a:rPr>
              <a:t>Differentiate between business process reengineering, business process improvement, and business process management.</a:t>
            </a:r>
          </a:p>
          <a:p>
            <a:pPr marL="114300" indent="0">
              <a:buNone/>
            </a:pPr>
            <a:r>
              <a:rPr lang="en-IN" dirty="0">
                <a:solidFill>
                  <a:srgbClr val="002060"/>
                </a:solidFill>
              </a:rPr>
              <a:t>3. </a:t>
            </a:r>
            <a:r>
              <a:rPr lang="en-IN" b="1" dirty="0">
                <a:solidFill>
                  <a:srgbClr val="002060"/>
                </a:solidFill>
              </a:rPr>
              <a:t>Identify effective IT responses to different kinds of business pressures.</a:t>
            </a:r>
          </a:p>
          <a:p>
            <a:pPr marL="114300" indent="0">
              <a:buNone/>
            </a:pPr>
            <a:r>
              <a:rPr lang="en-IN" dirty="0">
                <a:solidFill>
                  <a:srgbClr val="002060"/>
                </a:solidFill>
              </a:rPr>
              <a:t>4. </a:t>
            </a:r>
            <a:r>
              <a:rPr lang="en-IN" b="1" dirty="0">
                <a:solidFill>
                  <a:srgbClr val="002060"/>
                </a:solidFill>
              </a:rPr>
              <a:t>Describe the strategies that organizations typically adopt to counter Porter’s five competitive forces.</a:t>
            </a:r>
            <a:endParaRPr lang="en-IN" dirty="0">
              <a:solidFill>
                <a:srgbClr val="002060"/>
              </a:solidFill>
            </a:endParaRPr>
          </a:p>
        </p:txBody>
      </p:sp>
    </p:spTree>
    <p:extLst>
      <p:ext uri="{BB962C8B-B14F-4D97-AF65-F5344CB8AC3E}">
        <p14:creationId xmlns:p14="http://schemas.microsoft.com/office/powerpoint/2010/main" val="393275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B10B-8AF2-4010-8B25-CDD4488A6E8C}"/>
              </a:ext>
            </a:extLst>
          </p:cNvPr>
          <p:cNvSpPr>
            <a:spLocks noGrp="1"/>
          </p:cNvSpPr>
          <p:nvPr>
            <p:ph type="title"/>
          </p:nvPr>
        </p:nvSpPr>
        <p:spPr>
          <a:xfrm>
            <a:off x="426128" y="692696"/>
            <a:ext cx="8260672" cy="755103"/>
          </a:xfrm>
        </p:spPr>
        <p:txBody>
          <a:bodyPr>
            <a:normAutofit fontScale="90000"/>
          </a:bodyPr>
          <a:lstStyle/>
          <a:p>
            <a:r>
              <a:rPr lang="en-IN" b="1" dirty="0">
                <a:solidFill>
                  <a:srgbClr val="7030A0"/>
                </a:solidFill>
              </a:rPr>
              <a:t>Information Systems and Business Processes</a:t>
            </a:r>
            <a:br>
              <a:rPr lang="en-IN" dirty="0"/>
            </a:br>
            <a:endParaRPr lang="en-IN" dirty="0"/>
          </a:p>
        </p:txBody>
      </p:sp>
      <p:sp>
        <p:nvSpPr>
          <p:cNvPr id="3" name="Content Placeholder 2">
            <a:extLst>
              <a:ext uri="{FF2B5EF4-FFF2-40B4-BE49-F238E27FC236}">
                <a16:creationId xmlns:a16="http://schemas.microsoft.com/office/drawing/2014/main" id="{F7B5A53E-9839-4942-B882-1E31B9242C10}"/>
              </a:ext>
            </a:extLst>
          </p:cNvPr>
          <p:cNvSpPr>
            <a:spLocks noGrp="1"/>
          </p:cNvSpPr>
          <p:nvPr>
            <p:ph idx="1"/>
          </p:nvPr>
        </p:nvSpPr>
        <p:spPr>
          <a:xfrm>
            <a:off x="457200" y="1752600"/>
            <a:ext cx="8291264" cy="4373563"/>
          </a:xfrm>
        </p:spPr>
        <p:txBody>
          <a:bodyPr/>
          <a:lstStyle/>
          <a:p>
            <a:r>
              <a:rPr lang="en-IN" dirty="0"/>
              <a:t>Information systems facilitate communication and coordination among different functional areas, and allow easy exchange of, and access to, data across processes. Specifically, ISs play a vital role in three areas:</a:t>
            </a:r>
          </a:p>
          <a:p>
            <a:endParaRPr lang="en-IN" dirty="0"/>
          </a:p>
          <a:p>
            <a:pPr marL="411480" lvl="1" indent="0">
              <a:buNone/>
            </a:pPr>
            <a:r>
              <a:rPr lang="en-IN" sz="2400" dirty="0">
                <a:solidFill>
                  <a:schemeClr val="accent5">
                    <a:lumMod val="50000"/>
                  </a:schemeClr>
                </a:solidFill>
              </a:rPr>
              <a:t>• </a:t>
            </a:r>
            <a:r>
              <a:rPr lang="en-IN" sz="2400" b="1" dirty="0">
                <a:solidFill>
                  <a:schemeClr val="accent5">
                    <a:lumMod val="50000"/>
                  </a:schemeClr>
                </a:solidFill>
              </a:rPr>
              <a:t>Executing the process</a:t>
            </a:r>
            <a:endParaRPr lang="en-IN" sz="2400" dirty="0">
              <a:solidFill>
                <a:schemeClr val="accent5">
                  <a:lumMod val="50000"/>
                </a:schemeClr>
              </a:solidFill>
            </a:endParaRPr>
          </a:p>
          <a:p>
            <a:pPr marL="411480" lvl="1" indent="0">
              <a:buNone/>
            </a:pPr>
            <a:r>
              <a:rPr lang="en-IN" sz="2400" b="1" dirty="0">
                <a:solidFill>
                  <a:schemeClr val="accent5">
                    <a:lumMod val="50000"/>
                  </a:schemeClr>
                </a:solidFill>
              </a:rPr>
              <a:t>• Capturing and storing process data</a:t>
            </a:r>
            <a:endParaRPr lang="en-IN" sz="2400" dirty="0">
              <a:solidFill>
                <a:schemeClr val="accent5">
                  <a:lumMod val="50000"/>
                </a:schemeClr>
              </a:solidFill>
            </a:endParaRPr>
          </a:p>
          <a:p>
            <a:pPr marL="411480" lvl="1" indent="0">
              <a:buNone/>
            </a:pPr>
            <a:r>
              <a:rPr lang="en-IN" sz="2400" b="1" dirty="0">
                <a:solidFill>
                  <a:schemeClr val="accent5">
                    <a:lumMod val="50000"/>
                  </a:schemeClr>
                </a:solidFill>
              </a:rPr>
              <a:t>• Monitoring process performance</a:t>
            </a:r>
            <a:endParaRPr lang="en-IN" sz="2400" dirty="0">
              <a:solidFill>
                <a:schemeClr val="accent5">
                  <a:lumMod val="50000"/>
                </a:schemeClr>
              </a:solidFill>
            </a:endParaRPr>
          </a:p>
          <a:p>
            <a:endParaRPr lang="en-IN" dirty="0"/>
          </a:p>
        </p:txBody>
      </p:sp>
    </p:spTree>
    <p:extLst>
      <p:ext uri="{BB962C8B-B14F-4D97-AF65-F5344CB8AC3E}">
        <p14:creationId xmlns:p14="http://schemas.microsoft.com/office/powerpoint/2010/main" val="1656012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3A41-4A2D-4C2C-8968-631BAB721CDF}"/>
              </a:ext>
            </a:extLst>
          </p:cNvPr>
          <p:cNvSpPr>
            <a:spLocks noGrp="1"/>
          </p:cNvSpPr>
          <p:nvPr>
            <p:ph type="title"/>
          </p:nvPr>
        </p:nvSpPr>
        <p:spPr/>
        <p:txBody>
          <a:bodyPr/>
          <a:lstStyle/>
          <a:p>
            <a:r>
              <a:rPr lang="en-IN" b="1" dirty="0">
                <a:solidFill>
                  <a:srgbClr val="7030A0"/>
                </a:solidFill>
              </a:rPr>
              <a:t>Executing the Process. </a:t>
            </a:r>
            <a:endParaRPr lang="en-IN" dirty="0">
              <a:solidFill>
                <a:srgbClr val="7030A0"/>
              </a:solidFill>
            </a:endParaRPr>
          </a:p>
        </p:txBody>
      </p:sp>
      <p:sp>
        <p:nvSpPr>
          <p:cNvPr id="3" name="Content Placeholder 2">
            <a:extLst>
              <a:ext uri="{FF2B5EF4-FFF2-40B4-BE49-F238E27FC236}">
                <a16:creationId xmlns:a16="http://schemas.microsoft.com/office/drawing/2014/main" id="{6C4B40BF-DB28-4D35-8E87-E9326E4DE9D2}"/>
              </a:ext>
            </a:extLst>
          </p:cNvPr>
          <p:cNvSpPr>
            <a:spLocks noGrp="1"/>
          </p:cNvSpPr>
          <p:nvPr>
            <p:ph idx="1"/>
          </p:nvPr>
        </p:nvSpPr>
        <p:spPr>
          <a:xfrm>
            <a:off x="323528" y="1752600"/>
            <a:ext cx="8424936" cy="4373563"/>
          </a:xfrm>
        </p:spPr>
        <p:txBody>
          <a:bodyPr>
            <a:normAutofit lnSpcReduction="10000"/>
          </a:bodyPr>
          <a:lstStyle/>
          <a:p>
            <a:r>
              <a:rPr lang="en-IN" dirty="0">
                <a:solidFill>
                  <a:schemeClr val="tx1"/>
                </a:solidFill>
              </a:rPr>
              <a:t>An IS helps organizations execute processes efficiently and effectively.</a:t>
            </a:r>
          </a:p>
          <a:p>
            <a:r>
              <a:rPr lang="en-IN" dirty="0">
                <a:solidFill>
                  <a:schemeClr val="tx1"/>
                </a:solidFill>
              </a:rPr>
              <a:t>ISs are typically embedded into the processes, and they play a critical role in executing the processes.</a:t>
            </a:r>
          </a:p>
          <a:p>
            <a:r>
              <a:rPr lang="en-IN" b="1" dirty="0">
                <a:solidFill>
                  <a:srgbClr val="002060"/>
                </a:solidFill>
              </a:rPr>
              <a:t>For example, In the procurement process, the IS generates the purchase requisitions and then informs the purchasing department that action on these requisitions is needed. </a:t>
            </a:r>
          </a:p>
          <a:p>
            <a:r>
              <a:rPr lang="en-IN" b="1" dirty="0">
                <a:solidFill>
                  <a:srgbClr val="002060"/>
                </a:solidFill>
              </a:rPr>
              <a:t>The accountant will be able to view all shipments received to match an invoice that has been received from a supplier and verify that the invoice is accurate. </a:t>
            </a:r>
          </a:p>
        </p:txBody>
      </p:sp>
    </p:spTree>
    <p:extLst>
      <p:ext uri="{BB962C8B-B14F-4D97-AF65-F5344CB8AC3E}">
        <p14:creationId xmlns:p14="http://schemas.microsoft.com/office/powerpoint/2010/main" val="3966530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76D1D-8B6A-4C49-B23F-F5281942B89D}"/>
              </a:ext>
            </a:extLst>
          </p:cNvPr>
          <p:cNvSpPr>
            <a:spLocks noGrp="1"/>
          </p:cNvSpPr>
          <p:nvPr>
            <p:ph type="title"/>
          </p:nvPr>
        </p:nvSpPr>
        <p:spPr/>
        <p:txBody>
          <a:bodyPr>
            <a:normAutofit fontScale="90000"/>
          </a:bodyPr>
          <a:lstStyle/>
          <a:p>
            <a:r>
              <a:rPr lang="en-IN" b="1" dirty="0">
                <a:solidFill>
                  <a:srgbClr val="7030A0"/>
                </a:solidFill>
              </a:rPr>
              <a:t>Capturing and Storing Process Data.</a:t>
            </a:r>
            <a:endParaRPr lang="en-IN" dirty="0">
              <a:solidFill>
                <a:srgbClr val="7030A0"/>
              </a:solidFill>
            </a:endParaRPr>
          </a:p>
        </p:txBody>
      </p:sp>
      <p:sp>
        <p:nvSpPr>
          <p:cNvPr id="3" name="Content Placeholder 2">
            <a:extLst>
              <a:ext uri="{FF2B5EF4-FFF2-40B4-BE49-F238E27FC236}">
                <a16:creationId xmlns:a16="http://schemas.microsoft.com/office/drawing/2014/main" id="{D0637C27-9558-46A3-9404-FE93471A19CB}"/>
              </a:ext>
            </a:extLst>
          </p:cNvPr>
          <p:cNvSpPr>
            <a:spLocks noGrp="1"/>
          </p:cNvSpPr>
          <p:nvPr>
            <p:ph idx="1"/>
          </p:nvPr>
        </p:nvSpPr>
        <p:spPr>
          <a:xfrm>
            <a:off x="107504" y="1752600"/>
            <a:ext cx="8928992" cy="4628728"/>
          </a:xfrm>
        </p:spPr>
        <p:txBody>
          <a:bodyPr>
            <a:normAutofit lnSpcReduction="10000"/>
          </a:bodyPr>
          <a:lstStyle/>
          <a:p>
            <a:r>
              <a:rPr lang="en-IN" dirty="0"/>
              <a:t>ISs capture and store data, commonly referred to as </a:t>
            </a:r>
            <a:r>
              <a:rPr lang="en-IN" b="1" i="1" dirty="0"/>
              <a:t>process data </a:t>
            </a:r>
            <a:r>
              <a:rPr lang="en-IN" dirty="0"/>
              <a:t>or </a:t>
            </a:r>
            <a:r>
              <a:rPr lang="en-IN" b="1" i="1" dirty="0"/>
              <a:t>transaction data</a:t>
            </a:r>
            <a:r>
              <a:rPr lang="en-IN" dirty="0"/>
              <a:t>.</a:t>
            </a:r>
          </a:p>
          <a:p>
            <a:r>
              <a:rPr lang="en-IN" dirty="0"/>
              <a:t>Some of these data are generated and automatically captured by the IS.</a:t>
            </a:r>
          </a:p>
          <a:p>
            <a:r>
              <a:rPr lang="en-IN" dirty="0"/>
              <a:t>Other data are generated outside the IS and must be entered into it.</a:t>
            </a:r>
          </a:p>
          <a:p>
            <a:r>
              <a:rPr lang="en-IN" b="1" dirty="0">
                <a:solidFill>
                  <a:srgbClr val="7030A0"/>
                </a:solidFill>
              </a:rPr>
              <a:t>For example, when a customer order is received by mail or over the phone, the person taking the order must enter data such as the customer’s name, what the customer ordered, and how much he or she ordered. Significantly, when a customer order is received via the firm’s Web site, then all customer details are captured by the IS.</a:t>
            </a:r>
          </a:p>
        </p:txBody>
      </p:sp>
    </p:spTree>
    <p:extLst>
      <p:ext uri="{BB962C8B-B14F-4D97-AF65-F5344CB8AC3E}">
        <p14:creationId xmlns:p14="http://schemas.microsoft.com/office/powerpoint/2010/main" val="442060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ACC6-0B4F-43A5-A016-C64D1134AFD3}"/>
              </a:ext>
            </a:extLst>
          </p:cNvPr>
          <p:cNvSpPr>
            <a:spLocks noGrp="1"/>
          </p:cNvSpPr>
          <p:nvPr>
            <p:ph type="title"/>
          </p:nvPr>
        </p:nvSpPr>
        <p:spPr/>
        <p:txBody>
          <a:bodyPr>
            <a:normAutofit fontScale="90000"/>
          </a:bodyPr>
          <a:lstStyle/>
          <a:p>
            <a:r>
              <a:rPr lang="en-IN" b="1" dirty="0">
                <a:solidFill>
                  <a:srgbClr val="7030A0"/>
                </a:solidFill>
              </a:rPr>
              <a:t>Capturing and Storing Process Data</a:t>
            </a:r>
            <a:endParaRPr lang="en-IN" dirty="0"/>
          </a:p>
        </p:txBody>
      </p:sp>
      <p:sp>
        <p:nvSpPr>
          <p:cNvPr id="3" name="Content Placeholder 2">
            <a:extLst>
              <a:ext uri="{FF2B5EF4-FFF2-40B4-BE49-F238E27FC236}">
                <a16:creationId xmlns:a16="http://schemas.microsoft.com/office/drawing/2014/main" id="{F853F6E2-DD5F-4CCF-9A7B-143A43DFB1D1}"/>
              </a:ext>
            </a:extLst>
          </p:cNvPr>
          <p:cNvSpPr>
            <a:spLocks noGrp="1"/>
          </p:cNvSpPr>
          <p:nvPr>
            <p:ph idx="1"/>
          </p:nvPr>
        </p:nvSpPr>
        <p:spPr>
          <a:xfrm>
            <a:off x="457200" y="1628800"/>
            <a:ext cx="8363272" cy="4896544"/>
          </a:xfrm>
        </p:spPr>
        <p:txBody>
          <a:bodyPr>
            <a:normAutofit/>
          </a:bodyPr>
          <a:lstStyle/>
          <a:p>
            <a:r>
              <a:rPr lang="en-IN" dirty="0">
                <a:solidFill>
                  <a:srgbClr val="002060"/>
                </a:solidFill>
              </a:rPr>
              <a:t>An important advantage of using an IS compared to a manual system or multiple functional area information systems is that the </a:t>
            </a:r>
            <a:r>
              <a:rPr lang="en-IN" u="sng" dirty="0">
                <a:solidFill>
                  <a:srgbClr val="002060"/>
                </a:solidFill>
              </a:rPr>
              <a:t>data need to be entered into the system only once</a:t>
            </a:r>
            <a:r>
              <a:rPr lang="en-IN" dirty="0">
                <a:solidFill>
                  <a:srgbClr val="002060"/>
                </a:solidFill>
              </a:rPr>
              <a:t>. </a:t>
            </a:r>
          </a:p>
          <a:p>
            <a:r>
              <a:rPr lang="en-IN" dirty="0">
                <a:solidFill>
                  <a:srgbClr val="002060"/>
                </a:solidFill>
              </a:rPr>
              <a:t>Further, once they are entered, </a:t>
            </a:r>
            <a:r>
              <a:rPr lang="en-IN" u="sng" dirty="0">
                <a:solidFill>
                  <a:srgbClr val="002060"/>
                </a:solidFill>
              </a:rPr>
              <a:t>other people in the process can easily access them</a:t>
            </a:r>
            <a:r>
              <a:rPr lang="en-IN" dirty="0">
                <a:solidFill>
                  <a:srgbClr val="002060"/>
                </a:solidFill>
              </a:rPr>
              <a:t>, and </a:t>
            </a:r>
            <a:r>
              <a:rPr lang="en-IN" u="sng" dirty="0">
                <a:solidFill>
                  <a:srgbClr val="002060"/>
                </a:solidFill>
              </a:rPr>
              <a:t>there is no need to re-enter them in subsequent steps</a:t>
            </a:r>
            <a:r>
              <a:rPr lang="en-IN" dirty="0">
                <a:solidFill>
                  <a:srgbClr val="002060"/>
                </a:solidFill>
              </a:rPr>
              <a:t>. </a:t>
            </a:r>
          </a:p>
          <a:p>
            <a:r>
              <a:rPr lang="en-IN" dirty="0">
                <a:solidFill>
                  <a:srgbClr val="002060"/>
                </a:solidFill>
              </a:rPr>
              <a:t>The data captured by the IS can </a:t>
            </a:r>
            <a:r>
              <a:rPr lang="en-IN" u="sng" dirty="0">
                <a:solidFill>
                  <a:srgbClr val="002060"/>
                </a:solidFill>
              </a:rPr>
              <a:t>provide immediate feedback.</a:t>
            </a:r>
            <a:r>
              <a:rPr lang="en-IN" dirty="0">
                <a:solidFill>
                  <a:srgbClr val="002060"/>
                </a:solidFill>
              </a:rPr>
              <a:t> </a:t>
            </a:r>
          </a:p>
          <a:p>
            <a:r>
              <a:rPr lang="en-IN" u="sng" dirty="0">
                <a:solidFill>
                  <a:srgbClr val="002060"/>
                </a:solidFill>
              </a:rPr>
              <a:t>For example</a:t>
            </a:r>
            <a:r>
              <a:rPr lang="en-IN" dirty="0">
                <a:solidFill>
                  <a:srgbClr val="002060"/>
                </a:solidFill>
              </a:rPr>
              <a:t>, the IS can use the data to create a receipt or to make recommendations for additional or alternative products.</a:t>
            </a:r>
          </a:p>
          <a:p>
            <a:endParaRPr lang="en-IN" dirty="0"/>
          </a:p>
        </p:txBody>
      </p:sp>
    </p:spTree>
    <p:extLst>
      <p:ext uri="{BB962C8B-B14F-4D97-AF65-F5344CB8AC3E}">
        <p14:creationId xmlns:p14="http://schemas.microsoft.com/office/powerpoint/2010/main" val="1604344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C8E3-A682-4709-A9E8-66CF83CA5AF1}"/>
              </a:ext>
            </a:extLst>
          </p:cNvPr>
          <p:cNvSpPr>
            <a:spLocks noGrp="1"/>
          </p:cNvSpPr>
          <p:nvPr>
            <p:ph type="title"/>
          </p:nvPr>
        </p:nvSpPr>
        <p:spPr/>
        <p:txBody>
          <a:bodyPr>
            <a:normAutofit fontScale="90000"/>
          </a:bodyPr>
          <a:lstStyle/>
          <a:p>
            <a:r>
              <a:rPr lang="en-IN" b="1" dirty="0">
                <a:solidFill>
                  <a:srgbClr val="7030A0"/>
                </a:solidFill>
              </a:rPr>
              <a:t>Monitoring Process Performance</a:t>
            </a:r>
            <a:endParaRPr lang="en-IN" dirty="0">
              <a:solidFill>
                <a:srgbClr val="7030A0"/>
              </a:solidFill>
            </a:endParaRPr>
          </a:p>
        </p:txBody>
      </p:sp>
      <p:sp>
        <p:nvSpPr>
          <p:cNvPr id="3" name="Content Placeholder 2">
            <a:extLst>
              <a:ext uri="{FF2B5EF4-FFF2-40B4-BE49-F238E27FC236}">
                <a16:creationId xmlns:a16="http://schemas.microsoft.com/office/drawing/2014/main" id="{84A76B3E-BE0A-4F29-9E8F-8198BB34264F}"/>
              </a:ext>
            </a:extLst>
          </p:cNvPr>
          <p:cNvSpPr>
            <a:spLocks noGrp="1"/>
          </p:cNvSpPr>
          <p:nvPr>
            <p:ph idx="1"/>
          </p:nvPr>
        </p:nvSpPr>
        <p:spPr/>
        <p:txBody>
          <a:bodyPr/>
          <a:lstStyle/>
          <a:p>
            <a:r>
              <a:rPr lang="en-IN" b="1" dirty="0"/>
              <a:t> </a:t>
            </a:r>
            <a:r>
              <a:rPr lang="en-IN" dirty="0">
                <a:solidFill>
                  <a:schemeClr val="tx1"/>
                </a:solidFill>
              </a:rPr>
              <a:t>A third contribution of IS </a:t>
            </a:r>
            <a:r>
              <a:rPr lang="en-IN" dirty="0" err="1">
                <a:solidFill>
                  <a:schemeClr val="tx1"/>
                </a:solidFill>
              </a:rPr>
              <a:t>is</a:t>
            </a:r>
            <a:r>
              <a:rPr lang="en-IN" dirty="0">
                <a:solidFill>
                  <a:schemeClr val="tx1"/>
                </a:solidFill>
              </a:rPr>
              <a:t> to help </a:t>
            </a:r>
            <a:r>
              <a:rPr lang="en-IN" u="sng" dirty="0">
                <a:solidFill>
                  <a:schemeClr val="tx1"/>
                </a:solidFill>
              </a:rPr>
              <a:t>monitor the state of the various business processes</a:t>
            </a:r>
            <a:r>
              <a:rPr lang="en-IN" dirty="0">
                <a:solidFill>
                  <a:schemeClr val="tx1"/>
                </a:solidFill>
              </a:rPr>
              <a:t>. That is, the IS indicates how well a process is executing. The IS performs this role by evaluating information about a process.</a:t>
            </a:r>
          </a:p>
          <a:p>
            <a:r>
              <a:rPr lang="en-IN" dirty="0">
                <a:solidFill>
                  <a:schemeClr val="tx1"/>
                </a:solidFill>
              </a:rPr>
              <a:t>This information can be created either at the </a:t>
            </a:r>
            <a:r>
              <a:rPr lang="en-IN" b="1" i="1" dirty="0">
                <a:solidFill>
                  <a:schemeClr val="tx1"/>
                </a:solidFill>
              </a:rPr>
              <a:t>instance level </a:t>
            </a:r>
            <a:r>
              <a:rPr lang="en-IN" dirty="0">
                <a:solidFill>
                  <a:schemeClr val="tx1"/>
                </a:solidFill>
              </a:rPr>
              <a:t>(i.e., a specific task or activity) or at </a:t>
            </a:r>
            <a:r>
              <a:rPr lang="en-IN" b="1" dirty="0">
                <a:solidFill>
                  <a:schemeClr val="tx1"/>
                </a:solidFill>
              </a:rPr>
              <a:t>the </a:t>
            </a:r>
            <a:r>
              <a:rPr lang="en-IN" b="1" i="1" dirty="0">
                <a:solidFill>
                  <a:schemeClr val="tx1"/>
                </a:solidFill>
              </a:rPr>
              <a:t>process level </a:t>
            </a:r>
            <a:r>
              <a:rPr lang="en-IN" dirty="0">
                <a:solidFill>
                  <a:schemeClr val="tx1"/>
                </a:solidFill>
              </a:rPr>
              <a:t>(i.e., the process as a whole). </a:t>
            </a:r>
          </a:p>
          <a:p>
            <a:endParaRPr lang="en-IN" dirty="0">
              <a:solidFill>
                <a:schemeClr val="tx1"/>
              </a:solidFill>
            </a:endParaRPr>
          </a:p>
          <a:p>
            <a:r>
              <a:rPr lang="en-IN" b="1" dirty="0">
                <a:solidFill>
                  <a:schemeClr val="tx1"/>
                </a:solidFill>
              </a:rPr>
              <a:t>Examples?</a:t>
            </a:r>
          </a:p>
        </p:txBody>
      </p:sp>
    </p:spTree>
    <p:extLst>
      <p:ext uri="{BB962C8B-B14F-4D97-AF65-F5344CB8AC3E}">
        <p14:creationId xmlns:p14="http://schemas.microsoft.com/office/powerpoint/2010/main" val="4158581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F790-3BA9-46A8-9581-258A268D63B7}"/>
              </a:ext>
            </a:extLst>
          </p:cNvPr>
          <p:cNvSpPr>
            <a:spLocks noGrp="1"/>
          </p:cNvSpPr>
          <p:nvPr>
            <p:ph type="title"/>
          </p:nvPr>
        </p:nvSpPr>
        <p:spPr/>
        <p:txBody>
          <a:bodyPr>
            <a:normAutofit fontScale="90000"/>
          </a:bodyPr>
          <a:lstStyle/>
          <a:p>
            <a:r>
              <a:rPr lang="en-IN" b="1" dirty="0">
                <a:solidFill>
                  <a:srgbClr val="7030A0"/>
                </a:solidFill>
              </a:rPr>
              <a:t>Monitoring Process Performance</a:t>
            </a:r>
            <a:endParaRPr lang="en-IN" dirty="0"/>
          </a:p>
        </p:txBody>
      </p:sp>
      <p:sp>
        <p:nvSpPr>
          <p:cNvPr id="3" name="Content Placeholder 2">
            <a:extLst>
              <a:ext uri="{FF2B5EF4-FFF2-40B4-BE49-F238E27FC236}">
                <a16:creationId xmlns:a16="http://schemas.microsoft.com/office/drawing/2014/main" id="{8A059B35-B065-4732-8096-7D12D5EF799E}"/>
              </a:ext>
            </a:extLst>
          </p:cNvPr>
          <p:cNvSpPr>
            <a:spLocks noGrp="1"/>
          </p:cNvSpPr>
          <p:nvPr>
            <p:ph idx="1"/>
          </p:nvPr>
        </p:nvSpPr>
        <p:spPr/>
        <p:txBody>
          <a:bodyPr/>
          <a:lstStyle/>
          <a:p>
            <a:r>
              <a:rPr lang="en-IN" b="1" dirty="0">
                <a:solidFill>
                  <a:schemeClr val="accent5">
                    <a:lumMod val="50000"/>
                  </a:schemeClr>
                </a:solidFill>
              </a:rPr>
              <a:t>For example, a company might be interested in the status of a particular customer order.</a:t>
            </a:r>
          </a:p>
          <a:p>
            <a:pPr lvl="1"/>
            <a:r>
              <a:rPr lang="en-IN" dirty="0"/>
              <a:t> Where is the order within the fulfilment process? </a:t>
            </a:r>
          </a:p>
          <a:p>
            <a:pPr lvl="1"/>
            <a:r>
              <a:rPr lang="en-IN" dirty="0"/>
              <a:t>Was the complete order shipped? If so, when? If not, then when can we expect it to be shipped? </a:t>
            </a:r>
          </a:p>
          <a:p>
            <a:r>
              <a:rPr lang="en-IN" b="1" dirty="0">
                <a:solidFill>
                  <a:schemeClr val="accent5">
                    <a:lumMod val="50000"/>
                  </a:schemeClr>
                </a:solidFill>
              </a:rPr>
              <a:t>For the procurement process, </a:t>
            </a:r>
          </a:p>
          <a:p>
            <a:pPr lvl="1"/>
            <a:r>
              <a:rPr lang="en-IN" dirty="0"/>
              <a:t>when was the purchase order sent to the supplier?</a:t>
            </a:r>
          </a:p>
          <a:p>
            <a:pPr lvl="1"/>
            <a:r>
              <a:rPr lang="en-IN" dirty="0"/>
              <a:t>What will be the cost of acquiring the material? </a:t>
            </a:r>
          </a:p>
          <a:p>
            <a:pPr lvl="1"/>
            <a:endParaRPr lang="en-IN" dirty="0"/>
          </a:p>
          <a:p>
            <a:pPr lvl="1"/>
            <a:endParaRPr lang="en-IN" dirty="0"/>
          </a:p>
        </p:txBody>
      </p:sp>
    </p:spTree>
    <p:extLst>
      <p:ext uri="{BB962C8B-B14F-4D97-AF65-F5344CB8AC3E}">
        <p14:creationId xmlns:p14="http://schemas.microsoft.com/office/powerpoint/2010/main" val="1364471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543F-C91D-41BE-9926-1F546C6F6C85}"/>
              </a:ext>
            </a:extLst>
          </p:cNvPr>
          <p:cNvSpPr>
            <a:spLocks noGrp="1"/>
          </p:cNvSpPr>
          <p:nvPr>
            <p:ph type="title"/>
          </p:nvPr>
        </p:nvSpPr>
        <p:spPr/>
        <p:txBody>
          <a:bodyPr/>
          <a:lstStyle/>
          <a:p>
            <a:r>
              <a:rPr lang="en-IN" dirty="0"/>
              <a:t>Questions</a:t>
            </a:r>
          </a:p>
        </p:txBody>
      </p:sp>
      <p:sp>
        <p:nvSpPr>
          <p:cNvPr id="3" name="Content Placeholder 2">
            <a:extLst>
              <a:ext uri="{FF2B5EF4-FFF2-40B4-BE49-F238E27FC236}">
                <a16:creationId xmlns:a16="http://schemas.microsoft.com/office/drawing/2014/main" id="{0869C967-88D1-4701-97B5-C82C9CC9554E}"/>
              </a:ext>
            </a:extLst>
          </p:cNvPr>
          <p:cNvSpPr>
            <a:spLocks noGrp="1"/>
          </p:cNvSpPr>
          <p:nvPr>
            <p:ph idx="1"/>
          </p:nvPr>
        </p:nvSpPr>
        <p:spPr/>
        <p:txBody>
          <a:bodyPr/>
          <a:lstStyle/>
          <a:p>
            <a:pPr marL="571500" indent="-457200">
              <a:buFont typeface="+mj-lt"/>
              <a:buAutoNum type="arabicPeriod"/>
            </a:pPr>
            <a:r>
              <a:rPr lang="en-IN" b="1" i="1" dirty="0">
                <a:solidFill>
                  <a:schemeClr val="tx1"/>
                </a:solidFill>
              </a:rPr>
              <a:t>What is a business process?</a:t>
            </a:r>
          </a:p>
          <a:p>
            <a:pPr marL="571500" indent="-457200">
              <a:buFont typeface="+mj-lt"/>
              <a:buAutoNum type="arabicPeriod"/>
            </a:pPr>
            <a:r>
              <a:rPr lang="en-IN" b="1" i="1" dirty="0">
                <a:solidFill>
                  <a:schemeClr val="tx1"/>
                </a:solidFill>
              </a:rPr>
              <a:t>Describe several business processes carried out at your university.</a:t>
            </a:r>
          </a:p>
          <a:p>
            <a:pPr marL="571500" indent="-457200">
              <a:buFont typeface="+mj-lt"/>
              <a:buAutoNum type="arabicPeriod"/>
            </a:pPr>
            <a:r>
              <a:rPr lang="en-IN" b="1" i="1" dirty="0">
                <a:solidFill>
                  <a:schemeClr val="tx1"/>
                </a:solidFill>
              </a:rPr>
              <a:t>Define a cross-functional business process, and provide several examples of such processes.</a:t>
            </a:r>
          </a:p>
          <a:p>
            <a:pPr marL="571500" indent="-457200">
              <a:buFont typeface="+mj-lt"/>
              <a:buAutoNum type="arabicPeriod"/>
            </a:pPr>
            <a:r>
              <a:rPr lang="en-IN" b="1" i="1" dirty="0">
                <a:solidFill>
                  <a:schemeClr val="tx1"/>
                </a:solidFill>
              </a:rPr>
              <a:t>Pick one of the processes described in question 2 or 3 above, and identify its inputs, outputs, customer(s), and resources. How does the process create value for its customer(s)?</a:t>
            </a:r>
          </a:p>
        </p:txBody>
      </p:sp>
    </p:spTree>
    <p:extLst>
      <p:ext uri="{BB962C8B-B14F-4D97-AF65-F5344CB8AC3E}">
        <p14:creationId xmlns:p14="http://schemas.microsoft.com/office/powerpoint/2010/main" val="2785554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a:extLst>
              <a:ext uri="{FF2B5EF4-FFF2-40B4-BE49-F238E27FC236}">
                <a16:creationId xmlns:a16="http://schemas.microsoft.com/office/drawing/2014/main" id="{9769582B-073A-43EA-92D3-9C0C87C7B2BB}"/>
              </a:ext>
            </a:extLst>
          </p:cNvPr>
          <p:cNvSpPr txBox="1">
            <a:spLocks/>
          </p:cNvSpPr>
          <p:nvPr/>
        </p:nvSpPr>
        <p:spPr>
          <a:xfrm>
            <a:off x="-108520" y="764704"/>
            <a:ext cx="9144000" cy="914400"/>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lgn="ctr"/>
            <a:r>
              <a:rPr lang="en-US"/>
              <a:t>BP Reengineering (BPR)</a:t>
            </a:r>
            <a:endParaRPr lang="en-US" dirty="0"/>
          </a:p>
        </p:txBody>
      </p:sp>
      <p:sp>
        <p:nvSpPr>
          <p:cNvPr id="8" name="Content Placeholder 6">
            <a:extLst>
              <a:ext uri="{FF2B5EF4-FFF2-40B4-BE49-F238E27FC236}">
                <a16:creationId xmlns:a16="http://schemas.microsoft.com/office/drawing/2014/main" id="{91510B0A-358F-4118-83B8-3ED830B7EE4C}"/>
              </a:ext>
            </a:extLst>
          </p:cNvPr>
          <p:cNvSpPr txBox="1">
            <a:spLocks/>
          </p:cNvSpPr>
          <p:nvPr/>
        </p:nvSpPr>
        <p:spPr>
          <a:xfrm>
            <a:off x="-108520" y="1831504"/>
            <a:ext cx="4104456" cy="4343400"/>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spcAft>
                <a:spcPts val="600"/>
              </a:spcAft>
            </a:pPr>
            <a:r>
              <a:rPr lang="en-US" sz="2000" dirty="0">
                <a:solidFill>
                  <a:srgbClr val="7030A0"/>
                </a:solidFill>
              </a:rPr>
              <a:t>A strategy for making an organization’s business processes more productive and profitable. </a:t>
            </a:r>
          </a:p>
          <a:p>
            <a:pPr>
              <a:spcAft>
                <a:spcPts val="600"/>
              </a:spcAft>
            </a:pPr>
            <a:r>
              <a:rPr lang="en-US" sz="2000" dirty="0">
                <a:solidFill>
                  <a:srgbClr val="7030A0"/>
                </a:solidFill>
              </a:rPr>
              <a:t>Examining business processes; </a:t>
            </a:r>
          </a:p>
          <a:p>
            <a:pPr>
              <a:spcAft>
                <a:spcPts val="600"/>
              </a:spcAft>
            </a:pPr>
            <a:r>
              <a:rPr lang="en-US" sz="2000" dirty="0">
                <a:solidFill>
                  <a:srgbClr val="7030A0"/>
                </a:solidFill>
              </a:rPr>
              <a:t>Determining how they can best reconstruct those processes to improve their business functions.</a:t>
            </a:r>
          </a:p>
          <a:p>
            <a:pPr>
              <a:spcAft>
                <a:spcPts val="600"/>
              </a:spcAft>
            </a:pPr>
            <a:r>
              <a:rPr lang="en-US" sz="2000" dirty="0">
                <a:solidFill>
                  <a:srgbClr val="7030A0"/>
                </a:solidFill>
              </a:rPr>
              <a:t>Difficult, radical, and comprehensive to do.</a:t>
            </a:r>
          </a:p>
        </p:txBody>
      </p:sp>
      <p:sp>
        <p:nvSpPr>
          <p:cNvPr id="9" name="Slide Number Placeholder 1">
            <a:extLst>
              <a:ext uri="{FF2B5EF4-FFF2-40B4-BE49-F238E27FC236}">
                <a16:creationId xmlns:a16="http://schemas.microsoft.com/office/drawing/2014/main" id="{17D387A7-019C-43E5-8880-57E7C5E1CD1C}"/>
              </a:ext>
            </a:extLst>
          </p:cNvPr>
          <p:cNvSpPr>
            <a:spLocks noGrp="1"/>
          </p:cNvSpPr>
          <p:nvPr>
            <p:ph type="sldNum" sz="quarter" idx="12"/>
          </p:nvPr>
        </p:nvSpPr>
        <p:spPr>
          <a:xfrm>
            <a:off x="6444680" y="6054254"/>
            <a:ext cx="2133600" cy="365125"/>
          </a:xfrm>
        </p:spPr>
        <p:txBody>
          <a:bodyPr/>
          <a:lstStyle/>
          <a:p>
            <a:fld id="{AC392DC9-9688-4E44-A90B-C333AD8FEA09}" type="slidenum">
              <a:rPr lang="en-US" smtClean="0"/>
              <a:pPr/>
              <a:t>27</a:t>
            </a:fld>
            <a:endParaRPr lang="en-US" dirty="0"/>
          </a:p>
        </p:txBody>
      </p:sp>
      <p:pic>
        <p:nvPicPr>
          <p:cNvPr id="10" name="Picture 2" descr="Image result for business process reengineering">
            <a:extLst>
              <a:ext uri="{FF2B5EF4-FFF2-40B4-BE49-F238E27FC236}">
                <a16:creationId xmlns:a16="http://schemas.microsoft.com/office/drawing/2014/main" id="{FE46BCA5-38FB-4C56-9A67-8C0CFD908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2060104"/>
            <a:ext cx="4967536"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56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barn(inVertical)">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arn(inVertical)">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barn(inVertical)">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barn(inVertical)">
                                      <p:cBhvr>
                                        <p:cTn id="28"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82F1-1070-4F38-832B-B553BF5E0061}"/>
              </a:ext>
            </a:extLst>
          </p:cNvPr>
          <p:cNvSpPr>
            <a:spLocks noGrp="1"/>
          </p:cNvSpPr>
          <p:nvPr>
            <p:ph type="title"/>
          </p:nvPr>
        </p:nvSpPr>
        <p:spPr>
          <a:xfrm>
            <a:off x="426128" y="408373"/>
            <a:ext cx="8106312" cy="932395"/>
          </a:xfrm>
        </p:spPr>
        <p:txBody>
          <a:bodyPr>
            <a:normAutofit fontScale="90000"/>
          </a:bodyPr>
          <a:lstStyle/>
          <a:p>
            <a:r>
              <a:rPr lang="en-IN" b="1" dirty="0">
                <a:solidFill>
                  <a:srgbClr val="002060"/>
                </a:solidFill>
              </a:rPr>
              <a:t>Business Process Reengineering</a:t>
            </a:r>
            <a:endParaRPr lang="en-IN" dirty="0">
              <a:solidFill>
                <a:srgbClr val="002060"/>
              </a:solidFill>
            </a:endParaRPr>
          </a:p>
        </p:txBody>
      </p:sp>
      <p:sp>
        <p:nvSpPr>
          <p:cNvPr id="3" name="Content Placeholder 2">
            <a:extLst>
              <a:ext uri="{FF2B5EF4-FFF2-40B4-BE49-F238E27FC236}">
                <a16:creationId xmlns:a16="http://schemas.microsoft.com/office/drawing/2014/main" id="{57F1253D-3F79-4628-BC05-F0E894EB8B13}"/>
              </a:ext>
            </a:extLst>
          </p:cNvPr>
          <p:cNvSpPr>
            <a:spLocks noGrp="1"/>
          </p:cNvSpPr>
          <p:nvPr>
            <p:ph idx="1"/>
          </p:nvPr>
        </p:nvSpPr>
        <p:spPr>
          <a:xfrm>
            <a:off x="179512" y="1752600"/>
            <a:ext cx="8784976" cy="4988768"/>
          </a:xfrm>
        </p:spPr>
        <p:txBody>
          <a:bodyPr>
            <a:normAutofit fontScale="85000" lnSpcReduction="10000"/>
          </a:bodyPr>
          <a:lstStyle/>
          <a:p>
            <a:pPr algn="just"/>
            <a:r>
              <a:rPr lang="en-IN" sz="2000" b="1" dirty="0">
                <a:solidFill>
                  <a:srgbClr val="7030A0"/>
                </a:solidFill>
              </a:rPr>
              <a:t>Excellence in executing business processes is widely recognized as the underlying basis for all significant measures of competitive performance in an organization</a:t>
            </a:r>
          </a:p>
          <a:p>
            <a:pPr marL="114300" indent="0" algn="just">
              <a:buNone/>
            </a:pPr>
            <a:r>
              <a:rPr lang="en-IN" u="sng" dirty="0"/>
              <a:t>Consider the following measures</a:t>
            </a:r>
            <a:r>
              <a:rPr lang="en-IN" dirty="0"/>
              <a:t>, for example:</a:t>
            </a:r>
          </a:p>
          <a:p>
            <a:pPr marL="114300" indent="0" algn="just">
              <a:buNone/>
            </a:pPr>
            <a:r>
              <a:rPr lang="en-IN" dirty="0"/>
              <a:t>• </a:t>
            </a:r>
            <a:r>
              <a:rPr lang="en-IN" b="1" i="1" dirty="0"/>
              <a:t>Customer satisfaction</a:t>
            </a:r>
            <a:r>
              <a:rPr lang="en-IN" i="1" dirty="0"/>
              <a:t>: </a:t>
            </a:r>
            <a:r>
              <a:rPr lang="en-IN" dirty="0"/>
              <a:t>The result of optimizing and aligning business processes to fulfil customers’ needs, wants, and desires.</a:t>
            </a:r>
          </a:p>
          <a:p>
            <a:pPr marL="114300" indent="0" algn="just">
              <a:buNone/>
            </a:pPr>
            <a:r>
              <a:rPr lang="en-IN" dirty="0"/>
              <a:t>• </a:t>
            </a:r>
            <a:r>
              <a:rPr lang="en-IN" b="1" i="1" dirty="0"/>
              <a:t>Cost reduction: </a:t>
            </a:r>
            <a:r>
              <a:rPr lang="en-IN" dirty="0"/>
              <a:t>The result of optimizing operations and supplier processes.</a:t>
            </a:r>
          </a:p>
          <a:p>
            <a:pPr marL="114300" indent="0" algn="just">
              <a:buNone/>
            </a:pPr>
            <a:r>
              <a:rPr lang="en-IN" dirty="0"/>
              <a:t>• </a:t>
            </a:r>
            <a:r>
              <a:rPr lang="en-IN" b="1" i="1" dirty="0"/>
              <a:t>Cycle and fulfilment time reduction: </a:t>
            </a:r>
            <a:r>
              <a:rPr lang="en-IN" dirty="0"/>
              <a:t>The result of optimizing the manufacturing and logistics processes.</a:t>
            </a:r>
          </a:p>
          <a:p>
            <a:pPr marL="114300" indent="0" algn="just">
              <a:buNone/>
            </a:pPr>
            <a:r>
              <a:rPr lang="en-IN" dirty="0"/>
              <a:t>• </a:t>
            </a:r>
            <a:r>
              <a:rPr lang="en-IN" b="1" i="1" dirty="0"/>
              <a:t>Quality:</a:t>
            </a:r>
            <a:r>
              <a:rPr lang="en-IN" i="1" dirty="0"/>
              <a:t> </a:t>
            </a:r>
            <a:r>
              <a:rPr lang="en-IN" dirty="0"/>
              <a:t>The result of optimizing the design, development, and production processes.</a:t>
            </a:r>
          </a:p>
          <a:p>
            <a:pPr marL="114300" indent="0" algn="just">
              <a:buNone/>
            </a:pPr>
            <a:r>
              <a:rPr lang="en-IN" dirty="0"/>
              <a:t>• </a:t>
            </a:r>
            <a:r>
              <a:rPr lang="en-IN" b="1" i="1" dirty="0"/>
              <a:t>Differentiation:</a:t>
            </a:r>
            <a:r>
              <a:rPr lang="en-IN" i="1" dirty="0"/>
              <a:t> </a:t>
            </a:r>
            <a:r>
              <a:rPr lang="en-IN" dirty="0"/>
              <a:t>The result of optimizing the marketing and innovation processes.</a:t>
            </a:r>
          </a:p>
          <a:p>
            <a:pPr marL="114300" indent="0" algn="just">
              <a:buNone/>
            </a:pPr>
            <a:r>
              <a:rPr lang="en-IN" dirty="0"/>
              <a:t>• </a:t>
            </a:r>
            <a:r>
              <a:rPr lang="en-IN" b="1" i="1" dirty="0"/>
              <a:t>Productivity: </a:t>
            </a:r>
            <a:r>
              <a:rPr lang="en-IN" dirty="0"/>
              <a:t>The result of optimizing each individual’s work processes.</a:t>
            </a:r>
            <a:endParaRPr lang="en-IN" sz="2000" dirty="0"/>
          </a:p>
        </p:txBody>
      </p:sp>
    </p:spTree>
    <p:extLst>
      <p:ext uri="{BB962C8B-B14F-4D97-AF65-F5344CB8AC3E}">
        <p14:creationId xmlns:p14="http://schemas.microsoft.com/office/powerpoint/2010/main" val="1091702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F5BA-E89C-49D1-AFE9-3561C83B087C}"/>
              </a:ext>
            </a:extLst>
          </p:cNvPr>
          <p:cNvSpPr>
            <a:spLocks noGrp="1"/>
          </p:cNvSpPr>
          <p:nvPr>
            <p:ph type="title"/>
          </p:nvPr>
        </p:nvSpPr>
        <p:spPr>
          <a:xfrm>
            <a:off x="395536" y="476672"/>
            <a:ext cx="8260672" cy="1039427"/>
          </a:xfrm>
        </p:spPr>
        <p:txBody>
          <a:bodyPr>
            <a:normAutofit/>
          </a:bodyPr>
          <a:lstStyle/>
          <a:p>
            <a:r>
              <a:rPr lang="en-IN" sz="2400" b="1" dirty="0">
                <a:solidFill>
                  <a:srgbClr val="7030A0"/>
                </a:solidFill>
              </a:rPr>
              <a:t>How does an organization ensure business process excellence?</a:t>
            </a:r>
          </a:p>
        </p:txBody>
      </p:sp>
      <p:sp>
        <p:nvSpPr>
          <p:cNvPr id="3" name="Content Placeholder 2">
            <a:extLst>
              <a:ext uri="{FF2B5EF4-FFF2-40B4-BE49-F238E27FC236}">
                <a16:creationId xmlns:a16="http://schemas.microsoft.com/office/drawing/2014/main" id="{14B6F009-023E-4640-A0E9-C7EC473A75CA}"/>
              </a:ext>
            </a:extLst>
          </p:cNvPr>
          <p:cNvSpPr>
            <a:spLocks noGrp="1"/>
          </p:cNvSpPr>
          <p:nvPr>
            <p:ph idx="1"/>
          </p:nvPr>
        </p:nvSpPr>
        <p:spPr>
          <a:xfrm>
            <a:off x="251520" y="1752600"/>
            <a:ext cx="8712968" cy="4988768"/>
          </a:xfrm>
        </p:spPr>
        <p:txBody>
          <a:bodyPr>
            <a:normAutofit fontScale="77500" lnSpcReduction="20000"/>
          </a:bodyPr>
          <a:lstStyle/>
          <a:p>
            <a:pPr algn="just"/>
            <a:r>
              <a:rPr lang="en-IN" dirty="0"/>
              <a:t>In their book </a:t>
            </a:r>
            <a:r>
              <a:rPr lang="en-IN" i="1" dirty="0"/>
              <a:t>Reengineering the Corporation</a:t>
            </a:r>
            <a:r>
              <a:rPr lang="en-IN" dirty="0"/>
              <a:t>,(1993), Michael Hammer and James Champy argued that to become more competitive, American businesses needed to radically </a:t>
            </a:r>
            <a:r>
              <a:rPr lang="en-IN" u="sng" dirty="0"/>
              <a:t>redesign their business processes to reduce costs and increase quality</a:t>
            </a:r>
            <a:r>
              <a:rPr lang="en-IN" dirty="0"/>
              <a:t>. </a:t>
            </a:r>
          </a:p>
          <a:p>
            <a:pPr algn="just"/>
            <a:r>
              <a:rPr lang="en-IN" dirty="0"/>
              <a:t>The authors further asserted that </a:t>
            </a:r>
            <a:r>
              <a:rPr lang="en-IN" b="1" dirty="0">
                <a:solidFill>
                  <a:srgbClr val="002060"/>
                </a:solidFill>
              </a:rPr>
              <a:t>information technology </a:t>
            </a:r>
            <a:r>
              <a:rPr lang="en-IN" dirty="0"/>
              <a:t>is the key enabler of such change. This radical redesign, called </a:t>
            </a:r>
            <a:r>
              <a:rPr lang="en-IN" b="1" dirty="0"/>
              <a:t>business process reengineering (BPR)</a:t>
            </a:r>
            <a:r>
              <a:rPr lang="en-IN" dirty="0"/>
              <a:t>, is a strategy for making an organization’s business processes more productive and profitable. </a:t>
            </a:r>
          </a:p>
          <a:p>
            <a:pPr algn="just"/>
            <a:r>
              <a:rPr lang="en-IN" dirty="0"/>
              <a:t>The key to BPR is for enterprises to examine their business processes from a “clean sheet” perspective and then determine how they can best reconstruct those processes to improve their business functions.</a:t>
            </a:r>
          </a:p>
          <a:p>
            <a:pPr algn="just"/>
            <a:endParaRPr lang="en-IN" dirty="0"/>
          </a:p>
          <a:p>
            <a:r>
              <a:rPr lang="en-IN" dirty="0"/>
              <a:t>BPR’s popularity was propelled by the unique capabilities of information technology, such as </a:t>
            </a:r>
          </a:p>
          <a:p>
            <a:pPr lvl="1"/>
            <a:r>
              <a:rPr lang="en-IN" sz="2600" dirty="0">
                <a:solidFill>
                  <a:srgbClr val="C00000"/>
                </a:solidFill>
              </a:rPr>
              <a:t>automation and standardization of many process steps  and </a:t>
            </a:r>
          </a:p>
          <a:p>
            <a:pPr lvl="1"/>
            <a:r>
              <a:rPr lang="en-IN" sz="2600" dirty="0">
                <a:solidFill>
                  <a:srgbClr val="C00000"/>
                </a:solidFill>
              </a:rPr>
              <a:t>error reduction due to improved communication among organizational information silos.</a:t>
            </a:r>
          </a:p>
        </p:txBody>
      </p:sp>
    </p:spTree>
    <p:extLst>
      <p:ext uri="{BB962C8B-B14F-4D97-AF65-F5344CB8AC3E}">
        <p14:creationId xmlns:p14="http://schemas.microsoft.com/office/powerpoint/2010/main" val="2439590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468B-8619-40E5-8DBC-E7A6A4EFC04A}"/>
              </a:ext>
            </a:extLst>
          </p:cNvPr>
          <p:cNvSpPr>
            <a:spLocks noGrp="1"/>
          </p:cNvSpPr>
          <p:nvPr>
            <p:ph type="title"/>
          </p:nvPr>
        </p:nvSpPr>
        <p:spPr/>
        <p:txBody>
          <a:bodyPr/>
          <a:lstStyle/>
          <a:p>
            <a:r>
              <a:rPr lang="en-IN" dirty="0">
                <a:solidFill>
                  <a:srgbClr val="C00000"/>
                </a:solidFill>
              </a:rPr>
              <a:t>Market leaders</a:t>
            </a:r>
          </a:p>
        </p:txBody>
      </p:sp>
      <p:pic>
        <p:nvPicPr>
          <p:cNvPr id="1026" name="Picture 2" descr="Image result for Amazon ">
            <a:extLst>
              <a:ext uri="{FF2B5EF4-FFF2-40B4-BE49-F238E27FC236}">
                <a16:creationId xmlns:a16="http://schemas.microsoft.com/office/drawing/2014/main" id="{6AFE67E1-896B-4C38-9929-D0AECBBE80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3024336" cy="19652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ike">
            <a:extLst>
              <a:ext uri="{FF2B5EF4-FFF2-40B4-BE49-F238E27FC236}">
                <a16:creationId xmlns:a16="http://schemas.microsoft.com/office/drawing/2014/main" id="{9563151F-EF19-4241-9523-6D40EF611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060848"/>
            <a:ext cx="3384376" cy="22152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Google">
            <a:extLst>
              <a:ext uri="{FF2B5EF4-FFF2-40B4-BE49-F238E27FC236}">
                <a16:creationId xmlns:a16="http://schemas.microsoft.com/office/drawing/2014/main" id="{52857392-D943-483A-8177-814FB8CAAB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4077072"/>
            <a:ext cx="2808312" cy="22367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Ikea">
            <a:extLst>
              <a:ext uri="{FF2B5EF4-FFF2-40B4-BE49-F238E27FC236}">
                <a16:creationId xmlns:a16="http://schemas.microsoft.com/office/drawing/2014/main" id="{086BFC18-757A-4E9D-8ED2-4DC693960A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896" y="4653136"/>
            <a:ext cx="2590800" cy="1714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B505D4A-FF19-4F07-9DDF-DC099CCD8B1D}"/>
              </a:ext>
            </a:extLst>
          </p:cNvPr>
          <p:cNvSpPr/>
          <p:nvPr/>
        </p:nvSpPr>
        <p:spPr>
          <a:xfrm>
            <a:off x="6401511" y="4797152"/>
            <a:ext cx="2736304" cy="1477328"/>
          </a:xfrm>
          <a:prstGeom prst="rect">
            <a:avLst/>
          </a:prstGeom>
        </p:spPr>
        <p:txBody>
          <a:bodyPr wrap="square">
            <a:spAutoFit/>
          </a:bodyPr>
          <a:lstStyle/>
          <a:p>
            <a:r>
              <a:rPr lang="en-IN" b="1" dirty="0">
                <a:solidFill>
                  <a:srgbClr val="C00000"/>
                </a:solidFill>
              </a:rPr>
              <a:t>A sustainable advantage over competitors that enables them to capture the market</a:t>
            </a:r>
          </a:p>
        </p:txBody>
      </p:sp>
    </p:spTree>
    <p:extLst>
      <p:ext uri="{BB962C8B-B14F-4D97-AF65-F5344CB8AC3E}">
        <p14:creationId xmlns:p14="http://schemas.microsoft.com/office/powerpoint/2010/main" val="381725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wipe(down)">
                                      <p:cBhvr>
                                        <p:cTn id="17" dur="5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barn(inVertical)">
                                      <p:cBhvr>
                                        <p:cTn id="22" dur="500"/>
                                        <p:tgtEl>
                                          <p:spTgt spid="1032"/>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heel(1)">
                                      <p:cBhvr>
                                        <p:cTn id="2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a:extLst>
              <a:ext uri="{FF2B5EF4-FFF2-40B4-BE49-F238E27FC236}">
                <a16:creationId xmlns:a16="http://schemas.microsoft.com/office/drawing/2014/main" id="{6CE811DF-F218-4413-818B-D6BF1C418847}"/>
              </a:ext>
            </a:extLst>
          </p:cNvPr>
          <p:cNvSpPr txBox="1">
            <a:spLocks/>
          </p:cNvSpPr>
          <p:nvPr/>
        </p:nvSpPr>
        <p:spPr>
          <a:xfrm>
            <a:off x="0" y="620688"/>
            <a:ext cx="9144000" cy="914400"/>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lgn="ctr"/>
            <a:r>
              <a:rPr lang="en-US" b="1" dirty="0"/>
              <a:t>BP Reengineering (BPR)</a:t>
            </a:r>
          </a:p>
        </p:txBody>
      </p:sp>
      <p:sp>
        <p:nvSpPr>
          <p:cNvPr id="3" name="Content Placeholder 6">
            <a:extLst>
              <a:ext uri="{FF2B5EF4-FFF2-40B4-BE49-F238E27FC236}">
                <a16:creationId xmlns:a16="http://schemas.microsoft.com/office/drawing/2014/main" id="{9B58A35C-7584-4D9A-85D8-AD8183125B0B}"/>
              </a:ext>
            </a:extLst>
          </p:cNvPr>
          <p:cNvSpPr txBox="1">
            <a:spLocks/>
          </p:cNvSpPr>
          <p:nvPr/>
        </p:nvSpPr>
        <p:spPr>
          <a:xfrm>
            <a:off x="0" y="2133600"/>
            <a:ext cx="3851920" cy="4343400"/>
          </a:xfrm>
          <a:prstGeom prst="rect">
            <a:avLst/>
          </a:prstGeom>
        </p:spPr>
        <p:txBody>
          <a:bodyPr>
            <a:no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spcAft>
                <a:spcPts val="600"/>
              </a:spcAft>
            </a:pPr>
            <a:r>
              <a:rPr lang="en-US" sz="2000" dirty="0">
                <a:solidFill>
                  <a:srgbClr val="7030A0"/>
                </a:solidFill>
              </a:rPr>
              <a:t>A strategy for making an organization’s business processes more productive and profitable. </a:t>
            </a:r>
          </a:p>
          <a:p>
            <a:pPr>
              <a:spcAft>
                <a:spcPts val="600"/>
              </a:spcAft>
            </a:pPr>
            <a:r>
              <a:rPr lang="en-US" sz="2000" dirty="0">
                <a:solidFill>
                  <a:srgbClr val="7030A0"/>
                </a:solidFill>
              </a:rPr>
              <a:t>Examining business processes; </a:t>
            </a:r>
          </a:p>
          <a:p>
            <a:pPr>
              <a:spcAft>
                <a:spcPts val="600"/>
              </a:spcAft>
            </a:pPr>
            <a:r>
              <a:rPr lang="en-US" sz="2000" dirty="0">
                <a:solidFill>
                  <a:srgbClr val="7030A0"/>
                </a:solidFill>
              </a:rPr>
              <a:t>Determining how they can best reconstruct those processes to improve their business functions.</a:t>
            </a:r>
          </a:p>
          <a:p>
            <a:pPr>
              <a:spcAft>
                <a:spcPts val="600"/>
              </a:spcAft>
            </a:pPr>
            <a:r>
              <a:rPr lang="en-US" sz="2000" dirty="0">
                <a:solidFill>
                  <a:srgbClr val="7030A0"/>
                </a:solidFill>
              </a:rPr>
              <a:t>Difficult, radical, and comprehensive to do.</a:t>
            </a:r>
          </a:p>
        </p:txBody>
      </p:sp>
      <p:sp>
        <p:nvSpPr>
          <p:cNvPr id="4" name="Slide Number Placeholder 1">
            <a:extLst>
              <a:ext uri="{FF2B5EF4-FFF2-40B4-BE49-F238E27FC236}">
                <a16:creationId xmlns:a16="http://schemas.microsoft.com/office/drawing/2014/main" id="{CF1470B2-2D5E-47F7-AF8C-8467B6C97E59}"/>
              </a:ext>
            </a:extLst>
          </p:cNvPr>
          <p:cNvSpPr>
            <a:spLocks noGrp="1"/>
          </p:cNvSpPr>
          <p:nvPr>
            <p:ph type="sldNum" sz="quarter" idx="12"/>
          </p:nvPr>
        </p:nvSpPr>
        <p:spPr>
          <a:xfrm>
            <a:off x="6553200" y="6356350"/>
            <a:ext cx="2133600" cy="365125"/>
          </a:xfrm>
        </p:spPr>
        <p:txBody>
          <a:bodyPr/>
          <a:lstStyle/>
          <a:p>
            <a:fld id="{AC392DC9-9688-4E44-A90B-C333AD8FEA09}" type="slidenum">
              <a:rPr lang="en-US" smtClean="0"/>
              <a:pPr/>
              <a:t>30</a:t>
            </a:fld>
            <a:endParaRPr lang="en-US" dirty="0"/>
          </a:p>
        </p:txBody>
      </p:sp>
      <p:pic>
        <p:nvPicPr>
          <p:cNvPr id="5" name="Picture 2" descr="Image result for business process reengineering">
            <a:extLst>
              <a:ext uri="{FF2B5EF4-FFF2-40B4-BE49-F238E27FC236}">
                <a16:creationId xmlns:a16="http://schemas.microsoft.com/office/drawing/2014/main" id="{4EE85B23-7D51-43F2-B949-4E517B1D9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362200"/>
            <a:ext cx="5148064"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27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2CA9-08B5-4184-9830-BA66DB5F7BA7}"/>
              </a:ext>
            </a:extLst>
          </p:cNvPr>
          <p:cNvSpPr>
            <a:spLocks noGrp="1"/>
          </p:cNvSpPr>
          <p:nvPr>
            <p:ph type="title"/>
          </p:nvPr>
        </p:nvSpPr>
        <p:spPr/>
        <p:txBody>
          <a:bodyPr>
            <a:normAutofit fontScale="90000"/>
          </a:bodyPr>
          <a:lstStyle/>
          <a:p>
            <a:r>
              <a:rPr lang="en-US" dirty="0">
                <a:solidFill>
                  <a:srgbClr val="7030A0"/>
                </a:solidFill>
              </a:rPr>
              <a:t>BPI - </a:t>
            </a:r>
            <a:r>
              <a:rPr lang="en-IN" b="1" dirty="0"/>
              <a:t>business process improvement</a:t>
            </a:r>
            <a:endParaRPr lang="en-IN" dirty="0">
              <a:solidFill>
                <a:srgbClr val="7030A0"/>
              </a:solidFill>
            </a:endParaRPr>
          </a:p>
        </p:txBody>
      </p:sp>
      <p:sp>
        <p:nvSpPr>
          <p:cNvPr id="3" name="Content Placeholder 2">
            <a:extLst>
              <a:ext uri="{FF2B5EF4-FFF2-40B4-BE49-F238E27FC236}">
                <a16:creationId xmlns:a16="http://schemas.microsoft.com/office/drawing/2014/main" id="{AAD149B0-A6F0-4A4B-92A0-76F3676E5A1B}"/>
              </a:ext>
            </a:extLst>
          </p:cNvPr>
          <p:cNvSpPr>
            <a:spLocks noGrp="1"/>
          </p:cNvSpPr>
          <p:nvPr>
            <p:ph idx="1"/>
          </p:nvPr>
        </p:nvSpPr>
        <p:spPr>
          <a:xfrm>
            <a:off x="179512" y="1752600"/>
            <a:ext cx="8507288" cy="4373563"/>
          </a:xfrm>
        </p:spPr>
        <p:txBody>
          <a:bodyPr/>
          <a:lstStyle/>
          <a:p>
            <a:r>
              <a:rPr lang="en-IN" dirty="0"/>
              <a:t>The businesses increasingly began to organize work around business processes rather than individual tasks. The result was a less radical, less disruptive, and more incremental approach, called </a:t>
            </a:r>
            <a:r>
              <a:rPr lang="en-IN" b="1" dirty="0"/>
              <a:t>business process improvement (BPI)</a:t>
            </a:r>
            <a:r>
              <a:rPr lang="en-IN" dirty="0"/>
              <a:t>.</a:t>
            </a:r>
          </a:p>
          <a:p>
            <a:r>
              <a:rPr lang="en-IN" dirty="0"/>
              <a:t>BPI focuses on reducing variation in the process outputs by searching for root causes of the variation in the process itself</a:t>
            </a:r>
          </a:p>
          <a:p>
            <a:endParaRPr lang="en-IN" dirty="0"/>
          </a:p>
        </p:txBody>
      </p:sp>
    </p:spTree>
    <p:extLst>
      <p:ext uri="{BB962C8B-B14F-4D97-AF65-F5344CB8AC3E}">
        <p14:creationId xmlns:p14="http://schemas.microsoft.com/office/powerpoint/2010/main" val="1406244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B07C-614D-4E7E-AD7E-233D77C4C11A}"/>
              </a:ext>
            </a:extLst>
          </p:cNvPr>
          <p:cNvSpPr>
            <a:spLocks noGrp="1"/>
          </p:cNvSpPr>
          <p:nvPr>
            <p:ph type="title"/>
          </p:nvPr>
        </p:nvSpPr>
        <p:spPr/>
        <p:txBody>
          <a:bodyPr/>
          <a:lstStyle/>
          <a:p>
            <a:r>
              <a:rPr lang="en-IN" dirty="0">
                <a:solidFill>
                  <a:srgbClr val="7030A0"/>
                </a:solidFill>
              </a:rPr>
              <a:t>5 Basic Phases of BPI</a:t>
            </a:r>
          </a:p>
        </p:txBody>
      </p:sp>
      <p:sp>
        <p:nvSpPr>
          <p:cNvPr id="3" name="Content Placeholder 2">
            <a:extLst>
              <a:ext uri="{FF2B5EF4-FFF2-40B4-BE49-F238E27FC236}">
                <a16:creationId xmlns:a16="http://schemas.microsoft.com/office/drawing/2014/main" id="{4BE1F37E-18B4-4A8E-B3A6-66ACCE1C1A5D}"/>
              </a:ext>
            </a:extLst>
          </p:cNvPr>
          <p:cNvSpPr>
            <a:spLocks noGrp="1"/>
          </p:cNvSpPr>
          <p:nvPr>
            <p:ph idx="1"/>
          </p:nvPr>
        </p:nvSpPr>
        <p:spPr>
          <a:xfrm>
            <a:off x="457200" y="1752600"/>
            <a:ext cx="8507288" cy="4373563"/>
          </a:xfrm>
        </p:spPr>
        <p:txBody>
          <a:bodyPr>
            <a:normAutofit lnSpcReduction="10000"/>
          </a:bodyPr>
          <a:lstStyle/>
          <a:p>
            <a:pPr marL="571500" indent="-457200" fontAlgn="base">
              <a:buFont typeface="+mj-lt"/>
              <a:buAutoNum type="arabicPeriod"/>
            </a:pPr>
            <a:r>
              <a:rPr lang="en-IN" sz="2000" b="1" dirty="0">
                <a:solidFill>
                  <a:srgbClr val="002060"/>
                </a:solidFill>
              </a:rPr>
              <a:t>Define problems</a:t>
            </a:r>
          </a:p>
          <a:p>
            <a:pPr marL="571500" indent="-457200" fontAlgn="base">
              <a:buFont typeface="+mj-lt"/>
              <a:buAutoNum type="arabicPeriod"/>
            </a:pPr>
            <a:r>
              <a:rPr lang="en-IN" sz="2000" b="1" dirty="0">
                <a:solidFill>
                  <a:srgbClr val="002060"/>
                </a:solidFill>
              </a:rPr>
              <a:t>Measure data and metrics</a:t>
            </a:r>
          </a:p>
          <a:p>
            <a:pPr marL="571500" indent="-457200" fontAlgn="base">
              <a:buFont typeface="+mj-lt"/>
              <a:buAutoNum type="arabicPeriod"/>
            </a:pPr>
            <a:r>
              <a:rPr lang="en-IN" sz="2000" b="1" dirty="0">
                <a:solidFill>
                  <a:srgbClr val="002060"/>
                </a:solidFill>
              </a:rPr>
              <a:t>Analyze "as-is" process, id problems, and root causes</a:t>
            </a:r>
          </a:p>
          <a:p>
            <a:pPr marL="571500" indent="-457200" fontAlgn="base">
              <a:buFont typeface="+mj-lt"/>
              <a:buAutoNum type="arabicPeriod"/>
            </a:pPr>
            <a:r>
              <a:rPr lang="en-IN" sz="2000" b="1" dirty="0">
                <a:solidFill>
                  <a:srgbClr val="002060"/>
                </a:solidFill>
              </a:rPr>
              <a:t>Improve by mapping "to-be" process and implementing solution</a:t>
            </a:r>
          </a:p>
          <a:p>
            <a:pPr marL="571500" indent="-457200" fontAlgn="base">
              <a:buFont typeface="+mj-lt"/>
              <a:buAutoNum type="arabicPeriod"/>
            </a:pPr>
            <a:r>
              <a:rPr lang="en-IN" sz="2000" b="1" dirty="0">
                <a:solidFill>
                  <a:srgbClr val="002060"/>
                </a:solidFill>
              </a:rPr>
              <a:t>Control &amp; ensure process remains stable</a:t>
            </a:r>
          </a:p>
          <a:p>
            <a:pPr marL="114300" indent="0">
              <a:buNone/>
            </a:pPr>
            <a:endParaRPr lang="en-IN" dirty="0"/>
          </a:p>
          <a:p>
            <a:r>
              <a:rPr lang="en-IN" dirty="0"/>
              <a:t>BPI is usually performed by teams of employees that include </a:t>
            </a:r>
            <a:r>
              <a:rPr lang="en-IN" b="1" dirty="0"/>
              <a:t>a process expert</a:t>
            </a:r>
            <a:r>
              <a:rPr lang="en-IN" dirty="0"/>
              <a:t>—usually the </a:t>
            </a:r>
            <a:r>
              <a:rPr lang="en-IN" b="1" dirty="0"/>
              <a:t>process owner </a:t>
            </a:r>
            <a:r>
              <a:rPr lang="en-IN" dirty="0"/>
              <a:t>(the individual manager who oversees the process)—as well as other individuals who are involved in the process.</a:t>
            </a:r>
          </a:p>
        </p:txBody>
      </p:sp>
    </p:spTree>
    <p:extLst>
      <p:ext uri="{BB962C8B-B14F-4D97-AF65-F5344CB8AC3E}">
        <p14:creationId xmlns:p14="http://schemas.microsoft.com/office/powerpoint/2010/main" val="2195179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a:extLst>
              <a:ext uri="{FF2B5EF4-FFF2-40B4-BE49-F238E27FC236}">
                <a16:creationId xmlns:a16="http://schemas.microsoft.com/office/drawing/2014/main" id="{10AC59C2-607D-4CAE-A861-5420F646FAC7}"/>
              </a:ext>
            </a:extLst>
          </p:cNvPr>
          <p:cNvSpPr txBox="1">
            <a:spLocks/>
          </p:cNvSpPr>
          <p:nvPr/>
        </p:nvSpPr>
        <p:spPr>
          <a:xfrm>
            <a:off x="0" y="476672"/>
            <a:ext cx="9144000" cy="990600"/>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lgn="ctr"/>
            <a:r>
              <a:rPr lang="en-US" b="1" dirty="0">
                <a:solidFill>
                  <a:srgbClr val="7030A0"/>
                </a:solidFill>
              </a:rPr>
              <a:t>BP Improvement (BPI)</a:t>
            </a:r>
          </a:p>
        </p:txBody>
      </p:sp>
      <p:sp>
        <p:nvSpPr>
          <p:cNvPr id="4" name="Slide Number Placeholder 1">
            <a:extLst>
              <a:ext uri="{FF2B5EF4-FFF2-40B4-BE49-F238E27FC236}">
                <a16:creationId xmlns:a16="http://schemas.microsoft.com/office/drawing/2014/main" id="{4F2D7BE6-17A1-4017-802B-FAB28711D891}"/>
              </a:ext>
            </a:extLst>
          </p:cNvPr>
          <p:cNvSpPr>
            <a:spLocks noGrp="1"/>
          </p:cNvSpPr>
          <p:nvPr>
            <p:ph type="sldNum" sz="quarter" idx="12"/>
          </p:nvPr>
        </p:nvSpPr>
        <p:spPr>
          <a:xfrm>
            <a:off x="6553200" y="6356350"/>
            <a:ext cx="2133600" cy="365125"/>
          </a:xfrm>
        </p:spPr>
        <p:txBody>
          <a:bodyPr/>
          <a:lstStyle/>
          <a:p>
            <a:fld id="{AC392DC9-9688-4E44-A90B-C333AD8FEA09}" type="slidenum">
              <a:rPr lang="en-US" smtClean="0"/>
              <a:pPr/>
              <a:t>33</a:t>
            </a:fld>
            <a:endParaRPr lang="en-US" dirty="0"/>
          </a:p>
        </p:txBody>
      </p:sp>
      <p:pic>
        <p:nvPicPr>
          <p:cNvPr id="5" name="Picture 4" descr="https://www.autoprocessdiscovery.com/wp-content/uploads/2016/03/BPI-1024x304.png">
            <a:extLst>
              <a:ext uri="{FF2B5EF4-FFF2-40B4-BE49-F238E27FC236}">
                <a16:creationId xmlns:a16="http://schemas.microsoft.com/office/drawing/2014/main" id="{3F41B817-B60F-4857-A5B7-4F71760A5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271462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4">
            <a:extLst>
              <a:ext uri="{FF2B5EF4-FFF2-40B4-BE49-F238E27FC236}">
                <a16:creationId xmlns:a16="http://schemas.microsoft.com/office/drawing/2014/main" id="{74CA650A-728F-45A5-8262-621EF28855CA}"/>
              </a:ext>
            </a:extLst>
          </p:cNvPr>
          <p:cNvSpPr txBox="1">
            <a:spLocks/>
          </p:cNvSpPr>
          <p:nvPr/>
        </p:nvSpPr>
        <p:spPr>
          <a:xfrm>
            <a:off x="0" y="990600"/>
            <a:ext cx="9144000" cy="990600"/>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lgn="ctr"/>
            <a:r>
              <a:rPr lang="en-US"/>
              <a:t>BP Improvement (BPI)</a:t>
            </a:r>
            <a:endParaRPr lang="en-US" dirty="0"/>
          </a:p>
        </p:txBody>
      </p:sp>
      <p:sp>
        <p:nvSpPr>
          <p:cNvPr id="7" name="Content Placeholder 6">
            <a:extLst>
              <a:ext uri="{FF2B5EF4-FFF2-40B4-BE49-F238E27FC236}">
                <a16:creationId xmlns:a16="http://schemas.microsoft.com/office/drawing/2014/main" id="{5397F5A6-32F0-4E3D-BB9A-AF2AFA296061}"/>
              </a:ext>
            </a:extLst>
          </p:cNvPr>
          <p:cNvSpPr txBox="1">
            <a:spLocks/>
          </p:cNvSpPr>
          <p:nvPr/>
        </p:nvSpPr>
        <p:spPr>
          <a:xfrm>
            <a:off x="0" y="4800600"/>
            <a:ext cx="9144000" cy="1555750"/>
          </a:xfrm>
          <a:prstGeom prst="rect">
            <a:avLst/>
          </a:prstGeom>
        </p:spPr>
        <p:txBody>
          <a:bodyPr>
            <a:no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r>
              <a:rPr lang="en-US" sz="1600"/>
              <a:t>Focuses on reducing variation in the process outputs: Streamline your business </a:t>
            </a:r>
          </a:p>
          <a:p>
            <a:r>
              <a:rPr lang="en-US" sz="1600"/>
              <a:t>Searching for root causes of the variation in the process (such as a broken machine on an assembly line) or among the process inputs (such as a decline in the quality of raw materials purchased from a certain supplier).</a:t>
            </a:r>
          </a:p>
          <a:p>
            <a:r>
              <a:rPr lang="en-US" sz="1600"/>
              <a:t>Less radical; less disruptive; more incremental.</a:t>
            </a:r>
          </a:p>
          <a:p>
            <a:endParaRPr lang="en-US" sz="1600" dirty="0"/>
          </a:p>
        </p:txBody>
      </p:sp>
      <p:sp>
        <p:nvSpPr>
          <p:cNvPr id="8" name="Slide Number Placeholder 1">
            <a:extLst>
              <a:ext uri="{FF2B5EF4-FFF2-40B4-BE49-F238E27FC236}">
                <a16:creationId xmlns:a16="http://schemas.microsoft.com/office/drawing/2014/main" id="{78B88770-AF5A-4E19-96F2-A8D1CDADB66C}"/>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C392DC9-9688-4E44-A90B-C333AD8FEA09}" type="slidenum">
              <a:rPr lang="en-US" smtClean="0"/>
              <a:pPr/>
              <a:t>33</a:t>
            </a:fld>
            <a:endParaRPr lang="en-US" dirty="0"/>
          </a:p>
        </p:txBody>
      </p:sp>
      <p:pic>
        <p:nvPicPr>
          <p:cNvPr id="9" name="Picture 4" descr="https://www.autoprocessdiscovery.com/wp-content/uploads/2016/03/BPI-1024x304.png">
            <a:extLst>
              <a:ext uri="{FF2B5EF4-FFF2-40B4-BE49-F238E27FC236}">
                <a16:creationId xmlns:a16="http://schemas.microsoft.com/office/drawing/2014/main" id="{70C7E7BF-4FB7-40BD-AB9F-AFB8BCC82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85974"/>
            <a:ext cx="914400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27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 calcmode="lin" valueType="num">
                                      <p:cBhvr>
                                        <p:cTn id="21"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 calcmode="lin" valueType="num">
                                      <p:cBhvr>
                                        <p:cTn id="28"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7">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 calcmode="lin" valueType="num">
                                      <p:cBhvr>
                                        <p:cTn id="35"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3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5901-DC10-48EA-B28B-21E31D64C310}"/>
              </a:ext>
            </a:extLst>
          </p:cNvPr>
          <p:cNvSpPr>
            <a:spLocks noGrp="1"/>
          </p:cNvSpPr>
          <p:nvPr>
            <p:ph type="title"/>
          </p:nvPr>
        </p:nvSpPr>
        <p:spPr/>
        <p:txBody>
          <a:bodyPr/>
          <a:lstStyle/>
          <a:p>
            <a:r>
              <a:rPr lang="en-IN" dirty="0">
                <a:solidFill>
                  <a:srgbClr val="7030A0"/>
                </a:solidFill>
              </a:rPr>
              <a:t>BPI</a:t>
            </a:r>
            <a:endParaRPr lang="en-IN" b="1" dirty="0">
              <a:solidFill>
                <a:srgbClr val="7030A0"/>
              </a:solidFill>
            </a:endParaRPr>
          </a:p>
        </p:txBody>
      </p:sp>
      <p:sp>
        <p:nvSpPr>
          <p:cNvPr id="3" name="Content Placeholder 2">
            <a:extLst>
              <a:ext uri="{FF2B5EF4-FFF2-40B4-BE49-F238E27FC236}">
                <a16:creationId xmlns:a16="http://schemas.microsoft.com/office/drawing/2014/main" id="{E6555332-08E4-4BDA-B267-DAF2E7AC79AF}"/>
              </a:ext>
            </a:extLst>
          </p:cNvPr>
          <p:cNvSpPr>
            <a:spLocks noGrp="1"/>
          </p:cNvSpPr>
          <p:nvPr>
            <p:ph idx="1"/>
          </p:nvPr>
        </p:nvSpPr>
        <p:spPr>
          <a:xfrm>
            <a:off x="457200" y="1752600"/>
            <a:ext cx="8579296" cy="4373563"/>
          </a:xfrm>
        </p:spPr>
        <p:txBody>
          <a:bodyPr>
            <a:normAutofit/>
          </a:bodyPr>
          <a:lstStyle/>
          <a:p>
            <a:r>
              <a:rPr lang="en-IN" sz="2000" b="1" dirty="0">
                <a:solidFill>
                  <a:srgbClr val="7030A0"/>
                </a:solidFill>
              </a:rPr>
              <a:t>Six Sigma </a:t>
            </a:r>
            <a:r>
              <a:rPr lang="en-IN" sz="2000" dirty="0"/>
              <a:t>is a popular methodology for BPI initiatives. Its goal is to ensure that </a:t>
            </a:r>
            <a:r>
              <a:rPr lang="en-IN" sz="2000" b="1" dirty="0"/>
              <a:t>the process has no more than 3.4 defects per million </a:t>
            </a:r>
            <a:r>
              <a:rPr lang="en-IN" sz="2000" dirty="0"/>
              <a:t>outputs by using statistical methods to analyze the process.</a:t>
            </a:r>
          </a:p>
          <a:p>
            <a:r>
              <a:rPr lang="en-IN" sz="2000" b="1" u="sng" dirty="0">
                <a:solidFill>
                  <a:srgbClr val="7030A0"/>
                </a:solidFill>
              </a:rPr>
              <a:t>Many organizations prefer BPI because </a:t>
            </a:r>
          </a:p>
          <a:p>
            <a:pPr>
              <a:buFont typeface="Wingdings" panose="05000000000000000000" pitchFamily="2" charset="2"/>
              <a:buChar char="q"/>
            </a:pPr>
            <a:r>
              <a:rPr lang="en-IN" sz="2000" dirty="0">
                <a:solidFill>
                  <a:srgbClr val="0070C0"/>
                </a:solidFill>
              </a:rPr>
              <a:t>They are less risky and less costly</a:t>
            </a:r>
          </a:p>
          <a:p>
            <a:pPr>
              <a:buFont typeface="Wingdings" panose="05000000000000000000" pitchFamily="2" charset="2"/>
              <a:buChar char="q"/>
            </a:pPr>
            <a:r>
              <a:rPr lang="en-IN" sz="2000" dirty="0">
                <a:solidFill>
                  <a:srgbClr val="0070C0"/>
                </a:solidFill>
              </a:rPr>
              <a:t>BPI projects take less time overall, and even if they are unsuccessful, they consume fewer organizational resources than BPR projects.</a:t>
            </a:r>
          </a:p>
          <a:p>
            <a:pPr>
              <a:buFont typeface="Wingdings" panose="05000000000000000000" pitchFamily="2" charset="2"/>
              <a:buChar char="q"/>
            </a:pPr>
            <a:r>
              <a:rPr lang="en-IN" sz="2000" dirty="0">
                <a:solidFill>
                  <a:srgbClr val="0070C0"/>
                </a:solidFill>
              </a:rPr>
              <a:t>BPI projects tend to be performed more from the bottom-up, in contrast to BPR projects that involve top-down change mandates.</a:t>
            </a:r>
          </a:p>
          <a:p>
            <a:pPr>
              <a:buFont typeface="Wingdings" panose="05000000000000000000" pitchFamily="2" charset="2"/>
              <a:buChar char="q"/>
            </a:pPr>
            <a:r>
              <a:rPr lang="en-IN" sz="2000" dirty="0">
                <a:solidFill>
                  <a:srgbClr val="0070C0"/>
                </a:solidFill>
              </a:rPr>
              <a:t>BPI focuses on delivering quantifiable results</a:t>
            </a:r>
          </a:p>
          <a:p>
            <a:endParaRPr lang="en-IN" sz="2000" dirty="0"/>
          </a:p>
        </p:txBody>
      </p:sp>
    </p:spTree>
    <p:extLst>
      <p:ext uri="{BB962C8B-B14F-4D97-AF65-F5344CB8AC3E}">
        <p14:creationId xmlns:p14="http://schemas.microsoft.com/office/powerpoint/2010/main" val="1752766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15AD-67AF-4C9A-AA0C-EF343EB9BEAD}"/>
              </a:ext>
            </a:extLst>
          </p:cNvPr>
          <p:cNvSpPr>
            <a:spLocks noGrp="1"/>
          </p:cNvSpPr>
          <p:nvPr>
            <p:ph type="title"/>
          </p:nvPr>
        </p:nvSpPr>
        <p:spPr>
          <a:xfrm>
            <a:off x="426128" y="408373"/>
            <a:ext cx="7890288" cy="1004404"/>
          </a:xfrm>
        </p:spPr>
        <p:txBody>
          <a:bodyPr>
            <a:normAutofit fontScale="90000"/>
          </a:bodyPr>
          <a:lstStyle/>
          <a:p>
            <a:r>
              <a:rPr lang="en-IN" b="1" dirty="0">
                <a:solidFill>
                  <a:srgbClr val="7030A0"/>
                </a:solidFill>
              </a:rPr>
              <a:t>business process management</a:t>
            </a:r>
            <a:endParaRPr lang="en-IN" dirty="0">
              <a:solidFill>
                <a:srgbClr val="7030A0"/>
              </a:solidFill>
            </a:endParaRPr>
          </a:p>
        </p:txBody>
      </p:sp>
      <p:sp>
        <p:nvSpPr>
          <p:cNvPr id="3" name="Content Placeholder 2">
            <a:extLst>
              <a:ext uri="{FF2B5EF4-FFF2-40B4-BE49-F238E27FC236}">
                <a16:creationId xmlns:a16="http://schemas.microsoft.com/office/drawing/2014/main" id="{9C8B8230-AD72-4F56-8F28-A61A74E7A8BC}"/>
              </a:ext>
            </a:extLst>
          </p:cNvPr>
          <p:cNvSpPr>
            <a:spLocks noGrp="1"/>
          </p:cNvSpPr>
          <p:nvPr>
            <p:ph idx="1"/>
          </p:nvPr>
        </p:nvSpPr>
        <p:spPr/>
        <p:txBody>
          <a:bodyPr>
            <a:normAutofit/>
          </a:bodyPr>
          <a:lstStyle/>
          <a:p>
            <a:r>
              <a:rPr lang="en-IN" sz="2000" dirty="0"/>
              <a:t>Organizations can adopt </a:t>
            </a:r>
            <a:r>
              <a:rPr lang="en-IN" sz="2000" b="1" dirty="0"/>
              <a:t>business process management (BPM)</a:t>
            </a:r>
            <a:r>
              <a:rPr lang="en-IN" sz="2000" dirty="0"/>
              <a:t>, a management system that </a:t>
            </a:r>
            <a:r>
              <a:rPr lang="en-IN" sz="2000" u="sng" dirty="0"/>
              <a:t>includes methods and tools</a:t>
            </a:r>
            <a:r>
              <a:rPr lang="en-IN" sz="2000" dirty="0"/>
              <a:t> to support the design, analysis, implementation, management, and continuous optimization of core business processes throughout the organization. </a:t>
            </a:r>
          </a:p>
          <a:p>
            <a:r>
              <a:rPr lang="en-IN" sz="2000" dirty="0"/>
              <a:t>BPM integrates disparate BPI initiatives to ensure consistent strategy execution</a:t>
            </a:r>
          </a:p>
          <a:p>
            <a:endParaRPr lang="en-IN" sz="2000" dirty="0"/>
          </a:p>
          <a:p>
            <a:r>
              <a:rPr lang="en-IN" dirty="0"/>
              <a:t>Important components of BPM are </a:t>
            </a:r>
          </a:p>
          <a:p>
            <a:pPr lvl="1">
              <a:buFont typeface="Wingdings" panose="05000000000000000000" pitchFamily="2" charset="2"/>
              <a:buChar char="v"/>
            </a:pPr>
            <a:r>
              <a:rPr lang="en-IN" dirty="0"/>
              <a:t> Process modeling, </a:t>
            </a:r>
          </a:p>
          <a:p>
            <a:pPr lvl="1">
              <a:buFont typeface="Wingdings" panose="05000000000000000000" pitchFamily="2" charset="2"/>
              <a:buChar char="v"/>
            </a:pPr>
            <a:r>
              <a:rPr lang="en-IN" dirty="0"/>
              <a:t> Web-enabled technologies, and</a:t>
            </a:r>
          </a:p>
          <a:p>
            <a:pPr lvl="1">
              <a:buFont typeface="Wingdings" panose="05000000000000000000" pitchFamily="2" charset="2"/>
              <a:buChar char="v"/>
            </a:pPr>
            <a:r>
              <a:rPr lang="en-IN" dirty="0"/>
              <a:t> Business activity monitoring</a:t>
            </a:r>
            <a:endParaRPr lang="en-IN" sz="1600" dirty="0"/>
          </a:p>
        </p:txBody>
      </p:sp>
    </p:spTree>
    <p:extLst>
      <p:ext uri="{BB962C8B-B14F-4D97-AF65-F5344CB8AC3E}">
        <p14:creationId xmlns:p14="http://schemas.microsoft.com/office/powerpoint/2010/main" val="3886907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4">
            <a:extLst>
              <a:ext uri="{FF2B5EF4-FFF2-40B4-BE49-F238E27FC236}">
                <a16:creationId xmlns:a16="http://schemas.microsoft.com/office/drawing/2014/main" id="{EF81BB04-CFC8-4589-89F4-3464C6368D5F}"/>
              </a:ext>
            </a:extLst>
          </p:cNvPr>
          <p:cNvSpPr txBox="1">
            <a:spLocks/>
          </p:cNvSpPr>
          <p:nvPr/>
        </p:nvSpPr>
        <p:spPr>
          <a:xfrm>
            <a:off x="0" y="548680"/>
            <a:ext cx="9144000" cy="990600"/>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lgn="ctr"/>
            <a:r>
              <a:rPr lang="en-US" b="1" dirty="0">
                <a:solidFill>
                  <a:srgbClr val="7030A0"/>
                </a:solidFill>
              </a:rPr>
              <a:t>BP Management (BPM</a:t>
            </a:r>
            <a:r>
              <a:rPr lang="en-US" dirty="0"/>
              <a:t>)</a:t>
            </a:r>
          </a:p>
        </p:txBody>
      </p:sp>
      <p:sp>
        <p:nvSpPr>
          <p:cNvPr id="3" name="Content Placeholder 6">
            <a:extLst>
              <a:ext uri="{FF2B5EF4-FFF2-40B4-BE49-F238E27FC236}">
                <a16:creationId xmlns:a16="http://schemas.microsoft.com/office/drawing/2014/main" id="{0394F7BF-7959-4081-BF75-9E5F5B45F215}"/>
              </a:ext>
            </a:extLst>
          </p:cNvPr>
          <p:cNvSpPr txBox="1">
            <a:spLocks/>
          </p:cNvSpPr>
          <p:nvPr/>
        </p:nvSpPr>
        <p:spPr>
          <a:xfrm>
            <a:off x="0" y="1916832"/>
            <a:ext cx="4499992" cy="4331568"/>
          </a:xfrm>
          <a:prstGeom prst="rect">
            <a:avLst/>
          </a:prstGeom>
        </p:spPr>
        <p:txBody>
          <a:bodyPr>
            <a:normAutofit fontScale="92500"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spcAft>
                <a:spcPts val="600"/>
              </a:spcAft>
            </a:pPr>
            <a:r>
              <a:rPr lang="en-US" dirty="0">
                <a:solidFill>
                  <a:srgbClr val="002060"/>
                </a:solidFill>
              </a:rPr>
              <a:t>A management system designed to sustain BPI efforts over time; </a:t>
            </a:r>
          </a:p>
          <a:p>
            <a:pPr>
              <a:spcAft>
                <a:spcPts val="600"/>
              </a:spcAft>
            </a:pPr>
            <a:r>
              <a:rPr lang="en-US" dirty="0">
                <a:solidFill>
                  <a:srgbClr val="002060"/>
                </a:solidFill>
              </a:rPr>
              <a:t>Includes methods and tools to support the design, analysis, implementation, management, and continuous optimization of core BP throughout the organization; </a:t>
            </a:r>
          </a:p>
          <a:p>
            <a:pPr>
              <a:spcAft>
                <a:spcPts val="600"/>
              </a:spcAft>
            </a:pPr>
            <a:r>
              <a:rPr lang="en-US" dirty="0">
                <a:solidFill>
                  <a:srgbClr val="002060"/>
                </a:solidFill>
              </a:rPr>
              <a:t>Integrates disparate BPI initiatives to ensure consistent strategy execution.</a:t>
            </a:r>
          </a:p>
        </p:txBody>
      </p:sp>
      <p:sp>
        <p:nvSpPr>
          <p:cNvPr id="4" name="Slide Number Placeholder 1">
            <a:extLst>
              <a:ext uri="{FF2B5EF4-FFF2-40B4-BE49-F238E27FC236}">
                <a16:creationId xmlns:a16="http://schemas.microsoft.com/office/drawing/2014/main" id="{7FB56DFC-368D-4457-967F-2AFF457B16BC}"/>
              </a:ext>
            </a:extLst>
          </p:cNvPr>
          <p:cNvSpPr>
            <a:spLocks noGrp="1"/>
          </p:cNvSpPr>
          <p:nvPr>
            <p:ph type="sldNum" sz="quarter" idx="12"/>
          </p:nvPr>
        </p:nvSpPr>
        <p:spPr>
          <a:xfrm>
            <a:off x="6553200" y="6356350"/>
            <a:ext cx="2133600" cy="365125"/>
          </a:xfrm>
        </p:spPr>
        <p:txBody>
          <a:bodyPr/>
          <a:lstStyle/>
          <a:p>
            <a:fld id="{AC392DC9-9688-4E44-A90B-C333AD8FEA09}" type="slidenum">
              <a:rPr lang="en-US" smtClean="0"/>
              <a:pPr/>
              <a:t>36</a:t>
            </a:fld>
            <a:endParaRPr lang="en-US" dirty="0"/>
          </a:p>
        </p:txBody>
      </p:sp>
      <p:pic>
        <p:nvPicPr>
          <p:cNvPr id="5" name="Picture 2" descr="Image result for business process management">
            <a:extLst>
              <a:ext uri="{FF2B5EF4-FFF2-40B4-BE49-F238E27FC236}">
                <a16:creationId xmlns:a16="http://schemas.microsoft.com/office/drawing/2014/main" id="{1DE9B5AE-8D28-4D0D-8C74-8D913CE11D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01" r="14813"/>
          <a:stretch/>
        </p:blipFill>
        <p:spPr bwMode="auto">
          <a:xfrm>
            <a:off x="4572000" y="1905000"/>
            <a:ext cx="4464496" cy="4382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54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55CC-9770-4B7E-A779-F1083742F753}"/>
              </a:ext>
            </a:extLst>
          </p:cNvPr>
          <p:cNvSpPr>
            <a:spLocks noGrp="1"/>
          </p:cNvSpPr>
          <p:nvPr>
            <p:ph type="title"/>
          </p:nvPr>
        </p:nvSpPr>
        <p:spPr/>
        <p:txBody>
          <a:bodyPr/>
          <a:lstStyle/>
          <a:p>
            <a:r>
              <a:rPr lang="en-IN" b="1" dirty="0">
                <a:solidFill>
                  <a:srgbClr val="002060"/>
                </a:solidFill>
              </a:rPr>
              <a:t>Introduction</a:t>
            </a:r>
            <a:endParaRPr lang="en-IN" dirty="0"/>
          </a:p>
        </p:txBody>
      </p:sp>
      <p:sp>
        <p:nvSpPr>
          <p:cNvPr id="3" name="Content Placeholder 2">
            <a:extLst>
              <a:ext uri="{FF2B5EF4-FFF2-40B4-BE49-F238E27FC236}">
                <a16:creationId xmlns:a16="http://schemas.microsoft.com/office/drawing/2014/main" id="{94E1D181-D163-4124-A6B3-A99263781873}"/>
              </a:ext>
            </a:extLst>
          </p:cNvPr>
          <p:cNvSpPr>
            <a:spLocks noGrp="1"/>
          </p:cNvSpPr>
          <p:nvPr>
            <p:ph idx="1"/>
          </p:nvPr>
        </p:nvSpPr>
        <p:spPr/>
        <p:txBody>
          <a:bodyPr>
            <a:normAutofit/>
          </a:bodyPr>
          <a:lstStyle/>
          <a:p>
            <a:r>
              <a:rPr lang="en-IN" sz="2000" b="1" dirty="0">
                <a:solidFill>
                  <a:srgbClr val="C00000"/>
                </a:solidFill>
              </a:rPr>
              <a:t>Can you just discuss the best digital strategy these companies created in the last 10 years?</a:t>
            </a:r>
          </a:p>
          <a:p>
            <a:endParaRPr lang="en-IN" sz="2000" b="1" dirty="0">
              <a:solidFill>
                <a:srgbClr val="C00000"/>
              </a:solidFill>
            </a:endParaRPr>
          </a:p>
          <a:p>
            <a:r>
              <a:rPr lang="en-IN" sz="2000" b="1" dirty="0">
                <a:solidFill>
                  <a:srgbClr val="C00000"/>
                </a:solidFill>
              </a:rPr>
              <a:t>- Apple</a:t>
            </a:r>
          </a:p>
          <a:p>
            <a:r>
              <a:rPr lang="en-IN" sz="2000" b="1" dirty="0">
                <a:solidFill>
                  <a:srgbClr val="C00000"/>
                </a:solidFill>
              </a:rPr>
              <a:t>- Facebook</a:t>
            </a:r>
          </a:p>
          <a:p>
            <a:r>
              <a:rPr lang="en-IN" sz="2000" b="1" dirty="0">
                <a:solidFill>
                  <a:srgbClr val="C00000"/>
                </a:solidFill>
              </a:rPr>
              <a:t>- Microsoft</a:t>
            </a:r>
          </a:p>
          <a:p>
            <a:r>
              <a:rPr lang="en-IN" sz="2000" b="1" dirty="0">
                <a:solidFill>
                  <a:srgbClr val="C00000"/>
                </a:solidFill>
              </a:rPr>
              <a:t>- Google</a:t>
            </a:r>
          </a:p>
          <a:p>
            <a:endParaRPr lang="en-IN" sz="2000" b="1" dirty="0">
              <a:solidFill>
                <a:srgbClr val="C00000"/>
              </a:solidFill>
            </a:endParaRPr>
          </a:p>
          <a:p>
            <a:endParaRPr lang="en-IN" sz="2000" b="1" dirty="0">
              <a:solidFill>
                <a:srgbClr val="C00000"/>
              </a:solidFill>
            </a:endParaRPr>
          </a:p>
          <a:p>
            <a:endParaRPr lang="en-IN" sz="2000" b="1" dirty="0">
              <a:solidFill>
                <a:srgbClr val="C00000"/>
              </a:solidFill>
            </a:endParaRPr>
          </a:p>
        </p:txBody>
      </p:sp>
    </p:spTree>
    <p:extLst>
      <p:ext uri="{BB962C8B-B14F-4D97-AF65-F5344CB8AC3E}">
        <p14:creationId xmlns:p14="http://schemas.microsoft.com/office/powerpoint/2010/main" val="371820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Introduction</a:t>
            </a:r>
            <a:endParaRPr lang="en-IN" dirty="0">
              <a:solidFill>
                <a:srgbClr val="002060"/>
              </a:solidFill>
            </a:endParaRPr>
          </a:p>
        </p:txBody>
      </p:sp>
      <p:sp>
        <p:nvSpPr>
          <p:cNvPr id="3" name="Content Placeholder 2"/>
          <p:cNvSpPr>
            <a:spLocks noGrp="1"/>
          </p:cNvSpPr>
          <p:nvPr>
            <p:ph idx="1"/>
          </p:nvPr>
        </p:nvSpPr>
        <p:spPr>
          <a:xfrm>
            <a:off x="179512" y="1628800"/>
            <a:ext cx="8712968" cy="4497363"/>
          </a:xfrm>
        </p:spPr>
        <p:txBody>
          <a:bodyPr>
            <a:normAutofit lnSpcReduction="10000"/>
          </a:bodyPr>
          <a:lstStyle/>
          <a:p>
            <a:pPr algn="just"/>
            <a:r>
              <a:rPr lang="en-IN" sz="2300" dirty="0"/>
              <a:t>Information systems (ISs) are critically important in helping organizations respond to business pressures and in supporting organizations’ global strategies.</a:t>
            </a:r>
          </a:p>
          <a:p>
            <a:pPr algn="just"/>
            <a:endParaRPr lang="en-IN" sz="2300" dirty="0"/>
          </a:p>
          <a:p>
            <a:pPr algn="just"/>
            <a:r>
              <a:rPr lang="en-IN" sz="2300" b="1" dirty="0"/>
              <a:t>Competitive Advantage </a:t>
            </a:r>
            <a:r>
              <a:rPr lang="en-IN" sz="2300" dirty="0"/>
              <a:t>refers to any assets that provide an organization with an edge against its competitors in some measure such as cost, quality, or speed. A competitive advantage helps an organization to control a market and to accrue larger-than-average profits.</a:t>
            </a:r>
          </a:p>
          <a:p>
            <a:pPr algn="just"/>
            <a:endParaRPr lang="en-IN" sz="2300" dirty="0"/>
          </a:p>
          <a:p>
            <a:r>
              <a:rPr lang="en-IN" b="1" dirty="0">
                <a:solidFill>
                  <a:srgbClr val="002060"/>
                </a:solidFill>
              </a:rPr>
              <a:t>Significantly, both strategy and competitive advantage take many forms.</a:t>
            </a:r>
          </a:p>
          <a:p>
            <a:endParaRPr lang="en-IN" dirty="0"/>
          </a:p>
        </p:txBody>
      </p:sp>
    </p:spTree>
    <p:extLst>
      <p:ext uri="{BB962C8B-B14F-4D97-AF65-F5344CB8AC3E}">
        <p14:creationId xmlns:p14="http://schemas.microsoft.com/office/powerpoint/2010/main" val="206848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BEDA-EE0B-4A11-B37A-6964E69F5A98}"/>
              </a:ext>
            </a:extLst>
          </p:cNvPr>
          <p:cNvSpPr>
            <a:spLocks noGrp="1"/>
          </p:cNvSpPr>
          <p:nvPr>
            <p:ph type="title"/>
          </p:nvPr>
        </p:nvSpPr>
        <p:spPr/>
        <p:txBody>
          <a:bodyPr/>
          <a:lstStyle/>
          <a:p>
            <a:r>
              <a:rPr lang="en-IN" dirty="0"/>
              <a:t>Crafting Strategies</a:t>
            </a:r>
          </a:p>
        </p:txBody>
      </p:sp>
      <p:sp>
        <p:nvSpPr>
          <p:cNvPr id="3" name="Content Placeholder 2">
            <a:extLst>
              <a:ext uri="{FF2B5EF4-FFF2-40B4-BE49-F238E27FC236}">
                <a16:creationId xmlns:a16="http://schemas.microsoft.com/office/drawing/2014/main" id="{A4C21D64-93A8-4FD2-A715-F36A7BCA4B6F}"/>
              </a:ext>
            </a:extLst>
          </p:cNvPr>
          <p:cNvSpPr>
            <a:spLocks noGrp="1"/>
          </p:cNvSpPr>
          <p:nvPr>
            <p:ph idx="1"/>
          </p:nvPr>
        </p:nvSpPr>
        <p:spPr/>
        <p:txBody>
          <a:bodyPr/>
          <a:lstStyle/>
          <a:p>
            <a:r>
              <a:rPr lang="en-IN" dirty="0">
                <a:solidFill>
                  <a:srgbClr val="0070C0"/>
                </a:solidFill>
              </a:rPr>
              <a:t>Represents a managerial commitment to pursuing an array of choices about how to compete:</a:t>
            </a:r>
          </a:p>
          <a:p>
            <a:endParaRPr lang="en-IN" dirty="0"/>
          </a:p>
          <a:p>
            <a:r>
              <a:rPr lang="en-IN" b="1" dirty="0">
                <a:solidFill>
                  <a:srgbClr val="7030A0"/>
                </a:solidFill>
              </a:rPr>
              <a:t>How to create products that will attract and please</a:t>
            </a:r>
          </a:p>
          <a:p>
            <a:r>
              <a:rPr lang="en-IN" b="1" dirty="0">
                <a:solidFill>
                  <a:srgbClr val="7030A0"/>
                </a:solidFill>
              </a:rPr>
              <a:t>How to position the company in the industry</a:t>
            </a:r>
          </a:p>
          <a:p>
            <a:r>
              <a:rPr lang="en-IN" b="1" dirty="0">
                <a:solidFill>
                  <a:srgbClr val="7030A0"/>
                </a:solidFill>
              </a:rPr>
              <a:t>How to deploy resources to build value</a:t>
            </a:r>
          </a:p>
          <a:p>
            <a:r>
              <a:rPr lang="en-IN" b="1" dirty="0">
                <a:solidFill>
                  <a:srgbClr val="7030A0"/>
                </a:solidFill>
              </a:rPr>
              <a:t>How each function will be operated</a:t>
            </a:r>
          </a:p>
          <a:p>
            <a:r>
              <a:rPr lang="en-IN" b="1" dirty="0">
                <a:solidFill>
                  <a:srgbClr val="7030A0"/>
                </a:solidFill>
              </a:rPr>
              <a:t>How to achieve performance targets</a:t>
            </a:r>
          </a:p>
          <a:p>
            <a:endParaRPr lang="en-IN" dirty="0"/>
          </a:p>
        </p:txBody>
      </p:sp>
    </p:spTree>
    <p:extLst>
      <p:ext uri="{BB962C8B-B14F-4D97-AF65-F5344CB8AC3E}">
        <p14:creationId xmlns:p14="http://schemas.microsoft.com/office/powerpoint/2010/main" val="424548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2060"/>
                </a:solidFill>
              </a:rPr>
              <a:t>Business Processes</a:t>
            </a:r>
            <a:endParaRPr lang="en-IN" dirty="0">
              <a:solidFill>
                <a:srgbClr val="002060"/>
              </a:solidFill>
            </a:endParaRPr>
          </a:p>
        </p:txBody>
      </p:sp>
      <p:sp>
        <p:nvSpPr>
          <p:cNvPr id="3" name="Content Placeholder 2"/>
          <p:cNvSpPr>
            <a:spLocks noGrp="1"/>
          </p:cNvSpPr>
          <p:nvPr>
            <p:ph idx="1"/>
          </p:nvPr>
        </p:nvSpPr>
        <p:spPr>
          <a:xfrm>
            <a:off x="457200" y="1752600"/>
            <a:ext cx="8363272" cy="4628728"/>
          </a:xfrm>
        </p:spPr>
        <p:txBody>
          <a:bodyPr>
            <a:normAutofit/>
          </a:bodyPr>
          <a:lstStyle/>
          <a:p>
            <a:r>
              <a:rPr lang="en-IN" dirty="0"/>
              <a:t>A </a:t>
            </a:r>
            <a:r>
              <a:rPr lang="en-IN" b="1" dirty="0">
                <a:solidFill>
                  <a:srgbClr val="002060"/>
                </a:solidFill>
              </a:rPr>
              <a:t>Business Process </a:t>
            </a:r>
            <a:r>
              <a:rPr lang="en-IN" dirty="0"/>
              <a:t>is an on-going collection of related activities that create a </a:t>
            </a:r>
            <a:r>
              <a:rPr lang="en-IN" u="sng" dirty="0"/>
              <a:t>product or a service </a:t>
            </a:r>
            <a:r>
              <a:rPr lang="en-IN" dirty="0"/>
              <a:t>of value to the organization, its business partners, and/or its customers.</a:t>
            </a:r>
          </a:p>
          <a:p>
            <a:pPr marL="114300" indent="0">
              <a:buNone/>
            </a:pPr>
            <a:r>
              <a:rPr lang="en-IN" b="1" dirty="0"/>
              <a:t>The process involves three fundamental elements:</a:t>
            </a:r>
          </a:p>
          <a:p>
            <a:pPr marL="114300" indent="0">
              <a:buNone/>
            </a:pPr>
            <a:r>
              <a:rPr lang="en-IN" sz="2200" dirty="0"/>
              <a:t>•</a:t>
            </a:r>
            <a:r>
              <a:rPr lang="en-IN" sz="2200" b="1" dirty="0"/>
              <a:t> </a:t>
            </a:r>
            <a:r>
              <a:rPr lang="en-IN" sz="2200" b="1" i="1" dirty="0">
                <a:solidFill>
                  <a:srgbClr val="002060"/>
                </a:solidFill>
              </a:rPr>
              <a:t>Inputs</a:t>
            </a:r>
            <a:r>
              <a:rPr lang="en-IN" sz="2200" i="1" dirty="0">
                <a:solidFill>
                  <a:srgbClr val="002060"/>
                </a:solidFill>
              </a:rPr>
              <a:t>: </a:t>
            </a:r>
            <a:r>
              <a:rPr lang="en-IN" sz="2200" dirty="0"/>
              <a:t>Materials, services, and information that flow through and are transformed as a result of process activities</a:t>
            </a:r>
          </a:p>
          <a:p>
            <a:pPr marL="114300" indent="0">
              <a:buNone/>
            </a:pPr>
            <a:r>
              <a:rPr lang="en-IN" sz="2200" dirty="0"/>
              <a:t>• </a:t>
            </a:r>
            <a:r>
              <a:rPr lang="en-IN" sz="2200" b="1" i="1" dirty="0">
                <a:solidFill>
                  <a:srgbClr val="002060"/>
                </a:solidFill>
              </a:rPr>
              <a:t>Resources</a:t>
            </a:r>
            <a:r>
              <a:rPr lang="en-IN" sz="2200" i="1" dirty="0">
                <a:solidFill>
                  <a:srgbClr val="002060"/>
                </a:solidFill>
              </a:rPr>
              <a:t>: </a:t>
            </a:r>
            <a:r>
              <a:rPr lang="en-IN" sz="2200" dirty="0"/>
              <a:t>People and equipment that perform process activities</a:t>
            </a:r>
          </a:p>
          <a:p>
            <a:pPr marL="114300" indent="0">
              <a:buNone/>
            </a:pPr>
            <a:r>
              <a:rPr lang="en-IN" sz="2200" dirty="0"/>
              <a:t>• </a:t>
            </a:r>
            <a:r>
              <a:rPr lang="en-IN" sz="2200" b="1" i="1" dirty="0">
                <a:solidFill>
                  <a:srgbClr val="002060"/>
                </a:solidFill>
              </a:rPr>
              <a:t>Outputs: </a:t>
            </a:r>
            <a:r>
              <a:rPr lang="en-IN" sz="2200" dirty="0"/>
              <a:t>The product or a service created by the process</a:t>
            </a:r>
          </a:p>
        </p:txBody>
      </p:sp>
    </p:spTree>
    <p:extLst>
      <p:ext uri="{BB962C8B-B14F-4D97-AF65-F5344CB8AC3E}">
        <p14:creationId xmlns:p14="http://schemas.microsoft.com/office/powerpoint/2010/main" val="102186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50328" cy="860388"/>
          </a:xfrm>
        </p:spPr>
        <p:txBody>
          <a:bodyPr/>
          <a:lstStyle/>
          <a:p>
            <a:r>
              <a:rPr lang="en-IN" b="1" dirty="0">
                <a:solidFill>
                  <a:srgbClr val="0070C0"/>
                </a:solidFill>
              </a:rPr>
              <a:t>Successful organizations</a:t>
            </a:r>
          </a:p>
        </p:txBody>
      </p:sp>
      <p:sp>
        <p:nvSpPr>
          <p:cNvPr id="3" name="Content Placeholder 2"/>
          <p:cNvSpPr>
            <a:spLocks noGrp="1"/>
          </p:cNvSpPr>
          <p:nvPr>
            <p:ph idx="1"/>
          </p:nvPr>
        </p:nvSpPr>
        <p:spPr>
          <a:xfrm>
            <a:off x="395536" y="1556792"/>
            <a:ext cx="8424936" cy="4569371"/>
          </a:xfrm>
        </p:spPr>
        <p:txBody>
          <a:bodyPr>
            <a:normAutofit fontScale="92500"/>
          </a:bodyPr>
          <a:lstStyle/>
          <a:p>
            <a:endParaRPr lang="en-IN" dirty="0">
              <a:solidFill>
                <a:schemeClr val="tx1"/>
              </a:solidFill>
            </a:endParaRPr>
          </a:p>
          <a:p>
            <a:r>
              <a:rPr lang="en-IN" dirty="0">
                <a:solidFill>
                  <a:schemeClr val="tx1"/>
                </a:solidFill>
              </a:rPr>
              <a:t>Successful organizations </a:t>
            </a:r>
            <a:r>
              <a:rPr lang="en-IN" b="1" dirty="0">
                <a:solidFill>
                  <a:srgbClr val="C00000"/>
                </a:solidFill>
              </a:rPr>
              <a:t>measure</a:t>
            </a:r>
            <a:r>
              <a:rPr lang="en-IN" dirty="0">
                <a:solidFill>
                  <a:srgbClr val="C00000"/>
                </a:solidFill>
              </a:rPr>
              <a:t> </a:t>
            </a:r>
            <a:r>
              <a:rPr lang="en-IN" b="1" dirty="0">
                <a:solidFill>
                  <a:srgbClr val="C00000"/>
                </a:solidFill>
              </a:rPr>
              <a:t>their process activities </a:t>
            </a:r>
            <a:r>
              <a:rPr lang="en-IN" dirty="0">
                <a:solidFill>
                  <a:schemeClr val="tx1"/>
                </a:solidFill>
              </a:rPr>
              <a:t>to evaluate how well they are executing these processes.</a:t>
            </a:r>
          </a:p>
          <a:p>
            <a:r>
              <a:rPr lang="en-IN" dirty="0"/>
              <a:t>Two fundamental metrics that organizations employ in assessing their processes are </a:t>
            </a:r>
            <a:r>
              <a:rPr lang="en-IN" b="1" dirty="0">
                <a:solidFill>
                  <a:srgbClr val="002060"/>
                </a:solidFill>
              </a:rPr>
              <a:t>efficiency and effectiveness</a:t>
            </a:r>
            <a:r>
              <a:rPr lang="en-IN" dirty="0"/>
              <a:t>.</a:t>
            </a:r>
          </a:p>
          <a:p>
            <a:r>
              <a:rPr lang="en-IN" dirty="0"/>
              <a:t> </a:t>
            </a:r>
            <a:r>
              <a:rPr lang="en-IN" b="1" i="1" dirty="0">
                <a:solidFill>
                  <a:srgbClr val="002060"/>
                </a:solidFill>
              </a:rPr>
              <a:t>Efficiency</a:t>
            </a:r>
            <a:r>
              <a:rPr lang="en-IN" i="1" dirty="0"/>
              <a:t> </a:t>
            </a:r>
            <a:r>
              <a:rPr lang="en-IN" dirty="0"/>
              <a:t>focuses on doing things well in the process; for example, progressing from one process activity to another without delay or without wasting money or resources. </a:t>
            </a:r>
          </a:p>
          <a:p>
            <a:r>
              <a:rPr lang="en-IN" b="1" i="1" dirty="0">
                <a:solidFill>
                  <a:srgbClr val="002060"/>
                </a:solidFill>
              </a:rPr>
              <a:t>Effectiveness</a:t>
            </a:r>
            <a:r>
              <a:rPr lang="en-IN" i="1" dirty="0"/>
              <a:t> </a:t>
            </a:r>
            <a:r>
              <a:rPr lang="en-IN" dirty="0"/>
              <a:t>focuses on doing the things that matter; that is, creating outputs of value to the process customer—for example, high-quality products.</a:t>
            </a:r>
            <a:endParaRPr lang="en-IN" dirty="0">
              <a:solidFill>
                <a:schemeClr val="tx1"/>
              </a:solidFill>
            </a:endParaRPr>
          </a:p>
        </p:txBody>
      </p:sp>
    </p:spTree>
    <p:extLst>
      <p:ext uri="{BB962C8B-B14F-4D97-AF65-F5344CB8AC3E}">
        <p14:creationId xmlns:p14="http://schemas.microsoft.com/office/powerpoint/2010/main" val="296441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7329-890C-4773-9164-317B9B8BF925}"/>
              </a:ext>
            </a:extLst>
          </p:cNvPr>
          <p:cNvSpPr>
            <a:spLocks noGrp="1"/>
          </p:cNvSpPr>
          <p:nvPr>
            <p:ph type="title"/>
          </p:nvPr>
        </p:nvSpPr>
        <p:spPr/>
        <p:txBody>
          <a:bodyPr/>
          <a:lstStyle/>
          <a:p>
            <a:r>
              <a:rPr lang="en-IN" b="1" dirty="0"/>
              <a:t>Business Processes</a:t>
            </a:r>
            <a:endParaRPr lang="en-IN" dirty="0"/>
          </a:p>
        </p:txBody>
      </p:sp>
      <p:sp>
        <p:nvSpPr>
          <p:cNvPr id="3" name="Content Placeholder 2">
            <a:extLst>
              <a:ext uri="{FF2B5EF4-FFF2-40B4-BE49-F238E27FC236}">
                <a16:creationId xmlns:a16="http://schemas.microsoft.com/office/drawing/2014/main" id="{C2BAFC5D-9FB2-449D-B4AB-398D02DF1197}"/>
              </a:ext>
            </a:extLst>
          </p:cNvPr>
          <p:cNvSpPr>
            <a:spLocks noGrp="1"/>
          </p:cNvSpPr>
          <p:nvPr>
            <p:ph idx="1"/>
          </p:nvPr>
        </p:nvSpPr>
        <p:spPr/>
        <p:txBody>
          <a:bodyPr/>
          <a:lstStyle/>
          <a:p>
            <a:r>
              <a:rPr lang="en-IN" dirty="0"/>
              <a:t>How can an organization’s business processes can create a </a:t>
            </a:r>
            <a:r>
              <a:rPr lang="en-IN" b="1" dirty="0"/>
              <a:t>competitive advantage?</a:t>
            </a:r>
            <a:endParaRPr lang="en-IN" dirty="0"/>
          </a:p>
        </p:txBody>
      </p:sp>
    </p:spTree>
    <p:extLst>
      <p:ext uri="{BB962C8B-B14F-4D97-AF65-F5344CB8AC3E}">
        <p14:creationId xmlns:p14="http://schemas.microsoft.com/office/powerpoint/2010/main" val="3352535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3013</TotalTime>
  <Words>2295</Words>
  <Application>Microsoft Office PowerPoint</Application>
  <PresentationFormat>On-screen Show (4:3)</PresentationFormat>
  <Paragraphs>208</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Book Antiqua</vt:lpstr>
      <vt:lpstr>Century Gothic</vt:lpstr>
      <vt:lpstr>Wingdings</vt:lpstr>
      <vt:lpstr>Apothecary</vt:lpstr>
      <vt:lpstr>Organizational Strategy, Competitive Advantage, and Information Systems</vt:lpstr>
      <vt:lpstr>LEARNING OBJECTIVES</vt:lpstr>
      <vt:lpstr>Market leaders</vt:lpstr>
      <vt:lpstr>Introduction</vt:lpstr>
      <vt:lpstr>Introduction</vt:lpstr>
      <vt:lpstr>Crafting Strategies</vt:lpstr>
      <vt:lpstr>Business Processes</vt:lpstr>
      <vt:lpstr>Successful organizations</vt:lpstr>
      <vt:lpstr>Business Processes</vt:lpstr>
      <vt:lpstr>Business Processes</vt:lpstr>
      <vt:lpstr> Airline Industry </vt:lpstr>
      <vt:lpstr>PowerPoint Presentation</vt:lpstr>
      <vt:lpstr>Airline Industry </vt:lpstr>
      <vt:lpstr>Cross-Functional Processes</vt:lpstr>
      <vt:lpstr>PowerPoint Presentation</vt:lpstr>
      <vt:lpstr>Good Business Processes</vt:lpstr>
      <vt:lpstr>Examples of Business Processes</vt:lpstr>
      <vt:lpstr>Examples of Business Processes</vt:lpstr>
      <vt:lpstr>PowerPoint Presentation</vt:lpstr>
      <vt:lpstr>Information Systems and Business Processes </vt:lpstr>
      <vt:lpstr>Executing the Process. </vt:lpstr>
      <vt:lpstr>Capturing and Storing Process Data.</vt:lpstr>
      <vt:lpstr>Capturing and Storing Process Data</vt:lpstr>
      <vt:lpstr>Monitoring Process Performance</vt:lpstr>
      <vt:lpstr>Monitoring Process Performance</vt:lpstr>
      <vt:lpstr>Questions</vt:lpstr>
      <vt:lpstr>PowerPoint Presentation</vt:lpstr>
      <vt:lpstr>Business Process Reengineering</vt:lpstr>
      <vt:lpstr>How does an organization ensure business process excellence?</vt:lpstr>
      <vt:lpstr>PowerPoint Presentation</vt:lpstr>
      <vt:lpstr>BPI - business process improvement</vt:lpstr>
      <vt:lpstr>5 Basic Phases of BPI</vt:lpstr>
      <vt:lpstr>PowerPoint Presentation</vt:lpstr>
      <vt:lpstr>BPI</vt:lpstr>
      <vt:lpstr>business process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Strategy, Competitive Advantage, and Information Systems</dc:title>
  <dc:creator>universe</dc:creator>
  <cp:lastModifiedBy>mary Shaju</cp:lastModifiedBy>
  <cp:revision>73</cp:revision>
  <dcterms:created xsi:type="dcterms:W3CDTF">2019-07-29T10:16:58Z</dcterms:created>
  <dcterms:modified xsi:type="dcterms:W3CDTF">2020-07-31T06:47:27Z</dcterms:modified>
</cp:coreProperties>
</file>