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8" r:id="rId5"/>
    <p:sldId id="269" r:id="rId6"/>
    <p:sldId id="270" r:id="rId7"/>
    <p:sldId id="271" r:id="rId8"/>
    <p:sldId id="272" r:id="rId9"/>
    <p:sldId id="273" r:id="rId10"/>
    <p:sldId id="274" r:id="rId11"/>
    <p:sldId id="267"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F8B5-A0B2-46FF-8D00-BDAE86BDFABD}"/>
              </a:ext>
            </a:extLst>
          </p:cNvPr>
          <p:cNvSpPr>
            <a:spLocks noGrp="1"/>
          </p:cNvSpPr>
          <p:nvPr>
            <p:ph type="ctrTitle"/>
          </p:nvPr>
        </p:nvSpPr>
        <p:spPr/>
        <p:txBody>
          <a:bodyPr>
            <a:normAutofit/>
          </a:bodyPr>
          <a:lstStyle/>
          <a:p>
            <a:r>
              <a:rPr lang="en-IN" sz="3600" b="1" dirty="0"/>
              <a:t>Business Pressures, Organizational Responses</a:t>
            </a:r>
            <a:endParaRPr lang="en-IN" sz="3600" dirty="0"/>
          </a:p>
        </p:txBody>
      </p:sp>
      <p:sp>
        <p:nvSpPr>
          <p:cNvPr id="3" name="Subtitle 2">
            <a:extLst>
              <a:ext uri="{FF2B5EF4-FFF2-40B4-BE49-F238E27FC236}">
                <a16:creationId xmlns:a16="http://schemas.microsoft.com/office/drawing/2014/main" id="{42C663D3-94F8-41DC-A48C-0C37FF1752A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8441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8ED6-72D5-4EB6-8458-FA7EBEF75AA5}"/>
              </a:ext>
            </a:extLst>
          </p:cNvPr>
          <p:cNvSpPr>
            <a:spLocks noGrp="1"/>
          </p:cNvSpPr>
          <p:nvPr>
            <p:ph type="title"/>
          </p:nvPr>
        </p:nvSpPr>
        <p:spPr>
          <a:xfrm>
            <a:off x="1451579" y="274432"/>
            <a:ext cx="9603275" cy="1049235"/>
          </a:xfrm>
        </p:spPr>
        <p:txBody>
          <a:bodyPr/>
          <a:lstStyle/>
          <a:p>
            <a:r>
              <a:rPr lang="en-IN" b="1" dirty="0">
                <a:solidFill>
                  <a:srgbClr val="002060"/>
                </a:solidFill>
              </a:rPr>
              <a:t>Organizational Responses</a:t>
            </a:r>
            <a:endParaRPr lang="en-IN" dirty="0">
              <a:solidFill>
                <a:srgbClr val="002060"/>
              </a:solidFill>
            </a:endParaRPr>
          </a:p>
        </p:txBody>
      </p:sp>
      <p:sp>
        <p:nvSpPr>
          <p:cNvPr id="3" name="Content Placeholder 2">
            <a:extLst>
              <a:ext uri="{FF2B5EF4-FFF2-40B4-BE49-F238E27FC236}">
                <a16:creationId xmlns:a16="http://schemas.microsoft.com/office/drawing/2014/main" id="{A06E5505-CFE5-41DE-950C-449976CA5B56}"/>
              </a:ext>
            </a:extLst>
          </p:cNvPr>
          <p:cNvSpPr>
            <a:spLocks noGrp="1"/>
          </p:cNvSpPr>
          <p:nvPr>
            <p:ph idx="1"/>
          </p:nvPr>
        </p:nvSpPr>
        <p:spPr>
          <a:xfrm>
            <a:off x="689114" y="1074827"/>
            <a:ext cx="10919790" cy="4491085"/>
          </a:xfrm>
        </p:spPr>
        <p:txBody>
          <a:bodyPr>
            <a:normAutofit fontScale="92500"/>
          </a:bodyPr>
          <a:lstStyle/>
          <a:p>
            <a:r>
              <a:rPr lang="en-IN" dirty="0"/>
              <a:t>Organizations are responding to the various pressures by implementing strategic systems, customer focus, make-to-order and mass customization, and e-business. </a:t>
            </a:r>
          </a:p>
          <a:p>
            <a:r>
              <a:rPr lang="en-IN" b="1" dirty="0">
                <a:solidFill>
                  <a:srgbClr val="0070C0"/>
                </a:solidFill>
              </a:rPr>
              <a:t>Strategic Systems. </a:t>
            </a:r>
            <a:r>
              <a:rPr lang="en-IN" sz="1800" dirty="0"/>
              <a:t>Strategic systems provide organizations with advantages that enable them to increase their market share and/or profits, to better negotiate with suppliers, and to prevent competitors from entering their markets.</a:t>
            </a:r>
          </a:p>
          <a:p>
            <a:r>
              <a:rPr lang="en-IN" b="1" dirty="0">
                <a:solidFill>
                  <a:srgbClr val="0070C0"/>
                </a:solidFill>
              </a:rPr>
              <a:t>Customer Focus. </a:t>
            </a:r>
            <a:r>
              <a:rPr lang="en-IN" dirty="0"/>
              <a:t>Organizational attempts to provide superb customer service can make the difference between attracting and retaining customers versus losing them to competitors. </a:t>
            </a:r>
          </a:p>
          <a:p>
            <a:r>
              <a:rPr lang="en-IN" b="1" dirty="0">
                <a:solidFill>
                  <a:srgbClr val="0070C0"/>
                </a:solidFill>
              </a:rPr>
              <a:t>Make-to-Order and Mass Customization</a:t>
            </a:r>
            <a:r>
              <a:rPr lang="en-IN" b="1" dirty="0"/>
              <a:t>. Make-to-order </a:t>
            </a:r>
            <a:r>
              <a:rPr lang="en-IN" dirty="0"/>
              <a:t>is a strategy of producing customized (made to individual specifications) products and services. The business problem is how to manufacture customized goods efficiently and at a reasonably low cost.</a:t>
            </a:r>
          </a:p>
          <a:p>
            <a:r>
              <a:rPr lang="en-IN" b="1" dirty="0">
                <a:solidFill>
                  <a:srgbClr val="0070C0"/>
                </a:solidFill>
              </a:rPr>
              <a:t>E-Business and E-Commerce</a:t>
            </a:r>
            <a:r>
              <a:rPr lang="en-IN" b="1" dirty="0"/>
              <a:t>. </a:t>
            </a:r>
            <a:r>
              <a:rPr lang="en-IN" dirty="0"/>
              <a:t>Conducting business electronically is an essential strategy for companies that are competing in today’s business environment.</a:t>
            </a:r>
            <a:endParaRPr lang="en-IN" sz="1800" dirty="0"/>
          </a:p>
        </p:txBody>
      </p:sp>
    </p:spTree>
    <p:extLst>
      <p:ext uri="{BB962C8B-B14F-4D97-AF65-F5344CB8AC3E}">
        <p14:creationId xmlns:p14="http://schemas.microsoft.com/office/powerpoint/2010/main" val="276405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50C17C-5754-472A-AD5B-C8E77468D384}"/>
              </a:ext>
            </a:extLst>
          </p:cNvPr>
          <p:cNvPicPr>
            <a:picLocks noChangeAspect="1"/>
          </p:cNvPicPr>
          <p:nvPr/>
        </p:nvPicPr>
        <p:blipFill>
          <a:blip r:embed="rId2"/>
          <a:stretch>
            <a:fillRect/>
          </a:stretch>
        </p:blipFill>
        <p:spPr>
          <a:xfrm>
            <a:off x="1311965" y="145773"/>
            <a:ext cx="8401878" cy="6712227"/>
          </a:xfrm>
          <a:prstGeom prst="rect">
            <a:avLst/>
          </a:prstGeom>
        </p:spPr>
      </p:pic>
    </p:spTree>
    <p:extLst>
      <p:ext uri="{BB962C8B-B14F-4D97-AF65-F5344CB8AC3E}">
        <p14:creationId xmlns:p14="http://schemas.microsoft.com/office/powerpoint/2010/main" val="362413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5635-7DCF-44A2-9821-423ABCE2CC8A}"/>
              </a:ext>
            </a:extLst>
          </p:cNvPr>
          <p:cNvSpPr>
            <a:spLocks noGrp="1"/>
          </p:cNvSpPr>
          <p:nvPr>
            <p:ph type="title"/>
          </p:nvPr>
        </p:nvSpPr>
        <p:spPr/>
        <p:txBody>
          <a:bodyPr/>
          <a:lstStyle/>
          <a:p>
            <a:r>
              <a:rPr lang="en-US" dirty="0"/>
              <a:t>Business Pressures</a:t>
            </a:r>
            <a:endParaRPr lang="en-IN" dirty="0"/>
          </a:p>
        </p:txBody>
      </p:sp>
      <p:sp>
        <p:nvSpPr>
          <p:cNvPr id="3" name="Content Placeholder 2">
            <a:extLst>
              <a:ext uri="{FF2B5EF4-FFF2-40B4-BE49-F238E27FC236}">
                <a16:creationId xmlns:a16="http://schemas.microsoft.com/office/drawing/2014/main" id="{616F70E5-36BC-4C0B-9662-36E85540CB35}"/>
              </a:ext>
            </a:extLst>
          </p:cNvPr>
          <p:cNvSpPr>
            <a:spLocks noGrp="1"/>
          </p:cNvSpPr>
          <p:nvPr>
            <p:ph idx="1"/>
          </p:nvPr>
        </p:nvSpPr>
        <p:spPr/>
        <p:txBody>
          <a:bodyPr/>
          <a:lstStyle/>
          <a:p>
            <a:r>
              <a:rPr lang="en-IN" dirty="0"/>
              <a:t>1. The threat of entry of new competitors </a:t>
            </a:r>
          </a:p>
          <a:p>
            <a:r>
              <a:rPr lang="en-IN" dirty="0"/>
              <a:t>2. The bargaining power of suppliers </a:t>
            </a:r>
          </a:p>
          <a:p>
            <a:r>
              <a:rPr lang="en-IN" dirty="0"/>
              <a:t>. The bargaining power of customer (buyers) </a:t>
            </a:r>
          </a:p>
          <a:p>
            <a:r>
              <a:rPr lang="en-IN" dirty="0"/>
              <a:t>4. The threat of substitute products or services </a:t>
            </a:r>
          </a:p>
          <a:p>
            <a:r>
              <a:rPr lang="en-IN" dirty="0"/>
              <a:t>5. The rivalry among existing competitors (firm) </a:t>
            </a:r>
          </a:p>
        </p:txBody>
      </p:sp>
    </p:spTree>
    <p:extLst>
      <p:ext uri="{BB962C8B-B14F-4D97-AF65-F5344CB8AC3E}">
        <p14:creationId xmlns:p14="http://schemas.microsoft.com/office/powerpoint/2010/main" val="150581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5BDD-C4FF-4121-8162-2C6F9BA64E81}"/>
              </a:ext>
            </a:extLst>
          </p:cNvPr>
          <p:cNvSpPr>
            <a:spLocks noGrp="1"/>
          </p:cNvSpPr>
          <p:nvPr>
            <p:ph type="title"/>
          </p:nvPr>
        </p:nvSpPr>
        <p:spPr>
          <a:xfrm>
            <a:off x="1478083" y="340693"/>
            <a:ext cx="9603275" cy="1049235"/>
          </a:xfrm>
        </p:spPr>
        <p:txBody>
          <a:bodyPr/>
          <a:lstStyle/>
          <a:p>
            <a:r>
              <a:rPr lang="en-US" dirty="0"/>
              <a:t>Business Pressure</a:t>
            </a:r>
            <a:endParaRPr lang="en-IN" dirty="0"/>
          </a:p>
        </p:txBody>
      </p:sp>
      <p:pic>
        <p:nvPicPr>
          <p:cNvPr id="2050" name="Picture 2" descr="Alleviate Your Stress with a VoIP Phone System for Small Business">
            <a:extLst>
              <a:ext uri="{FF2B5EF4-FFF2-40B4-BE49-F238E27FC236}">
                <a16:creationId xmlns:a16="http://schemas.microsoft.com/office/drawing/2014/main" id="{34FE0ADD-D21F-4925-AF09-08CA6F5267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9634" y="4104135"/>
            <a:ext cx="5159236" cy="19653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4488B20-8738-4760-BEF0-9A2F962D44B5}"/>
              </a:ext>
            </a:extLst>
          </p:cNvPr>
          <p:cNvSpPr/>
          <p:nvPr/>
        </p:nvSpPr>
        <p:spPr>
          <a:xfrm>
            <a:off x="1934818" y="1892612"/>
            <a:ext cx="7023652" cy="2031325"/>
          </a:xfrm>
          <a:prstGeom prst="rect">
            <a:avLst/>
          </a:prstGeom>
        </p:spPr>
        <p:txBody>
          <a:bodyPr wrap="square">
            <a:spAutoFit/>
          </a:bodyPr>
          <a:lstStyle/>
          <a:p>
            <a:pPr marL="285750" indent="-285750" algn="just">
              <a:buFont typeface="Wingdings" panose="05000000000000000000" pitchFamily="2" charset="2"/>
              <a:buChar char="§"/>
            </a:pPr>
            <a:r>
              <a:rPr lang="en-IN" dirty="0">
                <a:latin typeface="ElectraLTStd-Regular"/>
              </a:rPr>
              <a:t>Modern organizations compete in a challenging environment.</a:t>
            </a:r>
          </a:p>
          <a:p>
            <a:pPr marL="285750" indent="-285750" algn="just">
              <a:buFont typeface="Wingdings" panose="05000000000000000000" pitchFamily="2" charset="2"/>
              <a:buChar char="§"/>
            </a:pPr>
            <a:r>
              <a:rPr lang="en-IN" dirty="0"/>
              <a:t>To remain competitive, they must react rapidly to problems and opportunities that arise from extremely dynamic conditions</a:t>
            </a:r>
            <a:r>
              <a:rPr lang="en-IN" dirty="0">
                <a:latin typeface="ElectraLTStd-Regular"/>
              </a:rPr>
              <a:t>.</a:t>
            </a:r>
          </a:p>
          <a:p>
            <a:pPr marL="285750" indent="-285750" algn="just">
              <a:buFont typeface="Wingdings" panose="05000000000000000000" pitchFamily="2" charset="2"/>
              <a:buChar char="§"/>
            </a:pPr>
            <a:r>
              <a:rPr lang="en-IN" dirty="0"/>
              <a:t>The </a:t>
            </a:r>
            <a:r>
              <a:rPr lang="en-IN" b="1" dirty="0"/>
              <a:t>business environment </a:t>
            </a:r>
            <a:r>
              <a:rPr lang="en-IN" dirty="0"/>
              <a:t>is the combination of social, legal, economic, physical, and political factors in which businesses conduct their operations. Significant changes in any of these factors are likely to create business pressures on organizations</a:t>
            </a:r>
          </a:p>
        </p:txBody>
      </p:sp>
    </p:spTree>
    <p:extLst>
      <p:ext uri="{BB962C8B-B14F-4D97-AF65-F5344CB8AC3E}">
        <p14:creationId xmlns:p14="http://schemas.microsoft.com/office/powerpoint/2010/main" val="250521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D929-D7C3-4FA1-93D6-2679E929E16F}"/>
              </a:ext>
            </a:extLst>
          </p:cNvPr>
          <p:cNvSpPr>
            <a:spLocks noGrp="1"/>
          </p:cNvSpPr>
          <p:nvPr>
            <p:ph type="title"/>
          </p:nvPr>
        </p:nvSpPr>
        <p:spPr/>
        <p:txBody>
          <a:bodyPr/>
          <a:lstStyle/>
          <a:p>
            <a:r>
              <a:rPr lang="en-IN" b="1" dirty="0">
                <a:solidFill>
                  <a:srgbClr val="7030A0"/>
                </a:solidFill>
              </a:rPr>
              <a:t>Business Pressures</a:t>
            </a:r>
            <a:endParaRPr lang="en-IN" dirty="0">
              <a:solidFill>
                <a:srgbClr val="7030A0"/>
              </a:solidFill>
            </a:endParaRPr>
          </a:p>
        </p:txBody>
      </p:sp>
      <p:sp>
        <p:nvSpPr>
          <p:cNvPr id="3" name="Content Placeholder 2">
            <a:extLst>
              <a:ext uri="{FF2B5EF4-FFF2-40B4-BE49-F238E27FC236}">
                <a16:creationId xmlns:a16="http://schemas.microsoft.com/office/drawing/2014/main" id="{CBEFDB69-07D5-4320-ADC4-C401F440664C}"/>
              </a:ext>
            </a:extLst>
          </p:cNvPr>
          <p:cNvSpPr>
            <a:spLocks noGrp="1"/>
          </p:cNvSpPr>
          <p:nvPr>
            <p:ph idx="1"/>
          </p:nvPr>
        </p:nvSpPr>
        <p:spPr>
          <a:xfrm>
            <a:off x="1319057" y="1909714"/>
            <a:ext cx="9603275" cy="3450613"/>
          </a:xfrm>
        </p:spPr>
        <p:txBody>
          <a:bodyPr>
            <a:normAutofit/>
          </a:bodyPr>
          <a:lstStyle/>
          <a:p>
            <a:r>
              <a:rPr lang="en-IN" b="1" dirty="0">
                <a:solidFill>
                  <a:srgbClr val="C00000"/>
                </a:solidFill>
              </a:rPr>
              <a:t>Market Pressures. </a:t>
            </a:r>
            <a:r>
              <a:rPr lang="en-IN" dirty="0"/>
              <a:t>Market pressures are generated by the global economy, intense competition, the changing nature of the workforce, and powerful customers. </a:t>
            </a:r>
          </a:p>
          <a:p>
            <a:r>
              <a:rPr lang="en-IN" b="1" dirty="0">
                <a:solidFill>
                  <a:srgbClr val="C00000"/>
                </a:solidFill>
              </a:rPr>
              <a:t>Technology Pressures</a:t>
            </a:r>
            <a:r>
              <a:rPr lang="en-IN" b="1" dirty="0"/>
              <a:t>. </a:t>
            </a:r>
            <a:r>
              <a:rPr lang="en-IN" dirty="0"/>
              <a:t>The second category of business pressures consists of those pressures related to technology. Two major technology-related pressures are technological innovation and information overload.</a:t>
            </a:r>
          </a:p>
          <a:p>
            <a:r>
              <a:rPr lang="en-IN" b="1" dirty="0">
                <a:solidFill>
                  <a:srgbClr val="C00000"/>
                </a:solidFill>
              </a:rPr>
              <a:t>Societal/Political/Legal Pressures. </a:t>
            </a:r>
            <a:r>
              <a:rPr lang="en-IN" dirty="0"/>
              <a:t>The third category of business pressures includes social responsibility, government regulation/deregulation, spending for social programs, spending to protect against terrorism, and ethics.</a:t>
            </a:r>
          </a:p>
        </p:txBody>
      </p:sp>
    </p:spTree>
    <p:extLst>
      <p:ext uri="{BB962C8B-B14F-4D97-AF65-F5344CB8AC3E}">
        <p14:creationId xmlns:p14="http://schemas.microsoft.com/office/powerpoint/2010/main" val="316675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9445-AED3-4F4C-9B2B-9240BB124AFA}"/>
              </a:ext>
            </a:extLst>
          </p:cNvPr>
          <p:cNvSpPr>
            <a:spLocks noGrp="1"/>
          </p:cNvSpPr>
          <p:nvPr>
            <p:ph type="title"/>
          </p:nvPr>
        </p:nvSpPr>
        <p:spPr/>
        <p:txBody>
          <a:bodyPr/>
          <a:lstStyle/>
          <a:p>
            <a:r>
              <a:rPr lang="en-IN" b="1" dirty="0">
                <a:solidFill>
                  <a:srgbClr val="C00000"/>
                </a:solidFill>
              </a:rPr>
              <a:t>Market Pressures</a:t>
            </a:r>
            <a:endParaRPr lang="en-IN" dirty="0"/>
          </a:p>
        </p:txBody>
      </p:sp>
      <p:sp>
        <p:nvSpPr>
          <p:cNvPr id="3" name="Content Placeholder 2">
            <a:extLst>
              <a:ext uri="{FF2B5EF4-FFF2-40B4-BE49-F238E27FC236}">
                <a16:creationId xmlns:a16="http://schemas.microsoft.com/office/drawing/2014/main" id="{F0B7199C-813F-449C-A95C-11CC49DC5445}"/>
              </a:ext>
            </a:extLst>
          </p:cNvPr>
          <p:cNvSpPr>
            <a:spLocks noGrp="1"/>
          </p:cNvSpPr>
          <p:nvPr>
            <p:ph idx="1"/>
          </p:nvPr>
        </p:nvSpPr>
        <p:spPr>
          <a:xfrm>
            <a:off x="1398571" y="1869958"/>
            <a:ext cx="9905533" cy="3748964"/>
          </a:xfrm>
        </p:spPr>
        <p:txBody>
          <a:bodyPr>
            <a:normAutofit/>
          </a:bodyPr>
          <a:lstStyle/>
          <a:p>
            <a:r>
              <a:rPr lang="en-IN" b="1" dirty="0">
                <a:solidFill>
                  <a:srgbClr val="0070C0"/>
                </a:solidFill>
              </a:rPr>
              <a:t>Globalization. </a:t>
            </a:r>
            <a:r>
              <a:rPr lang="en-IN" dirty="0"/>
              <a:t>Globalization is the integration and interdependence of economic, social, cultural, and ecological facets of life, made possible by rapid advances in information technology.</a:t>
            </a:r>
          </a:p>
          <a:p>
            <a:r>
              <a:rPr lang="en-IN" dirty="0">
                <a:solidFill>
                  <a:srgbClr val="0070C0"/>
                </a:solidFill>
              </a:rPr>
              <a:t>The Changing Nature of the Workforce</a:t>
            </a:r>
            <a:r>
              <a:rPr lang="en-IN" dirty="0"/>
              <a:t>. The workforce, particularly in developed countries, is becoming more diversified. Increasing numbers of women, single parents, minorities, and persons with disabilities are now employed in all types of positions.</a:t>
            </a:r>
          </a:p>
          <a:p>
            <a:r>
              <a:rPr lang="en-IN" dirty="0">
                <a:solidFill>
                  <a:srgbClr val="0070C0"/>
                </a:solidFill>
              </a:rPr>
              <a:t>Powerful Customers. </a:t>
            </a:r>
            <a:r>
              <a:rPr lang="en-IN" dirty="0"/>
              <a:t>Consumer sophistication and expectations increase as customers become more knowledgeable about the products and services they acquire.</a:t>
            </a:r>
          </a:p>
          <a:p>
            <a:endParaRPr lang="en-IN" dirty="0"/>
          </a:p>
        </p:txBody>
      </p:sp>
    </p:spTree>
    <p:extLst>
      <p:ext uri="{BB962C8B-B14F-4D97-AF65-F5344CB8AC3E}">
        <p14:creationId xmlns:p14="http://schemas.microsoft.com/office/powerpoint/2010/main" val="118360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C131-7BDE-4040-8C6B-83B2F5217CEA}"/>
              </a:ext>
            </a:extLst>
          </p:cNvPr>
          <p:cNvSpPr>
            <a:spLocks noGrp="1"/>
          </p:cNvSpPr>
          <p:nvPr>
            <p:ph type="title"/>
          </p:nvPr>
        </p:nvSpPr>
        <p:spPr/>
        <p:txBody>
          <a:bodyPr/>
          <a:lstStyle/>
          <a:p>
            <a:r>
              <a:rPr lang="en-IN" b="1" dirty="0">
                <a:solidFill>
                  <a:srgbClr val="C00000"/>
                </a:solidFill>
              </a:rPr>
              <a:t>Technology Pressures.</a:t>
            </a:r>
            <a:endParaRPr lang="en-IN" dirty="0">
              <a:solidFill>
                <a:srgbClr val="C00000"/>
              </a:solidFill>
            </a:endParaRPr>
          </a:p>
        </p:txBody>
      </p:sp>
      <p:sp>
        <p:nvSpPr>
          <p:cNvPr id="3" name="Content Placeholder 2">
            <a:extLst>
              <a:ext uri="{FF2B5EF4-FFF2-40B4-BE49-F238E27FC236}">
                <a16:creationId xmlns:a16="http://schemas.microsoft.com/office/drawing/2014/main" id="{026D7E49-1F2B-4E3A-ABAB-28025B305BB6}"/>
              </a:ext>
            </a:extLst>
          </p:cNvPr>
          <p:cNvSpPr>
            <a:spLocks noGrp="1"/>
          </p:cNvSpPr>
          <p:nvPr>
            <p:ph idx="1"/>
          </p:nvPr>
        </p:nvSpPr>
        <p:spPr>
          <a:xfrm>
            <a:off x="1192697" y="1828800"/>
            <a:ext cx="9848906" cy="4094921"/>
          </a:xfrm>
        </p:spPr>
        <p:txBody>
          <a:bodyPr>
            <a:normAutofit fontScale="92500" lnSpcReduction="10000"/>
          </a:bodyPr>
          <a:lstStyle/>
          <a:p>
            <a:r>
              <a:rPr lang="en-IN" sz="2200" dirty="0">
                <a:solidFill>
                  <a:srgbClr val="0070C0"/>
                </a:solidFill>
              </a:rPr>
              <a:t>Technological Innovation and Obsolescence: </a:t>
            </a:r>
            <a:r>
              <a:rPr lang="en-IN" sz="2200" dirty="0"/>
              <a:t>Few and improved technologies rapidly create or support substitutes for products, alternative service options, and superb quality. As a result, today’s state-of-the-art products may be obsolete tomorrow. For example, how fast are new versions of your smartphone being released? How quickly are electronic versions of books, magazines, and newspapers replacing traditional hard copy versions? These changes force businesses to keep up with consumer demands.</a:t>
            </a:r>
          </a:p>
          <a:p>
            <a:r>
              <a:rPr lang="en-IN" sz="2200" dirty="0">
                <a:solidFill>
                  <a:srgbClr val="0070C0"/>
                </a:solidFill>
              </a:rPr>
              <a:t>Information Overload. </a:t>
            </a:r>
            <a:r>
              <a:rPr lang="en-IN" sz="2200" dirty="0"/>
              <a:t>The amount of information available on the Internet doubles approximately every year, and much of it is free. The Internet and other telecommunications networks are bringing a flood of information to managers. To make decisions effectively and efficiently, managers must be able to access, navigate, and utilize these vast stores of data, information, and knowledge.</a:t>
            </a:r>
          </a:p>
          <a:p>
            <a:endParaRPr lang="en-IN" sz="1900" dirty="0"/>
          </a:p>
        </p:txBody>
      </p:sp>
    </p:spTree>
    <p:extLst>
      <p:ext uri="{BB962C8B-B14F-4D97-AF65-F5344CB8AC3E}">
        <p14:creationId xmlns:p14="http://schemas.microsoft.com/office/powerpoint/2010/main" val="339084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B6D0-F7BD-406F-A6BB-D7A7EA5FD753}"/>
              </a:ext>
            </a:extLst>
          </p:cNvPr>
          <p:cNvSpPr>
            <a:spLocks noGrp="1"/>
          </p:cNvSpPr>
          <p:nvPr>
            <p:ph type="title"/>
          </p:nvPr>
        </p:nvSpPr>
        <p:spPr>
          <a:xfrm>
            <a:off x="1332310" y="738258"/>
            <a:ext cx="9603275" cy="1049235"/>
          </a:xfrm>
        </p:spPr>
        <p:txBody>
          <a:bodyPr/>
          <a:lstStyle/>
          <a:p>
            <a:r>
              <a:rPr lang="en-IN" b="1" dirty="0">
                <a:solidFill>
                  <a:srgbClr val="C00000"/>
                </a:solidFill>
              </a:rPr>
              <a:t>Societal/Political/Legal Pressures</a:t>
            </a:r>
            <a:r>
              <a:rPr lang="en-IN" b="1" dirty="0"/>
              <a:t>.</a:t>
            </a:r>
            <a:endParaRPr lang="en-IN" dirty="0"/>
          </a:p>
        </p:txBody>
      </p:sp>
      <p:sp>
        <p:nvSpPr>
          <p:cNvPr id="3" name="Content Placeholder 2">
            <a:extLst>
              <a:ext uri="{FF2B5EF4-FFF2-40B4-BE49-F238E27FC236}">
                <a16:creationId xmlns:a16="http://schemas.microsoft.com/office/drawing/2014/main" id="{10B7E1ED-A7EC-4670-886E-911F097D01B4}"/>
              </a:ext>
            </a:extLst>
          </p:cNvPr>
          <p:cNvSpPr>
            <a:spLocks noGrp="1"/>
          </p:cNvSpPr>
          <p:nvPr>
            <p:ph idx="1"/>
          </p:nvPr>
        </p:nvSpPr>
        <p:spPr>
          <a:xfrm>
            <a:off x="993913" y="1908313"/>
            <a:ext cx="10721009" cy="3816626"/>
          </a:xfrm>
        </p:spPr>
        <p:txBody>
          <a:bodyPr>
            <a:normAutofit fontScale="85000" lnSpcReduction="10000"/>
          </a:bodyPr>
          <a:lstStyle/>
          <a:p>
            <a:r>
              <a:rPr lang="en-IN" dirty="0">
                <a:solidFill>
                  <a:srgbClr val="0070C0"/>
                </a:solidFill>
              </a:rPr>
              <a:t>Social Responsibility</a:t>
            </a:r>
            <a:r>
              <a:rPr lang="en-IN" dirty="0"/>
              <a:t>. </a:t>
            </a:r>
            <a:r>
              <a:rPr lang="en-IN" sz="1900" dirty="0"/>
              <a:t>Social issues that affect businesses and individuals range from the state of the physical environment to company and individual philanthropy, to education. One critical social problem is the state of the physical environment.  A growing such IT initiative, is called </a:t>
            </a:r>
            <a:r>
              <a:rPr lang="en-IN" sz="1900" b="1" i="1" dirty="0">
                <a:solidFill>
                  <a:srgbClr val="006600"/>
                </a:solidFill>
              </a:rPr>
              <a:t>green IT. </a:t>
            </a:r>
            <a:r>
              <a:rPr lang="en-IN" dirty="0"/>
              <a:t>IT is instrumental in organizational efforts to “go green” in three areas.</a:t>
            </a:r>
          </a:p>
          <a:p>
            <a:r>
              <a:rPr lang="en-IN" b="1" i="1" dirty="0">
                <a:solidFill>
                  <a:schemeClr val="accent1"/>
                </a:solidFill>
              </a:rPr>
              <a:t>Facilities design and management. </a:t>
            </a:r>
            <a:r>
              <a:rPr lang="en-IN" dirty="0"/>
              <a:t>Organizations are creating more environmentally sustainable work environments. </a:t>
            </a:r>
          </a:p>
          <a:p>
            <a:r>
              <a:rPr lang="en-IN" b="1" i="1" dirty="0">
                <a:solidFill>
                  <a:schemeClr val="accent1"/>
                </a:solidFill>
              </a:rPr>
              <a:t>Carbon management</a:t>
            </a:r>
            <a:r>
              <a:rPr lang="en-IN" i="1" dirty="0"/>
              <a:t>. </a:t>
            </a:r>
            <a:r>
              <a:rPr lang="en-IN" dirty="0"/>
              <a:t>As companies try to reduce their carbon footprints, they are turning to IT executives to develop the systems needed to monitor carbon throughout the organization and its supply chain, which can be global in scope.</a:t>
            </a:r>
          </a:p>
          <a:p>
            <a:r>
              <a:rPr lang="en-IN" b="1" i="1" dirty="0">
                <a:solidFill>
                  <a:schemeClr val="accent1"/>
                </a:solidFill>
              </a:rPr>
              <a:t>International and the State environmental laws</a:t>
            </a:r>
            <a:r>
              <a:rPr lang="en-IN" i="1" dirty="0"/>
              <a:t>. </a:t>
            </a:r>
            <a:r>
              <a:rPr lang="en-IN" dirty="0"/>
              <a:t>IT executives must deal with federal and state laws and international regulations that impact everything, from the IT products they buy to how they dispose of them, to their company’s carbon footprint.</a:t>
            </a:r>
            <a:endParaRPr lang="en-IN" sz="1900" b="1" dirty="0">
              <a:solidFill>
                <a:srgbClr val="006600"/>
              </a:solidFill>
            </a:endParaRPr>
          </a:p>
        </p:txBody>
      </p:sp>
    </p:spTree>
    <p:extLst>
      <p:ext uri="{BB962C8B-B14F-4D97-AF65-F5344CB8AC3E}">
        <p14:creationId xmlns:p14="http://schemas.microsoft.com/office/powerpoint/2010/main" val="185712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F1C9-F6FA-4EB7-BD58-09CB3164F1A4}"/>
              </a:ext>
            </a:extLst>
          </p:cNvPr>
          <p:cNvSpPr>
            <a:spLocks noGrp="1"/>
          </p:cNvSpPr>
          <p:nvPr>
            <p:ph type="title"/>
          </p:nvPr>
        </p:nvSpPr>
        <p:spPr>
          <a:xfrm>
            <a:off x="1464831" y="208171"/>
            <a:ext cx="9603275" cy="706229"/>
          </a:xfrm>
        </p:spPr>
        <p:txBody>
          <a:bodyPr/>
          <a:lstStyle/>
          <a:p>
            <a:r>
              <a:rPr lang="en-IN" b="1" dirty="0">
                <a:solidFill>
                  <a:srgbClr val="C00000"/>
                </a:solidFill>
              </a:rPr>
              <a:t>Societal/Political/Legal Pressures</a:t>
            </a:r>
            <a:r>
              <a:rPr lang="en-IN" b="1" dirty="0"/>
              <a:t>.</a:t>
            </a:r>
            <a:endParaRPr lang="en-IN" dirty="0"/>
          </a:p>
        </p:txBody>
      </p:sp>
      <p:sp>
        <p:nvSpPr>
          <p:cNvPr id="3" name="Content Placeholder 2">
            <a:extLst>
              <a:ext uri="{FF2B5EF4-FFF2-40B4-BE49-F238E27FC236}">
                <a16:creationId xmlns:a16="http://schemas.microsoft.com/office/drawing/2014/main" id="{34070DF2-A5B3-49B5-9AE2-F668B54D755E}"/>
              </a:ext>
            </a:extLst>
          </p:cNvPr>
          <p:cNvSpPr>
            <a:spLocks noGrp="1"/>
          </p:cNvSpPr>
          <p:nvPr>
            <p:ph idx="1"/>
          </p:nvPr>
        </p:nvSpPr>
        <p:spPr>
          <a:xfrm>
            <a:off x="795130" y="1392880"/>
            <a:ext cx="10694505" cy="4782633"/>
          </a:xfrm>
        </p:spPr>
        <p:txBody>
          <a:bodyPr>
            <a:normAutofit fontScale="85000" lnSpcReduction="20000"/>
          </a:bodyPr>
          <a:lstStyle/>
          <a:p>
            <a:r>
              <a:rPr lang="en-IN" dirty="0"/>
              <a:t>Social problems all over the world may be addressed through corporate and individual philanthropy</a:t>
            </a:r>
          </a:p>
          <a:p>
            <a:r>
              <a:rPr lang="en-IN" dirty="0"/>
              <a:t>In some cases, questions arise as to what percentage of contributions actually goes to the intended causes and recipients and what percentage goes to the charity’s overhead. Another problem that concerns contributors is that they often exert little influence over the selection of projects their contributions will support. The Internet can help address these concerns and facilitate generosity and connection.</a:t>
            </a:r>
          </a:p>
          <a:p>
            <a:r>
              <a:rPr lang="en-IN" dirty="0"/>
              <a:t>Consider the following examples:</a:t>
            </a:r>
          </a:p>
          <a:p>
            <a:r>
              <a:rPr lang="en-IN" i="1" dirty="0" err="1">
                <a:solidFill>
                  <a:srgbClr val="0070C0"/>
                </a:solidFill>
              </a:rPr>
              <a:t>PatientsLikeMe</a:t>
            </a:r>
            <a:r>
              <a:rPr lang="en-IN" i="1" dirty="0">
                <a:solidFill>
                  <a:srgbClr val="0070C0"/>
                </a:solidFill>
              </a:rPr>
              <a:t> </a:t>
            </a:r>
            <a:r>
              <a:rPr lang="en-IN" dirty="0">
                <a:solidFill>
                  <a:srgbClr val="0070C0"/>
                </a:solidFill>
              </a:rPr>
              <a:t>(</a:t>
            </a:r>
            <a:r>
              <a:rPr lang="en-IN" i="1" dirty="0">
                <a:solidFill>
                  <a:srgbClr val="0070C0"/>
                </a:solidFill>
              </a:rPr>
              <a:t>www.patientslikeme.com</a:t>
            </a:r>
            <a:r>
              <a:rPr lang="en-IN" dirty="0">
                <a:solidFill>
                  <a:srgbClr val="0070C0"/>
                </a:solidFill>
              </a:rPr>
              <a:t>), </a:t>
            </a:r>
            <a:r>
              <a:rPr lang="en-IN" dirty="0"/>
              <a:t>or any of the thousands of message boards dedicated to infertility, cancer, and various other ailments.</a:t>
            </a:r>
          </a:p>
          <a:p>
            <a:r>
              <a:rPr lang="en-IN" i="1" dirty="0">
                <a:solidFill>
                  <a:srgbClr val="0070C0"/>
                </a:solidFill>
              </a:rPr>
              <a:t>Collaborative Consumption </a:t>
            </a:r>
            <a:r>
              <a:rPr lang="en-IN" dirty="0">
                <a:solidFill>
                  <a:srgbClr val="0070C0"/>
                </a:solidFill>
              </a:rPr>
              <a:t>(</a:t>
            </a:r>
            <a:r>
              <a:rPr lang="en-IN" i="1" dirty="0">
                <a:solidFill>
                  <a:srgbClr val="0070C0"/>
                </a:solidFill>
              </a:rPr>
              <a:t>www.collaborativeconsumption.com</a:t>
            </a:r>
            <a:r>
              <a:rPr lang="en-IN" dirty="0">
                <a:solidFill>
                  <a:srgbClr val="0070C0"/>
                </a:solidFill>
              </a:rPr>
              <a:t>): </a:t>
            </a:r>
            <a:r>
              <a:rPr lang="en-IN" dirty="0"/>
              <a:t>This Web site is an online hub for discussions about the growing business of sharing, resale, reuse, and barter (with many links to Web sites engaged in these practices).</a:t>
            </a:r>
          </a:p>
          <a:p>
            <a:r>
              <a:rPr lang="en-IN" i="1" dirty="0">
                <a:solidFill>
                  <a:srgbClr val="0070C0"/>
                </a:solidFill>
              </a:rPr>
              <a:t>Kiva </a:t>
            </a:r>
            <a:r>
              <a:rPr lang="en-IN" dirty="0">
                <a:solidFill>
                  <a:srgbClr val="0070C0"/>
                </a:solidFill>
              </a:rPr>
              <a:t>(</a:t>
            </a:r>
            <a:r>
              <a:rPr lang="en-IN" i="1" dirty="0">
                <a:solidFill>
                  <a:srgbClr val="0070C0"/>
                </a:solidFill>
              </a:rPr>
              <a:t>www.kiva.org</a:t>
            </a:r>
            <a:r>
              <a:rPr lang="en-IN" dirty="0">
                <a:solidFill>
                  <a:srgbClr val="0070C0"/>
                </a:solidFill>
              </a:rPr>
              <a:t>): </a:t>
            </a:r>
            <a:r>
              <a:rPr lang="en-IN" dirty="0"/>
              <a:t>Kiva is a non-profit enterprise that provides a link between lenders in developed countries and entrepreneurs in developing countries. </a:t>
            </a:r>
          </a:p>
          <a:p>
            <a:r>
              <a:rPr lang="en-IN" dirty="0"/>
              <a:t> </a:t>
            </a:r>
            <a:r>
              <a:rPr lang="en-IN" i="1" dirty="0" err="1">
                <a:solidFill>
                  <a:srgbClr val="0070C0"/>
                </a:solidFill>
              </a:rPr>
              <a:t>DonorsChoose</a:t>
            </a:r>
            <a:r>
              <a:rPr lang="en-IN" i="1" dirty="0">
                <a:solidFill>
                  <a:srgbClr val="0070C0"/>
                </a:solidFill>
              </a:rPr>
              <a:t> </a:t>
            </a:r>
            <a:r>
              <a:rPr lang="en-IN" dirty="0">
                <a:solidFill>
                  <a:srgbClr val="0070C0"/>
                </a:solidFill>
              </a:rPr>
              <a:t>(</a:t>
            </a:r>
            <a:r>
              <a:rPr lang="en-IN" i="1" dirty="0">
                <a:solidFill>
                  <a:srgbClr val="0070C0"/>
                </a:solidFill>
              </a:rPr>
              <a:t>www.donorschoose.org</a:t>
            </a:r>
            <a:r>
              <a:rPr lang="en-IN" dirty="0"/>
              <a:t>): </a:t>
            </a:r>
            <a:r>
              <a:rPr lang="en-IN" dirty="0" err="1"/>
              <a:t>DonorsChoose</a:t>
            </a:r>
            <a:r>
              <a:rPr lang="en-IN" dirty="0"/>
              <a:t> is an education-oriented Web site that functions entirely within the United States. Users make donations rather than loans.</a:t>
            </a:r>
          </a:p>
        </p:txBody>
      </p:sp>
    </p:spTree>
    <p:extLst>
      <p:ext uri="{BB962C8B-B14F-4D97-AF65-F5344CB8AC3E}">
        <p14:creationId xmlns:p14="http://schemas.microsoft.com/office/powerpoint/2010/main" val="84377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A4C7-27A4-4D93-A08C-59C368682951}"/>
              </a:ext>
            </a:extLst>
          </p:cNvPr>
          <p:cNvSpPr>
            <a:spLocks noGrp="1"/>
          </p:cNvSpPr>
          <p:nvPr>
            <p:ph type="title"/>
          </p:nvPr>
        </p:nvSpPr>
        <p:spPr>
          <a:xfrm>
            <a:off x="1438327" y="499719"/>
            <a:ext cx="9603275" cy="1049235"/>
          </a:xfrm>
        </p:spPr>
        <p:txBody>
          <a:bodyPr/>
          <a:lstStyle/>
          <a:p>
            <a:r>
              <a:rPr lang="en-US" dirty="0"/>
              <a:t>Other Problems:</a:t>
            </a:r>
            <a:endParaRPr lang="en-IN" dirty="0"/>
          </a:p>
        </p:txBody>
      </p:sp>
      <p:sp>
        <p:nvSpPr>
          <p:cNvPr id="3" name="Content Placeholder 2">
            <a:extLst>
              <a:ext uri="{FF2B5EF4-FFF2-40B4-BE49-F238E27FC236}">
                <a16:creationId xmlns:a16="http://schemas.microsoft.com/office/drawing/2014/main" id="{3A386ABA-17D4-4515-820F-5F433FA528DF}"/>
              </a:ext>
            </a:extLst>
          </p:cNvPr>
          <p:cNvSpPr>
            <a:spLocks noGrp="1"/>
          </p:cNvSpPr>
          <p:nvPr>
            <p:ph idx="1"/>
          </p:nvPr>
        </p:nvSpPr>
        <p:spPr>
          <a:xfrm>
            <a:off x="887896" y="1856706"/>
            <a:ext cx="10853530" cy="3450613"/>
          </a:xfrm>
        </p:spPr>
        <p:txBody>
          <a:bodyPr/>
          <a:lstStyle/>
          <a:p>
            <a:r>
              <a:rPr lang="en-IN" dirty="0"/>
              <a:t>Still another social problem that affects modern business is the digital divide. The </a:t>
            </a:r>
            <a:r>
              <a:rPr lang="en-IN" b="1" dirty="0">
                <a:solidFill>
                  <a:srgbClr val="C00000"/>
                </a:solidFill>
              </a:rPr>
              <a:t>digital divide </a:t>
            </a:r>
            <a:r>
              <a:rPr lang="en-IN" dirty="0"/>
              <a:t>refers to the wide gap between those individuals who have access to information and communications technology and those who do not. This gap exists both within and among countries.</a:t>
            </a:r>
          </a:p>
          <a:p>
            <a:r>
              <a:rPr lang="en-IN" dirty="0"/>
              <a:t>One well-known project to narrow the divide is the </a:t>
            </a:r>
            <a:r>
              <a:rPr lang="en-IN" dirty="0">
                <a:solidFill>
                  <a:srgbClr val="0070C0"/>
                </a:solidFill>
              </a:rPr>
              <a:t>One Laptop per Child (OLPC</a:t>
            </a:r>
            <a:r>
              <a:rPr lang="en-IN" dirty="0"/>
              <a:t>) project (</a:t>
            </a:r>
            <a:r>
              <a:rPr lang="en-IN" i="1" dirty="0"/>
              <a:t>http://one.laptop.org</a:t>
            </a:r>
            <a:r>
              <a:rPr lang="en-IN" dirty="0"/>
              <a:t>). OLPC is a </a:t>
            </a:r>
            <a:r>
              <a:rPr lang="en-IN" dirty="0" err="1"/>
              <a:t>nonprofit</a:t>
            </a:r>
            <a:r>
              <a:rPr lang="en-IN" dirty="0"/>
              <a:t> association dedicated to developing a very inexpensive laptop—a technology that aims to revolutionize how the world can educate its children.</a:t>
            </a:r>
          </a:p>
        </p:txBody>
      </p:sp>
    </p:spTree>
    <p:extLst>
      <p:ext uri="{BB962C8B-B14F-4D97-AF65-F5344CB8AC3E}">
        <p14:creationId xmlns:p14="http://schemas.microsoft.com/office/powerpoint/2010/main" val="135321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E13-D14D-47C3-8A15-1723BF16C31E}"/>
              </a:ext>
            </a:extLst>
          </p:cNvPr>
          <p:cNvSpPr>
            <a:spLocks noGrp="1"/>
          </p:cNvSpPr>
          <p:nvPr>
            <p:ph type="title"/>
          </p:nvPr>
        </p:nvSpPr>
        <p:spPr/>
        <p:txBody>
          <a:bodyPr/>
          <a:lstStyle/>
          <a:p>
            <a:r>
              <a:rPr lang="en-IN" b="1" dirty="0">
                <a:solidFill>
                  <a:srgbClr val="C00000"/>
                </a:solidFill>
              </a:rPr>
              <a:t>Societal/Political/Legal Pressures</a:t>
            </a:r>
            <a:endParaRPr lang="en-IN" dirty="0"/>
          </a:p>
        </p:txBody>
      </p:sp>
      <p:sp>
        <p:nvSpPr>
          <p:cNvPr id="3" name="Content Placeholder 2">
            <a:extLst>
              <a:ext uri="{FF2B5EF4-FFF2-40B4-BE49-F238E27FC236}">
                <a16:creationId xmlns:a16="http://schemas.microsoft.com/office/drawing/2014/main" id="{ADE1BF61-62E8-4E55-96F2-E82DD7AC670C}"/>
              </a:ext>
            </a:extLst>
          </p:cNvPr>
          <p:cNvSpPr>
            <a:spLocks noGrp="1"/>
          </p:cNvSpPr>
          <p:nvPr>
            <p:ph idx="1"/>
          </p:nvPr>
        </p:nvSpPr>
        <p:spPr>
          <a:xfrm>
            <a:off x="1305805" y="1855305"/>
            <a:ext cx="9839273" cy="3597788"/>
          </a:xfrm>
        </p:spPr>
        <p:txBody>
          <a:bodyPr>
            <a:normAutofit fontScale="92500" lnSpcReduction="10000"/>
          </a:bodyPr>
          <a:lstStyle/>
          <a:p>
            <a:r>
              <a:rPr lang="en-IN" dirty="0">
                <a:solidFill>
                  <a:srgbClr val="C00000"/>
                </a:solidFill>
              </a:rPr>
              <a:t>Compliance with Government Regulations</a:t>
            </a:r>
            <a:r>
              <a:rPr lang="en-IN" dirty="0"/>
              <a:t>. Another major source of business pressures is government regulations regarding health, safety, environmental protection, and equal opportunity. Businesses tend to view government regulations as expensive constraints on their activities. In general, government deregulation intensifies competition.</a:t>
            </a:r>
          </a:p>
          <a:p>
            <a:r>
              <a:rPr lang="en-IN" dirty="0">
                <a:solidFill>
                  <a:srgbClr val="C00000"/>
                </a:solidFill>
              </a:rPr>
              <a:t>Protection against Terrorist Attacks</a:t>
            </a:r>
            <a:r>
              <a:rPr lang="en-IN" dirty="0"/>
              <a:t>. Since September 11, 2001, organizations have been under increased pressure to protect themselves against terrorist attacks. Information technology can help protect businesses by providing security systems and possibly identifying patterns of behavior associated with terrorist activities, including cyberattacks</a:t>
            </a:r>
          </a:p>
          <a:p>
            <a:r>
              <a:rPr lang="en-IN" dirty="0">
                <a:solidFill>
                  <a:srgbClr val="C00000"/>
                </a:solidFill>
              </a:rPr>
              <a:t>Ethical Issues. </a:t>
            </a:r>
            <a:r>
              <a:rPr lang="en-IN" dirty="0"/>
              <a:t>Ethics relates to general standards of right and wrong. Information ethics relates specifically to standards of right and wrong in information processing practices</a:t>
            </a:r>
          </a:p>
        </p:txBody>
      </p:sp>
    </p:spTree>
    <p:extLst>
      <p:ext uri="{BB962C8B-B14F-4D97-AF65-F5344CB8AC3E}">
        <p14:creationId xmlns:p14="http://schemas.microsoft.com/office/powerpoint/2010/main" val="18881712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260</TotalTime>
  <Words>1222</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ElectraLTStd-Regular</vt:lpstr>
      <vt:lpstr>Gill Sans MT</vt:lpstr>
      <vt:lpstr>Wingdings</vt:lpstr>
      <vt:lpstr>Gallery</vt:lpstr>
      <vt:lpstr>Business Pressures, Organizational Responses</vt:lpstr>
      <vt:lpstr>Business Pressure</vt:lpstr>
      <vt:lpstr>Business Pressures</vt:lpstr>
      <vt:lpstr>Market Pressures</vt:lpstr>
      <vt:lpstr>Technology Pressures.</vt:lpstr>
      <vt:lpstr>Societal/Political/Legal Pressures.</vt:lpstr>
      <vt:lpstr>Societal/Political/Legal Pressures.</vt:lpstr>
      <vt:lpstr>Other Problems:</vt:lpstr>
      <vt:lpstr>Societal/Political/Legal Pressures</vt:lpstr>
      <vt:lpstr>Organizational Responses</vt:lpstr>
      <vt:lpstr>PowerPoint Presentation</vt:lpstr>
      <vt:lpstr>Business Pressures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Pressures, Organizational Responses</dc:title>
  <dc:creator>mary Shaju</dc:creator>
  <cp:lastModifiedBy>mary Shaju</cp:lastModifiedBy>
  <cp:revision>24</cp:revision>
  <dcterms:created xsi:type="dcterms:W3CDTF">2020-07-23T18:40:32Z</dcterms:created>
  <dcterms:modified xsi:type="dcterms:W3CDTF">2020-07-25T14:28:49Z</dcterms:modified>
</cp:coreProperties>
</file>