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69" r:id="rId7"/>
    <p:sldId id="283" r:id="rId8"/>
    <p:sldId id="270" r:id="rId9"/>
    <p:sldId id="271" r:id="rId10"/>
    <p:sldId id="272" r:id="rId11"/>
    <p:sldId id="273" r:id="rId12"/>
    <p:sldId id="277" r:id="rId13"/>
    <p:sldId id="274" r:id="rId14"/>
    <p:sldId id="284" r:id="rId15"/>
    <p:sldId id="275" r:id="rId16"/>
    <p:sldId id="278" r:id="rId17"/>
    <p:sldId id="279" r:id="rId18"/>
    <p:sldId id="280" r:id="rId19"/>
    <p:sldId id="281" r:id="rId20"/>
    <p:sldId id="282"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7/31/2020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7/31/2020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7/31/2020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7/31/2020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7/31/2020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7/31/2020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7/31/2020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7/31/2020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7/31/2020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IN" sz="3600" b="1" dirty="0">
                <a:solidFill>
                  <a:schemeClr val="accent5">
                    <a:lumMod val="50000"/>
                  </a:schemeClr>
                </a:solidFill>
              </a:rPr>
              <a:t>Competitive Advantage and Strategic</a:t>
            </a:r>
            <a:br>
              <a:rPr lang="en-IN" sz="3600" b="1" dirty="0">
                <a:solidFill>
                  <a:schemeClr val="accent5">
                    <a:lumMod val="50000"/>
                  </a:schemeClr>
                </a:solidFill>
              </a:rPr>
            </a:br>
            <a:r>
              <a:rPr lang="en-IN" sz="3600" b="1" dirty="0">
                <a:solidFill>
                  <a:schemeClr val="accent5">
                    <a:lumMod val="50000"/>
                  </a:schemeClr>
                </a:solidFill>
              </a:rPr>
              <a:t>Information Systems</a:t>
            </a:r>
            <a:endParaRPr lang="en-US" sz="3600" dirty="0">
              <a:solidFill>
                <a:schemeClr val="accent5">
                  <a:lumMod val="50000"/>
                </a:schemeClr>
              </a:solidFill>
            </a:endParaRPr>
          </a:p>
        </p:txBody>
      </p:sp>
      <p:sp>
        <p:nvSpPr>
          <p:cNvPr id="7" name="Subtitle 6"/>
          <p:cNvSpPr>
            <a:spLocks noGrp="1"/>
          </p:cNvSpPr>
          <p:nvPr>
            <p:ph type="subTitle" idx="1"/>
          </p:nvPr>
        </p:nvSpPr>
        <p:spPr>
          <a:xfrm>
            <a:off x="1104900" y="4916384"/>
            <a:ext cx="5734050" cy="550965"/>
          </a:xfrm>
        </p:spPr>
        <p:txBody>
          <a:bodyPr/>
          <a:lstStyle/>
          <a:p>
            <a:r>
              <a:rPr lang="en-US" dirty="0">
                <a:solidFill>
                  <a:srgbClr val="002060"/>
                </a:solidFill>
              </a:rPr>
              <a:t>MIS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7BD8A-EDDD-49F2-9608-78998E37EB91}"/>
              </a:ext>
            </a:extLst>
          </p:cNvPr>
          <p:cNvPicPr>
            <a:picLocks noChangeAspect="1"/>
          </p:cNvPicPr>
          <p:nvPr/>
        </p:nvPicPr>
        <p:blipFill>
          <a:blip r:embed="rId2"/>
          <a:stretch>
            <a:fillRect/>
          </a:stretch>
        </p:blipFill>
        <p:spPr>
          <a:xfrm>
            <a:off x="662609" y="198783"/>
            <a:ext cx="11277600" cy="6467060"/>
          </a:xfrm>
          <a:prstGeom prst="rect">
            <a:avLst/>
          </a:prstGeom>
        </p:spPr>
      </p:pic>
    </p:spTree>
    <p:extLst>
      <p:ext uri="{BB962C8B-B14F-4D97-AF65-F5344CB8AC3E}">
        <p14:creationId xmlns:p14="http://schemas.microsoft.com/office/powerpoint/2010/main" val="101465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E186C7-564A-4162-9A33-07D43604200C}"/>
              </a:ext>
            </a:extLst>
          </p:cNvPr>
          <p:cNvSpPr txBox="1">
            <a:spLocks/>
          </p:cNvSpPr>
          <p:nvPr/>
        </p:nvSpPr>
        <p:spPr>
          <a:xfrm>
            <a:off x="945874" y="447261"/>
            <a:ext cx="9980682" cy="1096962"/>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IN" b="1"/>
              <a:t>Value system</a:t>
            </a:r>
            <a:r>
              <a:rPr lang="en-IN"/>
              <a:t>.</a:t>
            </a:r>
            <a:endParaRPr lang="en-IN" dirty="0"/>
          </a:p>
        </p:txBody>
      </p:sp>
      <p:sp>
        <p:nvSpPr>
          <p:cNvPr id="4" name="Content Placeholder 2">
            <a:extLst>
              <a:ext uri="{FF2B5EF4-FFF2-40B4-BE49-F238E27FC236}">
                <a16:creationId xmlns:a16="http://schemas.microsoft.com/office/drawing/2014/main" id="{49D1F584-3B3B-4C94-AF72-9AB94BB44348}"/>
              </a:ext>
            </a:extLst>
          </p:cNvPr>
          <p:cNvSpPr txBox="1">
            <a:spLocks/>
          </p:cNvSpPr>
          <p:nvPr/>
        </p:nvSpPr>
        <p:spPr>
          <a:xfrm>
            <a:off x="945874" y="1971261"/>
            <a:ext cx="9801639"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IN"/>
              <a:t>A firm’s value chain is part of a larger stream of activities, which Porter calls a </a:t>
            </a:r>
            <a:r>
              <a:rPr lang="en-IN" b="1"/>
              <a:t>value system</a:t>
            </a:r>
            <a:r>
              <a:rPr lang="en-IN"/>
              <a:t>.</a:t>
            </a:r>
          </a:p>
          <a:p>
            <a:r>
              <a:rPr lang="en-IN"/>
              <a:t>A value system, or an </a:t>
            </a:r>
            <a:r>
              <a:rPr lang="en-IN" i="1" u="sng">
                <a:solidFill>
                  <a:srgbClr val="002060"/>
                </a:solidFill>
              </a:rPr>
              <a:t>industry value chain</a:t>
            </a:r>
            <a:r>
              <a:rPr lang="en-IN"/>
              <a:t>, includes the suppliers that provide the inputs necessary to the firm along with their value chains. After the firm creates products, these products pass through the value chains of distributors (which also have their own value chains), all the way to the customers. </a:t>
            </a:r>
          </a:p>
          <a:p>
            <a:r>
              <a:rPr lang="en-IN"/>
              <a:t>All parts of these chains are included in the value system. To achieve and sustain a competitive advantage, and to support that advantage with information technologies, a firm must understand every component of this value system.</a:t>
            </a:r>
            <a:endParaRPr lang="en-IN" dirty="0"/>
          </a:p>
        </p:txBody>
      </p:sp>
    </p:spTree>
    <p:extLst>
      <p:ext uri="{BB962C8B-B14F-4D97-AF65-F5344CB8AC3E}">
        <p14:creationId xmlns:p14="http://schemas.microsoft.com/office/powerpoint/2010/main" val="20850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CEB-ABAE-4899-8BBE-2B947A899696}"/>
              </a:ext>
            </a:extLst>
          </p:cNvPr>
          <p:cNvSpPr>
            <a:spLocks noGrp="1"/>
          </p:cNvSpPr>
          <p:nvPr>
            <p:ph type="title"/>
          </p:nvPr>
        </p:nvSpPr>
        <p:spPr>
          <a:xfrm>
            <a:off x="998883" y="129210"/>
            <a:ext cx="9980682" cy="1096962"/>
          </a:xfrm>
        </p:spPr>
        <p:txBody>
          <a:bodyPr>
            <a:normAutofit/>
          </a:bodyPr>
          <a:lstStyle/>
          <a:p>
            <a:pPr algn="ctr"/>
            <a:r>
              <a:rPr lang="en-US" sz="3200" b="1" dirty="0">
                <a:solidFill>
                  <a:srgbClr val="7030A0"/>
                </a:solidFill>
              </a:rPr>
              <a:t>Case Study- Xerox</a:t>
            </a:r>
            <a:endParaRPr lang="en-IN" sz="3200" b="1" dirty="0">
              <a:solidFill>
                <a:srgbClr val="7030A0"/>
              </a:solidFill>
            </a:endParaRPr>
          </a:p>
        </p:txBody>
      </p:sp>
      <p:sp>
        <p:nvSpPr>
          <p:cNvPr id="3" name="Content Placeholder 2">
            <a:extLst>
              <a:ext uri="{FF2B5EF4-FFF2-40B4-BE49-F238E27FC236}">
                <a16:creationId xmlns:a16="http://schemas.microsoft.com/office/drawing/2014/main" id="{B0B0FF9C-6A4E-4FA2-9113-2A2DB4A9DE1A}"/>
              </a:ext>
            </a:extLst>
          </p:cNvPr>
          <p:cNvSpPr>
            <a:spLocks noGrp="1"/>
          </p:cNvSpPr>
          <p:nvPr>
            <p:ph idx="1"/>
          </p:nvPr>
        </p:nvSpPr>
        <p:spPr>
          <a:xfrm>
            <a:off x="1025387" y="1838739"/>
            <a:ext cx="9982200" cy="4572000"/>
          </a:xfrm>
        </p:spPr>
        <p:txBody>
          <a:bodyPr>
            <a:normAutofit/>
          </a:bodyPr>
          <a:lstStyle/>
          <a:p>
            <a:r>
              <a:rPr lang="en-IN" dirty="0"/>
              <a:t>The market for optical copiers is shrinking rapidly. It is estimated that 90 percent of all duplicated documents are generated by computer printers. Can a company such as Xerox Corporation survive?</a:t>
            </a:r>
          </a:p>
          <a:p>
            <a:pPr marL="457200" indent="-457200">
              <a:buFont typeface="+mj-lt"/>
              <a:buAutoNum type="alphaLcParenR"/>
            </a:pPr>
            <a:r>
              <a:rPr lang="en-IN" dirty="0">
                <a:solidFill>
                  <a:srgbClr val="002060"/>
                </a:solidFill>
              </a:rPr>
              <a:t>Read about the problems and solutions of Xerox from 2000 to 2010 at </a:t>
            </a:r>
            <a:r>
              <a:rPr lang="en-IN" i="1" dirty="0">
                <a:solidFill>
                  <a:srgbClr val="002060"/>
                </a:solidFill>
              </a:rPr>
              <a:t>www.fortune.com</a:t>
            </a:r>
            <a:r>
              <a:rPr lang="en-IN" dirty="0">
                <a:solidFill>
                  <a:srgbClr val="002060"/>
                </a:solidFill>
              </a:rPr>
              <a:t>, </a:t>
            </a:r>
            <a:r>
              <a:rPr lang="en-IN" i="1" dirty="0">
                <a:solidFill>
                  <a:srgbClr val="002060"/>
                </a:solidFill>
              </a:rPr>
              <a:t>www.findarticles.com</a:t>
            </a:r>
            <a:r>
              <a:rPr lang="en-IN" dirty="0">
                <a:solidFill>
                  <a:srgbClr val="002060"/>
                </a:solidFill>
              </a:rPr>
              <a:t>, and </a:t>
            </a:r>
            <a:r>
              <a:rPr lang="en-IN" i="1" dirty="0">
                <a:solidFill>
                  <a:srgbClr val="002060"/>
                </a:solidFill>
              </a:rPr>
              <a:t>www.google.com</a:t>
            </a:r>
            <a:r>
              <a:rPr lang="en-IN" dirty="0">
                <a:solidFill>
                  <a:srgbClr val="002060"/>
                </a:solidFill>
              </a:rPr>
              <a:t>.</a:t>
            </a:r>
          </a:p>
          <a:p>
            <a:pPr marL="457200" indent="-457200">
              <a:buFont typeface="+mj-lt"/>
              <a:buAutoNum type="alphaLcParenR"/>
            </a:pPr>
            <a:r>
              <a:rPr lang="en-IN" dirty="0">
                <a:solidFill>
                  <a:srgbClr val="002060"/>
                </a:solidFill>
              </a:rPr>
              <a:t>Identify all the business pressures on Xerox.</a:t>
            </a:r>
          </a:p>
          <a:p>
            <a:pPr marL="457200" indent="-457200">
              <a:buFont typeface="+mj-lt"/>
              <a:buAutoNum type="alphaLcParenR"/>
            </a:pPr>
            <a:r>
              <a:rPr lang="en-IN" dirty="0">
                <a:solidFill>
                  <a:srgbClr val="002060"/>
                </a:solidFill>
              </a:rPr>
              <a:t>Find some of Xerox’s response strategies (see </a:t>
            </a:r>
            <a:r>
              <a:rPr lang="en-IN" i="1" dirty="0">
                <a:solidFill>
                  <a:srgbClr val="002060"/>
                </a:solidFill>
              </a:rPr>
              <a:t>www.xerox.com</a:t>
            </a:r>
            <a:r>
              <a:rPr lang="en-IN" dirty="0">
                <a:solidFill>
                  <a:srgbClr val="002060"/>
                </a:solidFill>
              </a:rPr>
              <a:t>, </a:t>
            </a:r>
            <a:r>
              <a:rPr lang="en-IN" i="1" dirty="0">
                <a:solidFill>
                  <a:srgbClr val="002060"/>
                </a:solidFill>
              </a:rPr>
              <a:t>www.yahoo.com</a:t>
            </a:r>
            <a:r>
              <a:rPr lang="en-IN" dirty="0">
                <a:solidFill>
                  <a:srgbClr val="002060"/>
                </a:solidFill>
              </a:rPr>
              <a:t>, and </a:t>
            </a:r>
            <a:r>
              <a:rPr lang="en-IN" i="1" dirty="0">
                <a:solidFill>
                  <a:srgbClr val="002060"/>
                </a:solidFill>
              </a:rPr>
              <a:t>www.google.com</a:t>
            </a:r>
            <a:r>
              <a:rPr lang="en-IN" dirty="0">
                <a:solidFill>
                  <a:srgbClr val="002060"/>
                </a:solidFill>
              </a:rPr>
              <a:t>).</a:t>
            </a:r>
          </a:p>
          <a:p>
            <a:pPr marL="457200" indent="-457200">
              <a:buFont typeface="+mj-lt"/>
              <a:buAutoNum type="alphaLcParenR"/>
            </a:pPr>
            <a:r>
              <a:rPr lang="en-IN" dirty="0">
                <a:solidFill>
                  <a:srgbClr val="002060"/>
                </a:solidFill>
              </a:rPr>
              <a:t>Identify the role of IT as a contributor to the business </a:t>
            </a:r>
            <a:r>
              <a:rPr lang="fr-FR" dirty="0">
                <a:solidFill>
                  <a:srgbClr val="002060"/>
                </a:solidFill>
              </a:rPr>
              <a:t>technology pressures (e.g., obsolescence).</a:t>
            </a:r>
          </a:p>
          <a:p>
            <a:pPr marL="457200" indent="-457200">
              <a:buFont typeface="+mj-lt"/>
              <a:buAutoNum type="alphaLcParenR"/>
            </a:pPr>
            <a:r>
              <a:rPr lang="en-IN" dirty="0">
                <a:solidFill>
                  <a:srgbClr val="002060"/>
                </a:solidFill>
              </a:rPr>
              <a:t>Identify the role of IT as a facilitator of Xerox’s critical response activities.</a:t>
            </a:r>
          </a:p>
        </p:txBody>
      </p:sp>
    </p:spTree>
    <p:extLst>
      <p:ext uri="{BB962C8B-B14F-4D97-AF65-F5344CB8AC3E}">
        <p14:creationId xmlns:p14="http://schemas.microsoft.com/office/powerpoint/2010/main" val="14692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3F4F-6ECF-4890-AC9A-C84649506F93}"/>
              </a:ext>
            </a:extLst>
          </p:cNvPr>
          <p:cNvSpPr>
            <a:spLocks noGrp="1"/>
          </p:cNvSpPr>
          <p:nvPr>
            <p:ph type="title"/>
          </p:nvPr>
        </p:nvSpPr>
        <p:spPr/>
        <p:txBody>
          <a:bodyPr/>
          <a:lstStyle/>
          <a:p>
            <a:r>
              <a:rPr lang="en-IN" b="1" dirty="0">
                <a:solidFill>
                  <a:srgbClr val="002060"/>
                </a:solidFill>
              </a:rPr>
              <a:t>Strategies for Competitive Advantage</a:t>
            </a:r>
            <a:endParaRPr lang="en-IN" dirty="0">
              <a:solidFill>
                <a:srgbClr val="002060"/>
              </a:solidFill>
            </a:endParaRPr>
          </a:p>
        </p:txBody>
      </p:sp>
      <p:sp>
        <p:nvSpPr>
          <p:cNvPr id="3" name="Content Placeholder 2">
            <a:extLst>
              <a:ext uri="{FF2B5EF4-FFF2-40B4-BE49-F238E27FC236}">
                <a16:creationId xmlns:a16="http://schemas.microsoft.com/office/drawing/2014/main" id="{FBAD7096-7F7B-44F2-801F-F1FBEFBF4C2A}"/>
              </a:ext>
            </a:extLst>
          </p:cNvPr>
          <p:cNvSpPr>
            <a:spLocks noGrp="1"/>
          </p:cNvSpPr>
          <p:nvPr>
            <p:ph idx="1"/>
          </p:nvPr>
        </p:nvSpPr>
        <p:spPr/>
        <p:txBody>
          <a:bodyPr/>
          <a:lstStyle/>
          <a:p>
            <a:r>
              <a:rPr lang="en-IN" b="1" dirty="0"/>
              <a:t>1. </a:t>
            </a:r>
            <a:r>
              <a:rPr lang="en-IN" i="1" dirty="0">
                <a:solidFill>
                  <a:srgbClr val="002060"/>
                </a:solidFill>
              </a:rPr>
              <a:t>Cost leadership strategy.</a:t>
            </a:r>
          </a:p>
          <a:p>
            <a:r>
              <a:rPr lang="en-IN" b="1" dirty="0">
                <a:solidFill>
                  <a:srgbClr val="002060"/>
                </a:solidFill>
              </a:rPr>
              <a:t>2. </a:t>
            </a:r>
            <a:r>
              <a:rPr lang="en-IN" i="1" dirty="0">
                <a:solidFill>
                  <a:srgbClr val="002060"/>
                </a:solidFill>
              </a:rPr>
              <a:t>Differentiation strategy.</a:t>
            </a:r>
          </a:p>
          <a:p>
            <a:r>
              <a:rPr lang="en-IN" b="1" dirty="0">
                <a:solidFill>
                  <a:srgbClr val="002060"/>
                </a:solidFill>
              </a:rPr>
              <a:t>3. </a:t>
            </a:r>
            <a:r>
              <a:rPr lang="en-IN" i="1" dirty="0">
                <a:solidFill>
                  <a:srgbClr val="002060"/>
                </a:solidFill>
              </a:rPr>
              <a:t>Innovation strategy.</a:t>
            </a:r>
          </a:p>
          <a:p>
            <a:r>
              <a:rPr lang="en-IN" b="1" dirty="0">
                <a:solidFill>
                  <a:srgbClr val="002060"/>
                </a:solidFill>
              </a:rPr>
              <a:t>4. </a:t>
            </a:r>
            <a:r>
              <a:rPr lang="en-IN" i="1" dirty="0">
                <a:solidFill>
                  <a:srgbClr val="002060"/>
                </a:solidFill>
              </a:rPr>
              <a:t>Operational effectiveness strategy.</a:t>
            </a:r>
          </a:p>
          <a:p>
            <a:r>
              <a:rPr lang="en-IN" b="1" dirty="0">
                <a:solidFill>
                  <a:srgbClr val="002060"/>
                </a:solidFill>
              </a:rPr>
              <a:t>5. </a:t>
            </a:r>
            <a:r>
              <a:rPr lang="en-IN" i="1" dirty="0">
                <a:solidFill>
                  <a:srgbClr val="002060"/>
                </a:solidFill>
              </a:rPr>
              <a:t>Customer orientation strategy.</a:t>
            </a:r>
            <a:endParaRPr lang="en-IN" dirty="0">
              <a:solidFill>
                <a:srgbClr val="002060"/>
              </a:solidFill>
            </a:endParaRPr>
          </a:p>
        </p:txBody>
      </p:sp>
    </p:spTree>
    <p:extLst>
      <p:ext uri="{BB962C8B-B14F-4D97-AF65-F5344CB8AC3E}">
        <p14:creationId xmlns:p14="http://schemas.microsoft.com/office/powerpoint/2010/main" val="425461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3365-8ABF-4264-846A-07391E2DE7F1}"/>
              </a:ext>
            </a:extLst>
          </p:cNvPr>
          <p:cNvSpPr>
            <a:spLocks noGrp="1"/>
          </p:cNvSpPr>
          <p:nvPr>
            <p:ph type="title"/>
          </p:nvPr>
        </p:nvSpPr>
        <p:spPr/>
        <p:txBody>
          <a:bodyPr/>
          <a:lstStyle/>
          <a:p>
            <a:r>
              <a:rPr lang="en-IN" b="1" dirty="0"/>
              <a:t>Business–Information Technology Alignment</a:t>
            </a:r>
            <a:endParaRPr lang="en-IN" dirty="0"/>
          </a:p>
        </p:txBody>
      </p:sp>
      <p:sp>
        <p:nvSpPr>
          <p:cNvPr id="3" name="Content Placeholder 2">
            <a:extLst>
              <a:ext uri="{FF2B5EF4-FFF2-40B4-BE49-F238E27FC236}">
                <a16:creationId xmlns:a16="http://schemas.microsoft.com/office/drawing/2014/main" id="{0E14155A-1B8A-4146-8937-38EEF79AF4BC}"/>
              </a:ext>
            </a:extLst>
          </p:cNvPr>
          <p:cNvSpPr>
            <a:spLocks noGrp="1"/>
          </p:cNvSpPr>
          <p:nvPr>
            <p:ph idx="1"/>
          </p:nvPr>
        </p:nvSpPr>
        <p:spPr>
          <a:xfrm>
            <a:off x="1104899" y="1600200"/>
            <a:ext cx="10106439" cy="4572000"/>
          </a:xfrm>
        </p:spPr>
        <p:txBody>
          <a:bodyPr>
            <a:normAutofit/>
          </a:bodyPr>
          <a:lstStyle/>
          <a:p>
            <a:r>
              <a:rPr lang="en-IN" b="1" dirty="0"/>
              <a:t>Business–information technology alignment </a:t>
            </a:r>
            <a:r>
              <a:rPr lang="en-IN" dirty="0"/>
              <a:t>is the tight integration of the IT function with the organization’s strategy, mission, and goals. That is, the IT function directly supports the business objectives of the organization. There are six characteristics of excellent alignment:</a:t>
            </a:r>
          </a:p>
          <a:p>
            <a:pPr lvl="1">
              <a:buFont typeface="Wingdings" panose="05000000000000000000" pitchFamily="2" charset="2"/>
              <a:buChar char="q"/>
            </a:pPr>
            <a:r>
              <a:rPr lang="en-IN" sz="1800" dirty="0">
                <a:solidFill>
                  <a:srgbClr val="002060"/>
                </a:solidFill>
              </a:rPr>
              <a:t>Organizations view IT as an engine of innovation that continually transforms the business, often creating new revenue streams.</a:t>
            </a:r>
          </a:p>
          <a:p>
            <a:pPr lvl="1">
              <a:buFont typeface="Wingdings" panose="05000000000000000000" pitchFamily="2" charset="2"/>
              <a:buChar char="q"/>
            </a:pPr>
            <a:r>
              <a:rPr lang="en-IN" sz="1800" dirty="0">
                <a:solidFill>
                  <a:srgbClr val="002060"/>
                </a:solidFill>
              </a:rPr>
              <a:t>Organizations view their internal and external customers and their customer service function as supremely important.</a:t>
            </a:r>
          </a:p>
          <a:p>
            <a:pPr lvl="1">
              <a:buFont typeface="Wingdings" panose="05000000000000000000" pitchFamily="2" charset="2"/>
              <a:buChar char="q"/>
            </a:pPr>
            <a:r>
              <a:rPr lang="en-IN" sz="1800" dirty="0">
                <a:solidFill>
                  <a:srgbClr val="002060"/>
                </a:solidFill>
              </a:rPr>
              <a:t>Organizations rotate business and IT professionals across departments and job functions.</a:t>
            </a:r>
          </a:p>
          <a:p>
            <a:pPr lvl="1">
              <a:buFont typeface="Wingdings" panose="05000000000000000000" pitchFamily="2" charset="2"/>
              <a:buChar char="q"/>
            </a:pPr>
            <a:r>
              <a:rPr lang="en-IN" sz="1800" dirty="0">
                <a:solidFill>
                  <a:srgbClr val="002060"/>
                </a:solidFill>
              </a:rPr>
              <a:t>Organizations provide overarching goals that are completely clear to each IT and business employee.</a:t>
            </a:r>
          </a:p>
          <a:p>
            <a:pPr lvl="1">
              <a:buFont typeface="Wingdings" panose="05000000000000000000" pitchFamily="2" charset="2"/>
              <a:buChar char="q"/>
            </a:pPr>
            <a:r>
              <a:rPr lang="en-IN" sz="1800" dirty="0">
                <a:solidFill>
                  <a:srgbClr val="002060"/>
                </a:solidFill>
              </a:rPr>
              <a:t>Organizations ensure that IT employees understand how the company makes (or loses) money.</a:t>
            </a:r>
          </a:p>
          <a:p>
            <a:pPr lvl="1">
              <a:buFont typeface="Wingdings" panose="05000000000000000000" pitchFamily="2" charset="2"/>
              <a:buChar char="q"/>
            </a:pPr>
            <a:r>
              <a:rPr lang="en-IN" sz="1800" dirty="0">
                <a:solidFill>
                  <a:srgbClr val="002060"/>
                </a:solidFill>
              </a:rPr>
              <a:t>Organizations create a vibrant and inclusive company culture.</a:t>
            </a:r>
          </a:p>
        </p:txBody>
      </p:sp>
    </p:spTree>
    <p:extLst>
      <p:ext uri="{BB962C8B-B14F-4D97-AF65-F5344CB8AC3E}">
        <p14:creationId xmlns:p14="http://schemas.microsoft.com/office/powerpoint/2010/main" val="176425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FF92-CDA6-46A7-A941-40AD19A0874F}"/>
              </a:ext>
            </a:extLst>
          </p:cNvPr>
          <p:cNvSpPr>
            <a:spLocks noGrp="1"/>
          </p:cNvSpPr>
          <p:nvPr>
            <p:ph type="title"/>
          </p:nvPr>
        </p:nvSpPr>
        <p:spPr/>
        <p:txBody>
          <a:bodyPr/>
          <a:lstStyle/>
          <a:p>
            <a:r>
              <a:rPr lang="en-IN" dirty="0">
                <a:solidFill>
                  <a:srgbClr val="7030A0"/>
                </a:solidFill>
              </a:rPr>
              <a:t>Given the importance of business–IT alignment, why</a:t>
            </a:r>
            <a:br>
              <a:rPr lang="en-IN" dirty="0">
                <a:solidFill>
                  <a:srgbClr val="7030A0"/>
                </a:solidFill>
              </a:rPr>
            </a:br>
            <a:r>
              <a:rPr lang="en-IN" dirty="0">
                <a:solidFill>
                  <a:srgbClr val="7030A0"/>
                </a:solidFill>
              </a:rPr>
              <a:t>do so many organizations fail to implement this policy?</a:t>
            </a:r>
          </a:p>
        </p:txBody>
      </p:sp>
      <p:sp>
        <p:nvSpPr>
          <p:cNvPr id="3" name="Content Placeholder 2">
            <a:extLst>
              <a:ext uri="{FF2B5EF4-FFF2-40B4-BE49-F238E27FC236}">
                <a16:creationId xmlns:a16="http://schemas.microsoft.com/office/drawing/2014/main" id="{A560EDC8-A59B-4B4E-81DF-B1FC6E4DDF01}"/>
              </a:ext>
            </a:extLst>
          </p:cNvPr>
          <p:cNvSpPr>
            <a:spLocks noGrp="1"/>
          </p:cNvSpPr>
          <p:nvPr>
            <p:ph idx="1"/>
          </p:nvPr>
        </p:nvSpPr>
        <p:spPr/>
        <p:txBody>
          <a:bodyPr/>
          <a:lstStyle/>
          <a:p>
            <a:endParaRPr lang="en-US" dirty="0"/>
          </a:p>
          <a:p>
            <a:r>
              <a:rPr lang="en-IN" dirty="0"/>
              <a:t>• Business managers and IT managers have different objectives.</a:t>
            </a:r>
          </a:p>
          <a:p>
            <a:r>
              <a:rPr lang="en-IN" dirty="0"/>
              <a:t>• The business and IT departments are ignorant of the other group’s expertise.</a:t>
            </a:r>
          </a:p>
          <a:p>
            <a:r>
              <a:rPr lang="en-IN" dirty="0"/>
              <a:t>• A lack of communication.</a:t>
            </a:r>
          </a:p>
        </p:txBody>
      </p:sp>
    </p:spTree>
    <p:extLst>
      <p:ext uri="{BB962C8B-B14F-4D97-AF65-F5344CB8AC3E}">
        <p14:creationId xmlns:p14="http://schemas.microsoft.com/office/powerpoint/2010/main" val="408373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756E-C38D-4BD9-8358-27F20E00D690}"/>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41EB37DD-6AE8-4B03-854A-11D09D7437DD}"/>
              </a:ext>
            </a:extLst>
          </p:cNvPr>
          <p:cNvSpPr>
            <a:spLocks noGrp="1"/>
          </p:cNvSpPr>
          <p:nvPr>
            <p:ph idx="1"/>
          </p:nvPr>
        </p:nvSpPr>
        <p:spPr/>
        <p:txBody>
          <a:bodyPr>
            <a:normAutofit/>
          </a:bodyPr>
          <a:lstStyle/>
          <a:p>
            <a:pPr marL="457200" indent="-457200">
              <a:buFont typeface="+mj-lt"/>
              <a:buAutoNum type="arabicPeriod"/>
            </a:pPr>
            <a:r>
              <a:rPr lang="en-IN" dirty="0">
                <a:solidFill>
                  <a:srgbClr val="002060"/>
                </a:solidFill>
              </a:rPr>
              <a:t>What are strategic information systems?</a:t>
            </a:r>
          </a:p>
          <a:p>
            <a:pPr marL="457200" indent="-457200">
              <a:buFont typeface="+mj-lt"/>
              <a:buAutoNum type="arabicPeriod"/>
            </a:pPr>
            <a:r>
              <a:rPr lang="en-IN" dirty="0">
                <a:solidFill>
                  <a:srgbClr val="002060"/>
                </a:solidFill>
              </a:rPr>
              <a:t>According to Porter, what are the five forces that could endanger a firm’s position in its industry or marketplaces?</a:t>
            </a:r>
          </a:p>
          <a:p>
            <a:pPr marL="457200" indent="-457200">
              <a:buFont typeface="+mj-lt"/>
              <a:buAutoNum type="arabicPeriod"/>
            </a:pPr>
            <a:r>
              <a:rPr lang="en-IN" dirty="0">
                <a:solidFill>
                  <a:srgbClr val="002060"/>
                </a:solidFill>
              </a:rPr>
              <a:t>Describe Porter’s value chain model. Differentiate between Porter’s competitive forces model and his value chain model.</a:t>
            </a:r>
          </a:p>
          <a:p>
            <a:pPr marL="457200" indent="-457200">
              <a:buFont typeface="+mj-lt"/>
              <a:buAutoNum type="arabicPeriod"/>
            </a:pPr>
            <a:r>
              <a:rPr lang="en-IN" dirty="0">
                <a:solidFill>
                  <a:srgbClr val="002060"/>
                </a:solidFill>
              </a:rPr>
              <a:t>What strategies can companies use to gain competitive advantage?</a:t>
            </a:r>
          </a:p>
          <a:p>
            <a:pPr marL="457200" indent="-457200">
              <a:buFont typeface="+mj-lt"/>
              <a:buAutoNum type="arabicPeriod"/>
            </a:pPr>
            <a:r>
              <a:rPr lang="en-IN" dirty="0">
                <a:solidFill>
                  <a:srgbClr val="002060"/>
                </a:solidFill>
              </a:rPr>
              <a:t>What is business–IT alignment? Give examples of business–IT alignment at your university, regarding student related systems.</a:t>
            </a:r>
          </a:p>
          <a:p>
            <a:pPr marL="0" indent="0">
              <a:buNone/>
            </a:pPr>
            <a:r>
              <a:rPr lang="en-IN" dirty="0"/>
              <a:t>(Hint: What are the “business” goals of your university with regard to student registration, fee payment, grade posting, etc.?)</a:t>
            </a:r>
          </a:p>
        </p:txBody>
      </p:sp>
    </p:spTree>
    <p:extLst>
      <p:ext uri="{BB962C8B-B14F-4D97-AF65-F5344CB8AC3E}">
        <p14:creationId xmlns:p14="http://schemas.microsoft.com/office/powerpoint/2010/main" val="224099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C620-72A1-4A80-B52B-50DBCBFB5D2E}"/>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E942438D-F784-4FF4-AA59-E9874395DC13}"/>
              </a:ext>
            </a:extLst>
          </p:cNvPr>
          <p:cNvSpPr>
            <a:spLocks noGrp="1"/>
          </p:cNvSpPr>
          <p:nvPr>
            <p:ph idx="1"/>
          </p:nvPr>
        </p:nvSpPr>
        <p:spPr/>
        <p:txBody>
          <a:bodyPr/>
          <a:lstStyle/>
          <a:p>
            <a:r>
              <a:rPr lang="en-IN" dirty="0"/>
              <a:t>Is IT a strategic weapon or a survival tool? Discuss</a:t>
            </a:r>
          </a:p>
          <a:p>
            <a:r>
              <a:rPr lang="en-IN" dirty="0"/>
              <a:t>What does a flat world mean to you in your choice of a major? In your choice of a career? Will you have to be a “lifelong learner”? Why or why not?</a:t>
            </a:r>
          </a:p>
          <a:p>
            <a:r>
              <a:rPr lang="en-IN" dirty="0"/>
              <a:t>Describe how IT can be used to support different value chains for different companies.</a:t>
            </a:r>
          </a:p>
          <a:p>
            <a:r>
              <a:rPr lang="en-IN" dirty="0"/>
              <a:t>Discuss the idea that an information system by itself can rarely provide a sustainable competitive advantage.</a:t>
            </a:r>
          </a:p>
          <a:p>
            <a:endParaRPr lang="en-IN" dirty="0"/>
          </a:p>
        </p:txBody>
      </p:sp>
    </p:spTree>
    <p:extLst>
      <p:ext uri="{BB962C8B-B14F-4D97-AF65-F5344CB8AC3E}">
        <p14:creationId xmlns:p14="http://schemas.microsoft.com/office/powerpoint/2010/main" val="269128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solidFill>
                  <a:srgbClr val="C00000"/>
                </a:solidFill>
              </a:rPr>
              <a:t>Competitive Strategy</a:t>
            </a:r>
            <a:endParaRPr lang="en-US" dirty="0">
              <a:solidFill>
                <a:srgbClr val="C00000"/>
              </a:solidFill>
            </a:endParaRPr>
          </a:p>
        </p:txBody>
      </p:sp>
      <p:sp>
        <p:nvSpPr>
          <p:cNvPr id="14" name="Content Placeholder 13"/>
          <p:cNvSpPr>
            <a:spLocks noGrp="1"/>
          </p:cNvSpPr>
          <p:nvPr>
            <p:ph idx="1"/>
          </p:nvPr>
        </p:nvSpPr>
        <p:spPr>
          <a:xfrm>
            <a:off x="998022" y="1695202"/>
            <a:ext cx="9982200" cy="4572000"/>
          </a:xfrm>
        </p:spPr>
        <p:txBody>
          <a:bodyPr>
            <a:normAutofit lnSpcReduction="10000"/>
          </a:bodyPr>
          <a:lstStyle/>
          <a:p>
            <a:r>
              <a:rPr lang="en-IN" dirty="0"/>
              <a:t>A </a:t>
            </a:r>
            <a:r>
              <a:rPr lang="en-IN" b="1" i="1" dirty="0">
                <a:solidFill>
                  <a:srgbClr val="002060"/>
                </a:solidFill>
              </a:rPr>
              <a:t>competitive strategy </a:t>
            </a:r>
            <a:r>
              <a:rPr lang="en-IN" dirty="0"/>
              <a:t>is a statement that identifies a business’s approach to compete, its goals, and the plans and policies that will be required to carry out those goals</a:t>
            </a:r>
          </a:p>
          <a:p>
            <a:r>
              <a:rPr lang="en-IN" dirty="0"/>
              <a:t>A competitive strategy focuses on achieving a desired outcome when competitors want to prevent you from reaching your goal.</a:t>
            </a:r>
          </a:p>
          <a:p>
            <a:r>
              <a:rPr lang="en-IN" dirty="0"/>
              <a:t>Therefore, when you create a competitive strategy, you must plan your own moves, but you must also anticipate and counter your competitors’ moves.</a:t>
            </a:r>
          </a:p>
          <a:p>
            <a:r>
              <a:rPr lang="en-IN" dirty="0"/>
              <a:t>It seeks to outperform its competitors in a critical measure such as cost, quality, and time-to-market.</a:t>
            </a:r>
          </a:p>
          <a:p>
            <a:r>
              <a:rPr lang="en-IN" b="1" i="1" dirty="0">
                <a:solidFill>
                  <a:srgbClr val="002060"/>
                </a:solidFill>
              </a:rPr>
              <a:t>Strategic information systems </a:t>
            </a:r>
            <a:r>
              <a:rPr lang="en-IN" dirty="0"/>
              <a:t>provide a competitive advantage by helping an organization implement its strategic goals and improve its performance and productivity. Any information system that helps an organization either achieve a competitive advantage or reduce a competitive disadvantage qualifies as a strategic information system.</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D6AC-F2D9-45AE-BEA1-63F77D0D0AB2}"/>
              </a:ext>
            </a:extLst>
          </p:cNvPr>
          <p:cNvSpPr>
            <a:spLocks noGrp="1"/>
          </p:cNvSpPr>
          <p:nvPr>
            <p:ph type="title"/>
          </p:nvPr>
        </p:nvSpPr>
        <p:spPr>
          <a:xfrm>
            <a:off x="1091648" y="182217"/>
            <a:ext cx="9980682" cy="1096962"/>
          </a:xfrm>
        </p:spPr>
        <p:txBody>
          <a:bodyPr/>
          <a:lstStyle/>
          <a:p>
            <a:r>
              <a:rPr lang="en-IN" b="1" dirty="0">
                <a:solidFill>
                  <a:srgbClr val="0070C0"/>
                </a:solidFill>
              </a:rPr>
              <a:t>Porter’s Competitive Forces Model</a:t>
            </a:r>
            <a:endParaRPr lang="en-IN" dirty="0">
              <a:solidFill>
                <a:srgbClr val="0070C0"/>
              </a:solidFill>
            </a:endParaRPr>
          </a:p>
        </p:txBody>
      </p:sp>
      <p:sp>
        <p:nvSpPr>
          <p:cNvPr id="3" name="Content Placeholder 2">
            <a:extLst>
              <a:ext uri="{FF2B5EF4-FFF2-40B4-BE49-F238E27FC236}">
                <a16:creationId xmlns:a16="http://schemas.microsoft.com/office/drawing/2014/main" id="{10BEADA6-C7F7-4D8D-83D2-C2E11B924F41}"/>
              </a:ext>
            </a:extLst>
          </p:cNvPr>
          <p:cNvSpPr>
            <a:spLocks noGrp="1"/>
          </p:cNvSpPr>
          <p:nvPr>
            <p:ph idx="1"/>
          </p:nvPr>
        </p:nvSpPr>
        <p:spPr>
          <a:xfrm>
            <a:off x="1144657" y="1480930"/>
            <a:ext cx="10504004" cy="5025887"/>
          </a:xfrm>
        </p:spPr>
        <p:txBody>
          <a:bodyPr/>
          <a:lstStyle/>
          <a:p>
            <a:r>
              <a:rPr lang="en-IN" dirty="0"/>
              <a:t>The best-known framework for analyzing competitiveness</a:t>
            </a:r>
          </a:p>
          <a:p>
            <a:r>
              <a:rPr lang="en-IN" dirty="0"/>
              <a:t>Porter’s model identifies five major forces that can endanger or enhance a company’s position in a given industry</a:t>
            </a:r>
          </a:p>
          <a:p>
            <a:endParaRPr lang="en-IN" dirty="0"/>
          </a:p>
        </p:txBody>
      </p:sp>
      <p:pic>
        <p:nvPicPr>
          <p:cNvPr id="5" name="Picture 4">
            <a:extLst>
              <a:ext uri="{FF2B5EF4-FFF2-40B4-BE49-F238E27FC236}">
                <a16:creationId xmlns:a16="http://schemas.microsoft.com/office/drawing/2014/main" id="{38F07E87-AEB5-4269-AF9D-1EFD52EBA8CD}"/>
              </a:ext>
            </a:extLst>
          </p:cNvPr>
          <p:cNvPicPr>
            <a:picLocks noChangeAspect="1"/>
          </p:cNvPicPr>
          <p:nvPr/>
        </p:nvPicPr>
        <p:blipFill>
          <a:blip r:embed="rId2"/>
          <a:stretch>
            <a:fillRect/>
          </a:stretch>
        </p:blipFill>
        <p:spPr>
          <a:xfrm>
            <a:off x="3946808" y="2515757"/>
            <a:ext cx="6946479" cy="4229600"/>
          </a:xfrm>
          <a:prstGeom prst="rect">
            <a:avLst/>
          </a:prstGeom>
        </p:spPr>
      </p:pic>
    </p:spTree>
    <p:extLst>
      <p:ext uri="{BB962C8B-B14F-4D97-AF65-F5344CB8AC3E}">
        <p14:creationId xmlns:p14="http://schemas.microsoft.com/office/powerpoint/2010/main" val="215782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A6EE-D218-40A8-ADB6-301C9C3877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2AA56A-A361-4658-983D-0D3B3EACE0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212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4ADE-D6CF-4088-B405-2B30A7E7364A}"/>
              </a:ext>
            </a:extLst>
          </p:cNvPr>
          <p:cNvSpPr>
            <a:spLocks noGrp="1"/>
          </p:cNvSpPr>
          <p:nvPr>
            <p:ph type="title"/>
          </p:nvPr>
        </p:nvSpPr>
        <p:spPr/>
        <p:txBody>
          <a:bodyPr/>
          <a:lstStyle/>
          <a:p>
            <a:r>
              <a:rPr lang="en-IN" b="1" dirty="0">
                <a:solidFill>
                  <a:srgbClr val="0070C0"/>
                </a:solidFill>
              </a:rPr>
              <a:t>Porter’s Competitive Forces Model</a:t>
            </a:r>
            <a:endParaRPr lang="en-IN" dirty="0"/>
          </a:p>
        </p:txBody>
      </p:sp>
      <p:sp>
        <p:nvSpPr>
          <p:cNvPr id="3" name="Content Placeholder 2">
            <a:extLst>
              <a:ext uri="{FF2B5EF4-FFF2-40B4-BE49-F238E27FC236}">
                <a16:creationId xmlns:a16="http://schemas.microsoft.com/office/drawing/2014/main" id="{982E81BC-6A07-45A8-AFB1-66C4E70FC51D}"/>
              </a:ext>
            </a:extLst>
          </p:cNvPr>
          <p:cNvSpPr>
            <a:spLocks noGrp="1"/>
          </p:cNvSpPr>
          <p:nvPr>
            <p:ph idx="1"/>
          </p:nvPr>
        </p:nvSpPr>
        <p:spPr>
          <a:xfrm>
            <a:off x="1104899" y="1600200"/>
            <a:ext cx="10729291" cy="4906617"/>
          </a:xfrm>
        </p:spPr>
        <p:txBody>
          <a:bodyPr>
            <a:normAutofit/>
          </a:bodyPr>
          <a:lstStyle/>
          <a:p>
            <a:r>
              <a:rPr lang="en-IN" dirty="0"/>
              <a:t>Although the Web has changed the nature of competition, it has not changed Porter’s five fundamental forces.</a:t>
            </a:r>
          </a:p>
          <a:p>
            <a:r>
              <a:rPr lang="en-IN" sz="1800" b="1" dirty="0"/>
              <a:t>Porter’s five forces and the ways that the Web influences them:</a:t>
            </a:r>
          </a:p>
          <a:p>
            <a:pPr marL="0" indent="0">
              <a:buNone/>
            </a:pPr>
            <a:r>
              <a:rPr lang="en-IN" b="1" dirty="0"/>
              <a:t>1. </a:t>
            </a:r>
            <a:r>
              <a:rPr lang="en-IN" b="1" i="1" dirty="0">
                <a:solidFill>
                  <a:srgbClr val="C00000"/>
                </a:solidFill>
              </a:rPr>
              <a:t>The threat of entry of new competitors</a:t>
            </a:r>
            <a:r>
              <a:rPr lang="en-IN" i="1" dirty="0"/>
              <a:t>. </a:t>
            </a:r>
            <a:r>
              <a:rPr lang="en-IN" dirty="0"/>
              <a:t>The threat that new competitors will enter your market is high when entry is easy and low when there are significant barriers to entry</a:t>
            </a:r>
          </a:p>
          <a:p>
            <a:pPr lvl="1">
              <a:buFont typeface="Wingdings" panose="05000000000000000000" pitchFamily="2" charset="2"/>
              <a:buChar char="v"/>
            </a:pPr>
            <a:r>
              <a:rPr lang="en-IN" sz="1900" dirty="0">
                <a:solidFill>
                  <a:srgbClr val="002060"/>
                </a:solidFill>
              </a:rPr>
              <a:t>An </a:t>
            </a:r>
            <a:r>
              <a:rPr lang="en-IN" sz="1900" b="1" dirty="0">
                <a:solidFill>
                  <a:srgbClr val="002060"/>
                </a:solidFill>
              </a:rPr>
              <a:t>entry barrier </a:t>
            </a:r>
            <a:r>
              <a:rPr lang="en-IN" sz="1900" dirty="0">
                <a:solidFill>
                  <a:srgbClr val="002060"/>
                </a:solidFill>
              </a:rPr>
              <a:t>is a product or service feature that customers have learned to expect from organizations in a certain industry. A competing organization must offer this feature in order to survive in the marketplace</a:t>
            </a:r>
          </a:p>
          <a:p>
            <a:pPr lvl="1">
              <a:buFont typeface="Wingdings" panose="05000000000000000000" pitchFamily="2" charset="2"/>
              <a:buChar char="v"/>
            </a:pPr>
            <a:r>
              <a:rPr lang="en-IN" sz="1900" dirty="0">
                <a:solidFill>
                  <a:srgbClr val="002060"/>
                </a:solidFill>
              </a:rPr>
              <a:t> For most fi rms, the Web </a:t>
            </a:r>
            <a:r>
              <a:rPr lang="en-IN" sz="1900" i="1" dirty="0">
                <a:solidFill>
                  <a:srgbClr val="002060"/>
                </a:solidFill>
              </a:rPr>
              <a:t>increases </a:t>
            </a:r>
            <a:r>
              <a:rPr lang="en-IN" sz="1900" dirty="0">
                <a:solidFill>
                  <a:srgbClr val="002060"/>
                </a:solidFill>
              </a:rPr>
              <a:t>the threat that new competitors will enter the market because it sharply reduces traditional barriers to entry, such as the need for a sales force or a physical storefront.</a:t>
            </a:r>
          </a:p>
          <a:p>
            <a:pPr lvl="1">
              <a:buFont typeface="Wingdings" panose="05000000000000000000" pitchFamily="2" charset="2"/>
              <a:buChar char="v"/>
            </a:pPr>
            <a:r>
              <a:rPr lang="en-IN" sz="1900" dirty="0">
                <a:solidFill>
                  <a:srgbClr val="002060"/>
                </a:solidFill>
              </a:rPr>
              <a:t>In addition, the geographical reach of the Web enables distant competitors to compete more directly with an existing firm.</a:t>
            </a:r>
          </a:p>
          <a:p>
            <a:pPr lvl="1">
              <a:buFont typeface="Wingdings" panose="05000000000000000000" pitchFamily="2" charset="2"/>
              <a:buChar char="v"/>
            </a:pPr>
            <a:r>
              <a:rPr lang="en-IN" sz="1900" dirty="0">
                <a:solidFill>
                  <a:srgbClr val="002060"/>
                </a:solidFill>
              </a:rPr>
              <a:t>In some cases, the Web increases barriers to entry</a:t>
            </a:r>
          </a:p>
          <a:p>
            <a:endParaRPr lang="en-IN" sz="1800" b="1" dirty="0"/>
          </a:p>
        </p:txBody>
      </p:sp>
    </p:spTree>
    <p:extLst>
      <p:ext uri="{BB962C8B-B14F-4D97-AF65-F5344CB8AC3E}">
        <p14:creationId xmlns:p14="http://schemas.microsoft.com/office/powerpoint/2010/main" val="250146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5BC9-BC32-4FC7-A7DB-B9A1686A5A0F}"/>
              </a:ext>
            </a:extLst>
          </p:cNvPr>
          <p:cNvSpPr>
            <a:spLocks noGrp="1"/>
          </p:cNvSpPr>
          <p:nvPr>
            <p:ph type="title"/>
          </p:nvPr>
        </p:nvSpPr>
        <p:spPr/>
        <p:txBody>
          <a:bodyPr/>
          <a:lstStyle/>
          <a:p>
            <a:r>
              <a:rPr lang="en-IN" b="1" dirty="0">
                <a:solidFill>
                  <a:srgbClr val="0070C0"/>
                </a:solidFill>
              </a:rPr>
              <a:t>Porter’s Competitive Forces Model</a:t>
            </a:r>
            <a:endParaRPr lang="en-IN" dirty="0"/>
          </a:p>
        </p:txBody>
      </p:sp>
      <p:sp>
        <p:nvSpPr>
          <p:cNvPr id="3" name="Content Placeholder 2">
            <a:extLst>
              <a:ext uri="{FF2B5EF4-FFF2-40B4-BE49-F238E27FC236}">
                <a16:creationId xmlns:a16="http://schemas.microsoft.com/office/drawing/2014/main" id="{6F378C23-EE3C-4972-8197-6EF337E02E56}"/>
              </a:ext>
            </a:extLst>
          </p:cNvPr>
          <p:cNvSpPr>
            <a:spLocks noGrp="1"/>
          </p:cNvSpPr>
          <p:nvPr>
            <p:ph idx="1"/>
          </p:nvPr>
        </p:nvSpPr>
        <p:spPr/>
        <p:txBody>
          <a:bodyPr/>
          <a:lstStyle/>
          <a:p>
            <a:r>
              <a:rPr lang="en-IN" i="1" dirty="0"/>
              <a:t>2. </a:t>
            </a:r>
            <a:r>
              <a:rPr lang="en-IN" b="1" i="1" dirty="0">
                <a:solidFill>
                  <a:srgbClr val="C00000"/>
                </a:solidFill>
              </a:rPr>
              <a:t>The bargaining power of suppliers. </a:t>
            </a:r>
            <a:r>
              <a:rPr lang="en-IN" dirty="0"/>
              <a:t>Supplier power is high when buyers have few choices from whom to buy and low when buyers have many choices. Therefore, organizations would rather have more potential suppliers so that they will be in a stronger position to negotiate price, quality, and delivery terms.</a:t>
            </a:r>
          </a:p>
          <a:p>
            <a:pPr lvl="1">
              <a:buFont typeface="Wingdings" panose="05000000000000000000" pitchFamily="2" charset="2"/>
              <a:buChar char="v"/>
            </a:pPr>
            <a:r>
              <a:rPr lang="en-IN" sz="1800" dirty="0">
                <a:solidFill>
                  <a:srgbClr val="002060"/>
                </a:solidFill>
              </a:rPr>
              <a:t>The Internet’s impact on suppliers is mixed. On the one hand, it enables buyers to find alternative suppliers and to compare prices more easily, thereby reducing the supplier’s bargaining power.</a:t>
            </a:r>
          </a:p>
          <a:p>
            <a:r>
              <a:rPr lang="en-IN" i="1" dirty="0"/>
              <a:t>3. </a:t>
            </a:r>
            <a:r>
              <a:rPr lang="en-IN" b="1" i="1" dirty="0">
                <a:solidFill>
                  <a:srgbClr val="C00000"/>
                </a:solidFill>
              </a:rPr>
              <a:t>The bargaining power of customers (buyers). </a:t>
            </a:r>
            <a:r>
              <a:rPr lang="en-IN" dirty="0"/>
              <a:t>Buyer power is high when buyers have many choices from whom to buy and low when buyers have few choices. </a:t>
            </a:r>
          </a:p>
          <a:p>
            <a:pPr>
              <a:buFont typeface="Wingdings" panose="05000000000000000000" pitchFamily="2" charset="2"/>
              <a:buChar char="v"/>
            </a:pPr>
            <a:r>
              <a:rPr lang="en-IN" dirty="0">
                <a:solidFill>
                  <a:srgbClr val="002060"/>
                </a:solidFill>
              </a:rPr>
              <a:t>In contrast, </a:t>
            </a:r>
            <a:r>
              <a:rPr lang="en-IN" i="1" dirty="0">
                <a:solidFill>
                  <a:srgbClr val="002060"/>
                </a:solidFill>
              </a:rPr>
              <a:t>loyalty programs </a:t>
            </a:r>
            <a:r>
              <a:rPr lang="en-IN" dirty="0">
                <a:solidFill>
                  <a:srgbClr val="002060"/>
                </a:solidFill>
              </a:rPr>
              <a:t>reduce buyer power. As their name suggests, loyalty programs reward customers based on the amount of business they conduct with a particular organization.</a:t>
            </a:r>
          </a:p>
          <a:p>
            <a:pPr>
              <a:buFont typeface="Wingdings" panose="05000000000000000000" pitchFamily="2" charset="2"/>
              <a:buChar char="v"/>
            </a:pPr>
            <a:endParaRPr lang="en-IN" sz="4800" dirty="0">
              <a:solidFill>
                <a:srgbClr val="002060"/>
              </a:solidFill>
            </a:endParaRPr>
          </a:p>
        </p:txBody>
      </p:sp>
    </p:spTree>
    <p:extLst>
      <p:ext uri="{BB962C8B-B14F-4D97-AF65-F5344CB8AC3E}">
        <p14:creationId xmlns:p14="http://schemas.microsoft.com/office/powerpoint/2010/main" val="714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2D72-CD81-4A8A-B864-9F66B149EA30}"/>
              </a:ext>
            </a:extLst>
          </p:cNvPr>
          <p:cNvSpPr>
            <a:spLocks noGrp="1"/>
          </p:cNvSpPr>
          <p:nvPr>
            <p:ph type="title"/>
          </p:nvPr>
        </p:nvSpPr>
        <p:spPr>
          <a:xfrm>
            <a:off x="1104900" y="76200"/>
            <a:ext cx="9483587" cy="785191"/>
          </a:xfrm>
        </p:spPr>
        <p:txBody>
          <a:bodyPr/>
          <a:lstStyle/>
          <a:p>
            <a:endParaRPr lang="en-IN" dirty="0"/>
          </a:p>
        </p:txBody>
      </p:sp>
      <p:sp>
        <p:nvSpPr>
          <p:cNvPr id="3" name="Content Placeholder 2">
            <a:extLst>
              <a:ext uri="{FF2B5EF4-FFF2-40B4-BE49-F238E27FC236}">
                <a16:creationId xmlns:a16="http://schemas.microsoft.com/office/drawing/2014/main" id="{79296A0A-3FA9-4FC8-9D04-2A48AC0B30F3}"/>
              </a:ext>
            </a:extLst>
          </p:cNvPr>
          <p:cNvSpPr>
            <a:spLocks noGrp="1"/>
          </p:cNvSpPr>
          <p:nvPr>
            <p:ph idx="1"/>
          </p:nvPr>
        </p:nvSpPr>
        <p:spPr>
          <a:xfrm>
            <a:off x="906117" y="1507435"/>
            <a:ext cx="10013673" cy="4641574"/>
          </a:xfrm>
        </p:spPr>
        <p:txBody>
          <a:bodyPr>
            <a:normAutofit fontScale="92500" lnSpcReduction="10000"/>
          </a:bodyPr>
          <a:lstStyle/>
          <a:p>
            <a:r>
              <a:rPr lang="en-IN" sz="1800" b="1" i="1" dirty="0">
                <a:solidFill>
                  <a:srgbClr val="C00000"/>
                </a:solidFill>
              </a:rPr>
              <a:t>4. The threat of substitute products or services</a:t>
            </a:r>
            <a:r>
              <a:rPr lang="en-IN" sz="1800" i="1" dirty="0"/>
              <a:t>. </a:t>
            </a:r>
            <a:r>
              <a:rPr lang="en-IN" sz="1800" dirty="0"/>
              <a:t>If there are many alternatives to an organization’s products or services, then the threat of substitutes is high. If there are few alternatives, then the threat is low. Today, new technologies create substitute products very rapidly.</a:t>
            </a:r>
          </a:p>
          <a:p>
            <a:pPr>
              <a:buFont typeface="Wingdings" panose="05000000000000000000" pitchFamily="2" charset="2"/>
              <a:buChar char="v"/>
            </a:pPr>
            <a:r>
              <a:rPr lang="en-IN" sz="1800" dirty="0">
                <a:solidFill>
                  <a:srgbClr val="002060"/>
                </a:solidFill>
              </a:rPr>
              <a:t>Even when there are many substitutes for their products, however, companies can create a competitive advantage by increasing </a:t>
            </a:r>
            <a:r>
              <a:rPr lang="en-IN" sz="1800" i="1" u="sng" dirty="0">
                <a:solidFill>
                  <a:srgbClr val="002060"/>
                </a:solidFill>
              </a:rPr>
              <a:t>switching costs</a:t>
            </a:r>
            <a:r>
              <a:rPr lang="en-IN" sz="1800" dirty="0">
                <a:solidFill>
                  <a:srgbClr val="002060"/>
                </a:solidFill>
              </a:rPr>
              <a:t>. </a:t>
            </a:r>
            <a:r>
              <a:rPr lang="en-IN" sz="1800" i="1" dirty="0">
                <a:solidFill>
                  <a:srgbClr val="002060"/>
                </a:solidFill>
              </a:rPr>
              <a:t>Switching costs </a:t>
            </a:r>
            <a:r>
              <a:rPr lang="en-IN" sz="1800" dirty="0">
                <a:solidFill>
                  <a:srgbClr val="002060"/>
                </a:solidFill>
              </a:rPr>
              <a:t>are the costs, in money and time, imposed by a decision to buy elsewhere.</a:t>
            </a:r>
          </a:p>
          <a:p>
            <a:r>
              <a:rPr lang="en-IN" sz="1800" i="1" dirty="0"/>
              <a:t>5. </a:t>
            </a:r>
            <a:r>
              <a:rPr lang="en-IN" sz="1800" b="1" i="1" dirty="0">
                <a:solidFill>
                  <a:srgbClr val="C00000"/>
                </a:solidFill>
              </a:rPr>
              <a:t>The rivalry among existing fi rms in the industry. </a:t>
            </a:r>
            <a:r>
              <a:rPr lang="en-IN" sz="1800" dirty="0"/>
              <a:t>The threat from rivalry is high when there is intense competition among many fi rms in an industry. The threat is low when the competition is among fewer fi rms and is not as intense.</a:t>
            </a:r>
          </a:p>
          <a:p>
            <a:pPr>
              <a:buFont typeface="Wingdings" panose="05000000000000000000" pitchFamily="2" charset="2"/>
              <a:buChar char="v"/>
            </a:pPr>
            <a:r>
              <a:rPr lang="en-IN" sz="1800" dirty="0">
                <a:solidFill>
                  <a:srgbClr val="002060"/>
                </a:solidFill>
              </a:rPr>
              <a:t>In the past, proprietary information systems—systems that belong exclusively to a single organization—have provided strategic advantage to fi rms in highly competitive industries.</a:t>
            </a:r>
          </a:p>
          <a:p>
            <a:pPr>
              <a:buFont typeface="Wingdings" panose="05000000000000000000" pitchFamily="2" charset="2"/>
              <a:buChar char="v"/>
            </a:pPr>
            <a:r>
              <a:rPr lang="en-IN" sz="1800" dirty="0">
                <a:solidFill>
                  <a:srgbClr val="002060"/>
                </a:solidFill>
              </a:rPr>
              <a:t> In simple terms, when I see my competitor’s new system online, I will rapidly match its features to remain competitive. The result is fewer differences among competitors, which leads to more intense competition in an industry.</a:t>
            </a:r>
          </a:p>
          <a:p>
            <a:pPr>
              <a:buFont typeface="Wingdings" panose="05000000000000000000" pitchFamily="2" charset="2"/>
              <a:buChar char="v"/>
            </a:pPr>
            <a:r>
              <a:rPr lang="en-IN" dirty="0">
                <a:solidFill>
                  <a:srgbClr val="002060"/>
                </a:solidFill>
              </a:rPr>
              <a:t>Consumers will no longer need brokers to give them information that they can obtain themselves, virtually for free.</a:t>
            </a:r>
            <a:endParaRPr lang="en-IN" sz="1800" dirty="0">
              <a:solidFill>
                <a:srgbClr val="002060"/>
              </a:solidFill>
            </a:endParaRPr>
          </a:p>
        </p:txBody>
      </p:sp>
    </p:spTree>
    <p:extLst>
      <p:ext uri="{BB962C8B-B14F-4D97-AF65-F5344CB8AC3E}">
        <p14:creationId xmlns:p14="http://schemas.microsoft.com/office/powerpoint/2010/main" val="328519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39D3-6E37-42A6-A9DE-599633B56289}"/>
              </a:ext>
            </a:extLst>
          </p:cNvPr>
          <p:cNvSpPr>
            <a:spLocks noGrp="1"/>
          </p:cNvSpPr>
          <p:nvPr>
            <p:ph type="title"/>
          </p:nvPr>
        </p:nvSpPr>
        <p:spPr/>
        <p:txBody>
          <a:bodyPr/>
          <a:lstStyle/>
          <a:p>
            <a:r>
              <a:rPr lang="en-IN" b="1" dirty="0"/>
              <a:t>Porter’s Value Chain Model</a:t>
            </a:r>
            <a:endParaRPr lang="en-IN" dirty="0"/>
          </a:p>
        </p:txBody>
      </p:sp>
      <p:sp>
        <p:nvSpPr>
          <p:cNvPr id="3" name="Content Placeholder 2">
            <a:extLst>
              <a:ext uri="{FF2B5EF4-FFF2-40B4-BE49-F238E27FC236}">
                <a16:creationId xmlns:a16="http://schemas.microsoft.com/office/drawing/2014/main" id="{9F4BCD05-2607-4BBA-837C-5D9C39FF0B2D}"/>
              </a:ext>
            </a:extLst>
          </p:cNvPr>
          <p:cNvSpPr>
            <a:spLocks noGrp="1"/>
          </p:cNvSpPr>
          <p:nvPr>
            <p:ph idx="1"/>
          </p:nvPr>
        </p:nvSpPr>
        <p:spPr/>
        <p:txBody>
          <a:bodyPr>
            <a:normAutofit/>
          </a:bodyPr>
          <a:lstStyle/>
          <a:p>
            <a:r>
              <a:rPr lang="en-IN" dirty="0"/>
              <a:t>A </a:t>
            </a:r>
            <a:r>
              <a:rPr lang="en-IN" b="1" dirty="0"/>
              <a:t>value chain </a:t>
            </a:r>
            <a:r>
              <a:rPr lang="en-IN" dirty="0"/>
              <a:t>is a sequence of activities through which the organization’s inputs, whatever they are, are transformed into more valuable outputs, whatever they are.</a:t>
            </a:r>
          </a:p>
          <a:p>
            <a:r>
              <a:rPr lang="en-IN" dirty="0"/>
              <a:t>The </a:t>
            </a:r>
            <a:r>
              <a:rPr lang="en-IN" b="1" dirty="0"/>
              <a:t>value chain model </a:t>
            </a:r>
            <a:r>
              <a:rPr lang="en-IN" dirty="0"/>
              <a:t>identifies points where an organization can use information technology to achieve competitive advantage</a:t>
            </a:r>
          </a:p>
          <a:p>
            <a:r>
              <a:rPr lang="en-IN" dirty="0"/>
              <a:t>According to Porter’s value chain model, the activities conducted in any organization can be divided into two categories: </a:t>
            </a:r>
            <a:r>
              <a:rPr lang="en-IN" u="sng" dirty="0">
                <a:solidFill>
                  <a:srgbClr val="0070C0"/>
                </a:solidFill>
              </a:rPr>
              <a:t>primary activities and support activities. </a:t>
            </a:r>
          </a:p>
          <a:p>
            <a:r>
              <a:rPr lang="en-IN" b="1" dirty="0"/>
              <a:t>Primary activities </a:t>
            </a:r>
            <a:r>
              <a:rPr lang="en-IN" dirty="0"/>
              <a:t>relate to the production and distribution of the fi rm’s products and services. These activities create value for which customers are willing to pay.</a:t>
            </a:r>
          </a:p>
          <a:p>
            <a:r>
              <a:rPr lang="en-IN" dirty="0"/>
              <a:t>The primary activities are buttressed by </a:t>
            </a:r>
            <a:r>
              <a:rPr lang="en-IN" b="1" dirty="0"/>
              <a:t>support activities</a:t>
            </a:r>
            <a:r>
              <a:rPr lang="en-IN" dirty="0"/>
              <a:t>. Unlike primary activities, support activities do not add value directly to the firm’s products or services. Rather, as their name suggests, they contribute to the fi rm’s competitive advantage by supporting the primary activities.</a:t>
            </a:r>
          </a:p>
        </p:txBody>
      </p:sp>
    </p:spTree>
    <p:extLst>
      <p:ext uri="{BB962C8B-B14F-4D97-AF65-F5344CB8AC3E}">
        <p14:creationId xmlns:p14="http://schemas.microsoft.com/office/powerpoint/2010/main" val="16295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7D39-FA39-474F-BF7C-6A058F4728B7}"/>
              </a:ext>
            </a:extLst>
          </p:cNvPr>
          <p:cNvSpPr>
            <a:spLocks noGrp="1"/>
          </p:cNvSpPr>
          <p:nvPr>
            <p:ph type="title"/>
          </p:nvPr>
        </p:nvSpPr>
        <p:spPr/>
        <p:txBody>
          <a:bodyPr>
            <a:normAutofit/>
          </a:bodyPr>
          <a:lstStyle/>
          <a:p>
            <a:r>
              <a:rPr lang="en-IN" sz="3200" dirty="0">
                <a:solidFill>
                  <a:srgbClr val="002060"/>
                </a:solidFill>
              </a:rPr>
              <a:t>Primary activities - Examples</a:t>
            </a:r>
          </a:p>
        </p:txBody>
      </p:sp>
      <p:sp>
        <p:nvSpPr>
          <p:cNvPr id="3" name="Content Placeholder 2">
            <a:extLst>
              <a:ext uri="{FF2B5EF4-FFF2-40B4-BE49-F238E27FC236}">
                <a16:creationId xmlns:a16="http://schemas.microsoft.com/office/drawing/2014/main" id="{C39DFDF4-FC65-4107-AEFA-3B420E7CE234}"/>
              </a:ext>
            </a:extLst>
          </p:cNvPr>
          <p:cNvSpPr>
            <a:spLocks noGrp="1"/>
          </p:cNvSpPr>
          <p:nvPr>
            <p:ph idx="1"/>
          </p:nvPr>
        </p:nvSpPr>
        <p:spPr>
          <a:xfrm>
            <a:off x="919369" y="1427922"/>
            <a:ext cx="10159447" cy="5092148"/>
          </a:xfrm>
        </p:spPr>
        <p:txBody>
          <a:bodyPr>
            <a:normAutofit lnSpcReduction="10000"/>
          </a:bodyPr>
          <a:lstStyle/>
          <a:p>
            <a:r>
              <a:rPr lang="en-IN" dirty="0"/>
              <a:t>In a manufacturing company, primary activities involve purchasing materials, processing the materials into products, and delivering the products to customers. Manufacturing companies typically perform five primary activities in the following sequence:</a:t>
            </a:r>
          </a:p>
          <a:p>
            <a:pPr marL="457200" lvl="1" indent="0">
              <a:buNone/>
            </a:pPr>
            <a:r>
              <a:rPr lang="en-IN" sz="1800" b="1" dirty="0">
                <a:solidFill>
                  <a:srgbClr val="002060"/>
                </a:solidFill>
              </a:rPr>
              <a:t>1. </a:t>
            </a:r>
            <a:r>
              <a:rPr lang="en-IN" sz="1800" dirty="0">
                <a:solidFill>
                  <a:srgbClr val="002060"/>
                </a:solidFill>
              </a:rPr>
              <a:t>Inbound logistics (inputs)</a:t>
            </a:r>
          </a:p>
          <a:p>
            <a:pPr marL="457200" lvl="1" indent="0">
              <a:buNone/>
            </a:pPr>
            <a:r>
              <a:rPr lang="en-IN" sz="1800" b="1" dirty="0">
                <a:solidFill>
                  <a:srgbClr val="002060"/>
                </a:solidFill>
              </a:rPr>
              <a:t>2. </a:t>
            </a:r>
            <a:r>
              <a:rPr lang="en-IN" sz="1800" dirty="0">
                <a:solidFill>
                  <a:srgbClr val="002060"/>
                </a:solidFill>
              </a:rPr>
              <a:t>Operations (manufacturing and testing)</a:t>
            </a:r>
          </a:p>
          <a:p>
            <a:pPr marL="457200" lvl="1" indent="0">
              <a:buNone/>
            </a:pPr>
            <a:r>
              <a:rPr lang="en-IN" sz="1800" b="1" dirty="0">
                <a:solidFill>
                  <a:srgbClr val="002060"/>
                </a:solidFill>
              </a:rPr>
              <a:t>3. </a:t>
            </a:r>
            <a:r>
              <a:rPr lang="en-IN" sz="1800" dirty="0">
                <a:solidFill>
                  <a:srgbClr val="002060"/>
                </a:solidFill>
              </a:rPr>
              <a:t>Outbound logistics (storage and distribution)</a:t>
            </a:r>
          </a:p>
          <a:p>
            <a:pPr marL="457200" lvl="1" indent="0">
              <a:buNone/>
            </a:pPr>
            <a:r>
              <a:rPr lang="en-IN" sz="1800" b="1" dirty="0">
                <a:solidFill>
                  <a:srgbClr val="002060"/>
                </a:solidFill>
              </a:rPr>
              <a:t>4. </a:t>
            </a:r>
            <a:r>
              <a:rPr lang="en-IN" sz="1800" dirty="0">
                <a:solidFill>
                  <a:srgbClr val="002060"/>
                </a:solidFill>
              </a:rPr>
              <a:t>Marketing and sales</a:t>
            </a:r>
          </a:p>
          <a:p>
            <a:pPr marL="457200" lvl="1" indent="0">
              <a:buNone/>
            </a:pPr>
            <a:r>
              <a:rPr lang="en-IN" sz="1800" b="1" dirty="0">
                <a:solidFill>
                  <a:srgbClr val="002060"/>
                </a:solidFill>
              </a:rPr>
              <a:t>5. </a:t>
            </a:r>
            <a:r>
              <a:rPr lang="en-IN" sz="1800" dirty="0">
                <a:solidFill>
                  <a:srgbClr val="002060"/>
                </a:solidFill>
              </a:rPr>
              <a:t>Services</a:t>
            </a:r>
          </a:p>
          <a:p>
            <a:pPr marL="457200" lvl="1" indent="0">
              <a:buNone/>
            </a:pPr>
            <a:endParaRPr lang="en-IN" sz="1800" dirty="0">
              <a:solidFill>
                <a:srgbClr val="002060"/>
              </a:solidFill>
            </a:endParaRPr>
          </a:p>
          <a:p>
            <a:r>
              <a:rPr lang="en-IN" dirty="0"/>
              <a:t>The primary activities are buttressed by </a:t>
            </a:r>
            <a:r>
              <a:rPr lang="en-IN" u="sng" dirty="0"/>
              <a:t>support activities</a:t>
            </a:r>
            <a:r>
              <a:rPr lang="en-IN" dirty="0"/>
              <a:t>. Support activities consist of the following:</a:t>
            </a:r>
          </a:p>
          <a:p>
            <a:pPr marL="457200" lvl="1" indent="0">
              <a:buNone/>
            </a:pPr>
            <a:r>
              <a:rPr lang="en-IN" sz="1900" b="1" dirty="0">
                <a:solidFill>
                  <a:srgbClr val="002060"/>
                </a:solidFill>
              </a:rPr>
              <a:t>1. </a:t>
            </a:r>
            <a:r>
              <a:rPr lang="en-IN" sz="1900" dirty="0">
                <a:solidFill>
                  <a:srgbClr val="002060"/>
                </a:solidFill>
              </a:rPr>
              <a:t>The firm’s infrastructure (accounting, finance, management)</a:t>
            </a:r>
          </a:p>
          <a:p>
            <a:pPr marL="457200" lvl="1" indent="0">
              <a:buNone/>
            </a:pPr>
            <a:r>
              <a:rPr lang="en-IN" sz="1900" b="1" dirty="0">
                <a:solidFill>
                  <a:srgbClr val="002060"/>
                </a:solidFill>
              </a:rPr>
              <a:t>2. </a:t>
            </a:r>
            <a:r>
              <a:rPr lang="en-IN" sz="1900" dirty="0">
                <a:solidFill>
                  <a:srgbClr val="002060"/>
                </a:solidFill>
              </a:rPr>
              <a:t>Human resources management</a:t>
            </a:r>
          </a:p>
          <a:p>
            <a:pPr marL="457200" lvl="1" indent="0">
              <a:buNone/>
            </a:pPr>
            <a:r>
              <a:rPr lang="en-IN" sz="1900" b="1" dirty="0">
                <a:solidFill>
                  <a:srgbClr val="002060"/>
                </a:solidFill>
              </a:rPr>
              <a:t>3. </a:t>
            </a:r>
            <a:r>
              <a:rPr lang="en-IN" sz="1900" dirty="0">
                <a:solidFill>
                  <a:srgbClr val="002060"/>
                </a:solidFill>
              </a:rPr>
              <a:t>Product and technology development (R&amp;D)</a:t>
            </a:r>
          </a:p>
          <a:p>
            <a:pPr marL="457200" lvl="1" indent="0">
              <a:buNone/>
            </a:pPr>
            <a:r>
              <a:rPr lang="en-IN" sz="1900" b="1" dirty="0">
                <a:solidFill>
                  <a:srgbClr val="002060"/>
                </a:solidFill>
              </a:rPr>
              <a:t>4. </a:t>
            </a:r>
            <a:r>
              <a:rPr lang="en-IN" sz="1900" dirty="0">
                <a:solidFill>
                  <a:srgbClr val="002060"/>
                </a:solidFill>
              </a:rPr>
              <a:t>Procurement</a:t>
            </a:r>
          </a:p>
        </p:txBody>
      </p:sp>
    </p:spTree>
    <p:extLst>
      <p:ext uri="{BB962C8B-B14F-4D97-AF65-F5344CB8AC3E}">
        <p14:creationId xmlns:p14="http://schemas.microsoft.com/office/powerpoint/2010/main" val="165769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tf03431380_win32</Template>
  <TotalTime>1478</TotalTime>
  <Words>1726</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Euphemia</vt:lpstr>
      <vt:lpstr>Plantagenet Cherokee</vt:lpstr>
      <vt:lpstr>Wingdings</vt:lpstr>
      <vt:lpstr>Academic Literature 16x9</vt:lpstr>
      <vt:lpstr>Competitive Advantage and Strategic Information Systems</vt:lpstr>
      <vt:lpstr>Competitive Strategy</vt:lpstr>
      <vt:lpstr>Porter’s Competitive Forces Model</vt:lpstr>
      <vt:lpstr>PowerPoint Presentation</vt:lpstr>
      <vt:lpstr>Porter’s Competitive Forces Model</vt:lpstr>
      <vt:lpstr>Porter’s Competitive Forces Model</vt:lpstr>
      <vt:lpstr>PowerPoint Presentation</vt:lpstr>
      <vt:lpstr>Porter’s Value Chain Model</vt:lpstr>
      <vt:lpstr>Primary activities - Examples</vt:lpstr>
      <vt:lpstr>PowerPoint Presentation</vt:lpstr>
      <vt:lpstr>PowerPoint Presentation</vt:lpstr>
      <vt:lpstr>Case Study- Xerox</vt:lpstr>
      <vt:lpstr>Strategies for Competitive Advantage</vt:lpstr>
      <vt:lpstr>Business–Information Technology Alignment</vt:lpstr>
      <vt:lpstr>Given the importance of business–IT alignment, why do so many organizations fail to implement this policy?</vt:lpstr>
      <vt:lpstr>Questions</vt:lpstr>
      <vt:lpstr>Questions</vt:lpstr>
      <vt:lpstr>Add a Slide Title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mary Shaju</dc:creator>
  <cp:lastModifiedBy>mary Shaju</cp:lastModifiedBy>
  <cp:revision>31</cp:revision>
  <dcterms:created xsi:type="dcterms:W3CDTF">2020-07-25T14:15:06Z</dcterms:created>
  <dcterms:modified xsi:type="dcterms:W3CDTF">2020-07-31T06:52:44Z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