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9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11/9/2020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D721-C2A9-4239-836B-8DDA3AD57724}"/>
              </a:ext>
            </a:extLst>
          </p:cNvPr>
          <p:cNvSpPr>
            <a:spLocks noGrp="1"/>
          </p:cNvSpPr>
          <p:nvPr>
            <p:ph type="ctrTitle"/>
          </p:nvPr>
        </p:nvSpPr>
        <p:spPr/>
        <p:txBody>
          <a:bodyPr>
            <a:normAutofit/>
          </a:bodyPr>
          <a:lstStyle/>
          <a:p>
            <a:r>
              <a:rPr lang="en-IN" sz="4000" b="0" i="0" u="none" strike="noStrike" baseline="0" dirty="0">
                <a:solidFill>
                  <a:schemeClr val="accent6">
                    <a:lumMod val="75000"/>
                  </a:schemeClr>
                </a:solidFill>
                <a:latin typeface="ElectraLTStd-Regular"/>
              </a:rPr>
              <a:t>E-Business and</a:t>
            </a:r>
            <a:br>
              <a:rPr lang="en-IN" sz="4000" b="0" i="0" u="none" strike="noStrike" baseline="0" dirty="0">
                <a:solidFill>
                  <a:schemeClr val="accent6">
                    <a:lumMod val="75000"/>
                  </a:schemeClr>
                </a:solidFill>
                <a:latin typeface="ElectraLTStd-Regular"/>
              </a:rPr>
            </a:br>
            <a:r>
              <a:rPr lang="en-IN" sz="4000" b="0" i="0" u="none" strike="noStrike" baseline="0" dirty="0">
                <a:solidFill>
                  <a:schemeClr val="accent6">
                    <a:lumMod val="75000"/>
                  </a:schemeClr>
                </a:solidFill>
                <a:latin typeface="ElectraLTStd-Regular"/>
              </a:rPr>
              <a:t>E-Commerce</a:t>
            </a:r>
            <a:endParaRPr lang="en-IN" sz="4000" dirty="0">
              <a:solidFill>
                <a:schemeClr val="accent6">
                  <a:lumMod val="75000"/>
                </a:schemeClr>
              </a:solidFill>
            </a:endParaRPr>
          </a:p>
        </p:txBody>
      </p:sp>
      <p:sp>
        <p:nvSpPr>
          <p:cNvPr id="3" name="Subtitle 2">
            <a:extLst>
              <a:ext uri="{FF2B5EF4-FFF2-40B4-BE49-F238E27FC236}">
                <a16:creationId xmlns:a16="http://schemas.microsoft.com/office/drawing/2014/main" id="{A1D8456A-EF1A-4B02-8B8C-FD6D4DB52FEE}"/>
              </a:ext>
            </a:extLst>
          </p:cNvPr>
          <p:cNvSpPr>
            <a:spLocks noGrp="1"/>
          </p:cNvSpPr>
          <p:nvPr>
            <p:ph type="subTitle" idx="1"/>
          </p:nvPr>
        </p:nvSpPr>
        <p:spPr/>
        <p:txBody>
          <a:bodyPr/>
          <a:lstStyle/>
          <a:p>
            <a:r>
              <a:rPr lang="en-US" b="1" dirty="0">
                <a:solidFill>
                  <a:schemeClr val="tx1"/>
                </a:solidFill>
              </a:rPr>
              <a:t>MIS</a:t>
            </a:r>
            <a:endParaRPr lang="en-IN" b="1" dirty="0">
              <a:solidFill>
                <a:schemeClr val="tx1"/>
              </a:solidFill>
            </a:endParaRPr>
          </a:p>
        </p:txBody>
      </p:sp>
    </p:spTree>
    <p:extLst>
      <p:ext uri="{BB962C8B-B14F-4D97-AF65-F5344CB8AC3E}">
        <p14:creationId xmlns:p14="http://schemas.microsoft.com/office/powerpoint/2010/main" val="298916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FBA6-7765-4255-A9D7-6FDD87907403}"/>
              </a:ext>
            </a:extLst>
          </p:cNvPr>
          <p:cNvSpPr>
            <a:spLocks noGrp="1"/>
          </p:cNvSpPr>
          <p:nvPr>
            <p:ph type="title"/>
          </p:nvPr>
        </p:nvSpPr>
        <p:spPr/>
        <p:txBody>
          <a:bodyPr/>
          <a:lstStyle/>
          <a:p>
            <a:r>
              <a:rPr lang="en-IN" sz="3600" b="1" i="0" u="none" strike="noStrike" baseline="0" dirty="0">
                <a:solidFill>
                  <a:schemeClr val="accent6">
                    <a:lumMod val="50000"/>
                  </a:schemeClr>
                </a:solidFill>
                <a:latin typeface="SerifaStd-Bold"/>
              </a:rPr>
              <a:t>Electronic Payment Mechanisms</a:t>
            </a:r>
            <a:endParaRPr lang="en-IN" dirty="0"/>
          </a:p>
        </p:txBody>
      </p:sp>
      <p:sp>
        <p:nvSpPr>
          <p:cNvPr id="3" name="Content Placeholder 2">
            <a:extLst>
              <a:ext uri="{FF2B5EF4-FFF2-40B4-BE49-F238E27FC236}">
                <a16:creationId xmlns:a16="http://schemas.microsoft.com/office/drawing/2014/main" id="{CE06232D-B5D3-4E9B-8174-2F30839DF81B}"/>
              </a:ext>
            </a:extLst>
          </p:cNvPr>
          <p:cNvSpPr>
            <a:spLocks noGrp="1"/>
          </p:cNvSpPr>
          <p:nvPr>
            <p:ph idx="1"/>
          </p:nvPr>
        </p:nvSpPr>
        <p:spPr/>
        <p:txBody>
          <a:bodyPr/>
          <a:lstStyle/>
          <a:p>
            <a:pPr algn="l"/>
            <a:r>
              <a:rPr lang="en-IN" b="0" i="0" u="none" strike="noStrike" baseline="0" dirty="0">
                <a:latin typeface="ElectraLTStd-Regular"/>
              </a:rPr>
              <a:t>• Step 5: The clearinghouse reports the result of the </a:t>
            </a:r>
            <a:r>
              <a:rPr lang="en-IN" b="0" i="0" u="none" strike="noStrike" baseline="0" dirty="0" err="1">
                <a:latin typeface="ElectraLTStd-Regular"/>
              </a:rPr>
              <a:t>verifi</a:t>
            </a:r>
            <a:r>
              <a:rPr lang="en-IN" b="0" i="0" u="none" strike="noStrike" baseline="0" dirty="0">
                <a:latin typeface="ElectraLTStd-Regular"/>
              </a:rPr>
              <a:t> cation of your credit card to Amazon.</a:t>
            </a:r>
          </a:p>
          <a:p>
            <a:pPr algn="l"/>
            <a:r>
              <a:rPr lang="en-IN" b="0" i="0" u="none" strike="noStrike" baseline="0" dirty="0">
                <a:latin typeface="ElectraLTStd-Regular"/>
              </a:rPr>
              <a:t>• Step 6: Amazon reports a successful purchase and amount to you.</a:t>
            </a:r>
          </a:p>
          <a:p>
            <a:pPr algn="l"/>
            <a:r>
              <a:rPr lang="en-IN" b="0" i="0" u="none" strike="noStrike" baseline="0" dirty="0">
                <a:latin typeface="ElectraLTStd-Regular"/>
              </a:rPr>
              <a:t>• Step 7: Your card issuer bank sends funds in the amount of the purchase to Amazon’s bank.</a:t>
            </a:r>
          </a:p>
          <a:p>
            <a:pPr algn="l"/>
            <a:r>
              <a:rPr lang="en-IN" b="0" i="0" u="none" strike="noStrike" baseline="0" dirty="0">
                <a:latin typeface="ElectraLTStd-Regular"/>
              </a:rPr>
              <a:t>• Step 8: Your card issuer bank notifies you (either electronically or in your monthly statement) of the debit on your credit card.</a:t>
            </a:r>
          </a:p>
          <a:p>
            <a:pPr algn="l"/>
            <a:r>
              <a:rPr lang="en-IN" b="0" i="0" u="none" strike="noStrike" baseline="0" dirty="0">
                <a:latin typeface="ElectraLTStd-Regular"/>
              </a:rPr>
              <a:t>• Step 9: Amazon’s bank notifies Amazon of the funds credited to its account.</a:t>
            </a:r>
          </a:p>
          <a:p>
            <a:pPr algn="l"/>
            <a:endParaRPr lang="en-IN" dirty="0"/>
          </a:p>
        </p:txBody>
      </p:sp>
    </p:spTree>
    <p:extLst>
      <p:ext uri="{BB962C8B-B14F-4D97-AF65-F5344CB8AC3E}">
        <p14:creationId xmlns:p14="http://schemas.microsoft.com/office/powerpoint/2010/main" val="422601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4B8B-897C-4C24-B60B-93D55D52DBF9}"/>
              </a:ext>
            </a:extLst>
          </p:cNvPr>
          <p:cNvSpPr>
            <a:spLocks noGrp="1"/>
          </p:cNvSpPr>
          <p:nvPr>
            <p:ph type="title"/>
          </p:nvPr>
        </p:nvSpPr>
        <p:spPr/>
        <p:txBody>
          <a:bodyPr/>
          <a:lstStyle/>
          <a:p>
            <a:r>
              <a:rPr lang="en-IN" sz="3600" b="1" i="0" u="none" strike="noStrike" baseline="0" dirty="0">
                <a:solidFill>
                  <a:schemeClr val="accent6">
                    <a:lumMod val="50000"/>
                  </a:schemeClr>
                </a:solidFill>
                <a:latin typeface="SerifaStd-Bold"/>
              </a:rPr>
              <a:t>Electronic Payment Mechanisms</a:t>
            </a:r>
            <a:endParaRPr lang="en-IN" dirty="0"/>
          </a:p>
        </p:txBody>
      </p:sp>
      <p:sp>
        <p:nvSpPr>
          <p:cNvPr id="3" name="Content Placeholder 2">
            <a:extLst>
              <a:ext uri="{FF2B5EF4-FFF2-40B4-BE49-F238E27FC236}">
                <a16:creationId xmlns:a16="http://schemas.microsoft.com/office/drawing/2014/main" id="{2F7367CE-2AF4-452E-B55C-18DBD5FDCD47}"/>
              </a:ext>
            </a:extLst>
          </p:cNvPr>
          <p:cNvSpPr>
            <a:spLocks noGrp="1"/>
          </p:cNvSpPr>
          <p:nvPr>
            <p:ph idx="1"/>
          </p:nvPr>
        </p:nvSpPr>
        <p:spPr>
          <a:xfrm>
            <a:off x="3869267" y="864108"/>
            <a:ext cx="7474593" cy="5245144"/>
          </a:xfrm>
        </p:spPr>
        <p:txBody>
          <a:bodyPr>
            <a:normAutofit/>
          </a:bodyPr>
          <a:lstStyle/>
          <a:p>
            <a:pPr algn="l"/>
            <a:r>
              <a:rPr lang="en-IN" b="1" i="1" u="none" strike="noStrike" baseline="0" dirty="0">
                <a:solidFill>
                  <a:srgbClr val="002060"/>
                </a:solidFill>
                <a:latin typeface="ElectraLTStd-Cursive"/>
              </a:rPr>
              <a:t>Purchasing cards </a:t>
            </a:r>
            <a:r>
              <a:rPr lang="en-IN" b="0" i="0" u="none" strike="noStrike" baseline="0" dirty="0">
                <a:latin typeface="ElectraLTStd-Regular"/>
              </a:rPr>
              <a:t>are the B2B equivalent of electronic credit cards. In some countries, purchasing cards are the primary form of payment between companies. Unlike credit cards, where credit is provided for 30–60 days (for free) before payment is made to the merchant, payments made with purchasing cards are settled within a week.</a:t>
            </a:r>
          </a:p>
          <a:p>
            <a:pPr algn="l"/>
            <a:r>
              <a:rPr lang="en-IN" sz="1800" b="1" i="0" u="none" strike="noStrike" baseline="0" dirty="0">
                <a:solidFill>
                  <a:srgbClr val="002060"/>
                </a:solidFill>
                <a:latin typeface="ElectraLTStd-Bold"/>
              </a:rPr>
              <a:t>Stored-value money cards </a:t>
            </a:r>
            <a:r>
              <a:rPr lang="en-IN" sz="1800" b="0" i="0" u="none" strike="noStrike" baseline="0" dirty="0">
                <a:latin typeface="ElectraLTStd-Regular"/>
              </a:rPr>
              <a:t>allow you to store a fixed amount of prepaid money and then spend it as necessary.</a:t>
            </a:r>
          </a:p>
          <a:p>
            <a:pPr algn="l"/>
            <a:r>
              <a:rPr lang="en-IN" sz="1800" b="0" i="0" u="none" strike="noStrike" baseline="0" dirty="0">
                <a:latin typeface="ElectraLTStd-Regular"/>
              </a:rPr>
              <a:t>Finally, </a:t>
            </a:r>
            <a:r>
              <a:rPr lang="en-IN" sz="1800" b="1" i="0" u="none" strike="noStrike" baseline="0" dirty="0">
                <a:latin typeface="ElectraLTStd-Bold"/>
              </a:rPr>
              <a:t>smart cards </a:t>
            </a:r>
            <a:r>
              <a:rPr lang="en-IN" sz="1800" b="0" i="0" u="none" strike="noStrike" baseline="0" dirty="0">
                <a:latin typeface="ElectraLTStd-Regular"/>
              </a:rPr>
              <a:t>contain a chip that can store a large amount of information</a:t>
            </a:r>
            <a:endParaRPr lang="en-IN" sz="1800" dirty="0">
              <a:latin typeface="ElectraLTStd-Regular"/>
            </a:endParaRPr>
          </a:p>
          <a:p>
            <a:pPr algn="l"/>
            <a:r>
              <a:rPr lang="en-IN" sz="1800" b="1" i="0" u="none" strike="noStrike" baseline="0" dirty="0">
                <a:solidFill>
                  <a:srgbClr val="FF7300"/>
                </a:solidFill>
                <a:latin typeface="ElectraLTStd-Bold"/>
              </a:rPr>
              <a:t>Digital Wallets. </a:t>
            </a:r>
            <a:r>
              <a:rPr lang="en-IN" sz="1800" b="0" i="0" u="none" strike="noStrike" baseline="0" dirty="0">
                <a:solidFill>
                  <a:srgbClr val="000000"/>
                </a:solidFill>
                <a:latin typeface="ElectraLTStd-Regular"/>
              </a:rPr>
              <a:t>A </a:t>
            </a:r>
            <a:r>
              <a:rPr lang="en-IN" sz="1800" b="1" i="0" u="none" strike="noStrike" baseline="0" dirty="0">
                <a:solidFill>
                  <a:srgbClr val="000000"/>
                </a:solidFill>
                <a:latin typeface="ElectraLTStd-Bold"/>
              </a:rPr>
              <a:t>digital wallet </a:t>
            </a:r>
            <a:r>
              <a:rPr lang="en-IN" sz="1800" b="0" i="0" u="none" strike="noStrike" baseline="0" dirty="0">
                <a:solidFill>
                  <a:srgbClr val="000000"/>
                </a:solidFill>
                <a:latin typeface="ElectraLTStd-Regular"/>
              </a:rPr>
              <a:t>is an application used for making financial transactions. These apps can be on users’ desktops or on their smartphones. When the app is on a smartphone, it becomes a mobile payment system.</a:t>
            </a:r>
          </a:p>
          <a:p>
            <a:pPr algn="l"/>
            <a:r>
              <a:rPr lang="en-IN" sz="1800" b="0" i="0" u="none" strike="noStrike" baseline="0" dirty="0">
                <a:latin typeface="ElectraLTStd-Regular"/>
              </a:rPr>
              <a:t>A digital wallet allows the user to pay for merchandise in a store by tapping the phone on the merchant’s terminal or by scanning a QR code. Security is provided by the phone’s fingerprint reader or by entering a PIN. The wallet transmits user data to the terminal using Bluetooth or near field communication (NFC).</a:t>
            </a:r>
            <a:endParaRPr lang="en-IN" dirty="0"/>
          </a:p>
        </p:txBody>
      </p:sp>
    </p:spTree>
    <p:extLst>
      <p:ext uri="{BB962C8B-B14F-4D97-AF65-F5344CB8AC3E}">
        <p14:creationId xmlns:p14="http://schemas.microsoft.com/office/powerpoint/2010/main" val="15467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FC0B-D039-4552-80B1-4FFE7A1D8F66}"/>
              </a:ext>
            </a:extLst>
          </p:cNvPr>
          <p:cNvSpPr>
            <a:spLocks noGrp="1"/>
          </p:cNvSpPr>
          <p:nvPr>
            <p:ph type="title"/>
          </p:nvPr>
        </p:nvSpPr>
        <p:spPr/>
        <p:txBody>
          <a:bodyPr>
            <a:normAutofit/>
          </a:bodyPr>
          <a:lstStyle/>
          <a:p>
            <a:r>
              <a:rPr lang="en-IN" sz="3200" b="1" i="0" u="none" strike="noStrike" baseline="0" dirty="0">
                <a:solidFill>
                  <a:srgbClr val="002060"/>
                </a:solidFill>
                <a:latin typeface="SerifaStd-Bold"/>
              </a:rPr>
              <a:t>Benefits and Limitations of       E-Commerce</a:t>
            </a:r>
            <a:endParaRPr lang="en-IN" sz="3200" dirty="0">
              <a:solidFill>
                <a:srgbClr val="002060"/>
              </a:solidFill>
            </a:endParaRPr>
          </a:p>
        </p:txBody>
      </p:sp>
      <p:sp>
        <p:nvSpPr>
          <p:cNvPr id="3" name="Content Placeholder 2">
            <a:extLst>
              <a:ext uri="{FF2B5EF4-FFF2-40B4-BE49-F238E27FC236}">
                <a16:creationId xmlns:a16="http://schemas.microsoft.com/office/drawing/2014/main" id="{8A91B89F-E107-4A30-BDC0-0B48DE53338C}"/>
              </a:ext>
            </a:extLst>
          </p:cNvPr>
          <p:cNvSpPr>
            <a:spLocks noGrp="1"/>
          </p:cNvSpPr>
          <p:nvPr>
            <p:ph idx="1"/>
          </p:nvPr>
        </p:nvSpPr>
        <p:spPr>
          <a:xfrm>
            <a:off x="3472070" y="744837"/>
            <a:ext cx="8587407" cy="5907753"/>
          </a:xfrm>
        </p:spPr>
        <p:txBody>
          <a:bodyPr anchor="t">
            <a:normAutofit/>
          </a:bodyPr>
          <a:lstStyle/>
          <a:p>
            <a:pPr algn="l"/>
            <a:r>
              <a:rPr lang="en-IN" sz="2100" b="0" i="0" u="none" strike="noStrike" baseline="0" dirty="0">
                <a:solidFill>
                  <a:srgbClr val="135925"/>
                </a:solidFill>
                <a:latin typeface="ElectraLTStd-Regular"/>
              </a:rPr>
              <a:t>E-commerce benefits organizations by making national and international markets more accessible.</a:t>
            </a:r>
          </a:p>
          <a:p>
            <a:pPr algn="l"/>
            <a:r>
              <a:rPr lang="en-IN" sz="2100" b="0" i="0" u="none" strike="noStrike" baseline="0" dirty="0">
                <a:solidFill>
                  <a:srgbClr val="135925"/>
                </a:solidFill>
                <a:latin typeface="ElectraLTStd-Regular"/>
              </a:rPr>
              <a:t>Lowers the costs of processing, distributing, and retrieving information.</a:t>
            </a:r>
          </a:p>
          <a:p>
            <a:pPr algn="l"/>
            <a:r>
              <a:rPr lang="en-IN" sz="2100" b="0" i="0" u="none" strike="noStrike" baseline="0" dirty="0">
                <a:solidFill>
                  <a:srgbClr val="135925"/>
                </a:solidFill>
                <a:latin typeface="ElectraLTStd-Regular"/>
              </a:rPr>
              <a:t>Customers benefit by being able to access a vast number of products and services, around the clock.</a:t>
            </a:r>
          </a:p>
          <a:p>
            <a:pPr algn="l"/>
            <a:r>
              <a:rPr lang="en-IN" sz="2100" b="0" i="0" u="none" strike="noStrike" baseline="0" dirty="0">
                <a:solidFill>
                  <a:srgbClr val="135925"/>
                </a:solidFill>
                <a:latin typeface="ElectraLTStd-Regular"/>
              </a:rPr>
              <a:t>The major benefit to society is the ability to easily and conveniently deliver information, services, and products to people in cities, rural areas, and developing countries.</a:t>
            </a:r>
          </a:p>
          <a:p>
            <a:pPr algn="l"/>
            <a:r>
              <a:rPr lang="en-IN" b="1" i="0" u="none" strike="noStrike" baseline="0" dirty="0">
                <a:solidFill>
                  <a:schemeClr val="accent6">
                    <a:lumMod val="50000"/>
                  </a:schemeClr>
                </a:solidFill>
                <a:latin typeface="ElectraLTStd-Regular"/>
              </a:rPr>
              <a:t>EC has some limitations, both technological and nontechnological, that have restricted its growth and acceptance.</a:t>
            </a:r>
          </a:p>
          <a:p>
            <a:pPr algn="l"/>
            <a:r>
              <a:rPr lang="en-IN" b="1" i="0" u="none" strike="noStrike" baseline="0" dirty="0">
                <a:solidFill>
                  <a:schemeClr val="accent6">
                    <a:lumMod val="50000"/>
                  </a:schemeClr>
                </a:solidFill>
                <a:latin typeface="ElectraLTStd-Regular"/>
              </a:rPr>
              <a:t>One major technological limitation is the lack of universally accepted standards.</a:t>
            </a:r>
          </a:p>
          <a:p>
            <a:pPr algn="l"/>
            <a:r>
              <a:rPr lang="en-IN" b="1" i="0" u="none" strike="noStrike" baseline="0" dirty="0">
                <a:solidFill>
                  <a:schemeClr val="accent6">
                    <a:lumMod val="50000"/>
                  </a:schemeClr>
                </a:solidFill>
                <a:latin typeface="ElectraLTStd-Regular"/>
              </a:rPr>
              <a:t>Also, in less-developed countries, telecommunications bandwidth often is insufficient, and accessing the Web is expensive.</a:t>
            </a:r>
          </a:p>
          <a:p>
            <a:pPr algn="l"/>
            <a:r>
              <a:rPr lang="en-IN" b="1" i="0" u="none" strike="noStrike" baseline="0" dirty="0">
                <a:solidFill>
                  <a:schemeClr val="accent6">
                    <a:lumMod val="50000"/>
                  </a:schemeClr>
                </a:solidFill>
                <a:latin typeface="ElectraLTStd-Regular"/>
              </a:rPr>
              <a:t>Nontechnological limitations include the perceptions that EC is insecure, has unresolved legal issues, and lacks a critical mass of sellers and buyers.</a:t>
            </a:r>
          </a:p>
          <a:p>
            <a:pPr algn="l"/>
            <a:endParaRPr lang="en-IN" sz="2100" dirty="0">
              <a:solidFill>
                <a:srgbClr val="135925"/>
              </a:solidFill>
            </a:endParaRPr>
          </a:p>
        </p:txBody>
      </p:sp>
    </p:spTree>
    <p:extLst>
      <p:ext uri="{BB962C8B-B14F-4D97-AF65-F5344CB8AC3E}">
        <p14:creationId xmlns:p14="http://schemas.microsoft.com/office/powerpoint/2010/main" val="40661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79A0-5A11-4CF0-803D-2249F393FD29}"/>
              </a:ext>
            </a:extLst>
          </p:cNvPr>
          <p:cNvSpPr>
            <a:spLocks noGrp="1"/>
          </p:cNvSpPr>
          <p:nvPr>
            <p:ph type="title"/>
          </p:nvPr>
        </p:nvSpPr>
        <p:spPr/>
        <p:txBody>
          <a:bodyPr/>
          <a:lstStyle/>
          <a:p>
            <a:r>
              <a:rPr lang="en-IN" sz="3600" b="1" i="0" u="none" strike="noStrike" baseline="0" dirty="0">
                <a:solidFill>
                  <a:srgbClr val="002060"/>
                </a:solidFill>
                <a:latin typeface="ElectraLTStd-Regular"/>
              </a:rPr>
              <a:t>Information Systems</a:t>
            </a:r>
            <a:br>
              <a:rPr lang="en-IN" sz="3600" b="1" i="0" u="none" strike="noStrike" baseline="0" dirty="0">
                <a:solidFill>
                  <a:srgbClr val="002060"/>
                </a:solidFill>
                <a:latin typeface="ElectraLTStd-Regular"/>
              </a:rPr>
            </a:br>
            <a:r>
              <a:rPr lang="en-IN" sz="3600" b="1" i="0" u="none" strike="noStrike" baseline="0" dirty="0">
                <a:solidFill>
                  <a:srgbClr val="002060"/>
                </a:solidFill>
                <a:latin typeface="ElectraLTStd-Regular"/>
              </a:rPr>
              <a:t>within the Organization</a:t>
            </a:r>
            <a:br>
              <a:rPr lang="en-IN" sz="1800" b="0" i="0" u="none" strike="noStrike" baseline="0" dirty="0">
                <a:latin typeface="ElectraLTStd-Regular"/>
              </a:rPr>
            </a:br>
            <a:endParaRPr lang="en-IN" dirty="0"/>
          </a:p>
        </p:txBody>
      </p:sp>
      <p:sp>
        <p:nvSpPr>
          <p:cNvPr id="3" name="Text Placeholder 2">
            <a:extLst>
              <a:ext uri="{FF2B5EF4-FFF2-40B4-BE49-F238E27FC236}">
                <a16:creationId xmlns:a16="http://schemas.microsoft.com/office/drawing/2014/main" id="{57FD41F9-3E22-47F8-BFCB-178CACC9F3D9}"/>
              </a:ext>
            </a:extLst>
          </p:cNvPr>
          <p:cNvSpPr>
            <a:spLocks noGrp="1"/>
          </p:cNvSpPr>
          <p:nvPr>
            <p:ph type="body" idx="1"/>
          </p:nvPr>
        </p:nvSpPr>
        <p:spPr/>
        <p:txBody>
          <a:bodyPr/>
          <a:lstStyle/>
          <a:p>
            <a:r>
              <a:rPr lang="en-US" dirty="0">
                <a:solidFill>
                  <a:srgbClr val="FF0000"/>
                </a:solidFill>
              </a:rPr>
              <a:t>Management Information System</a:t>
            </a:r>
            <a:endParaRPr lang="en-IN" dirty="0">
              <a:solidFill>
                <a:srgbClr val="FF0000"/>
              </a:solidFill>
            </a:endParaRPr>
          </a:p>
        </p:txBody>
      </p:sp>
    </p:spTree>
    <p:extLst>
      <p:ext uri="{BB962C8B-B14F-4D97-AF65-F5344CB8AC3E}">
        <p14:creationId xmlns:p14="http://schemas.microsoft.com/office/powerpoint/2010/main" val="312902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E051-69E4-4E44-AE82-D386EB3752C0}"/>
              </a:ext>
            </a:extLst>
          </p:cNvPr>
          <p:cNvSpPr>
            <a:spLocks noGrp="1"/>
          </p:cNvSpPr>
          <p:nvPr>
            <p:ph type="title"/>
          </p:nvPr>
        </p:nvSpPr>
        <p:spPr>
          <a:xfrm>
            <a:off x="252919" y="1123837"/>
            <a:ext cx="2742072" cy="4601183"/>
          </a:xfrm>
        </p:spPr>
        <p:txBody>
          <a:bodyPr>
            <a:normAutofit/>
          </a:bodyPr>
          <a:lstStyle/>
          <a:p>
            <a:r>
              <a:rPr lang="en-IN" b="1" i="0" u="none" strike="noStrike" baseline="0" dirty="0">
                <a:latin typeface="ElectraLTStd-Bold"/>
              </a:rPr>
              <a:t>Introduction</a:t>
            </a:r>
            <a:endParaRPr lang="en-IN" b="1" dirty="0"/>
          </a:p>
        </p:txBody>
      </p:sp>
      <p:sp>
        <p:nvSpPr>
          <p:cNvPr id="3" name="Content Placeholder 2">
            <a:extLst>
              <a:ext uri="{FF2B5EF4-FFF2-40B4-BE49-F238E27FC236}">
                <a16:creationId xmlns:a16="http://schemas.microsoft.com/office/drawing/2014/main" id="{2A43EA62-2947-4354-9EEB-572F3C4DCFD8}"/>
              </a:ext>
            </a:extLst>
          </p:cNvPr>
          <p:cNvSpPr>
            <a:spLocks noGrp="1"/>
          </p:cNvSpPr>
          <p:nvPr>
            <p:ph idx="1"/>
          </p:nvPr>
        </p:nvSpPr>
        <p:spPr>
          <a:xfrm>
            <a:off x="3657600" y="864107"/>
            <a:ext cx="8017564" cy="5430675"/>
          </a:xfrm>
        </p:spPr>
        <p:txBody>
          <a:bodyPr anchor="t">
            <a:normAutofit/>
          </a:bodyPr>
          <a:lstStyle/>
          <a:p>
            <a:pPr algn="l"/>
            <a:r>
              <a:rPr lang="en-IN" sz="2400" b="1" i="0" u="none" strike="noStrike" baseline="0" dirty="0">
                <a:solidFill>
                  <a:srgbClr val="000000"/>
                </a:solidFill>
                <a:latin typeface="ElectraLTStd-Bold"/>
              </a:rPr>
              <a:t> </a:t>
            </a:r>
          </a:p>
          <a:p>
            <a:pPr algn="l"/>
            <a:endParaRPr lang="en-IN" sz="2400" b="1" dirty="0">
              <a:solidFill>
                <a:srgbClr val="000000"/>
              </a:solidFill>
              <a:latin typeface="ElectraLTStd-Bold"/>
            </a:endParaRPr>
          </a:p>
          <a:p>
            <a:pPr algn="l"/>
            <a:r>
              <a:rPr lang="en-IN" sz="2400" b="1" i="0" u="none" strike="noStrike" baseline="0" dirty="0">
                <a:solidFill>
                  <a:srgbClr val="000000"/>
                </a:solidFill>
                <a:latin typeface="ElectraLTStd-Bold"/>
              </a:rPr>
              <a:t> Transaction Processing Systems</a:t>
            </a:r>
          </a:p>
          <a:p>
            <a:pPr algn="l"/>
            <a:r>
              <a:rPr lang="en-IN" sz="2400" b="0" i="0" u="none" strike="noStrike" baseline="0" dirty="0">
                <a:solidFill>
                  <a:srgbClr val="A6F3FF"/>
                </a:solidFill>
                <a:latin typeface="DINNeuzeitGroteskStd-Light"/>
              </a:rPr>
              <a:t> </a:t>
            </a:r>
            <a:r>
              <a:rPr lang="en-IN" sz="2400" b="1" i="0" u="none" strike="noStrike" baseline="0" dirty="0">
                <a:solidFill>
                  <a:srgbClr val="000000"/>
                </a:solidFill>
                <a:latin typeface="ElectraLTStd-Bold"/>
              </a:rPr>
              <a:t>Functional Area Information Systems</a:t>
            </a:r>
          </a:p>
          <a:p>
            <a:pPr algn="l"/>
            <a:r>
              <a:rPr lang="en-IN" sz="2400" b="0" i="0" u="none" strike="noStrike" baseline="0" dirty="0">
                <a:solidFill>
                  <a:srgbClr val="A6F3FF"/>
                </a:solidFill>
                <a:latin typeface="DINNeuzeitGroteskStd-Light"/>
              </a:rPr>
              <a:t> </a:t>
            </a:r>
            <a:r>
              <a:rPr lang="en-IN" sz="2400" b="1" i="0" u="none" strike="noStrike" baseline="0" dirty="0">
                <a:solidFill>
                  <a:srgbClr val="000000"/>
                </a:solidFill>
                <a:latin typeface="ElectraLTStd-Bold"/>
              </a:rPr>
              <a:t>Enterprise Resource Planning (ERP) Systems</a:t>
            </a:r>
          </a:p>
          <a:p>
            <a:pPr algn="l"/>
            <a:r>
              <a:rPr lang="en-IN" sz="2400" b="0" i="0" u="none" strike="noStrike" baseline="0" dirty="0">
                <a:solidFill>
                  <a:srgbClr val="A6F3FF"/>
                </a:solidFill>
                <a:latin typeface="DINNeuzeitGroteskStd-Light"/>
              </a:rPr>
              <a:t> </a:t>
            </a:r>
            <a:r>
              <a:rPr lang="en-IN" sz="2400" b="1" i="0" u="none" strike="noStrike" baseline="0" dirty="0">
                <a:solidFill>
                  <a:srgbClr val="000000"/>
                </a:solidFill>
                <a:latin typeface="ElectraLTStd-Bold"/>
              </a:rPr>
              <a:t>ERP Support for Business Processes</a:t>
            </a:r>
          </a:p>
          <a:p>
            <a:pPr algn="l"/>
            <a:r>
              <a:rPr lang="en-IN" sz="2400" b="1" i="0" u="none" strike="noStrike" baseline="0" dirty="0">
                <a:latin typeface="CIDFont+F2"/>
              </a:rPr>
              <a:t>Acquiring Information Systems and Applications: SDLC</a:t>
            </a:r>
            <a:endParaRPr lang="en-IN" sz="2400" b="1" dirty="0"/>
          </a:p>
        </p:txBody>
      </p:sp>
    </p:spTree>
    <p:extLst>
      <p:ext uri="{BB962C8B-B14F-4D97-AF65-F5344CB8AC3E}">
        <p14:creationId xmlns:p14="http://schemas.microsoft.com/office/powerpoint/2010/main" val="16887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D8A9-EB48-44DC-B8C9-1C621790F9DA}"/>
              </a:ext>
            </a:extLst>
          </p:cNvPr>
          <p:cNvSpPr>
            <a:spLocks noGrp="1"/>
          </p:cNvSpPr>
          <p:nvPr>
            <p:ph type="title"/>
          </p:nvPr>
        </p:nvSpPr>
        <p:spPr/>
        <p:txBody>
          <a:bodyPr>
            <a:normAutofit/>
          </a:bodyPr>
          <a:lstStyle/>
          <a:p>
            <a:r>
              <a:rPr lang="en-IN" sz="3200" b="1" i="0" u="none" strike="noStrike" baseline="0" dirty="0">
                <a:solidFill>
                  <a:srgbClr val="7030A0"/>
                </a:solidFill>
                <a:latin typeface="ElectraLTStd-Bold"/>
              </a:rPr>
              <a:t>General Motors</a:t>
            </a:r>
            <a:br>
              <a:rPr lang="en-IN" sz="3200" b="1" i="0" u="none" strike="noStrike" baseline="0" dirty="0">
                <a:solidFill>
                  <a:srgbClr val="7030A0"/>
                </a:solidFill>
                <a:latin typeface="ElectraLTStd-Bold"/>
              </a:rPr>
            </a:br>
            <a:r>
              <a:rPr lang="en-IN" sz="3200" b="1" i="0" u="none" strike="noStrike" baseline="0" dirty="0">
                <a:solidFill>
                  <a:srgbClr val="7030A0"/>
                </a:solidFill>
                <a:latin typeface="ElectraLTStd-Bold"/>
              </a:rPr>
              <a:t>Transforms Its</a:t>
            </a:r>
            <a:br>
              <a:rPr lang="en-IN" sz="3200" b="1" i="0" u="none" strike="noStrike" baseline="0" dirty="0">
                <a:solidFill>
                  <a:srgbClr val="7030A0"/>
                </a:solidFill>
                <a:latin typeface="ElectraLTStd-Bold"/>
              </a:rPr>
            </a:br>
            <a:r>
              <a:rPr lang="en-IN" sz="3200" b="1" i="0" u="none" strike="noStrike" baseline="0" dirty="0">
                <a:solidFill>
                  <a:srgbClr val="7030A0"/>
                </a:solidFill>
                <a:latin typeface="ElectraLTStd-Bold"/>
              </a:rPr>
              <a:t>Information</a:t>
            </a:r>
            <a:br>
              <a:rPr lang="en-IN" sz="3200" b="1" i="0" u="none" strike="noStrike" baseline="0" dirty="0">
                <a:solidFill>
                  <a:srgbClr val="7030A0"/>
                </a:solidFill>
                <a:latin typeface="ElectraLTStd-Bold"/>
              </a:rPr>
            </a:br>
            <a:r>
              <a:rPr lang="en-IN" sz="3200" b="1" i="0" u="none" strike="noStrike" baseline="0" dirty="0">
                <a:solidFill>
                  <a:srgbClr val="7030A0"/>
                </a:solidFill>
                <a:latin typeface="ElectraLTStd-Bold"/>
              </a:rPr>
              <a:t>Technology</a:t>
            </a:r>
            <a:br>
              <a:rPr lang="en-IN" sz="3200" b="1" i="0" u="none" strike="noStrike" baseline="0" dirty="0">
                <a:solidFill>
                  <a:srgbClr val="7030A0"/>
                </a:solidFill>
                <a:latin typeface="ElectraLTStd-Bold"/>
              </a:rPr>
            </a:br>
            <a:r>
              <a:rPr lang="en-IN" sz="3200" b="1" i="0" u="none" strike="noStrike" baseline="0" dirty="0">
                <a:solidFill>
                  <a:srgbClr val="7030A0"/>
                </a:solidFill>
                <a:latin typeface="ElectraLTStd-Bold"/>
              </a:rPr>
              <a:t>Strategy</a:t>
            </a:r>
            <a:endParaRPr lang="en-IN" sz="3200" dirty="0">
              <a:solidFill>
                <a:srgbClr val="7030A0"/>
              </a:solidFill>
            </a:endParaRPr>
          </a:p>
        </p:txBody>
      </p:sp>
      <p:sp>
        <p:nvSpPr>
          <p:cNvPr id="3" name="Content Placeholder 2">
            <a:extLst>
              <a:ext uri="{FF2B5EF4-FFF2-40B4-BE49-F238E27FC236}">
                <a16:creationId xmlns:a16="http://schemas.microsoft.com/office/drawing/2014/main" id="{ADF3F355-D7C8-4B13-A66F-85C3452D36CD}"/>
              </a:ext>
            </a:extLst>
          </p:cNvPr>
          <p:cNvSpPr>
            <a:spLocks noGrp="1"/>
          </p:cNvSpPr>
          <p:nvPr>
            <p:ph idx="1"/>
          </p:nvPr>
        </p:nvSpPr>
        <p:spPr>
          <a:xfrm>
            <a:off x="3631095" y="864108"/>
            <a:ext cx="7898295" cy="5120640"/>
          </a:xfrm>
        </p:spPr>
        <p:txBody>
          <a:bodyPr anchor="t">
            <a:normAutofit/>
          </a:bodyPr>
          <a:lstStyle/>
          <a:p>
            <a:pPr algn="l"/>
            <a:r>
              <a:rPr lang="en-IN" sz="2100" b="0" i="0" u="none" strike="noStrike" baseline="0" dirty="0">
                <a:solidFill>
                  <a:srgbClr val="000000"/>
                </a:solidFill>
                <a:latin typeface="ElectraLTStd-Regular"/>
              </a:rPr>
              <a:t>General Motors (GM) (</a:t>
            </a:r>
            <a:r>
              <a:rPr lang="en-IN" sz="2100" b="0" i="1" u="none" strike="noStrike" baseline="0" dirty="0">
                <a:solidFill>
                  <a:srgbClr val="0000FF"/>
                </a:solidFill>
                <a:latin typeface="ElectraLTStd-Cursive"/>
              </a:rPr>
              <a:t>www.gm.com</a:t>
            </a:r>
            <a:r>
              <a:rPr lang="en-IN" sz="2100" b="0" i="0" u="none" strike="noStrike" baseline="0" dirty="0">
                <a:solidFill>
                  <a:srgbClr val="000000"/>
                </a:solidFill>
                <a:latin typeface="ElectraLTStd-Regular"/>
              </a:rPr>
              <a:t>) is in the middle of transforming its information technology (IT) operations and strategy away from outsourcing and toward hiring thousands of technology professionals. This process is called </a:t>
            </a:r>
            <a:r>
              <a:rPr lang="en-IN" sz="2100" b="0" i="1" u="none" strike="noStrike" baseline="0" dirty="0">
                <a:solidFill>
                  <a:srgbClr val="C00000"/>
                </a:solidFill>
                <a:latin typeface="ElectraLTStd-Cursive"/>
              </a:rPr>
              <a:t>insourcing</a:t>
            </a:r>
            <a:r>
              <a:rPr lang="en-IN" sz="2100" b="0" i="0" u="none" strike="noStrike" baseline="0" dirty="0">
                <a:solidFill>
                  <a:srgbClr val="C00000"/>
                </a:solidFill>
                <a:latin typeface="ElectraLTStd-Regular"/>
              </a:rPr>
              <a:t>.</a:t>
            </a:r>
          </a:p>
          <a:p>
            <a:pPr algn="l"/>
            <a:r>
              <a:rPr lang="en-IN" b="0" i="0" u="none" strike="noStrike" baseline="0" dirty="0">
                <a:solidFill>
                  <a:schemeClr val="accent6">
                    <a:lumMod val="50000"/>
                  </a:schemeClr>
                </a:solidFill>
                <a:latin typeface="ElectraLTStd-Regular"/>
              </a:rPr>
              <a:t>Creating a single EDW for quality analysis and other purposes was always part of the IT transformation plan at GM. By mid-2014, GM had moved more than 1 petabyte of data relating to product development, procurement, logistics, quality, manufacturing, customer care, sales, marketing, finance, and other functions into its new warehouse, and it plans to incorporate even more.</a:t>
            </a:r>
          </a:p>
          <a:p>
            <a:r>
              <a:rPr lang="en-IN" b="1" dirty="0"/>
              <a:t>The EDW’s primary function is to help GM plan for the future</a:t>
            </a:r>
          </a:p>
          <a:p>
            <a:r>
              <a:rPr lang="en-IN" dirty="0"/>
              <a:t>In fact, GM has started using the data to improve vehicle quality. The EDW enables GM to segment and analyze the data down to the vehicle identification number (VIN), to improve safety and quality, and to assess profitability</a:t>
            </a:r>
            <a:endParaRPr lang="en-IN" b="1" dirty="0">
              <a:solidFill>
                <a:schemeClr val="accent6">
                  <a:lumMod val="50000"/>
                </a:schemeClr>
              </a:solidFill>
            </a:endParaRPr>
          </a:p>
        </p:txBody>
      </p:sp>
    </p:spTree>
    <p:extLst>
      <p:ext uri="{BB962C8B-B14F-4D97-AF65-F5344CB8AC3E}">
        <p14:creationId xmlns:p14="http://schemas.microsoft.com/office/powerpoint/2010/main" val="162546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02E7-AD22-478E-AB2E-4A1225A6683A}"/>
              </a:ext>
            </a:extLst>
          </p:cNvPr>
          <p:cNvSpPr>
            <a:spLocks noGrp="1"/>
          </p:cNvSpPr>
          <p:nvPr>
            <p:ph type="title"/>
          </p:nvPr>
        </p:nvSpPr>
        <p:spPr/>
        <p:txBody>
          <a:bodyPr>
            <a:normAutofit/>
          </a:bodyPr>
          <a:lstStyle/>
          <a:p>
            <a:r>
              <a:rPr lang="en-IN" b="1" i="0" u="none" strike="noStrike" baseline="0" dirty="0">
                <a:latin typeface="ElectraLTStd-Bold"/>
              </a:rPr>
              <a:t>Introduction</a:t>
            </a:r>
            <a:endParaRPr lang="en-IN" dirty="0"/>
          </a:p>
        </p:txBody>
      </p:sp>
      <p:sp>
        <p:nvSpPr>
          <p:cNvPr id="3" name="Content Placeholder 2">
            <a:extLst>
              <a:ext uri="{FF2B5EF4-FFF2-40B4-BE49-F238E27FC236}">
                <a16:creationId xmlns:a16="http://schemas.microsoft.com/office/drawing/2014/main" id="{855CA310-7642-4CDA-A2B6-407A8768D19F}"/>
              </a:ext>
            </a:extLst>
          </p:cNvPr>
          <p:cNvSpPr>
            <a:spLocks noGrp="1"/>
          </p:cNvSpPr>
          <p:nvPr>
            <p:ph idx="1"/>
          </p:nvPr>
        </p:nvSpPr>
        <p:spPr>
          <a:xfrm>
            <a:off x="3869267" y="864108"/>
            <a:ext cx="7607115" cy="5120640"/>
          </a:xfrm>
        </p:spPr>
        <p:txBody>
          <a:bodyPr anchor="t">
            <a:normAutofit/>
          </a:bodyPr>
          <a:lstStyle/>
          <a:p>
            <a:pPr algn="l"/>
            <a:endParaRPr lang="en-IN" b="0" i="0" u="none" strike="noStrike" baseline="0" dirty="0">
              <a:solidFill>
                <a:srgbClr val="002060"/>
              </a:solidFill>
              <a:latin typeface="ElectraLTStd-Regular"/>
            </a:endParaRPr>
          </a:p>
          <a:p>
            <a:pPr algn="l"/>
            <a:r>
              <a:rPr lang="en-IN" b="0" i="0" u="none" strike="noStrike" baseline="0" dirty="0">
                <a:solidFill>
                  <a:srgbClr val="002060"/>
                </a:solidFill>
                <a:latin typeface="ElectraLTStd-Regular"/>
              </a:rPr>
              <a:t>GM case illustrates the integral part that information systems (IS) play in an organization’s success. </a:t>
            </a:r>
          </a:p>
          <a:p>
            <a:pPr algn="l"/>
            <a:r>
              <a:rPr lang="en-IN" b="0" i="0" u="none" strike="noStrike" baseline="0" dirty="0">
                <a:solidFill>
                  <a:srgbClr val="002060"/>
                </a:solidFill>
                <a:latin typeface="ElectraLTStd-Regular"/>
              </a:rPr>
              <a:t>In fact, General Motors is insourcing most of its information systems </a:t>
            </a:r>
            <a:r>
              <a:rPr lang="en-IN" b="1" i="0" u="none" strike="noStrike" baseline="0" dirty="0">
                <a:solidFill>
                  <a:srgbClr val="002060"/>
                </a:solidFill>
                <a:latin typeface="ElectraLTStd-Regular"/>
              </a:rPr>
              <a:t>to better meet the business needs of the organization</a:t>
            </a:r>
            <a:r>
              <a:rPr lang="en-IN" b="0" i="0" u="none" strike="noStrike" baseline="0" dirty="0">
                <a:solidFill>
                  <a:srgbClr val="002060"/>
                </a:solidFill>
                <a:latin typeface="ElectraLTStd-Regular"/>
              </a:rPr>
              <a:t>. In addition, the company is using information systems </a:t>
            </a:r>
            <a:r>
              <a:rPr lang="en-IN" b="1" i="0" u="none" strike="noStrike" baseline="0" dirty="0">
                <a:solidFill>
                  <a:srgbClr val="002060"/>
                </a:solidFill>
                <a:latin typeface="ElectraLTStd-Regular"/>
              </a:rPr>
              <a:t>to more effectively monitor quality control in manufacturing operations</a:t>
            </a:r>
          </a:p>
          <a:p>
            <a:pPr algn="l"/>
            <a:r>
              <a:rPr lang="en-IN" b="0" i="0" u="none" strike="noStrike" baseline="0" dirty="0">
                <a:solidFill>
                  <a:schemeClr val="tx1"/>
                </a:solidFill>
                <a:latin typeface="ElectraLTStd-Regular"/>
              </a:rPr>
              <a:t>It is important to note that “systems within organizations” do not have to be owned by the organization itself. Instead, organizations can deploy very productive IS that are owned by an external vendor. The key point here is that “systems within an organization” are intended to support internal processes, regardless of who actually owns the systems.</a:t>
            </a:r>
          </a:p>
          <a:p>
            <a:pPr algn="l"/>
            <a:endParaRPr lang="en-IN" b="1" dirty="0">
              <a:solidFill>
                <a:srgbClr val="002060"/>
              </a:solidFill>
            </a:endParaRPr>
          </a:p>
        </p:txBody>
      </p:sp>
    </p:spTree>
    <p:extLst>
      <p:ext uri="{BB962C8B-B14F-4D97-AF65-F5344CB8AC3E}">
        <p14:creationId xmlns:p14="http://schemas.microsoft.com/office/powerpoint/2010/main" val="321268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4530-9D72-40AC-B691-BAC628AE9EBE}"/>
              </a:ext>
            </a:extLst>
          </p:cNvPr>
          <p:cNvSpPr>
            <a:spLocks noGrp="1"/>
          </p:cNvSpPr>
          <p:nvPr>
            <p:ph type="title"/>
          </p:nvPr>
        </p:nvSpPr>
        <p:spPr/>
        <p:txBody>
          <a:bodyPr>
            <a:normAutofit/>
          </a:bodyPr>
          <a:lstStyle/>
          <a:p>
            <a:r>
              <a:rPr lang="en-IN" b="0" i="0" u="none" strike="noStrike" baseline="0" dirty="0">
                <a:latin typeface="ElectraLTStd-Regular"/>
              </a:rPr>
              <a:t>IS within your Organization</a:t>
            </a:r>
            <a:endParaRPr lang="en-IN" dirty="0"/>
          </a:p>
        </p:txBody>
      </p:sp>
      <p:sp>
        <p:nvSpPr>
          <p:cNvPr id="3" name="Content Placeholder 2">
            <a:extLst>
              <a:ext uri="{FF2B5EF4-FFF2-40B4-BE49-F238E27FC236}">
                <a16:creationId xmlns:a16="http://schemas.microsoft.com/office/drawing/2014/main" id="{7B5F85A7-A06A-49A6-9291-97C7838F684A}"/>
              </a:ext>
            </a:extLst>
          </p:cNvPr>
          <p:cNvSpPr>
            <a:spLocks noGrp="1"/>
          </p:cNvSpPr>
          <p:nvPr>
            <p:ph idx="1"/>
          </p:nvPr>
        </p:nvSpPr>
        <p:spPr/>
        <p:txBody>
          <a:bodyPr/>
          <a:lstStyle/>
          <a:p>
            <a:pPr algn="l"/>
            <a:r>
              <a:rPr lang="en-IN" b="0" i="0" u="none" strike="noStrike" baseline="0" dirty="0">
                <a:latin typeface="ElectraLTStd-Regular"/>
              </a:rPr>
              <a:t>It is important for you to have a working knowledge of IS within your organization, for a variety of reasons:</a:t>
            </a:r>
          </a:p>
          <a:p>
            <a:pPr algn="l"/>
            <a:endParaRPr lang="en-IN" sz="1800" b="0" i="0" u="none" strike="noStrike" baseline="0" dirty="0">
              <a:latin typeface="ElectraLTStd-Regular"/>
            </a:endParaRPr>
          </a:p>
          <a:p>
            <a:pPr algn="l"/>
            <a:r>
              <a:rPr lang="en-IN" b="1" i="0" u="none" strike="noStrike" baseline="0" dirty="0">
                <a:solidFill>
                  <a:schemeClr val="accent6">
                    <a:lumMod val="50000"/>
                  </a:schemeClr>
                </a:solidFill>
                <a:latin typeface="ElectraLTStd-Regular"/>
              </a:rPr>
              <a:t>First</a:t>
            </a:r>
            <a:r>
              <a:rPr lang="en-IN" b="0" i="0" u="none" strike="noStrike" baseline="0" dirty="0">
                <a:solidFill>
                  <a:schemeClr val="tx1"/>
                </a:solidFill>
                <a:latin typeface="ElectraLTStd-Regular"/>
              </a:rPr>
              <a:t>, your job will require you to access corporate data that are supplied primarily by your fi rm’s transaction processing systems and enterprise resource planning systems.</a:t>
            </a:r>
          </a:p>
          <a:p>
            <a:pPr algn="l"/>
            <a:r>
              <a:rPr lang="en-IN" b="1" i="0" u="none" strike="noStrike" baseline="0" dirty="0">
                <a:solidFill>
                  <a:schemeClr val="accent6">
                    <a:lumMod val="50000"/>
                  </a:schemeClr>
                </a:solidFill>
                <a:latin typeface="ElectraLTStd-Regular"/>
              </a:rPr>
              <a:t>Second</a:t>
            </a:r>
            <a:r>
              <a:rPr lang="en-IN" b="0" i="0" u="none" strike="noStrike" baseline="0" dirty="0">
                <a:solidFill>
                  <a:schemeClr val="tx1"/>
                </a:solidFill>
                <a:latin typeface="ElectraLTStd-Regular"/>
              </a:rPr>
              <a:t>, you will have a great deal of input into the format and content of the reports that you receive from these systems. </a:t>
            </a:r>
          </a:p>
          <a:p>
            <a:pPr algn="l"/>
            <a:r>
              <a:rPr lang="en-IN" b="1" i="0" u="none" strike="noStrike" baseline="0" dirty="0">
                <a:solidFill>
                  <a:schemeClr val="accent6">
                    <a:lumMod val="50000"/>
                  </a:schemeClr>
                </a:solidFill>
                <a:latin typeface="ElectraLTStd-Regular"/>
              </a:rPr>
              <a:t>Third</a:t>
            </a:r>
            <a:r>
              <a:rPr lang="en-IN" b="0" i="0" u="none" strike="noStrike" baseline="0" dirty="0">
                <a:solidFill>
                  <a:schemeClr val="tx1"/>
                </a:solidFill>
                <a:latin typeface="ElectraLTStd-Regular"/>
              </a:rPr>
              <a:t>, you will utilize the information contained in these reports to perform your job more productively.</a:t>
            </a:r>
            <a:endParaRPr lang="en-IN" dirty="0">
              <a:solidFill>
                <a:schemeClr val="tx1"/>
              </a:solidFill>
            </a:endParaRPr>
          </a:p>
        </p:txBody>
      </p:sp>
    </p:spTree>
    <p:extLst>
      <p:ext uri="{BB962C8B-B14F-4D97-AF65-F5344CB8AC3E}">
        <p14:creationId xmlns:p14="http://schemas.microsoft.com/office/powerpoint/2010/main" val="77006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4D21-8924-43CF-A007-D2A40206E83A}"/>
              </a:ext>
            </a:extLst>
          </p:cNvPr>
          <p:cNvSpPr>
            <a:spLocks noGrp="1"/>
          </p:cNvSpPr>
          <p:nvPr>
            <p:ph type="title"/>
          </p:nvPr>
        </p:nvSpPr>
        <p:spPr/>
        <p:txBody>
          <a:bodyPr>
            <a:normAutofit/>
          </a:bodyPr>
          <a:lstStyle/>
          <a:p>
            <a:r>
              <a:rPr lang="en-IN" b="1" i="0" u="none" strike="noStrike" baseline="0" dirty="0">
                <a:solidFill>
                  <a:schemeClr val="accent6">
                    <a:lumMod val="50000"/>
                  </a:schemeClr>
                </a:solidFill>
                <a:latin typeface="ElectraLTStd-Bold"/>
              </a:rPr>
              <a:t>Transaction Processing Systems</a:t>
            </a:r>
            <a:endParaRPr lang="en-IN" dirty="0">
              <a:solidFill>
                <a:schemeClr val="accent6">
                  <a:lumMod val="50000"/>
                </a:schemeClr>
              </a:solidFill>
            </a:endParaRPr>
          </a:p>
        </p:txBody>
      </p:sp>
      <p:sp>
        <p:nvSpPr>
          <p:cNvPr id="3" name="Content Placeholder 2">
            <a:extLst>
              <a:ext uri="{FF2B5EF4-FFF2-40B4-BE49-F238E27FC236}">
                <a16:creationId xmlns:a16="http://schemas.microsoft.com/office/drawing/2014/main" id="{35139B79-479C-42EC-9A07-BFF7CDF37A34}"/>
              </a:ext>
            </a:extLst>
          </p:cNvPr>
          <p:cNvSpPr>
            <a:spLocks noGrp="1"/>
          </p:cNvSpPr>
          <p:nvPr>
            <p:ph idx="1"/>
          </p:nvPr>
        </p:nvSpPr>
        <p:spPr/>
        <p:txBody>
          <a:bodyPr>
            <a:normAutofit/>
          </a:bodyPr>
          <a:lstStyle/>
          <a:p>
            <a:pPr algn="l"/>
            <a:r>
              <a:rPr lang="en-IN" b="0" i="0" u="none" strike="noStrike" baseline="0" dirty="0">
                <a:latin typeface="ElectraLTStd-Regular"/>
              </a:rPr>
              <a:t>A </a:t>
            </a:r>
            <a:r>
              <a:rPr lang="en-IN" b="1" i="0" u="none" strike="noStrike" baseline="0" dirty="0">
                <a:latin typeface="ElectraLTStd-Bold"/>
              </a:rPr>
              <a:t>transaction </a:t>
            </a:r>
            <a:r>
              <a:rPr lang="en-IN" b="0" i="0" u="none" strike="noStrike" baseline="0" dirty="0">
                <a:latin typeface="ElectraLTStd-Regular"/>
              </a:rPr>
              <a:t>is any business event that generates data worthy of being captured and stored in a database.</a:t>
            </a:r>
          </a:p>
          <a:p>
            <a:pPr algn="l"/>
            <a:r>
              <a:rPr lang="en-IN" b="0" i="0" u="none" strike="noStrike" baseline="0" dirty="0">
                <a:latin typeface="ElectraLTStd-Regular"/>
              </a:rPr>
              <a:t>A </a:t>
            </a:r>
            <a:r>
              <a:rPr lang="en-IN" b="1" i="0" u="none" strike="noStrike" baseline="0" dirty="0">
                <a:latin typeface="ElectraLTStd-Bold"/>
              </a:rPr>
              <a:t>transaction processing system (TPS) </a:t>
            </a:r>
            <a:r>
              <a:rPr lang="en-IN" b="0" i="0" u="none" strike="noStrike" baseline="0" dirty="0">
                <a:latin typeface="ElectraLTStd-Regular"/>
              </a:rPr>
              <a:t>supports the monitoring, collection, storage, and processing of data from the organization’s basic business transactions, each of which generates data.</a:t>
            </a:r>
          </a:p>
          <a:p>
            <a:pPr algn="l"/>
            <a:r>
              <a:rPr lang="en-IN" b="0" i="0" u="none" strike="noStrike" baseline="0" dirty="0">
                <a:latin typeface="ElectraLTStd-Regular"/>
              </a:rPr>
              <a:t>The TPS collects data continuously, typically in </a:t>
            </a:r>
            <a:r>
              <a:rPr lang="en-IN" b="0" i="1" u="none" strike="noStrike" baseline="0" dirty="0">
                <a:latin typeface="ElectraLTStd-Cursive"/>
              </a:rPr>
              <a:t>real time</a:t>
            </a:r>
            <a:r>
              <a:rPr lang="en-IN" b="0" i="0" u="none" strike="noStrike" baseline="0" dirty="0">
                <a:latin typeface="ElectraLTStd-Regular"/>
              </a:rPr>
              <a:t>—that is, as soon as the data are generated—and it provides the input data for the corporate databases.</a:t>
            </a:r>
          </a:p>
          <a:p>
            <a:pPr algn="l"/>
            <a:r>
              <a:rPr lang="en-IN" b="0" i="0" u="none" strike="noStrike" baseline="0" dirty="0">
                <a:latin typeface="ElectraLTStd-Regular"/>
              </a:rPr>
              <a:t>TPSs have to efficiently handle both </a:t>
            </a:r>
            <a:r>
              <a:rPr lang="en-IN" b="1" i="0" u="none" strike="noStrike" baseline="0" dirty="0">
                <a:latin typeface="ElectraLTStd-Regular"/>
              </a:rPr>
              <a:t>high volumes of data </a:t>
            </a:r>
            <a:r>
              <a:rPr lang="en-IN" b="0" i="0" u="none" strike="noStrike" baseline="0" dirty="0">
                <a:latin typeface="ElectraLTStd-Regular"/>
              </a:rPr>
              <a:t>and large variations in those volumes</a:t>
            </a:r>
          </a:p>
          <a:p>
            <a:pPr algn="l"/>
            <a:r>
              <a:rPr lang="en-IN" b="0" i="0" u="none" strike="noStrike" baseline="0" dirty="0">
                <a:latin typeface="ElectraLTStd-Regular"/>
              </a:rPr>
              <a:t>Must </a:t>
            </a:r>
            <a:r>
              <a:rPr lang="en-IN" b="0" i="0" u="none" strike="noStrike" baseline="0" dirty="0">
                <a:solidFill>
                  <a:schemeClr val="accent6">
                    <a:lumMod val="50000"/>
                  </a:schemeClr>
                </a:solidFill>
                <a:latin typeface="ElectraLTStd-Regular"/>
              </a:rPr>
              <a:t>avoid errors and downtime</a:t>
            </a:r>
            <a:r>
              <a:rPr lang="en-IN" b="0" i="0" u="none" strike="noStrike" baseline="0" dirty="0">
                <a:solidFill>
                  <a:srgbClr val="002060"/>
                </a:solidFill>
                <a:latin typeface="ElectraLTStd-Regular"/>
              </a:rPr>
              <a:t>, record results accurately and securely</a:t>
            </a:r>
            <a:r>
              <a:rPr lang="en-IN" b="0" i="0" u="none" strike="noStrike" baseline="0" dirty="0">
                <a:latin typeface="ElectraLTStd-Regular"/>
              </a:rPr>
              <a:t>, and </a:t>
            </a:r>
            <a:r>
              <a:rPr lang="en-IN" b="0" i="0" u="none" strike="noStrike" baseline="0" dirty="0">
                <a:solidFill>
                  <a:srgbClr val="7030A0"/>
                </a:solidFill>
                <a:latin typeface="ElectraLTStd-Regular"/>
              </a:rPr>
              <a:t>maintain privacy and security</a:t>
            </a:r>
            <a:r>
              <a:rPr lang="en-IN" b="0" i="0" u="none" strike="noStrike" baseline="0" dirty="0">
                <a:latin typeface="ElectraLTStd-Regular"/>
              </a:rPr>
              <a:t>.</a:t>
            </a:r>
            <a:endParaRPr lang="en-IN" dirty="0"/>
          </a:p>
        </p:txBody>
      </p:sp>
    </p:spTree>
    <p:extLst>
      <p:ext uri="{BB962C8B-B14F-4D97-AF65-F5344CB8AC3E}">
        <p14:creationId xmlns:p14="http://schemas.microsoft.com/office/powerpoint/2010/main" val="4406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220D-DA45-410B-8FBF-2A225C22AE5F}"/>
              </a:ext>
            </a:extLst>
          </p:cNvPr>
          <p:cNvSpPr>
            <a:spLocks noGrp="1"/>
          </p:cNvSpPr>
          <p:nvPr>
            <p:ph type="title"/>
          </p:nvPr>
        </p:nvSpPr>
        <p:spPr>
          <a:xfrm>
            <a:off x="252919" y="1123837"/>
            <a:ext cx="2861342" cy="4601183"/>
          </a:xfrm>
        </p:spPr>
        <p:txBody>
          <a:bodyPr/>
          <a:lstStyle/>
          <a:p>
            <a:r>
              <a:rPr lang="en-IN" sz="3600" b="0" i="0" u="none" strike="noStrike" baseline="0" dirty="0">
                <a:latin typeface="ElectraLTStd-Regular"/>
              </a:rPr>
              <a:t>How</a:t>
            </a:r>
            <a:br>
              <a:rPr lang="en-IN" sz="3600" b="0" i="0" u="none" strike="noStrike" baseline="0" dirty="0">
                <a:latin typeface="ElectraLTStd-Regular"/>
              </a:rPr>
            </a:br>
            <a:r>
              <a:rPr lang="en-IN" sz="3600" b="0" i="0" u="none" strike="noStrike" baseline="0" dirty="0">
                <a:latin typeface="ElectraLTStd-Regular"/>
              </a:rPr>
              <a:t>transaction processing systems</a:t>
            </a:r>
            <a:br>
              <a:rPr lang="en-IN" sz="3600" b="0" i="0" u="none" strike="noStrike" baseline="0" dirty="0">
                <a:latin typeface="ElectraLTStd-Regular"/>
              </a:rPr>
            </a:br>
            <a:r>
              <a:rPr lang="en-IN" sz="3600" b="0" i="0" u="none" strike="noStrike" baseline="0" dirty="0">
                <a:latin typeface="ElectraLTStd-Regular"/>
              </a:rPr>
              <a:t>manage data</a:t>
            </a:r>
            <a:r>
              <a:rPr lang="en-IN" sz="3600" b="1" i="0" u="none" strike="noStrike" baseline="0" dirty="0">
                <a:latin typeface="ElectraLTStd-Bold"/>
              </a:rPr>
              <a:t>.</a:t>
            </a:r>
            <a:br>
              <a:rPr lang="en-IN" dirty="0"/>
            </a:br>
            <a:endParaRPr lang="en-IN" dirty="0"/>
          </a:p>
        </p:txBody>
      </p:sp>
      <p:pic>
        <p:nvPicPr>
          <p:cNvPr id="7" name="Content Placeholder 6">
            <a:extLst>
              <a:ext uri="{FF2B5EF4-FFF2-40B4-BE49-F238E27FC236}">
                <a16:creationId xmlns:a16="http://schemas.microsoft.com/office/drawing/2014/main" id="{4B1A3BA4-7DB2-4BE7-8EE4-BE582D426321}"/>
              </a:ext>
            </a:extLst>
          </p:cNvPr>
          <p:cNvPicPr>
            <a:picLocks noGrp="1" noChangeAspect="1"/>
          </p:cNvPicPr>
          <p:nvPr>
            <p:ph idx="1"/>
          </p:nvPr>
        </p:nvPicPr>
        <p:blipFill>
          <a:blip r:embed="rId2"/>
          <a:stretch>
            <a:fillRect/>
          </a:stretch>
        </p:blipFill>
        <p:spPr>
          <a:xfrm>
            <a:off x="3619361" y="1404730"/>
            <a:ext cx="7485962" cy="4002156"/>
          </a:xfrm>
        </p:spPr>
      </p:pic>
    </p:spTree>
    <p:extLst>
      <p:ext uri="{BB962C8B-B14F-4D97-AF65-F5344CB8AC3E}">
        <p14:creationId xmlns:p14="http://schemas.microsoft.com/office/powerpoint/2010/main" val="24102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E9E0-8DC6-4996-8A74-B8302CC1A97F}"/>
              </a:ext>
            </a:extLst>
          </p:cNvPr>
          <p:cNvSpPr>
            <a:spLocks noGrp="1"/>
          </p:cNvSpPr>
          <p:nvPr>
            <p:ph type="title"/>
          </p:nvPr>
        </p:nvSpPr>
        <p:spPr>
          <a:xfrm>
            <a:off x="256032" y="1143000"/>
            <a:ext cx="2834640" cy="1692965"/>
          </a:xfrm>
        </p:spPr>
        <p:txBody>
          <a:bodyPr>
            <a:normAutofit/>
          </a:bodyPr>
          <a:lstStyle/>
          <a:p>
            <a:r>
              <a:rPr lang="en-IN" sz="2400" b="1" i="0" u="none" strike="noStrike" baseline="0" dirty="0">
                <a:solidFill>
                  <a:schemeClr val="tx1"/>
                </a:solidFill>
                <a:latin typeface="ElectraLTStd-Bold"/>
              </a:rPr>
              <a:t>Introduction</a:t>
            </a:r>
            <a:endParaRPr lang="en-IN" sz="2400" dirty="0">
              <a:solidFill>
                <a:schemeClr val="tx1"/>
              </a:solidFill>
            </a:endParaRPr>
          </a:p>
        </p:txBody>
      </p:sp>
      <p:sp>
        <p:nvSpPr>
          <p:cNvPr id="3" name="Content Placeholder 2">
            <a:extLst>
              <a:ext uri="{FF2B5EF4-FFF2-40B4-BE49-F238E27FC236}">
                <a16:creationId xmlns:a16="http://schemas.microsoft.com/office/drawing/2014/main" id="{3A544FE1-6A9C-4017-9E76-3AABD63291C0}"/>
              </a:ext>
            </a:extLst>
          </p:cNvPr>
          <p:cNvSpPr>
            <a:spLocks noGrp="1"/>
          </p:cNvSpPr>
          <p:nvPr>
            <p:ph idx="1"/>
          </p:nvPr>
        </p:nvSpPr>
        <p:spPr>
          <a:xfrm>
            <a:off x="3498574" y="868679"/>
            <a:ext cx="7684538" cy="5479111"/>
          </a:xfrm>
        </p:spPr>
        <p:txBody>
          <a:bodyPr/>
          <a:lstStyle/>
          <a:p>
            <a:pPr algn="l"/>
            <a:r>
              <a:rPr lang="en-IN" b="0" i="0" u="none" strike="noStrike" baseline="0" dirty="0">
                <a:latin typeface="ElectraLTStd-Regular"/>
              </a:rPr>
              <a:t>E-commerce is transforming all of the business functional areas as well as their fundamental tasks, from advertising to paying bills. Its impact is so pervasive that it is affecting almost every modern organization.</a:t>
            </a:r>
          </a:p>
          <a:p>
            <a:pPr algn="l"/>
            <a:r>
              <a:rPr lang="en-IN" b="1" i="0" u="none" strike="noStrike" baseline="0" dirty="0">
                <a:latin typeface="ElectraLTStd-Regular"/>
              </a:rPr>
              <a:t>Electronic commerce influences organizations in many significant ways</a:t>
            </a:r>
            <a:r>
              <a:rPr lang="en-IN" b="0" i="0" u="none" strike="noStrike" baseline="0" dirty="0">
                <a:latin typeface="ElectraLTStd-Regular"/>
              </a:rPr>
              <a:t>.</a:t>
            </a:r>
          </a:p>
          <a:p>
            <a:pPr algn="l"/>
            <a:r>
              <a:rPr lang="en-IN" b="0" i="0" u="none" strike="noStrike" baseline="0" dirty="0">
                <a:latin typeface="ElectraLTStd-Regular"/>
              </a:rPr>
              <a:t>First, it increases an organization’s </a:t>
            </a:r>
            <a:r>
              <a:rPr lang="en-IN" b="0" i="1" u="none" strike="noStrike" baseline="0" dirty="0">
                <a:latin typeface="ElectraLTStd-Cursive"/>
              </a:rPr>
              <a:t>reach</a:t>
            </a:r>
            <a:r>
              <a:rPr lang="en-IN" b="0" i="0" u="none" strike="noStrike" baseline="0" dirty="0">
                <a:latin typeface="ElectraLTStd-Regular"/>
              </a:rPr>
              <a:t>, defined as the number of potential customers to whom the company can market its products.</a:t>
            </a:r>
          </a:p>
          <a:p>
            <a:pPr algn="l"/>
            <a:r>
              <a:rPr lang="en-IN" b="0" i="0" u="none" strike="noStrike" baseline="0" dirty="0">
                <a:latin typeface="ElectraLTStd-Regular"/>
              </a:rPr>
              <a:t>Many small businesses can now operate and compete in market spaces that formerly were dominated by larger companies.</a:t>
            </a:r>
          </a:p>
          <a:p>
            <a:pPr algn="l"/>
            <a:r>
              <a:rPr lang="en-IN" b="0" i="0" u="none" strike="noStrike" baseline="0" dirty="0">
                <a:latin typeface="ElectraLTStd-Regular"/>
              </a:rPr>
              <a:t>Another major impact of electronic commerce has been to remove many of the barriers that previously impeded entrepreneurs seeking to start their own businesses.</a:t>
            </a:r>
          </a:p>
          <a:p>
            <a:pPr algn="l"/>
            <a:r>
              <a:rPr lang="en-IN" b="0" i="0" u="none" strike="noStrike" baseline="0" dirty="0">
                <a:latin typeface="ElectraLTStd-Regular"/>
              </a:rPr>
              <a:t>Electronic commerce is also fundamentally transforming the nature of competition through the development of new online companies, new business models, and the diversity of EC-related products and services.</a:t>
            </a:r>
          </a:p>
          <a:p>
            <a:pPr algn="l"/>
            <a:endParaRPr lang="en-IN" dirty="0"/>
          </a:p>
        </p:txBody>
      </p:sp>
      <p:sp>
        <p:nvSpPr>
          <p:cNvPr id="4" name="Text Placeholder 3">
            <a:extLst>
              <a:ext uri="{FF2B5EF4-FFF2-40B4-BE49-F238E27FC236}">
                <a16:creationId xmlns:a16="http://schemas.microsoft.com/office/drawing/2014/main" id="{952C8FA1-709C-439B-A11C-4635E31B2219}"/>
              </a:ext>
            </a:extLst>
          </p:cNvPr>
          <p:cNvSpPr>
            <a:spLocks noGrp="1"/>
          </p:cNvSpPr>
          <p:nvPr>
            <p:ph type="body" sz="half" idx="2"/>
          </p:nvPr>
        </p:nvSpPr>
        <p:spPr>
          <a:xfrm>
            <a:off x="256032" y="3087757"/>
            <a:ext cx="3070264" cy="2728409"/>
          </a:xfrm>
        </p:spPr>
        <p:txBody>
          <a:bodyPr>
            <a:noAutofit/>
          </a:bodyPr>
          <a:lstStyle/>
          <a:p>
            <a:pPr algn="l"/>
            <a:r>
              <a:rPr lang="en-IN" sz="2100" b="0" i="0" u="none" strike="noStrike" baseline="0" dirty="0">
                <a:solidFill>
                  <a:srgbClr val="C00000"/>
                </a:solidFill>
                <a:latin typeface="ElectraLTStd-Regular"/>
              </a:rPr>
              <a:t>Electronic commerce (EC or e-commerce) describes the process of buying, selling, transferring, or exchanging products, services, or information via computer networks, including the Internet.</a:t>
            </a:r>
            <a:endParaRPr lang="en-IN" sz="2100" dirty="0">
              <a:solidFill>
                <a:srgbClr val="C00000"/>
              </a:solidFill>
            </a:endParaRPr>
          </a:p>
        </p:txBody>
      </p:sp>
    </p:spTree>
    <p:extLst>
      <p:ext uri="{BB962C8B-B14F-4D97-AF65-F5344CB8AC3E}">
        <p14:creationId xmlns:p14="http://schemas.microsoft.com/office/powerpoint/2010/main" val="396896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69B4-574D-4C8D-A26C-11BB9521F7F8}"/>
              </a:ext>
            </a:extLst>
          </p:cNvPr>
          <p:cNvSpPr>
            <a:spLocks noGrp="1"/>
          </p:cNvSpPr>
          <p:nvPr>
            <p:ph type="title"/>
          </p:nvPr>
        </p:nvSpPr>
        <p:spPr/>
        <p:txBody>
          <a:bodyPr>
            <a:normAutofit/>
          </a:bodyPr>
          <a:lstStyle/>
          <a:p>
            <a:r>
              <a:rPr lang="en-IN" b="0" i="0" u="none" strike="noStrike" baseline="0" dirty="0">
                <a:solidFill>
                  <a:srgbClr val="7030A0"/>
                </a:solidFill>
                <a:latin typeface="ElectraLTStd-Regular"/>
              </a:rPr>
              <a:t>How TPSs handle the complexities of transactional data:</a:t>
            </a:r>
            <a:endParaRPr lang="en-IN" dirty="0">
              <a:solidFill>
                <a:srgbClr val="7030A0"/>
              </a:solidFill>
            </a:endParaRPr>
          </a:p>
        </p:txBody>
      </p:sp>
      <p:sp>
        <p:nvSpPr>
          <p:cNvPr id="3" name="Content Placeholder 2">
            <a:extLst>
              <a:ext uri="{FF2B5EF4-FFF2-40B4-BE49-F238E27FC236}">
                <a16:creationId xmlns:a16="http://schemas.microsoft.com/office/drawing/2014/main" id="{7F8E8824-0453-4380-968F-FEF5B788EBC0}"/>
              </a:ext>
            </a:extLst>
          </p:cNvPr>
          <p:cNvSpPr>
            <a:spLocks noGrp="1"/>
          </p:cNvSpPr>
          <p:nvPr>
            <p:ph idx="1"/>
          </p:nvPr>
        </p:nvSpPr>
        <p:spPr>
          <a:xfrm>
            <a:off x="3591339" y="864108"/>
            <a:ext cx="7593129" cy="5120640"/>
          </a:xfrm>
        </p:spPr>
        <p:txBody>
          <a:bodyPr>
            <a:normAutofit/>
          </a:bodyPr>
          <a:lstStyle/>
          <a:p>
            <a:pPr algn="l"/>
            <a:r>
              <a:rPr lang="en-IN" b="0" i="0" u="none" strike="noStrike" baseline="0" dirty="0">
                <a:latin typeface="ElectraLTStd-Regular"/>
              </a:rPr>
              <a:t>• When more than one person or application program can access the database at the same time, the database has to be protected from errors resulting from overlapping updates.</a:t>
            </a:r>
          </a:p>
          <a:p>
            <a:pPr algn="l"/>
            <a:r>
              <a:rPr lang="en-IN" b="0" i="0" u="none" strike="noStrike" baseline="0" dirty="0">
                <a:latin typeface="ElectraLTStd-Regular"/>
              </a:rPr>
              <a:t>• When processing a transaction involves more than one computer, the database and all users must be protected against inconsistencies arising from a failure of any component at any time.</a:t>
            </a:r>
          </a:p>
          <a:p>
            <a:pPr algn="l"/>
            <a:r>
              <a:rPr lang="en-IN" b="0" i="0" u="none" strike="noStrike" baseline="0" dirty="0">
                <a:latin typeface="ElectraLTStd-Regular"/>
              </a:rPr>
              <a:t>• It must be possible to reverse a transaction in its entirety if it turns out to have been entered in error. It is also necessary to reverse a transaction when a customer returns a purchased item.</a:t>
            </a:r>
          </a:p>
          <a:p>
            <a:pPr algn="l"/>
            <a:r>
              <a:rPr lang="en-IN" b="0" i="0" u="none" strike="noStrike" baseline="0" dirty="0">
                <a:latin typeface="ElectraLTStd-Regular"/>
              </a:rPr>
              <a:t>• It is frequently important to preserve an audit trail. In fact, for certain transactions an audit trail may be legally required</a:t>
            </a:r>
            <a:r>
              <a:rPr lang="en-IN" sz="1800" b="0" i="0" u="none" strike="noStrike" baseline="0" dirty="0">
                <a:latin typeface="ElectraLTStd-Regular"/>
              </a:rPr>
              <a:t>.</a:t>
            </a:r>
            <a:endParaRPr lang="en-IN" dirty="0"/>
          </a:p>
        </p:txBody>
      </p:sp>
    </p:spTree>
    <p:extLst>
      <p:ext uri="{BB962C8B-B14F-4D97-AF65-F5344CB8AC3E}">
        <p14:creationId xmlns:p14="http://schemas.microsoft.com/office/powerpoint/2010/main" val="206645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9372-519F-482C-9098-CDAAADBC5077}"/>
              </a:ext>
            </a:extLst>
          </p:cNvPr>
          <p:cNvSpPr>
            <a:spLocks noGrp="1"/>
          </p:cNvSpPr>
          <p:nvPr>
            <p:ph type="title"/>
          </p:nvPr>
        </p:nvSpPr>
        <p:spPr/>
        <p:txBody>
          <a:bodyPr/>
          <a:lstStyle/>
          <a:p>
            <a:r>
              <a:rPr lang="en-IN" sz="3600" b="1" i="0" u="none" strike="noStrike" baseline="0" dirty="0">
                <a:solidFill>
                  <a:schemeClr val="accent6">
                    <a:lumMod val="50000"/>
                  </a:schemeClr>
                </a:solidFill>
                <a:latin typeface="ElectraLTStd-Regular"/>
              </a:rPr>
              <a:t>TPS Data Entry</a:t>
            </a:r>
            <a:endParaRPr lang="en-IN" b="1" dirty="0">
              <a:solidFill>
                <a:schemeClr val="accent6">
                  <a:lumMod val="50000"/>
                </a:schemeClr>
              </a:solidFill>
            </a:endParaRPr>
          </a:p>
        </p:txBody>
      </p:sp>
      <p:sp>
        <p:nvSpPr>
          <p:cNvPr id="3" name="Content Placeholder 2">
            <a:extLst>
              <a:ext uri="{FF2B5EF4-FFF2-40B4-BE49-F238E27FC236}">
                <a16:creationId xmlns:a16="http://schemas.microsoft.com/office/drawing/2014/main" id="{499B7F8D-3DD1-4D64-B86F-02A8666022EE}"/>
              </a:ext>
            </a:extLst>
          </p:cNvPr>
          <p:cNvSpPr>
            <a:spLocks noGrp="1"/>
          </p:cNvSpPr>
          <p:nvPr>
            <p:ph idx="1"/>
          </p:nvPr>
        </p:nvSpPr>
        <p:spPr>
          <a:xfrm>
            <a:off x="3750365" y="864108"/>
            <a:ext cx="7619999" cy="5120640"/>
          </a:xfrm>
        </p:spPr>
        <p:txBody>
          <a:bodyPr>
            <a:normAutofit/>
          </a:bodyPr>
          <a:lstStyle/>
          <a:p>
            <a:pPr algn="l"/>
            <a:r>
              <a:rPr lang="en-IN" sz="2100" b="0" i="0" u="none" strike="noStrike" baseline="0" dirty="0">
                <a:latin typeface="ElectraLTStd-Regular"/>
              </a:rPr>
              <a:t>Organizations try to automate the TPS data entry as much as possible because of the large volume involved, a process called </a:t>
            </a:r>
            <a:r>
              <a:rPr lang="en-IN" sz="2100" b="1" i="1" u="none" strike="noStrike" baseline="0" dirty="0">
                <a:latin typeface="ElectraLTStd-Cursive"/>
              </a:rPr>
              <a:t>source data automation</a:t>
            </a:r>
            <a:r>
              <a:rPr lang="en-IN" sz="2100" b="0" i="1" u="none" strike="noStrike" baseline="0" dirty="0">
                <a:latin typeface="ElectraLTStd-Cursive"/>
              </a:rPr>
              <a:t>.</a:t>
            </a:r>
          </a:p>
          <a:p>
            <a:pPr algn="l"/>
            <a:r>
              <a:rPr lang="en-IN" sz="2100" b="0" i="0" u="none" strike="noStrike" baseline="0" dirty="0">
                <a:latin typeface="ElectraLTStd-Regular"/>
              </a:rPr>
              <a:t>The system processes data in one of two basic ways: </a:t>
            </a:r>
            <a:r>
              <a:rPr lang="en-IN" sz="2100" b="1" i="0" u="none" strike="noStrike" baseline="0" dirty="0">
                <a:solidFill>
                  <a:srgbClr val="7030A0"/>
                </a:solidFill>
                <a:latin typeface="ElectraLTStd-Regular"/>
              </a:rPr>
              <a:t>batch processing and online processing.</a:t>
            </a:r>
          </a:p>
          <a:p>
            <a:pPr algn="l"/>
            <a:r>
              <a:rPr lang="en-IN" sz="2100" b="0" i="0" u="none" strike="noStrike" baseline="0" dirty="0">
                <a:latin typeface="ElectraLTStd-Regular"/>
              </a:rPr>
              <a:t>In </a:t>
            </a:r>
            <a:r>
              <a:rPr lang="en-IN" sz="2100" b="1" i="0" u="none" strike="noStrike" baseline="0" dirty="0">
                <a:latin typeface="ElectraLTStd-Bold"/>
              </a:rPr>
              <a:t>batch processing</a:t>
            </a:r>
            <a:r>
              <a:rPr lang="en-IN" sz="2100" b="0" i="0" u="none" strike="noStrike" baseline="0" dirty="0">
                <a:latin typeface="ElectraLTStd-Regular"/>
              </a:rPr>
              <a:t>, the fi rm collects data from transactions as they occur, placing them in groups or </a:t>
            </a:r>
            <a:r>
              <a:rPr lang="en-IN" sz="2100" b="0" i="1" u="none" strike="noStrike" baseline="0" dirty="0">
                <a:latin typeface="ElectraLTStd-Cursive"/>
              </a:rPr>
              <a:t>batches</a:t>
            </a:r>
            <a:r>
              <a:rPr lang="en-IN" sz="2100" b="0" i="0" u="none" strike="noStrike" baseline="0" dirty="0">
                <a:latin typeface="ElectraLTStd-Regular"/>
              </a:rPr>
              <a:t>. The system then prepares and processes the batches periodically.</a:t>
            </a:r>
          </a:p>
          <a:p>
            <a:pPr algn="l"/>
            <a:r>
              <a:rPr lang="en-IN" sz="2100" b="0" i="0" u="none" strike="noStrike" baseline="0" dirty="0">
                <a:latin typeface="ElectraLTStd-Regular"/>
              </a:rPr>
              <a:t>In </a:t>
            </a:r>
            <a:r>
              <a:rPr lang="en-IN" sz="2100" b="1" i="0" u="none" strike="noStrike" baseline="0" dirty="0">
                <a:latin typeface="ElectraLTStd-Bold"/>
              </a:rPr>
              <a:t>online transaction processing (OLTP)</a:t>
            </a:r>
            <a:r>
              <a:rPr lang="en-IN" sz="2100" b="0" i="0" u="none" strike="noStrike" baseline="0" dirty="0">
                <a:latin typeface="ElectraLTStd-Regular"/>
              </a:rPr>
              <a:t>, business transactions are processed online as soon as they occur</a:t>
            </a:r>
            <a:endParaRPr lang="en-IN" sz="2100" b="1" dirty="0">
              <a:solidFill>
                <a:srgbClr val="7030A0"/>
              </a:solidFill>
            </a:endParaRPr>
          </a:p>
        </p:txBody>
      </p:sp>
    </p:spTree>
    <p:extLst>
      <p:ext uri="{BB962C8B-B14F-4D97-AF65-F5344CB8AC3E}">
        <p14:creationId xmlns:p14="http://schemas.microsoft.com/office/powerpoint/2010/main" val="18532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4071-15EA-4C30-B678-F00AAFBF4017}"/>
              </a:ext>
            </a:extLst>
          </p:cNvPr>
          <p:cNvSpPr>
            <a:spLocks noGrp="1"/>
          </p:cNvSpPr>
          <p:nvPr>
            <p:ph type="title"/>
          </p:nvPr>
        </p:nvSpPr>
        <p:spPr/>
        <p:txBody>
          <a:bodyPr>
            <a:normAutofit/>
          </a:bodyPr>
          <a:lstStyle/>
          <a:p>
            <a:r>
              <a:rPr lang="en-IN" sz="4000" b="1" i="0" u="none" strike="noStrike" baseline="0" dirty="0">
                <a:solidFill>
                  <a:srgbClr val="C00000"/>
                </a:solidFill>
                <a:latin typeface="ElectraLTStd-Bold"/>
              </a:rPr>
              <a:t>Functional Area Information Systems</a:t>
            </a:r>
            <a:endParaRPr lang="en-IN" sz="4000" dirty="0">
              <a:solidFill>
                <a:srgbClr val="C00000"/>
              </a:solidFill>
            </a:endParaRPr>
          </a:p>
        </p:txBody>
      </p:sp>
      <p:sp>
        <p:nvSpPr>
          <p:cNvPr id="3" name="Text Placeholder 2">
            <a:extLst>
              <a:ext uri="{FF2B5EF4-FFF2-40B4-BE49-F238E27FC236}">
                <a16:creationId xmlns:a16="http://schemas.microsoft.com/office/drawing/2014/main" id="{1C28F0CB-6DD7-45EF-A177-0AC35461E312}"/>
              </a:ext>
            </a:extLst>
          </p:cNvPr>
          <p:cNvSpPr>
            <a:spLocks noGrp="1"/>
          </p:cNvSpPr>
          <p:nvPr>
            <p:ph type="body" idx="1"/>
          </p:nvPr>
        </p:nvSpPr>
        <p:spPr/>
        <p:txBody>
          <a:bodyPr/>
          <a:lstStyle/>
          <a:p>
            <a:r>
              <a:rPr lang="en-US" dirty="0"/>
              <a:t>MIS</a:t>
            </a:r>
            <a:endParaRPr lang="en-IN" dirty="0"/>
          </a:p>
        </p:txBody>
      </p:sp>
    </p:spTree>
    <p:extLst>
      <p:ext uri="{BB962C8B-B14F-4D97-AF65-F5344CB8AC3E}">
        <p14:creationId xmlns:p14="http://schemas.microsoft.com/office/powerpoint/2010/main" val="668286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F22E-E6C8-45C2-A0B5-EF75181F63C8}"/>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8D2AB197-ACE3-4E36-BAB2-2EFB20C89021}"/>
              </a:ext>
            </a:extLst>
          </p:cNvPr>
          <p:cNvSpPr>
            <a:spLocks noGrp="1"/>
          </p:cNvSpPr>
          <p:nvPr>
            <p:ph idx="1"/>
          </p:nvPr>
        </p:nvSpPr>
        <p:spPr>
          <a:xfrm>
            <a:off x="3445565" y="864108"/>
            <a:ext cx="7738903" cy="5120640"/>
          </a:xfrm>
        </p:spPr>
        <p:txBody>
          <a:bodyPr anchor="t"/>
          <a:lstStyle/>
          <a:p>
            <a:pPr algn="l"/>
            <a:r>
              <a:rPr lang="en-IN" b="0" i="0" u="none" strike="noStrike" baseline="0" dirty="0">
                <a:latin typeface="ElectraLTStd-Regular"/>
              </a:rPr>
              <a:t>Each department or functional area within an organization has its own collection of application programs, or information systems.</a:t>
            </a:r>
          </a:p>
          <a:p>
            <a:pPr algn="l"/>
            <a:r>
              <a:rPr lang="en-IN" b="0" i="0" u="none" strike="noStrike" baseline="0" dirty="0">
                <a:latin typeface="ElectraLTStd-Regular"/>
              </a:rPr>
              <a:t>Each of these </a:t>
            </a:r>
            <a:r>
              <a:rPr lang="en-IN" b="1" i="0" u="none" strike="noStrike" baseline="0" dirty="0">
                <a:latin typeface="ElectraLTStd-Bold"/>
              </a:rPr>
              <a:t>functional area information systems </a:t>
            </a:r>
            <a:r>
              <a:rPr lang="en-IN" b="0" i="0" u="none" strike="noStrike" baseline="0" dirty="0">
                <a:latin typeface="ElectraLTStd-Regular"/>
              </a:rPr>
              <a:t>(FAISs) supports a particular functional area in the organization by increasing each area’s internal efficiency and effectiveness.</a:t>
            </a:r>
          </a:p>
          <a:p>
            <a:pPr algn="l"/>
            <a:r>
              <a:rPr lang="en-IN" b="0" i="0" u="none" strike="noStrike" baseline="0" dirty="0">
                <a:latin typeface="ElectraLTStd-Regular"/>
              </a:rPr>
              <a:t>Examples of FAISs are </a:t>
            </a:r>
          </a:p>
          <a:p>
            <a:pPr lvl="1">
              <a:buFont typeface="Wingdings" panose="05000000000000000000" pitchFamily="2" charset="2"/>
              <a:buChar char="v"/>
            </a:pPr>
            <a:r>
              <a:rPr lang="en-IN" sz="2000" b="0" i="0" u="none" strike="noStrike" baseline="0" dirty="0">
                <a:solidFill>
                  <a:srgbClr val="002060"/>
                </a:solidFill>
                <a:latin typeface="ElectraLTStd-Regular"/>
              </a:rPr>
              <a:t>Accounting IS, </a:t>
            </a:r>
          </a:p>
          <a:p>
            <a:pPr lvl="1">
              <a:buFont typeface="Wingdings" panose="05000000000000000000" pitchFamily="2" charset="2"/>
              <a:buChar char="v"/>
            </a:pPr>
            <a:r>
              <a:rPr lang="en-IN" sz="2000" dirty="0">
                <a:solidFill>
                  <a:srgbClr val="002060"/>
                </a:solidFill>
                <a:latin typeface="ElectraLTStd-Regular"/>
              </a:rPr>
              <a:t>F</a:t>
            </a:r>
            <a:r>
              <a:rPr lang="en-IN" sz="2000" b="0" i="0" u="none" strike="noStrike" baseline="0" dirty="0">
                <a:solidFill>
                  <a:srgbClr val="002060"/>
                </a:solidFill>
                <a:latin typeface="ElectraLTStd-Regular"/>
              </a:rPr>
              <a:t>inance IS, </a:t>
            </a:r>
          </a:p>
          <a:p>
            <a:pPr lvl="1">
              <a:buFont typeface="Wingdings" panose="05000000000000000000" pitchFamily="2" charset="2"/>
              <a:buChar char="v"/>
            </a:pPr>
            <a:r>
              <a:rPr lang="en-IN" sz="2000" dirty="0">
                <a:solidFill>
                  <a:srgbClr val="002060"/>
                </a:solidFill>
                <a:latin typeface="ElectraLTStd-Regular"/>
              </a:rPr>
              <a:t>P</a:t>
            </a:r>
            <a:r>
              <a:rPr lang="en-IN" sz="2000" b="0" i="0" u="none" strike="noStrike" baseline="0" dirty="0">
                <a:solidFill>
                  <a:srgbClr val="002060"/>
                </a:solidFill>
                <a:latin typeface="ElectraLTStd-Regular"/>
              </a:rPr>
              <a:t>roduction/Operations Management (POM) IS, </a:t>
            </a:r>
          </a:p>
          <a:p>
            <a:pPr lvl="1">
              <a:buFont typeface="Wingdings" panose="05000000000000000000" pitchFamily="2" charset="2"/>
              <a:buChar char="v"/>
            </a:pPr>
            <a:r>
              <a:rPr lang="en-IN" sz="2000" dirty="0">
                <a:solidFill>
                  <a:srgbClr val="002060"/>
                </a:solidFill>
                <a:latin typeface="ElectraLTStd-Regular"/>
              </a:rPr>
              <a:t>M</a:t>
            </a:r>
            <a:r>
              <a:rPr lang="en-IN" sz="2000" b="0" i="0" u="none" strike="noStrike" baseline="0" dirty="0">
                <a:solidFill>
                  <a:srgbClr val="002060"/>
                </a:solidFill>
                <a:latin typeface="ElectraLTStd-Regular"/>
              </a:rPr>
              <a:t>arketing IS, and </a:t>
            </a:r>
          </a:p>
          <a:p>
            <a:pPr lvl="1">
              <a:buFont typeface="Wingdings" panose="05000000000000000000" pitchFamily="2" charset="2"/>
              <a:buChar char="v"/>
            </a:pPr>
            <a:r>
              <a:rPr lang="en-IN" sz="2000" dirty="0">
                <a:solidFill>
                  <a:srgbClr val="002060"/>
                </a:solidFill>
                <a:latin typeface="ElectraLTStd-Regular"/>
              </a:rPr>
              <a:t>H</a:t>
            </a:r>
            <a:r>
              <a:rPr lang="en-IN" sz="2000" b="0" i="0" u="none" strike="noStrike" baseline="0" dirty="0">
                <a:solidFill>
                  <a:srgbClr val="002060"/>
                </a:solidFill>
                <a:latin typeface="ElectraLTStd-Regular"/>
              </a:rPr>
              <a:t>uman resources IS.</a:t>
            </a:r>
          </a:p>
          <a:p>
            <a:pPr lvl="1">
              <a:buFont typeface="Wingdings" panose="05000000000000000000" pitchFamily="2" charset="2"/>
              <a:buChar char="v"/>
            </a:pPr>
            <a:endParaRPr lang="en-IN" sz="2000" dirty="0">
              <a:solidFill>
                <a:srgbClr val="002060"/>
              </a:solidFill>
              <a:latin typeface="ElectraLTStd-Regular"/>
            </a:endParaRPr>
          </a:p>
          <a:p>
            <a:pPr marL="502920" lvl="1" indent="0">
              <a:buNone/>
            </a:pPr>
            <a:endParaRPr lang="en-IN" sz="2000" dirty="0">
              <a:solidFill>
                <a:srgbClr val="002060"/>
              </a:solidFill>
            </a:endParaRPr>
          </a:p>
        </p:txBody>
      </p:sp>
    </p:spTree>
    <p:extLst>
      <p:ext uri="{BB962C8B-B14F-4D97-AF65-F5344CB8AC3E}">
        <p14:creationId xmlns:p14="http://schemas.microsoft.com/office/powerpoint/2010/main" val="11240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4EE9-0B51-43DE-830A-95AD40653E60}"/>
              </a:ext>
            </a:extLst>
          </p:cNvPr>
          <p:cNvSpPr>
            <a:spLocks noGrp="1"/>
          </p:cNvSpPr>
          <p:nvPr>
            <p:ph type="title"/>
          </p:nvPr>
        </p:nvSpPr>
        <p:spPr>
          <a:xfrm>
            <a:off x="252919" y="1123837"/>
            <a:ext cx="2808333" cy="4601183"/>
          </a:xfrm>
        </p:spPr>
        <p:txBody>
          <a:bodyPr>
            <a:normAutofit/>
          </a:bodyPr>
          <a:lstStyle/>
          <a:p>
            <a:r>
              <a:rPr lang="en-IN" sz="2800" b="1" i="0" u="none" strike="noStrike" baseline="0" dirty="0">
                <a:solidFill>
                  <a:srgbClr val="002060"/>
                </a:solidFill>
                <a:latin typeface="SerifaStd-Bold"/>
              </a:rPr>
              <a:t>Information Systems for Accounting and Finance</a:t>
            </a:r>
            <a:endParaRPr lang="en-IN" sz="2800" dirty="0">
              <a:solidFill>
                <a:srgbClr val="002060"/>
              </a:solidFill>
            </a:endParaRPr>
          </a:p>
        </p:txBody>
      </p:sp>
      <p:sp>
        <p:nvSpPr>
          <p:cNvPr id="3" name="Content Placeholder 2">
            <a:extLst>
              <a:ext uri="{FF2B5EF4-FFF2-40B4-BE49-F238E27FC236}">
                <a16:creationId xmlns:a16="http://schemas.microsoft.com/office/drawing/2014/main" id="{7DFF8041-7B32-42DC-81AA-56EE0878DF25}"/>
              </a:ext>
            </a:extLst>
          </p:cNvPr>
          <p:cNvSpPr>
            <a:spLocks noGrp="1"/>
          </p:cNvSpPr>
          <p:nvPr>
            <p:ph idx="1"/>
          </p:nvPr>
        </p:nvSpPr>
        <p:spPr>
          <a:xfrm>
            <a:off x="3604591" y="864107"/>
            <a:ext cx="8136835" cy="5629457"/>
          </a:xfrm>
        </p:spPr>
        <p:txBody>
          <a:bodyPr anchor="t">
            <a:normAutofit/>
          </a:bodyPr>
          <a:lstStyle/>
          <a:p>
            <a:pPr algn="l"/>
            <a:r>
              <a:rPr lang="en-IN" i="0" u="none" strike="noStrike" baseline="0" dirty="0">
                <a:solidFill>
                  <a:schemeClr val="accent6">
                    <a:lumMod val="50000"/>
                  </a:schemeClr>
                </a:solidFill>
                <a:latin typeface="ElectraLTStd-Regular"/>
              </a:rPr>
              <a:t>A primary mission of the accounting and finance functional areas is to manage money flows into, within, and out of organizations.</a:t>
            </a:r>
          </a:p>
          <a:p>
            <a:pPr algn="l"/>
            <a:r>
              <a:rPr lang="en-IN" sz="1800" b="1" i="0" u="none" strike="noStrike" baseline="0" dirty="0">
                <a:solidFill>
                  <a:srgbClr val="FF7300"/>
                </a:solidFill>
                <a:latin typeface="ElectraLTStd-Bold"/>
              </a:rPr>
              <a:t>Financial Planning and Budgeting. </a:t>
            </a:r>
            <a:r>
              <a:rPr lang="en-IN" sz="1800" b="0" i="0" u="none" strike="noStrike" baseline="0" dirty="0">
                <a:solidFill>
                  <a:srgbClr val="000000"/>
                </a:solidFill>
                <a:latin typeface="ElectraLTStd-Regular"/>
              </a:rPr>
              <a:t>Appropriate management of financial assets is a major task in financial planning and budgeting. Managers must plan for both </a:t>
            </a:r>
            <a:r>
              <a:rPr lang="en-IN" sz="1800" b="0" i="0" u="none" strike="noStrike" baseline="0" dirty="0">
                <a:solidFill>
                  <a:srgbClr val="C00000"/>
                </a:solidFill>
                <a:latin typeface="ElectraLTStd-Regular"/>
              </a:rPr>
              <a:t>acquiring and utilizing resources</a:t>
            </a:r>
          </a:p>
          <a:p>
            <a:pPr marL="502920" lvl="1" indent="0">
              <a:buNone/>
            </a:pPr>
            <a:r>
              <a:rPr lang="en-IN" sz="2000" b="0" i="1" u="none" strike="noStrike" baseline="0" dirty="0">
                <a:solidFill>
                  <a:srgbClr val="002060"/>
                </a:solidFill>
                <a:latin typeface="ElectraLTStd-Cursive"/>
              </a:rPr>
              <a:t>Financial and economic forecasting</a:t>
            </a:r>
            <a:endParaRPr lang="en-IN" sz="2000" dirty="0">
              <a:solidFill>
                <a:srgbClr val="002060"/>
              </a:solidFill>
              <a:latin typeface="ElectraLTStd-Regular"/>
            </a:endParaRPr>
          </a:p>
          <a:p>
            <a:pPr marL="502920" lvl="1" indent="0">
              <a:buNone/>
            </a:pPr>
            <a:r>
              <a:rPr lang="en-IN" sz="2000" b="0" i="1" u="none" strike="noStrike" baseline="0" dirty="0">
                <a:solidFill>
                  <a:srgbClr val="002060"/>
                </a:solidFill>
                <a:latin typeface="ElectraLTStd-Cursive"/>
              </a:rPr>
              <a:t>Budgeting:</a:t>
            </a:r>
          </a:p>
          <a:p>
            <a:pPr algn="l"/>
            <a:r>
              <a:rPr lang="en-IN" sz="1800" b="1" i="0" u="none" strike="noStrike" baseline="0" dirty="0">
                <a:solidFill>
                  <a:srgbClr val="FF7300"/>
                </a:solidFill>
                <a:latin typeface="ElectraLTStd-Bold"/>
              </a:rPr>
              <a:t>Managing Financial Transactions. </a:t>
            </a:r>
            <a:r>
              <a:rPr lang="en-IN" sz="1800" b="0" i="0" u="none" strike="noStrike" baseline="0" dirty="0">
                <a:solidFill>
                  <a:srgbClr val="000000"/>
                </a:solidFill>
                <a:latin typeface="ElectraLTStd-Regular"/>
              </a:rPr>
              <a:t>Many accounting/finance software packages are integrated with other functional areas.</a:t>
            </a:r>
          </a:p>
          <a:p>
            <a:pPr algn="l"/>
            <a:r>
              <a:rPr lang="en-IN" sz="1800" b="0" i="0" u="none" strike="noStrike" baseline="0" dirty="0">
                <a:latin typeface="ElectraLTStd-Regular"/>
              </a:rPr>
              <a:t>Organizations, business processes, and business activities operate with, and manage, financial transactions. Consider these examples:</a:t>
            </a:r>
          </a:p>
          <a:p>
            <a:pPr algn="l"/>
            <a:r>
              <a:rPr lang="en-IN" sz="1800" b="0" i="0" u="none" strike="noStrike" baseline="0" dirty="0">
                <a:solidFill>
                  <a:srgbClr val="002060"/>
                </a:solidFill>
                <a:latin typeface="ElectraLTStd-Regular"/>
              </a:rPr>
              <a:t>• </a:t>
            </a:r>
            <a:r>
              <a:rPr lang="en-IN" sz="1800" b="0" i="1" u="none" strike="noStrike" baseline="0" dirty="0">
                <a:solidFill>
                  <a:srgbClr val="002060"/>
                </a:solidFill>
                <a:latin typeface="ElectraLTStd-Cursive"/>
              </a:rPr>
              <a:t>Global stock exchanges</a:t>
            </a:r>
            <a:r>
              <a:rPr lang="en-IN" sz="1800" b="0" i="0" u="none" strike="noStrike" baseline="0" dirty="0">
                <a:solidFill>
                  <a:srgbClr val="002060"/>
                </a:solidFill>
                <a:latin typeface="ElectraLTStd-Regular"/>
              </a:rPr>
              <a:t>:</a:t>
            </a:r>
          </a:p>
          <a:p>
            <a:pPr algn="l"/>
            <a:r>
              <a:rPr lang="en-IN" sz="1800" b="0" i="0" u="none" strike="noStrike" baseline="0" dirty="0">
                <a:solidFill>
                  <a:srgbClr val="002060"/>
                </a:solidFill>
                <a:latin typeface="ElectraLTStd-Regular"/>
              </a:rPr>
              <a:t>• </a:t>
            </a:r>
            <a:r>
              <a:rPr lang="en-IN" sz="1800" b="0" i="1" u="none" strike="noStrike" baseline="0" dirty="0">
                <a:solidFill>
                  <a:srgbClr val="002060"/>
                </a:solidFill>
                <a:latin typeface="ElectraLTStd-Cursive"/>
              </a:rPr>
              <a:t>Managing multiple currencies</a:t>
            </a:r>
            <a:r>
              <a:rPr lang="en-IN" sz="1800" b="0" i="0" u="none" strike="noStrike" baseline="0" dirty="0">
                <a:solidFill>
                  <a:srgbClr val="002060"/>
                </a:solidFill>
                <a:latin typeface="ElectraLTStd-Regular"/>
              </a:rPr>
              <a:t>: </a:t>
            </a:r>
            <a:endParaRPr lang="en-IN" sz="1800" dirty="0">
              <a:solidFill>
                <a:srgbClr val="002060"/>
              </a:solidFill>
              <a:latin typeface="ElectraLTStd-Regular"/>
            </a:endParaRPr>
          </a:p>
          <a:p>
            <a:pPr algn="l"/>
            <a:r>
              <a:rPr lang="en-IN" sz="1800" b="0" i="0" u="none" strike="noStrike" baseline="0" dirty="0">
                <a:solidFill>
                  <a:srgbClr val="002060"/>
                </a:solidFill>
                <a:latin typeface="ElectraLTStd-Regular"/>
              </a:rPr>
              <a:t>• </a:t>
            </a:r>
            <a:r>
              <a:rPr lang="en-IN" sz="1800" b="0" i="1" u="none" strike="noStrike" baseline="0" dirty="0">
                <a:solidFill>
                  <a:srgbClr val="002060"/>
                </a:solidFill>
                <a:latin typeface="ElectraLTStd-Cursive"/>
              </a:rPr>
              <a:t>Virtual close</a:t>
            </a:r>
            <a:r>
              <a:rPr lang="en-IN" sz="1800" b="0" i="0" u="none" strike="noStrike" baseline="0" dirty="0">
                <a:solidFill>
                  <a:srgbClr val="002060"/>
                </a:solidFill>
                <a:latin typeface="ElectraLTStd-Regular"/>
              </a:rPr>
              <a:t>: </a:t>
            </a:r>
          </a:p>
          <a:p>
            <a:pPr algn="l"/>
            <a:r>
              <a:rPr lang="en-IN" sz="1800" b="0" i="0" u="none" strike="noStrike" baseline="0" dirty="0">
                <a:solidFill>
                  <a:srgbClr val="002060"/>
                </a:solidFill>
                <a:latin typeface="ElectraLTStd-Regular"/>
              </a:rPr>
              <a:t>• </a:t>
            </a:r>
            <a:r>
              <a:rPr lang="en-IN" sz="1800" b="0" i="1" u="none" strike="noStrike" baseline="0" dirty="0">
                <a:solidFill>
                  <a:srgbClr val="002060"/>
                </a:solidFill>
                <a:latin typeface="ElectraLTStd-Cursive"/>
              </a:rPr>
              <a:t>Expense management automation:</a:t>
            </a:r>
            <a:endParaRPr lang="en-IN" sz="2000" i="1" dirty="0">
              <a:solidFill>
                <a:srgbClr val="002060"/>
              </a:solidFill>
              <a:latin typeface="ElectraLTStd-Cursive"/>
            </a:endParaRPr>
          </a:p>
        </p:txBody>
      </p:sp>
    </p:spTree>
    <p:extLst>
      <p:ext uri="{BB962C8B-B14F-4D97-AF65-F5344CB8AC3E}">
        <p14:creationId xmlns:p14="http://schemas.microsoft.com/office/powerpoint/2010/main" val="147213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A7DE-4C7A-4A53-9CA0-05DD604463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E2194A-935D-46D0-A128-603C8C403507}"/>
              </a:ext>
            </a:extLst>
          </p:cNvPr>
          <p:cNvSpPr>
            <a:spLocks noGrp="1"/>
          </p:cNvSpPr>
          <p:nvPr>
            <p:ph idx="1"/>
          </p:nvPr>
        </p:nvSpPr>
        <p:spPr>
          <a:xfrm>
            <a:off x="3617843" y="781879"/>
            <a:ext cx="8534400" cy="5552660"/>
          </a:xfrm>
        </p:spPr>
        <p:txBody>
          <a:bodyPr anchor="t">
            <a:normAutofit/>
          </a:bodyPr>
          <a:lstStyle/>
          <a:p>
            <a:pPr algn="l"/>
            <a:r>
              <a:rPr lang="en-IN" sz="1800" b="1" i="0" u="none" strike="noStrike" baseline="0" dirty="0">
                <a:solidFill>
                  <a:srgbClr val="FF7300"/>
                </a:solidFill>
                <a:latin typeface="ElectraLTStd-Bold"/>
              </a:rPr>
              <a:t>Investment Management. </a:t>
            </a:r>
            <a:r>
              <a:rPr lang="en-IN" sz="1800" b="0" i="0" u="none" strike="noStrike" baseline="0" dirty="0">
                <a:solidFill>
                  <a:srgbClr val="000000"/>
                </a:solidFill>
                <a:latin typeface="ElectraLTStd-Regular"/>
              </a:rPr>
              <a:t>Organizations invest large amounts of money in stocks, bonds, real estate, and other assets. Managing these investments is a complex task, for several reasons.</a:t>
            </a:r>
          </a:p>
          <a:p>
            <a:pPr algn="l"/>
            <a:r>
              <a:rPr lang="en-IN" sz="1800" b="0" i="0" u="none" strike="noStrike" baseline="0" dirty="0">
                <a:solidFill>
                  <a:srgbClr val="000000"/>
                </a:solidFill>
                <a:latin typeface="ElectraLTStd-Regular"/>
              </a:rPr>
              <a:t>First, organizations have literally thousands of investment alternatives dispersed throughout the world to choose from. </a:t>
            </a:r>
          </a:p>
          <a:p>
            <a:pPr algn="l"/>
            <a:r>
              <a:rPr lang="en-IN" sz="1800" b="0" i="0" u="none" strike="noStrike" baseline="0" dirty="0">
                <a:solidFill>
                  <a:srgbClr val="000000"/>
                </a:solidFill>
                <a:latin typeface="ElectraLTStd-Regular"/>
              </a:rPr>
              <a:t>In addition, these investments are subject to complex regulations and tax laws, which vary from one location to another.</a:t>
            </a:r>
          </a:p>
          <a:p>
            <a:pPr algn="l"/>
            <a:r>
              <a:rPr lang="en-IN" sz="1800" b="0" i="0" u="none" strike="noStrike" baseline="0" dirty="0">
                <a:solidFill>
                  <a:schemeClr val="accent6">
                    <a:lumMod val="50000"/>
                  </a:schemeClr>
                </a:solidFill>
                <a:latin typeface="ElectraLTStd-Regular"/>
              </a:rPr>
              <a:t>To monitor, interpret, and analyze the huge amounts of online financial data, financial analysts employ two major types of IT tools:</a:t>
            </a:r>
          </a:p>
          <a:p>
            <a:pPr marL="0" indent="0" algn="l">
              <a:buNone/>
            </a:pPr>
            <a:r>
              <a:rPr lang="en-IN" b="0" i="0" u="none" strike="noStrike" baseline="0" dirty="0">
                <a:solidFill>
                  <a:srgbClr val="002060"/>
                </a:solidFill>
                <a:latin typeface="ElectraLTStd-Regular"/>
              </a:rPr>
              <a:t> (1) Internet search engines and</a:t>
            </a:r>
          </a:p>
          <a:p>
            <a:pPr marL="0" indent="0" algn="l">
              <a:buNone/>
            </a:pPr>
            <a:r>
              <a:rPr lang="en-IN" b="0" i="0" u="none" strike="noStrike" baseline="0" dirty="0">
                <a:solidFill>
                  <a:srgbClr val="002060"/>
                </a:solidFill>
                <a:latin typeface="ElectraLTStd-Regular"/>
              </a:rPr>
              <a:t> (2) business intelligence and decision support software</a:t>
            </a:r>
            <a:r>
              <a:rPr lang="en-IN" sz="1800" b="0" i="0" u="none" strike="noStrike" baseline="0" dirty="0">
                <a:latin typeface="ElectraLTStd-Regular"/>
              </a:rPr>
              <a:t>.</a:t>
            </a:r>
          </a:p>
          <a:p>
            <a:pPr marL="0" indent="0">
              <a:buNone/>
            </a:pPr>
            <a:endParaRPr lang="en-IN" sz="1800" b="1" dirty="0">
              <a:solidFill>
                <a:srgbClr val="FF7300"/>
              </a:solidFill>
              <a:latin typeface="ElectraLTStd-Bold"/>
            </a:endParaRPr>
          </a:p>
          <a:p>
            <a:pPr marL="0" indent="0">
              <a:buNone/>
            </a:pPr>
            <a:r>
              <a:rPr lang="en-IN" sz="1800" b="1" dirty="0">
                <a:solidFill>
                  <a:srgbClr val="FF7300"/>
                </a:solidFill>
                <a:latin typeface="ElectraLTStd-Bold"/>
              </a:rPr>
              <a:t>Control and Auditing</a:t>
            </a:r>
            <a:r>
              <a:rPr lang="en-IN" sz="1800" dirty="0">
                <a:solidFill>
                  <a:srgbClr val="FF7300"/>
                </a:solidFill>
                <a:latin typeface="ElectraLTStd-Regular"/>
              </a:rPr>
              <a:t>: </a:t>
            </a:r>
            <a:r>
              <a:rPr lang="en-IN" sz="1800" dirty="0">
                <a:latin typeface="ElectraLTStd-Regular"/>
              </a:rPr>
              <a:t>it is essential that organizations effectively control their finances and financial statements</a:t>
            </a:r>
          </a:p>
          <a:p>
            <a:pPr marL="0" indent="0" algn="l">
              <a:buNone/>
            </a:pPr>
            <a:endParaRPr lang="en-IN" sz="1800" b="0" i="0" u="none" strike="noStrike" baseline="0" dirty="0">
              <a:latin typeface="ElectraLTStd-Regular"/>
            </a:endParaRPr>
          </a:p>
        </p:txBody>
      </p:sp>
    </p:spTree>
    <p:extLst>
      <p:ext uri="{BB962C8B-B14F-4D97-AF65-F5344CB8AC3E}">
        <p14:creationId xmlns:p14="http://schemas.microsoft.com/office/powerpoint/2010/main" val="22026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8B2B-30F3-4EF2-86FC-C9372CB915F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9CA28C7-FAD5-47A4-A5BC-C6AA236DC083}"/>
              </a:ext>
            </a:extLst>
          </p:cNvPr>
          <p:cNvSpPr>
            <a:spLocks noGrp="1"/>
          </p:cNvSpPr>
          <p:nvPr>
            <p:ph idx="1"/>
          </p:nvPr>
        </p:nvSpPr>
        <p:spPr>
          <a:xfrm>
            <a:off x="3590972" y="877359"/>
            <a:ext cx="7315200" cy="5120640"/>
          </a:xfrm>
        </p:spPr>
        <p:txBody>
          <a:bodyPr anchor="t">
            <a:normAutofit fontScale="92500" lnSpcReduction="20000"/>
          </a:bodyPr>
          <a:lstStyle/>
          <a:p>
            <a:pPr algn="l"/>
            <a:r>
              <a:rPr lang="en-IN" sz="2000" b="1" i="0" u="none" strike="noStrike" baseline="0" dirty="0">
                <a:solidFill>
                  <a:srgbClr val="FF7300"/>
                </a:solidFill>
                <a:latin typeface="ElectraLTStd-Bold"/>
              </a:rPr>
              <a:t>Control and Auditing</a:t>
            </a:r>
            <a:r>
              <a:rPr lang="en-IN" sz="2000" dirty="0">
                <a:solidFill>
                  <a:srgbClr val="FF7300"/>
                </a:solidFill>
                <a:latin typeface="ElectraLTStd-Regular"/>
              </a:rPr>
              <a:t>: </a:t>
            </a:r>
            <a:r>
              <a:rPr lang="en-IN" sz="2000" b="0" i="0" u="none" strike="noStrike" baseline="0" dirty="0">
                <a:latin typeface="ElectraLTStd-Regular"/>
              </a:rPr>
              <a:t>it is essential that organizations effectively control their finances and financial statements</a:t>
            </a:r>
          </a:p>
          <a:p>
            <a:pPr algn="l"/>
            <a:r>
              <a:rPr lang="en-IN" i="0" u="none" strike="noStrike" baseline="0" dirty="0">
                <a:solidFill>
                  <a:schemeClr val="accent6">
                    <a:lumMod val="50000"/>
                  </a:schemeClr>
                </a:solidFill>
                <a:latin typeface="ElectraLTStd-Regular"/>
              </a:rPr>
              <a:t>• </a:t>
            </a:r>
            <a:r>
              <a:rPr lang="en-IN" i="1" u="none" strike="noStrike" baseline="0" dirty="0">
                <a:solidFill>
                  <a:schemeClr val="accent6">
                    <a:lumMod val="50000"/>
                  </a:schemeClr>
                </a:solidFill>
                <a:latin typeface="ElectraLTStd-Cursive"/>
              </a:rPr>
              <a:t>Budgetary control: </a:t>
            </a:r>
            <a:r>
              <a:rPr lang="en-IN" b="0" i="0" u="none" strike="noStrike" baseline="0" dirty="0">
                <a:latin typeface="ElectraLTStd-Regular"/>
              </a:rPr>
              <a:t>Managers at various levels monitor departmental expenditures and compare them against the budget and the operational progress of corporate plans.</a:t>
            </a:r>
            <a:endParaRPr lang="en-IN" dirty="0">
              <a:solidFill>
                <a:schemeClr val="accent6">
                  <a:lumMod val="50000"/>
                </a:schemeClr>
              </a:solidFill>
              <a:latin typeface="ElectraLTStd-Regular"/>
            </a:endParaRPr>
          </a:p>
          <a:p>
            <a:pPr algn="l"/>
            <a:r>
              <a:rPr lang="en-IN" i="0" u="none" strike="noStrike" baseline="0" dirty="0">
                <a:solidFill>
                  <a:schemeClr val="accent6">
                    <a:lumMod val="50000"/>
                  </a:schemeClr>
                </a:solidFill>
                <a:latin typeface="ElectraLTStd-Regular"/>
              </a:rPr>
              <a:t>• </a:t>
            </a:r>
            <a:r>
              <a:rPr lang="en-IN" i="1" u="none" strike="noStrike" baseline="0" dirty="0">
                <a:solidFill>
                  <a:schemeClr val="accent6">
                    <a:lumMod val="50000"/>
                  </a:schemeClr>
                </a:solidFill>
                <a:latin typeface="ElectraLTStd-Cursive"/>
              </a:rPr>
              <a:t>Auditing: </a:t>
            </a:r>
            <a:r>
              <a:rPr lang="en-IN" sz="1800" b="0" i="0" u="none" strike="noStrike" baseline="0" dirty="0">
                <a:latin typeface="ElectraLTStd-Regular"/>
              </a:rPr>
              <a:t>Auditing has two basic purposes:</a:t>
            </a:r>
          </a:p>
          <a:p>
            <a:pPr marL="502920" lvl="1" indent="0">
              <a:buNone/>
            </a:pPr>
            <a:r>
              <a:rPr lang="en-IN" sz="1600" b="0" i="0" u="none" strike="noStrike" baseline="0" dirty="0">
                <a:latin typeface="ElectraLTStd-Regular"/>
              </a:rPr>
              <a:t> </a:t>
            </a:r>
            <a:r>
              <a:rPr lang="en-IN" sz="2100" b="0" i="0" u="none" strike="noStrike" baseline="0" dirty="0">
                <a:latin typeface="ElectraLTStd-Regular"/>
              </a:rPr>
              <a:t>(1) to monitor how the organization’s monies are being spent and</a:t>
            </a:r>
          </a:p>
          <a:p>
            <a:pPr marL="502920" lvl="1" indent="0">
              <a:buNone/>
            </a:pPr>
            <a:r>
              <a:rPr lang="en-IN" sz="2100" b="0" i="0" u="none" strike="noStrike" baseline="0" dirty="0">
                <a:latin typeface="ElectraLTStd-Regular"/>
              </a:rPr>
              <a:t> (2) to assess the organization’s financial health</a:t>
            </a:r>
            <a:endParaRPr lang="en-IN" sz="2100" i="1" u="none" strike="noStrike" baseline="0" dirty="0">
              <a:solidFill>
                <a:schemeClr val="accent6">
                  <a:lumMod val="50000"/>
                </a:schemeClr>
              </a:solidFill>
              <a:latin typeface="ElectraLTStd-Regular"/>
            </a:endParaRPr>
          </a:p>
          <a:p>
            <a:r>
              <a:rPr lang="en-IN" i="0" u="none" strike="noStrike" baseline="0" dirty="0">
                <a:solidFill>
                  <a:schemeClr val="accent6">
                    <a:lumMod val="50000"/>
                  </a:schemeClr>
                </a:solidFill>
                <a:latin typeface="ElectraLTStd-Regular"/>
              </a:rPr>
              <a:t>• </a:t>
            </a:r>
            <a:r>
              <a:rPr lang="en-IN" i="1" u="none" strike="noStrike" baseline="0" dirty="0">
                <a:solidFill>
                  <a:schemeClr val="accent6">
                    <a:lumMod val="50000"/>
                  </a:schemeClr>
                </a:solidFill>
                <a:latin typeface="ElectraLTStd-Cursive"/>
              </a:rPr>
              <a:t>Financial ratio analysis: </a:t>
            </a:r>
            <a:r>
              <a:rPr lang="en-IN" dirty="0"/>
              <a:t>to monitor the company’s financial health by assessing a set of financial ratios.</a:t>
            </a:r>
          </a:p>
          <a:p>
            <a:pPr lvl="1">
              <a:buFont typeface="Courier New" panose="02070309020205020404" pitchFamily="49" charset="0"/>
              <a:buChar char="o"/>
            </a:pPr>
            <a:r>
              <a:rPr lang="en-IN" sz="2200" dirty="0">
                <a:solidFill>
                  <a:srgbClr val="C00000"/>
                </a:solidFill>
              </a:rPr>
              <a:t>liquidity ratios </a:t>
            </a:r>
            <a:r>
              <a:rPr lang="en-IN" sz="2200" dirty="0"/>
              <a:t>(the availability of cash to pay debt), </a:t>
            </a:r>
          </a:p>
          <a:p>
            <a:pPr lvl="1">
              <a:buFont typeface="Courier New" panose="02070309020205020404" pitchFamily="49" charset="0"/>
              <a:buChar char="o"/>
            </a:pPr>
            <a:r>
              <a:rPr lang="en-IN" sz="2200" dirty="0">
                <a:solidFill>
                  <a:srgbClr val="C00000"/>
                </a:solidFill>
              </a:rPr>
              <a:t>activity ratios </a:t>
            </a:r>
            <a:r>
              <a:rPr lang="en-IN" sz="2200" dirty="0"/>
              <a:t>(how quickly a fi rm converts noncash assets to cash assets), </a:t>
            </a:r>
          </a:p>
          <a:p>
            <a:pPr lvl="1">
              <a:buFont typeface="Courier New" panose="02070309020205020404" pitchFamily="49" charset="0"/>
              <a:buChar char="o"/>
            </a:pPr>
            <a:r>
              <a:rPr lang="en-IN" sz="2200" dirty="0">
                <a:solidFill>
                  <a:srgbClr val="C00000"/>
                </a:solidFill>
              </a:rPr>
              <a:t>debt ratios</a:t>
            </a:r>
            <a:r>
              <a:rPr lang="en-IN" sz="2200" dirty="0"/>
              <a:t> (measure the firm’s ability to repay long-term debt), and</a:t>
            </a:r>
          </a:p>
          <a:p>
            <a:pPr lvl="1">
              <a:buFont typeface="Courier New" panose="02070309020205020404" pitchFamily="49" charset="0"/>
              <a:buChar char="o"/>
            </a:pPr>
            <a:r>
              <a:rPr lang="en-IN" sz="2200" dirty="0">
                <a:solidFill>
                  <a:srgbClr val="C00000"/>
                </a:solidFill>
              </a:rPr>
              <a:t>profitability ratios</a:t>
            </a:r>
            <a:r>
              <a:rPr lang="en-IN" sz="2200" dirty="0"/>
              <a:t> (measure the fi rm’s use of its assets and control of its expenses to generate an acceptable rate of return</a:t>
            </a:r>
            <a:r>
              <a:rPr lang="en-IN" dirty="0"/>
              <a:t>).</a:t>
            </a:r>
            <a:endParaRPr lang="en-IN" dirty="0">
              <a:solidFill>
                <a:schemeClr val="accent6">
                  <a:lumMod val="50000"/>
                </a:schemeClr>
              </a:solidFill>
            </a:endParaRPr>
          </a:p>
          <a:p>
            <a:endParaRPr lang="en-IN" dirty="0"/>
          </a:p>
        </p:txBody>
      </p:sp>
    </p:spTree>
    <p:extLst>
      <p:ext uri="{BB962C8B-B14F-4D97-AF65-F5344CB8AC3E}">
        <p14:creationId xmlns:p14="http://schemas.microsoft.com/office/powerpoint/2010/main" val="21674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down)">
                                      <p:cBhvr>
                                        <p:cTn id="14" dur="500"/>
                                        <p:tgtEl>
                                          <p:spTgt spid="3">
                                            <p:txEl>
                                              <p:pRg st="3" end="3"/>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7DF5-4520-445E-BA5A-0E8511FA385C}"/>
              </a:ext>
            </a:extLst>
          </p:cNvPr>
          <p:cNvSpPr>
            <a:spLocks noGrp="1"/>
          </p:cNvSpPr>
          <p:nvPr>
            <p:ph type="title"/>
          </p:nvPr>
        </p:nvSpPr>
        <p:spPr/>
        <p:txBody>
          <a:bodyPr/>
          <a:lstStyle/>
          <a:p>
            <a:r>
              <a:rPr lang="en-US" dirty="0">
                <a:solidFill>
                  <a:srgbClr val="7030A0"/>
                </a:solidFill>
              </a:rPr>
              <a:t>Other</a:t>
            </a:r>
            <a:r>
              <a:rPr lang="en-US" dirty="0"/>
              <a:t> FAIS</a:t>
            </a:r>
            <a:endParaRPr lang="en-IN" dirty="0"/>
          </a:p>
        </p:txBody>
      </p:sp>
      <p:sp>
        <p:nvSpPr>
          <p:cNvPr id="3" name="Content Placeholder 2">
            <a:extLst>
              <a:ext uri="{FF2B5EF4-FFF2-40B4-BE49-F238E27FC236}">
                <a16:creationId xmlns:a16="http://schemas.microsoft.com/office/drawing/2014/main" id="{B8262008-A62D-499C-ABCB-BC269AC07C50}"/>
              </a:ext>
            </a:extLst>
          </p:cNvPr>
          <p:cNvSpPr>
            <a:spLocks noGrp="1"/>
          </p:cNvSpPr>
          <p:nvPr>
            <p:ph idx="1"/>
          </p:nvPr>
        </p:nvSpPr>
        <p:spPr/>
        <p:txBody>
          <a:bodyPr anchor="t"/>
          <a:lstStyle/>
          <a:p>
            <a:endParaRPr lang="en-US" dirty="0"/>
          </a:p>
          <a:p>
            <a:endParaRPr lang="en-IN" b="1" i="0" u="none" strike="noStrike" baseline="0" dirty="0">
              <a:solidFill>
                <a:srgbClr val="0070C0"/>
              </a:solidFill>
              <a:latin typeface="SerifaStd-Bold"/>
            </a:endParaRPr>
          </a:p>
          <a:p>
            <a:r>
              <a:rPr lang="en-IN" b="1" i="0" u="none" strike="noStrike" baseline="0" dirty="0">
                <a:solidFill>
                  <a:srgbClr val="0070C0"/>
                </a:solidFill>
                <a:latin typeface="SerifaStd-Bold"/>
              </a:rPr>
              <a:t>Information Systems for Marketing</a:t>
            </a:r>
          </a:p>
          <a:p>
            <a:r>
              <a:rPr lang="en-IN" b="1" i="0" u="none" strike="noStrike" baseline="0" dirty="0">
                <a:solidFill>
                  <a:srgbClr val="0070C0"/>
                </a:solidFill>
                <a:latin typeface="SerifaStd-Bold"/>
              </a:rPr>
              <a:t>Information Systems for Production/Operations Management</a:t>
            </a:r>
          </a:p>
          <a:p>
            <a:pPr lvl="1"/>
            <a:r>
              <a:rPr lang="en-IN" sz="2100" b="0" i="0" u="none" strike="noStrike" baseline="0" dirty="0">
                <a:solidFill>
                  <a:srgbClr val="7030A0"/>
                </a:solidFill>
                <a:latin typeface="ElectraLTStd-Regular"/>
              </a:rPr>
              <a:t>In-house logistics and materials management,</a:t>
            </a:r>
          </a:p>
          <a:p>
            <a:pPr lvl="1"/>
            <a:r>
              <a:rPr lang="en-IN" sz="2100" b="0" i="0" u="none" strike="noStrike" baseline="0" dirty="0">
                <a:solidFill>
                  <a:srgbClr val="7030A0"/>
                </a:solidFill>
                <a:latin typeface="ElectraLTStd-Regular"/>
              </a:rPr>
              <a:t>Planning production and operation, </a:t>
            </a:r>
          </a:p>
          <a:p>
            <a:pPr lvl="1"/>
            <a:r>
              <a:rPr lang="en-IN" sz="2100" b="0" i="0" u="none" strike="noStrike" baseline="0" dirty="0">
                <a:solidFill>
                  <a:srgbClr val="7030A0"/>
                </a:solidFill>
                <a:latin typeface="ElectraLTStd-Regular"/>
              </a:rPr>
              <a:t>Computer- integrated manufacturing (CIM), and </a:t>
            </a:r>
          </a:p>
          <a:p>
            <a:pPr lvl="1"/>
            <a:r>
              <a:rPr lang="en-IN" sz="2100" b="0" i="0" u="none" strike="noStrike" baseline="0" dirty="0">
                <a:solidFill>
                  <a:srgbClr val="7030A0"/>
                </a:solidFill>
                <a:latin typeface="ElectraLTStd-Regular"/>
              </a:rPr>
              <a:t>Product lifecycle management (PLM)</a:t>
            </a:r>
          </a:p>
          <a:p>
            <a:pPr marL="502920" lvl="1" indent="0">
              <a:buNone/>
            </a:pPr>
            <a:endParaRPr lang="en-IN" sz="2100" dirty="0">
              <a:solidFill>
                <a:srgbClr val="7030A0"/>
              </a:solidFill>
              <a:latin typeface="ElectraLTStd-Regular"/>
            </a:endParaRPr>
          </a:p>
        </p:txBody>
      </p:sp>
    </p:spTree>
    <p:extLst>
      <p:ext uri="{BB962C8B-B14F-4D97-AF65-F5344CB8AC3E}">
        <p14:creationId xmlns:p14="http://schemas.microsoft.com/office/powerpoint/2010/main" val="522420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07DA-CDB9-4D40-8F3A-5FC336EDDA37}"/>
              </a:ext>
            </a:extLst>
          </p:cNvPr>
          <p:cNvSpPr>
            <a:spLocks noGrp="1"/>
          </p:cNvSpPr>
          <p:nvPr>
            <p:ph type="title"/>
          </p:nvPr>
        </p:nvSpPr>
        <p:spPr/>
        <p:txBody>
          <a:bodyPr/>
          <a:lstStyle/>
          <a:p>
            <a:r>
              <a:rPr lang="en-US" dirty="0"/>
              <a:t>HRIS</a:t>
            </a:r>
            <a:endParaRPr lang="en-IN" dirty="0"/>
          </a:p>
        </p:txBody>
      </p:sp>
      <p:sp>
        <p:nvSpPr>
          <p:cNvPr id="3" name="Content Placeholder 2">
            <a:extLst>
              <a:ext uri="{FF2B5EF4-FFF2-40B4-BE49-F238E27FC236}">
                <a16:creationId xmlns:a16="http://schemas.microsoft.com/office/drawing/2014/main" id="{92B62F60-23FE-4CEC-B94E-B28EBFC321C6}"/>
              </a:ext>
            </a:extLst>
          </p:cNvPr>
          <p:cNvSpPr>
            <a:spLocks noGrp="1"/>
          </p:cNvSpPr>
          <p:nvPr>
            <p:ph idx="1"/>
          </p:nvPr>
        </p:nvSpPr>
        <p:spPr>
          <a:xfrm>
            <a:off x="3803374" y="864108"/>
            <a:ext cx="7381094" cy="5120640"/>
          </a:xfrm>
        </p:spPr>
        <p:txBody>
          <a:bodyPr anchor="t">
            <a:normAutofit/>
          </a:bodyPr>
          <a:lstStyle/>
          <a:p>
            <a:endParaRPr lang="en-IN" sz="2000" b="1" i="0" u="none" strike="noStrike" baseline="0" dirty="0">
              <a:solidFill>
                <a:srgbClr val="0070C0"/>
              </a:solidFill>
              <a:latin typeface="SerifaStd-Bold"/>
            </a:endParaRPr>
          </a:p>
          <a:p>
            <a:r>
              <a:rPr lang="en-IN" sz="2000" b="1" i="0" u="none" strike="noStrike" baseline="0" dirty="0">
                <a:solidFill>
                  <a:srgbClr val="0070C0"/>
                </a:solidFill>
                <a:latin typeface="SerifaStd-Bold"/>
              </a:rPr>
              <a:t>Information Systems for Human Resource Management</a:t>
            </a:r>
          </a:p>
          <a:p>
            <a:pPr algn="l"/>
            <a:r>
              <a:rPr lang="en-IN" sz="2000" b="1" i="0" u="none" strike="noStrike" baseline="0" dirty="0">
                <a:solidFill>
                  <a:srgbClr val="FF7300"/>
                </a:solidFill>
                <a:latin typeface="ElectraLTStd-Bold"/>
              </a:rPr>
              <a:t>Recruitment. </a:t>
            </a:r>
            <a:r>
              <a:rPr lang="en-IN" sz="2000" b="0" i="0" u="none" strike="noStrike" baseline="0" dirty="0">
                <a:solidFill>
                  <a:srgbClr val="000000"/>
                </a:solidFill>
                <a:latin typeface="ElectraLTStd-Regular"/>
              </a:rPr>
              <a:t>Recruitment involves finding potential employees, evaluating them, and deciding which ones to hire</a:t>
            </a:r>
          </a:p>
          <a:p>
            <a:pPr algn="l"/>
            <a:r>
              <a:rPr lang="en-IN" sz="1800" b="1" i="0" u="none" strike="noStrike" baseline="0" dirty="0">
                <a:solidFill>
                  <a:srgbClr val="FF7300"/>
                </a:solidFill>
                <a:latin typeface="ElectraLTStd-Bold"/>
              </a:rPr>
              <a:t>Human Resources Development. </a:t>
            </a:r>
            <a:r>
              <a:rPr lang="en-IN" sz="1800" b="0" i="0" u="none" strike="noStrike" baseline="0" dirty="0">
                <a:solidFill>
                  <a:srgbClr val="000000"/>
                </a:solidFill>
                <a:latin typeface="ElectraLTStd-Regular"/>
              </a:rPr>
              <a:t>After employees are recruited, they become part of the corporate human resources pool, which means they must be evaluated and developed. IT provides support for these activities.</a:t>
            </a:r>
          </a:p>
          <a:p>
            <a:pPr algn="l"/>
            <a:r>
              <a:rPr lang="en-IN" sz="1800" b="1" i="0" u="none" strike="noStrike" baseline="0" dirty="0">
                <a:solidFill>
                  <a:srgbClr val="FF7300"/>
                </a:solidFill>
                <a:latin typeface="ElectraLTStd-Bold"/>
              </a:rPr>
              <a:t>Human Resources Planning and Management. </a:t>
            </a:r>
            <a:r>
              <a:rPr lang="en-IN" sz="1800" b="0" i="0" u="none" strike="noStrike" baseline="0" dirty="0">
                <a:solidFill>
                  <a:srgbClr val="000000"/>
                </a:solidFill>
                <a:latin typeface="ElectraLTStd-Regular"/>
              </a:rPr>
              <a:t>Managing human resources in large organizations requires extensive planning and detailed strategy. IT support is particularly valuable in the following three areas:</a:t>
            </a:r>
          </a:p>
          <a:p>
            <a:pPr algn="l"/>
            <a:r>
              <a:rPr lang="en-IN" b="0" i="0" u="none" strike="noStrike" baseline="0" dirty="0">
                <a:solidFill>
                  <a:srgbClr val="002060"/>
                </a:solidFill>
                <a:latin typeface="ElectraLTStd-Regular"/>
              </a:rPr>
              <a:t>• </a:t>
            </a:r>
            <a:r>
              <a:rPr lang="en-IN" b="0" i="1" u="none" strike="noStrike" baseline="0" dirty="0">
                <a:solidFill>
                  <a:srgbClr val="002060"/>
                </a:solidFill>
                <a:latin typeface="ElectraLTStd-Cursive"/>
              </a:rPr>
              <a:t>Payroll and employees’ records</a:t>
            </a:r>
            <a:r>
              <a:rPr lang="en-IN" b="0" i="0" u="none" strike="noStrike" baseline="0" dirty="0">
                <a:solidFill>
                  <a:srgbClr val="002060"/>
                </a:solidFill>
                <a:latin typeface="ElectraLTStd-Regular"/>
              </a:rPr>
              <a:t>:.</a:t>
            </a:r>
          </a:p>
          <a:p>
            <a:pPr algn="l"/>
            <a:r>
              <a:rPr lang="en-IN" b="0" i="0" u="none" strike="noStrike" baseline="0" dirty="0">
                <a:solidFill>
                  <a:srgbClr val="002060"/>
                </a:solidFill>
                <a:latin typeface="ElectraLTStd-Regular"/>
              </a:rPr>
              <a:t>• </a:t>
            </a:r>
            <a:r>
              <a:rPr lang="en-IN" b="0" i="1" u="none" strike="noStrike" baseline="0" dirty="0">
                <a:solidFill>
                  <a:srgbClr val="002060"/>
                </a:solidFill>
                <a:latin typeface="ElectraLTStd-Cursive"/>
              </a:rPr>
              <a:t>Benefits administration</a:t>
            </a:r>
            <a:r>
              <a:rPr lang="en-IN" b="0" i="0" u="none" strike="noStrike" baseline="0" dirty="0">
                <a:solidFill>
                  <a:srgbClr val="002060"/>
                </a:solidFill>
                <a:latin typeface="ElectraLTStd-Regular"/>
              </a:rPr>
              <a:t>.</a:t>
            </a:r>
          </a:p>
          <a:p>
            <a:pPr algn="l"/>
            <a:r>
              <a:rPr lang="en-IN" b="0" i="0" u="none" strike="noStrike" baseline="0" dirty="0">
                <a:solidFill>
                  <a:srgbClr val="002060"/>
                </a:solidFill>
                <a:latin typeface="ElectraLTStd-Regular"/>
              </a:rPr>
              <a:t>• </a:t>
            </a:r>
            <a:r>
              <a:rPr lang="en-IN" b="0" i="1" u="none" strike="noStrike" baseline="0" dirty="0">
                <a:solidFill>
                  <a:srgbClr val="002060"/>
                </a:solidFill>
                <a:latin typeface="ElectraLTStd-Cursive"/>
              </a:rPr>
              <a:t>Employee relationship management</a:t>
            </a:r>
            <a:r>
              <a:rPr lang="en-IN" b="0" i="0" u="none" strike="noStrike" baseline="0" dirty="0">
                <a:solidFill>
                  <a:srgbClr val="002060"/>
                </a:solidFill>
                <a:latin typeface="ElectraLTStd-Regular"/>
              </a:rPr>
              <a:t>:</a:t>
            </a:r>
            <a:endParaRPr lang="en-IN" dirty="0">
              <a:solidFill>
                <a:srgbClr val="002060"/>
              </a:solidFill>
            </a:endParaRPr>
          </a:p>
          <a:p>
            <a:endParaRPr lang="en-IN" dirty="0"/>
          </a:p>
        </p:txBody>
      </p:sp>
    </p:spTree>
    <p:extLst>
      <p:ext uri="{BB962C8B-B14F-4D97-AF65-F5344CB8AC3E}">
        <p14:creationId xmlns:p14="http://schemas.microsoft.com/office/powerpoint/2010/main" val="172828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5C65-E875-44F4-8444-39F51F6911F5}"/>
              </a:ext>
            </a:extLst>
          </p:cNvPr>
          <p:cNvSpPr>
            <a:spLocks noGrp="1"/>
          </p:cNvSpPr>
          <p:nvPr>
            <p:ph type="title"/>
          </p:nvPr>
        </p:nvSpPr>
        <p:spPr>
          <a:xfrm>
            <a:off x="256032" y="1143000"/>
            <a:ext cx="2834640" cy="1825487"/>
          </a:xfrm>
        </p:spPr>
        <p:txBody>
          <a:bodyPr>
            <a:normAutofit/>
          </a:bodyPr>
          <a:lstStyle/>
          <a:p>
            <a:r>
              <a:rPr lang="en-IN" b="1" i="0" u="none" strike="noStrike" baseline="0" dirty="0">
                <a:solidFill>
                  <a:srgbClr val="C00000"/>
                </a:solidFill>
                <a:latin typeface="ElectraLTStd-Bold"/>
              </a:rPr>
              <a:t>Overview of E-Business and E-Commerce</a:t>
            </a:r>
            <a:endParaRPr lang="en-IN" dirty="0">
              <a:solidFill>
                <a:srgbClr val="C00000"/>
              </a:solidFill>
            </a:endParaRPr>
          </a:p>
        </p:txBody>
      </p:sp>
      <p:sp>
        <p:nvSpPr>
          <p:cNvPr id="3" name="Content Placeholder 2">
            <a:extLst>
              <a:ext uri="{FF2B5EF4-FFF2-40B4-BE49-F238E27FC236}">
                <a16:creationId xmlns:a16="http://schemas.microsoft.com/office/drawing/2014/main" id="{A15CD00B-8B73-42DE-8CFA-AC6B699E4AAF}"/>
              </a:ext>
            </a:extLst>
          </p:cNvPr>
          <p:cNvSpPr>
            <a:spLocks noGrp="1"/>
          </p:cNvSpPr>
          <p:nvPr>
            <p:ph idx="1"/>
          </p:nvPr>
        </p:nvSpPr>
        <p:spPr>
          <a:xfrm>
            <a:off x="3445564" y="722905"/>
            <a:ext cx="8746436" cy="6135095"/>
          </a:xfrm>
        </p:spPr>
        <p:txBody>
          <a:bodyPr>
            <a:normAutofit/>
          </a:bodyPr>
          <a:lstStyle/>
          <a:p>
            <a:pPr algn="l"/>
            <a:r>
              <a:rPr lang="en-IN" sz="1900" b="1" i="0" u="none" strike="noStrike" baseline="0" dirty="0">
                <a:latin typeface="ElectraLTStd-Regular"/>
              </a:rPr>
              <a:t>Electronic commerce </a:t>
            </a:r>
            <a:r>
              <a:rPr lang="en-IN" sz="1900" b="0" i="0" u="none" strike="noStrike" baseline="0" dirty="0">
                <a:latin typeface="ElectraLTStd-Regular"/>
              </a:rPr>
              <a:t>describes the process of buying, selling, transferring, or exchanging products, services, or information via computer networks, including the Internet.</a:t>
            </a:r>
          </a:p>
          <a:p>
            <a:pPr algn="l"/>
            <a:r>
              <a:rPr lang="en-IN" sz="1900" b="1" i="0" u="none" strike="noStrike" baseline="0" dirty="0">
                <a:latin typeface="ElectraLTStd-Bold"/>
              </a:rPr>
              <a:t>Electronic business </a:t>
            </a:r>
            <a:r>
              <a:rPr lang="en-IN" sz="1900" b="0" i="0" u="none" strike="noStrike" baseline="0" dirty="0">
                <a:latin typeface="ElectraLTStd-Regular"/>
              </a:rPr>
              <a:t>(e-business) is a somewhat broader concept. In addition to the buying and selling of goods and services, </a:t>
            </a:r>
            <a:r>
              <a:rPr lang="en-IN" sz="1900" b="1" i="0" u="none" strike="noStrike" baseline="0" dirty="0">
                <a:latin typeface="ElectraLTStd-Bold"/>
              </a:rPr>
              <a:t>e-business </a:t>
            </a:r>
            <a:r>
              <a:rPr lang="en-IN" sz="1900" b="0" i="0" u="none" strike="noStrike" baseline="0" dirty="0">
                <a:latin typeface="ElectraLTStd-Regular"/>
              </a:rPr>
              <a:t>refers to servicing customers, collaborating with business partners, and performing electronic transactions within an organization.</a:t>
            </a:r>
          </a:p>
          <a:p>
            <a:pPr algn="l"/>
            <a:r>
              <a:rPr lang="en-IN" sz="1900" b="0" i="0" u="none" strike="noStrike" baseline="0" dirty="0">
                <a:latin typeface="ElectraLTStd-Regular"/>
              </a:rPr>
              <a:t>Electronic commerce can take several forms depending on the degree of digitization involved. The </a:t>
            </a:r>
            <a:r>
              <a:rPr lang="en-IN" sz="1900" b="1" i="1" u="none" strike="noStrike" baseline="0" dirty="0">
                <a:latin typeface="ElectraLTStd-Cursive"/>
              </a:rPr>
              <a:t>degree of digitization </a:t>
            </a:r>
            <a:r>
              <a:rPr lang="en-IN" sz="1900" b="0" i="0" u="none" strike="noStrike" baseline="0" dirty="0">
                <a:latin typeface="ElectraLTStd-Regular"/>
              </a:rPr>
              <a:t>is the extent to which the commerce has been transformed from physical to digital.</a:t>
            </a:r>
          </a:p>
          <a:p>
            <a:pPr algn="l"/>
            <a:r>
              <a:rPr lang="en-IN" sz="1900" b="0" i="0" u="none" strike="noStrike" baseline="0" dirty="0">
                <a:latin typeface="ElectraLTStd-Regular"/>
              </a:rPr>
              <a:t>The product can be either physical or digital, and the delivery agent can also be either physical or digital.</a:t>
            </a:r>
          </a:p>
          <a:p>
            <a:pPr algn="l"/>
            <a:r>
              <a:rPr lang="en-IN" sz="1900" b="0" i="0" u="none" strike="noStrike" baseline="0" dirty="0">
                <a:latin typeface="ElectraLTStd-Regular"/>
              </a:rPr>
              <a:t>Purely physical organizations are referred to as </a:t>
            </a:r>
            <a:r>
              <a:rPr lang="en-IN" sz="1900" b="1" i="0" u="none" strike="noStrike" baseline="0" dirty="0">
                <a:latin typeface="ElectraLTStd-Bold"/>
              </a:rPr>
              <a:t>brick-and-mortar organizations</a:t>
            </a:r>
            <a:r>
              <a:rPr lang="en-IN" sz="1900" b="0" i="0" u="none" strike="noStrike" baseline="0" dirty="0">
                <a:latin typeface="ElectraLTStd-Regular"/>
              </a:rPr>
              <a:t>. In contrast, in </a:t>
            </a:r>
            <a:r>
              <a:rPr lang="en-IN" sz="1900" b="0" i="1" u="none" strike="noStrike" baseline="0" dirty="0">
                <a:latin typeface="ElectraLTStd-Cursive"/>
              </a:rPr>
              <a:t>pure EC </a:t>
            </a:r>
            <a:r>
              <a:rPr lang="en-IN" sz="1900" b="0" i="0" u="none" strike="noStrike" baseline="0" dirty="0">
                <a:latin typeface="ElectraLTStd-Regular"/>
              </a:rPr>
              <a:t>all dimensions are digital. Companies engaged only in EC are considered </a:t>
            </a:r>
            <a:r>
              <a:rPr lang="en-IN" sz="1900" b="1" i="0" u="none" strike="noStrike" baseline="0" dirty="0">
                <a:latin typeface="ElectraLTStd-Bold"/>
              </a:rPr>
              <a:t>virtual </a:t>
            </a:r>
            <a:r>
              <a:rPr lang="en-IN" sz="1900" b="0" i="0" u="none" strike="noStrike" baseline="0" dirty="0">
                <a:latin typeface="ElectraLTStd-Regular"/>
              </a:rPr>
              <a:t>(or </a:t>
            </a:r>
            <a:r>
              <a:rPr lang="en-IN" sz="1900" b="1" i="0" u="none" strike="noStrike" baseline="0" dirty="0">
                <a:latin typeface="ElectraLTStd-Bold"/>
              </a:rPr>
              <a:t>pure-play</a:t>
            </a:r>
            <a:r>
              <a:rPr lang="en-IN" sz="1900" b="0" i="0" u="none" strike="noStrike" baseline="0" dirty="0">
                <a:latin typeface="ElectraLTStd-Regular"/>
              </a:rPr>
              <a:t>) </a:t>
            </a:r>
            <a:r>
              <a:rPr lang="en-IN" sz="1900" b="1" i="0" u="none" strike="noStrike" baseline="0" dirty="0">
                <a:latin typeface="ElectraLTStd-Bold"/>
              </a:rPr>
              <a:t>organizations.</a:t>
            </a:r>
          </a:p>
          <a:p>
            <a:pPr algn="l"/>
            <a:r>
              <a:rPr lang="en-IN" sz="1900" b="0" i="0" u="none" strike="noStrike" baseline="0" dirty="0">
                <a:latin typeface="ElectraLTStd-Regular"/>
              </a:rPr>
              <a:t>All other combinations that include a mix of digital and physical dimensions are considered </a:t>
            </a:r>
            <a:r>
              <a:rPr lang="en-IN" sz="1900" b="1" i="1" u="none" strike="noStrike" baseline="0" dirty="0">
                <a:latin typeface="ElectraLTStd-Cursive"/>
              </a:rPr>
              <a:t>partial </a:t>
            </a:r>
            <a:r>
              <a:rPr lang="en-IN" sz="1900" b="1" i="0" u="none" strike="noStrike" baseline="0" dirty="0">
                <a:latin typeface="ElectraLTStd-Regular"/>
              </a:rPr>
              <a:t>EC. </a:t>
            </a:r>
            <a:r>
              <a:rPr lang="en-IN" sz="1900" b="1" i="0" u="none" strike="noStrike" baseline="0" dirty="0">
                <a:latin typeface="ElectraLTStd-Bold"/>
              </a:rPr>
              <a:t>Clicks-and-mortar organizations </a:t>
            </a:r>
            <a:r>
              <a:rPr lang="en-IN" sz="1900" b="0" i="0" u="none" strike="noStrike" baseline="0" dirty="0">
                <a:latin typeface="ElectraLTStd-Regular"/>
              </a:rPr>
              <a:t>conduct some e-commerce activities, yet their primary business is carried out in the physical world.</a:t>
            </a:r>
            <a:endParaRPr lang="en-IN" sz="1900" b="1" dirty="0"/>
          </a:p>
        </p:txBody>
      </p:sp>
      <p:sp>
        <p:nvSpPr>
          <p:cNvPr id="4" name="Text Placeholder 3">
            <a:extLst>
              <a:ext uri="{FF2B5EF4-FFF2-40B4-BE49-F238E27FC236}">
                <a16:creationId xmlns:a16="http://schemas.microsoft.com/office/drawing/2014/main" id="{4001A489-4595-4139-B142-254EDF3F24E1}"/>
              </a:ext>
            </a:extLst>
          </p:cNvPr>
          <p:cNvSpPr>
            <a:spLocks noGrp="1"/>
          </p:cNvSpPr>
          <p:nvPr>
            <p:ph type="body" sz="half" idx="2"/>
          </p:nvPr>
        </p:nvSpPr>
        <p:spPr>
          <a:xfrm>
            <a:off x="145774" y="3246783"/>
            <a:ext cx="3220278" cy="2569383"/>
          </a:xfrm>
        </p:spPr>
        <p:txBody>
          <a:bodyPr>
            <a:normAutofit/>
          </a:bodyPr>
          <a:lstStyle/>
          <a:p>
            <a:pPr algn="l"/>
            <a:r>
              <a:rPr lang="en-IN" sz="2000" b="0" i="0" u="none" strike="noStrike" baseline="0" dirty="0">
                <a:solidFill>
                  <a:schemeClr val="tx1"/>
                </a:solidFill>
                <a:latin typeface="ElectraLTStd-Regular"/>
              </a:rPr>
              <a:t>• To sell goods and services</a:t>
            </a:r>
          </a:p>
          <a:p>
            <a:pPr algn="l"/>
            <a:r>
              <a:rPr lang="en-IN" sz="2000" b="0" i="0" u="none" strike="noStrike" baseline="0" dirty="0">
                <a:solidFill>
                  <a:schemeClr val="tx1"/>
                </a:solidFill>
                <a:latin typeface="ElectraLTStd-Regular"/>
              </a:rPr>
              <a:t>• To induce people to visit a physical location</a:t>
            </a:r>
          </a:p>
          <a:p>
            <a:pPr algn="l"/>
            <a:r>
              <a:rPr lang="en-IN" sz="2000" b="0" i="0" u="none" strike="noStrike" baseline="0" dirty="0">
                <a:solidFill>
                  <a:schemeClr val="tx1"/>
                </a:solidFill>
                <a:latin typeface="ElectraLTStd-Regular"/>
              </a:rPr>
              <a:t>• To reduce operational and transaction costs</a:t>
            </a:r>
          </a:p>
          <a:p>
            <a:pPr algn="l"/>
            <a:r>
              <a:rPr lang="en-IN" sz="2000" b="0" i="0" u="none" strike="noStrike" baseline="0" dirty="0">
                <a:solidFill>
                  <a:schemeClr val="tx1"/>
                </a:solidFill>
                <a:latin typeface="ElectraLTStd-Regular"/>
              </a:rPr>
              <a:t>• To enhance your reputation</a:t>
            </a:r>
            <a:endParaRPr lang="en-IN" sz="2000" dirty="0">
              <a:solidFill>
                <a:schemeClr val="tx1"/>
              </a:solidFill>
            </a:endParaRPr>
          </a:p>
        </p:txBody>
      </p:sp>
    </p:spTree>
    <p:extLst>
      <p:ext uri="{BB962C8B-B14F-4D97-AF65-F5344CB8AC3E}">
        <p14:creationId xmlns:p14="http://schemas.microsoft.com/office/powerpoint/2010/main" val="108244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B68E-FF6C-4B0B-83DD-9977CB7D7D67}"/>
              </a:ext>
            </a:extLst>
          </p:cNvPr>
          <p:cNvSpPr>
            <a:spLocks noGrp="1"/>
          </p:cNvSpPr>
          <p:nvPr>
            <p:ph type="title"/>
          </p:nvPr>
        </p:nvSpPr>
        <p:spPr>
          <a:xfrm>
            <a:off x="256032" y="1143001"/>
            <a:ext cx="2407655" cy="1494182"/>
          </a:xfrm>
        </p:spPr>
        <p:txBody>
          <a:bodyPr>
            <a:normAutofit/>
          </a:bodyPr>
          <a:lstStyle/>
          <a:p>
            <a:r>
              <a:rPr lang="en-IN" b="1" i="0" u="none" strike="noStrike" baseline="0" dirty="0">
                <a:solidFill>
                  <a:schemeClr val="tx1"/>
                </a:solidFill>
                <a:latin typeface="SerifaStd-Bold"/>
              </a:rPr>
              <a:t>Types of E-Commerce</a:t>
            </a:r>
            <a:endParaRPr lang="en-IN" dirty="0">
              <a:solidFill>
                <a:schemeClr val="tx1"/>
              </a:solidFill>
            </a:endParaRPr>
          </a:p>
        </p:txBody>
      </p:sp>
      <p:sp>
        <p:nvSpPr>
          <p:cNvPr id="3" name="Content Placeholder 2">
            <a:extLst>
              <a:ext uri="{FF2B5EF4-FFF2-40B4-BE49-F238E27FC236}">
                <a16:creationId xmlns:a16="http://schemas.microsoft.com/office/drawing/2014/main" id="{9F59E72F-BDD2-473C-B798-AF6C394208D1}"/>
              </a:ext>
            </a:extLst>
          </p:cNvPr>
          <p:cNvSpPr>
            <a:spLocks noGrp="1"/>
          </p:cNvSpPr>
          <p:nvPr>
            <p:ph idx="1"/>
          </p:nvPr>
        </p:nvSpPr>
        <p:spPr>
          <a:xfrm>
            <a:off x="3525078" y="868679"/>
            <a:ext cx="7871792" cy="5479111"/>
          </a:xfrm>
        </p:spPr>
        <p:txBody>
          <a:bodyPr>
            <a:noAutofit/>
          </a:bodyPr>
          <a:lstStyle/>
          <a:p>
            <a:r>
              <a:rPr lang="en-IN" b="0" i="0" u="none" strike="noStrike" baseline="0" dirty="0">
                <a:latin typeface="ElectraLTStd-Regular"/>
              </a:rPr>
              <a:t>• </a:t>
            </a:r>
            <a:r>
              <a:rPr lang="en-IN" b="0" i="0" u="none" strike="noStrike" baseline="0" dirty="0">
                <a:solidFill>
                  <a:srgbClr val="FF0000"/>
                </a:solidFill>
                <a:latin typeface="ElectraLTStd-Regular"/>
              </a:rPr>
              <a:t>B</a:t>
            </a:r>
            <a:r>
              <a:rPr lang="en-IN" b="1" i="1" dirty="0">
                <a:solidFill>
                  <a:srgbClr val="C00000"/>
                </a:solidFill>
                <a:latin typeface="ElectraLTStd-Cursive"/>
              </a:rPr>
              <a:t>usiness-to-consumer electronic commerce (B2C): </a:t>
            </a:r>
            <a:r>
              <a:rPr lang="en-IN" dirty="0">
                <a:solidFill>
                  <a:schemeClr val="accent6">
                    <a:lumMod val="50000"/>
                  </a:schemeClr>
                </a:solidFill>
                <a:latin typeface="ElectraLTStd-Regular"/>
              </a:rPr>
              <a:t>In B2C, the sellers are organizations, and the buyers are individuals..</a:t>
            </a:r>
          </a:p>
          <a:p>
            <a:r>
              <a:rPr lang="en-IN" dirty="0">
                <a:solidFill>
                  <a:srgbClr val="C00000"/>
                </a:solidFill>
                <a:latin typeface="ElectraLTStd-Regular"/>
              </a:rPr>
              <a:t>• </a:t>
            </a:r>
            <a:r>
              <a:rPr lang="en-IN" b="1" i="1" dirty="0">
                <a:solidFill>
                  <a:srgbClr val="C00000"/>
                </a:solidFill>
                <a:latin typeface="ElectraLTStd-Cursive"/>
              </a:rPr>
              <a:t>Business-to-business electronic commerce (B2B): </a:t>
            </a:r>
            <a:r>
              <a:rPr lang="en-IN" dirty="0">
                <a:solidFill>
                  <a:schemeClr val="accent6">
                    <a:lumMod val="50000"/>
                  </a:schemeClr>
                </a:solidFill>
                <a:latin typeface="ElectraLTStd-Regular"/>
              </a:rPr>
              <a:t>In B2B transactions, both the sellers and the buyers are business organizations</a:t>
            </a:r>
          </a:p>
          <a:p>
            <a:r>
              <a:rPr lang="en-IN" dirty="0">
                <a:solidFill>
                  <a:srgbClr val="C00000"/>
                </a:solidFill>
                <a:latin typeface="ElectraLTStd-Regular"/>
              </a:rPr>
              <a:t>• </a:t>
            </a:r>
            <a:r>
              <a:rPr lang="en-IN" b="1" i="1" dirty="0">
                <a:solidFill>
                  <a:srgbClr val="C00000"/>
                </a:solidFill>
                <a:latin typeface="ElectraLTStd-Cursive"/>
              </a:rPr>
              <a:t>Consumer-to-consumer electronic commerce (C2C</a:t>
            </a:r>
            <a:r>
              <a:rPr lang="en-IN" i="1" dirty="0">
                <a:solidFill>
                  <a:srgbClr val="C00000"/>
                </a:solidFill>
                <a:latin typeface="ElectraLTStd-Cursive"/>
              </a:rPr>
              <a:t>): </a:t>
            </a:r>
            <a:r>
              <a:rPr lang="en-IN" dirty="0">
                <a:solidFill>
                  <a:schemeClr val="accent6">
                    <a:lumMod val="50000"/>
                  </a:schemeClr>
                </a:solidFill>
                <a:latin typeface="ElectraLTStd-Regular"/>
              </a:rPr>
              <a:t>In C2C (also called customer-to-customer),</a:t>
            </a:r>
            <a:endParaRPr lang="en-IN" dirty="0">
              <a:solidFill>
                <a:schemeClr val="accent6">
                  <a:lumMod val="50000"/>
                </a:schemeClr>
              </a:solidFill>
            </a:endParaRPr>
          </a:p>
          <a:p>
            <a:pPr algn="l"/>
            <a:r>
              <a:rPr lang="en-IN" b="1" i="1" u="none" strike="noStrike" baseline="0" dirty="0">
                <a:solidFill>
                  <a:srgbClr val="C00000"/>
                </a:solidFill>
                <a:latin typeface="ElectraLTStd-Cursive"/>
              </a:rPr>
              <a:t>Business-to-employee (B2E)</a:t>
            </a:r>
            <a:r>
              <a:rPr lang="en-IN" b="1" i="0" u="none" strike="noStrike" baseline="0" dirty="0">
                <a:solidFill>
                  <a:srgbClr val="C00000"/>
                </a:solidFill>
                <a:latin typeface="ElectraLTStd-Regular"/>
              </a:rPr>
              <a:t>: </a:t>
            </a:r>
            <a:r>
              <a:rPr lang="en-IN" b="0" i="0" u="none" strike="noStrike" baseline="0" dirty="0">
                <a:latin typeface="ElectraLTStd-Regular"/>
              </a:rPr>
              <a:t>In B2E, an organization uses EC internally to provide information and services to its employees</a:t>
            </a:r>
          </a:p>
          <a:p>
            <a:pPr algn="l"/>
            <a:r>
              <a:rPr lang="en-IN" b="1" i="1" u="none" strike="noStrike" baseline="0" dirty="0">
                <a:solidFill>
                  <a:srgbClr val="C00000"/>
                </a:solidFill>
                <a:latin typeface="ElectraLTStd-Cursive"/>
              </a:rPr>
              <a:t>E-government</a:t>
            </a:r>
            <a:r>
              <a:rPr lang="en-IN" b="1" i="0" u="none" strike="noStrike" baseline="0" dirty="0">
                <a:latin typeface="ElectraLTStd-Regular"/>
              </a:rPr>
              <a:t>:</a:t>
            </a:r>
            <a:r>
              <a:rPr lang="en-IN" b="0" i="0" u="none" strike="noStrike" baseline="0" dirty="0">
                <a:latin typeface="ElectraLTStd-Regular"/>
              </a:rPr>
              <a:t> E-government is the use of Internet technology in general and e-commerce in particular to deliver information and public services to citizens (called government-to-citizen or G2C EC) and to business partners and suppliers (called government-to-business or G2B EC).</a:t>
            </a:r>
          </a:p>
          <a:p>
            <a:pPr algn="l"/>
            <a:r>
              <a:rPr lang="en-IN" b="1" i="1" u="none" strike="noStrike" baseline="0" dirty="0">
                <a:solidFill>
                  <a:srgbClr val="C00000"/>
                </a:solidFill>
                <a:latin typeface="ElectraLTStd-Cursive"/>
              </a:rPr>
              <a:t>Mobile commerce (m-commerce</a:t>
            </a:r>
            <a:r>
              <a:rPr lang="en-IN" b="0" i="1" u="none" strike="noStrike" baseline="0" dirty="0">
                <a:latin typeface="ElectraLTStd-Cursive"/>
              </a:rPr>
              <a:t>)</a:t>
            </a:r>
            <a:r>
              <a:rPr lang="en-IN" b="0" i="0" u="none" strike="noStrike" baseline="0" dirty="0">
                <a:latin typeface="ElectraLTStd-Regular"/>
              </a:rPr>
              <a:t>: The term </a:t>
            </a:r>
            <a:r>
              <a:rPr lang="en-IN" b="0" i="1" u="none" strike="noStrike" baseline="0" dirty="0">
                <a:latin typeface="ElectraLTStd-Cursive"/>
              </a:rPr>
              <a:t>m-commerce </a:t>
            </a:r>
            <a:r>
              <a:rPr lang="en-IN" b="0" i="0" u="none" strike="noStrike" baseline="0" dirty="0">
                <a:latin typeface="ElectraLTStd-Regular"/>
              </a:rPr>
              <a:t>refers to e-commerce that is conducted entirely in a wireless environment</a:t>
            </a:r>
            <a:endParaRPr lang="en-IN" dirty="0"/>
          </a:p>
        </p:txBody>
      </p:sp>
      <p:sp>
        <p:nvSpPr>
          <p:cNvPr id="4" name="Text Placeholder 3">
            <a:extLst>
              <a:ext uri="{FF2B5EF4-FFF2-40B4-BE49-F238E27FC236}">
                <a16:creationId xmlns:a16="http://schemas.microsoft.com/office/drawing/2014/main" id="{B18D0363-4FB2-49AD-A557-4013EE2A77E5}"/>
              </a:ext>
            </a:extLst>
          </p:cNvPr>
          <p:cNvSpPr>
            <a:spLocks noGrp="1"/>
          </p:cNvSpPr>
          <p:nvPr>
            <p:ph type="body" sz="half" idx="2"/>
          </p:nvPr>
        </p:nvSpPr>
        <p:spPr>
          <a:xfrm>
            <a:off x="119269" y="2809461"/>
            <a:ext cx="2849218" cy="3392556"/>
          </a:xfrm>
        </p:spPr>
        <p:txBody>
          <a:bodyPr>
            <a:noAutofit/>
          </a:bodyPr>
          <a:lstStyle/>
          <a:p>
            <a:pPr algn="l"/>
            <a:endParaRPr lang="en-IN" sz="1600" dirty="0">
              <a:solidFill>
                <a:schemeClr val="accent6">
                  <a:lumMod val="50000"/>
                </a:schemeClr>
              </a:solidFill>
            </a:endParaRPr>
          </a:p>
        </p:txBody>
      </p:sp>
    </p:spTree>
    <p:extLst>
      <p:ext uri="{BB962C8B-B14F-4D97-AF65-F5344CB8AC3E}">
        <p14:creationId xmlns:p14="http://schemas.microsoft.com/office/powerpoint/2010/main" val="68206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015F-A52E-4528-8FAA-0B246F2D6206}"/>
              </a:ext>
            </a:extLst>
          </p:cNvPr>
          <p:cNvSpPr>
            <a:spLocks noGrp="1"/>
          </p:cNvSpPr>
          <p:nvPr>
            <p:ph type="title"/>
          </p:nvPr>
        </p:nvSpPr>
        <p:spPr/>
        <p:txBody>
          <a:bodyPr>
            <a:normAutofit/>
          </a:bodyPr>
          <a:lstStyle/>
          <a:p>
            <a:r>
              <a:rPr lang="en-IN" b="0" i="0" u="none" strike="noStrike" baseline="0" dirty="0">
                <a:solidFill>
                  <a:srgbClr val="C00000"/>
                </a:solidFill>
                <a:latin typeface="HelveticaNeueLTStd-Blk"/>
              </a:rPr>
              <a:t>E-Commerce</a:t>
            </a:r>
            <a:br>
              <a:rPr lang="en-IN" b="0" i="0" u="none" strike="noStrike" baseline="0" dirty="0">
                <a:solidFill>
                  <a:srgbClr val="C00000"/>
                </a:solidFill>
                <a:latin typeface="HelveticaNeueLTStd-Blk"/>
              </a:rPr>
            </a:br>
            <a:r>
              <a:rPr lang="en-IN" b="0" i="0" u="none" strike="noStrike" baseline="0" dirty="0">
                <a:solidFill>
                  <a:srgbClr val="C00000"/>
                </a:solidFill>
                <a:latin typeface="HelveticaNeueLTStd-Blk"/>
              </a:rPr>
              <a:t>Business Models</a:t>
            </a:r>
            <a:endParaRPr lang="en-IN" dirty="0">
              <a:solidFill>
                <a:srgbClr val="C00000"/>
              </a:solidFill>
            </a:endParaRPr>
          </a:p>
        </p:txBody>
      </p:sp>
      <p:sp>
        <p:nvSpPr>
          <p:cNvPr id="3" name="Content Placeholder 2">
            <a:extLst>
              <a:ext uri="{FF2B5EF4-FFF2-40B4-BE49-F238E27FC236}">
                <a16:creationId xmlns:a16="http://schemas.microsoft.com/office/drawing/2014/main" id="{ED2F8EFA-69D8-47A6-B5AF-E0A2A19C0C3E}"/>
              </a:ext>
            </a:extLst>
          </p:cNvPr>
          <p:cNvSpPr>
            <a:spLocks noGrp="1"/>
          </p:cNvSpPr>
          <p:nvPr>
            <p:ph idx="1"/>
          </p:nvPr>
        </p:nvSpPr>
        <p:spPr>
          <a:xfrm>
            <a:off x="3485322" y="868680"/>
            <a:ext cx="8044069" cy="5120640"/>
          </a:xfrm>
        </p:spPr>
        <p:txBody>
          <a:bodyPr/>
          <a:lstStyle/>
          <a:p>
            <a:endParaRPr lang="en-IN" dirty="0"/>
          </a:p>
        </p:txBody>
      </p:sp>
      <p:sp>
        <p:nvSpPr>
          <p:cNvPr id="4" name="Text Placeholder 3">
            <a:extLst>
              <a:ext uri="{FF2B5EF4-FFF2-40B4-BE49-F238E27FC236}">
                <a16:creationId xmlns:a16="http://schemas.microsoft.com/office/drawing/2014/main" id="{B490ABB3-CA08-425D-BC64-7006C9B031C0}"/>
              </a:ext>
            </a:extLst>
          </p:cNvPr>
          <p:cNvSpPr>
            <a:spLocks noGrp="1"/>
          </p:cNvSpPr>
          <p:nvPr>
            <p:ph type="body" sz="half" idx="2"/>
          </p:nvPr>
        </p:nvSpPr>
        <p:spPr/>
        <p:txBody>
          <a:bodyPr>
            <a:normAutofit/>
          </a:bodyPr>
          <a:lstStyle/>
          <a:p>
            <a:pPr algn="l"/>
            <a:r>
              <a:rPr lang="en-IN" sz="2000" b="0" i="0" u="none" strike="noStrike" baseline="0" dirty="0">
                <a:latin typeface="ElectraLTStd-Regular"/>
              </a:rPr>
              <a:t>A </a:t>
            </a:r>
            <a:r>
              <a:rPr lang="en-IN" sz="2000" b="1" i="0" u="none" strike="noStrike" baseline="0" dirty="0">
                <a:latin typeface="ElectraLTStd-Bold"/>
              </a:rPr>
              <a:t>business model </a:t>
            </a:r>
            <a:r>
              <a:rPr lang="en-IN" sz="2000" b="0" i="0" u="none" strike="noStrike" baseline="0" dirty="0">
                <a:latin typeface="ElectraLTStd-Regular"/>
              </a:rPr>
              <a:t>is the method by which a company generates revenue to sustain itself.</a:t>
            </a:r>
            <a:endParaRPr lang="en-IN" sz="2000" dirty="0"/>
          </a:p>
        </p:txBody>
      </p:sp>
      <p:pic>
        <p:nvPicPr>
          <p:cNvPr id="6" name="Picture 5">
            <a:extLst>
              <a:ext uri="{FF2B5EF4-FFF2-40B4-BE49-F238E27FC236}">
                <a16:creationId xmlns:a16="http://schemas.microsoft.com/office/drawing/2014/main" id="{7AFC7654-71C9-4E7C-BA72-4794EA44148D}"/>
              </a:ext>
            </a:extLst>
          </p:cNvPr>
          <p:cNvPicPr>
            <a:picLocks noChangeAspect="1"/>
          </p:cNvPicPr>
          <p:nvPr/>
        </p:nvPicPr>
        <p:blipFill>
          <a:blip r:embed="rId2"/>
          <a:stretch>
            <a:fillRect/>
          </a:stretch>
        </p:blipFill>
        <p:spPr>
          <a:xfrm>
            <a:off x="3525078" y="715585"/>
            <a:ext cx="7885043" cy="3150677"/>
          </a:xfrm>
          <a:prstGeom prst="rect">
            <a:avLst/>
          </a:prstGeom>
        </p:spPr>
      </p:pic>
      <p:pic>
        <p:nvPicPr>
          <p:cNvPr id="8" name="Picture 7">
            <a:extLst>
              <a:ext uri="{FF2B5EF4-FFF2-40B4-BE49-F238E27FC236}">
                <a16:creationId xmlns:a16="http://schemas.microsoft.com/office/drawing/2014/main" id="{A2BD9C41-9F85-4479-A308-25E73F6D18A8}"/>
              </a:ext>
            </a:extLst>
          </p:cNvPr>
          <p:cNvPicPr>
            <a:picLocks noChangeAspect="1"/>
          </p:cNvPicPr>
          <p:nvPr/>
        </p:nvPicPr>
        <p:blipFill>
          <a:blip r:embed="rId3"/>
          <a:stretch>
            <a:fillRect/>
          </a:stretch>
        </p:blipFill>
        <p:spPr>
          <a:xfrm>
            <a:off x="3511047" y="3870568"/>
            <a:ext cx="7965336" cy="2705180"/>
          </a:xfrm>
          <a:prstGeom prst="rect">
            <a:avLst/>
          </a:prstGeom>
        </p:spPr>
      </p:pic>
    </p:spTree>
    <p:extLst>
      <p:ext uri="{BB962C8B-B14F-4D97-AF65-F5344CB8AC3E}">
        <p14:creationId xmlns:p14="http://schemas.microsoft.com/office/powerpoint/2010/main" val="17471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3856F1-C3D0-4A03-A62B-0421223F1948}"/>
              </a:ext>
            </a:extLst>
          </p:cNvPr>
          <p:cNvPicPr>
            <a:picLocks noChangeAspect="1"/>
          </p:cNvPicPr>
          <p:nvPr/>
        </p:nvPicPr>
        <p:blipFill>
          <a:blip r:embed="rId2"/>
          <a:stretch>
            <a:fillRect/>
          </a:stretch>
        </p:blipFill>
        <p:spPr>
          <a:xfrm>
            <a:off x="1350940" y="113447"/>
            <a:ext cx="7806311" cy="3364384"/>
          </a:xfrm>
          <a:prstGeom prst="rect">
            <a:avLst/>
          </a:prstGeom>
        </p:spPr>
      </p:pic>
      <p:pic>
        <p:nvPicPr>
          <p:cNvPr id="8" name="Picture 7">
            <a:extLst>
              <a:ext uri="{FF2B5EF4-FFF2-40B4-BE49-F238E27FC236}">
                <a16:creationId xmlns:a16="http://schemas.microsoft.com/office/drawing/2014/main" id="{E742A6AA-9E6A-447E-85D6-5D17659EEC9A}"/>
              </a:ext>
            </a:extLst>
          </p:cNvPr>
          <p:cNvPicPr>
            <a:picLocks noChangeAspect="1"/>
          </p:cNvPicPr>
          <p:nvPr/>
        </p:nvPicPr>
        <p:blipFill>
          <a:blip r:embed="rId3"/>
          <a:stretch>
            <a:fillRect/>
          </a:stretch>
        </p:blipFill>
        <p:spPr>
          <a:xfrm>
            <a:off x="1395373" y="3418481"/>
            <a:ext cx="7682365" cy="3320249"/>
          </a:xfrm>
          <a:prstGeom prst="rect">
            <a:avLst/>
          </a:prstGeom>
        </p:spPr>
      </p:pic>
    </p:spTree>
    <p:extLst>
      <p:ext uri="{BB962C8B-B14F-4D97-AF65-F5344CB8AC3E}">
        <p14:creationId xmlns:p14="http://schemas.microsoft.com/office/powerpoint/2010/main" val="330328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5335-2671-464F-B2D4-AEDBC7130E49}"/>
              </a:ext>
            </a:extLst>
          </p:cNvPr>
          <p:cNvSpPr>
            <a:spLocks noGrp="1"/>
          </p:cNvSpPr>
          <p:nvPr>
            <p:ph type="title"/>
          </p:nvPr>
        </p:nvSpPr>
        <p:spPr/>
        <p:txBody>
          <a:bodyPr>
            <a:normAutofit/>
          </a:bodyPr>
          <a:lstStyle/>
          <a:p>
            <a:r>
              <a:rPr lang="en-IN" sz="3200" b="1" i="0" u="none" strike="noStrike" baseline="0" dirty="0">
                <a:solidFill>
                  <a:schemeClr val="accent6">
                    <a:lumMod val="50000"/>
                  </a:schemeClr>
                </a:solidFill>
                <a:latin typeface="SerifaStd-Bold"/>
              </a:rPr>
              <a:t>Major E-Commerce Mechanisms</a:t>
            </a:r>
            <a:endParaRPr lang="en-IN" sz="3200" dirty="0">
              <a:solidFill>
                <a:schemeClr val="accent6">
                  <a:lumMod val="50000"/>
                </a:schemeClr>
              </a:solidFill>
            </a:endParaRPr>
          </a:p>
        </p:txBody>
      </p:sp>
      <p:sp>
        <p:nvSpPr>
          <p:cNvPr id="3" name="Content Placeholder 2">
            <a:extLst>
              <a:ext uri="{FF2B5EF4-FFF2-40B4-BE49-F238E27FC236}">
                <a16:creationId xmlns:a16="http://schemas.microsoft.com/office/drawing/2014/main" id="{AA05A388-94C5-405E-AF4C-08C0736E6F11}"/>
              </a:ext>
            </a:extLst>
          </p:cNvPr>
          <p:cNvSpPr>
            <a:spLocks noGrp="1"/>
          </p:cNvSpPr>
          <p:nvPr>
            <p:ph idx="1"/>
          </p:nvPr>
        </p:nvSpPr>
        <p:spPr>
          <a:xfrm>
            <a:off x="3564835" y="781878"/>
            <a:ext cx="8150087" cy="5751444"/>
          </a:xfrm>
        </p:spPr>
        <p:txBody>
          <a:bodyPr/>
          <a:lstStyle/>
          <a:p>
            <a:pPr algn="l"/>
            <a:r>
              <a:rPr lang="en-IN" sz="2400" b="0" i="0" u="none" strike="noStrike" baseline="0" dirty="0">
                <a:latin typeface="ElectraLTStd-Regular"/>
              </a:rPr>
              <a:t>Businesses and customers can buy and sell on the Internet through a number of mechanisms. The most widely used mechanisms are as follows:</a:t>
            </a:r>
          </a:p>
          <a:p>
            <a:pPr marL="502920" lvl="1" indent="0">
              <a:buNone/>
            </a:pPr>
            <a:r>
              <a:rPr lang="en-IN" sz="2400" b="0" i="0" u="none" strike="noStrike" baseline="0" dirty="0">
                <a:solidFill>
                  <a:srgbClr val="002060"/>
                </a:solidFill>
                <a:latin typeface="ElectraLTStd-Regular"/>
              </a:rPr>
              <a:t>• Electronic catalogs</a:t>
            </a:r>
          </a:p>
          <a:p>
            <a:pPr marL="502920" lvl="1" indent="0">
              <a:buNone/>
            </a:pPr>
            <a:r>
              <a:rPr lang="en-IN" sz="2400" b="0" i="0" u="none" strike="noStrike" baseline="0" dirty="0">
                <a:solidFill>
                  <a:srgbClr val="002060"/>
                </a:solidFill>
                <a:latin typeface="ElectraLTStd-Regular"/>
              </a:rPr>
              <a:t>• Electronic auctions </a:t>
            </a:r>
            <a:r>
              <a:rPr lang="en-IN" sz="2400" b="0" i="0" u="none" strike="noStrike" baseline="0" dirty="0">
                <a:solidFill>
                  <a:schemeClr val="accent6">
                    <a:lumMod val="50000"/>
                  </a:schemeClr>
                </a:solidFill>
                <a:latin typeface="ElectraLTStd-Regular"/>
              </a:rPr>
              <a:t>(Forward &amp; Reverse auctions)</a:t>
            </a:r>
          </a:p>
          <a:p>
            <a:pPr marL="502920" lvl="1" indent="0">
              <a:buNone/>
            </a:pPr>
            <a:r>
              <a:rPr lang="en-IN" sz="2400" b="0" i="0" u="none" strike="noStrike" baseline="0" dirty="0">
                <a:solidFill>
                  <a:srgbClr val="002060"/>
                </a:solidFill>
                <a:latin typeface="ElectraLTStd-Regular"/>
              </a:rPr>
              <a:t>• E-storefronts</a:t>
            </a:r>
          </a:p>
          <a:p>
            <a:pPr marL="502920" lvl="1" indent="0">
              <a:buNone/>
            </a:pPr>
            <a:r>
              <a:rPr lang="en-IN" sz="2400" b="0" i="0" u="none" strike="noStrike" baseline="0" dirty="0">
                <a:solidFill>
                  <a:srgbClr val="002060"/>
                </a:solidFill>
                <a:latin typeface="ElectraLTStd-Regular"/>
              </a:rPr>
              <a:t>• E-malls</a:t>
            </a:r>
          </a:p>
          <a:p>
            <a:pPr marL="502920" lvl="1" indent="0">
              <a:buNone/>
            </a:pPr>
            <a:r>
              <a:rPr lang="en-IN" sz="2400" b="0" i="0" u="none" strike="noStrike" baseline="0" dirty="0">
                <a:solidFill>
                  <a:srgbClr val="002060"/>
                </a:solidFill>
                <a:latin typeface="ElectraLTStd-Regular"/>
              </a:rPr>
              <a:t>• E-marketplaces</a:t>
            </a:r>
          </a:p>
          <a:p>
            <a:pPr marL="502920" lvl="1" indent="0">
              <a:buNone/>
            </a:pPr>
            <a:endParaRPr lang="en-IN" b="0" i="0" u="none" strike="noStrike" baseline="0" dirty="0">
              <a:solidFill>
                <a:srgbClr val="002060"/>
              </a:solidFill>
              <a:latin typeface="ElectraLTStd-Regular"/>
            </a:endParaRPr>
          </a:p>
        </p:txBody>
      </p:sp>
    </p:spTree>
    <p:extLst>
      <p:ext uri="{BB962C8B-B14F-4D97-AF65-F5344CB8AC3E}">
        <p14:creationId xmlns:p14="http://schemas.microsoft.com/office/powerpoint/2010/main" val="413992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D170-D9DE-46A1-A4DD-B709A1E2322D}"/>
              </a:ext>
            </a:extLst>
          </p:cNvPr>
          <p:cNvSpPr>
            <a:spLocks noGrp="1"/>
          </p:cNvSpPr>
          <p:nvPr>
            <p:ph type="title"/>
          </p:nvPr>
        </p:nvSpPr>
        <p:spPr/>
        <p:txBody>
          <a:bodyPr>
            <a:normAutofit/>
          </a:bodyPr>
          <a:lstStyle/>
          <a:p>
            <a:r>
              <a:rPr lang="en-IN" sz="2800" b="1" i="0" u="none" strike="noStrike" baseline="0" dirty="0">
                <a:solidFill>
                  <a:schemeClr val="accent6">
                    <a:lumMod val="50000"/>
                  </a:schemeClr>
                </a:solidFill>
                <a:latin typeface="SerifaStd-Bold"/>
              </a:rPr>
              <a:t>Electronic Payment Mechanisms</a:t>
            </a:r>
            <a:endParaRPr lang="en-IN" sz="2800" dirty="0">
              <a:solidFill>
                <a:schemeClr val="accent6">
                  <a:lumMod val="50000"/>
                </a:schemeClr>
              </a:solidFill>
            </a:endParaRPr>
          </a:p>
        </p:txBody>
      </p:sp>
      <p:sp>
        <p:nvSpPr>
          <p:cNvPr id="3" name="Content Placeholder 2">
            <a:extLst>
              <a:ext uri="{FF2B5EF4-FFF2-40B4-BE49-F238E27FC236}">
                <a16:creationId xmlns:a16="http://schemas.microsoft.com/office/drawing/2014/main" id="{5E6BC804-3A01-48E2-88A4-740CC8C28073}"/>
              </a:ext>
            </a:extLst>
          </p:cNvPr>
          <p:cNvSpPr>
            <a:spLocks noGrp="1"/>
          </p:cNvSpPr>
          <p:nvPr>
            <p:ph idx="1"/>
          </p:nvPr>
        </p:nvSpPr>
        <p:spPr>
          <a:xfrm>
            <a:off x="3829511" y="811099"/>
            <a:ext cx="7315200" cy="5120640"/>
          </a:xfrm>
        </p:spPr>
        <p:txBody>
          <a:bodyPr>
            <a:normAutofit/>
          </a:bodyPr>
          <a:lstStyle/>
          <a:p>
            <a:pPr algn="l"/>
            <a:r>
              <a:rPr lang="en-IN" i="0" u="none" strike="noStrike" baseline="0" dirty="0">
                <a:latin typeface="Calibri" panose="020F0502020204030204" pitchFamily="34" charset="0"/>
                <a:cs typeface="Calibri" panose="020F0502020204030204" pitchFamily="34" charset="0"/>
              </a:rPr>
              <a:t>Electronic payment mechanisms enable buyers to pay for goods and services electronically, rather than writing a check or using cash.</a:t>
            </a:r>
          </a:p>
          <a:p>
            <a:r>
              <a:rPr lang="en-IN" dirty="0">
                <a:latin typeface="Calibri" panose="020F0502020204030204" pitchFamily="34" charset="0"/>
                <a:cs typeface="Calibri" panose="020F0502020204030204" pitchFamily="34" charset="0"/>
              </a:rPr>
              <a:t>Traditional payment systems are not effective for EC, especially for B2B. Cash cannot be used because there is no face-to-face contact between buyer and seller. </a:t>
            </a:r>
            <a:r>
              <a:rPr lang="en-IN" dirty="0"/>
              <a:t>A better method is needed to pay for goods and services in cyberspace. This method is </a:t>
            </a:r>
            <a:r>
              <a:rPr lang="en-IN" b="1" dirty="0">
                <a:solidFill>
                  <a:schemeClr val="accent6">
                    <a:lumMod val="50000"/>
                  </a:schemeClr>
                </a:solidFill>
              </a:rPr>
              <a:t>electronic payment systems</a:t>
            </a:r>
          </a:p>
          <a:p>
            <a:r>
              <a:rPr lang="en-IN" b="1" dirty="0">
                <a:solidFill>
                  <a:srgbClr val="7030A0"/>
                </a:solidFill>
              </a:rPr>
              <a:t>Electronic Checks</a:t>
            </a:r>
            <a:r>
              <a:rPr lang="en-IN" b="1" dirty="0"/>
              <a:t>. </a:t>
            </a:r>
            <a:r>
              <a:rPr lang="en-IN" i="1" dirty="0"/>
              <a:t>Electronic checks </a:t>
            </a:r>
            <a:r>
              <a:rPr lang="en-IN" dirty="0"/>
              <a:t>(</a:t>
            </a:r>
            <a:r>
              <a:rPr lang="en-IN" i="1" dirty="0"/>
              <a:t>e-checks</a:t>
            </a:r>
            <a:r>
              <a:rPr lang="en-IN" dirty="0"/>
              <a:t>), which are used primarily in B2B, are similar to regular paper checks.</a:t>
            </a:r>
            <a:endParaRPr lang="en-IN" b="1" dirty="0">
              <a:solidFill>
                <a:schemeClr val="accent6">
                  <a:lumMod val="50000"/>
                </a:schemeClr>
              </a:solidFill>
              <a:latin typeface="Calibri" panose="020F0502020204030204" pitchFamily="34" charset="0"/>
              <a:cs typeface="Calibri" panose="020F0502020204030204" pitchFamily="34" charset="0"/>
            </a:endParaRPr>
          </a:p>
          <a:p>
            <a:r>
              <a:rPr lang="en-IN" dirty="0"/>
              <a:t>Like regular checks, e-checks carry a signature (in digital form) that can be verified (ex: </a:t>
            </a:r>
            <a:r>
              <a:rPr lang="en-IN" i="1" dirty="0"/>
              <a:t>www.authorize.net</a:t>
            </a:r>
            <a:r>
              <a:rPr lang="en-IN" dirty="0"/>
              <a:t>). Properly signed and endorsed e-checks are exchanged between financial institutions through electronic clearinghouses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86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AB5-326F-4CEA-9671-434D61AA9B86}"/>
              </a:ext>
            </a:extLst>
          </p:cNvPr>
          <p:cNvSpPr>
            <a:spLocks noGrp="1"/>
          </p:cNvSpPr>
          <p:nvPr>
            <p:ph type="title"/>
          </p:nvPr>
        </p:nvSpPr>
        <p:spPr/>
        <p:txBody>
          <a:bodyPr/>
          <a:lstStyle/>
          <a:p>
            <a:r>
              <a:rPr lang="en-IN" sz="3600" b="1" i="0" u="none" strike="noStrike" baseline="0" dirty="0">
                <a:solidFill>
                  <a:schemeClr val="accent6">
                    <a:lumMod val="50000"/>
                  </a:schemeClr>
                </a:solidFill>
                <a:latin typeface="SerifaStd-Bold"/>
              </a:rPr>
              <a:t>Electronic Payment Mechanisms</a:t>
            </a:r>
            <a:endParaRPr lang="en-IN" dirty="0"/>
          </a:p>
        </p:txBody>
      </p:sp>
      <p:sp>
        <p:nvSpPr>
          <p:cNvPr id="3" name="Content Placeholder 2">
            <a:extLst>
              <a:ext uri="{FF2B5EF4-FFF2-40B4-BE49-F238E27FC236}">
                <a16:creationId xmlns:a16="http://schemas.microsoft.com/office/drawing/2014/main" id="{03B1DB5E-0057-47E1-9370-2C1100EE9ED5}"/>
              </a:ext>
            </a:extLst>
          </p:cNvPr>
          <p:cNvSpPr>
            <a:spLocks noGrp="1"/>
          </p:cNvSpPr>
          <p:nvPr>
            <p:ph idx="1"/>
          </p:nvPr>
        </p:nvSpPr>
        <p:spPr>
          <a:xfrm>
            <a:off x="3829879" y="864107"/>
            <a:ext cx="7646504" cy="5337909"/>
          </a:xfrm>
        </p:spPr>
        <p:txBody>
          <a:bodyPr>
            <a:normAutofit/>
          </a:bodyPr>
          <a:lstStyle/>
          <a:p>
            <a:pPr algn="l"/>
            <a:r>
              <a:rPr lang="en-IN" sz="1800" b="1" i="0" u="none" strike="noStrike" baseline="0" dirty="0">
                <a:solidFill>
                  <a:srgbClr val="FF7300"/>
                </a:solidFill>
                <a:latin typeface="ElectraLTStd-Bold"/>
              </a:rPr>
              <a:t>Electronic Cards. </a:t>
            </a:r>
            <a:r>
              <a:rPr lang="en-IN" sz="1800" b="0" i="0" u="none" strike="noStrike" baseline="0" dirty="0">
                <a:solidFill>
                  <a:srgbClr val="000000"/>
                </a:solidFill>
                <a:latin typeface="ElectraLTStd-Regular"/>
              </a:rPr>
              <a:t>There are a variety of electronic cards, and they are used for different purposes. The most common types are electronic credit cards, purchasing cards, stored-value money cards, and smart cards.</a:t>
            </a:r>
          </a:p>
          <a:p>
            <a:pPr algn="l"/>
            <a:r>
              <a:rPr lang="en-IN" b="1" i="1" u="none" strike="noStrike" baseline="0" dirty="0">
                <a:solidFill>
                  <a:schemeClr val="accent6">
                    <a:lumMod val="50000"/>
                  </a:schemeClr>
                </a:solidFill>
                <a:latin typeface="ElectraLTStd-Cursive"/>
              </a:rPr>
              <a:t>Electronic credit cards </a:t>
            </a:r>
            <a:r>
              <a:rPr lang="en-IN" b="0" i="0" u="none" strike="noStrike" baseline="0" dirty="0">
                <a:solidFill>
                  <a:schemeClr val="accent6">
                    <a:lumMod val="50000"/>
                  </a:schemeClr>
                </a:solidFill>
                <a:latin typeface="ElectraLTStd-Regular"/>
              </a:rPr>
              <a:t>allow customers to charge online payments to their credit card account. These cards are used primarily in B2C and in shopping by small-to-medium enterprises (SMEs</a:t>
            </a:r>
            <a:r>
              <a:rPr lang="en-IN" sz="1800" b="0" i="0" u="none" strike="noStrike" baseline="0" dirty="0">
                <a:solidFill>
                  <a:schemeClr val="accent6">
                    <a:lumMod val="50000"/>
                  </a:schemeClr>
                </a:solidFill>
                <a:latin typeface="ElectraLTStd-Regular"/>
              </a:rPr>
              <a:t>).</a:t>
            </a:r>
          </a:p>
          <a:p>
            <a:pPr marL="0" indent="0" algn="l">
              <a:buNone/>
            </a:pPr>
            <a:r>
              <a:rPr lang="en-IN" sz="1800" b="0" i="0" u="none" strike="noStrike" baseline="0" dirty="0">
                <a:solidFill>
                  <a:srgbClr val="002060"/>
                </a:solidFill>
                <a:latin typeface="ElectraLTStd-Regular"/>
              </a:rPr>
              <a:t>• Step 1: When you purchase a book from Amazon, for example, your credit card information and purchase amount are encrypted in your browser. This procedure ensures the information is safe while it is “traveling” on the Internet to Amazon.</a:t>
            </a:r>
          </a:p>
          <a:p>
            <a:pPr marL="0" indent="0" algn="l">
              <a:buNone/>
            </a:pPr>
            <a:r>
              <a:rPr lang="en-IN" sz="1800" b="0" i="0" u="none" strike="noStrike" baseline="0" dirty="0">
                <a:solidFill>
                  <a:srgbClr val="002060"/>
                </a:solidFill>
                <a:latin typeface="ElectraLTStd-Regular"/>
              </a:rPr>
              <a:t>• Step 2: When your information arrives at Amazon, it is not opened. Rather, it is transferred automatically (in encrypted form) to a </a:t>
            </a:r>
            <a:r>
              <a:rPr lang="en-IN" sz="1800" b="0" i="1" u="none" strike="noStrike" baseline="0" dirty="0">
                <a:solidFill>
                  <a:srgbClr val="002060"/>
                </a:solidFill>
                <a:latin typeface="ElectraLTStd-Cursive"/>
              </a:rPr>
              <a:t>clearinghouse</a:t>
            </a:r>
            <a:r>
              <a:rPr lang="en-IN" sz="1800" b="0" i="0" u="none" strike="noStrike" baseline="0" dirty="0">
                <a:solidFill>
                  <a:srgbClr val="002060"/>
                </a:solidFill>
                <a:latin typeface="ElectraLTStd-Regular"/>
              </a:rPr>
              <a:t>, where it is decrypted for verification and authorization.</a:t>
            </a:r>
          </a:p>
          <a:p>
            <a:pPr marL="0" indent="0" algn="l">
              <a:buNone/>
            </a:pPr>
            <a:r>
              <a:rPr lang="en-IN" sz="1800" b="0" i="0" u="none" strike="noStrike" baseline="0" dirty="0">
                <a:solidFill>
                  <a:srgbClr val="002060"/>
                </a:solidFill>
                <a:latin typeface="ElectraLTStd-Regular"/>
              </a:rPr>
              <a:t>• Step 3: The clearinghouse asks the bank that issued you your credit card (the card issuer bank) to verify your credit card information.</a:t>
            </a:r>
          </a:p>
          <a:p>
            <a:pPr marL="0" indent="0">
              <a:buNone/>
            </a:pPr>
            <a:r>
              <a:rPr lang="en-IN" sz="1800" b="0" i="0" u="none" strike="noStrike" baseline="0" dirty="0">
                <a:solidFill>
                  <a:srgbClr val="002060"/>
                </a:solidFill>
                <a:latin typeface="ElectraLTStd-Regular"/>
              </a:rPr>
              <a:t>• Step 4: Your card issuer </a:t>
            </a:r>
            <a:r>
              <a:rPr lang="en-IN" sz="1800" dirty="0">
                <a:solidFill>
                  <a:srgbClr val="002060"/>
                </a:solidFill>
                <a:latin typeface="ElectraLTStd-Regular"/>
              </a:rPr>
              <a:t>bank verifies your </a:t>
            </a:r>
            <a:r>
              <a:rPr lang="en-IN" sz="1800" b="0" i="0" u="none" strike="noStrike" baseline="0" dirty="0">
                <a:solidFill>
                  <a:srgbClr val="002060"/>
                </a:solidFill>
                <a:latin typeface="ElectraLTStd-Regular"/>
              </a:rPr>
              <a:t>credit card information and reports this to the clearinghouse.</a:t>
            </a:r>
            <a:endParaRPr lang="en-IN" dirty="0">
              <a:solidFill>
                <a:srgbClr val="002060"/>
              </a:solidFill>
            </a:endParaRPr>
          </a:p>
        </p:txBody>
      </p:sp>
    </p:spTree>
    <p:extLst>
      <p:ext uri="{BB962C8B-B14F-4D97-AF65-F5344CB8AC3E}">
        <p14:creationId xmlns:p14="http://schemas.microsoft.com/office/powerpoint/2010/main" val="46043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{D650BC8A-6FBA-43B4-AFB3-C01A6F7DEB00}tf03457475</Template>
  <TotalTime>2419</TotalTime>
  <Words>2849</Words>
  <Application>Microsoft Office PowerPoint</Application>
  <PresentationFormat>Widescreen</PresentationFormat>
  <Paragraphs>171</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Calibri</vt:lpstr>
      <vt:lpstr>CIDFont+F2</vt:lpstr>
      <vt:lpstr>Corbel</vt:lpstr>
      <vt:lpstr>Courier New</vt:lpstr>
      <vt:lpstr>DINNeuzeitGroteskStd-Light</vt:lpstr>
      <vt:lpstr>ElectraLTStd-Bold</vt:lpstr>
      <vt:lpstr>ElectraLTStd-Cursive</vt:lpstr>
      <vt:lpstr>ElectraLTStd-Regular</vt:lpstr>
      <vt:lpstr>HelveticaNeueLTStd-Blk</vt:lpstr>
      <vt:lpstr>SerifaStd-Bold</vt:lpstr>
      <vt:lpstr>Wingdings</vt:lpstr>
      <vt:lpstr>Wingdings 2</vt:lpstr>
      <vt:lpstr>Frame</vt:lpstr>
      <vt:lpstr>E-Business and E-Commerce</vt:lpstr>
      <vt:lpstr>Introduction</vt:lpstr>
      <vt:lpstr>Overview of E-Business and E-Commerce</vt:lpstr>
      <vt:lpstr>Types of E-Commerce</vt:lpstr>
      <vt:lpstr>E-Commerce Business Models</vt:lpstr>
      <vt:lpstr>PowerPoint Presentation</vt:lpstr>
      <vt:lpstr>Major E-Commerce Mechanisms</vt:lpstr>
      <vt:lpstr>Electronic Payment Mechanisms</vt:lpstr>
      <vt:lpstr>Electronic Payment Mechanisms</vt:lpstr>
      <vt:lpstr>Electronic Payment Mechanisms</vt:lpstr>
      <vt:lpstr>Electronic Payment Mechanisms</vt:lpstr>
      <vt:lpstr>Benefits and Limitations of       E-Commerce</vt:lpstr>
      <vt:lpstr>Information Systems within the Organization </vt:lpstr>
      <vt:lpstr>Introduction</vt:lpstr>
      <vt:lpstr>General Motors Transforms Its Information Technology Strategy</vt:lpstr>
      <vt:lpstr>Introduction</vt:lpstr>
      <vt:lpstr>IS within your Organization</vt:lpstr>
      <vt:lpstr>Transaction Processing Systems</vt:lpstr>
      <vt:lpstr>How transaction processing systems manage data. </vt:lpstr>
      <vt:lpstr>How TPSs handle the complexities of transactional data:</vt:lpstr>
      <vt:lpstr>TPS Data Entry</vt:lpstr>
      <vt:lpstr>Functional Area Information Systems</vt:lpstr>
      <vt:lpstr>Introduction</vt:lpstr>
      <vt:lpstr>Information Systems for Accounting and Finance</vt:lpstr>
      <vt:lpstr>PowerPoint Presentation</vt:lpstr>
      <vt:lpstr>PowerPoint Presentation</vt:lpstr>
      <vt:lpstr>Other FAIS</vt:lpstr>
      <vt:lpstr>HRIS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E-Business and E-Commerce</dc:title>
  <dc:creator>mary Shaju</dc:creator>
  <cp:lastModifiedBy>mary Shaju</cp:lastModifiedBy>
  <cp:revision>78</cp:revision>
  <dcterms:created xsi:type="dcterms:W3CDTF">2020-11-03T15:30:22Z</dcterms:created>
  <dcterms:modified xsi:type="dcterms:W3CDTF">2020-11-10T06:22:17Z</dcterms:modified>
</cp:coreProperties>
</file>