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9" r:id="rId4"/>
    <p:sldId id="270" r:id="rId5"/>
    <p:sldId id="271" r:id="rId6"/>
    <p:sldId id="258" r:id="rId7"/>
    <p:sldId id="259" r:id="rId8"/>
    <p:sldId id="260" r:id="rId9"/>
    <p:sldId id="266" r:id="rId10"/>
    <p:sldId id="267" r:id="rId11"/>
    <p:sldId id="272" r:id="rId12"/>
    <p:sldId id="273" r:id="rId13"/>
    <p:sldId id="262" r:id="rId14"/>
    <p:sldId id="263" r:id="rId15"/>
    <p:sldId id="277" r:id="rId16"/>
    <p:sldId id="274" r:id="rId17"/>
    <p:sldId id="265" r:id="rId18"/>
    <p:sldId id="275" r:id="rId19"/>
    <p:sldId id="276" r:id="rId20"/>
    <p:sldId id="278" r:id="rId21"/>
    <p:sldId id="279" r:id="rId22"/>
    <p:sldId id="280" r:id="rId23"/>
    <p:sldId id="283" r:id="rId24"/>
    <p:sldId id="284" r:id="rId25"/>
    <p:sldId id="285" r:id="rId26"/>
    <p:sldId id="286" r:id="rId27"/>
    <p:sldId id="281" r:id="rId28"/>
    <p:sldId id="282" r:id="rId29"/>
    <p:sldId id="287" r:id="rId30"/>
    <p:sldId id="288" r:id="rId31"/>
    <p:sldId id="28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vertical-cloud.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hatis.techtarget.com/definition/research-and-development-R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688D-49A3-461E-8FE8-0FB0294D8D3C}"/>
              </a:ext>
            </a:extLst>
          </p:cNvPr>
          <p:cNvSpPr>
            <a:spLocks noGrp="1"/>
          </p:cNvSpPr>
          <p:nvPr>
            <p:ph type="ctrTitle"/>
          </p:nvPr>
        </p:nvSpPr>
        <p:spPr/>
        <p:txBody>
          <a:bodyPr>
            <a:normAutofit fontScale="90000"/>
          </a:bodyPr>
          <a:lstStyle/>
          <a:p>
            <a:r>
              <a:rPr lang="en-IN" b="1" i="0" dirty="0">
                <a:solidFill>
                  <a:srgbClr val="323232"/>
                </a:solidFill>
                <a:effectLst/>
                <a:latin typeface="Arial" panose="020B0604020202020204" pitchFamily="34" charset="0"/>
              </a:rPr>
              <a:t>Pervasive Computing (Ubiquitous Computing)</a:t>
            </a:r>
            <a:br>
              <a:rPr lang="en-IN" b="1" i="0" dirty="0">
                <a:solidFill>
                  <a:srgbClr val="323232"/>
                </a:solidFill>
                <a:effectLst/>
                <a:latin typeface="Arial" panose="020B0604020202020204" pitchFamily="34" charset="0"/>
              </a:rPr>
            </a:br>
            <a:endParaRPr lang="en-IN" dirty="0"/>
          </a:p>
        </p:txBody>
      </p:sp>
      <p:sp>
        <p:nvSpPr>
          <p:cNvPr id="3" name="Subtitle 2">
            <a:extLst>
              <a:ext uri="{FF2B5EF4-FFF2-40B4-BE49-F238E27FC236}">
                <a16:creationId xmlns:a16="http://schemas.microsoft.com/office/drawing/2014/main" id="{6CC61689-E1D5-4C64-89D5-E0EF7C106D34}"/>
              </a:ext>
            </a:extLst>
          </p:cNvPr>
          <p:cNvSpPr>
            <a:spLocks noGrp="1"/>
          </p:cNvSpPr>
          <p:nvPr>
            <p:ph type="subTitle" idx="1"/>
          </p:nvPr>
        </p:nvSpPr>
        <p:spPr/>
        <p:txBody>
          <a:bodyPr>
            <a:normAutofit/>
          </a:bodyPr>
          <a:lstStyle/>
          <a:p>
            <a:r>
              <a:rPr lang="en-IN" sz="2000" b="1" dirty="0">
                <a:solidFill>
                  <a:srgbClr val="C00000"/>
                </a:solidFill>
              </a:rPr>
              <a:t>MIS</a:t>
            </a:r>
          </a:p>
        </p:txBody>
      </p:sp>
    </p:spTree>
    <p:extLst>
      <p:ext uri="{BB962C8B-B14F-4D97-AF65-F5344CB8AC3E}">
        <p14:creationId xmlns:p14="http://schemas.microsoft.com/office/powerpoint/2010/main" val="203751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B1E0E-3E9E-49E5-92F6-90B013C61C77}"/>
              </a:ext>
            </a:extLst>
          </p:cNvPr>
          <p:cNvSpPr>
            <a:spLocks noGrp="1"/>
          </p:cNvSpPr>
          <p:nvPr>
            <p:ph type="title"/>
          </p:nvPr>
        </p:nvSpPr>
        <p:spPr>
          <a:xfrm>
            <a:off x="2592925" y="624110"/>
            <a:ext cx="8911687" cy="966151"/>
          </a:xfrm>
        </p:spPr>
        <p:txBody>
          <a:bodyPr>
            <a:normAutofit fontScale="90000"/>
          </a:bodyPr>
          <a:lstStyle/>
          <a:p>
            <a:r>
              <a:rPr lang="en-IN" b="1" i="0" dirty="0">
                <a:solidFill>
                  <a:srgbClr val="323232"/>
                </a:solidFill>
                <a:effectLst/>
                <a:latin typeface="Arial" panose="020B0604020202020204" pitchFamily="34" charset="0"/>
              </a:rPr>
              <a:t>Examples</a:t>
            </a:r>
            <a:br>
              <a:rPr lang="en-IN" b="1" i="0" dirty="0">
                <a:solidFill>
                  <a:srgbClr val="32323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510BF904-F23C-42A7-B5A7-AD6062753422}"/>
              </a:ext>
            </a:extLst>
          </p:cNvPr>
          <p:cNvSpPr>
            <a:spLocks noGrp="1"/>
          </p:cNvSpPr>
          <p:nvPr>
            <p:ph idx="1"/>
          </p:nvPr>
        </p:nvSpPr>
        <p:spPr>
          <a:xfrm>
            <a:off x="2589212" y="1908313"/>
            <a:ext cx="8915400" cy="4002909"/>
          </a:xfrm>
        </p:spPr>
        <p:txBody>
          <a:bodyPr/>
          <a:lstStyle/>
          <a:p>
            <a:pPr marL="0" indent="0">
              <a:buNone/>
            </a:pPr>
            <a:r>
              <a:rPr lang="en-IN" b="0" i="0" dirty="0">
                <a:solidFill>
                  <a:schemeClr val="tx1">
                    <a:lumMod val="95000"/>
                    <a:lumOff val="5000"/>
                  </a:schemeClr>
                </a:solidFill>
                <a:effectLst/>
                <a:latin typeface="Arial" panose="020B0604020202020204" pitchFamily="34" charset="0"/>
              </a:rPr>
              <a:t>Examples of pervasive computing include </a:t>
            </a:r>
          </a:p>
          <a:p>
            <a:r>
              <a:rPr lang="en-IN" b="0" i="0" dirty="0">
                <a:solidFill>
                  <a:srgbClr val="6C6C6C"/>
                </a:solidFill>
                <a:effectLst/>
                <a:latin typeface="Arial" panose="020B0604020202020204" pitchFamily="34" charset="0"/>
              </a:rPr>
              <a:t>electronic toll systems on highways; </a:t>
            </a:r>
          </a:p>
          <a:p>
            <a:r>
              <a:rPr lang="en-IN" b="0" i="0" dirty="0">
                <a:solidFill>
                  <a:srgbClr val="6C6C6C"/>
                </a:solidFill>
                <a:effectLst/>
                <a:latin typeface="Arial" panose="020B0604020202020204" pitchFamily="34" charset="0"/>
              </a:rPr>
              <a:t>tracking applications, such as Life360, which can track the location of the user, the speed at which they are driving and how much battery life their smartphone has;</a:t>
            </a:r>
          </a:p>
          <a:p>
            <a:r>
              <a:rPr lang="en-IN" b="0" i="0" dirty="0">
                <a:solidFill>
                  <a:srgbClr val="6C6C6C"/>
                </a:solidFill>
                <a:effectLst/>
                <a:latin typeface="Arial" panose="020B0604020202020204" pitchFamily="34" charset="0"/>
              </a:rPr>
              <a:t>Apple Watch; </a:t>
            </a:r>
          </a:p>
          <a:p>
            <a:r>
              <a:rPr lang="en-IN" b="0" i="0" dirty="0">
                <a:solidFill>
                  <a:srgbClr val="6C6C6C"/>
                </a:solidFill>
                <a:effectLst/>
                <a:latin typeface="Arial" panose="020B0604020202020204" pitchFamily="34" charset="0"/>
              </a:rPr>
              <a:t>Amazon Echo; </a:t>
            </a:r>
          </a:p>
          <a:p>
            <a:r>
              <a:rPr lang="en-IN" b="0" i="0" dirty="0">
                <a:solidFill>
                  <a:srgbClr val="6C6C6C"/>
                </a:solidFill>
                <a:effectLst/>
                <a:latin typeface="Arial" panose="020B0604020202020204" pitchFamily="34" charset="0"/>
              </a:rPr>
              <a:t>smart traffic lights; and </a:t>
            </a:r>
          </a:p>
          <a:p>
            <a:r>
              <a:rPr lang="en-IN" b="0" i="0" dirty="0">
                <a:solidFill>
                  <a:srgbClr val="6C6C6C"/>
                </a:solidFill>
                <a:effectLst/>
                <a:latin typeface="Arial" panose="020B0604020202020204" pitchFamily="34" charset="0"/>
              </a:rPr>
              <a:t>Fitbit.</a:t>
            </a:r>
            <a:endParaRPr lang="en-IN" dirty="0"/>
          </a:p>
        </p:txBody>
      </p:sp>
    </p:spTree>
    <p:extLst>
      <p:ext uri="{BB962C8B-B14F-4D97-AF65-F5344CB8AC3E}">
        <p14:creationId xmlns:p14="http://schemas.microsoft.com/office/powerpoint/2010/main" val="1361473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4C57-1181-4408-ABEB-BE2BB63EAC3B}"/>
              </a:ext>
            </a:extLst>
          </p:cNvPr>
          <p:cNvSpPr>
            <a:spLocks noGrp="1"/>
          </p:cNvSpPr>
          <p:nvPr>
            <p:ph type="title"/>
          </p:nvPr>
        </p:nvSpPr>
        <p:spPr/>
        <p:txBody>
          <a:bodyPr/>
          <a:lstStyle/>
          <a:p>
            <a:r>
              <a:rPr lang="en-US" b="1" dirty="0">
                <a:solidFill>
                  <a:srgbClr val="0070C0"/>
                </a:solidFill>
              </a:rPr>
              <a:t>Cloud Computing</a:t>
            </a:r>
            <a:endParaRPr lang="en-IN" b="1" dirty="0">
              <a:solidFill>
                <a:srgbClr val="0070C0"/>
              </a:solidFill>
            </a:endParaRPr>
          </a:p>
        </p:txBody>
      </p:sp>
      <p:sp>
        <p:nvSpPr>
          <p:cNvPr id="3" name="Text Placeholder 2">
            <a:extLst>
              <a:ext uri="{FF2B5EF4-FFF2-40B4-BE49-F238E27FC236}">
                <a16:creationId xmlns:a16="http://schemas.microsoft.com/office/drawing/2014/main" id="{99314FE4-896C-4969-A989-BEEF2DFB483D}"/>
              </a:ext>
            </a:extLst>
          </p:cNvPr>
          <p:cNvSpPr>
            <a:spLocks noGrp="1"/>
          </p:cNvSpPr>
          <p:nvPr>
            <p:ph type="body" idx="1"/>
          </p:nvPr>
        </p:nvSpPr>
        <p:spPr/>
        <p:txBody>
          <a:bodyPr>
            <a:normAutofit/>
          </a:bodyPr>
          <a:lstStyle/>
          <a:p>
            <a:r>
              <a:rPr lang="en-US" sz="2400" b="1" dirty="0">
                <a:solidFill>
                  <a:srgbClr val="7030A0"/>
                </a:solidFill>
              </a:rPr>
              <a:t>MIS</a:t>
            </a:r>
            <a:endParaRPr lang="en-IN" sz="2400" b="1" dirty="0">
              <a:solidFill>
                <a:srgbClr val="7030A0"/>
              </a:solidFill>
            </a:endParaRPr>
          </a:p>
        </p:txBody>
      </p:sp>
    </p:spTree>
    <p:extLst>
      <p:ext uri="{BB962C8B-B14F-4D97-AF65-F5344CB8AC3E}">
        <p14:creationId xmlns:p14="http://schemas.microsoft.com/office/powerpoint/2010/main" val="407406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BA69-32C9-43CE-9CAD-1D1877DA5089}"/>
              </a:ext>
            </a:extLst>
          </p:cNvPr>
          <p:cNvSpPr>
            <a:spLocks noGrp="1"/>
          </p:cNvSpPr>
          <p:nvPr>
            <p:ph type="title"/>
          </p:nvPr>
        </p:nvSpPr>
        <p:spPr/>
        <p:txBody>
          <a:bodyPr/>
          <a:lstStyle/>
          <a:p>
            <a:r>
              <a:rPr lang="en-IN" b="1" i="0" dirty="0">
                <a:solidFill>
                  <a:srgbClr val="080E14"/>
                </a:solidFill>
                <a:effectLst/>
                <a:latin typeface="Proxima Nova"/>
              </a:rPr>
              <a:t>What is cloud computing</a:t>
            </a:r>
            <a:endParaRPr lang="en-IN" dirty="0"/>
          </a:p>
        </p:txBody>
      </p:sp>
      <p:sp>
        <p:nvSpPr>
          <p:cNvPr id="3" name="Content Placeholder 2">
            <a:extLst>
              <a:ext uri="{FF2B5EF4-FFF2-40B4-BE49-F238E27FC236}">
                <a16:creationId xmlns:a16="http://schemas.microsoft.com/office/drawing/2014/main" id="{BE225D48-9563-4FE4-AA3B-944E082F01BF}"/>
              </a:ext>
            </a:extLst>
          </p:cNvPr>
          <p:cNvSpPr>
            <a:spLocks noGrp="1"/>
          </p:cNvSpPr>
          <p:nvPr>
            <p:ph idx="1"/>
          </p:nvPr>
        </p:nvSpPr>
        <p:spPr>
          <a:xfrm>
            <a:off x="2589212" y="1908313"/>
            <a:ext cx="8915400" cy="4002909"/>
          </a:xfrm>
        </p:spPr>
        <p:txBody>
          <a:bodyPr>
            <a:normAutofit/>
          </a:bodyPr>
          <a:lstStyle/>
          <a:p>
            <a:r>
              <a:rPr lang="en-IN" sz="2000" b="0" i="0" dirty="0">
                <a:solidFill>
                  <a:srgbClr val="080E14"/>
                </a:solidFill>
                <a:effectLst/>
                <a:latin typeface="Proxima Nova"/>
              </a:rPr>
              <a:t>Cloud computing is the delivery of </a:t>
            </a:r>
            <a:r>
              <a:rPr lang="en-IN" sz="2000" b="0" i="0" dirty="0">
                <a:solidFill>
                  <a:srgbClr val="002060"/>
                </a:solidFill>
                <a:effectLst/>
                <a:latin typeface="Proxima Nova"/>
              </a:rPr>
              <a:t>on-demand computing services </a:t>
            </a:r>
            <a:r>
              <a:rPr lang="en-IN" sz="2000" b="0" i="0" dirty="0">
                <a:solidFill>
                  <a:srgbClr val="080E14"/>
                </a:solidFill>
                <a:effectLst/>
                <a:latin typeface="Proxima Nova"/>
              </a:rPr>
              <a:t>-- from </a:t>
            </a:r>
            <a:r>
              <a:rPr lang="en-IN" sz="2000" b="0" i="0" dirty="0">
                <a:solidFill>
                  <a:srgbClr val="0070C0"/>
                </a:solidFill>
                <a:effectLst/>
                <a:latin typeface="Proxima Nova"/>
              </a:rPr>
              <a:t>applications to storage and processing power </a:t>
            </a:r>
            <a:r>
              <a:rPr lang="en-IN" sz="2000" b="0" i="0" dirty="0">
                <a:solidFill>
                  <a:srgbClr val="080E14"/>
                </a:solidFill>
                <a:effectLst/>
                <a:latin typeface="Proxima Nova"/>
              </a:rPr>
              <a:t>-- typically over the internet and on </a:t>
            </a:r>
            <a:r>
              <a:rPr lang="en-IN" sz="2000" b="0" i="0" dirty="0">
                <a:solidFill>
                  <a:srgbClr val="7030A0"/>
                </a:solidFill>
                <a:effectLst/>
                <a:latin typeface="Proxima Nova"/>
              </a:rPr>
              <a:t>a pay-as-you-go basis.</a:t>
            </a:r>
          </a:p>
          <a:p>
            <a:r>
              <a:rPr lang="en-IN" sz="2000" b="1" dirty="0">
                <a:latin typeface="ElectraLTStd-Bold"/>
              </a:rPr>
              <a:t>Cloud Computing </a:t>
            </a:r>
            <a:r>
              <a:rPr lang="en-IN" sz="2000" dirty="0">
                <a:latin typeface="ElectraLTStd-Regular"/>
              </a:rPr>
              <a:t>as a type of computing that delivers convenient, on-demand, pay-as-you-go access for multiple customers to a shared pool of configurable computing resources (e.g., servers, networks, storage, applications, and services) that can be rapidly and easily accessed over the Internet. </a:t>
            </a:r>
          </a:p>
          <a:p>
            <a:r>
              <a:rPr lang="en-IN" sz="2100" dirty="0">
                <a:latin typeface="ElectraLTStd-Regular"/>
              </a:rPr>
              <a:t>Cloud computing allows customers </a:t>
            </a:r>
            <a:r>
              <a:rPr lang="en-IN" sz="2100" dirty="0">
                <a:solidFill>
                  <a:srgbClr val="002060"/>
                </a:solidFill>
                <a:latin typeface="ElectraLTStd-Regular"/>
              </a:rPr>
              <a:t>to acquire resources at any time and then delete them the instant they are no longer needed</a:t>
            </a:r>
            <a:r>
              <a:rPr lang="en-IN" sz="2100" dirty="0">
                <a:latin typeface="ElectraLTStd-Regular"/>
              </a:rPr>
              <a:t>. </a:t>
            </a:r>
            <a:endParaRPr lang="en-IN" sz="2100" dirty="0"/>
          </a:p>
          <a:p>
            <a:endParaRPr lang="en-IN" sz="2000" dirty="0">
              <a:latin typeface="ElectraLTStd-Regular"/>
            </a:endParaRPr>
          </a:p>
          <a:p>
            <a:endParaRPr lang="en-IN" sz="2000" dirty="0">
              <a:solidFill>
                <a:srgbClr val="7030A0"/>
              </a:solidFill>
            </a:endParaRPr>
          </a:p>
        </p:txBody>
      </p:sp>
    </p:spTree>
    <p:extLst>
      <p:ext uri="{BB962C8B-B14F-4D97-AF65-F5344CB8AC3E}">
        <p14:creationId xmlns:p14="http://schemas.microsoft.com/office/powerpoint/2010/main" val="427868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AA5F-2B07-4F15-84A2-D017F0008772}"/>
              </a:ext>
            </a:extLst>
          </p:cNvPr>
          <p:cNvSpPr>
            <a:spLocks noGrp="1"/>
          </p:cNvSpPr>
          <p:nvPr>
            <p:ph type="title"/>
          </p:nvPr>
        </p:nvSpPr>
        <p:spPr>
          <a:xfrm>
            <a:off x="2592925" y="624110"/>
            <a:ext cx="8911687" cy="807125"/>
          </a:xfrm>
        </p:spPr>
        <p:txBody>
          <a:bodyPr>
            <a:normAutofit/>
          </a:bodyPr>
          <a:lstStyle/>
          <a:p>
            <a:r>
              <a:rPr lang="en-IN" sz="3200" b="1" i="0" u="none" strike="noStrike" baseline="0" dirty="0">
                <a:solidFill>
                  <a:srgbClr val="002060"/>
                </a:solidFill>
                <a:latin typeface="ElectraLTStd-Regular"/>
              </a:rPr>
              <a:t>Evolution of Modern IT infrastructure</a:t>
            </a:r>
            <a:endParaRPr lang="en-IN" sz="3200" b="1" dirty="0">
              <a:solidFill>
                <a:srgbClr val="002060"/>
              </a:solidFill>
            </a:endParaRPr>
          </a:p>
        </p:txBody>
      </p:sp>
      <p:sp>
        <p:nvSpPr>
          <p:cNvPr id="3" name="Content Placeholder 2">
            <a:extLst>
              <a:ext uri="{FF2B5EF4-FFF2-40B4-BE49-F238E27FC236}">
                <a16:creationId xmlns:a16="http://schemas.microsoft.com/office/drawing/2014/main" id="{B4AA8387-8588-473E-9075-0A5D2D3208EC}"/>
              </a:ext>
            </a:extLst>
          </p:cNvPr>
          <p:cNvSpPr>
            <a:spLocks noGrp="1"/>
          </p:cNvSpPr>
          <p:nvPr>
            <p:ph idx="1"/>
          </p:nvPr>
        </p:nvSpPr>
        <p:spPr>
          <a:xfrm>
            <a:off x="2589212" y="1683026"/>
            <a:ext cx="8915400" cy="4228196"/>
          </a:xfrm>
        </p:spPr>
        <p:txBody>
          <a:bodyPr>
            <a:normAutofit/>
          </a:bodyPr>
          <a:lstStyle/>
          <a:p>
            <a:pPr marL="0" indent="0">
              <a:buNone/>
            </a:pPr>
            <a:r>
              <a:rPr lang="en-IN" sz="2200" b="0" i="0" u="none" strike="noStrike" baseline="0" dirty="0">
                <a:latin typeface="ElectraLTStd-Regular"/>
              </a:rPr>
              <a:t>• </a:t>
            </a:r>
            <a:r>
              <a:rPr lang="en-IN" sz="2200" b="1" i="1" u="none" strike="noStrike" baseline="0" dirty="0">
                <a:solidFill>
                  <a:srgbClr val="7030A0"/>
                </a:solidFill>
                <a:latin typeface="ElectraLTStd-Cursive"/>
              </a:rPr>
              <a:t>Stand-alone mainframes</a:t>
            </a:r>
            <a:r>
              <a:rPr lang="en-IN" sz="2200" b="1" i="0" u="none" strike="noStrike" baseline="0" dirty="0">
                <a:solidFill>
                  <a:srgbClr val="7030A0"/>
                </a:solidFill>
                <a:latin typeface="ElectraLTStd-Regular"/>
              </a:rPr>
              <a:t>:</a:t>
            </a:r>
          </a:p>
          <a:p>
            <a:pPr marL="0" indent="0">
              <a:buNone/>
            </a:pPr>
            <a:r>
              <a:rPr lang="en-IN" sz="2200" b="1" i="0" u="none" strike="noStrike" baseline="0" dirty="0">
                <a:solidFill>
                  <a:srgbClr val="7030A0"/>
                </a:solidFill>
                <a:latin typeface="ElectraLTStd-Regular"/>
              </a:rPr>
              <a:t>• </a:t>
            </a:r>
            <a:r>
              <a:rPr lang="en-IN" sz="2200" b="1" i="1" u="none" strike="noStrike" baseline="0" dirty="0">
                <a:solidFill>
                  <a:srgbClr val="7030A0"/>
                </a:solidFill>
                <a:latin typeface="ElectraLTStd-Cursive"/>
              </a:rPr>
              <a:t>Mainframe and dumb terminals</a:t>
            </a:r>
            <a:endParaRPr lang="en-IN" sz="2200" b="1" dirty="0">
              <a:solidFill>
                <a:srgbClr val="7030A0"/>
              </a:solidFill>
              <a:latin typeface="ElectraLTStd-Regular"/>
            </a:endParaRPr>
          </a:p>
          <a:p>
            <a:pPr marL="0" indent="0">
              <a:buNone/>
            </a:pPr>
            <a:r>
              <a:rPr lang="en-IN" sz="2200" b="1" i="0" u="none" strike="noStrike" baseline="0" dirty="0">
                <a:solidFill>
                  <a:srgbClr val="7030A0"/>
                </a:solidFill>
                <a:latin typeface="ElectraLTStd-Regular"/>
              </a:rPr>
              <a:t>• </a:t>
            </a:r>
            <a:r>
              <a:rPr lang="en-IN" sz="2200" b="1" i="1" u="none" strike="noStrike" baseline="0" dirty="0">
                <a:solidFill>
                  <a:srgbClr val="7030A0"/>
                </a:solidFill>
                <a:latin typeface="ElectraLTStd-Cursive"/>
              </a:rPr>
              <a:t>Stand-alone personal computers</a:t>
            </a:r>
            <a:endParaRPr lang="en-IN" sz="2200" b="1" i="1" u="none" strike="noStrike" baseline="0" dirty="0">
              <a:solidFill>
                <a:srgbClr val="7030A0"/>
              </a:solidFill>
              <a:latin typeface="ElectraLTStd-Regular"/>
            </a:endParaRPr>
          </a:p>
          <a:p>
            <a:pPr marL="0" indent="0">
              <a:buNone/>
            </a:pPr>
            <a:r>
              <a:rPr lang="en-IN" sz="2200" b="1" i="0" u="none" strike="noStrike" baseline="0" dirty="0">
                <a:solidFill>
                  <a:srgbClr val="7030A0"/>
                </a:solidFill>
                <a:latin typeface="ElectraLTStd-Regular"/>
              </a:rPr>
              <a:t>• </a:t>
            </a:r>
            <a:r>
              <a:rPr lang="en-IN" sz="2200" b="1" i="1" u="none" strike="noStrike" baseline="0" dirty="0">
                <a:solidFill>
                  <a:srgbClr val="7030A0"/>
                </a:solidFill>
                <a:latin typeface="ElectraLTStd-Cursive"/>
              </a:rPr>
              <a:t>Local area networks (client/server computing)</a:t>
            </a:r>
            <a:r>
              <a:rPr lang="en-IN" sz="2200" b="1" i="0" u="none" strike="noStrike" baseline="0" dirty="0">
                <a:solidFill>
                  <a:srgbClr val="7030A0"/>
                </a:solidFill>
                <a:latin typeface="ElectraLTStd-Regular"/>
              </a:rPr>
              <a:t>:</a:t>
            </a:r>
            <a:endParaRPr lang="en-IN" sz="2200" b="1" i="1" dirty="0">
              <a:solidFill>
                <a:srgbClr val="7030A0"/>
              </a:solidFill>
              <a:latin typeface="ElectraLTStd-Regular"/>
            </a:endParaRPr>
          </a:p>
          <a:p>
            <a:pPr marL="0" indent="0">
              <a:buNone/>
            </a:pPr>
            <a:r>
              <a:rPr lang="en-IN" sz="2200" b="1" i="0" u="none" strike="noStrike" baseline="0" dirty="0">
                <a:solidFill>
                  <a:srgbClr val="7030A0"/>
                </a:solidFill>
                <a:latin typeface="ElectraLTStd-Regular"/>
              </a:rPr>
              <a:t>• </a:t>
            </a:r>
            <a:r>
              <a:rPr lang="en-IN" sz="2200" b="1" i="1" u="none" strike="noStrike" baseline="0" dirty="0">
                <a:solidFill>
                  <a:srgbClr val="7030A0"/>
                </a:solidFill>
                <a:latin typeface="ElectraLTStd-Cursive"/>
              </a:rPr>
              <a:t>Enterprise computing</a:t>
            </a:r>
            <a:endParaRPr lang="en-IN" sz="2200" b="1" i="1" u="none" strike="noStrike" baseline="0" dirty="0">
              <a:solidFill>
                <a:srgbClr val="7030A0"/>
              </a:solidFill>
              <a:latin typeface="ElectraLTStd-Regular"/>
            </a:endParaRPr>
          </a:p>
          <a:p>
            <a:pPr marL="0" indent="0">
              <a:buNone/>
            </a:pPr>
            <a:r>
              <a:rPr lang="en-IN" sz="2200" b="1" i="0" u="none" strike="noStrike" baseline="0" dirty="0">
                <a:solidFill>
                  <a:srgbClr val="7030A0"/>
                </a:solidFill>
                <a:latin typeface="ElectraLTStd-Regular"/>
              </a:rPr>
              <a:t>• </a:t>
            </a:r>
            <a:r>
              <a:rPr lang="en-IN" sz="2200" b="1" i="1" u="none" strike="noStrike" baseline="0" dirty="0">
                <a:solidFill>
                  <a:srgbClr val="7030A0"/>
                </a:solidFill>
                <a:latin typeface="ElectraLTStd-Cursive"/>
              </a:rPr>
              <a:t>Cloud computing and mobile computing</a:t>
            </a:r>
            <a:endParaRPr lang="en-IN" sz="2200" b="1" dirty="0">
              <a:solidFill>
                <a:srgbClr val="7030A0"/>
              </a:solidFill>
            </a:endParaRPr>
          </a:p>
        </p:txBody>
      </p:sp>
    </p:spTree>
    <p:extLst>
      <p:ext uri="{BB962C8B-B14F-4D97-AF65-F5344CB8AC3E}">
        <p14:creationId xmlns:p14="http://schemas.microsoft.com/office/powerpoint/2010/main" val="31635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09059-EB66-4855-8871-F666DC48CB44}"/>
              </a:ext>
            </a:extLst>
          </p:cNvPr>
          <p:cNvSpPr>
            <a:spLocks noGrp="1"/>
          </p:cNvSpPr>
          <p:nvPr>
            <p:ph type="title"/>
          </p:nvPr>
        </p:nvSpPr>
        <p:spPr>
          <a:xfrm>
            <a:off x="2592925" y="624110"/>
            <a:ext cx="8911687" cy="780620"/>
          </a:xfrm>
        </p:spPr>
        <p:txBody>
          <a:bodyPr>
            <a:normAutofit/>
          </a:bodyPr>
          <a:lstStyle/>
          <a:p>
            <a:r>
              <a:rPr lang="en-IN" sz="3200" b="1" i="0" u="none" strike="noStrike" baseline="0" dirty="0">
                <a:solidFill>
                  <a:srgbClr val="002060"/>
                </a:solidFill>
                <a:latin typeface="SerifaStd-Bold"/>
              </a:rPr>
              <a:t>Cloud Computing Characteristics</a:t>
            </a:r>
          </a:p>
        </p:txBody>
      </p:sp>
      <p:sp>
        <p:nvSpPr>
          <p:cNvPr id="3" name="Content Placeholder 2">
            <a:extLst>
              <a:ext uri="{FF2B5EF4-FFF2-40B4-BE49-F238E27FC236}">
                <a16:creationId xmlns:a16="http://schemas.microsoft.com/office/drawing/2014/main" id="{FF393401-6EF7-4CDC-AE46-F98517615532}"/>
              </a:ext>
            </a:extLst>
          </p:cNvPr>
          <p:cNvSpPr>
            <a:spLocks noGrp="1"/>
          </p:cNvSpPr>
          <p:nvPr>
            <p:ph idx="1"/>
          </p:nvPr>
        </p:nvSpPr>
        <p:spPr>
          <a:xfrm>
            <a:off x="2279374" y="1523999"/>
            <a:ext cx="9435548" cy="4837043"/>
          </a:xfrm>
        </p:spPr>
        <p:txBody>
          <a:bodyPr>
            <a:normAutofit/>
          </a:bodyPr>
          <a:lstStyle/>
          <a:p>
            <a:r>
              <a:rPr lang="en-IN" sz="2400" b="0" i="0" u="none" strike="noStrike" baseline="0" dirty="0">
                <a:solidFill>
                  <a:srgbClr val="7030A0"/>
                </a:solidFill>
                <a:latin typeface="ElectraLTStd-Regular"/>
              </a:rPr>
              <a:t>why so many organizations are utilizing cloud computing?</a:t>
            </a:r>
          </a:p>
          <a:p>
            <a:pPr algn="l">
              <a:buFont typeface="Wingdings" panose="05000000000000000000" pitchFamily="2" charset="2"/>
              <a:buChar char="v"/>
            </a:pPr>
            <a:r>
              <a:rPr lang="en-IN" sz="2100" b="1" i="0" u="none" strike="noStrike" baseline="0" dirty="0">
                <a:solidFill>
                  <a:srgbClr val="FF7300"/>
                </a:solidFill>
                <a:latin typeface="ElectraLTStd-Bold"/>
              </a:rPr>
              <a:t>Cloud Computing Provides On-Demand Self-Service: </a:t>
            </a:r>
            <a:r>
              <a:rPr lang="en-IN" sz="2100" b="0" i="0" u="none" strike="noStrike" baseline="0" dirty="0">
                <a:latin typeface="ElectraLTStd-Regular"/>
              </a:rPr>
              <a:t>A customer can access needed computing resources automatically. This characteristic gives customers </a:t>
            </a:r>
            <a:r>
              <a:rPr lang="en-IN" sz="2100" b="1" i="1" u="none" strike="noStrike" baseline="0" dirty="0">
                <a:solidFill>
                  <a:srgbClr val="C00000"/>
                </a:solidFill>
                <a:latin typeface="ElectraLTStd-Cursive"/>
              </a:rPr>
              <a:t>elasticity </a:t>
            </a:r>
            <a:r>
              <a:rPr lang="en-IN" sz="2100" b="1" i="0" u="none" strike="noStrike" baseline="0" dirty="0">
                <a:solidFill>
                  <a:srgbClr val="C00000"/>
                </a:solidFill>
                <a:latin typeface="ElectraLTStd-Regular"/>
              </a:rPr>
              <a:t>and </a:t>
            </a:r>
            <a:r>
              <a:rPr lang="en-IN" sz="2100" b="1" i="1" u="none" strike="noStrike" baseline="0" dirty="0">
                <a:solidFill>
                  <a:srgbClr val="C00000"/>
                </a:solidFill>
                <a:latin typeface="ElectraLTStd-Cursive"/>
              </a:rPr>
              <a:t>flexibility</a:t>
            </a:r>
            <a:r>
              <a:rPr lang="en-IN" sz="2100" b="1" i="0" u="none" strike="noStrike" baseline="0" dirty="0">
                <a:solidFill>
                  <a:srgbClr val="C00000"/>
                </a:solidFill>
                <a:latin typeface="ElectraLTStd-Regular"/>
              </a:rPr>
              <a:t>.</a:t>
            </a:r>
          </a:p>
          <a:p>
            <a:pPr algn="l">
              <a:buFont typeface="Wingdings" panose="05000000000000000000" pitchFamily="2" charset="2"/>
              <a:buChar char="v"/>
            </a:pPr>
            <a:r>
              <a:rPr lang="en-IN" sz="2100" b="1" i="0" u="none" strike="noStrike" baseline="0" dirty="0">
                <a:solidFill>
                  <a:srgbClr val="FF7300"/>
                </a:solidFill>
                <a:latin typeface="ElectraLTStd-Bold"/>
              </a:rPr>
              <a:t>Cloud Computing Encompasses the Characteristics of Grid Computing. </a:t>
            </a:r>
            <a:r>
              <a:rPr lang="en-IN" sz="2100" b="1" i="0" u="none" strike="noStrike" baseline="0" dirty="0">
                <a:solidFill>
                  <a:srgbClr val="000000"/>
                </a:solidFill>
                <a:latin typeface="ElectraLTStd-Bold"/>
              </a:rPr>
              <a:t>Grid computing </a:t>
            </a:r>
            <a:r>
              <a:rPr lang="en-IN" sz="2100" b="0" i="0" u="none" strike="noStrike" baseline="0" dirty="0">
                <a:solidFill>
                  <a:srgbClr val="000000"/>
                </a:solidFill>
                <a:latin typeface="ElectraLTStd-Regular"/>
              </a:rPr>
              <a:t>pools various hardware and software components to create a single IT environment with shared resources.</a:t>
            </a:r>
            <a:endParaRPr lang="en-IN" sz="2100" b="1" dirty="0">
              <a:solidFill>
                <a:srgbClr val="002060"/>
              </a:solidFill>
              <a:latin typeface="SerifaStd-Bold"/>
            </a:endParaRPr>
          </a:p>
          <a:p>
            <a:pPr algn="l">
              <a:buFont typeface="Wingdings" panose="05000000000000000000" pitchFamily="2" charset="2"/>
              <a:buChar char="v"/>
            </a:pPr>
            <a:r>
              <a:rPr lang="en-IN" sz="2100" b="1" i="0" u="none" strike="noStrike" baseline="0" dirty="0">
                <a:solidFill>
                  <a:srgbClr val="FF7300"/>
                </a:solidFill>
                <a:latin typeface="ElectraLTStd-Bold"/>
              </a:rPr>
              <a:t>Cloud Computing Encompasses the Characteristics of </a:t>
            </a:r>
            <a:r>
              <a:rPr lang="en-IN" sz="2100" b="1" i="0" u="none" strike="noStrike" baseline="0" dirty="0">
                <a:solidFill>
                  <a:srgbClr val="C00000"/>
                </a:solidFill>
                <a:latin typeface="ElectraLTStd-Bold"/>
              </a:rPr>
              <a:t>Utility Computing</a:t>
            </a:r>
            <a:r>
              <a:rPr lang="en-IN" sz="2100" b="1" i="0" u="none" strike="noStrike" baseline="0" dirty="0">
                <a:solidFill>
                  <a:srgbClr val="FF7300"/>
                </a:solidFill>
                <a:latin typeface="ElectraLTStd-Bold"/>
              </a:rPr>
              <a:t>.</a:t>
            </a:r>
            <a:endParaRPr lang="en-IN" sz="2100" dirty="0">
              <a:solidFill>
                <a:srgbClr val="002060"/>
              </a:solidFill>
            </a:endParaRPr>
          </a:p>
          <a:p>
            <a:pPr>
              <a:buFont typeface="Wingdings" panose="05000000000000000000" pitchFamily="2" charset="2"/>
              <a:buChar char="v"/>
            </a:pPr>
            <a:r>
              <a:rPr lang="en-IN" sz="2100" b="1" i="0" u="none" strike="noStrike" baseline="0" dirty="0">
                <a:solidFill>
                  <a:srgbClr val="FF7300"/>
                </a:solidFill>
                <a:latin typeface="ElectraLTStd-Bold"/>
              </a:rPr>
              <a:t>Cloud Computing Utilizes Broad Network Access</a:t>
            </a:r>
          </a:p>
          <a:p>
            <a:pPr>
              <a:buFont typeface="Wingdings" panose="05000000000000000000" pitchFamily="2" charset="2"/>
              <a:buChar char="v"/>
            </a:pPr>
            <a:r>
              <a:rPr lang="en-IN" sz="2100" b="1" i="0" u="none" strike="noStrike" baseline="0" dirty="0">
                <a:solidFill>
                  <a:srgbClr val="FF7300"/>
                </a:solidFill>
                <a:latin typeface="ElectraLTStd-Bold"/>
              </a:rPr>
              <a:t>Cloud Computing Pools Computing Resources.</a:t>
            </a:r>
            <a:endParaRPr lang="en-IN" sz="2100" dirty="0">
              <a:solidFill>
                <a:srgbClr val="002060"/>
              </a:solidFill>
            </a:endParaRPr>
          </a:p>
          <a:p>
            <a:pPr algn="l">
              <a:buFont typeface="Wingdings" panose="05000000000000000000" pitchFamily="2" charset="2"/>
              <a:buChar char="v"/>
            </a:pPr>
            <a:r>
              <a:rPr lang="en-IN" sz="2100" b="1" i="0" u="none" strike="noStrike" baseline="0" dirty="0">
                <a:solidFill>
                  <a:srgbClr val="FF7300"/>
                </a:solidFill>
                <a:latin typeface="ElectraLTStd-Bold"/>
              </a:rPr>
              <a:t>Cloud Computing Often Occurs on </a:t>
            </a:r>
            <a:r>
              <a:rPr lang="en-IN" sz="2100" b="1" i="0" u="none" strike="noStrike" baseline="0" dirty="0">
                <a:solidFill>
                  <a:srgbClr val="FF0000"/>
                </a:solidFill>
                <a:latin typeface="ElectraLTStd-Bold"/>
              </a:rPr>
              <a:t>Virtualized Servers</a:t>
            </a:r>
            <a:r>
              <a:rPr lang="en-IN" sz="2100" b="1" i="0" u="none" strike="noStrike" baseline="0" dirty="0">
                <a:solidFill>
                  <a:srgbClr val="FF7300"/>
                </a:solidFill>
                <a:latin typeface="ElectraLTStd-Bold"/>
              </a:rPr>
              <a:t>.</a:t>
            </a:r>
            <a:endParaRPr lang="en-IN" sz="2100" dirty="0">
              <a:solidFill>
                <a:srgbClr val="002060"/>
              </a:solidFill>
            </a:endParaRPr>
          </a:p>
          <a:p>
            <a:pPr marL="0" indent="0">
              <a:buNone/>
            </a:pPr>
            <a:endParaRPr lang="en-IN" dirty="0">
              <a:solidFill>
                <a:srgbClr val="002060"/>
              </a:solidFill>
            </a:endParaRPr>
          </a:p>
        </p:txBody>
      </p:sp>
    </p:spTree>
    <p:extLst>
      <p:ext uri="{BB962C8B-B14F-4D97-AF65-F5344CB8AC3E}">
        <p14:creationId xmlns:p14="http://schemas.microsoft.com/office/powerpoint/2010/main" val="286775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E693-F286-4123-8BC7-20A3D721F14C}"/>
              </a:ext>
            </a:extLst>
          </p:cNvPr>
          <p:cNvSpPr txBox="1">
            <a:spLocks/>
          </p:cNvSpPr>
          <p:nvPr/>
        </p:nvSpPr>
        <p:spPr>
          <a:xfrm>
            <a:off x="2592925" y="624110"/>
            <a:ext cx="8911687" cy="833629"/>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a:solidFill>
                  <a:srgbClr val="002060"/>
                </a:solidFill>
                <a:latin typeface="ElectraLTStd-Bold"/>
              </a:rPr>
              <a:t>Grid Computing</a:t>
            </a:r>
            <a:endParaRPr lang="en-IN" sz="2800" dirty="0">
              <a:solidFill>
                <a:srgbClr val="002060"/>
              </a:solidFill>
            </a:endParaRPr>
          </a:p>
        </p:txBody>
      </p:sp>
      <p:sp>
        <p:nvSpPr>
          <p:cNvPr id="3" name="Content Placeholder 2">
            <a:extLst>
              <a:ext uri="{FF2B5EF4-FFF2-40B4-BE49-F238E27FC236}">
                <a16:creationId xmlns:a16="http://schemas.microsoft.com/office/drawing/2014/main" id="{9C3C8837-AB52-443B-8895-C6AF4FB21CA0}"/>
              </a:ext>
            </a:extLst>
          </p:cNvPr>
          <p:cNvSpPr txBox="1">
            <a:spLocks/>
          </p:cNvSpPr>
          <p:nvPr/>
        </p:nvSpPr>
        <p:spPr>
          <a:xfrm>
            <a:off x="2324169" y="1484244"/>
            <a:ext cx="8915400" cy="4214944"/>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sz="2200" dirty="0">
                <a:solidFill>
                  <a:schemeClr val="tx1"/>
                </a:solidFill>
                <a:latin typeface="ElectraLTStd-Regular"/>
              </a:rPr>
              <a:t>Grid computing shares the processing resources of many geographically dispersed computers across a network.</a:t>
            </a:r>
          </a:p>
          <a:p>
            <a:pPr marL="400050" lvl="1" indent="0">
              <a:buFont typeface="Wingdings 3" charset="2"/>
              <a:buNone/>
            </a:pPr>
            <a:r>
              <a:rPr lang="en-IN" sz="2000" dirty="0">
                <a:solidFill>
                  <a:srgbClr val="002060"/>
                </a:solidFill>
                <a:latin typeface="ElectraLTStd-Regular"/>
              </a:rPr>
              <a:t>• Grid computing enables organizations to </a:t>
            </a:r>
            <a:r>
              <a:rPr lang="en-IN" sz="2000" dirty="0">
                <a:solidFill>
                  <a:srgbClr val="C00000"/>
                </a:solidFill>
                <a:latin typeface="ElectraLTStd-Regular"/>
              </a:rPr>
              <a:t>utilize</a:t>
            </a:r>
            <a:r>
              <a:rPr lang="en-IN" sz="2000" dirty="0">
                <a:solidFill>
                  <a:srgbClr val="002060"/>
                </a:solidFill>
                <a:latin typeface="ElectraLTStd-Regular"/>
              </a:rPr>
              <a:t> their computing resources more efficiently.</a:t>
            </a:r>
          </a:p>
          <a:p>
            <a:pPr marL="400050" lvl="1" indent="0">
              <a:buFont typeface="Wingdings 3" charset="2"/>
              <a:buNone/>
            </a:pPr>
            <a:r>
              <a:rPr lang="en-IN" sz="2000" dirty="0">
                <a:solidFill>
                  <a:srgbClr val="002060"/>
                </a:solidFill>
                <a:latin typeface="ElectraLTStd-Regular"/>
              </a:rPr>
              <a:t>• Grid computing provides </a:t>
            </a:r>
            <a:r>
              <a:rPr lang="en-IN" sz="2000" dirty="0">
                <a:solidFill>
                  <a:srgbClr val="C00000"/>
                </a:solidFill>
                <a:latin typeface="ElectraLTStd-Regular"/>
              </a:rPr>
              <a:t>fault tolerance and redundancy</a:t>
            </a:r>
            <a:r>
              <a:rPr lang="en-IN" sz="2000" dirty="0">
                <a:solidFill>
                  <a:srgbClr val="002060"/>
                </a:solidFill>
                <a:latin typeface="ElectraLTStd-Regular"/>
              </a:rPr>
              <a:t>, meaning that there is no single point of failure, so the failure of one computer will not stop an application from executing.</a:t>
            </a:r>
          </a:p>
          <a:p>
            <a:pPr marL="400050" lvl="1" indent="0">
              <a:buFont typeface="Wingdings 3" charset="2"/>
              <a:buNone/>
            </a:pPr>
            <a:r>
              <a:rPr lang="en-IN" sz="2000" dirty="0">
                <a:solidFill>
                  <a:srgbClr val="002060"/>
                </a:solidFill>
                <a:latin typeface="ElectraLTStd-Regular"/>
              </a:rPr>
              <a:t>• Grid computing makes it easy to </a:t>
            </a:r>
            <a:r>
              <a:rPr lang="en-IN" sz="2000" i="1" dirty="0">
                <a:solidFill>
                  <a:srgbClr val="C00000"/>
                </a:solidFill>
                <a:latin typeface="ElectraLTStd-Cursive"/>
              </a:rPr>
              <a:t>scale up</a:t>
            </a:r>
            <a:r>
              <a:rPr lang="en-IN" sz="2000" dirty="0">
                <a:solidFill>
                  <a:srgbClr val="002060"/>
                </a:solidFill>
                <a:latin typeface="ElectraLTStd-Regular"/>
              </a:rPr>
              <a:t>—that is, to access increased computing resources (i.e., add more servers)—to meet the processing demands of complex applications.</a:t>
            </a:r>
          </a:p>
          <a:p>
            <a:pPr marL="400050" lvl="1" indent="0">
              <a:buFont typeface="Wingdings 3" charset="2"/>
              <a:buNone/>
            </a:pPr>
            <a:r>
              <a:rPr lang="en-IN" sz="2000" dirty="0">
                <a:solidFill>
                  <a:srgbClr val="002060"/>
                </a:solidFill>
                <a:latin typeface="ElectraLTStd-Regular"/>
              </a:rPr>
              <a:t>• Grid computing makes it easy to </a:t>
            </a:r>
            <a:r>
              <a:rPr lang="en-IN" sz="2000" i="1" dirty="0">
                <a:solidFill>
                  <a:srgbClr val="C00000"/>
                </a:solidFill>
                <a:latin typeface="ElectraLTStd-Cursive"/>
              </a:rPr>
              <a:t>scale down </a:t>
            </a:r>
            <a:r>
              <a:rPr lang="en-IN" sz="2000" dirty="0">
                <a:solidFill>
                  <a:srgbClr val="002060"/>
                </a:solidFill>
                <a:latin typeface="ElectraLTStd-Regular"/>
              </a:rPr>
              <a:t>(remove computers) if extensive processing is not needed.</a:t>
            </a:r>
            <a:endParaRPr lang="en-IN" sz="2000" dirty="0">
              <a:solidFill>
                <a:srgbClr val="002060"/>
              </a:solidFill>
            </a:endParaRPr>
          </a:p>
        </p:txBody>
      </p:sp>
    </p:spTree>
    <p:extLst>
      <p:ext uri="{BB962C8B-B14F-4D97-AF65-F5344CB8AC3E}">
        <p14:creationId xmlns:p14="http://schemas.microsoft.com/office/powerpoint/2010/main" val="414867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1D04-23B1-4E73-8FB7-A94D68F49160}"/>
              </a:ext>
            </a:extLst>
          </p:cNvPr>
          <p:cNvSpPr>
            <a:spLocks noGrp="1"/>
          </p:cNvSpPr>
          <p:nvPr>
            <p:ph type="title"/>
          </p:nvPr>
        </p:nvSpPr>
        <p:spPr>
          <a:xfrm>
            <a:off x="2592925" y="624110"/>
            <a:ext cx="8911687" cy="886638"/>
          </a:xfrm>
        </p:spPr>
        <p:txBody>
          <a:bodyPr>
            <a:normAutofit/>
          </a:bodyPr>
          <a:lstStyle/>
          <a:p>
            <a:r>
              <a:rPr lang="en-IN" b="1" i="0" u="none" strike="noStrike" baseline="0" dirty="0">
                <a:solidFill>
                  <a:srgbClr val="002060"/>
                </a:solidFill>
                <a:latin typeface="ElectraLTStd-Bold"/>
              </a:rPr>
              <a:t>Server Virtualization</a:t>
            </a:r>
            <a:endParaRPr lang="en-IN" dirty="0">
              <a:solidFill>
                <a:srgbClr val="002060"/>
              </a:solidFill>
            </a:endParaRPr>
          </a:p>
        </p:txBody>
      </p:sp>
      <p:sp>
        <p:nvSpPr>
          <p:cNvPr id="3" name="Content Placeholder 2">
            <a:extLst>
              <a:ext uri="{FF2B5EF4-FFF2-40B4-BE49-F238E27FC236}">
                <a16:creationId xmlns:a16="http://schemas.microsoft.com/office/drawing/2014/main" id="{BD064FF3-E803-475B-9A87-AF3AC262595F}"/>
              </a:ext>
            </a:extLst>
          </p:cNvPr>
          <p:cNvSpPr>
            <a:spLocks noGrp="1"/>
          </p:cNvSpPr>
          <p:nvPr>
            <p:ph idx="1"/>
          </p:nvPr>
        </p:nvSpPr>
        <p:spPr>
          <a:xfrm>
            <a:off x="2589212" y="1656522"/>
            <a:ext cx="8915400" cy="4465982"/>
          </a:xfrm>
        </p:spPr>
        <p:txBody>
          <a:bodyPr>
            <a:normAutofit/>
          </a:bodyPr>
          <a:lstStyle/>
          <a:p>
            <a:pPr algn="l"/>
            <a:r>
              <a:rPr lang="en-IN" sz="2100" b="1" i="0" u="none" strike="noStrike" baseline="0" dirty="0">
                <a:latin typeface="ElectraLTStd-Bold"/>
              </a:rPr>
              <a:t>Server virtualization </a:t>
            </a:r>
            <a:r>
              <a:rPr lang="en-IN" sz="2100" b="0" i="0" u="none" strike="noStrike" baseline="0" dirty="0">
                <a:latin typeface="ElectraLTStd-Regular"/>
              </a:rPr>
              <a:t>uses software-based partitions to create multiple virtual servers— called </a:t>
            </a:r>
            <a:r>
              <a:rPr lang="en-IN" sz="2100" b="1" i="1" u="none" strike="noStrike" baseline="0" dirty="0">
                <a:solidFill>
                  <a:srgbClr val="7030A0"/>
                </a:solidFill>
                <a:latin typeface="ElectraLTStd-Cursive"/>
              </a:rPr>
              <a:t>virtual machines</a:t>
            </a:r>
            <a:r>
              <a:rPr lang="en-IN" sz="2100" b="0" i="0" u="none" strike="noStrike" baseline="0" dirty="0">
                <a:latin typeface="ElectraLTStd-Regular"/>
              </a:rPr>
              <a:t>—on a single physical server. </a:t>
            </a:r>
          </a:p>
          <a:p>
            <a:pPr algn="l"/>
            <a:r>
              <a:rPr lang="en-IN" sz="2100" b="0" i="0" u="none" strike="noStrike" baseline="0" dirty="0">
                <a:latin typeface="ElectraLTStd-Regular"/>
              </a:rPr>
              <a:t>The major benefit of this system is that each server no longer has to be dedicated to a particular task. Instead, multiple applications can run on a single physical server, with each application running within its own software environment.</a:t>
            </a:r>
          </a:p>
          <a:p>
            <a:pPr algn="l"/>
            <a:r>
              <a:rPr lang="en-IN" sz="2100" b="0" i="0" u="none" strike="noStrike" baseline="0" dirty="0">
                <a:latin typeface="ElectraLTStd-Regular"/>
              </a:rPr>
              <a:t>Virtualization enables companies to </a:t>
            </a:r>
            <a:r>
              <a:rPr lang="en-IN" sz="2100" b="0" i="0" u="sng" strike="noStrike" baseline="0" dirty="0">
                <a:latin typeface="ElectraLTStd-Regular"/>
              </a:rPr>
              <a:t>increase server utilization</a:t>
            </a:r>
          </a:p>
          <a:p>
            <a:pPr algn="l"/>
            <a:r>
              <a:rPr lang="en-IN" sz="2100" b="0" i="0" u="none" strike="noStrike" baseline="0" dirty="0">
                <a:latin typeface="ElectraLTStd-Regular"/>
              </a:rPr>
              <a:t>In addition, companies realize cost savings in two areas. </a:t>
            </a:r>
            <a:r>
              <a:rPr lang="en-IN" sz="2100" b="1" i="0" u="none" strike="noStrike" baseline="0" dirty="0">
                <a:solidFill>
                  <a:srgbClr val="7030A0"/>
                </a:solidFill>
                <a:latin typeface="ElectraLTStd-Regular"/>
              </a:rPr>
              <a:t>First</a:t>
            </a:r>
            <a:r>
              <a:rPr lang="en-IN" sz="2100" b="0" i="0" u="none" strike="noStrike" baseline="0" dirty="0">
                <a:latin typeface="ElectraLTStd-Regular"/>
              </a:rPr>
              <a:t>, they do not have to buy additional servers to meet peak demand. </a:t>
            </a:r>
            <a:r>
              <a:rPr lang="en-IN" sz="2100" b="1" i="0" u="none" strike="noStrike" baseline="0" dirty="0">
                <a:solidFill>
                  <a:srgbClr val="7030A0"/>
                </a:solidFill>
                <a:latin typeface="ElectraLTStd-Regular"/>
              </a:rPr>
              <a:t>Second</a:t>
            </a:r>
            <a:r>
              <a:rPr lang="en-IN" sz="2100" b="0" i="0" u="none" strike="noStrike" baseline="0" dirty="0">
                <a:latin typeface="ElectraLTStd-Regular"/>
              </a:rPr>
              <a:t>, they reduce their utility costs because they are using less energy.</a:t>
            </a:r>
            <a:endParaRPr lang="en-IN" sz="2100" dirty="0"/>
          </a:p>
        </p:txBody>
      </p:sp>
    </p:spTree>
    <p:extLst>
      <p:ext uri="{BB962C8B-B14F-4D97-AF65-F5344CB8AC3E}">
        <p14:creationId xmlns:p14="http://schemas.microsoft.com/office/powerpoint/2010/main" val="132895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2DD61-8FE0-40E5-8D54-E6B20CD9C6C8}"/>
              </a:ext>
            </a:extLst>
          </p:cNvPr>
          <p:cNvPicPr>
            <a:picLocks noChangeAspect="1"/>
          </p:cNvPicPr>
          <p:nvPr/>
        </p:nvPicPr>
        <p:blipFill>
          <a:blip r:embed="rId2"/>
          <a:stretch>
            <a:fillRect/>
          </a:stretch>
        </p:blipFill>
        <p:spPr>
          <a:xfrm>
            <a:off x="2040834" y="0"/>
            <a:ext cx="9700592" cy="6692348"/>
          </a:xfrm>
          <a:prstGeom prst="rect">
            <a:avLst/>
          </a:prstGeom>
        </p:spPr>
      </p:pic>
    </p:spTree>
    <p:extLst>
      <p:ext uri="{BB962C8B-B14F-4D97-AF65-F5344CB8AC3E}">
        <p14:creationId xmlns:p14="http://schemas.microsoft.com/office/powerpoint/2010/main" val="2242875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5167-2B89-4DF4-BDB5-2BC8DD7BAAF5}"/>
              </a:ext>
            </a:extLst>
          </p:cNvPr>
          <p:cNvSpPr>
            <a:spLocks noGrp="1"/>
          </p:cNvSpPr>
          <p:nvPr>
            <p:ph type="title"/>
          </p:nvPr>
        </p:nvSpPr>
        <p:spPr>
          <a:xfrm>
            <a:off x="2592925" y="624110"/>
            <a:ext cx="8911687" cy="701107"/>
          </a:xfrm>
        </p:spPr>
        <p:txBody>
          <a:bodyPr>
            <a:normAutofit/>
          </a:bodyPr>
          <a:lstStyle/>
          <a:p>
            <a:r>
              <a:rPr lang="en-IN" sz="3200" b="1" i="0" u="none" strike="noStrike" baseline="0" dirty="0">
                <a:solidFill>
                  <a:srgbClr val="002060"/>
                </a:solidFill>
                <a:latin typeface="ElectraLTStd-Bold"/>
              </a:rPr>
              <a:t>Different Types of Clouds</a:t>
            </a:r>
            <a:endParaRPr lang="en-IN" sz="3200" dirty="0">
              <a:solidFill>
                <a:srgbClr val="002060"/>
              </a:solidFill>
            </a:endParaRPr>
          </a:p>
        </p:txBody>
      </p:sp>
      <p:sp>
        <p:nvSpPr>
          <p:cNvPr id="3" name="Content Placeholder 2">
            <a:extLst>
              <a:ext uri="{FF2B5EF4-FFF2-40B4-BE49-F238E27FC236}">
                <a16:creationId xmlns:a16="http://schemas.microsoft.com/office/drawing/2014/main" id="{98C35EB6-8B2B-49A1-8149-9BDFF0E65B19}"/>
              </a:ext>
            </a:extLst>
          </p:cNvPr>
          <p:cNvSpPr>
            <a:spLocks noGrp="1"/>
          </p:cNvSpPr>
          <p:nvPr>
            <p:ph idx="1"/>
          </p:nvPr>
        </p:nvSpPr>
        <p:spPr>
          <a:xfrm>
            <a:off x="2589212" y="1603513"/>
            <a:ext cx="8915400" cy="4545496"/>
          </a:xfrm>
        </p:spPr>
        <p:txBody>
          <a:bodyPr>
            <a:normAutofit/>
          </a:bodyPr>
          <a:lstStyle/>
          <a:p>
            <a:pPr algn="l"/>
            <a:r>
              <a:rPr lang="en-IN" sz="1800" b="1" i="0" u="none" strike="noStrike" baseline="0" dirty="0">
                <a:solidFill>
                  <a:srgbClr val="5ADA00"/>
                </a:solidFill>
                <a:latin typeface="SerifaStd-Bold"/>
              </a:rPr>
              <a:t>Public Cloud: </a:t>
            </a:r>
            <a:r>
              <a:rPr lang="en-IN" sz="1800" b="1" i="0" u="none" strike="noStrike" baseline="0" dirty="0">
                <a:latin typeface="ElectraLTStd-Bold"/>
              </a:rPr>
              <a:t>Public clouds </a:t>
            </a:r>
            <a:r>
              <a:rPr lang="en-IN" sz="1800" b="0" i="0" u="none" strike="noStrike" baseline="0" dirty="0">
                <a:latin typeface="ElectraLTStd-Regular"/>
              </a:rPr>
              <a:t>are shared, easily accessible, multi-customer IT infrastructures that are available nonexclusively to any entity in the general public (individuals, groups, and/or organizations). Public cloud vendors provide applications, storage, and other computing resources as services over the Internet.</a:t>
            </a:r>
            <a:endParaRPr lang="en-IN" sz="1800" b="1" i="0" u="none" strike="noStrike" baseline="0" dirty="0">
              <a:solidFill>
                <a:srgbClr val="5ADA00"/>
              </a:solidFill>
              <a:latin typeface="SerifaStd-Bold"/>
            </a:endParaRPr>
          </a:p>
          <a:p>
            <a:pPr algn="l"/>
            <a:r>
              <a:rPr lang="en-IN" sz="1800" b="1" i="0" u="none" strike="noStrike" baseline="0" dirty="0">
                <a:solidFill>
                  <a:srgbClr val="5ADA00"/>
                </a:solidFill>
                <a:latin typeface="SerifaStd-Bold"/>
              </a:rPr>
              <a:t>Private Cloud: </a:t>
            </a:r>
            <a:r>
              <a:rPr lang="en-IN" sz="1800" b="1" i="0" u="none" strike="noStrike" baseline="0" dirty="0">
                <a:latin typeface="ElectraLTStd-Bold"/>
              </a:rPr>
              <a:t>Private clouds </a:t>
            </a:r>
            <a:r>
              <a:rPr lang="en-IN" sz="1800" b="0" i="0" u="none" strike="noStrike" baseline="0" dirty="0">
                <a:latin typeface="ElectraLTStd-Regular"/>
              </a:rPr>
              <a:t>(also known as </a:t>
            </a:r>
            <a:r>
              <a:rPr lang="en-IN" sz="1800" b="0" i="1" u="none" strike="noStrike" baseline="0" dirty="0">
                <a:latin typeface="ElectraLTStd-Cursive"/>
              </a:rPr>
              <a:t>internal clouds </a:t>
            </a:r>
            <a:r>
              <a:rPr lang="en-IN" sz="1800" b="0" i="0" u="none" strike="noStrike" baseline="0" dirty="0">
                <a:latin typeface="ElectraLTStd-Regular"/>
              </a:rPr>
              <a:t>or </a:t>
            </a:r>
            <a:r>
              <a:rPr lang="en-IN" sz="1800" b="0" i="1" u="none" strike="noStrike" baseline="0" dirty="0">
                <a:latin typeface="ElectraLTStd-Cursive"/>
              </a:rPr>
              <a:t>corporate clouds</a:t>
            </a:r>
            <a:r>
              <a:rPr lang="en-IN" sz="1800" b="0" i="0" u="none" strike="noStrike" baseline="0" dirty="0">
                <a:latin typeface="ElectraLTStd-Regular"/>
              </a:rPr>
              <a:t>) are IT infrastructures that can be accessed only by a single entity or by an exclusive group of related entities that share the same purpose and requirements, such as all of the business units within a single organization. Private clouds provide IT activities and applications as a service over an intranet within an enterprise. Enterprises adopt private clouds to ensure system and data security.</a:t>
            </a:r>
            <a:endParaRPr lang="en-IN" b="1" dirty="0">
              <a:solidFill>
                <a:srgbClr val="5ADA00"/>
              </a:solidFill>
              <a:latin typeface="SerifaStd-Bold"/>
            </a:endParaRPr>
          </a:p>
          <a:p>
            <a:pPr algn="l"/>
            <a:r>
              <a:rPr lang="en-IN" sz="1800" b="1" i="0" u="none" strike="noStrike" baseline="0" dirty="0">
                <a:solidFill>
                  <a:srgbClr val="5ADA00"/>
                </a:solidFill>
                <a:latin typeface="SerifaStd-Bold"/>
              </a:rPr>
              <a:t>Hybrid Cloud: </a:t>
            </a:r>
            <a:r>
              <a:rPr lang="en-IN" sz="1800" b="1" i="0" u="none" strike="noStrike" baseline="0" dirty="0">
                <a:latin typeface="ElectraLTStd-Bold"/>
              </a:rPr>
              <a:t>Hybrid clouds </a:t>
            </a:r>
            <a:r>
              <a:rPr lang="en-IN" sz="1800" b="0" i="0" u="none" strike="noStrike" baseline="0" dirty="0">
                <a:latin typeface="ElectraLTStd-Regular"/>
              </a:rPr>
              <a:t>are composed of public and private clouds that remain unique entities, but are nevertheless tightly integrated. This arrangement offers users the benefits of multiple deployment models. Hybrid clouds deliver services based on security requirements, the mission-critical nature of the applications, and other company-established policies.</a:t>
            </a:r>
            <a:endParaRPr lang="en-IN" dirty="0"/>
          </a:p>
        </p:txBody>
      </p:sp>
    </p:spTree>
    <p:extLst>
      <p:ext uri="{BB962C8B-B14F-4D97-AF65-F5344CB8AC3E}">
        <p14:creationId xmlns:p14="http://schemas.microsoft.com/office/powerpoint/2010/main" val="98813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299294-EF7C-4A88-805F-BA77C3B66427}"/>
              </a:ext>
            </a:extLst>
          </p:cNvPr>
          <p:cNvPicPr>
            <a:picLocks noChangeAspect="1"/>
          </p:cNvPicPr>
          <p:nvPr/>
        </p:nvPicPr>
        <p:blipFill>
          <a:blip r:embed="rId2"/>
          <a:stretch>
            <a:fillRect/>
          </a:stretch>
        </p:blipFill>
        <p:spPr>
          <a:xfrm>
            <a:off x="2862469" y="1199536"/>
            <a:ext cx="7791621" cy="5105403"/>
          </a:xfrm>
          <a:prstGeom prst="rect">
            <a:avLst/>
          </a:prstGeom>
        </p:spPr>
      </p:pic>
      <p:sp>
        <p:nvSpPr>
          <p:cNvPr id="5" name="TextBox 4">
            <a:extLst>
              <a:ext uri="{FF2B5EF4-FFF2-40B4-BE49-F238E27FC236}">
                <a16:creationId xmlns:a16="http://schemas.microsoft.com/office/drawing/2014/main" id="{00C56B13-4121-4B5B-9D4C-E27B84D34A3F}"/>
              </a:ext>
            </a:extLst>
          </p:cNvPr>
          <p:cNvSpPr txBox="1"/>
          <p:nvPr/>
        </p:nvSpPr>
        <p:spPr>
          <a:xfrm>
            <a:off x="3723860" y="371061"/>
            <a:ext cx="6493566" cy="461665"/>
          </a:xfrm>
          <a:prstGeom prst="rect">
            <a:avLst/>
          </a:prstGeom>
          <a:noFill/>
        </p:spPr>
        <p:txBody>
          <a:bodyPr wrap="square">
            <a:spAutoFit/>
          </a:bodyPr>
          <a:lstStyle/>
          <a:p>
            <a:pPr algn="l"/>
            <a:r>
              <a:rPr lang="en-IN" sz="2400" b="1" i="0" u="none" strike="noStrike" baseline="0" dirty="0">
                <a:solidFill>
                  <a:srgbClr val="7030A0"/>
                </a:solidFill>
                <a:latin typeface="ElectraLTStd-Regular"/>
              </a:rPr>
              <a:t>Public clouds, private clouds, and hybrid clouds.</a:t>
            </a:r>
            <a:endParaRPr lang="en-IN" sz="2400" b="1" dirty="0">
              <a:solidFill>
                <a:srgbClr val="7030A0"/>
              </a:solidFill>
            </a:endParaRPr>
          </a:p>
        </p:txBody>
      </p:sp>
    </p:spTree>
    <p:extLst>
      <p:ext uri="{BB962C8B-B14F-4D97-AF65-F5344CB8AC3E}">
        <p14:creationId xmlns:p14="http://schemas.microsoft.com/office/powerpoint/2010/main" val="214457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B46A-FCA1-4CFB-82EF-DD3853881058}"/>
              </a:ext>
            </a:extLst>
          </p:cNvPr>
          <p:cNvSpPr>
            <a:spLocks noGrp="1"/>
          </p:cNvSpPr>
          <p:nvPr>
            <p:ph type="title"/>
          </p:nvPr>
        </p:nvSpPr>
        <p:spPr>
          <a:xfrm>
            <a:off x="2592925" y="624110"/>
            <a:ext cx="8911687" cy="714360"/>
          </a:xfrm>
        </p:spPr>
        <p:txBody>
          <a:bodyPr>
            <a:normAutofit fontScale="90000"/>
          </a:bodyPr>
          <a:lstStyle/>
          <a:p>
            <a:r>
              <a:rPr lang="en-IN" b="1" kern="0" dirty="0">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t>Introduction to Pervasive Computing</a:t>
            </a:r>
            <a:br>
              <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8A285AD-B201-4033-93CE-0B376487704E}"/>
              </a:ext>
            </a:extLst>
          </p:cNvPr>
          <p:cNvSpPr>
            <a:spLocks noGrp="1"/>
          </p:cNvSpPr>
          <p:nvPr>
            <p:ph idx="1"/>
          </p:nvPr>
        </p:nvSpPr>
        <p:spPr>
          <a:xfrm>
            <a:off x="2292627" y="1616765"/>
            <a:ext cx="9289774" cy="4691269"/>
          </a:xfrm>
        </p:spPr>
        <p:txBody>
          <a:bodyPr>
            <a:normAutofit/>
          </a:bodyPr>
          <a:lstStyle/>
          <a:p>
            <a:r>
              <a:rPr lang="en-IN" sz="1800" b="1" dirty="0">
                <a:effectLst/>
                <a:latin typeface="Roboto" panose="02000000000000000000" pitchFamily="2" charset="0"/>
                <a:ea typeface="Calibri" panose="020F0502020204030204" pitchFamily="34" charset="0"/>
                <a:cs typeface="Times New Roman" panose="02020603050405020304" pitchFamily="18" charset="0"/>
              </a:rPr>
              <a:t>Pervasive Computing</a:t>
            </a:r>
            <a:r>
              <a:rPr lang="en-IN" sz="1800" dirty="0">
                <a:effectLst/>
                <a:latin typeface="Roboto" panose="02000000000000000000" pitchFamily="2" charset="0"/>
                <a:ea typeface="Calibri" panose="020F0502020204030204" pitchFamily="34" charset="0"/>
                <a:cs typeface="Times New Roman" panose="02020603050405020304" pitchFamily="18" charset="0"/>
              </a:rPr>
              <a:t> is also called as Ubiquitous computing, and it is the new trend toward embedding everyday objects with microprocessors so that they can communicate information. </a:t>
            </a:r>
          </a:p>
          <a:p>
            <a:pPr fontAlgn="base">
              <a:spcAft>
                <a:spcPts val="750"/>
              </a:spcAft>
            </a:pPr>
            <a:r>
              <a:rPr lang="en-IN" sz="1800" dirty="0">
                <a:effectLst/>
                <a:latin typeface="Roboto" panose="02000000000000000000" pitchFamily="2" charset="0"/>
                <a:ea typeface="Times New Roman" panose="02020603050405020304" pitchFamily="18" charset="0"/>
              </a:rPr>
              <a:t>Pervasive computing is a combination of </a:t>
            </a:r>
            <a:r>
              <a:rPr lang="en-IN" sz="1800" b="1" dirty="0">
                <a:solidFill>
                  <a:srgbClr val="0070C0"/>
                </a:solidFill>
                <a:effectLst/>
                <a:latin typeface="Roboto" panose="02000000000000000000" pitchFamily="2" charset="0"/>
                <a:ea typeface="Times New Roman" panose="02020603050405020304" pitchFamily="18" charset="0"/>
              </a:rPr>
              <a:t>three technologies</a:t>
            </a:r>
            <a:r>
              <a:rPr lang="en-IN" sz="1800" dirty="0">
                <a:effectLst/>
                <a:latin typeface="Roboto" panose="02000000000000000000" pitchFamily="2" charset="0"/>
                <a:ea typeface="Times New Roman" panose="02020603050405020304" pitchFamily="18" charset="0"/>
              </a:rPr>
              <a:t>, namely:</a:t>
            </a:r>
            <a:endParaRPr lang="en-IN" sz="1800" dirty="0">
              <a:effectLst/>
              <a:latin typeface="Times New Roman" panose="02020603050405020304" pitchFamily="18" charset="0"/>
              <a:ea typeface="Times New Roman" panose="02020603050405020304" pitchFamily="18" charset="0"/>
            </a:endParaRPr>
          </a:p>
          <a:p>
            <a:pPr lvl="1" fontAlgn="base">
              <a:lnSpc>
                <a:spcPct val="107000"/>
              </a:lnSpc>
              <a:spcAft>
                <a:spcPts val="800"/>
              </a:spcAft>
              <a:buFont typeface="Wingdings" panose="05000000000000000000" pitchFamily="2" charset="2"/>
              <a:buChar char="q"/>
              <a:tabLst>
                <a:tab pos="457200" algn="l"/>
              </a:tabLst>
            </a:pPr>
            <a:r>
              <a:rPr lang="en-IN" sz="1800" b="1"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Micro electronic technology: </a:t>
            </a:r>
            <a:r>
              <a:rPr lang="en-IN"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This technology gives small powerful device and display with low energy consumption.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fontAlgn="base">
              <a:lnSpc>
                <a:spcPct val="107000"/>
              </a:lnSpc>
              <a:spcAft>
                <a:spcPts val="800"/>
              </a:spcAft>
              <a:buFont typeface="Wingdings" panose="05000000000000000000" pitchFamily="2" charset="2"/>
              <a:buChar char="q"/>
              <a:tabLst>
                <a:tab pos="457200" algn="l"/>
              </a:tabLst>
            </a:pPr>
            <a:r>
              <a:rPr lang="en-IN" sz="1800" b="1"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Digital communication technology: </a:t>
            </a:r>
            <a:r>
              <a:rPr lang="en-IN"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This technology provides higher bandwidth, higher data transfer rate at lower costs and with world wide roaming.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fontAlgn="base">
              <a:lnSpc>
                <a:spcPct val="107000"/>
              </a:lnSpc>
              <a:spcAft>
                <a:spcPts val="800"/>
              </a:spcAft>
              <a:buFont typeface="Wingdings" panose="05000000000000000000" pitchFamily="2" charset="2"/>
              <a:buChar char="q"/>
              <a:tabLst>
                <a:tab pos="457200" algn="l"/>
              </a:tabLst>
            </a:pPr>
            <a:r>
              <a:rPr lang="en-IN" sz="1800" b="1"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The Internet standardization: </a:t>
            </a:r>
            <a:r>
              <a:rPr lang="en-IN"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This standardization is done through various standardization bodies and industry to give the framework for combining all components into an interoperable system with security, service and billing systems.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5066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9E84-72D0-49EF-9DFC-B90D4FD21812}"/>
              </a:ext>
            </a:extLst>
          </p:cNvPr>
          <p:cNvSpPr>
            <a:spLocks noGrp="1"/>
          </p:cNvSpPr>
          <p:nvPr>
            <p:ph type="title"/>
          </p:nvPr>
        </p:nvSpPr>
        <p:spPr/>
        <p:txBody>
          <a:bodyPr/>
          <a:lstStyle/>
          <a:p>
            <a:r>
              <a:rPr lang="en-IN" sz="3600" b="1" i="0" u="none" strike="noStrike" baseline="0" dirty="0">
                <a:solidFill>
                  <a:srgbClr val="5ADA00"/>
                </a:solidFill>
                <a:latin typeface="SerifaStd-Bold"/>
              </a:rPr>
              <a:t>Vertical Clouds</a:t>
            </a:r>
            <a:br>
              <a:rPr lang="en-IN" sz="3600" b="1" i="0" u="none" strike="noStrike" baseline="0" dirty="0">
                <a:solidFill>
                  <a:srgbClr val="5ADA00"/>
                </a:solidFill>
                <a:latin typeface="SerifaStd-Bold"/>
              </a:rPr>
            </a:br>
            <a:endParaRPr lang="en-IN" dirty="0"/>
          </a:p>
        </p:txBody>
      </p:sp>
      <p:sp>
        <p:nvSpPr>
          <p:cNvPr id="3" name="Content Placeholder 2">
            <a:extLst>
              <a:ext uri="{FF2B5EF4-FFF2-40B4-BE49-F238E27FC236}">
                <a16:creationId xmlns:a16="http://schemas.microsoft.com/office/drawing/2014/main" id="{DB8DF8BC-8981-45B6-83B2-430BB86DB69F}"/>
              </a:ext>
            </a:extLst>
          </p:cNvPr>
          <p:cNvSpPr>
            <a:spLocks noGrp="1"/>
          </p:cNvSpPr>
          <p:nvPr>
            <p:ph idx="1"/>
          </p:nvPr>
        </p:nvSpPr>
        <p:spPr>
          <a:xfrm>
            <a:off x="2363925" y="1696278"/>
            <a:ext cx="8915400" cy="3777622"/>
          </a:xfrm>
        </p:spPr>
        <p:txBody>
          <a:bodyPr>
            <a:normAutofit/>
          </a:bodyPr>
          <a:lstStyle/>
          <a:p>
            <a:pPr algn="l"/>
            <a:r>
              <a:rPr lang="en-IN" sz="2000" b="1" i="0" u="none" strike="noStrike" baseline="0" dirty="0">
                <a:solidFill>
                  <a:srgbClr val="5ADA00"/>
                </a:solidFill>
                <a:latin typeface="SerifaStd-Bold"/>
              </a:rPr>
              <a:t>Vertical Clouds: </a:t>
            </a:r>
            <a:r>
              <a:rPr lang="en-IN" sz="2000" b="0" i="0" dirty="0">
                <a:solidFill>
                  <a:srgbClr val="4D5156"/>
                </a:solidFill>
                <a:effectLst/>
                <a:latin typeface="arial" panose="020B0604020202020204" pitchFamily="34" charset="0"/>
              </a:rPr>
              <a:t>A </a:t>
            </a:r>
            <a:r>
              <a:rPr lang="en-IN" sz="2000" b="1" i="0" dirty="0">
                <a:solidFill>
                  <a:srgbClr val="5F6368"/>
                </a:solidFill>
                <a:effectLst/>
                <a:latin typeface="arial" panose="020B0604020202020204" pitchFamily="34" charset="0"/>
              </a:rPr>
              <a:t>vertical cloud</a:t>
            </a:r>
            <a:r>
              <a:rPr lang="en-IN" sz="2000" b="0" i="0" dirty="0">
                <a:solidFill>
                  <a:srgbClr val="4D5156"/>
                </a:solidFill>
                <a:effectLst/>
                <a:latin typeface="arial" panose="020B0604020202020204" pitchFamily="34" charset="0"/>
              </a:rPr>
              <a:t> is a set of </a:t>
            </a:r>
            <a:r>
              <a:rPr lang="en-IN" sz="2000" b="1" i="0" dirty="0">
                <a:solidFill>
                  <a:srgbClr val="5F6368"/>
                </a:solidFill>
                <a:effectLst/>
                <a:latin typeface="arial" panose="020B0604020202020204" pitchFamily="34" charset="0"/>
              </a:rPr>
              <a:t>cloud</a:t>
            </a:r>
            <a:r>
              <a:rPr lang="en-IN" sz="2000" b="0" i="0" dirty="0">
                <a:solidFill>
                  <a:srgbClr val="4D5156"/>
                </a:solidFill>
                <a:effectLst/>
                <a:latin typeface="arial" panose="020B0604020202020204" pitchFamily="34" charset="0"/>
              </a:rPr>
              <a:t> computing services optimized for use in a particular industry, or for a specific business model.</a:t>
            </a:r>
            <a:endParaRPr lang="en-IN" sz="2000" b="0" i="0" u="none" strike="noStrike" baseline="0" dirty="0">
              <a:solidFill>
                <a:srgbClr val="000000"/>
              </a:solidFill>
              <a:latin typeface="ElectraLTStd-Regular"/>
            </a:endParaRPr>
          </a:p>
          <a:p>
            <a:pPr algn="l"/>
            <a:r>
              <a:rPr lang="en-IN" sz="2000" b="0" i="0" u="none" strike="noStrike" baseline="0" dirty="0">
                <a:solidFill>
                  <a:srgbClr val="000000"/>
                </a:solidFill>
                <a:latin typeface="Arial" panose="020B0604020202020204" pitchFamily="34" charset="0"/>
                <a:cs typeface="Arial" panose="020B0604020202020204" pitchFamily="34" charset="0"/>
              </a:rPr>
              <a:t>It is now possible to build cloud infrastructure and applications for different businesses—the construction, finance, or insurance businesses, for example—thus building vertical clouds (</a:t>
            </a:r>
            <a:r>
              <a:rPr lang="en-IN" sz="2000" b="0" i="1" u="none" strike="noStrike" baseline="0" dirty="0">
                <a:solidFill>
                  <a:srgbClr val="0000FF"/>
                </a:solidFill>
                <a:latin typeface="Arial" panose="020B0604020202020204" pitchFamily="34" charset="0"/>
                <a:cs typeface="Arial" panose="020B0604020202020204" pitchFamily="34" charset="0"/>
                <a:hlinkClick r:id="rId2"/>
              </a:rPr>
              <a:t>www.vertical-cloud.com</a:t>
            </a:r>
            <a:r>
              <a:rPr lang="en-IN" sz="2000" b="0" i="0" u="none" strike="noStrike" baseline="0" dirty="0">
                <a:solidFill>
                  <a:srgbClr val="000000"/>
                </a:solidFill>
                <a:latin typeface="Arial" panose="020B0604020202020204" pitchFamily="34" charset="0"/>
                <a:cs typeface="Arial" panose="020B0604020202020204" pitchFamily="34" charset="0"/>
              </a:rPr>
              <a:t>).</a:t>
            </a:r>
          </a:p>
          <a:p>
            <a:pPr algn="l"/>
            <a:r>
              <a:rPr lang="en-IN" sz="2000" b="0" i="0" dirty="0">
                <a:solidFill>
                  <a:srgbClr val="001E35"/>
                </a:solidFill>
                <a:effectLst/>
                <a:latin typeface="Roboto" panose="02000000000000000000" pitchFamily="2" charset="0"/>
              </a:rPr>
              <a:t>Organizations with niche IT requirements can benefit greatly from a vertical cloud approach.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7514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53E0-973F-491A-BB5B-D536211F7AD7}"/>
              </a:ext>
            </a:extLst>
          </p:cNvPr>
          <p:cNvSpPr>
            <a:spLocks noGrp="1"/>
          </p:cNvSpPr>
          <p:nvPr>
            <p:ph type="title"/>
          </p:nvPr>
        </p:nvSpPr>
        <p:spPr>
          <a:xfrm>
            <a:off x="2592925" y="624110"/>
            <a:ext cx="8911687" cy="886638"/>
          </a:xfrm>
        </p:spPr>
        <p:txBody>
          <a:bodyPr>
            <a:normAutofit/>
          </a:bodyPr>
          <a:lstStyle/>
          <a:p>
            <a:r>
              <a:rPr lang="en-IN" sz="3200" b="1" i="0" u="none" strike="noStrike" baseline="0" dirty="0">
                <a:solidFill>
                  <a:srgbClr val="C00000"/>
                </a:solidFill>
                <a:latin typeface="ElectraLTStd-Bold"/>
              </a:rPr>
              <a:t>Cloud Computing Services</a:t>
            </a:r>
            <a:endParaRPr lang="en-IN" sz="3200" dirty="0">
              <a:solidFill>
                <a:srgbClr val="C00000"/>
              </a:solidFill>
            </a:endParaRPr>
          </a:p>
        </p:txBody>
      </p:sp>
      <p:sp>
        <p:nvSpPr>
          <p:cNvPr id="3" name="Content Placeholder 2">
            <a:extLst>
              <a:ext uri="{FF2B5EF4-FFF2-40B4-BE49-F238E27FC236}">
                <a16:creationId xmlns:a16="http://schemas.microsoft.com/office/drawing/2014/main" id="{60B6ADCB-F0D0-461F-B9E3-CA39F21A2CC2}"/>
              </a:ext>
            </a:extLst>
          </p:cNvPr>
          <p:cNvSpPr>
            <a:spLocks noGrp="1"/>
          </p:cNvSpPr>
          <p:nvPr>
            <p:ph idx="1"/>
          </p:nvPr>
        </p:nvSpPr>
        <p:spPr>
          <a:xfrm>
            <a:off x="2589212" y="1577009"/>
            <a:ext cx="8915400" cy="4505739"/>
          </a:xfrm>
        </p:spPr>
        <p:txBody>
          <a:bodyPr>
            <a:normAutofit lnSpcReduction="10000"/>
          </a:bodyPr>
          <a:lstStyle/>
          <a:p>
            <a:pPr algn="l"/>
            <a:r>
              <a:rPr lang="en-IN" sz="2000" b="0" i="0" u="none" strike="noStrike" baseline="0" dirty="0">
                <a:latin typeface="ElectraLTStd-Regular"/>
              </a:rPr>
              <a:t>Cloud computing services are based on three models: </a:t>
            </a:r>
          </a:p>
          <a:p>
            <a:pPr lvl="1">
              <a:buFont typeface="Wingdings" panose="05000000000000000000" pitchFamily="2" charset="2"/>
              <a:buChar char="q"/>
            </a:pPr>
            <a:r>
              <a:rPr lang="en-IN" sz="2000" b="0" i="0" u="none" strike="noStrike" baseline="0" dirty="0">
                <a:latin typeface="ElectraLTStd-Regular"/>
              </a:rPr>
              <a:t>infrastructure-as-a-service (IaaS),</a:t>
            </a:r>
          </a:p>
          <a:p>
            <a:pPr lvl="1">
              <a:buFont typeface="Wingdings" panose="05000000000000000000" pitchFamily="2" charset="2"/>
              <a:buChar char="q"/>
            </a:pPr>
            <a:r>
              <a:rPr lang="en-IN" sz="2000" b="0" i="0" u="none" strike="noStrike" baseline="0" dirty="0">
                <a:latin typeface="ElectraLTStd-Regular"/>
              </a:rPr>
              <a:t>platform-as-a-service (PaaS), and </a:t>
            </a:r>
          </a:p>
          <a:p>
            <a:pPr lvl="1">
              <a:buFont typeface="Wingdings" panose="05000000000000000000" pitchFamily="2" charset="2"/>
              <a:buChar char="q"/>
            </a:pPr>
            <a:r>
              <a:rPr lang="en-IN" sz="2000" b="0" i="0" u="none" strike="noStrike" baseline="0" dirty="0">
                <a:latin typeface="ElectraLTStd-Regular"/>
              </a:rPr>
              <a:t>software-as-a-service (SaaS).</a:t>
            </a:r>
          </a:p>
          <a:p>
            <a:pPr algn="l"/>
            <a:r>
              <a:rPr lang="en-IN" sz="2000" b="0" i="0" u="none" strike="noStrike" baseline="0" dirty="0">
                <a:latin typeface="ElectraLTStd-Regular"/>
              </a:rPr>
              <a:t>These models represent the three types of computing generally required by consumers: infrastructure to run software and store data (IaaS), platforms to develop applications (PaaS), and software applications to process their data (SaaS).</a:t>
            </a:r>
          </a:p>
          <a:p>
            <a:pPr algn="l"/>
            <a:r>
              <a:rPr lang="en-IN" sz="2000" dirty="0">
                <a:latin typeface="ElectraLTStd-Regular"/>
              </a:rPr>
              <a:t>A</a:t>
            </a:r>
            <a:r>
              <a:rPr lang="en-IN" sz="2000" b="0" i="0" u="none" strike="noStrike" baseline="0" dirty="0">
                <a:latin typeface="ElectraLTStd-Regular"/>
              </a:rPr>
              <a:t>ll three share certain characteristics. </a:t>
            </a:r>
            <a:r>
              <a:rPr lang="en-IN" sz="2000" b="1" i="0" u="none" strike="noStrike" baseline="0" dirty="0">
                <a:solidFill>
                  <a:srgbClr val="7030A0"/>
                </a:solidFill>
                <a:latin typeface="ElectraLTStd-Regular"/>
              </a:rPr>
              <a:t>First</a:t>
            </a:r>
            <a:r>
              <a:rPr lang="en-IN" sz="2000" b="0" i="0" u="none" strike="noStrike" baseline="0" dirty="0">
                <a:latin typeface="ElectraLTStd-Regular"/>
              </a:rPr>
              <a:t>, customers rent them instead of buying them. This arrangement shifts IT from a capital expense to an operating expense. </a:t>
            </a:r>
            <a:r>
              <a:rPr lang="en-IN" sz="2000" b="1" i="0" u="none" strike="noStrike" baseline="0" dirty="0">
                <a:solidFill>
                  <a:srgbClr val="7030A0"/>
                </a:solidFill>
                <a:latin typeface="ElectraLTStd-Regular"/>
              </a:rPr>
              <a:t>Second</a:t>
            </a:r>
            <a:r>
              <a:rPr lang="en-IN" sz="2000" b="0" i="0" u="none" strike="noStrike" baseline="0" dirty="0">
                <a:latin typeface="ElectraLTStd-Regular"/>
              </a:rPr>
              <a:t>, vendors are responsible for maintenance, administration, capacity planning, troubleshooting, and backups. </a:t>
            </a:r>
            <a:r>
              <a:rPr lang="en-IN" sz="2000" b="1" i="0" u="none" strike="noStrike" baseline="0" dirty="0">
                <a:solidFill>
                  <a:srgbClr val="7030A0"/>
                </a:solidFill>
                <a:latin typeface="ElectraLTStd-Regular"/>
              </a:rPr>
              <a:t>Finally</a:t>
            </a:r>
            <a:r>
              <a:rPr lang="en-IN" sz="2000" b="0" i="0" u="none" strike="noStrike" baseline="0" dirty="0">
                <a:latin typeface="ElectraLTStd-Regular"/>
              </a:rPr>
              <a:t>, obtaining additional computing resources— that is, scale from the cloud—is usually fast and easy.</a:t>
            </a:r>
          </a:p>
        </p:txBody>
      </p:sp>
    </p:spTree>
    <p:extLst>
      <p:ext uri="{BB962C8B-B14F-4D97-AF65-F5344CB8AC3E}">
        <p14:creationId xmlns:p14="http://schemas.microsoft.com/office/powerpoint/2010/main" val="319143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42749F-2933-42F5-9F6D-4C00C3E7CF15}"/>
              </a:ext>
            </a:extLst>
          </p:cNvPr>
          <p:cNvPicPr>
            <a:picLocks noChangeAspect="1"/>
          </p:cNvPicPr>
          <p:nvPr/>
        </p:nvPicPr>
        <p:blipFill>
          <a:blip r:embed="rId2"/>
          <a:stretch>
            <a:fillRect/>
          </a:stretch>
        </p:blipFill>
        <p:spPr>
          <a:xfrm>
            <a:off x="2764012" y="1060175"/>
            <a:ext cx="9003918" cy="5552890"/>
          </a:xfrm>
          <a:prstGeom prst="rect">
            <a:avLst/>
          </a:prstGeom>
        </p:spPr>
      </p:pic>
      <p:sp>
        <p:nvSpPr>
          <p:cNvPr id="7" name="TextBox 6">
            <a:extLst>
              <a:ext uri="{FF2B5EF4-FFF2-40B4-BE49-F238E27FC236}">
                <a16:creationId xmlns:a16="http://schemas.microsoft.com/office/drawing/2014/main" id="{B221C3D8-7A3B-44B9-B066-F2E6F0CC44BA}"/>
              </a:ext>
            </a:extLst>
          </p:cNvPr>
          <p:cNvSpPr txBox="1"/>
          <p:nvPr/>
        </p:nvSpPr>
        <p:spPr>
          <a:xfrm>
            <a:off x="2107095" y="149231"/>
            <a:ext cx="8852452" cy="707886"/>
          </a:xfrm>
          <a:prstGeom prst="rect">
            <a:avLst/>
          </a:prstGeom>
          <a:noFill/>
        </p:spPr>
        <p:txBody>
          <a:bodyPr wrap="square">
            <a:spAutoFit/>
          </a:bodyPr>
          <a:lstStyle/>
          <a:p>
            <a:pPr algn="l"/>
            <a:r>
              <a:rPr lang="en-IN" sz="2000" b="1" i="0" u="none" strike="noStrike" baseline="0" dirty="0">
                <a:solidFill>
                  <a:srgbClr val="0070C0"/>
                </a:solidFill>
                <a:latin typeface="ElectraLTStd-Regular"/>
              </a:rPr>
              <a:t>Comparison of on-premise software, infrastructure-as-a-service, platform-as-a-service, and software-as-a-service.</a:t>
            </a:r>
            <a:endParaRPr lang="en-IN" sz="2000" b="1" dirty="0">
              <a:solidFill>
                <a:srgbClr val="0070C0"/>
              </a:solidFill>
            </a:endParaRPr>
          </a:p>
        </p:txBody>
      </p:sp>
    </p:spTree>
    <p:extLst>
      <p:ext uri="{BB962C8B-B14F-4D97-AF65-F5344CB8AC3E}">
        <p14:creationId xmlns:p14="http://schemas.microsoft.com/office/powerpoint/2010/main" val="1954443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B0E8-6D74-4B37-BBB2-44AADA0F14BF}"/>
              </a:ext>
            </a:extLst>
          </p:cNvPr>
          <p:cNvSpPr>
            <a:spLocks noGrp="1"/>
          </p:cNvSpPr>
          <p:nvPr>
            <p:ph type="title"/>
          </p:nvPr>
        </p:nvSpPr>
        <p:spPr>
          <a:xfrm>
            <a:off x="2592925" y="425328"/>
            <a:ext cx="8911687" cy="648099"/>
          </a:xfrm>
        </p:spPr>
        <p:txBody>
          <a:bodyPr>
            <a:normAutofit/>
          </a:bodyPr>
          <a:lstStyle/>
          <a:p>
            <a:r>
              <a:rPr lang="en-IN" sz="2800" b="1" i="0" u="none" strike="noStrike" baseline="0" dirty="0">
                <a:solidFill>
                  <a:srgbClr val="FF0000"/>
                </a:solidFill>
                <a:latin typeface="SerifaStd-Bold"/>
              </a:rPr>
              <a:t>Infrastructure-as-a-Service</a:t>
            </a:r>
            <a:endParaRPr lang="en-IN" sz="2800" dirty="0">
              <a:solidFill>
                <a:srgbClr val="FF0000"/>
              </a:solidFill>
            </a:endParaRPr>
          </a:p>
        </p:txBody>
      </p:sp>
      <p:sp>
        <p:nvSpPr>
          <p:cNvPr id="3" name="Content Placeholder 2">
            <a:extLst>
              <a:ext uri="{FF2B5EF4-FFF2-40B4-BE49-F238E27FC236}">
                <a16:creationId xmlns:a16="http://schemas.microsoft.com/office/drawing/2014/main" id="{C15C52F9-F729-4544-82F3-57C7FC748A6B}"/>
              </a:ext>
            </a:extLst>
          </p:cNvPr>
          <p:cNvSpPr>
            <a:spLocks noGrp="1"/>
          </p:cNvSpPr>
          <p:nvPr>
            <p:ph idx="1"/>
          </p:nvPr>
        </p:nvSpPr>
        <p:spPr>
          <a:xfrm>
            <a:off x="2589212" y="1285461"/>
            <a:ext cx="8915400" cy="4625761"/>
          </a:xfrm>
        </p:spPr>
        <p:txBody>
          <a:bodyPr>
            <a:normAutofit/>
          </a:bodyPr>
          <a:lstStyle/>
          <a:p>
            <a:pPr algn="l"/>
            <a:r>
              <a:rPr lang="en-IN" sz="2000" b="0" i="0" u="none" strike="noStrike" baseline="0" dirty="0">
                <a:latin typeface="ElectraLTStd-Regular"/>
              </a:rPr>
              <a:t>Cloud computing providers offer remotely accessible </a:t>
            </a:r>
            <a:r>
              <a:rPr lang="en-IN" sz="2000" b="1" i="0" u="none" strike="noStrike" baseline="0" dirty="0">
                <a:solidFill>
                  <a:srgbClr val="002060"/>
                </a:solidFill>
                <a:latin typeface="ElectraLTStd-Regular"/>
              </a:rPr>
              <a:t>servers, networks, and storage </a:t>
            </a:r>
            <a:r>
              <a:rPr lang="en-IN" sz="2000" b="0" i="0" u="none" strike="noStrike" baseline="0" dirty="0">
                <a:latin typeface="ElectraLTStd-Regular"/>
              </a:rPr>
              <a:t>capacity</a:t>
            </a:r>
          </a:p>
          <a:p>
            <a:pPr algn="l"/>
            <a:r>
              <a:rPr lang="en-IN" sz="2000" b="0" i="0" u="none" strike="noStrike" baseline="0" dirty="0">
                <a:latin typeface="ElectraLTStd-Regular"/>
              </a:rPr>
              <a:t>IaaS customers are often technology companies with IT expertise.</a:t>
            </a:r>
          </a:p>
          <a:p>
            <a:pPr algn="l"/>
            <a:r>
              <a:rPr lang="en-IN" sz="2000" b="0" i="0" u="none" strike="noStrike" baseline="0" dirty="0">
                <a:latin typeface="ElectraLTStd-Regular"/>
              </a:rPr>
              <a:t>IaaS users install </a:t>
            </a:r>
            <a:r>
              <a:rPr lang="en-IN" sz="2000" b="0" i="0" u="none" strike="noStrike" baseline="0" dirty="0">
                <a:solidFill>
                  <a:srgbClr val="0070C0"/>
                </a:solidFill>
                <a:latin typeface="ElectraLTStd-Regular"/>
              </a:rPr>
              <a:t>their operating system and their application software </a:t>
            </a:r>
            <a:r>
              <a:rPr lang="en-IN" sz="2000" b="0" i="0" u="none" strike="noStrike" baseline="0" dirty="0">
                <a:latin typeface="ElectraLTStd-Regular"/>
              </a:rPr>
              <a:t>on the cloud computing provider’s computers</a:t>
            </a:r>
          </a:p>
          <a:p>
            <a:pPr algn="l"/>
            <a:r>
              <a:rPr lang="en-IN" sz="2000" b="0" i="0" u="none" strike="noStrike" baseline="0" dirty="0">
                <a:latin typeface="ElectraLTStd-Regular"/>
              </a:rPr>
              <a:t>Cloud providers typically bill IaaS services on a utility computing basis—that is, the cost reflects the amount of resources the user consumes.</a:t>
            </a:r>
          </a:p>
          <a:p>
            <a:pPr algn="l"/>
            <a:r>
              <a:rPr lang="en-IN" sz="2000" b="0" i="0" u="none" strike="noStrike" baseline="0" dirty="0">
                <a:latin typeface="ElectraLTStd-Regular"/>
              </a:rPr>
              <a:t>Amazon is a well-known IaaS provider. These services include its Simple Storage Service (S3) for storing their customers’ data and its Elastic Compute Cloud (EC2) service</a:t>
            </a:r>
            <a:endParaRPr lang="en-IN" sz="2000" dirty="0"/>
          </a:p>
        </p:txBody>
      </p:sp>
    </p:spTree>
    <p:extLst>
      <p:ext uri="{BB962C8B-B14F-4D97-AF65-F5344CB8AC3E}">
        <p14:creationId xmlns:p14="http://schemas.microsoft.com/office/powerpoint/2010/main" val="337025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0DEE-09DC-4A73-998C-988175EA20C7}"/>
              </a:ext>
            </a:extLst>
          </p:cNvPr>
          <p:cNvSpPr>
            <a:spLocks noGrp="1"/>
          </p:cNvSpPr>
          <p:nvPr>
            <p:ph type="title"/>
          </p:nvPr>
        </p:nvSpPr>
        <p:spPr>
          <a:xfrm>
            <a:off x="2592925" y="624110"/>
            <a:ext cx="8911687" cy="780620"/>
          </a:xfrm>
        </p:spPr>
        <p:txBody>
          <a:bodyPr>
            <a:normAutofit/>
          </a:bodyPr>
          <a:lstStyle/>
          <a:p>
            <a:r>
              <a:rPr lang="en-IN" sz="2800" b="1" i="0" u="none" strike="noStrike" baseline="0" dirty="0">
                <a:solidFill>
                  <a:srgbClr val="5ADA00"/>
                </a:solidFill>
                <a:latin typeface="SerifaStd-Bold"/>
              </a:rPr>
              <a:t>Platform-as-a-Service</a:t>
            </a:r>
            <a:endParaRPr lang="en-IN" sz="2800" dirty="0"/>
          </a:p>
        </p:txBody>
      </p:sp>
      <p:sp>
        <p:nvSpPr>
          <p:cNvPr id="3" name="Content Placeholder 2">
            <a:extLst>
              <a:ext uri="{FF2B5EF4-FFF2-40B4-BE49-F238E27FC236}">
                <a16:creationId xmlns:a16="http://schemas.microsoft.com/office/drawing/2014/main" id="{03147A23-E854-4B0D-9ADD-41288C4254D4}"/>
              </a:ext>
            </a:extLst>
          </p:cNvPr>
          <p:cNvSpPr>
            <a:spLocks noGrp="1"/>
          </p:cNvSpPr>
          <p:nvPr>
            <p:ph idx="1"/>
          </p:nvPr>
        </p:nvSpPr>
        <p:spPr>
          <a:xfrm>
            <a:off x="2363925" y="1457738"/>
            <a:ext cx="9364250" cy="4770783"/>
          </a:xfrm>
        </p:spPr>
        <p:txBody>
          <a:bodyPr>
            <a:normAutofit/>
          </a:bodyPr>
          <a:lstStyle/>
          <a:p>
            <a:pPr algn="l"/>
            <a:r>
              <a:rPr lang="en-IN" sz="1800" b="0" i="0" u="none" strike="noStrike" baseline="0" dirty="0">
                <a:latin typeface="ElectraLTStd-Regular"/>
              </a:rPr>
              <a:t>In the </a:t>
            </a:r>
            <a:r>
              <a:rPr lang="en-IN" sz="1800" b="1" i="0" u="none" strike="noStrike" baseline="0" dirty="0">
                <a:latin typeface="ElectraLTStd-Bold"/>
              </a:rPr>
              <a:t>platform-as-a-service (PaaS) model</a:t>
            </a:r>
            <a:r>
              <a:rPr lang="en-IN" sz="1800" b="0" i="0" u="none" strike="noStrike" baseline="0" dirty="0">
                <a:latin typeface="ElectraLTStd-Regular"/>
              </a:rPr>
              <a:t>, customers </a:t>
            </a:r>
            <a:r>
              <a:rPr lang="en-IN" sz="1800" b="0" i="0" u="none" strike="noStrike" baseline="0" dirty="0">
                <a:solidFill>
                  <a:srgbClr val="002060"/>
                </a:solidFill>
                <a:latin typeface="ElectraLTStd-Regular"/>
              </a:rPr>
              <a:t>rent servers, operating systems, storage, a database, software development technologies such as Java and .NET, and network capacity over the Internet</a:t>
            </a:r>
            <a:r>
              <a:rPr lang="en-IN" sz="1800" b="0" i="0" u="none" strike="noStrike" baseline="0" dirty="0">
                <a:latin typeface="ElectraLTStd-Regular"/>
              </a:rPr>
              <a:t>. </a:t>
            </a:r>
          </a:p>
          <a:p>
            <a:pPr algn="l"/>
            <a:r>
              <a:rPr lang="en-IN" sz="1800" b="0" i="0" u="none" strike="noStrike" baseline="0" dirty="0">
                <a:latin typeface="ElectraLTStd-Regular"/>
              </a:rPr>
              <a:t>The PaaS model allows the customer both to run existing applications and to develop and test new applications.</a:t>
            </a:r>
          </a:p>
          <a:p>
            <a:pPr algn="l"/>
            <a:r>
              <a:rPr lang="en-IN" sz="1800" b="1" i="0" u="none" strike="noStrike" baseline="0" dirty="0">
                <a:solidFill>
                  <a:srgbClr val="002060"/>
                </a:solidFill>
                <a:latin typeface="ElectraLTStd-Regular"/>
              </a:rPr>
              <a:t>PaaS offers customers several advantages</a:t>
            </a:r>
            <a:r>
              <a:rPr lang="en-IN" dirty="0">
                <a:latin typeface="ElectraLTStd-Regular"/>
              </a:rPr>
              <a:t>:</a:t>
            </a:r>
          </a:p>
          <a:p>
            <a:pPr algn="l">
              <a:buFont typeface="Courier New" panose="02070309020205020404" pitchFamily="49" charset="0"/>
              <a:buChar char="o"/>
            </a:pPr>
            <a:r>
              <a:rPr lang="en-IN" sz="1800" b="0" i="0" u="none" strike="noStrike" baseline="0" dirty="0">
                <a:latin typeface="ElectraLTStd-Regular"/>
              </a:rPr>
              <a:t>No cost and complexity of buying and managing the underlying hardware and software.</a:t>
            </a:r>
          </a:p>
          <a:p>
            <a:pPr algn="l">
              <a:buFont typeface="Courier New" panose="02070309020205020404" pitchFamily="49" charset="0"/>
              <a:buChar char="o"/>
            </a:pPr>
            <a:r>
              <a:rPr lang="en-IN" sz="1800" b="0" i="0" u="none" strike="noStrike" baseline="0" dirty="0">
                <a:latin typeface="ElectraLTStd-Regular"/>
              </a:rPr>
              <a:t>Underlying computing and storage resources automatically scale to match application demand</a:t>
            </a:r>
          </a:p>
          <a:p>
            <a:pPr algn="l">
              <a:buFont typeface="Courier New" panose="02070309020205020404" pitchFamily="49" charset="0"/>
              <a:buChar char="o"/>
            </a:pPr>
            <a:r>
              <a:rPr lang="en-IN" sz="1800" b="0" i="0" u="none" strike="noStrike" baseline="0" dirty="0">
                <a:latin typeface="ElectraLTStd-Regular"/>
              </a:rPr>
              <a:t>Operating system features can be upgraded frequently.</a:t>
            </a:r>
          </a:p>
          <a:p>
            <a:pPr algn="l">
              <a:buFont typeface="Courier New" panose="02070309020205020404" pitchFamily="49" charset="0"/>
              <a:buChar char="o"/>
            </a:pPr>
            <a:r>
              <a:rPr lang="en-IN" sz="1800" b="0" i="0" u="none" strike="noStrike" baseline="0" dirty="0">
                <a:latin typeface="ElectraLTStd-Regular"/>
              </a:rPr>
              <a:t>Geographically distributed development</a:t>
            </a:r>
            <a:endParaRPr lang="en-IN" dirty="0">
              <a:latin typeface="ElectraLTStd-Regular"/>
            </a:endParaRPr>
          </a:p>
          <a:p>
            <a:pPr algn="l">
              <a:buFont typeface="Courier New" panose="02070309020205020404" pitchFamily="49" charset="0"/>
              <a:buChar char="o"/>
            </a:pPr>
            <a:r>
              <a:rPr lang="en-IN" sz="1800" b="0" i="0" u="none" strike="noStrike" baseline="0" dirty="0">
                <a:latin typeface="ElectraLTStd-Regular"/>
              </a:rPr>
              <a:t>PaaS services can be provided by diverse sources located throughout the world.</a:t>
            </a:r>
          </a:p>
          <a:p>
            <a:pPr algn="l">
              <a:buFont typeface="Courier New" panose="02070309020205020404" pitchFamily="49" charset="0"/>
              <a:buChar char="o"/>
            </a:pPr>
            <a:r>
              <a:rPr lang="en-IN" sz="1800" b="0" i="0" u="none" strike="noStrike" baseline="0" dirty="0">
                <a:latin typeface="ElectraLTStd-Regular"/>
              </a:rPr>
              <a:t>Initial and ongoing costs can be reduced by the use of infrastructure services from a single vendor</a:t>
            </a:r>
            <a:endParaRPr lang="en-IN" dirty="0"/>
          </a:p>
        </p:txBody>
      </p:sp>
    </p:spTree>
    <p:extLst>
      <p:ext uri="{BB962C8B-B14F-4D97-AF65-F5344CB8AC3E}">
        <p14:creationId xmlns:p14="http://schemas.microsoft.com/office/powerpoint/2010/main" val="321832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5E15-0E42-43FD-B3FD-7461DE2553D0}"/>
              </a:ext>
            </a:extLst>
          </p:cNvPr>
          <p:cNvSpPr>
            <a:spLocks noGrp="1"/>
          </p:cNvSpPr>
          <p:nvPr>
            <p:ph type="title"/>
          </p:nvPr>
        </p:nvSpPr>
        <p:spPr>
          <a:xfrm>
            <a:off x="2592925" y="624110"/>
            <a:ext cx="8911687" cy="714360"/>
          </a:xfrm>
        </p:spPr>
        <p:txBody>
          <a:bodyPr>
            <a:normAutofit/>
          </a:bodyPr>
          <a:lstStyle/>
          <a:p>
            <a:r>
              <a:rPr lang="en-IN" sz="2800" b="1" i="0" u="none" strike="noStrike" baseline="0" dirty="0">
                <a:solidFill>
                  <a:srgbClr val="5ADA00"/>
                </a:solidFill>
                <a:latin typeface="SerifaStd-Bold"/>
              </a:rPr>
              <a:t>Software-as-a-Service</a:t>
            </a:r>
            <a:endParaRPr lang="en-IN" sz="2800" dirty="0"/>
          </a:p>
        </p:txBody>
      </p:sp>
      <p:sp>
        <p:nvSpPr>
          <p:cNvPr id="3" name="Content Placeholder 2">
            <a:extLst>
              <a:ext uri="{FF2B5EF4-FFF2-40B4-BE49-F238E27FC236}">
                <a16:creationId xmlns:a16="http://schemas.microsoft.com/office/drawing/2014/main" id="{83835252-4A02-43E9-BAB0-09593891BDCE}"/>
              </a:ext>
            </a:extLst>
          </p:cNvPr>
          <p:cNvSpPr>
            <a:spLocks noGrp="1"/>
          </p:cNvSpPr>
          <p:nvPr>
            <p:ph idx="1"/>
          </p:nvPr>
        </p:nvSpPr>
        <p:spPr>
          <a:xfrm>
            <a:off x="2363925" y="1484243"/>
            <a:ext cx="9138962" cy="4373970"/>
          </a:xfrm>
        </p:spPr>
        <p:txBody>
          <a:bodyPr>
            <a:normAutofit/>
          </a:bodyPr>
          <a:lstStyle/>
          <a:p>
            <a:pPr algn="l"/>
            <a:r>
              <a:rPr lang="en-IN" sz="2000" b="0" i="0" u="none" strike="noStrike" baseline="0" dirty="0">
                <a:latin typeface="ElectraLTStd-Regular"/>
              </a:rPr>
              <a:t>With the </a:t>
            </a:r>
            <a:r>
              <a:rPr lang="en-IN" sz="2000" b="1" i="0" u="none" strike="noStrike" baseline="0" dirty="0">
                <a:latin typeface="ElectraLTStd-Bold"/>
              </a:rPr>
              <a:t>software-as-a-service (SaaS) delivery model</a:t>
            </a:r>
            <a:r>
              <a:rPr lang="en-IN" sz="2000" b="0" i="0" u="none" strike="noStrike" baseline="0" dirty="0">
                <a:latin typeface="ElectraLTStd-Regular"/>
              </a:rPr>
              <a:t>, cloud computing vendors provide software that is specific to their customers’ requirements.</a:t>
            </a:r>
          </a:p>
          <a:p>
            <a:pPr algn="l"/>
            <a:r>
              <a:rPr lang="en-IN" sz="2000" b="0" i="0" u="none" strike="noStrike" baseline="0" dirty="0">
                <a:latin typeface="ElectraLTStd-Regular"/>
              </a:rPr>
              <a:t>SaaS providers typically charge their customers a monthly or yearly subscription fee.</a:t>
            </a:r>
          </a:p>
          <a:p>
            <a:pPr algn="l"/>
            <a:r>
              <a:rPr lang="en-IN" sz="2000" b="0" i="0" u="none" strike="noStrike" baseline="0" dirty="0">
                <a:latin typeface="ElectraLTStd-Regular"/>
              </a:rPr>
              <a:t>The customers do not control either the software, beyond the usual configuration settings, or the infrastructure, beyond changing the resources they use, such as the amount of disk space required for their data.</a:t>
            </a:r>
          </a:p>
          <a:p>
            <a:pPr algn="l"/>
            <a:r>
              <a:rPr lang="en-IN" sz="2000" b="0" i="0" u="none" strike="noStrike" baseline="0" dirty="0">
                <a:latin typeface="ElectraLTStd-Regular"/>
              </a:rPr>
              <a:t>What differentiates SaaS applications from other applications is their ability to scale.</a:t>
            </a:r>
          </a:p>
          <a:p>
            <a:pPr algn="l"/>
            <a:r>
              <a:rPr lang="en-IN" sz="2000" b="0" i="0" u="none" strike="noStrike" baseline="0" dirty="0">
                <a:latin typeface="ElectraLTStd-Regular"/>
              </a:rPr>
              <a:t>To reduce the risk of an infrastructure outage, SaaS providers regularly back up all of their customers’ data.</a:t>
            </a:r>
            <a:endParaRPr lang="en-IN" sz="2000" dirty="0"/>
          </a:p>
        </p:txBody>
      </p:sp>
    </p:spTree>
    <p:extLst>
      <p:ext uri="{BB962C8B-B14F-4D97-AF65-F5344CB8AC3E}">
        <p14:creationId xmlns:p14="http://schemas.microsoft.com/office/powerpoint/2010/main" val="352331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69BEB-CEA4-4DCB-B37C-BF0287286542}"/>
              </a:ext>
            </a:extLst>
          </p:cNvPr>
          <p:cNvSpPr>
            <a:spLocks noGrp="1"/>
          </p:cNvSpPr>
          <p:nvPr>
            <p:ph type="title"/>
          </p:nvPr>
        </p:nvSpPr>
        <p:spPr>
          <a:xfrm>
            <a:off x="2592925" y="624110"/>
            <a:ext cx="8911687" cy="793873"/>
          </a:xfrm>
        </p:spPr>
        <p:txBody>
          <a:bodyPr>
            <a:normAutofit/>
          </a:bodyPr>
          <a:lstStyle/>
          <a:p>
            <a:r>
              <a:rPr lang="en-IN" sz="2800" b="1" i="1" u="none" strike="noStrike" baseline="0" dirty="0">
                <a:solidFill>
                  <a:srgbClr val="002060"/>
                </a:solidFill>
                <a:latin typeface="ElectraLTStd-Cursive"/>
              </a:rPr>
              <a:t>Desktop-as-a-service </a:t>
            </a:r>
            <a:r>
              <a:rPr lang="en-IN" sz="2800" b="1" i="0" u="none" strike="noStrike" baseline="0" dirty="0">
                <a:solidFill>
                  <a:srgbClr val="002060"/>
                </a:solidFill>
                <a:latin typeface="ElectraLTStd-Regular"/>
              </a:rPr>
              <a:t>(DaaS)</a:t>
            </a:r>
            <a:endParaRPr lang="en-IN" sz="2800" b="1" dirty="0">
              <a:solidFill>
                <a:srgbClr val="002060"/>
              </a:solidFill>
            </a:endParaRPr>
          </a:p>
        </p:txBody>
      </p:sp>
      <p:sp>
        <p:nvSpPr>
          <p:cNvPr id="3" name="Content Placeholder 2">
            <a:extLst>
              <a:ext uri="{FF2B5EF4-FFF2-40B4-BE49-F238E27FC236}">
                <a16:creationId xmlns:a16="http://schemas.microsoft.com/office/drawing/2014/main" id="{6628E412-689F-4AC6-A2B2-90B2767D23AF}"/>
              </a:ext>
            </a:extLst>
          </p:cNvPr>
          <p:cNvSpPr>
            <a:spLocks noGrp="1"/>
          </p:cNvSpPr>
          <p:nvPr>
            <p:ph idx="1"/>
          </p:nvPr>
        </p:nvSpPr>
        <p:spPr>
          <a:xfrm>
            <a:off x="2589212" y="1577009"/>
            <a:ext cx="8915400" cy="4334213"/>
          </a:xfrm>
        </p:spPr>
        <p:txBody>
          <a:bodyPr>
            <a:normAutofit/>
          </a:bodyPr>
          <a:lstStyle/>
          <a:p>
            <a:pPr algn="l"/>
            <a:r>
              <a:rPr lang="en-IN" sz="2000" b="0" i="0" u="none" strike="noStrike" baseline="0" dirty="0">
                <a:latin typeface="ElectraLTStd-Regular"/>
              </a:rPr>
              <a:t>A subset of SaaS is the </a:t>
            </a:r>
            <a:r>
              <a:rPr lang="en-IN" sz="2000" b="1" i="1" u="none" strike="noStrike" baseline="0" dirty="0">
                <a:solidFill>
                  <a:srgbClr val="0070C0"/>
                </a:solidFill>
                <a:latin typeface="ElectraLTStd-Cursive"/>
              </a:rPr>
              <a:t>desktop-as-a-service </a:t>
            </a:r>
            <a:r>
              <a:rPr lang="en-IN" sz="2000" b="1" i="0" u="none" strike="noStrike" baseline="0" dirty="0">
                <a:solidFill>
                  <a:srgbClr val="0070C0"/>
                </a:solidFill>
                <a:latin typeface="ElectraLTStd-Regular"/>
              </a:rPr>
              <a:t>(DaaS) </a:t>
            </a:r>
            <a:r>
              <a:rPr lang="en-IN" sz="2000" b="0" i="0" u="none" strike="noStrike" baseline="0" dirty="0">
                <a:latin typeface="ElectraLTStd-Regular"/>
              </a:rPr>
              <a:t>model, also known as a </a:t>
            </a:r>
            <a:r>
              <a:rPr lang="en-IN" sz="2000" b="0" i="1" u="sng" strike="noStrike" baseline="0" dirty="0">
                <a:latin typeface="ElectraLTStd-Cursive"/>
              </a:rPr>
              <a:t>cloud desktop </a:t>
            </a:r>
            <a:r>
              <a:rPr lang="en-IN" sz="2000" b="0" i="0" u="sng" strike="noStrike" baseline="0" dirty="0">
                <a:latin typeface="ElectraLTStd-Regular"/>
              </a:rPr>
              <a:t>or </a:t>
            </a:r>
            <a:r>
              <a:rPr lang="en-IN" sz="2000" b="0" i="1" u="sng" strike="noStrike" baseline="0" dirty="0">
                <a:latin typeface="ElectraLTStd-Cursive"/>
              </a:rPr>
              <a:t>desktop in the cloud</a:t>
            </a:r>
            <a:r>
              <a:rPr lang="en-IN" sz="2000" b="0" i="0" u="none" strike="noStrike" baseline="0" dirty="0">
                <a:latin typeface="ElectraLTStd-Regular"/>
              </a:rPr>
              <a:t>.</a:t>
            </a:r>
          </a:p>
          <a:p>
            <a:pPr algn="l"/>
            <a:r>
              <a:rPr lang="en-IN" sz="2000" b="0" i="0" u="none" strike="noStrike" baseline="0" dirty="0">
                <a:latin typeface="ElectraLTStd-Regular"/>
              </a:rPr>
              <a:t>In this model, a SaaS provider hosts a software environment for a desktop personal computer, including productivity and collaboration software.</a:t>
            </a:r>
          </a:p>
          <a:p>
            <a:pPr algn="l"/>
            <a:r>
              <a:rPr lang="en-IN" sz="2000" b="0" i="0" u="none" strike="noStrike" baseline="0" dirty="0">
                <a:latin typeface="ElectraLTStd-Regular"/>
              </a:rPr>
              <a:t>The DaaS model can be financially advantageous for consumers because they do need to purchase a fully configured personal computer, or fat client. </a:t>
            </a:r>
          </a:p>
          <a:p>
            <a:pPr algn="l"/>
            <a:r>
              <a:rPr lang="en-IN" sz="2000" b="0" i="0" u="none" strike="noStrike" baseline="0" dirty="0">
                <a:latin typeface="ElectraLTStd-Regular"/>
              </a:rPr>
              <a:t>In addition, this model makes the PC environment simpler to deploy and administer.</a:t>
            </a:r>
            <a:endParaRPr lang="en-IN" sz="2000" dirty="0"/>
          </a:p>
        </p:txBody>
      </p:sp>
    </p:spTree>
    <p:extLst>
      <p:ext uri="{BB962C8B-B14F-4D97-AF65-F5344CB8AC3E}">
        <p14:creationId xmlns:p14="http://schemas.microsoft.com/office/powerpoint/2010/main" val="3447997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47E1-1495-4712-824D-37EE6C92E384}"/>
              </a:ext>
            </a:extLst>
          </p:cNvPr>
          <p:cNvSpPr>
            <a:spLocks noGrp="1"/>
          </p:cNvSpPr>
          <p:nvPr>
            <p:ph type="title"/>
          </p:nvPr>
        </p:nvSpPr>
        <p:spPr>
          <a:xfrm>
            <a:off x="2592925" y="624111"/>
            <a:ext cx="8911687" cy="727612"/>
          </a:xfrm>
        </p:spPr>
        <p:txBody>
          <a:bodyPr>
            <a:normAutofit/>
          </a:bodyPr>
          <a:lstStyle/>
          <a:p>
            <a:r>
              <a:rPr lang="en-IN" sz="2400" b="1" i="0" u="none" strike="noStrike" baseline="0" dirty="0">
                <a:solidFill>
                  <a:srgbClr val="002060"/>
                </a:solidFill>
                <a:latin typeface="ElectraLTStd-Bold"/>
              </a:rPr>
              <a:t>The Benefits of Cloud Computing</a:t>
            </a:r>
            <a:endParaRPr lang="en-IN" sz="2400" dirty="0">
              <a:solidFill>
                <a:srgbClr val="002060"/>
              </a:solidFill>
            </a:endParaRPr>
          </a:p>
        </p:txBody>
      </p:sp>
      <p:sp>
        <p:nvSpPr>
          <p:cNvPr id="3" name="Content Placeholder 2">
            <a:extLst>
              <a:ext uri="{FF2B5EF4-FFF2-40B4-BE49-F238E27FC236}">
                <a16:creationId xmlns:a16="http://schemas.microsoft.com/office/drawing/2014/main" id="{A0012704-E8A5-45C9-91C5-87157A8EFE0D}"/>
              </a:ext>
            </a:extLst>
          </p:cNvPr>
          <p:cNvSpPr>
            <a:spLocks noGrp="1"/>
          </p:cNvSpPr>
          <p:nvPr>
            <p:ph idx="1"/>
          </p:nvPr>
        </p:nvSpPr>
        <p:spPr>
          <a:xfrm>
            <a:off x="2589211" y="1537252"/>
            <a:ext cx="9032945" cy="4731026"/>
          </a:xfrm>
        </p:spPr>
        <p:txBody>
          <a:bodyPr>
            <a:normAutofit/>
          </a:bodyPr>
          <a:lstStyle/>
          <a:p>
            <a:pPr algn="l"/>
            <a:r>
              <a:rPr lang="en-IN" sz="2200" b="1" i="0" u="none" strike="noStrike" baseline="0" dirty="0">
                <a:solidFill>
                  <a:srgbClr val="5ADA00"/>
                </a:solidFill>
                <a:latin typeface="SerifaStd-Bold"/>
              </a:rPr>
              <a:t>Benefit 1: Cloud Computing Has a Positive Impact on Employees</a:t>
            </a:r>
          </a:p>
          <a:p>
            <a:pPr algn="l"/>
            <a:r>
              <a:rPr lang="en-IN" sz="2200" b="1" i="0" u="none" strike="noStrike" baseline="0" dirty="0">
                <a:solidFill>
                  <a:srgbClr val="5ADA00"/>
                </a:solidFill>
                <a:latin typeface="SerifaStd-Bold"/>
              </a:rPr>
              <a:t>Benefit 2: Cloud Computing Can Save Money</a:t>
            </a:r>
          </a:p>
          <a:p>
            <a:pPr algn="l"/>
            <a:r>
              <a:rPr lang="en-IN" sz="2200" b="1" i="0" u="none" strike="noStrike" baseline="0" dirty="0">
                <a:solidFill>
                  <a:srgbClr val="5ADA00"/>
                </a:solidFill>
                <a:latin typeface="SerifaStd-Bold"/>
              </a:rPr>
              <a:t>Benefit 3: Cloud Computing Can Improve Organizational Flexibility and Competitiveness</a:t>
            </a:r>
          </a:p>
          <a:p>
            <a:pPr algn="l"/>
            <a:endParaRPr lang="en-IN" sz="2000" dirty="0"/>
          </a:p>
        </p:txBody>
      </p:sp>
    </p:spTree>
    <p:extLst>
      <p:ext uri="{BB962C8B-B14F-4D97-AF65-F5344CB8AC3E}">
        <p14:creationId xmlns:p14="http://schemas.microsoft.com/office/powerpoint/2010/main" val="1059889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FBCE-E38B-4C6C-AB8A-B6D1FB8ED058}"/>
              </a:ext>
            </a:extLst>
          </p:cNvPr>
          <p:cNvSpPr>
            <a:spLocks noGrp="1"/>
          </p:cNvSpPr>
          <p:nvPr>
            <p:ph type="title"/>
          </p:nvPr>
        </p:nvSpPr>
        <p:spPr>
          <a:xfrm>
            <a:off x="2592925" y="624110"/>
            <a:ext cx="8911687" cy="860133"/>
          </a:xfrm>
        </p:spPr>
        <p:txBody>
          <a:bodyPr>
            <a:normAutofit/>
          </a:bodyPr>
          <a:lstStyle/>
          <a:p>
            <a:r>
              <a:rPr lang="en-IN" sz="2800" b="1" i="0" u="none" strike="noStrike" baseline="0" dirty="0">
                <a:solidFill>
                  <a:srgbClr val="002060"/>
                </a:solidFill>
                <a:latin typeface="ElectraLTStd-Bold"/>
              </a:rPr>
              <a:t>Concerns and Risks with Cloud Computing</a:t>
            </a:r>
            <a:endParaRPr lang="en-IN" sz="2800" dirty="0">
              <a:solidFill>
                <a:srgbClr val="002060"/>
              </a:solidFill>
            </a:endParaRPr>
          </a:p>
        </p:txBody>
      </p:sp>
      <p:sp>
        <p:nvSpPr>
          <p:cNvPr id="3" name="Content Placeholder 2">
            <a:extLst>
              <a:ext uri="{FF2B5EF4-FFF2-40B4-BE49-F238E27FC236}">
                <a16:creationId xmlns:a16="http://schemas.microsoft.com/office/drawing/2014/main" id="{29A6E859-EBDC-478D-950C-A2245DB3FD88}"/>
              </a:ext>
            </a:extLst>
          </p:cNvPr>
          <p:cNvSpPr>
            <a:spLocks noGrp="1"/>
          </p:cNvSpPr>
          <p:nvPr>
            <p:ph idx="1"/>
          </p:nvPr>
        </p:nvSpPr>
        <p:spPr>
          <a:xfrm>
            <a:off x="2562707" y="1696278"/>
            <a:ext cx="8915400" cy="3777622"/>
          </a:xfrm>
        </p:spPr>
        <p:txBody>
          <a:bodyPr/>
          <a:lstStyle/>
          <a:p>
            <a:r>
              <a:rPr lang="en-IN" sz="2000" b="1" i="0" u="none" strike="noStrike" baseline="0" dirty="0">
                <a:solidFill>
                  <a:srgbClr val="7030A0"/>
                </a:solidFill>
                <a:latin typeface="SerifaStd-Bold"/>
              </a:rPr>
              <a:t>Concern 1: Legacy IT Systems</a:t>
            </a:r>
          </a:p>
          <a:p>
            <a:r>
              <a:rPr lang="en-IN" sz="2000" b="1" i="0" u="none" strike="noStrike" baseline="0" dirty="0">
                <a:solidFill>
                  <a:srgbClr val="7030A0"/>
                </a:solidFill>
                <a:latin typeface="SerifaStd-Bold"/>
              </a:rPr>
              <a:t>Concern 2: Reliability</a:t>
            </a:r>
            <a:endParaRPr lang="en-IN" sz="2000" b="1" dirty="0">
              <a:solidFill>
                <a:srgbClr val="7030A0"/>
              </a:solidFill>
              <a:latin typeface="SerifaStd-Bold"/>
            </a:endParaRPr>
          </a:p>
          <a:p>
            <a:r>
              <a:rPr lang="en-IN" sz="2000" b="1" i="0" u="none" strike="noStrike" baseline="0" dirty="0">
                <a:solidFill>
                  <a:srgbClr val="7030A0"/>
                </a:solidFill>
                <a:latin typeface="SerifaStd-Bold"/>
              </a:rPr>
              <a:t>Concern 2: Reliability</a:t>
            </a:r>
          </a:p>
          <a:p>
            <a:r>
              <a:rPr lang="en-IN" sz="2000" b="1" i="0" u="none" strike="noStrike" baseline="0" dirty="0">
                <a:solidFill>
                  <a:srgbClr val="7030A0"/>
                </a:solidFill>
                <a:latin typeface="SerifaStd-Bold"/>
              </a:rPr>
              <a:t>Concern 4: Security</a:t>
            </a:r>
          </a:p>
          <a:p>
            <a:r>
              <a:rPr lang="en-IN" sz="2000" b="1" i="0" u="none" strike="noStrike" baseline="0" dirty="0">
                <a:solidFill>
                  <a:srgbClr val="7030A0"/>
                </a:solidFill>
                <a:latin typeface="SerifaStd-Bold"/>
              </a:rPr>
              <a:t>Concern 5: The Regulatory and Legal Environment</a:t>
            </a:r>
          </a:p>
          <a:p>
            <a:r>
              <a:rPr lang="en-IN" sz="2000" b="1" i="0" u="none" strike="noStrike" baseline="0" dirty="0">
                <a:solidFill>
                  <a:srgbClr val="7030A0"/>
                </a:solidFill>
                <a:latin typeface="SerifaStd-Bold"/>
              </a:rPr>
              <a:t>Concern 6: Criminal Use of Cloud Computing</a:t>
            </a:r>
          </a:p>
          <a:p>
            <a:endParaRPr lang="en-IN" sz="1800" b="1" i="0" u="none" strike="noStrike" baseline="0" dirty="0">
              <a:solidFill>
                <a:srgbClr val="5ADA00"/>
              </a:solidFill>
              <a:latin typeface="SerifaStd-Bold"/>
            </a:endParaRPr>
          </a:p>
          <a:p>
            <a:endParaRPr lang="en-IN" dirty="0"/>
          </a:p>
        </p:txBody>
      </p:sp>
    </p:spTree>
    <p:extLst>
      <p:ext uri="{BB962C8B-B14F-4D97-AF65-F5344CB8AC3E}">
        <p14:creationId xmlns:p14="http://schemas.microsoft.com/office/powerpoint/2010/main" val="328411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DE3D-DD04-454E-B1A9-78AD9C38E57D}"/>
              </a:ext>
            </a:extLst>
          </p:cNvPr>
          <p:cNvSpPr>
            <a:spLocks noGrp="1"/>
          </p:cNvSpPr>
          <p:nvPr>
            <p:ph type="title"/>
          </p:nvPr>
        </p:nvSpPr>
        <p:spPr/>
        <p:txBody>
          <a:bodyPr/>
          <a:lstStyle/>
          <a:p>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r>
              <a:rPr lang="en-IN" sz="3600" b="1" i="0" u="none" strike="noStrike" baseline="0" dirty="0">
                <a:solidFill>
                  <a:srgbClr val="000000"/>
                </a:solidFill>
                <a:latin typeface="Arial" panose="020B0604020202020204" pitchFamily="34" charset="0"/>
              </a:rPr>
              <a:t>Social </a:t>
            </a:r>
            <a:r>
              <a:rPr lang="en-IN" sz="3600" b="1" i="0" u="none" strike="noStrike" baseline="0" dirty="0">
                <a:solidFill>
                  <a:srgbClr val="0070C0"/>
                </a:solidFill>
                <a:latin typeface="Arial" panose="020B0604020202020204" pitchFamily="34" charset="0"/>
              </a:rPr>
              <a:t>Computing</a:t>
            </a:r>
            <a:r>
              <a:rPr lang="en-IN" sz="3600" b="1" i="0" u="none" strike="noStrike" baseline="0" dirty="0">
                <a:solidFill>
                  <a:srgbClr val="000000"/>
                </a:solidFill>
                <a:latin typeface="Arial" panose="020B0604020202020204" pitchFamily="34" charset="0"/>
              </a:rPr>
              <a:t> </a:t>
            </a:r>
            <a:endParaRPr lang="en-IN" sz="3600" dirty="0"/>
          </a:p>
        </p:txBody>
      </p:sp>
      <p:sp>
        <p:nvSpPr>
          <p:cNvPr id="3" name="Text Placeholder 2">
            <a:extLst>
              <a:ext uri="{FF2B5EF4-FFF2-40B4-BE49-F238E27FC236}">
                <a16:creationId xmlns:a16="http://schemas.microsoft.com/office/drawing/2014/main" id="{0FC9813E-DC58-4862-A316-05430EA9812D}"/>
              </a:ext>
            </a:extLst>
          </p:cNvPr>
          <p:cNvSpPr>
            <a:spLocks noGrp="1"/>
          </p:cNvSpPr>
          <p:nvPr>
            <p:ph type="body" idx="1"/>
          </p:nvPr>
        </p:nvSpPr>
        <p:spPr/>
        <p:txBody>
          <a:bodyPr>
            <a:normAutofit/>
          </a:bodyPr>
          <a:lstStyle/>
          <a:p>
            <a:r>
              <a:rPr lang="en-US" sz="2800" b="1" dirty="0">
                <a:solidFill>
                  <a:srgbClr val="C00000"/>
                </a:solidFill>
              </a:rPr>
              <a:t>MIS</a:t>
            </a:r>
            <a:endParaRPr lang="en-IN" sz="2800" b="1" dirty="0">
              <a:solidFill>
                <a:srgbClr val="C00000"/>
              </a:solidFill>
            </a:endParaRPr>
          </a:p>
        </p:txBody>
      </p:sp>
    </p:spTree>
    <p:extLst>
      <p:ext uri="{BB962C8B-B14F-4D97-AF65-F5344CB8AC3E}">
        <p14:creationId xmlns:p14="http://schemas.microsoft.com/office/powerpoint/2010/main" val="1965058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13D9-BED9-44FE-A386-C5ACD93D1F4C}"/>
              </a:ext>
            </a:extLst>
          </p:cNvPr>
          <p:cNvSpPr>
            <a:spLocks noGrp="1"/>
          </p:cNvSpPr>
          <p:nvPr>
            <p:ph type="title"/>
          </p:nvPr>
        </p:nvSpPr>
        <p:spPr>
          <a:xfrm>
            <a:off x="2592925" y="624110"/>
            <a:ext cx="8911687" cy="966151"/>
          </a:xfrm>
        </p:spPr>
        <p:txBody>
          <a:bodyPr>
            <a:normAutofit/>
          </a:bodyPr>
          <a:lstStyle/>
          <a:p>
            <a:r>
              <a:rPr lang="en-IN" sz="3200" b="1"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Pervasive Computing Environment</a:t>
            </a:r>
            <a:endParaRPr lang="en-IN" sz="3200" b="1" dirty="0"/>
          </a:p>
        </p:txBody>
      </p:sp>
      <p:sp>
        <p:nvSpPr>
          <p:cNvPr id="3" name="Content Placeholder 2">
            <a:extLst>
              <a:ext uri="{FF2B5EF4-FFF2-40B4-BE49-F238E27FC236}">
                <a16:creationId xmlns:a16="http://schemas.microsoft.com/office/drawing/2014/main" id="{6BD42ECF-FC2E-4612-BC13-A5BAC981DE80}"/>
              </a:ext>
            </a:extLst>
          </p:cNvPr>
          <p:cNvSpPr>
            <a:spLocks noGrp="1"/>
          </p:cNvSpPr>
          <p:nvPr>
            <p:ph idx="1"/>
          </p:nvPr>
        </p:nvSpPr>
        <p:spPr>
          <a:xfrm>
            <a:off x="2589212" y="1563757"/>
            <a:ext cx="8915400" cy="4347465"/>
          </a:xfrm>
        </p:spPr>
        <p:txBody>
          <a:bodyPr>
            <a:normAutofit/>
          </a:bodyPr>
          <a:lstStyle/>
          <a:p>
            <a:endParaRPr lang="en-IN" sz="2000" dirty="0">
              <a:solidFill>
                <a:srgbClr val="002060"/>
              </a:solidFill>
              <a:effectLst/>
              <a:latin typeface="Roboto" panose="02000000000000000000" pitchFamily="2" charset="0"/>
              <a:ea typeface="Times New Roman" panose="02020603050405020304" pitchFamily="18" charset="0"/>
              <a:cs typeface="Times New Roman" panose="02020603050405020304" pitchFamily="18" charset="0"/>
            </a:endParaRPr>
          </a:p>
          <a:p>
            <a:r>
              <a:rPr lang="en-IN" sz="2100" dirty="0">
                <a:solidFill>
                  <a:srgbClr val="002060"/>
                </a:solidFill>
                <a:effectLst/>
                <a:latin typeface="Roboto" panose="02000000000000000000" pitchFamily="2" charset="0"/>
                <a:ea typeface="Times New Roman" panose="02020603050405020304" pitchFamily="18" charset="0"/>
                <a:cs typeface="Times New Roman" panose="02020603050405020304" pitchFamily="18" charset="0"/>
              </a:rPr>
              <a:t>An environment where wireless communication, consumer electronics and computer technology were all merged into one.</a:t>
            </a:r>
          </a:p>
          <a:p>
            <a:r>
              <a:rPr lang="en-IN" sz="2100" dirty="0">
                <a:solidFill>
                  <a:srgbClr val="002060"/>
                </a:solidFill>
                <a:effectLst/>
                <a:latin typeface="Roboto" panose="02000000000000000000" pitchFamily="2" charset="0"/>
                <a:ea typeface="Times New Roman" panose="02020603050405020304" pitchFamily="18" charset="0"/>
                <a:cs typeface="Times New Roman" panose="02020603050405020304" pitchFamily="18" charset="0"/>
              </a:rPr>
              <a:t>It accesses information and render modern administration</a:t>
            </a:r>
          </a:p>
          <a:p>
            <a:r>
              <a:rPr lang="en-IN" sz="2100" dirty="0">
                <a:effectLst/>
                <a:latin typeface="Roboto" panose="02000000000000000000" pitchFamily="2" charset="0"/>
                <a:ea typeface="Times New Roman" panose="02020603050405020304" pitchFamily="18" charset="0"/>
                <a:cs typeface="Times New Roman" panose="02020603050405020304" pitchFamily="18" charset="0"/>
              </a:rPr>
              <a:t>Pervasive computing is the </a:t>
            </a:r>
            <a:r>
              <a:rPr lang="en-IN" sz="21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next dimension of personal computing</a:t>
            </a:r>
          </a:p>
          <a:p>
            <a:r>
              <a:rPr lang="en-IN" sz="21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Pervasive computing will provide us with small portable </a:t>
            </a:r>
            <a:r>
              <a:rPr lang="en-IN" sz="2100" dirty="0">
                <a:solidFill>
                  <a:srgbClr val="7030A0"/>
                </a:solidFill>
                <a:effectLst/>
                <a:latin typeface="Roboto" panose="02000000000000000000" pitchFamily="2" charset="0"/>
                <a:ea typeface="Times New Roman" panose="02020603050405020304" pitchFamily="18" charset="0"/>
                <a:cs typeface="Times New Roman" panose="02020603050405020304" pitchFamily="18" charset="0"/>
              </a:rPr>
              <a:t>personal assistant </a:t>
            </a:r>
            <a:r>
              <a:rPr lang="en-IN" sz="21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devices having </a:t>
            </a:r>
            <a:r>
              <a:rPr lang="en-IN" sz="2100" dirty="0">
                <a:solidFill>
                  <a:srgbClr val="7030A0"/>
                </a:solidFill>
                <a:effectLst/>
                <a:latin typeface="Roboto" panose="02000000000000000000" pitchFamily="2" charset="0"/>
                <a:ea typeface="Times New Roman" panose="02020603050405020304" pitchFamily="18" charset="0"/>
                <a:cs typeface="Times New Roman" panose="02020603050405020304" pitchFamily="18" charset="0"/>
              </a:rPr>
              <a:t>high speed, wireless communication, lower power consumption rate, data storage in persistent memory, coin sized disk device, small colour display video and speech processing technology</a:t>
            </a:r>
            <a:r>
              <a:rPr lang="en-IN" sz="21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a:t>
            </a:r>
            <a:endParaRPr lang="en-IN" sz="21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endParaRPr>
          </a:p>
          <a:p>
            <a:endParaRPr lang="en-IN" sz="2000" dirty="0">
              <a:solidFill>
                <a:srgbClr val="002060"/>
              </a:solidFill>
            </a:endParaRPr>
          </a:p>
        </p:txBody>
      </p:sp>
    </p:spTree>
    <p:extLst>
      <p:ext uri="{BB962C8B-B14F-4D97-AF65-F5344CB8AC3E}">
        <p14:creationId xmlns:p14="http://schemas.microsoft.com/office/powerpoint/2010/main" val="153948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3237-A84E-4E5C-B65A-2EB4A26B95E2}"/>
              </a:ext>
            </a:extLst>
          </p:cNvPr>
          <p:cNvSpPr>
            <a:spLocks noGrp="1"/>
          </p:cNvSpPr>
          <p:nvPr>
            <p:ph type="title"/>
          </p:nvPr>
        </p:nvSpPr>
        <p:spPr/>
        <p:txBody>
          <a:bodyPr>
            <a:normAutofit/>
          </a:bodyPr>
          <a:lstStyle/>
          <a:p>
            <a:r>
              <a:rPr lang="en-IN" b="1" i="0" u="none" strike="noStrike" baseline="0" dirty="0">
                <a:solidFill>
                  <a:srgbClr val="C00000"/>
                </a:solidFill>
                <a:latin typeface="ElectraLTStd-Bold"/>
              </a:rPr>
              <a:t>CHAPTER OUTLINE</a:t>
            </a:r>
            <a:endParaRPr lang="en-IN" dirty="0">
              <a:solidFill>
                <a:srgbClr val="C00000"/>
              </a:solidFill>
            </a:endParaRPr>
          </a:p>
        </p:txBody>
      </p:sp>
      <p:sp>
        <p:nvSpPr>
          <p:cNvPr id="3" name="Content Placeholder 2">
            <a:extLst>
              <a:ext uri="{FF2B5EF4-FFF2-40B4-BE49-F238E27FC236}">
                <a16:creationId xmlns:a16="http://schemas.microsoft.com/office/drawing/2014/main" id="{8A8BE026-E4F4-4B05-BB78-F4FC1995C108}"/>
              </a:ext>
            </a:extLst>
          </p:cNvPr>
          <p:cNvSpPr>
            <a:spLocks noGrp="1"/>
          </p:cNvSpPr>
          <p:nvPr>
            <p:ph idx="1"/>
          </p:nvPr>
        </p:nvSpPr>
        <p:spPr>
          <a:xfrm>
            <a:off x="2589212" y="1683026"/>
            <a:ext cx="8915400" cy="4228196"/>
          </a:xfrm>
        </p:spPr>
        <p:txBody>
          <a:bodyPr>
            <a:normAutofit/>
          </a:bodyPr>
          <a:lstStyle/>
          <a:p>
            <a:pPr algn="l">
              <a:buFont typeface="Wingdings" panose="05000000000000000000" pitchFamily="2" charset="2"/>
              <a:buChar char="v"/>
            </a:pPr>
            <a:endParaRPr lang="en-IN" sz="2200" dirty="0">
              <a:solidFill>
                <a:srgbClr val="002060"/>
              </a:solidFill>
            </a:endParaRPr>
          </a:p>
        </p:txBody>
      </p:sp>
    </p:spTree>
    <p:extLst>
      <p:ext uri="{BB962C8B-B14F-4D97-AF65-F5344CB8AC3E}">
        <p14:creationId xmlns:p14="http://schemas.microsoft.com/office/powerpoint/2010/main" val="947277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B35A-EF01-4A9A-8FDC-C629B576412B}"/>
              </a:ext>
            </a:extLst>
          </p:cNvPr>
          <p:cNvSpPr>
            <a:spLocks noGrp="1"/>
          </p:cNvSpPr>
          <p:nvPr>
            <p:ph type="title"/>
          </p:nvPr>
        </p:nvSpPr>
        <p:spPr>
          <a:xfrm>
            <a:off x="2592925" y="624110"/>
            <a:ext cx="8911687" cy="899890"/>
          </a:xfrm>
        </p:spPr>
        <p:txBody>
          <a:bodyPr/>
          <a:lstStyle/>
          <a:p>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a:t>
            </a:r>
            <a:endParaRPr lang="en-IN" sz="3200" dirty="0">
              <a:solidFill>
                <a:srgbClr val="0070C0"/>
              </a:solidFill>
            </a:endParaRPr>
          </a:p>
        </p:txBody>
      </p:sp>
      <p:sp>
        <p:nvSpPr>
          <p:cNvPr id="3" name="Content Placeholder 2">
            <a:extLst>
              <a:ext uri="{FF2B5EF4-FFF2-40B4-BE49-F238E27FC236}">
                <a16:creationId xmlns:a16="http://schemas.microsoft.com/office/drawing/2014/main" id="{B274FB22-8DD0-4516-A9E4-247851EA2728}"/>
              </a:ext>
            </a:extLst>
          </p:cNvPr>
          <p:cNvSpPr>
            <a:spLocks noGrp="1"/>
          </p:cNvSpPr>
          <p:nvPr>
            <p:ph idx="1"/>
          </p:nvPr>
        </p:nvSpPr>
        <p:spPr>
          <a:xfrm>
            <a:off x="2589212" y="1656521"/>
            <a:ext cx="8915400" cy="4545495"/>
          </a:xfrm>
        </p:spPr>
        <p:txBody>
          <a:bodyPr>
            <a:normAutofit/>
          </a:bodyPr>
          <a:lstStyle/>
          <a:p>
            <a:pPr algn="l"/>
            <a:endParaRPr lang="en-IN" sz="2000" dirty="0"/>
          </a:p>
        </p:txBody>
      </p:sp>
    </p:spTree>
    <p:extLst>
      <p:ext uri="{BB962C8B-B14F-4D97-AF65-F5344CB8AC3E}">
        <p14:creationId xmlns:p14="http://schemas.microsoft.com/office/powerpoint/2010/main" val="187764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F616-48DC-4749-BA4F-6E8A0207695B}"/>
              </a:ext>
            </a:extLst>
          </p:cNvPr>
          <p:cNvSpPr>
            <a:spLocks noGrp="1"/>
          </p:cNvSpPr>
          <p:nvPr>
            <p:ph type="title"/>
          </p:nvPr>
        </p:nvSpPr>
        <p:spPr>
          <a:xfrm>
            <a:off x="2592925" y="624109"/>
            <a:ext cx="8911687" cy="1005907"/>
          </a:xfrm>
        </p:spPr>
        <p:txBody>
          <a:bodyPr>
            <a:normAutofit fontScale="90000"/>
          </a:bodyPr>
          <a:lstStyle/>
          <a:p>
            <a:r>
              <a:rPr lang="en-IN" b="1" dirty="0">
                <a:solidFill>
                  <a:srgbClr val="0070C0"/>
                </a:solidFill>
                <a:effectLst/>
                <a:latin typeface="Roboto" panose="02000000000000000000" pitchFamily="2" charset="0"/>
                <a:ea typeface="Times New Roman" panose="02020603050405020304" pitchFamily="18" charset="0"/>
                <a:cs typeface="Times New Roman" panose="02020603050405020304" pitchFamily="18" charset="0"/>
              </a:rPr>
              <a:t>Key Characteristics of Pervasive computing: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850618C-890F-4779-927D-053053DFE336}"/>
              </a:ext>
            </a:extLst>
          </p:cNvPr>
          <p:cNvSpPr>
            <a:spLocks noGrp="1"/>
          </p:cNvSpPr>
          <p:nvPr>
            <p:ph idx="1"/>
          </p:nvPr>
        </p:nvSpPr>
        <p:spPr>
          <a:xfrm>
            <a:off x="2517914" y="1643270"/>
            <a:ext cx="8946942" cy="4359965"/>
          </a:xfrm>
        </p:spPr>
        <p:txBody>
          <a:bodyPr>
            <a:normAutofit lnSpcReduction="10000"/>
          </a:bodyPr>
          <a:lstStyle/>
          <a:p>
            <a:pPr lvl="0" fontAlgn="base">
              <a:lnSpc>
                <a:spcPct val="107000"/>
              </a:lnSpc>
              <a:spcAft>
                <a:spcPts val="800"/>
              </a:spcAft>
              <a:buFont typeface="+mj-lt"/>
              <a:buAutoNum type="arabicPeriod"/>
              <a:tabLst>
                <a:tab pos="457200" algn="l"/>
              </a:tabLst>
            </a:pPr>
            <a:r>
              <a:rPr lang="en-IN" sz="20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Many devices can be integrated into one system for multi-purpose uses.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0" fontAlgn="base">
              <a:lnSpc>
                <a:spcPct val="107000"/>
              </a:lnSpc>
              <a:spcAft>
                <a:spcPts val="800"/>
              </a:spcAft>
              <a:buFont typeface="+mj-lt"/>
              <a:buAutoNum type="arabicPeriod"/>
              <a:tabLst>
                <a:tab pos="457200" algn="l"/>
              </a:tabLst>
            </a:pPr>
            <a:r>
              <a:rPr lang="en-IN" sz="20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A huge number of various interfaces can be used to build an optimized user interface.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0" fontAlgn="base">
              <a:lnSpc>
                <a:spcPct val="107000"/>
              </a:lnSpc>
              <a:spcAft>
                <a:spcPts val="800"/>
              </a:spcAft>
              <a:buFont typeface="+mj-lt"/>
              <a:buAutoNum type="arabicPeriod"/>
              <a:tabLst>
                <a:tab pos="457200" algn="l"/>
              </a:tabLst>
            </a:pPr>
            <a:r>
              <a:rPr lang="en-IN" sz="20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Concurrent operation of online and offline supported.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0" fontAlgn="base">
              <a:lnSpc>
                <a:spcPct val="107000"/>
              </a:lnSpc>
              <a:spcAft>
                <a:spcPts val="800"/>
              </a:spcAft>
              <a:buFont typeface="+mj-lt"/>
              <a:buAutoNum type="arabicPeriod"/>
              <a:tabLst>
                <a:tab pos="457200" algn="l"/>
              </a:tabLst>
            </a:pPr>
            <a:r>
              <a:rPr lang="en-IN" sz="20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A large number of specialized computers are integrated through local buses and Internet.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0" fontAlgn="base">
              <a:lnSpc>
                <a:spcPct val="107000"/>
              </a:lnSpc>
              <a:spcAft>
                <a:spcPts val="800"/>
              </a:spcAft>
              <a:buFont typeface="+mj-lt"/>
              <a:buAutoNum type="arabicPeriod"/>
              <a:tabLst>
                <a:tab pos="457200" algn="l"/>
              </a:tabLst>
            </a:pPr>
            <a:r>
              <a:rPr lang="en-IN" sz="20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Security elements are added to prevent misuse and unauthorized access.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0" fontAlgn="base">
              <a:lnSpc>
                <a:spcPct val="107000"/>
              </a:lnSpc>
              <a:spcAft>
                <a:spcPts val="800"/>
              </a:spcAft>
              <a:buFont typeface="+mj-lt"/>
              <a:buAutoNum type="arabicPeriod"/>
              <a:tabLst>
                <a:tab pos="457200" algn="l"/>
              </a:tabLst>
            </a:pPr>
            <a:r>
              <a:rPr lang="en-IN" sz="20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Personalization of functions adapts the systems to the user’s preferences, so that no PC knowledge is required of the user to use and manage the 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724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55B5-7291-407E-A55C-00B03E6663D2}"/>
              </a:ext>
            </a:extLst>
          </p:cNvPr>
          <p:cNvSpPr>
            <a:spLocks noGrp="1"/>
          </p:cNvSpPr>
          <p:nvPr>
            <p:ph type="title"/>
          </p:nvPr>
        </p:nvSpPr>
        <p:spPr>
          <a:xfrm>
            <a:off x="2592925" y="385571"/>
            <a:ext cx="8911687" cy="952899"/>
          </a:xfrm>
        </p:spPr>
        <p:txBody>
          <a:bodyPr>
            <a:normAutofit fontScale="90000"/>
          </a:bodyPr>
          <a:lstStyle/>
          <a:p>
            <a:r>
              <a:rPr lang="en-IN" sz="4000" b="1" dirty="0">
                <a:effectLst/>
                <a:latin typeface="Roboto" panose="02000000000000000000" pitchFamily="2" charset="0"/>
                <a:ea typeface="Times New Roman" panose="02020603050405020304" pitchFamily="18" charset="0"/>
                <a:cs typeface="Times New Roman" panose="02020603050405020304" pitchFamily="18" charset="0"/>
              </a:rPr>
              <a:t>Applications</a:t>
            </a:r>
            <a:br>
              <a:rPr lang="en-IN" sz="1800" dirty="0">
                <a:effectLst/>
                <a:latin typeface="Roboto" panose="02000000000000000000" pitchFamily="2"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3B1A2BA-AD88-4A07-8421-2CED78C8A136}"/>
              </a:ext>
            </a:extLst>
          </p:cNvPr>
          <p:cNvSpPr>
            <a:spLocks noGrp="1"/>
          </p:cNvSpPr>
          <p:nvPr>
            <p:ph idx="1"/>
          </p:nvPr>
        </p:nvSpPr>
        <p:spPr>
          <a:xfrm>
            <a:off x="2536203" y="1524000"/>
            <a:ext cx="8915400" cy="4161935"/>
          </a:xfrm>
        </p:spPr>
        <p:txBody>
          <a:bodyPr>
            <a:normAutofit fontScale="92500" lnSpcReduction="20000"/>
          </a:bodyPr>
          <a:lstStyle/>
          <a:p>
            <a:pPr fontAlgn="base">
              <a:lnSpc>
                <a:spcPct val="107000"/>
              </a:lnSpc>
              <a:spcAft>
                <a:spcPts val="800"/>
              </a:spcAft>
            </a:pPr>
            <a:r>
              <a:rPr lang="en-IN" sz="23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There are a rising number of pervasive devices available in the market nowadays. The areas of application of these devices include:</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fontAlgn="base">
              <a:lnSpc>
                <a:spcPct val="107000"/>
              </a:lnSpc>
              <a:spcAft>
                <a:spcPts val="800"/>
              </a:spcAft>
              <a:buSzPts val="1000"/>
              <a:buFont typeface="Wingdings" panose="05000000000000000000" pitchFamily="2" charset="2"/>
              <a:buChar char="q"/>
              <a:tabLst>
                <a:tab pos="457200" algn="l"/>
              </a:tabLst>
            </a:pPr>
            <a:r>
              <a:rPr lang="en-IN" sz="20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Retail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fontAlgn="base">
              <a:lnSpc>
                <a:spcPct val="107000"/>
              </a:lnSpc>
              <a:spcAft>
                <a:spcPts val="800"/>
              </a:spcAft>
              <a:buSzPts val="1000"/>
              <a:buFont typeface="Wingdings" panose="05000000000000000000" pitchFamily="2" charset="2"/>
              <a:buChar char="q"/>
              <a:tabLst>
                <a:tab pos="457200" algn="l"/>
              </a:tabLst>
            </a:pPr>
            <a:r>
              <a:rPr lang="en-IN" sz="20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Airlines booking and check-in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fontAlgn="base">
              <a:lnSpc>
                <a:spcPct val="107000"/>
              </a:lnSpc>
              <a:spcAft>
                <a:spcPts val="800"/>
              </a:spcAft>
              <a:buSzPts val="1000"/>
              <a:buFont typeface="Wingdings" panose="05000000000000000000" pitchFamily="2" charset="2"/>
              <a:buChar char="q"/>
              <a:tabLst>
                <a:tab pos="457200" algn="l"/>
              </a:tabLst>
            </a:pPr>
            <a:r>
              <a:rPr lang="en-IN" sz="20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Sales force automation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fontAlgn="base">
              <a:lnSpc>
                <a:spcPct val="107000"/>
              </a:lnSpc>
              <a:spcAft>
                <a:spcPts val="800"/>
              </a:spcAft>
              <a:buSzPts val="1000"/>
              <a:buFont typeface="Wingdings" panose="05000000000000000000" pitchFamily="2" charset="2"/>
              <a:buChar char="q"/>
              <a:tabLst>
                <a:tab pos="457200" algn="l"/>
              </a:tabLst>
            </a:pPr>
            <a:r>
              <a:rPr lang="en-IN" sz="20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Healthcare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fontAlgn="base">
              <a:lnSpc>
                <a:spcPct val="107000"/>
              </a:lnSpc>
              <a:spcAft>
                <a:spcPts val="800"/>
              </a:spcAft>
              <a:buSzPts val="1000"/>
              <a:buFont typeface="Wingdings" panose="05000000000000000000" pitchFamily="2" charset="2"/>
              <a:buChar char="q"/>
              <a:tabLst>
                <a:tab pos="457200" algn="l"/>
              </a:tabLst>
            </a:pPr>
            <a:r>
              <a:rPr lang="en-IN" sz="20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Tracking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fontAlgn="base">
              <a:lnSpc>
                <a:spcPct val="107000"/>
              </a:lnSpc>
              <a:spcAft>
                <a:spcPts val="800"/>
              </a:spcAft>
              <a:buSzPts val="1000"/>
              <a:buFont typeface="Wingdings" panose="05000000000000000000" pitchFamily="2" charset="2"/>
              <a:buChar char="q"/>
              <a:tabLst>
                <a:tab pos="457200" algn="l"/>
              </a:tabLst>
            </a:pPr>
            <a:r>
              <a:rPr lang="en-IN" sz="20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Car information 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fontAlgn="base">
              <a:lnSpc>
                <a:spcPct val="107000"/>
              </a:lnSpc>
              <a:spcAft>
                <a:spcPts val="800"/>
              </a:spcAft>
              <a:buSzPts val="1000"/>
              <a:buFont typeface="Wingdings" panose="05000000000000000000" pitchFamily="2" charset="2"/>
              <a:buChar char="q"/>
              <a:tabLst>
                <a:tab pos="457200" algn="l"/>
              </a:tabLst>
            </a:pPr>
            <a:r>
              <a:rPr lang="en-IN" sz="20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Email access via WAP (Wireless Application Protocol) and voice.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2861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ircle(in)">
                                      <p:cBhvr>
                                        <p:cTn id="11" dur="2000"/>
                                        <p:tgtEl>
                                          <p:spTgt spid="3">
                                            <p:txEl>
                                              <p:pRg st="1" end="1"/>
                                            </p:txEl>
                                          </p:spTgt>
                                        </p:tgtEl>
                                      </p:cBhvr>
                                    </p:animEffect>
                                  </p:childTnLst>
                                </p:cTn>
                              </p:par>
                              <p:par>
                                <p:cTn id="12" presetID="6" presetClass="entr" presetSubtype="16"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circle(in)">
                                      <p:cBhvr>
                                        <p:cTn id="14" dur="2000"/>
                                        <p:tgtEl>
                                          <p:spTgt spid="3">
                                            <p:txEl>
                                              <p:pRg st="2" end="2"/>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circle(in)">
                                      <p:cBhvr>
                                        <p:cTn id="20" dur="2000"/>
                                        <p:tgtEl>
                                          <p:spTgt spid="3">
                                            <p:txEl>
                                              <p:pRg st="4" end="4"/>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circle(in)">
                                      <p:cBhvr>
                                        <p:cTn id="23" dur="2000"/>
                                        <p:tgtEl>
                                          <p:spTgt spid="3">
                                            <p:txEl>
                                              <p:pRg st="5" end="5"/>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circle(in)">
                                      <p:cBhvr>
                                        <p:cTn id="26" dur="2000"/>
                                        <p:tgtEl>
                                          <p:spTgt spid="3">
                                            <p:txEl>
                                              <p:pRg st="6" end="6"/>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circle(in)">
                                      <p:cBhvr>
                                        <p:cTn id="29"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8F9C-CCF5-4930-84BE-0DCCEB060AF7}"/>
              </a:ext>
            </a:extLst>
          </p:cNvPr>
          <p:cNvSpPr>
            <a:spLocks noGrp="1"/>
          </p:cNvSpPr>
          <p:nvPr>
            <p:ph type="title"/>
          </p:nvPr>
        </p:nvSpPr>
        <p:spPr>
          <a:xfrm>
            <a:off x="2592925" y="624110"/>
            <a:ext cx="8911687" cy="952899"/>
          </a:xfrm>
        </p:spPr>
        <p:txBody>
          <a:bodyPr>
            <a:normAutofit fontScale="90000"/>
          </a:bodyPr>
          <a:lstStyle/>
          <a:p>
            <a:r>
              <a:rPr lang="en-IN" b="1" i="0" dirty="0">
                <a:solidFill>
                  <a:srgbClr val="323232"/>
                </a:solidFill>
                <a:effectLst/>
                <a:latin typeface="Arial" panose="020B0604020202020204" pitchFamily="34" charset="0"/>
              </a:rPr>
              <a:t>How ubiquitous computing is used</a:t>
            </a:r>
            <a:br>
              <a:rPr lang="en-IN" b="1" i="0" dirty="0">
                <a:solidFill>
                  <a:srgbClr val="32323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9136D616-09C4-4299-BAC1-929C9933DE78}"/>
              </a:ext>
            </a:extLst>
          </p:cNvPr>
          <p:cNvSpPr>
            <a:spLocks noGrp="1"/>
          </p:cNvSpPr>
          <p:nvPr>
            <p:ph idx="1"/>
          </p:nvPr>
        </p:nvSpPr>
        <p:spPr>
          <a:xfrm>
            <a:off x="2430185" y="1523999"/>
            <a:ext cx="8940179" cy="4518991"/>
          </a:xfrm>
        </p:spPr>
        <p:txBody>
          <a:bodyPr/>
          <a:lstStyle/>
          <a:p>
            <a:r>
              <a:rPr lang="en-IN" sz="2000" b="0" i="0" dirty="0">
                <a:solidFill>
                  <a:schemeClr val="tx1"/>
                </a:solidFill>
                <a:effectLst/>
                <a:latin typeface="Arial" panose="020B0604020202020204" pitchFamily="34" charset="0"/>
              </a:rPr>
              <a:t>Pervasive computing applications have been designed for consumer use and to help people do their jobs.</a:t>
            </a:r>
          </a:p>
          <a:p>
            <a:pPr algn="l"/>
            <a:r>
              <a:rPr lang="en-IN" sz="2000" b="0" i="0" dirty="0">
                <a:solidFill>
                  <a:schemeClr val="tx1"/>
                </a:solidFill>
                <a:effectLst/>
                <a:latin typeface="Arial" panose="020B0604020202020204" pitchFamily="34" charset="0"/>
              </a:rPr>
              <a:t>An environment in which devices, present everywhere, are capable of some form of computing can be considered a ubiquitous computing environment. Industries spending money on research and development </a:t>
            </a:r>
            <a:r>
              <a:rPr lang="en-IN" sz="2000" b="0" i="0" dirty="0">
                <a:solidFill>
                  <a:srgbClr val="C00000"/>
                </a:solidFill>
                <a:effectLst/>
                <a:latin typeface="Arial" panose="020B0604020202020204" pitchFamily="34" charset="0"/>
              </a:rPr>
              <a:t>(</a:t>
            </a:r>
            <a:r>
              <a:rPr lang="en-IN" sz="2000" b="0" i="0" u="sng" dirty="0">
                <a:solidFill>
                  <a:srgbClr val="C00000"/>
                </a:solidFill>
                <a:effectLst/>
                <a:latin typeface="Arial" panose="020B0604020202020204" pitchFamily="34" charset="0"/>
                <a:hlinkClick r:id="rId2">
                  <a:extLst>
                    <a:ext uri="{A12FA001-AC4F-418D-AE19-62706E023703}">
                      <ahyp:hlinkClr xmlns:ahyp="http://schemas.microsoft.com/office/drawing/2018/hyperlinkcolor" val="tx"/>
                    </a:ext>
                  </a:extLst>
                </a:hlinkClick>
              </a:rPr>
              <a:t>R&amp;D</a:t>
            </a:r>
            <a:r>
              <a:rPr lang="en-IN" sz="2000" b="0" i="0" dirty="0">
                <a:solidFill>
                  <a:schemeClr val="tx1"/>
                </a:solidFill>
                <a:effectLst/>
                <a:latin typeface="Arial" panose="020B0604020202020204" pitchFamily="34" charset="0"/>
              </a:rPr>
              <a:t>) for ubiquitous computing include the following:</a:t>
            </a:r>
          </a:p>
          <a:p>
            <a:pPr lvl="1">
              <a:buFont typeface="Arial" panose="020B0604020202020204" pitchFamily="34" charset="0"/>
              <a:buChar char="•"/>
            </a:pPr>
            <a:r>
              <a:rPr lang="en-IN" sz="2000" b="0" i="0" dirty="0">
                <a:solidFill>
                  <a:schemeClr val="tx1"/>
                </a:solidFill>
                <a:effectLst/>
                <a:latin typeface="Arial" panose="020B0604020202020204" pitchFamily="34" charset="0"/>
              </a:rPr>
              <a:t>energy</a:t>
            </a:r>
          </a:p>
          <a:p>
            <a:pPr lvl="1">
              <a:buFont typeface="Arial" panose="020B0604020202020204" pitchFamily="34" charset="0"/>
              <a:buChar char="•"/>
            </a:pPr>
            <a:r>
              <a:rPr lang="en-IN" sz="2000" b="0" i="0" dirty="0">
                <a:solidFill>
                  <a:schemeClr val="tx1"/>
                </a:solidFill>
                <a:effectLst/>
                <a:latin typeface="Arial" panose="020B0604020202020204" pitchFamily="34" charset="0"/>
              </a:rPr>
              <a:t>entertainment</a:t>
            </a:r>
          </a:p>
          <a:p>
            <a:pPr lvl="1">
              <a:buFont typeface="Arial" panose="020B0604020202020204" pitchFamily="34" charset="0"/>
              <a:buChar char="•"/>
            </a:pPr>
            <a:r>
              <a:rPr lang="en-IN" sz="2000" b="0" i="0" dirty="0">
                <a:solidFill>
                  <a:schemeClr val="tx1"/>
                </a:solidFill>
                <a:effectLst/>
                <a:latin typeface="Arial" panose="020B0604020202020204" pitchFamily="34" charset="0"/>
              </a:rPr>
              <a:t>healthcare</a:t>
            </a:r>
          </a:p>
          <a:p>
            <a:pPr lvl="1">
              <a:buFont typeface="Arial" panose="020B0604020202020204" pitchFamily="34" charset="0"/>
              <a:buChar char="•"/>
            </a:pPr>
            <a:r>
              <a:rPr lang="en-IN" sz="2000" b="0" i="0" dirty="0">
                <a:solidFill>
                  <a:schemeClr val="tx1"/>
                </a:solidFill>
                <a:effectLst/>
                <a:latin typeface="Arial" panose="020B0604020202020204" pitchFamily="34" charset="0"/>
              </a:rPr>
              <a:t>logistics</a:t>
            </a:r>
          </a:p>
          <a:p>
            <a:pPr lvl="1">
              <a:buFont typeface="Arial" panose="020B0604020202020204" pitchFamily="34" charset="0"/>
              <a:buChar char="•"/>
            </a:pPr>
            <a:r>
              <a:rPr lang="en-IN" sz="2000" b="0" i="0" dirty="0">
                <a:solidFill>
                  <a:schemeClr val="tx1"/>
                </a:solidFill>
                <a:effectLst/>
                <a:latin typeface="Arial" panose="020B0604020202020204" pitchFamily="34" charset="0"/>
              </a:rPr>
              <a:t>military</a:t>
            </a:r>
          </a:p>
          <a:p>
            <a:endParaRPr lang="en-IN" dirty="0"/>
          </a:p>
        </p:txBody>
      </p:sp>
    </p:spTree>
    <p:extLst>
      <p:ext uri="{BB962C8B-B14F-4D97-AF65-F5344CB8AC3E}">
        <p14:creationId xmlns:p14="http://schemas.microsoft.com/office/powerpoint/2010/main" val="249140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687F-7979-466F-BB33-68159103D0C0}"/>
              </a:ext>
            </a:extLst>
          </p:cNvPr>
          <p:cNvSpPr>
            <a:spLocks noGrp="1"/>
          </p:cNvSpPr>
          <p:nvPr>
            <p:ph type="title"/>
          </p:nvPr>
        </p:nvSpPr>
        <p:spPr/>
        <p:txBody>
          <a:bodyPr/>
          <a:lstStyle/>
          <a:p>
            <a:r>
              <a:rPr lang="en-IN" b="1" i="0" dirty="0">
                <a:solidFill>
                  <a:srgbClr val="323232"/>
                </a:solidFill>
                <a:effectLst/>
                <a:latin typeface="Arial" panose="020B0604020202020204" pitchFamily="34" charset="0"/>
              </a:rPr>
              <a:t>Importance</a:t>
            </a:r>
            <a:br>
              <a:rPr lang="en-IN" b="1" i="0" dirty="0">
                <a:solidFill>
                  <a:srgbClr val="32323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E68577B1-6FC8-4529-8BF7-9C54598962A7}"/>
              </a:ext>
            </a:extLst>
          </p:cNvPr>
          <p:cNvSpPr>
            <a:spLocks noGrp="1"/>
          </p:cNvSpPr>
          <p:nvPr>
            <p:ph idx="1"/>
          </p:nvPr>
        </p:nvSpPr>
        <p:spPr>
          <a:xfrm>
            <a:off x="2469943" y="1908313"/>
            <a:ext cx="8915400" cy="3777622"/>
          </a:xfrm>
        </p:spPr>
        <p:txBody>
          <a:bodyPr/>
          <a:lstStyle/>
          <a:p>
            <a:r>
              <a:rPr lang="en-IN" sz="2200" dirty="0">
                <a:solidFill>
                  <a:schemeClr val="tx1"/>
                </a:solidFill>
                <a:effectLst/>
              </a:rPr>
              <a:t>Because pervasive computing systems are capable of collecting, processing and communicating data, they can adapt to the data's context and activity. </a:t>
            </a:r>
          </a:p>
          <a:p>
            <a:r>
              <a:rPr lang="en-IN" sz="2200" dirty="0">
                <a:solidFill>
                  <a:schemeClr val="tx1"/>
                </a:solidFill>
                <a:effectLst/>
              </a:rPr>
              <a:t>That means, in essence, a network that can understand its surroundings and improve the human experience and quality of life.</a:t>
            </a:r>
          </a:p>
          <a:p>
            <a:pPr marL="0" indent="0">
              <a:buNone/>
            </a:pPr>
            <a:br>
              <a:rPr lang="en-IN" dirty="0"/>
            </a:br>
            <a:endParaRPr lang="en-IN" dirty="0"/>
          </a:p>
        </p:txBody>
      </p:sp>
    </p:spTree>
    <p:extLst>
      <p:ext uri="{BB962C8B-B14F-4D97-AF65-F5344CB8AC3E}">
        <p14:creationId xmlns:p14="http://schemas.microsoft.com/office/powerpoint/2010/main" val="80496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7F68FDD-4B0D-46C1-9C1B-4A11DB44F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218" y="92766"/>
            <a:ext cx="9176304" cy="663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52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8365-B539-4107-B3DE-94A45537826B}"/>
              </a:ext>
            </a:extLst>
          </p:cNvPr>
          <p:cNvSpPr>
            <a:spLocks noGrp="1"/>
          </p:cNvSpPr>
          <p:nvPr>
            <p:ph type="title"/>
          </p:nvPr>
        </p:nvSpPr>
        <p:spPr>
          <a:xfrm>
            <a:off x="2592925" y="624110"/>
            <a:ext cx="8911687" cy="966151"/>
          </a:xfrm>
        </p:spPr>
        <p:txBody>
          <a:bodyPr/>
          <a:lstStyle/>
          <a:p>
            <a:r>
              <a:rPr lang="en-US" b="1" dirty="0">
                <a:solidFill>
                  <a:srgbClr val="7030A0"/>
                </a:solidFill>
              </a:rPr>
              <a:t>Advantages of Pervasive Computing</a:t>
            </a:r>
            <a:endParaRPr lang="en-IN" b="1" dirty="0">
              <a:solidFill>
                <a:srgbClr val="7030A0"/>
              </a:solidFill>
            </a:endParaRPr>
          </a:p>
        </p:txBody>
      </p:sp>
      <p:sp>
        <p:nvSpPr>
          <p:cNvPr id="3" name="Content Placeholder 2">
            <a:extLst>
              <a:ext uri="{FF2B5EF4-FFF2-40B4-BE49-F238E27FC236}">
                <a16:creationId xmlns:a16="http://schemas.microsoft.com/office/drawing/2014/main" id="{B1E4924D-0ADB-406E-9DC3-3344B0D48240}"/>
              </a:ext>
            </a:extLst>
          </p:cNvPr>
          <p:cNvSpPr>
            <a:spLocks noGrp="1"/>
          </p:cNvSpPr>
          <p:nvPr>
            <p:ph idx="1"/>
          </p:nvPr>
        </p:nvSpPr>
        <p:spPr>
          <a:xfrm>
            <a:off x="2589212" y="1762539"/>
            <a:ext cx="8915400" cy="4148683"/>
          </a:xfrm>
        </p:spPr>
        <p:txBody>
          <a:bodyPr/>
          <a:lstStyle/>
          <a:p>
            <a:endParaRPr lang="en-IN" sz="2000" b="0" i="0" dirty="0">
              <a:solidFill>
                <a:schemeClr val="tx1"/>
              </a:solidFill>
              <a:effectLst/>
              <a:latin typeface="Arial" panose="020B0604020202020204" pitchFamily="34" charset="0"/>
            </a:endParaRPr>
          </a:p>
          <a:p>
            <a:r>
              <a:rPr lang="en-IN" sz="2000" b="0" i="0" dirty="0">
                <a:solidFill>
                  <a:schemeClr val="tx1"/>
                </a:solidFill>
                <a:effectLst/>
                <a:latin typeface="Arial" panose="020B0604020202020204" pitchFamily="34" charset="0"/>
              </a:rPr>
              <a:t>pervasive computing requires less human interaction than any other computing environment where there may be more connected devices, but that the extraction and processing of data requires more intervention</a:t>
            </a:r>
            <a:r>
              <a:rPr lang="en-IN" sz="2000" b="0" i="0" dirty="0">
                <a:solidFill>
                  <a:srgbClr val="6C6C6C"/>
                </a:solidFill>
                <a:effectLst/>
                <a:latin typeface="Arial" panose="020B0604020202020204" pitchFamily="34" charset="0"/>
              </a:rPr>
              <a:t>.</a:t>
            </a:r>
          </a:p>
          <a:p>
            <a:r>
              <a:rPr lang="en-IN" sz="2000" b="0" i="0" dirty="0">
                <a:solidFill>
                  <a:schemeClr val="accent3">
                    <a:lumMod val="50000"/>
                  </a:schemeClr>
                </a:solidFill>
                <a:effectLst/>
                <a:latin typeface="Arial" panose="020B0604020202020204" pitchFamily="34" charset="0"/>
              </a:rPr>
              <a:t>Because pervasive computing systems are capable of collecting, processing and communicating data, they can adapt to the data's context and activity. </a:t>
            </a:r>
          </a:p>
          <a:p>
            <a:r>
              <a:rPr lang="en-IN" sz="2000" b="0" i="0" dirty="0">
                <a:solidFill>
                  <a:schemeClr val="tx1">
                    <a:lumMod val="95000"/>
                    <a:lumOff val="5000"/>
                  </a:schemeClr>
                </a:solidFill>
                <a:effectLst/>
                <a:latin typeface="Arial" panose="020B0604020202020204" pitchFamily="34" charset="0"/>
              </a:rPr>
              <a:t>That means, in essence, that a network that can understand its surroundings and improve the human experience and quality of life.</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16421904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5631</TotalTime>
  <Words>2026</Words>
  <Application>Microsoft Office PowerPoint</Application>
  <PresentationFormat>Widescreen</PresentationFormat>
  <Paragraphs>146</Paragraphs>
  <Slides>31</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31</vt:i4>
      </vt:variant>
    </vt:vector>
  </HeadingPairs>
  <TitlesOfParts>
    <vt:vector size="47" baseType="lpstr">
      <vt:lpstr>Arial</vt:lpstr>
      <vt:lpstr>Arial</vt:lpstr>
      <vt:lpstr>Calibri</vt:lpstr>
      <vt:lpstr>Calibri Light</vt:lpstr>
      <vt:lpstr>Century Gothic</vt:lpstr>
      <vt:lpstr>Courier New</vt:lpstr>
      <vt:lpstr>ElectraLTStd-Bold</vt:lpstr>
      <vt:lpstr>ElectraLTStd-Cursive</vt:lpstr>
      <vt:lpstr>ElectraLTStd-Regular</vt:lpstr>
      <vt:lpstr>Proxima Nova</vt:lpstr>
      <vt:lpstr>Roboto</vt:lpstr>
      <vt:lpstr>SerifaStd-Bold</vt:lpstr>
      <vt:lpstr>Times New Roman</vt:lpstr>
      <vt:lpstr>Wingdings</vt:lpstr>
      <vt:lpstr>Wingdings 3</vt:lpstr>
      <vt:lpstr>Wisp</vt:lpstr>
      <vt:lpstr>Pervasive Computing (Ubiquitous Computing) </vt:lpstr>
      <vt:lpstr>Introduction to Pervasive Computing </vt:lpstr>
      <vt:lpstr>Pervasive Computing Environment</vt:lpstr>
      <vt:lpstr>Key Characteristics of Pervasive computing: </vt:lpstr>
      <vt:lpstr>Applications </vt:lpstr>
      <vt:lpstr>How ubiquitous computing is used </vt:lpstr>
      <vt:lpstr>Importance </vt:lpstr>
      <vt:lpstr>PowerPoint Presentation</vt:lpstr>
      <vt:lpstr>Advantages of Pervasive Computing</vt:lpstr>
      <vt:lpstr>Examples </vt:lpstr>
      <vt:lpstr>Cloud Computing</vt:lpstr>
      <vt:lpstr>What is cloud computing</vt:lpstr>
      <vt:lpstr>Evolution of Modern IT infrastructure</vt:lpstr>
      <vt:lpstr>Cloud Computing Characteristics</vt:lpstr>
      <vt:lpstr>PowerPoint Presentation</vt:lpstr>
      <vt:lpstr>Server Virtualization</vt:lpstr>
      <vt:lpstr>PowerPoint Presentation</vt:lpstr>
      <vt:lpstr>Different Types of Clouds</vt:lpstr>
      <vt:lpstr>PowerPoint Presentation</vt:lpstr>
      <vt:lpstr>Vertical Clouds </vt:lpstr>
      <vt:lpstr>Cloud Computing Services</vt:lpstr>
      <vt:lpstr>PowerPoint Presentation</vt:lpstr>
      <vt:lpstr>Infrastructure-as-a-Service</vt:lpstr>
      <vt:lpstr>Platform-as-a-Service</vt:lpstr>
      <vt:lpstr>Software-as-a-Service</vt:lpstr>
      <vt:lpstr>Desktop-as-a-service (DaaS)</vt:lpstr>
      <vt:lpstr>The Benefits of Cloud Computing</vt:lpstr>
      <vt:lpstr>Concerns and Risks with Cloud Computing</vt:lpstr>
      <vt:lpstr>  Social Computing </vt:lpstr>
      <vt:lpstr>CHAPTER OUTLINE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Pervasive Computing (Ubiquitous Computing) </dc:title>
  <dc:creator>mary Shaju</dc:creator>
  <cp:lastModifiedBy>mary Shaju</cp:lastModifiedBy>
  <cp:revision>79</cp:revision>
  <dcterms:created xsi:type="dcterms:W3CDTF">2020-10-03T16:49:41Z</dcterms:created>
  <dcterms:modified xsi:type="dcterms:W3CDTF">2020-10-26T15:37:21Z</dcterms:modified>
</cp:coreProperties>
</file>