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96" r:id="rId3"/>
    <p:sldId id="297" r:id="rId4"/>
    <p:sldId id="257" r:id="rId5"/>
    <p:sldId id="258" r:id="rId6"/>
    <p:sldId id="298" r:id="rId7"/>
    <p:sldId id="259" r:id="rId8"/>
    <p:sldId id="262" r:id="rId9"/>
    <p:sldId id="263" r:id="rId10"/>
    <p:sldId id="277" r:id="rId11"/>
    <p:sldId id="278" r:id="rId12"/>
    <p:sldId id="279" r:id="rId13"/>
    <p:sldId id="280" r:id="rId14"/>
    <p:sldId id="281" r:id="rId15"/>
    <p:sldId id="282" r:id="rId16"/>
    <p:sldId id="260" r:id="rId17"/>
    <p:sldId id="261" r:id="rId18"/>
    <p:sldId id="266" r:id="rId19"/>
    <p:sldId id="273" r:id="rId20"/>
    <p:sldId id="267" r:id="rId21"/>
    <p:sldId id="283" r:id="rId22"/>
    <p:sldId id="284" r:id="rId23"/>
    <p:sldId id="268" r:id="rId24"/>
    <p:sldId id="299" r:id="rId25"/>
    <p:sldId id="270" r:id="rId26"/>
    <p:sldId id="271" r:id="rId27"/>
    <p:sldId id="286" r:id="rId28"/>
    <p:sldId id="287" r:id="rId29"/>
    <p:sldId id="288" r:id="rId30"/>
    <p:sldId id="289" r:id="rId31"/>
    <p:sldId id="290" r:id="rId32"/>
    <p:sldId id="291" r:id="rId33"/>
    <p:sldId id="292" r:id="rId34"/>
    <p:sldId id="293" r:id="rId35"/>
    <p:sldId id="294" r:id="rId36"/>
    <p:sldId id="300" r:id="rId37"/>
    <p:sldId id="301" r:id="rId38"/>
    <p:sldId id="302" r:id="rId39"/>
    <p:sldId id="303"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D65FF-17F2-4ADB-B792-A40134969197}" type="datetimeFigureOut">
              <a:rPr lang="en-IN" smtClean="0"/>
              <a:t>17-07-2020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5495B9-F525-47E0-9CFD-3058DD9D3CFB}" type="slidenum">
              <a:rPr lang="en-IN" smtClean="0"/>
              <a:t>‹#›</a:t>
            </a:fld>
            <a:endParaRPr lang="en-IN"/>
          </a:p>
        </p:txBody>
      </p:sp>
    </p:spTree>
    <p:extLst>
      <p:ext uri="{BB962C8B-B14F-4D97-AF65-F5344CB8AC3E}">
        <p14:creationId xmlns:p14="http://schemas.microsoft.com/office/powerpoint/2010/main" val="1310502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B34CE5C-8DAC-4A8B-93E8-E989571FDF20}" type="datetime1">
              <a:rPr lang="en-IN" smtClean="0"/>
              <a:t>17-07-2020</a:t>
            </a:fld>
            <a:endParaRPr lang="en-IN"/>
          </a:p>
        </p:txBody>
      </p:sp>
      <p:sp>
        <p:nvSpPr>
          <p:cNvPr id="17" name="Footer Placeholder 16"/>
          <p:cNvSpPr>
            <a:spLocks noGrp="1"/>
          </p:cNvSpPr>
          <p:nvPr>
            <p:ph type="ftr" sz="quarter" idx="11"/>
          </p:nvPr>
        </p:nvSpPr>
        <p:spPr/>
        <p:txBody>
          <a:bodyPr/>
          <a:lstStyle/>
          <a:p>
            <a:r>
              <a:rPr lang="en-IN"/>
              <a:t>2020-2021</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DB22397-08FA-4188-A49E-B0C3E19F07F5}"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C1B8823-B75A-4653-9DF8-D76B00E9EDBF}" type="datetime1">
              <a:rPr lang="en-IN" smtClean="0"/>
              <a:t>17-07-2020</a:t>
            </a:fld>
            <a:endParaRPr lang="en-IN"/>
          </a:p>
        </p:txBody>
      </p:sp>
      <p:sp>
        <p:nvSpPr>
          <p:cNvPr id="5" name="Footer Placeholder 4"/>
          <p:cNvSpPr>
            <a:spLocks noGrp="1"/>
          </p:cNvSpPr>
          <p:nvPr>
            <p:ph type="ftr" sz="quarter" idx="11"/>
          </p:nvPr>
        </p:nvSpPr>
        <p:spPr/>
        <p:txBody>
          <a:bodyPr/>
          <a:lstStyle/>
          <a:p>
            <a:r>
              <a:rPr lang="en-IN"/>
              <a:t>2020-2021</a:t>
            </a:r>
          </a:p>
        </p:txBody>
      </p:sp>
      <p:sp>
        <p:nvSpPr>
          <p:cNvPr id="6" name="Slide Number Placeholder 5"/>
          <p:cNvSpPr>
            <a:spLocks noGrp="1"/>
          </p:cNvSpPr>
          <p:nvPr>
            <p:ph type="sldNum" sz="quarter" idx="12"/>
          </p:nvPr>
        </p:nvSpPr>
        <p:spPr/>
        <p:txBody>
          <a:bodyPr/>
          <a:lstStyle/>
          <a:p>
            <a:fld id="{ADB22397-08FA-4188-A49E-B0C3E19F07F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D132820-1F6C-43C8-B785-3DA2E25E39B6}" type="datetime1">
              <a:rPr lang="en-IN" smtClean="0"/>
              <a:t>17-07-2020</a:t>
            </a:fld>
            <a:endParaRPr lang="en-IN"/>
          </a:p>
        </p:txBody>
      </p:sp>
      <p:sp>
        <p:nvSpPr>
          <p:cNvPr id="5" name="Footer Placeholder 4"/>
          <p:cNvSpPr>
            <a:spLocks noGrp="1"/>
          </p:cNvSpPr>
          <p:nvPr>
            <p:ph type="ftr" sz="quarter" idx="11"/>
          </p:nvPr>
        </p:nvSpPr>
        <p:spPr/>
        <p:txBody>
          <a:bodyPr/>
          <a:lstStyle/>
          <a:p>
            <a:r>
              <a:rPr lang="en-IN"/>
              <a:t>2020-2021</a:t>
            </a:r>
          </a:p>
        </p:txBody>
      </p:sp>
      <p:sp>
        <p:nvSpPr>
          <p:cNvPr id="6" name="Slide Number Placeholder 5"/>
          <p:cNvSpPr>
            <a:spLocks noGrp="1"/>
          </p:cNvSpPr>
          <p:nvPr>
            <p:ph type="sldNum" sz="quarter" idx="12"/>
          </p:nvPr>
        </p:nvSpPr>
        <p:spPr/>
        <p:txBody>
          <a:bodyPr/>
          <a:lstStyle/>
          <a:p>
            <a:fld id="{ADB22397-08FA-4188-A49E-B0C3E19F07F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60BDF38-CE63-4D14-A9E1-C23189EBB211}" type="datetime1">
              <a:rPr lang="en-IN" smtClean="0"/>
              <a:t>17-07-2020</a:t>
            </a:fld>
            <a:endParaRPr lang="en-IN"/>
          </a:p>
        </p:txBody>
      </p:sp>
      <p:sp>
        <p:nvSpPr>
          <p:cNvPr id="5" name="Footer Placeholder 4"/>
          <p:cNvSpPr>
            <a:spLocks noGrp="1"/>
          </p:cNvSpPr>
          <p:nvPr>
            <p:ph type="ftr" sz="quarter" idx="11"/>
          </p:nvPr>
        </p:nvSpPr>
        <p:spPr/>
        <p:txBody>
          <a:bodyPr/>
          <a:lstStyle/>
          <a:p>
            <a:r>
              <a:rPr lang="en-IN"/>
              <a:t>2020-2021</a:t>
            </a:r>
          </a:p>
        </p:txBody>
      </p:sp>
      <p:sp>
        <p:nvSpPr>
          <p:cNvPr id="6" name="Slide Number Placeholder 5"/>
          <p:cNvSpPr>
            <a:spLocks noGrp="1"/>
          </p:cNvSpPr>
          <p:nvPr>
            <p:ph type="sldNum" sz="quarter" idx="12"/>
          </p:nvPr>
        </p:nvSpPr>
        <p:spPr/>
        <p:txBody>
          <a:bodyPr/>
          <a:lstStyle/>
          <a:p>
            <a:fld id="{ADB22397-08FA-4188-A49E-B0C3E19F07F5}"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EE771C8-99C1-4C9F-B016-0C529D1B28E3}" type="datetime1">
              <a:rPr lang="en-IN" smtClean="0"/>
              <a:t>17-07-2020</a:t>
            </a:fld>
            <a:endParaRPr lang="en-IN"/>
          </a:p>
        </p:txBody>
      </p:sp>
      <p:sp>
        <p:nvSpPr>
          <p:cNvPr id="5" name="Footer Placeholder 4"/>
          <p:cNvSpPr>
            <a:spLocks noGrp="1"/>
          </p:cNvSpPr>
          <p:nvPr>
            <p:ph type="ftr" sz="quarter" idx="11"/>
          </p:nvPr>
        </p:nvSpPr>
        <p:spPr>
          <a:xfrm>
            <a:off x="800100" y="6172200"/>
            <a:ext cx="4000500" cy="457200"/>
          </a:xfrm>
        </p:spPr>
        <p:txBody>
          <a:bodyPr/>
          <a:lstStyle/>
          <a:p>
            <a:r>
              <a:rPr lang="en-IN"/>
              <a:t>2020-2021</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DB22397-08FA-4188-A49E-B0C3E19F07F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9520C43-3114-4E7C-A212-0A921A022A73}" type="datetime1">
              <a:rPr lang="en-IN" smtClean="0"/>
              <a:t>17-07-2020</a:t>
            </a:fld>
            <a:endParaRPr lang="en-IN"/>
          </a:p>
        </p:txBody>
      </p:sp>
      <p:sp>
        <p:nvSpPr>
          <p:cNvPr id="6" name="Footer Placeholder 5"/>
          <p:cNvSpPr>
            <a:spLocks noGrp="1"/>
          </p:cNvSpPr>
          <p:nvPr>
            <p:ph type="ftr" sz="quarter" idx="11"/>
          </p:nvPr>
        </p:nvSpPr>
        <p:spPr/>
        <p:txBody>
          <a:bodyPr/>
          <a:lstStyle/>
          <a:p>
            <a:r>
              <a:rPr lang="en-IN"/>
              <a:t>2020-2021</a:t>
            </a:r>
          </a:p>
        </p:txBody>
      </p:sp>
      <p:sp>
        <p:nvSpPr>
          <p:cNvPr id="7" name="Slide Number Placeholder 6"/>
          <p:cNvSpPr>
            <a:spLocks noGrp="1"/>
          </p:cNvSpPr>
          <p:nvPr>
            <p:ph type="sldNum" sz="quarter" idx="12"/>
          </p:nvPr>
        </p:nvSpPr>
        <p:spPr/>
        <p:txBody>
          <a:bodyPr/>
          <a:lstStyle/>
          <a:p>
            <a:fld id="{ADB22397-08FA-4188-A49E-B0C3E19F07F5}"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A5D6A35-B130-4FA5-BF5C-757446CAB497}" type="datetime1">
              <a:rPr lang="en-IN" smtClean="0"/>
              <a:t>17-07-2020</a:t>
            </a:fld>
            <a:endParaRPr lang="en-IN"/>
          </a:p>
        </p:txBody>
      </p:sp>
      <p:sp>
        <p:nvSpPr>
          <p:cNvPr id="8" name="Footer Placeholder 7"/>
          <p:cNvSpPr>
            <a:spLocks noGrp="1"/>
          </p:cNvSpPr>
          <p:nvPr>
            <p:ph type="ftr" sz="quarter" idx="11"/>
          </p:nvPr>
        </p:nvSpPr>
        <p:spPr/>
        <p:txBody>
          <a:bodyPr/>
          <a:lstStyle/>
          <a:p>
            <a:r>
              <a:rPr lang="en-IN"/>
              <a:t>2020-2021</a:t>
            </a:r>
          </a:p>
        </p:txBody>
      </p:sp>
      <p:sp>
        <p:nvSpPr>
          <p:cNvPr id="9" name="Slide Number Placeholder 8"/>
          <p:cNvSpPr>
            <a:spLocks noGrp="1"/>
          </p:cNvSpPr>
          <p:nvPr>
            <p:ph type="sldNum" sz="quarter" idx="12"/>
          </p:nvPr>
        </p:nvSpPr>
        <p:spPr/>
        <p:txBody>
          <a:bodyPr/>
          <a:lstStyle/>
          <a:p>
            <a:fld id="{ADB22397-08FA-4188-A49E-B0C3E19F07F5}"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B1A3C49-4B31-4416-A4C1-8F65A5A6C2D6}" type="datetime1">
              <a:rPr lang="en-IN" smtClean="0"/>
              <a:t>17-07-2020</a:t>
            </a:fld>
            <a:endParaRPr lang="en-IN"/>
          </a:p>
        </p:txBody>
      </p:sp>
      <p:sp>
        <p:nvSpPr>
          <p:cNvPr id="4" name="Footer Placeholder 3"/>
          <p:cNvSpPr>
            <a:spLocks noGrp="1"/>
          </p:cNvSpPr>
          <p:nvPr>
            <p:ph type="ftr" sz="quarter" idx="11"/>
          </p:nvPr>
        </p:nvSpPr>
        <p:spPr/>
        <p:txBody>
          <a:bodyPr/>
          <a:lstStyle/>
          <a:p>
            <a:r>
              <a:rPr lang="en-IN"/>
              <a:t>2020-2021</a:t>
            </a:r>
          </a:p>
        </p:txBody>
      </p:sp>
      <p:sp>
        <p:nvSpPr>
          <p:cNvPr id="5" name="Slide Number Placeholder 4"/>
          <p:cNvSpPr>
            <a:spLocks noGrp="1"/>
          </p:cNvSpPr>
          <p:nvPr>
            <p:ph type="sldNum" sz="quarter" idx="12"/>
          </p:nvPr>
        </p:nvSpPr>
        <p:spPr/>
        <p:txBody>
          <a:bodyPr/>
          <a:lstStyle/>
          <a:p>
            <a:fld id="{ADB22397-08FA-4188-A49E-B0C3E19F07F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F486E-3D1A-491B-A04F-1456EC9EB2CA}" type="datetime1">
              <a:rPr lang="en-IN" smtClean="0"/>
              <a:t>17-07-2020</a:t>
            </a:fld>
            <a:endParaRPr lang="en-IN"/>
          </a:p>
        </p:txBody>
      </p:sp>
      <p:sp>
        <p:nvSpPr>
          <p:cNvPr id="3" name="Footer Placeholder 2"/>
          <p:cNvSpPr>
            <a:spLocks noGrp="1"/>
          </p:cNvSpPr>
          <p:nvPr>
            <p:ph type="ftr" sz="quarter" idx="11"/>
          </p:nvPr>
        </p:nvSpPr>
        <p:spPr/>
        <p:txBody>
          <a:bodyPr/>
          <a:lstStyle/>
          <a:p>
            <a:r>
              <a:rPr lang="en-IN"/>
              <a:t>2020-2021</a:t>
            </a:r>
          </a:p>
        </p:txBody>
      </p:sp>
      <p:sp>
        <p:nvSpPr>
          <p:cNvPr id="4" name="Slide Number Placeholder 3"/>
          <p:cNvSpPr>
            <a:spLocks noGrp="1"/>
          </p:cNvSpPr>
          <p:nvPr>
            <p:ph type="sldNum" sz="quarter" idx="12"/>
          </p:nvPr>
        </p:nvSpPr>
        <p:spPr/>
        <p:txBody>
          <a:bodyPr/>
          <a:lstStyle/>
          <a:p>
            <a:fld id="{ADB22397-08FA-4188-A49E-B0C3E19F07F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CC06D31-339A-4FE1-889F-BD9EC57E2998}" type="datetime1">
              <a:rPr lang="en-IN" smtClean="0"/>
              <a:t>17-07-2020</a:t>
            </a:fld>
            <a:endParaRPr lang="en-IN"/>
          </a:p>
        </p:txBody>
      </p:sp>
      <p:sp>
        <p:nvSpPr>
          <p:cNvPr id="6" name="Footer Placeholder 5"/>
          <p:cNvSpPr>
            <a:spLocks noGrp="1"/>
          </p:cNvSpPr>
          <p:nvPr>
            <p:ph type="ftr" sz="quarter" idx="11"/>
          </p:nvPr>
        </p:nvSpPr>
        <p:spPr/>
        <p:txBody>
          <a:bodyPr/>
          <a:lstStyle/>
          <a:p>
            <a:r>
              <a:rPr lang="en-IN"/>
              <a:t>2020-2021</a:t>
            </a:r>
          </a:p>
        </p:txBody>
      </p:sp>
      <p:sp>
        <p:nvSpPr>
          <p:cNvPr id="7" name="Slide Number Placeholder 6"/>
          <p:cNvSpPr>
            <a:spLocks noGrp="1"/>
          </p:cNvSpPr>
          <p:nvPr>
            <p:ph type="sldNum" sz="quarter" idx="12"/>
          </p:nvPr>
        </p:nvSpPr>
        <p:spPr/>
        <p:txBody>
          <a:bodyPr/>
          <a:lstStyle/>
          <a:p>
            <a:fld id="{ADB22397-08FA-4188-A49E-B0C3E19F07F5}"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1A35937-09F2-4978-A422-0B3B61FDAF00}" type="datetime1">
              <a:rPr lang="en-IN" smtClean="0"/>
              <a:t>17-07-2020</a:t>
            </a:fld>
            <a:endParaRPr lang="en-IN"/>
          </a:p>
        </p:txBody>
      </p:sp>
      <p:sp>
        <p:nvSpPr>
          <p:cNvPr id="6" name="Footer Placeholder 5"/>
          <p:cNvSpPr>
            <a:spLocks noGrp="1"/>
          </p:cNvSpPr>
          <p:nvPr>
            <p:ph type="ftr" sz="quarter" idx="11"/>
          </p:nvPr>
        </p:nvSpPr>
        <p:spPr>
          <a:xfrm>
            <a:off x="914400" y="6172200"/>
            <a:ext cx="3886200" cy="457200"/>
          </a:xfrm>
        </p:spPr>
        <p:txBody>
          <a:bodyPr/>
          <a:lstStyle/>
          <a:p>
            <a:r>
              <a:rPr lang="en-IN"/>
              <a:t>2020-2021</a:t>
            </a:r>
          </a:p>
        </p:txBody>
      </p:sp>
      <p:sp>
        <p:nvSpPr>
          <p:cNvPr id="7" name="Slide Number Placeholder 6"/>
          <p:cNvSpPr>
            <a:spLocks noGrp="1"/>
          </p:cNvSpPr>
          <p:nvPr>
            <p:ph type="sldNum" sz="quarter" idx="12"/>
          </p:nvPr>
        </p:nvSpPr>
        <p:spPr>
          <a:xfrm>
            <a:off x="146304" y="6208776"/>
            <a:ext cx="457200" cy="457200"/>
          </a:xfrm>
        </p:spPr>
        <p:txBody>
          <a:bodyPr/>
          <a:lstStyle/>
          <a:p>
            <a:fld id="{ADB22397-08FA-4188-A49E-B0C3E19F07F5}"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444D466-1D1A-441C-B178-B005F32B5D3B}" type="datetime1">
              <a:rPr lang="en-IN" smtClean="0"/>
              <a:t>17-07-2020</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IN"/>
              <a:t>2020-2021</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DB22397-08FA-4188-A49E-B0C3E19F07F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a:p>
            <a:endParaRPr lang="en-US" dirty="0"/>
          </a:p>
          <a:p>
            <a:r>
              <a:rPr lang="en-US" b="1" dirty="0">
                <a:solidFill>
                  <a:srgbClr val="002060"/>
                </a:solidFill>
              </a:rPr>
              <a:t>Final Year ILE</a:t>
            </a:r>
            <a:endParaRPr lang="en-IN" b="1" dirty="0">
              <a:solidFill>
                <a:srgbClr val="002060"/>
              </a:solidFill>
            </a:endParaRPr>
          </a:p>
        </p:txBody>
      </p:sp>
      <p:sp>
        <p:nvSpPr>
          <p:cNvPr id="2" name="Title 1"/>
          <p:cNvSpPr>
            <a:spLocks noGrp="1"/>
          </p:cNvSpPr>
          <p:nvPr>
            <p:ph type="ctrTitle"/>
          </p:nvPr>
        </p:nvSpPr>
        <p:spPr/>
        <p:txBody>
          <a:bodyPr/>
          <a:lstStyle/>
          <a:p>
            <a:r>
              <a:rPr lang="en-US" dirty="0"/>
              <a:t>Management Information System</a:t>
            </a:r>
            <a:endParaRPr lang="en-IN" dirty="0"/>
          </a:p>
        </p:txBody>
      </p:sp>
      <p:sp>
        <p:nvSpPr>
          <p:cNvPr id="4" name="Date Placeholder 3">
            <a:extLst>
              <a:ext uri="{FF2B5EF4-FFF2-40B4-BE49-F238E27FC236}">
                <a16:creationId xmlns:a16="http://schemas.microsoft.com/office/drawing/2014/main" id="{A071C335-7E4E-416B-8E92-1D66AF16A1E6}"/>
              </a:ext>
            </a:extLst>
          </p:cNvPr>
          <p:cNvSpPr>
            <a:spLocks noGrp="1"/>
          </p:cNvSpPr>
          <p:nvPr>
            <p:ph type="dt" sz="half" idx="10"/>
          </p:nvPr>
        </p:nvSpPr>
        <p:spPr/>
        <p:txBody>
          <a:bodyPr/>
          <a:lstStyle/>
          <a:p>
            <a:fld id="{2136A9C3-76A5-4743-80F4-CB15A7A4B425}" type="datetime1">
              <a:rPr lang="en-IN" b="1" smtClean="0"/>
              <a:t>17-07-2020</a:t>
            </a:fld>
            <a:endParaRPr lang="en-IN" b="1" dirty="0"/>
          </a:p>
        </p:txBody>
      </p:sp>
      <p:sp>
        <p:nvSpPr>
          <p:cNvPr id="5" name="Footer Placeholder 4">
            <a:extLst>
              <a:ext uri="{FF2B5EF4-FFF2-40B4-BE49-F238E27FC236}">
                <a16:creationId xmlns:a16="http://schemas.microsoft.com/office/drawing/2014/main" id="{18E1F46F-5E2E-4229-931C-D693B0603E6C}"/>
              </a:ext>
            </a:extLst>
          </p:cNvPr>
          <p:cNvSpPr>
            <a:spLocks noGrp="1"/>
          </p:cNvSpPr>
          <p:nvPr>
            <p:ph type="ftr" sz="quarter" idx="11"/>
          </p:nvPr>
        </p:nvSpPr>
        <p:spPr/>
        <p:txBody>
          <a:bodyPr/>
          <a:lstStyle/>
          <a:p>
            <a:r>
              <a:rPr lang="en-IN" b="1" dirty="0">
                <a:solidFill>
                  <a:srgbClr val="002060"/>
                </a:solidFill>
              </a:rPr>
              <a:t>2020-2021</a:t>
            </a:r>
          </a:p>
        </p:txBody>
      </p:sp>
      <p:sp>
        <p:nvSpPr>
          <p:cNvPr id="6" name="Slide Number Placeholder 5">
            <a:extLst>
              <a:ext uri="{FF2B5EF4-FFF2-40B4-BE49-F238E27FC236}">
                <a16:creationId xmlns:a16="http://schemas.microsoft.com/office/drawing/2014/main" id="{4F2DA359-0D9A-437E-A7DE-B5D1CF266430}"/>
              </a:ext>
            </a:extLst>
          </p:cNvPr>
          <p:cNvSpPr>
            <a:spLocks noGrp="1"/>
          </p:cNvSpPr>
          <p:nvPr>
            <p:ph type="sldNum" sz="quarter" idx="12"/>
          </p:nvPr>
        </p:nvSpPr>
        <p:spPr/>
        <p:txBody>
          <a:bodyPr/>
          <a:lstStyle/>
          <a:p>
            <a:fld id="{ADB22397-08FA-4188-A49E-B0C3E19F07F5}" type="slidenum">
              <a:rPr lang="en-IN" smtClean="0"/>
              <a:pPr/>
              <a:t>1</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1447800"/>
            <a:ext cx="8286808" cy="4910158"/>
          </a:xfrm>
        </p:spPr>
        <p:txBody>
          <a:bodyPr>
            <a:normAutofit/>
          </a:bodyPr>
          <a:lstStyle/>
          <a:p>
            <a:r>
              <a:rPr lang="en-IN" b="1" dirty="0"/>
              <a:t>Information technology</a:t>
            </a:r>
            <a:r>
              <a:rPr lang="en-IN" dirty="0"/>
              <a:t> refers to any computer-based tool that people use to work with information and to support the information and information-processing needs of an organization.</a:t>
            </a:r>
          </a:p>
          <a:p>
            <a:r>
              <a:rPr lang="en-IN" dirty="0"/>
              <a:t> An </a:t>
            </a:r>
            <a:r>
              <a:rPr lang="en-IN" b="1" dirty="0"/>
              <a:t>information system</a:t>
            </a:r>
            <a:r>
              <a:rPr lang="en-IN" dirty="0"/>
              <a:t> collects, processes, stores, analyzes, and disseminates information for a specific purpose</a:t>
            </a:r>
          </a:p>
          <a:p>
            <a:pPr>
              <a:buNone/>
            </a:pPr>
            <a:r>
              <a:rPr lang="en-IN" dirty="0"/>
              <a:t>   </a:t>
            </a:r>
            <a:r>
              <a:rPr lang="en-IN" sz="2800" dirty="0">
                <a:solidFill>
                  <a:srgbClr val="0070C0"/>
                </a:solidFill>
              </a:rPr>
              <a:t>IT has transformed modern organizations, individuals and societies, the global economy, and our physical environment.  In addition, IT is making our world smaller, enabling more and more people to communicate, collaborate, and compete, thereby levelling the digital playing field.</a:t>
            </a:r>
          </a:p>
          <a:p>
            <a:endParaRPr lang="en-IN" dirty="0"/>
          </a:p>
        </p:txBody>
      </p:sp>
      <p:sp>
        <p:nvSpPr>
          <p:cNvPr id="4" name="Title 1"/>
          <p:cNvSpPr>
            <a:spLocks noGrp="1"/>
          </p:cNvSpPr>
          <p:nvPr>
            <p:ph type="title"/>
          </p:nvPr>
        </p:nvSpPr>
        <p:spPr>
          <a:xfrm>
            <a:off x="571500" y="274638"/>
            <a:ext cx="8115300" cy="1143000"/>
          </a:xfrm>
        </p:spPr>
        <p:txBody>
          <a:bodyPr>
            <a:normAutofit/>
          </a:bodyPr>
          <a:lstStyle/>
          <a:p>
            <a:r>
              <a:rPr lang="en-IN" sz="3200" dirty="0">
                <a:solidFill>
                  <a:srgbClr val="0070C0"/>
                </a:solidFill>
              </a:rPr>
              <a:t>Define information technology (IT) and information systems (IS).</a:t>
            </a:r>
          </a:p>
        </p:txBody>
      </p:sp>
      <p:sp>
        <p:nvSpPr>
          <p:cNvPr id="2" name="Date Placeholder 1">
            <a:extLst>
              <a:ext uri="{FF2B5EF4-FFF2-40B4-BE49-F238E27FC236}">
                <a16:creationId xmlns:a16="http://schemas.microsoft.com/office/drawing/2014/main" id="{FBE33A89-CC1D-4089-A0B4-9A73FADD98DC}"/>
              </a:ext>
            </a:extLst>
          </p:cNvPr>
          <p:cNvSpPr>
            <a:spLocks noGrp="1"/>
          </p:cNvSpPr>
          <p:nvPr>
            <p:ph type="dt" sz="half" idx="10"/>
          </p:nvPr>
        </p:nvSpPr>
        <p:spPr/>
        <p:txBody>
          <a:bodyPr/>
          <a:lstStyle/>
          <a:p>
            <a:fld id="{8154A0A8-EED8-471A-AE99-20C6F6FCE203}" type="datetime1">
              <a:rPr lang="en-IN" smtClean="0"/>
              <a:t>17-07-2020</a:t>
            </a:fld>
            <a:endParaRPr lang="en-IN"/>
          </a:p>
        </p:txBody>
      </p:sp>
      <p:sp>
        <p:nvSpPr>
          <p:cNvPr id="5" name="Footer Placeholder 4">
            <a:extLst>
              <a:ext uri="{FF2B5EF4-FFF2-40B4-BE49-F238E27FC236}">
                <a16:creationId xmlns:a16="http://schemas.microsoft.com/office/drawing/2014/main" id="{C58C19AC-96C5-4A49-AEDD-DC5227F36DF5}"/>
              </a:ext>
            </a:extLst>
          </p:cNvPr>
          <p:cNvSpPr>
            <a:spLocks noGrp="1"/>
          </p:cNvSpPr>
          <p:nvPr>
            <p:ph type="ftr" sz="quarter" idx="11"/>
          </p:nvPr>
        </p:nvSpPr>
        <p:spPr/>
        <p:txBody>
          <a:bodyPr/>
          <a:lstStyle/>
          <a:p>
            <a:r>
              <a:rPr lang="en-IN"/>
              <a:t>2020-2021</a:t>
            </a:r>
          </a:p>
        </p:txBody>
      </p:sp>
      <p:sp>
        <p:nvSpPr>
          <p:cNvPr id="6" name="Slide Number Placeholder 5">
            <a:extLst>
              <a:ext uri="{FF2B5EF4-FFF2-40B4-BE49-F238E27FC236}">
                <a16:creationId xmlns:a16="http://schemas.microsoft.com/office/drawing/2014/main" id="{2951E30F-3F94-47E5-800A-88F4B8CB120B}"/>
              </a:ext>
            </a:extLst>
          </p:cNvPr>
          <p:cNvSpPr>
            <a:spLocks noGrp="1"/>
          </p:cNvSpPr>
          <p:nvPr>
            <p:ph type="sldNum" sz="quarter" idx="12"/>
          </p:nvPr>
        </p:nvSpPr>
        <p:spPr/>
        <p:txBody>
          <a:bodyPr/>
          <a:lstStyle/>
          <a:p>
            <a:fld id="{ADB22397-08FA-4188-A49E-B0C3E19F07F5}" type="slidenum">
              <a:rPr lang="en-IN" smtClean="0"/>
              <a:pPr/>
              <a:t>10</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285720" y="1285860"/>
            <a:ext cx="8643998" cy="4733940"/>
          </a:xfrm>
        </p:spPr>
        <p:txBody>
          <a:bodyPr>
            <a:normAutofit/>
          </a:bodyPr>
          <a:lstStyle/>
          <a:p>
            <a:r>
              <a:rPr lang="en-IN" dirty="0"/>
              <a:t>When you graduate, you will either start your own business or work for an organization, whether it is public sector, private sector, for-profit, or not-for-profit. </a:t>
            </a:r>
          </a:p>
          <a:p>
            <a:r>
              <a:rPr lang="en-IN" dirty="0"/>
              <a:t>Your organization will have to survive and compete in an environment that has been radically transformed by information technology. </a:t>
            </a:r>
          </a:p>
          <a:p>
            <a:r>
              <a:rPr lang="en-IN" dirty="0"/>
              <a:t>This environment is global, massively interconnected, intensely competitive, 24/7/365, real-time, rapidly changing, and information-intensive. To compete successfully, your organization must use IT effectively</a:t>
            </a:r>
          </a:p>
        </p:txBody>
      </p:sp>
      <p:sp>
        <p:nvSpPr>
          <p:cNvPr id="4" name="Date Placeholder 3">
            <a:extLst>
              <a:ext uri="{FF2B5EF4-FFF2-40B4-BE49-F238E27FC236}">
                <a16:creationId xmlns:a16="http://schemas.microsoft.com/office/drawing/2014/main" id="{37A4BCB9-A1F3-4180-9352-C9DE3F30BC53}"/>
              </a:ext>
            </a:extLst>
          </p:cNvPr>
          <p:cNvSpPr>
            <a:spLocks noGrp="1"/>
          </p:cNvSpPr>
          <p:nvPr>
            <p:ph type="dt" sz="half" idx="10"/>
          </p:nvPr>
        </p:nvSpPr>
        <p:spPr/>
        <p:txBody>
          <a:bodyPr/>
          <a:lstStyle/>
          <a:p>
            <a:fld id="{A6B2F9E1-2346-404A-96E1-449ED1FA25D3}" type="datetime1">
              <a:rPr lang="en-IN" smtClean="0"/>
              <a:t>17-07-2020</a:t>
            </a:fld>
            <a:endParaRPr lang="en-IN"/>
          </a:p>
        </p:txBody>
      </p:sp>
      <p:sp>
        <p:nvSpPr>
          <p:cNvPr id="5" name="Footer Placeholder 4">
            <a:extLst>
              <a:ext uri="{FF2B5EF4-FFF2-40B4-BE49-F238E27FC236}">
                <a16:creationId xmlns:a16="http://schemas.microsoft.com/office/drawing/2014/main" id="{0437D001-8099-4DCD-9000-B49E541D5884}"/>
              </a:ext>
            </a:extLst>
          </p:cNvPr>
          <p:cNvSpPr>
            <a:spLocks noGrp="1"/>
          </p:cNvSpPr>
          <p:nvPr>
            <p:ph type="ftr" sz="quarter" idx="11"/>
          </p:nvPr>
        </p:nvSpPr>
        <p:spPr/>
        <p:txBody>
          <a:bodyPr/>
          <a:lstStyle/>
          <a:p>
            <a:r>
              <a:rPr lang="en-IN"/>
              <a:t>2020-2021</a:t>
            </a:r>
          </a:p>
        </p:txBody>
      </p:sp>
      <p:sp>
        <p:nvSpPr>
          <p:cNvPr id="6" name="Slide Number Placeholder 5">
            <a:extLst>
              <a:ext uri="{FF2B5EF4-FFF2-40B4-BE49-F238E27FC236}">
                <a16:creationId xmlns:a16="http://schemas.microsoft.com/office/drawing/2014/main" id="{CB151EDC-04A0-495B-AA18-C641B3DFEB45}"/>
              </a:ext>
            </a:extLst>
          </p:cNvPr>
          <p:cNvSpPr>
            <a:spLocks noGrp="1"/>
          </p:cNvSpPr>
          <p:nvPr>
            <p:ph type="sldNum" sz="quarter" idx="12"/>
          </p:nvPr>
        </p:nvSpPr>
        <p:spPr/>
        <p:txBody>
          <a:bodyPr/>
          <a:lstStyle/>
          <a:p>
            <a:fld id="{ADB22397-08FA-4188-A49E-B0C3E19F07F5}" type="slidenum">
              <a:rPr lang="en-IN" smtClean="0"/>
              <a:pPr/>
              <a:t>11</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142852"/>
            <a:ext cx="7858180" cy="857256"/>
          </a:xfrm>
        </p:spPr>
        <p:txBody>
          <a:bodyPr/>
          <a:lstStyle/>
          <a:p>
            <a:r>
              <a:rPr lang="en-IN" b="1" dirty="0">
                <a:solidFill>
                  <a:schemeClr val="accent2"/>
                </a:solidFill>
              </a:rPr>
              <a:t>The Informed User—You!</a:t>
            </a:r>
          </a:p>
        </p:txBody>
      </p:sp>
      <p:sp>
        <p:nvSpPr>
          <p:cNvPr id="3" name="Content Placeholder 2"/>
          <p:cNvSpPr>
            <a:spLocks noGrp="1"/>
          </p:cNvSpPr>
          <p:nvPr>
            <p:ph sz="quarter" idx="1"/>
          </p:nvPr>
        </p:nvSpPr>
        <p:spPr>
          <a:xfrm>
            <a:off x="0" y="1214422"/>
            <a:ext cx="8858280" cy="5286412"/>
          </a:xfrm>
        </p:spPr>
        <p:txBody>
          <a:bodyPr>
            <a:normAutofit fontScale="55000" lnSpcReduction="20000"/>
          </a:bodyPr>
          <a:lstStyle/>
          <a:p>
            <a:r>
              <a:rPr lang="en-IN" sz="3300" b="1" dirty="0">
                <a:solidFill>
                  <a:srgbClr val="002060"/>
                </a:solidFill>
              </a:rPr>
              <a:t>Why you should learn about information systems and information technologies? </a:t>
            </a:r>
          </a:p>
          <a:p>
            <a:endParaRPr lang="en-IN" dirty="0"/>
          </a:p>
          <a:p>
            <a:pPr algn="just"/>
            <a:r>
              <a:rPr lang="en-IN" dirty="0"/>
              <a:t> </a:t>
            </a:r>
            <a:r>
              <a:rPr lang="en-IN" sz="3600" dirty="0"/>
              <a:t>First, you will benefit more from your organization’s IT applications because you will understand what is “behind” those applications. </a:t>
            </a:r>
          </a:p>
          <a:p>
            <a:pPr algn="just"/>
            <a:r>
              <a:rPr lang="en-IN" sz="3600" dirty="0"/>
              <a:t> Second, you will be in a position to enhance the quality of your organization’s IT applications with your input.</a:t>
            </a:r>
          </a:p>
          <a:p>
            <a:pPr algn="just"/>
            <a:r>
              <a:rPr lang="en-IN" sz="3600" dirty="0"/>
              <a:t> Third, even as a new graduate, you will quickly be in a position to recommend—and perhaps help select—the IT applications that your organization will use. </a:t>
            </a:r>
          </a:p>
          <a:p>
            <a:pPr algn="just"/>
            <a:r>
              <a:rPr lang="en-IN" sz="3600" dirty="0"/>
              <a:t>Fourth, being an informed user will keep you abreast of both new information technologies and rapid developments in existing technologies. Remaining “on top of things” will help you to anticipate the impacts that “new and improved” technologies will have on your organization and to make recommendations on the adoption and use of these technologies.</a:t>
            </a:r>
          </a:p>
          <a:p>
            <a:pPr algn="just"/>
            <a:r>
              <a:rPr lang="en-IN" sz="3600" dirty="0"/>
              <a:t>Fifth, you will understand how using IT can improve your organization’s performance and teamwork as well as your own productivity.</a:t>
            </a:r>
          </a:p>
          <a:p>
            <a:pPr algn="just"/>
            <a:r>
              <a:rPr lang="en-IN" sz="3600" dirty="0"/>
              <a:t> Finally, if you have ideas of becoming an entrepreneur, then being an informed user will help you use IT when you start your own business.</a:t>
            </a:r>
          </a:p>
        </p:txBody>
      </p:sp>
      <p:sp>
        <p:nvSpPr>
          <p:cNvPr id="4" name="Date Placeholder 3">
            <a:extLst>
              <a:ext uri="{FF2B5EF4-FFF2-40B4-BE49-F238E27FC236}">
                <a16:creationId xmlns:a16="http://schemas.microsoft.com/office/drawing/2014/main" id="{8C4A5F82-78CE-43FF-8D32-A72CA9D3EFC2}"/>
              </a:ext>
            </a:extLst>
          </p:cNvPr>
          <p:cNvSpPr>
            <a:spLocks noGrp="1"/>
          </p:cNvSpPr>
          <p:nvPr>
            <p:ph type="dt" sz="half" idx="10"/>
          </p:nvPr>
        </p:nvSpPr>
        <p:spPr/>
        <p:txBody>
          <a:bodyPr/>
          <a:lstStyle/>
          <a:p>
            <a:fld id="{76E4B0A9-53E6-475E-9324-8123A8C61C1E}" type="datetime1">
              <a:rPr lang="en-IN" smtClean="0"/>
              <a:t>17-07-2020</a:t>
            </a:fld>
            <a:endParaRPr lang="en-IN"/>
          </a:p>
        </p:txBody>
      </p:sp>
      <p:sp>
        <p:nvSpPr>
          <p:cNvPr id="5" name="Footer Placeholder 4">
            <a:extLst>
              <a:ext uri="{FF2B5EF4-FFF2-40B4-BE49-F238E27FC236}">
                <a16:creationId xmlns:a16="http://schemas.microsoft.com/office/drawing/2014/main" id="{ADC7E4D4-7246-4E01-8DE9-10DB8CDB48CE}"/>
              </a:ext>
            </a:extLst>
          </p:cNvPr>
          <p:cNvSpPr>
            <a:spLocks noGrp="1"/>
          </p:cNvSpPr>
          <p:nvPr>
            <p:ph type="ftr" sz="quarter" idx="11"/>
          </p:nvPr>
        </p:nvSpPr>
        <p:spPr/>
        <p:txBody>
          <a:bodyPr/>
          <a:lstStyle/>
          <a:p>
            <a:r>
              <a:rPr lang="en-IN"/>
              <a:t>2020-2021</a:t>
            </a:r>
          </a:p>
        </p:txBody>
      </p:sp>
      <p:sp>
        <p:nvSpPr>
          <p:cNvPr id="6" name="Slide Number Placeholder 5">
            <a:extLst>
              <a:ext uri="{FF2B5EF4-FFF2-40B4-BE49-F238E27FC236}">
                <a16:creationId xmlns:a16="http://schemas.microsoft.com/office/drawing/2014/main" id="{CB0CBACC-10C7-4F32-84C3-FAD4FB1BCD75}"/>
              </a:ext>
            </a:extLst>
          </p:cNvPr>
          <p:cNvSpPr>
            <a:spLocks noGrp="1"/>
          </p:cNvSpPr>
          <p:nvPr>
            <p:ph type="sldNum" sz="quarter" idx="12"/>
          </p:nvPr>
        </p:nvSpPr>
        <p:spPr/>
        <p:txBody>
          <a:bodyPr/>
          <a:lstStyle/>
          <a:p>
            <a:fld id="{ADB22397-08FA-4188-A49E-B0C3E19F07F5}" type="slidenum">
              <a:rPr lang="en-IN" smtClean="0"/>
              <a:pPr/>
              <a:t>12</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a:solidFill>
                  <a:schemeClr val="accent2"/>
                </a:solidFill>
              </a:rPr>
              <a:t>MIS provides what users see on their computer screens.</a:t>
            </a:r>
          </a:p>
        </p:txBody>
      </p:sp>
      <p:pic>
        <p:nvPicPr>
          <p:cNvPr id="29699" name="Picture 3"/>
          <p:cNvPicPr>
            <a:picLocks noGrp="1" noChangeAspect="1" noChangeArrowheads="1"/>
          </p:cNvPicPr>
          <p:nvPr>
            <p:ph sz="quarter" idx="1"/>
          </p:nvPr>
        </p:nvPicPr>
        <p:blipFill>
          <a:blip r:embed="rId2"/>
          <a:srcRect/>
          <a:stretch>
            <a:fillRect/>
          </a:stretch>
        </p:blipFill>
        <p:spPr bwMode="auto">
          <a:xfrm>
            <a:off x="785786" y="1785926"/>
            <a:ext cx="7248353" cy="4838700"/>
          </a:xfrm>
          <a:prstGeom prst="rect">
            <a:avLst/>
          </a:prstGeom>
          <a:noFill/>
          <a:ln w="9525">
            <a:noFill/>
            <a:miter lim="800000"/>
            <a:headEnd/>
            <a:tailEnd/>
          </a:ln>
          <a:effectLst/>
        </p:spPr>
      </p:pic>
      <p:cxnSp>
        <p:nvCxnSpPr>
          <p:cNvPr id="7" name="Straight Connector 6"/>
          <p:cNvCxnSpPr/>
          <p:nvPr/>
        </p:nvCxnSpPr>
        <p:spPr>
          <a:xfrm rot="5400000">
            <a:off x="1714492" y="4143368"/>
            <a:ext cx="5429264"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5984" y="1714488"/>
            <a:ext cx="4288353" cy="369332"/>
          </a:xfrm>
          <a:prstGeom prst="rect">
            <a:avLst/>
          </a:prstGeom>
        </p:spPr>
        <p:txBody>
          <a:bodyPr wrap="none">
            <a:spAutoFit/>
          </a:bodyPr>
          <a:lstStyle/>
          <a:p>
            <a:r>
              <a:rPr lang="en-IN" dirty="0"/>
              <a:t>USERS 				MIS</a:t>
            </a:r>
          </a:p>
        </p:txBody>
      </p:sp>
      <p:sp>
        <p:nvSpPr>
          <p:cNvPr id="3" name="Date Placeholder 2">
            <a:extLst>
              <a:ext uri="{FF2B5EF4-FFF2-40B4-BE49-F238E27FC236}">
                <a16:creationId xmlns:a16="http://schemas.microsoft.com/office/drawing/2014/main" id="{E2CF5FF8-596C-4F03-B383-B7021436EFFA}"/>
              </a:ext>
            </a:extLst>
          </p:cNvPr>
          <p:cNvSpPr>
            <a:spLocks noGrp="1"/>
          </p:cNvSpPr>
          <p:nvPr>
            <p:ph type="dt" sz="half" idx="10"/>
          </p:nvPr>
        </p:nvSpPr>
        <p:spPr/>
        <p:txBody>
          <a:bodyPr/>
          <a:lstStyle/>
          <a:p>
            <a:fld id="{4CA68A68-23F1-4F06-B306-78E4D24FE43D}" type="datetime1">
              <a:rPr lang="en-IN" smtClean="0"/>
              <a:t>17-07-2020</a:t>
            </a:fld>
            <a:endParaRPr lang="en-IN"/>
          </a:p>
        </p:txBody>
      </p:sp>
      <p:sp>
        <p:nvSpPr>
          <p:cNvPr id="4" name="Footer Placeholder 3">
            <a:extLst>
              <a:ext uri="{FF2B5EF4-FFF2-40B4-BE49-F238E27FC236}">
                <a16:creationId xmlns:a16="http://schemas.microsoft.com/office/drawing/2014/main" id="{4771029E-BCCE-4104-AEFE-B4669D0C1BA8}"/>
              </a:ext>
            </a:extLst>
          </p:cNvPr>
          <p:cNvSpPr>
            <a:spLocks noGrp="1"/>
          </p:cNvSpPr>
          <p:nvPr>
            <p:ph type="ftr" sz="quarter" idx="11"/>
          </p:nvPr>
        </p:nvSpPr>
        <p:spPr/>
        <p:txBody>
          <a:bodyPr/>
          <a:lstStyle/>
          <a:p>
            <a:r>
              <a:rPr lang="en-IN"/>
              <a:t>2020-2021</a:t>
            </a:r>
          </a:p>
        </p:txBody>
      </p:sp>
      <p:sp>
        <p:nvSpPr>
          <p:cNvPr id="5" name="Slide Number Placeholder 4">
            <a:extLst>
              <a:ext uri="{FF2B5EF4-FFF2-40B4-BE49-F238E27FC236}">
                <a16:creationId xmlns:a16="http://schemas.microsoft.com/office/drawing/2014/main" id="{7223960A-00F7-45A1-A49A-023CA2084475}"/>
              </a:ext>
            </a:extLst>
          </p:cNvPr>
          <p:cNvSpPr>
            <a:spLocks noGrp="1"/>
          </p:cNvSpPr>
          <p:nvPr>
            <p:ph type="sldNum" sz="quarter" idx="12"/>
          </p:nvPr>
        </p:nvSpPr>
        <p:spPr/>
        <p:txBody>
          <a:bodyPr/>
          <a:lstStyle/>
          <a:p>
            <a:fld id="{ADB22397-08FA-4188-A49E-B0C3E19F07F5}" type="slidenum">
              <a:rPr lang="en-IN" smtClean="0"/>
              <a:pPr/>
              <a:t>13</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circle(in)">
                                      <p:cBhvr>
                                        <p:cTn id="7" dur="20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74638"/>
            <a:ext cx="7901014" cy="1143000"/>
          </a:xfrm>
        </p:spPr>
        <p:txBody>
          <a:bodyPr>
            <a:normAutofit/>
          </a:bodyPr>
          <a:lstStyle/>
          <a:p>
            <a:r>
              <a:rPr lang="en-IN" sz="2800" b="1" dirty="0">
                <a:solidFill>
                  <a:schemeClr val="accent2"/>
                </a:solidFill>
              </a:rPr>
              <a:t>Managing information systems in modern organizations is a difficult, complex task – why?</a:t>
            </a:r>
          </a:p>
        </p:txBody>
      </p:sp>
      <p:sp>
        <p:nvSpPr>
          <p:cNvPr id="3" name="Content Placeholder 2"/>
          <p:cNvSpPr>
            <a:spLocks noGrp="1"/>
          </p:cNvSpPr>
          <p:nvPr>
            <p:ph sz="quarter" idx="1"/>
          </p:nvPr>
        </p:nvSpPr>
        <p:spPr>
          <a:xfrm>
            <a:off x="571472" y="1447800"/>
            <a:ext cx="8115328" cy="4572000"/>
          </a:xfrm>
        </p:spPr>
        <p:txBody>
          <a:bodyPr/>
          <a:lstStyle/>
          <a:p>
            <a:r>
              <a:rPr lang="en-IN" dirty="0">
                <a:solidFill>
                  <a:schemeClr val="tx1">
                    <a:lumMod val="85000"/>
                    <a:lumOff val="15000"/>
                  </a:schemeClr>
                </a:solidFill>
              </a:rPr>
              <a:t>Several factors contribute to this complexity.</a:t>
            </a:r>
          </a:p>
          <a:p>
            <a:pPr>
              <a:buNone/>
            </a:pPr>
            <a:endParaRPr lang="en-IN" dirty="0">
              <a:solidFill>
                <a:schemeClr val="tx1">
                  <a:lumMod val="85000"/>
                  <a:lumOff val="15000"/>
                </a:schemeClr>
              </a:solidFill>
            </a:endParaRPr>
          </a:p>
          <a:p>
            <a:r>
              <a:rPr lang="en-IN" sz="2000" dirty="0"/>
              <a:t> First, information systems have enormous strategic value to organizations. Firms rely on them so heavily that, in some cases, when these systems are not working (even for a short time), the firm cannot function. </a:t>
            </a:r>
          </a:p>
          <a:p>
            <a:r>
              <a:rPr lang="en-IN" sz="2000" dirty="0"/>
              <a:t>Second, information systems are very expensive to acquire, operate, and maintain.</a:t>
            </a:r>
          </a:p>
          <a:p>
            <a:r>
              <a:rPr lang="en-IN" sz="2000" dirty="0"/>
              <a:t>A third factor contributing to the difficulty in managing information systems is the evolution of the management information systems (MIS) function within the organization.</a:t>
            </a:r>
          </a:p>
          <a:p>
            <a:endParaRPr lang="en-IN" sz="1800" dirty="0"/>
          </a:p>
        </p:txBody>
      </p:sp>
      <p:sp>
        <p:nvSpPr>
          <p:cNvPr id="4" name="Date Placeholder 3">
            <a:extLst>
              <a:ext uri="{FF2B5EF4-FFF2-40B4-BE49-F238E27FC236}">
                <a16:creationId xmlns:a16="http://schemas.microsoft.com/office/drawing/2014/main" id="{F27291E6-7764-4816-B538-10746F3FE4A1}"/>
              </a:ext>
            </a:extLst>
          </p:cNvPr>
          <p:cNvSpPr>
            <a:spLocks noGrp="1"/>
          </p:cNvSpPr>
          <p:nvPr>
            <p:ph type="dt" sz="half" idx="10"/>
          </p:nvPr>
        </p:nvSpPr>
        <p:spPr/>
        <p:txBody>
          <a:bodyPr/>
          <a:lstStyle/>
          <a:p>
            <a:fld id="{3CB02AF7-F339-465B-AF8F-EEB6653E61CD}" type="datetime1">
              <a:rPr lang="en-IN" smtClean="0"/>
              <a:t>17-07-2020</a:t>
            </a:fld>
            <a:endParaRPr lang="en-IN"/>
          </a:p>
        </p:txBody>
      </p:sp>
      <p:sp>
        <p:nvSpPr>
          <p:cNvPr id="5" name="Footer Placeholder 4">
            <a:extLst>
              <a:ext uri="{FF2B5EF4-FFF2-40B4-BE49-F238E27FC236}">
                <a16:creationId xmlns:a16="http://schemas.microsoft.com/office/drawing/2014/main" id="{5A11DD62-FC1F-4ED5-9103-089113F77FE0}"/>
              </a:ext>
            </a:extLst>
          </p:cNvPr>
          <p:cNvSpPr>
            <a:spLocks noGrp="1"/>
          </p:cNvSpPr>
          <p:nvPr>
            <p:ph type="ftr" sz="quarter" idx="11"/>
          </p:nvPr>
        </p:nvSpPr>
        <p:spPr/>
        <p:txBody>
          <a:bodyPr/>
          <a:lstStyle/>
          <a:p>
            <a:r>
              <a:rPr lang="en-IN"/>
              <a:t>2020-2021</a:t>
            </a:r>
          </a:p>
        </p:txBody>
      </p:sp>
      <p:sp>
        <p:nvSpPr>
          <p:cNvPr id="6" name="Slide Number Placeholder 5">
            <a:extLst>
              <a:ext uri="{FF2B5EF4-FFF2-40B4-BE49-F238E27FC236}">
                <a16:creationId xmlns:a16="http://schemas.microsoft.com/office/drawing/2014/main" id="{0A0E9EA6-4552-4825-A1E0-9D08344F15F8}"/>
              </a:ext>
            </a:extLst>
          </p:cNvPr>
          <p:cNvSpPr>
            <a:spLocks noGrp="1"/>
          </p:cNvSpPr>
          <p:nvPr>
            <p:ph type="sldNum" sz="quarter" idx="12"/>
          </p:nvPr>
        </p:nvSpPr>
        <p:spPr/>
        <p:txBody>
          <a:bodyPr/>
          <a:lstStyle/>
          <a:p>
            <a:fld id="{ADB22397-08FA-4188-A49E-B0C3E19F07F5}" type="slidenum">
              <a:rPr lang="en-IN" smtClean="0"/>
              <a:pPr/>
              <a:t>14</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1143000"/>
          </a:xfrm>
        </p:spPr>
        <p:txBody>
          <a:bodyPr>
            <a:normAutofit/>
          </a:bodyPr>
          <a:lstStyle/>
          <a:p>
            <a:r>
              <a:rPr lang="en-US" sz="3200" dirty="0">
                <a:solidFill>
                  <a:schemeClr val="accent2"/>
                </a:solidFill>
              </a:rPr>
              <a:t>Differentiate between Traditional and modern functions of MIS</a:t>
            </a:r>
            <a:endParaRPr lang="en-IN" sz="3200" dirty="0">
              <a:solidFill>
                <a:schemeClr val="accent2"/>
              </a:solidFill>
            </a:endParaRPr>
          </a:p>
        </p:txBody>
      </p:sp>
      <p:sp>
        <p:nvSpPr>
          <p:cNvPr id="3" name="Content Placeholder 2"/>
          <p:cNvSpPr>
            <a:spLocks noGrp="1"/>
          </p:cNvSpPr>
          <p:nvPr>
            <p:ph sz="quarter" idx="1"/>
          </p:nvPr>
        </p:nvSpPr>
        <p:spPr>
          <a:xfrm>
            <a:off x="642910" y="1447800"/>
            <a:ext cx="8043890" cy="4767282"/>
          </a:xfrm>
        </p:spPr>
        <p:txBody>
          <a:bodyPr/>
          <a:lstStyle/>
          <a:p>
            <a:endParaRPr lang="en-IN" dirty="0"/>
          </a:p>
        </p:txBody>
      </p:sp>
      <p:sp>
        <p:nvSpPr>
          <p:cNvPr id="4" name="Date Placeholder 3">
            <a:extLst>
              <a:ext uri="{FF2B5EF4-FFF2-40B4-BE49-F238E27FC236}">
                <a16:creationId xmlns:a16="http://schemas.microsoft.com/office/drawing/2014/main" id="{AADCFCBB-AB3D-43EC-A298-441C627505CD}"/>
              </a:ext>
            </a:extLst>
          </p:cNvPr>
          <p:cNvSpPr>
            <a:spLocks noGrp="1"/>
          </p:cNvSpPr>
          <p:nvPr>
            <p:ph type="dt" sz="half" idx="10"/>
          </p:nvPr>
        </p:nvSpPr>
        <p:spPr/>
        <p:txBody>
          <a:bodyPr/>
          <a:lstStyle/>
          <a:p>
            <a:fld id="{B3EBF4E9-9B4D-4CB0-9397-5AFCEFF6C474}" type="datetime1">
              <a:rPr lang="en-IN" smtClean="0"/>
              <a:t>17-07-2020</a:t>
            </a:fld>
            <a:endParaRPr lang="en-IN"/>
          </a:p>
        </p:txBody>
      </p:sp>
      <p:sp>
        <p:nvSpPr>
          <p:cNvPr id="5" name="Footer Placeholder 4">
            <a:extLst>
              <a:ext uri="{FF2B5EF4-FFF2-40B4-BE49-F238E27FC236}">
                <a16:creationId xmlns:a16="http://schemas.microsoft.com/office/drawing/2014/main" id="{994B0C2E-CAD2-4FE8-8B3B-BBBA3BA9DDD2}"/>
              </a:ext>
            </a:extLst>
          </p:cNvPr>
          <p:cNvSpPr>
            <a:spLocks noGrp="1"/>
          </p:cNvSpPr>
          <p:nvPr>
            <p:ph type="ftr" sz="quarter" idx="11"/>
          </p:nvPr>
        </p:nvSpPr>
        <p:spPr/>
        <p:txBody>
          <a:bodyPr/>
          <a:lstStyle/>
          <a:p>
            <a:r>
              <a:rPr lang="en-IN"/>
              <a:t>2020-2021</a:t>
            </a:r>
          </a:p>
        </p:txBody>
      </p:sp>
      <p:sp>
        <p:nvSpPr>
          <p:cNvPr id="6" name="Slide Number Placeholder 5">
            <a:extLst>
              <a:ext uri="{FF2B5EF4-FFF2-40B4-BE49-F238E27FC236}">
                <a16:creationId xmlns:a16="http://schemas.microsoft.com/office/drawing/2014/main" id="{6E9F7391-D20C-48F6-9336-A05C83395631}"/>
              </a:ext>
            </a:extLst>
          </p:cNvPr>
          <p:cNvSpPr>
            <a:spLocks noGrp="1"/>
          </p:cNvSpPr>
          <p:nvPr>
            <p:ph type="sldNum" sz="quarter" idx="12"/>
          </p:nvPr>
        </p:nvSpPr>
        <p:spPr/>
        <p:txBody>
          <a:bodyPr/>
          <a:lstStyle/>
          <a:p>
            <a:fld id="{ADB22397-08FA-4188-A49E-B0C3E19F07F5}" type="slidenum">
              <a:rPr lang="en-IN" smtClean="0"/>
              <a:pPr/>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b="1" dirty="0">
                <a:solidFill>
                  <a:srgbClr val="C00000"/>
                </a:solidFill>
              </a:rPr>
              <a:t>Concepts and Definitions</a:t>
            </a:r>
            <a:endParaRPr lang="en-IN" dirty="0"/>
          </a:p>
        </p:txBody>
      </p:sp>
      <p:sp>
        <p:nvSpPr>
          <p:cNvPr id="7" name="Content Placeholder 6"/>
          <p:cNvSpPr>
            <a:spLocks noGrp="1"/>
          </p:cNvSpPr>
          <p:nvPr>
            <p:ph sz="quarter" idx="1"/>
          </p:nvPr>
        </p:nvSpPr>
        <p:spPr/>
        <p:txBody>
          <a:bodyPr>
            <a:normAutofit/>
          </a:bodyPr>
          <a:lstStyle/>
          <a:p>
            <a:r>
              <a:rPr lang="en-IN" dirty="0"/>
              <a:t> </a:t>
            </a:r>
            <a:r>
              <a:rPr lang="en-IN" b="1" dirty="0"/>
              <a:t>Information Technology Architecture</a:t>
            </a:r>
            <a:r>
              <a:rPr lang="en-IN" dirty="0"/>
              <a:t>. A high-level map or plan of the information assets in an organization, which guides current operations and is a blueprint for future directions. </a:t>
            </a:r>
          </a:p>
          <a:p>
            <a:r>
              <a:rPr lang="en-IN" dirty="0"/>
              <a:t> </a:t>
            </a:r>
            <a:r>
              <a:rPr lang="en-IN" b="1" dirty="0"/>
              <a:t>Information Technology Infrastructure. </a:t>
            </a:r>
            <a:r>
              <a:rPr lang="en-IN" dirty="0"/>
              <a:t>The physical facilities, IT components, IT services and IT management that support an entire organization.</a:t>
            </a:r>
          </a:p>
        </p:txBody>
      </p:sp>
      <p:sp>
        <p:nvSpPr>
          <p:cNvPr id="2" name="Date Placeholder 1">
            <a:extLst>
              <a:ext uri="{FF2B5EF4-FFF2-40B4-BE49-F238E27FC236}">
                <a16:creationId xmlns:a16="http://schemas.microsoft.com/office/drawing/2014/main" id="{166E1089-208C-42C2-A5A6-8B5B30324E80}"/>
              </a:ext>
            </a:extLst>
          </p:cNvPr>
          <p:cNvSpPr>
            <a:spLocks noGrp="1"/>
          </p:cNvSpPr>
          <p:nvPr>
            <p:ph type="dt" sz="half" idx="10"/>
          </p:nvPr>
        </p:nvSpPr>
        <p:spPr/>
        <p:txBody>
          <a:bodyPr/>
          <a:lstStyle/>
          <a:p>
            <a:fld id="{B0DEB55A-23B7-4AF8-82FB-EE879905C4F1}" type="datetime1">
              <a:rPr lang="en-IN" smtClean="0"/>
              <a:t>17-07-2020</a:t>
            </a:fld>
            <a:endParaRPr lang="en-IN"/>
          </a:p>
        </p:txBody>
      </p:sp>
      <p:sp>
        <p:nvSpPr>
          <p:cNvPr id="3" name="Footer Placeholder 2">
            <a:extLst>
              <a:ext uri="{FF2B5EF4-FFF2-40B4-BE49-F238E27FC236}">
                <a16:creationId xmlns:a16="http://schemas.microsoft.com/office/drawing/2014/main" id="{142F3230-9F1E-4A6A-B609-0E4ECCCA9CCB}"/>
              </a:ext>
            </a:extLst>
          </p:cNvPr>
          <p:cNvSpPr>
            <a:spLocks noGrp="1"/>
          </p:cNvSpPr>
          <p:nvPr>
            <p:ph type="ftr" sz="quarter" idx="11"/>
          </p:nvPr>
        </p:nvSpPr>
        <p:spPr/>
        <p:txBody>
          <a:bodyPr/>
          <a:lstStyle/>
          <a:p>
            <a:r>
              <a:rPr lang="en-IN"/>
              <a:t>2020-2021</a:t>
            </a:r>
          </a:p>
        </p:txBody>
      </p:sp>
      <p:sp>
        <p:nvSpPr>
          <p:cNvPr id="4" name="Slide Number Placeholder 3">
            <a:extLst>
              <a:ext uri="{FF2B5EF4-FFF2-40B4-BE49-F238E27FC236}">
                <a16:creationId xmlns:a16="http://schemas.microsoft.com/office/drawing/2014/main" id="{AEC553D4-BE25-463E-810E-D14166B0E88F}"/>
              </a:ext>
            </a:extLst>
          </p:cNvPr>
          <p:cNvSpPr>
            <a:spLocks noGrp="1"/>
          </p:cNvSpPr>
          <p:nvPr>
            <p:ph type="sldNum" sz="quarter" idx="12"/>
          </p:nvPr>
        </p:nvSpPr>
        <p:spPr/>
        <p:txBody>
          <a:bodyPr/>
          <a:lstStyle/>
          <a:p>
            <a:fld id="{ADB22397-08FA-4188-A49E-B0C3E19F07F5}" type="slidenum">
              <a:rPr lang="en-IN" smtClean="0"/>
              <a:pPr/>
              <a:t>16</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T+Architecture+of+Online+Travel+Agency.jpg"/>
          <p:cNvPicPr>
            <a:picLocks noGrp="1" noChangeAspect="1"/>
          </p:cNvPicPr>
          <p:nvPr>
            <p:ph sz="quarter" idx="4294967295"/>
          </p:nvPr>
        </p:nvPicPr>
        <p:blipFill>
          <a:blip r:embed="rId2"/>
          <a:stretch>
            <a:fillRect/>
          </a:stretch>
        </p:blipFill>
        <p:spPr>
          <a:xfrm>
            <a:off x="285720" y="357166"/>
            <a:ext cx="8683557" cy="6143668"/>
          </a:xfrm>
        </p:spPr>
      </p:pic>
      <p:sp>
        <p:nvSpPr>
          <p:cNvPr id="2" name="Date Placeholder 1">
            <a:extLst>
              <a:ext uri="{FF2B5EF4-FFF2-40B4-BE49-F238E27FC236}">
                <a16:creationId xmlns:a16="http://schemas.microsoft.com/office/drawing/2014/main" id="{20B9810B-0D70-4697-93C8-2BCFC10C686A}"/>
              </a:ext>
            </a:extLst>
          </p:cNvPr>
          <p:cNvSpPr>
            <a:spLocks noGrp="1"/>
          </p:cNvSpPr>
          <p:nvPr>
            <p:ph type="dt" sz="half" idx="10"/>
          </p:nvPr>
        </p:nvSpPr>
        <p:spPr/>
        <p:txBody>
          <a:bodyPr/>
          <a:lstStyle/>
          <a:p>
            <a:fld id="{6D794085-6F68-47F0-8935-913D8BBB0EC9}" type="datetime1">
              <a:rPr lang="en-IN" smtClean="0"/>
              <a:t>17-07-2020</a:t>
            </a:fld>
            <a:endParaRPr lang="en-IN"/>
          </a:p>
        </p:txBody>
      </p:sp>
      <p:sp>
        <p:nvSpPr>
          <p:cNvPr id="3" name="Footer Placeholder 2">
            <a:extLst>
              <a:ext uri="{FF2B5EF4-FFF2-40B4-BE49-F238E27FC236}">
                <a16:creationId xmlns:a16="http://schemas.microsoft.com/office/drawing/2014/main" id="{D949B645-195F-45AB-AE4D-272D840FC003}"/>
              </a:ext>
            </a:extLst>
          </p:cNvPr>
          <p:cNvSpPr>
            <a:spLocks noGrp="1"/>
          </p:cNvSpPr>
          <p:nvPr>
            <p:ph type="ftr" sz="quarter" idx="11"/>
          </p:nvPr>
        </p:nvSpPr>
        <p:spPr/>
        <p:txBody>
          <a:bodyPr/>
          <a:lstStyle/>
          <a:p>
            <a:r>
              <a:rPr lang="en-IN"/>
              <a:t>2020-2021</a:t>
            </a:r>
          </a:p>
        </p:txBody>
      </p:sp>
      <p:sp>
        <p:nvSpPr>
          <p:cNvPr id="5" name="Slide Number Placeholder 4">
            <a:extLst>
              <a:ext uri="{FF2B5EF4-FFF2-40B4-BE49-F238E27FC236}">
                <a16:creationId xmlns:a16="http://schemas.microsoft.com/office/drawing/2014/main" id="{3D658A62-949D-47DC-B0B2-8C14308B8CC1}"/>
              </a:ext>
            </a:extLst>
          </p:cNvPr>
          <p:cNvSpPr>
            <a:spLocks noGrp="1"/>
          </p:cNvSpPr>
          <p:nvPr>
            <p:ph type="sldNum" sz="quarter" idx="12"/>
          </p:nvPr>
        </p:nvSpPr>
        <p:spPr/>
        <p:txBody>
          <a:bodyPr/>
          <a:lstStyle/>
          <a:p>
            <a:fld id="{ADB22397-08FA-4188-A49E-B0C3E19F07F5}" type="slidenum">
              <a:rPr lang="en-IN" smtClean="0"/>
              <a:pPr/>
              <a:t>17</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ou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86874" cy="1143000"/>
          </a:xfrm>
        </p:spPr>
        <p:txBody>
          <a:bodyPr>
            <a:normAutofit fontScale="90000"/>
          </a:bodyPr>
          <a:lstStyle/>
          <a:p>
            <a:r>
              <a:rPr lang="en-IN" b="1" dirty="0">
                <a:solidFill>
                  <a:srgbClr val="C00000"/>
                </a:solidFill>
              </a:rPr>
              <a:t>IT Components, IT Platform, IT Services, and IT Infrastructure</a:t>
            </a:r>
          </a:p>
        </p:txBody>
      </p:sp>
      <p:sp>
        <p:nvSpPr>
          <p:cNvPr id="3" name="Content Placeholder 2"/>
          <p:cNvSpPr>
            <a:spLocks noGrp="1"/>
          </p:cNvSpPr>
          <p:nvPr>
            <p:ph sz="quarter" idx="1"/>
          </p:nvPr>
        </p:nvSpPr>
        <p:spPr>
          <a:xfrm>
            <a:off x="357158" y="1500174"/>
            <a:ext cx="8429684" cy="5000660"/>
          </a:xfrm>
        </p:spPr>
        <p:txBody>
          <a:bodyPr>
            <a:normAutofit/>
          </a:bodyPr>
          <a:lstStyle/>
          <a:p>
            <a:r>
              <a:rPr lang="en-IN" dirty="0"/>
              <a:t> </a:t>
            </a:r>
            <a:r>
              <a:rPr lang="en-IN" b="1" dirty="0">
                <a:solidFill>
                  <a:srgbClr val="0070C0"/>
                </a:solidFill>
              </a:rPr>
              <a:t>IT components </a:t>
            </a:r>
            <a:r>
              <a:rPr lang="en-IN" b="1" dirty="0"/>
              <a:t>consist of hardware, software, telecommunications and networks, and wireless communications</a:t>
            </a:r>
            <a:r>
              <a:rPr lang="en-IN" b="1" dirty="0">
                <a:solidFill>
                  <a:srgbClr val="0070C0"/>
                </a:solidFill>
              </a:rPr>
              <a:t>. </a:t>
            </a:r>
          </a:p>
          <a:p>
            <a:r>
              <a:rPr lang="en-IN" b="1" dirty="0">
                <a:solidFill>
                  <a:srgbClr val="0070C0"/>
                </a:solidFill>
              </a:rPr>
              <a:t> IT services</a:t>
            </a:r>
            <a:r>
              <a:rPr lang="en-IN" b="1" dirty="0"/>
              <a:t> consist of data management, managing security and risk, and systems development. </a:t>
            </a:r>
          </a:p>
          <a:p>
            <a:r>
              <a:rPr lang="en-IN" b="1" dirty="0">
                <a:solidFill>
                  <a:srgbClr val="0070C0"/>
                </a:solidFill>
              </a:rPr>
              <a:t>IT personnel </a:t>
            </a:r>
            <a:r>
              <a:rPr lang="en-IN" b="1" dirty="0"/>
              <a:t>use IT components to produce IT services . </a:t>
            </a:r>
          </a:p>
          <a:p>
            <a:r>
              <a:rPr lang="en-IN" b="1" dirty="0">
                <a:solidFill>
                  <a:srgbClr val="0070C0"/>
                </a:solidFill>
              </a:rPr>
              <a:t>IT infrastructure </a:t>
            </a:r>
            <a:r>
              <a:rPr lang="en-IN" b="1" dirty="0"/>
              <a:t>consists of IT components, IT personnel, and IT services.</a:t>
            </a:r>
          </a:p>
        </p:txBody>
      </p:sp>
      <p:sp>
        <p:nvSpPr>
          <p:cNvPr id="4" name="Date Placeholder 3">
            <a:extLst>
              <a:ext uri="{FF2B5EF4-FFF2-40B4-BE49-F238E27FC236}">
                <a16:creationId xmlns:a16="http://schemas.microsoft.com/office/drawing/2014/main" id="{6018FD70-D004-4604-A70E-57834698DAA8}"/>
              </a:ext>
            </a:extLst>
          </p:cNvPr>
          <p:cNvSpPr>
            <a:spLocks noGrp="1"/>
          </p:cNvSpPr>
          <p:nvPr>
            <p:ph type="dt" sz="half" idx="10"/>
          </p:nvPr>
        </p:nvSpPr>
        <p:spPr/>
        <p:txBody>
          <a:bodyPr/>
          <a:lstStyle/>
          <a:p>
            <a:fld id="{C1E652A1-4158-45A8-96BF-A7CC69E3C30C}" type="datetime1">
              <a:rPr lang="en-IN" smtClean="0"/>
              <a:t>17-07-2020</a:t>
            </a:fld>
            <a:endParaRPr lang="en-IN"/>
          </a:p>
        </p:txBody>
      </p:sp>
      <p:sp>
        <p:nvSpPr>
          <p:cNvPr id="5" name="Footer Placeholder 4">
            <a:extLst>
              <a:ext uri="{FF2B5EF4-FFF2-40B4-BE49-F238E27FC236}">
                <a16:creationId xmlns:a16="http://schemas.microsoft.com/office/drawing/2014/main" id="{981F5085-3B54-4B4A-B9E3-45E9B5E900BC}"/>
              </a:ext>
            </a:extLst>
          </p:cNvPr>
          <p:cNvSpPr>
            <a:spLocks noGrp="1"/>
          </p:cNvSpPr>
          <p:nvPr>
            <p:ph type="ftr" sz="quarter" idx="11"/>
          </p:nvPr>
        </p:nvSpPr>
        <p:spPr/>
        <p:txBody>
          <a:bodyPr/>
          <a:lstStyle/>
          <a:p>
            <a:r>
              <a:rPr lang="en-IN"/>
              <a:t>2020-2021</a:t>
            </a:r>
          </a:p>
        </p:txBody>
      </p:sp>
      <p:sp>
        <p:nvSpPr>
          <p:cNvPr id="6" name="Slide Number Placeholder 5">
            <a:extLst>
              <a:ext uri="{FF2B5EF4-FFF2-40B4-BE49-F238E27FC236}">
                <a16:creationId xmlns:a16="http://schemas.microsoft.com/office/drawing/2014/main" id="{9DC802A9-6F9F-4070-9C9E-6B193ED7719B}"/>
              </a:ext>
            </a:extLst>
          </p:cNvPr>
          <p:cNvSpPr>
            <a:spLocks noGrp="1"/>
          </p:cNvSpPr>
          <p:nvPr>
            <p:ph type="sldNum" sz="quarter" idx="12"/>
          </p:nvPr>
        </p:nvSpPr>
        <p:spPr/>
        <p:txBody>
          <a:bodyPr/>
          <a:lstStyle/>
          <a:p>
            <a:fld id="{ADB22397-08FA-4188-A49E-B0C3E19F07F5}" type="slidenum">
              <a:rPr lang="en-IN" smtClean="0"/>
              <a:pPr/>
              <a:t>18</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1.jpg"/>
          <p:cNvPicPr>
            <a:picLocks noChangeAspect="1"/>
          </p:cNvPicPr>
          <p:nvPr/>
        </p:nvPicPr>
        <p:blipFill>
          <a:blip r:embed="rId2"/>
          <a:stretch>
            <a:fillRect/>
          </a:stretch>
        </p:blipFill>
        <p:spPr>
          <a:xfrm>
            <a:off x="0" y="0"/>
            <a:ext cx="9144000" cy="6858000"/>
          </a:xfrm>
          <a:prstGeom prst="rect">
            <a:avLst/>
          </a:prstGeom>
        </p:spPr>
      </p:pic>
      <p:sp>
        <p:nvSpPr>
          <p:cNvPr id="3" name="Date Placeholder 2">
            <a:extLst>
              <a:ext uri="{FF2B5EF4-FFF2-40B4-BE49-F238E27FC236}">
                <a16:creationId xmlns:a16="http://schemas.microsoft.com/office/drawing/2014/main" id="{5E3EC83A-9DFA-40EE-BBB6-EEB91CE0A8A5}"/>
              </a:ext>
            </a:extLst>
          </p:cNvPr>
          <p:cNvSpPr>
            <a:spLocks noGrp="1"/>
          </p:cNvSpPr>
          <p:nvPr>
            <p:ph type="dt" sz="half" idx="10"/>
          </p:nvPr>
        </p:nvSpPr>
        <p:spPr/>
        <p:txBody>
          <a:bodyPr/>
          <a:lstStyle/>
          <a:p>
            <a:fld id="{CD21FCC4-04D6-4696-8A49-C6D5ADBED601}" type="datetime1">
              <a:rPr lang="en-IN" smtClean="0"/>
              <a:t>17-07-2020</a:t>
            </a:fld>
            <a:endParaRPr lang="en-IN"/>
          </a:p>
        </p:txBody>
      </p:sp>
      <p:sp>
        <p:nvSpPr>
          <p:cNvPr id="4" name="Footer Placeholder 3">
            <a:extLst>
              <a:ext uri="{FF2B5EF4-FFF2-40B4-BE49-F238E27FC236}">
                <a16:creationId xmlns:a16="http://schemas.microsoft.com/office/drawing/2014/main" id="{5AA4FD56-5FCC-4C18-AA29-7C3E700C3335}"/>
              </a:ext>
            </a:extLst>
          </p:cNvPr>
          <p:cNvSpPr>
            <a:spLocks noGrp="1"/>
          </p:cNvSpPr>
          <p:nvPr>
            <p:ph type="ftr" sz="quarter" idx="11"/>
          </p:nvPr>
        </p:nvSpPr>
        <p:spPr/>
        <p:txBody>
          <a:bodyPr/>
          <a:lstStyle/>
          <a:p>
            <a:r>
              <a:rPr lang="en-IN"/>
              <a:t>2020-2021</a:t>
            </a:r>
          </a:p>
        </p:txBody>
      </p:sp>
      <p:sp>
        <p:nvSpPr>
          <p:cNvPr id="5" name="Slide Number Placeholder 4">
            <a:extLst>
              <a:ext uri="{FF2B5EF4-FFF2-40B4-BE49-F238E27FC236}">
                <a16:creationId xmlns:a16="http://schemas.microsoft.com/office/drawing/2014/main" id="{61EED317-CBE3-4DC9-AD4B-D306BAD6D5E6}"/>
              </a:ext>
            </a:extLst>
          </p:cNvPr>
          <p:cNvSpPr>
            <a:spLocks noGrp="1"/>
          </p:cNvSpPr>
          <p:nvPr>
            <p:ph type="sldNum" sz="quarter" idx="12"/>
          </p:nvPr>
        </p:nvSpPr>
        <p:spPr/>
        <p:txBody>
          <a:bodyPr/>
          <a:lstStyle/>
          <a:p>
            <a:fld id="{ADB22397-08FA-4188-A49E-B0C3E19F07F5}" type="slidenum">
              <a:rPr lang="en-IN" smtClean="0"/>
              <a:pPr/>
              <a:t>19</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0524-AAA1-4EF4-80FB-32780611734B}"/>
              </a:ext>
            </a:extLst>
          </p:cNvPr>
          <p:cNvSpPr>
            <a:spLocks noGrp="1"/>
          </p:cNvSpPr>
          <p:nvPr>
            <p:ph type="title"/>
          </p:nvPr>
        </p:nvSpPr>
        <p:spPr/>
        <p:txBody>
          <a:bodyPr>
            <a:normAutofit fontScale="90000"/>
          </a:bodyPr>
          <a:lstStyle/>
          <a:p>
            <a:r>
              <a:rPr lang="en-IN" b="1" dirty="0">
                <a:solidFill>
                  <a:srgbClr val="7030A0"/>
                </a:solidFill>
              </a:rPr>
              <a:t>What Do Information Systems Have to</a:t>
            </a:r>
            <a:br>
              <a:rPr lang="en-IN" b="1" dirty="0">
                <a:solidFill>
                  <a:srgbClr val="7030A0"/>
                </a:solidFill>
              </a:rPr>
            </a:br>
            <a:r>
              <a:rPr lang="en-IN" b="1" dirty="0">
                <a:solidFill>
                  <a:srgbClr val="7030A0"/>
                </a:solidFill>
              </a:rPr>
              <a:t>Do with Business?</a:t>
            </a:r>
            <a:endParaRPr lang="en-IN" dirty="0">
              <a:solidFill>
                <a:srgbClr val="7030A0"/>
              </a:solidFill>
            </a:endParaRPr>
          </a:p>
        </p:txBody>
      </p:sp>
      <p:sp>
        <p:nvSpPr>
          <p:cNvPr id="3" name="Content Placeholder 2">
            <a:extLst>
              <a:ext uri="{FF2B5EF4-FFF2-40B4-BE49-F238E27FC236}">
                <a16:creationId xmlns:a16="http://schemas.microsoft.com/office/drawing/2014/main" id="{CE263A36-1B7F-4D74-933F-F1179D2ADD72}"/>
              </a:ext>
            </a:extLst>
          </p:cNvPr>
          <p:cNvSpPr>
            <a:spLocks noGrp="1"/>
          </p:cNvSpPr>
          <p:nvPr>
            <p:ph sz="quarter" idx="1"/>
          </p:nvPr>
        </p:nvSpPr>
        <p:spPr/>
        <p:txBody>
          <a:bodyPr/>
          <a:lstStyle/>
          <a:p>
            <a:r>
              <a:rPr lang="en-IN" sz="2800" dirty="0"/>
              <a:t>How information systems provide the foundation for modern business enterprises.</a:t>
            </a:r>
          </a:p>
          <a:p>
            <a:r>
              <a:rPr lang="en-IN" sz="2800" dirty="0"/>
              <a:t>How real global businesses use technology and information systems to </a:t>
            </a:r>
            <a:r>
              <a:rPr lang="en-IN" sz="2800" b="1" dirty="0">
                <a:solidFill>
                  <a:srgbClr val="600000"/>
                </a:solidFill>
              </a:rPr>
              <a:t>increase their profitability, gain market share, improve their customer service, and manage their daily operations.</a:t>
            </a:r>
          </a:p>
          <a:p>
            <a:endParaRPr lang="en-IN" b="1" dirty="0">
              <a:solidFill>
                <a:srgbClr val="600000"/>
              </a:solidFill>
            </a:endParaRPr>
          </a:p>
        </p:txBody>
      </p:sp>
      <p:pic>
        <p:nvPicPr>
          <p:cNvPr id="5" name="Picture 4">
            <a:extLst>
              <a:ext uri="{FF2B5EF4-FFF2-40B4-BE49-F238E27FC236}">
                <a16:creationId xmlns:a16="http://schemas.microsoft.com/office/drawing/2014/main" id="{06D7FCC5-8FB4-45DE-AB97-AC4EF66D703A}"/>
              </a:ext>
            </a:extLst>
          </p:cNvPr>
          <p:cNvPicPr>
            <a:picLocks noChangeAspect="1"/>
          </p:cNvPicPr>
          <p:nvPr/>
        </p:nvPicPr>
        <p:blipFill>
          <a:blip r:embed="rId2"/>
          <a:stretch>
            <a:fillRect/>
          </a:stretch>
        </p:blipFill>
        <p:spPr>
          <a:xfrm>
            <a:off x="1547664" y="4653136"/>
            <a:ext cx="6624736" cy="1224136"/>
          </a:xfrm>
          <a:prstGeom prst="rect">
            <a:avLst/>
          </a:prstGeom>
        </p:spPr>
      </p:pic>
      <p:sp>
        <p:nvSpPr>
          <p:cNvPr id="6" name="Date Placeholder 5">
            <a:extLst>
              <a:ext uri="{FF2B5EF4-FFF2-40B4-BE49-F238E27FC236}">
                <a16:creationId xmlns:a16="http://schemas.microsoft.com/office/drawing/2014/main" id="{5EFE808C-2F0C-465A-AF2B-53CADD0F11DF}"/>
              </a:ext>
            </a:extLst>
          </p:cNvPr>
          <p:cNvSpPr>
            <a:spLocks noGrp="1"/>
          </p:cNvSpPr>
          <p:nvPr>
            <p:ph type="dt" sz="half" idx="10"/>
          </p:nvPr>
        </p:nvSpPr>
        <p:spPr/>
        <p:txBody>
          <a:bodyPr/>
          <a:lstStyle/>
          <a:p>
            <a:fld id="{E49CDB00-CE1E-444C-81F6-914FA5CCB2A8}" type="datetime1">
              <a:rPr lang="en-IN" smtClean="0"/>
              <a:t>17-07-2020</a:t>
            </a:fld>
            <a:endParaRPr lang="en-IN"/>
          </a:p>
        </p:txBody>
      </p:sp>
      <p:sp>
        <p:nvSpPr>
          <p:cNvPr id="7" name="Footer Placeholder 6">
            <a:extLst>
              <a:ext uri="{FF2B5EF4-FFF2-40B4-BE49-F238E27FC236}">
                <a16:creationId xmlns:a16="http://schemas.microsoft.com/office/drawing/2014/main" id="{05BCF83B-A85A-4529-ABCC-58B66D7669B5}"/>
              </a:ext>
            </a:extLst>
          </p:cNvPr>
          <p:cNvSpPr>
            <a:spLocks noGrp="1"/>
          </p:cNvSpPr>
          <p:nvPr>
            <p:ph type="ftr" sz="quarter" idx="11"/>
          </p:nvPr>
        </p:nvSpPr>
        <p:spPr/>
        <p:txBody>
          <a:bodyPr/>
          <a:lstStyle/>
          <a:p>
            <a:r>
              <a:rPr lang="en-IN"/>
              <a:t>2020-2021</a:t>
            </a:r>
          </a:p>
        </p:txBody>
      </p:sp>
      <p:sp>
        <p:nvSpPr>
          <p:cNvPr id="8" name="Slide Number Placeholder 7">
            <a:extLst>
              <a:ext uri="{FF2B5EF4-FFF2-40B4-BE49-F238E27FC236}">
                <a16:creationId xmlns:a16="http://schemas.microsoft.com/office/drawing/2014/main" id="{3C7F01CC-C98C-4724-82FD-A54531E5F5E2}"/>
              </a:ext>
            </a:extLst>
          </p:cNvPr>
          <p:cNvSpPr>
            <a:spLocks noGrp="1"/>
          </p:cNvSpPr>
          <p:nvPr>
            <p:ph type="sldNum" sz="quarter" idx="12"/>
          </p:nvPr>
        </p:nvSpPr>
        <p:spPr/>
        <p:txBody>
          <a:bodyPr/>
          <a:lstStyle/>
          <a:p>
            <a:fld id="{ADB22397-08FA-4188-A49E-B0C3E19F07F5}" type="slidenum">
              <a:rPr lang="en-IN" smtClean="0"/>
              <a:pPr/>
              <a:t>2</a:t>
            </a:fld>
            <a:endParaRPr lang="en-IN"/>
          </a:p>
        </p:txBody>
      </p:sp>
    </p:spTree>
    <p:extLst>
      <p:ext uri="{BB962C8B-B14F-4D97-AF65-F5344CB8AC3E}">
        <p14:creationId xmlns:p14="http://schemas.microsoft.com/office/powerpoint/2010/main" val="355328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b="1" dirty="0">
                <a:solidFill>
                  <a:srgbClr val="C00000"/>
                </a:solidFill>
              </a:rPr>
              <a:t>Components of MIS</a:t>
            </a:r>
            <a:endParaRPr lang="en-IN" b="1" dirty="0">
              <a:solidFill>
                <a:srgbClr val="C00000"/>
              </a:solidFill>
            </a:endParaRPr>
          </a:p>
        </p:txBody>
      </p:sp>
      <p:sp>
        <p:nvSpPr>
          <p:cNvPr id="3" name="Content Placeholder 2"/>
          <p:cNvSpPr>
            <a:spLocks noGrp="1"/>
          </p:cNvSpPr>
          <p:nvPr>
            <p:ph sz="quarter" idx="1"/>
          </p:nvPr>
        </p:nvSpPr>
        <p:spPr>
          <a:xfrm>
            <a:off x="214282" y="1142984"/>
            <a:ext cx="8715436" cy="5715016"/>
          </a:xfrm>
        </p:spPr>
        <p:txBody>
          <a:bodyPr>
            <a:noAutofit/>
          </a:bodyPr>
          <a:lstStyle/>
          <a:p>
            <a:pPr algn="just">
              <a:buNone/>
            </a:pPr>
            <a:r>
              <a:rPr lang="en-IN" sz="2300" dirty="0"/>
              <a:t>•</a:t>
            </a:r>
            <a:r>
              <a:rPr lang="en-IN" sz="2300" b="1" dirty="0">
                <a:solidFill>
                  <a:srgbClr val="0070C0"/>
                </a:solidFill>
              </a:rPr>
              <a:t> Hardware </a:t>
            </a:r>
            <a:r>
              <a:rPr lang="en-IN" sz="2300" dirty="0"/>
              <a:t>consists of devices such as the processor, monitor, keyboard, and printer.  Together, these devices accept, process, and display data and information.</a:t>
            </a:r>
          </a:p>
          <a:p>
            <a:pPr algn="just">
              <a:buNone/>
            </a:pPr>
            <a:r>
              <a:rPr lang="en-IN" sz="2300" dirty="0"/>
              <a:t>•</a:t>
            </a:r>
            <a:r>
              <a:rPr lang="en-IN" sz="2300" b="1" dirty="0">
                <a:solidFill>
                  <a:srgbClr val="0070C0"/>
                </a:solidFill>
              </a:rPr>
              <a:t> Software </a:t>
            </a:r>
            <a:r>
              <a:rPr lang="en-IN" sz="2300" dirty="0"/>
              <a:t>is a program or collection of programs that enable the hardware to process data.</a:t>
            </a:r>
          </a:p>
          <a:p>
            <a:pPr algn="just">
              <a:buNone/>
            </a:pPr>
            <a:r>
              <a:rPr lang="en-IN" sz="2300" dirty="0"/>
              <a:t>• </a:t>
            </a:r>
            <a:r>
              <a:rPr lang="en-IN" sz="2300" b="1" dirty="0">
                <a:solidFill>
                  <a:srgbClr val="0070C0"/>
                </a:solidFill>
              </a:rPr>
              <a:t>A database </a:t>
            </a:r>
            <a:r>
              <a:rPr lang="en-IN" sz="2300" dirty="0"/>
              <a:t>is a collection of related files or tables containing data.</a:t>
            </a:r>
          </a:p>
          <a:p>
            <a:pPr algn="just">
              <a:buNone/>
            </a:pPr>
            <a:r>
              <a:rPr lang="en-IN" sz="2300" dirty="0"/>
              <a:t>• A </a:t>
            </a:r>
            <a:r>
              <a:rPr lang="en-IN" sz="2300" b="1" dirty="0">
                <a:solidFill>
                  <a:srgbClr val="0070C0"/>
                </a:solidFill>
              </a:rPr>
              <a:t>network </a:t>
            </a:r>
            <a:r>
              <a:rPr lang="en-IN" sz="2300" dirty="0"/>
              <a:t>is a connecting system (wired or wireless) that permits different computers to share resources.</a:t>
            </a:r>
          </a:p>
          <a:p>
            <a:pPr algn="just">
              <a:buNone/>
            </a:pPr>
            <a:r>
              <a:rPr lang="en-IN" sz="2300" dirty="0"/>
              <a:t>•</a:t>
            </a:r>
            <a:r>
              <a:rPr lang="en-IN" sz="2300" b="1" dirty="0">
                <a:solidFill>
                  <a:srgbClr val="0070C0"/>
                </a:solidFill>
              </a:rPr>
              <a:t> Procedures </a:t>
            </a:r>
            <a:r>
              <a:rPr lang="en-IN" sz="2300" dirty="0"/>
              <a:t>are the instructions for combining the above components to process information and generate the desired output.</a:t>
            </a:r>
          </a:p>
          <a:p>
            <a:pPr algn="just">
              <a:buNone/>
            </a:pPr>
            <a:r>
              <a:rPr lang="en-IN" sz="2300" dirty="0"/>
              <a:t>• </a:t>
            </a:r>
            <a:r>
              <a:rPr lang="en-IN" sz="2300" b="1" i="1" dirty="0">
                <a:solidFill>
                  <a:srgbClr val="0070C0"/>
                </a:solidFill>
              </a:rPr>
              <a:t>People</a:t>
            </a:r>
            <a:r>
              <a:rPr lang="en-IN" sz="2300" i="1" dirty="0"/>
              <a:t> are those individuals who use the hardware and software, interface with it, or utilize </a:t>
            </a:r>
            <a:r>
              <a:rPr lang="en-IN" sz="2300" dirty="0"/>
              <a:t>its output.</a:t>
            </a:r>
          </a:p>
        </p:txBody>
      </p:sp>
      <p:sp>
        <p:nvSpPr>
          <p:cNvPr id="4" name="Date Placeholder 3">
            <a:extLst>
              <a:ext uri="{FF2B5EF4-FFF2-40B4-BE49-F238E27FC236}">
                <a16:creationId xmlns:a16="http://schemas.microsoft.com/office/drawing/2014/main" id="{960371F0-7367-49F8-81E4-AD96C92E9EC3}"/>
              </a:ext>
            </a:extLst>
          </p:cNvPr>
          <p:cNvSpPr>
            <a:spLocks noGrp="1"/>
          </p:cNvSpPr>
          <p:nvPr>
            <p:ph type="dt" sz="half" idx="10"/>
          </p:nvPr>
        </p:nvSpPr>
        <p:spPr/>
        <p:txBody>
          <a:bodyPr/>
          <a:lstStyle/>
          <a:p>
            <a:fld id="{07FD0F53-7895-4078-BE0A-D2C2DA8A74C3}" type="datetime1">
              <a:rPr lang="en-IN" smtClean="0"/>
              <a:t>17-07-2020</a:t>
            </a:fld>
            <a:endParaRPr lang="en-IN"/>
          </a:p>
        </p:txBody>
      </p:sp>
      <p:sp>
        <p:nvSpPr>
          <p:cNvPr id="5" name="Footer Placeholder 4">
            <a:extLst>
              <a:ext uri="{FF2B5EF4-FFF2-40B4-BE49-F238E27FC236}">
                <a16:creationId xmlns:a16="http://schemas.microsoft.com/office/drawing/2014/main" id="{79713EE3-4EDA-42B0-AE72-FCECC3C33F5B}"/>
              </a:ext>
            </a:extLst>
          </p:cNvPr>
          <p:cNvSpPr>
            <a:spLocks noGrp="1"/>
          </p:cNvSpPr>
          <p:nvPr>
            <p:ph type="ftr" sz="quarter" idx="11"/>
          </p:nvPr>
        </p:nvSpPr>
        <p:spPr/>
        <p:txBody>
          <a:bodyPr/>
          <a:lstStyle/>
          <a:p>
            <a:r>
              <a:rPr lang="en-IN"/>
              <a:t>2020-2021</a:t>
            </a:r>
          </a:p>
        </p:txBody>
      </p:sp>
      <p:sp>
        <p:nvSpPr>
          <p:cNvPr id="6" name="Slide Number Placeholder 5">
            <a:extLst>
              <a:ext uri="{FF2B5EF4-FFF2-40B4-BE49-F238E27FC236}">
                <a16:creationId xmlns:a16="http://schemas.microsoft.com/office/drawing/2014/main" id="{17B04F6E-4878-4DF1-A4EB-22C741EB4044}"/>
              </a:ext>
            </a:extLst>
          </p:cNvPr>
          <p:cNvSpPr>
            <a:spLocks noGrp="1"/>
          </p:cNvSpPr>
          <p:nvPr>
            <p:ph type="sldNum" sz="quarter" idx="12"/>
          </p:nvPr>
        </p:nvSpPr>
        <p:spPr/>
        <p:txBody>
          <a:bodyPr/>
          <a:lstStyle/>
          <a:p>
            <a:fld id="{ADB22397-08FA-4188-A49E-B0C3E19F07F5}" type="slidenum">
              <a:rPr lang="en-IN" smtClean="0"/>
              <a:pPr/>
              <a:t>20</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74638"/>
            <a:ext cx="8043890" cy="1143000"/>
          </a:xfrm>
        </p:spPr>
        <p:txBody>
          <a:bodyPr>
            <a:normAutofit/>
          </a:bodyPr>
          <a:lstStyle/>
          <a:p>
            <a:r>
              <a:rPr lang="en-IN" sz="3200" b="1" dirty="0">
                <a:solidFill>
                  <a:schemeClr val="accent2"/>
                </a:solidFill>
              </a:rPr>
              <a:t>Overview of Computer-Based</a:t>
            </a:r>
            <a:br>
              <a:rPr lang="en-IN" sz="3200" b="1" dirty="0">
                <a:solidFill>
                  <a:schemeClr val="accent2"/>
                </a:solidFill>
              </a:rPr>
            </a:br>
            <a:r>
              <a:rPr lang="en-IN" sz="3200" b="1" dirty="0">
                <a:solidFill>
                  <a:schemeClr val="accent2"/>
                </a:solidFill>
              </a:rPr>
              <a:t>Information Systems</a:t>
            </a:r>
            <a:endParaRPr lang="en-IN" sz="3200" dirty="0">
              <a:solidFill>
                <a:schemeClr val="accent2"/>
              </a:solidFill>
            </a:endParaRPr>
          </a:p>
        </p:txBody>
      </p:sp>
      <p:sp>
        <p:nvSpPr>
          <p:cNvPr id="3" name="Content Placeholder 2"/>
          <p:cNvSpPr>
            <a:spLocks noGrp="1"/>
          </p:cNvSpPr>
          <p:nvPr>
            <p:ph sz="quarter" idx="1"/>
          </p:nvPr>
        </p:nvSpPr>
        <p:spPr>
          <a:xfrm>
            <a:off x="428596" y="1447800"/>
            <a:ext cx="8358246" cy="5053034"/>
          </a:xfrm>
        </p:spPr>
        <p:txBody>
          <a:bodyPr>
            <a:normAutofit/>
          </a:bodyPr>
          <a:lstStyle/>
          <a:p>
            <a:r>
              <a:rPr lang="en-IN" sz="2400" dirty="0"/>
              <a:t>A </a:t>
            </a:r>
            <a:r>
              <a:rPr lang="en-IN" sz="2400" dirty="0">
                <a:solidFill>
                  <a:srgbClr val="0070C0"/>
                </a:solidFill>
              </a:rPr>
              <a:t>computer-based information system </a:t>
            </a:r>
            <a:r>
              <a:rPr lang="en-IN" sz="2400" dirty="0"/>
              <a:t>is an information system that uses computer technology to perform some or all of its intended tasks. </a:t>
            </a:r>
          </a:p>
          <a:p>
            <a:r>
              <a:rPr lang="en-IN" sz="2400" dirty="0"/>
              <a:t>Computer-based information systems have many capabilities. Some of them are listed below:</a:t>
            </a:r>
          </a:p>
        </p:txBody>
      </p:sp>
      <p:pic>
        <p:nvPicPr>
          <p:cNvPr id="4" name="Picture 3"/>
          <p:cNvPicPr>
            <a:picLocks noChangeAspect="1" noChangeArrowheads="1"/>
          </p:cNvPicPr>
          <p:nvPr/>
        </p:nvPicPr>
        <p:blipFill>
          <a:blip r:embed="rId2"/>
          <a:srcRect/>
          <a:stretch>
            <a:fillRect/>
          </a:stretch>
        </p:blipFill>
        <p:spPr bwMode="auto">
          <a:xfrm>
            <a:off x="714348" y="3500438"/>
            <a:ext cx="7715304" cy="3071834"/>
          </a:xfrm>
          <a:prstGeom prst="rect">
            <a:avLst/>
          </a:prstGeom>
          <a:noFill/>
          <a:ln w="9525">
            <a:noFill/>
            <a:miter lim="800000"/>
            <a:headEnd/>
            <a:tailEnd/>
          </a:ln>
          <a:effectLst/>
        </p:spPr>
      </p:pic>
      <p:sp>
        <p:nvSpPr>
          <p:cNvPr id="5" name="Date Placeholder 4">
            <a:extLst>
              <a:ext uri="{FF2B5EF4-FFF2-40B4-BE49-F238E27FC236}">
                <a16:creationId xmlns:a16="http://schemas.microsoft.com/office/drawing/2014/main" id="{54CF0FC1-9BA4-4A91-954B-07FE01252A51}"/>
              </a:ext>
            </a:extLst>
          </p:cNvPr>
          <p:cNvSpPr>
            <a:spLocks noGrp="1"/>
          </p:cNvSpPr>
          <p:nvPr>
            <p:ph type="dt" sz="half" idx="10"/>
          </p:nvPr>
        </p:nvSpPr>
        <p:spPr/>
        <p:txBody>
          <a:bodyPr/>
          <a:lstStyle/>
          <a:p>
            <a:fld id="{17B2FE1E-6D98-424E-A5DC-764C3D61B722}" type="datetime1">
              <a:rPr lang="en-IN" smtClean="0"/>
              <a:t>17-07-2020</a:t>
            </a:fld>
            <a:endParaRPr lang="en-IN"/>
          </a:p>
        </p:txBody>
      </p:sp>
      <p:sp>
        <p:nvSpPr>
          <p:cNvPr id="6" name="Footer Placeholder 5">
            <a:extLst>
              <a:ext uri="{FF2B5EF4-FFF2-40B4-BE49-F238E27FC236}">
                <a16:creationId xmlns:a16="http://schemas.microsoft.com/office/drawing/2014/main" id="{56D45AE4-D76F-446A-88A5-80119AD6562C}"/>
              </a:ext>
            </a:extLst>
          </p:cNvPr>
          <p:cNvSpPr>
            <a:spLocks noGrp="1"/>
          </p:cNvSpPr>
          <p:nvPr>
            <p:ph type="ftr" sz="quarter" idx="11"/>
          </p:nvPr>
        </p:nvSpPr>
        <p:spPr/>
        <p:txBody>
          <a:bodyPr/>
          <a:lstStyle/>
          <a:p>
            <a:r>
              <a:rPr lang="en-IN"/>
              <a:t>2020-2021</a:t>
            </a:r>
          </a:p>
        </p:txBody>
      </p:sp>
      <p:sp>
        <p:nvSpPr>
          <p:cNvPr id="7" name="Slide Number Placeholder 6">
            <a:extLst>
              <a:ext uri="{FF2B5EF4-FFF2-40B4-BE49-F238E27FC236}">
                <a16:creationId xmlns:a16="http://schemas.microsoft.com/office/drawing/2014/main" id="{EA9E80A3-10E7-471E-802B-20D4563FC811}"/>
              </a:ext>
            </a:extLst>
          </p:cNvPr>
          <p:cNvSpPr>
            <a:spLocks noGrp="1"/>
          </p:cNvSpPr>
          <p:nvPr>
            <p:ph type="sldNum" sz="quarter" idx="12"/>
          </p:nvPr>
        </p:nvSpPr>
        <p:spPr/>
        <p:txBody>
          <a:bodyPr/>
          <a:lstStyle/>
          <a:p>
            <a:fld id="{ADB22397-08FA-4188-A49E-B0C3E19F07F5}" type="slidenum">
              <a:rPr lang="en-IN" smtClean="0"/>
              <a:pPr/>
              <a:t>21</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285720" y="357166"/>
            <a:ext cx="8572560" cy="6072230"/>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B100F543-F5A6-47B6-879E-99BCF8AACE27}"/>
              </a:ext>
            </a:extLst>
          </p:cNvPr>
          <p:cNvSpPr>
            <a:spLocks noGrp="1"/>
          </p:cNvSpPr>
          <p:nvPr>
            <p:ph type="dt" sz="half" idx="10"/>
          </p:nvPr>
        </p:nvSpPr>
        <p:spPr/>
        <p:txBody>
          <a:bodyPr/>
          <a:lstStyle/>
          <a:p>
            <a:fld id="{832DC091-765F-432B-A997-3B1EC0268603}" type="datetime1">
              <a:rPr lang="en-IN" smtClean="0"/>
              <a:t>17-07-2020</a:t>
            </a:fld>
            <a:endParaRPr lang="en-IN"/>
          </a:p>
        </p:txBody>
      </p:sp>
      <p:sp>
        <p:nvSpPr>
          <p:cNvPr id="3" name="Footer Placeholder 2">
            <a:extLst>
              <a:ext uri="{FF2B5EF4-FFF2-40B4-BE49-F238E27FC236}">
                <a16:creationId xmlns:a16="http://schemas.microsoft.com/office/drawing/2014/main" id="{B8BC455F-B725-4135-97B9-719C5983D177}"/>
              </a:ext>
            </a:extLst>
          </p:cNvPr>
          <p:cNvSpPr>
            <a:spLocks noGrp="1"/>
          </p:cNvSpPr>
          <p:nvPr>
            <p:ph type="ftr" sz="quarter" idx="11"/>
          </p:nvPr>
        </p:nvSpPr>
        <p:spPr/>
        <p:txBody>
          <a:bodyPr/>
          <a:lstStyle/>
          <a:p>
            <a:r>
              <a:rPr lang="en-IN"/>
              <a:t>2020-2021</a:t>
            </a:r>
          </a:p>
        </p:txBody>
      </p:sp>
      <p:sp>
        <p:nvSpPr>
          <p:cNvPr id="4" name="Slide Number Placeholder 3">
            <a:extLst>
              <a:ext uri="{FF2B5EF4-FFF2-40B4-BE49-F238E27FC236}">
                <a16:creationId xmlns:a16="http://schemas.microsoft.com/office/drawing/2014/main" id="{42A20805-586C-49FF-97D9-AE4054C55105}"/>
              </a:ext>
            </a:extLst>
          </p:cNvPr>
          <p:cNvSpPr>
            <a:spLocks noGrp="1"/>
          </p:cNvSpPr>
          <p:nvPr>
            <p:ph type="sldNum" sz="quarter" idx="12"/>
          </p:nvPr>
        </p:nvSpPr>
        <p:spPr/>
        <p:txBody>
          <a:bodyPr/>
          <a:lstStyle/>
          <a:p>
            <a:fld id="{ADB22397-08FA-4188-A49E-B0C3E19F07F5}" type="slidenum">
              <a:rPr lang="en-IN" smtClean="0"/>
              <a:pPr/>
              <a:t>22</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2.jpg"/>
          <p:cNvPicPr>
            <a:picLocks noChangeAspect="1"/>
          </p:cNvPicPr>
          <p:nvPr/>
        </p:nvPicPr>
        <p:blipFill>
          <a:blip r:embed="rId2"/>
          <a:stretch>
            <a:fillRect/>
          </a:stretch>
        </p:blipFill>
        <p:spPr>
          <a:xfrm>
            <a:off x="0" y="0"/>
            <a:ext cx="9144000" cy="6858000"/>
          </a:xfrm>
          <a:prstGeom prst="rect">
            <a:avLst/>
          </a:prstGeom>
        </p:spPr>
      </p:pic>
      <p:sp>
        <p:nvSpPr>
          <p:cNvPr id="3" name="Date Placeholder 2">
            <a:extLst>
              <a:ext uri="{FF2B5EF4-FFF2-40B4-BE49-F238E27FC236}">
                <a16:creationId xmlns:a16="http://schemas.microsoft.com/office/drawing/2014/main" id="{9D048F3B-F0F8-4ECC-BBC0-7356BCC6EF06}"/>
              </a:ext>
            </a:extLst>
          </p:cNvPr>
          <p:cNvSpPr>
            <a:spLocks noGrp="1"/>
          </p:cNvSpPr>
          <p:nvPr>
            <p:ph type="dt" sz="half" idx="10"/>
          </p:nvPr>
        </p:nvSpPr>
        <p:spPr/>
        <p:txBody>
          <a:bodyPr/>
          <a:lstStyle/>
          <a:p>
            <a:fld id="{C9BB0794-9E1A-4E3F-AED6-4318F93A4A60}" type="datetime1">
              <a:rPr lang="en-IN" smtClean="0"/>
              <a:t>17-07-2020</a:t>
            </a:fld>
            <a:endParaRPr lang="en-IN"/>
          </a:p>
        </p:txBody>
      </p:sp>
      <p:sp>
        <p:nvSpPr>
          <p:cNvPr id="4" name="Footer Placeholder 3">
            <a:extLst>
              <a:ext uri="{FF2B5EF4-FFF2-40B4-BE49-F238E27FC236}">
                <a16:creationId xmlns:a16="http://schemas.microsoft.com/office/drawing/2014/main" id="{D2CD2C4A-EA6F-4D78-B226-5AEE8133B9EA}"/>
              </a:ext>
            </a:extLst>
          </p:cNvPr>
          <p:cNvSpPr>
            <a:spLocks noGrp="1"/>
          </p:cNvSpPr>
          <p:nvPr>
            <p:ph type="ftr" sz="quarter" idx="11"/>
          </p:nvPr>
        </p:nvSpPr>
        <p:spPr/>
        <p:txBody>
          <a:bodyPr/>
          <a:lstStyle/>
          <a:p>
            <a:r>
              <a:rPr lang="en-IN"/>
              <a:t>2020-2021</a:t>
            </a:r>
          </a:p>
        </p:txBody>
      </p:sp>
      <p:sp>
        <p:nvSpPr>
          <p:cNvPr id="5" name="Slide Number Placeholder 4">
            <a:extLst>
              <a:ext uri="{FF2B5EF4-FFF2-40B4-BE49-F238E27FC236}">
                <a16:creationId xmlns:a16="http://schemas.microsoft.com/office/drawing/2014/main" id="{DC524954-584B-4595-BDB1-C9CABBED24C4}"/>
              </a:ext>
            </a:extLst>
          </p:cNvPr>
          <p:cNvSpPr>
            <a:spLocks noGrp="1"/>
          </p:cNvSpPr>
          <p:nvPr>
            <p:ph type="sldNum" sz="quarter" idx="12"/>
          </p:nvPr>
        </p:nvSpPr>
        <p:spPr/>
        <p:txBody>
          <a:bodyPr/>
          <a:lstStyle/>
          <a:p>
            <a:fld id="{ADB22397-08FA-4188-A49E-B0C3E19F07F5}" type="slidenum">
              <a:rPr lang="en-IN" smtClean="0"/>
              <a:pPr/>
              <a:t>23</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F7C931-B9A3-47B9-A096-7E16A49126C7}"/>
              </a:ext>
            </a:extLst>
          </p:cNvPr>
          <p:cNvSpPr>
            <a:spLocks noGrp="1"/>
          </p:cNvSpPr>
          <p:nvPr>
            <p:ph type="dt" sz="half" idx="10"/>
          </p:nvPr>
        </p:nvSpPr>
        <p:spPr/>
        <p:txBody>
          <a:bodyPr/>
          <a:lstStyle/>
          <a:p>
            <a:fld id="{511F486E-3D1A-491B-A04F-1456EC9EB2CA}" type="datetime1">
              <a:rPr lang="en-IN" smtClean="0"/>
              <a:t>17-07-2020</a:t>
            </a:fld>
            <a:endParaRPr lang="en-IN"/>
          </a:p>
        </p:txBody>
      </p:sp>
      <p:sp>
        <p:nvSpPr>
          <p:cNvPr id="3" name="Footer Placeholder 2">
            <a:extLst>
              <a:ext uri="{FF2B5EF4-FFF2-40B4-BE49-F238E27FC236}">
                <a16:creationId xmlns:a16="http://schemas.microsoft.com/office/drawing/2014/main" id="{0D225C07-3F5E-47C3-9CE0-FC20A4877375}"/>
              </a:ext>
            </a:extLst>
          </p:cNvPr>
          <p:cNvSpPr>
            <a:spLocks noGrp="1"/>
          </p:cNvSpPr>
          <p:nvPr>
            <p:ph type="ftr" sz="quarter" idx="11"/>
          </p:nvPr>
        </p:nvSpPr>
        <p:spPr/>
        <p:txBody>
          <a:bodyPr/>
          <a:lstStyle/>
          <a:p>
            <a:r>
              <a:rPr lang="en-IN"/>
              <a:t>2020-2021</a:t>
            </a:r>
          </a:p>
        </p:txBody>
      </p:sp>
      <p:sp>
        <p:nvSpPr>
          <p:cNvPr id="4" name="Slide Number Placeholder 3">
            <a:extLst>
              <a:ext uri="{FF2B5EF4-FFF2-40B4-BE49-F238E27FC236}">
                <a16:creationId xmlns:a16="http://schemas.microsoft.com/office/drawing/2014/main" id="{4394DC9B-1C09-4843-BB88-3E197D5FCDF6}"/>
              </a:ext>
            </a:extLst>
          </p:cNvPr>
          <p:cNvSpPr>
            <a:spLocks noGrp="1"/>
          </p:cNvSpPr>
          <p:nvPr>
            <p:ph type="sldNum" sz="quarter" idx="12"/>
          </p:nvPr>
        </p:nvSpPr>
        <p:spPr/>
        <p:txBody>
          <a:bodyPr/>
          <a:lstStyle/>
          <a:p>
            <a:fld id="{ADB22397-08FA-4188-A49E-B0C3E19F07F5}" type="slidenum">
              <a:rPr lang="en-IN" smtClean="0"/>
              <a:pPr/>
              <a:t>24</a:t>
            </a:fld>
            <a:endParaRPr lang="en-IN"/>
          </a:p>
        </p:txBody>
      </p:sp>
      <p:sp>
        <p:nvSpPr>
          <p:cNvPr id="5" name="Title 1">
            <a:extLst>
              <a:ext uri="{FF2B5EF4-FFF2-40B4-BE49-F238E27FC236}">
                <a16:creationId xmlns:a16="http://schemas.microsoft.com/office/drawing/2014/main" id="{53EAD6FE-AB16-4BCD-BB31-C7B5E4309D81}"/>
              </a:ext>
            </a:extLst>
          </p:cNvPr>
          <p:cNvSpPr txBox="1">
            <a:spLocks/>
          </p:cNvSpPr>
          <p:nvPr/>
        </p:nvSpPr>
        <p:spPr>
          <a:xfrm>
            <a:off x="723872" y="152400"/>
            <a:ext cx="8215370" cy="928670"/>
          </a:xfrm>
          <a:prstGeom prst="rect">
            <a:avLst/>
          </a:prstGeom>
        </p:spPr>
        <p:txBody>
          <a:bodyP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sz="3000">
                <a:solidFill>
                  <a:schemeClr val="accent2"/>
                </a:solidFill>
              </a:rPr>
              <a:t>Types of Computer-Based Information Systems</a:t>
            </a:r>
            <a:endParaRPr lang="en-IN" sz="3000" dirty="0">
              <a:solidFill>
                <a:schemeClr val="accent2"/>
              </a:solidFill>
            </a:endParaRPr>
          </a:p>
        </p:txBody>
      </p:sp>
      <p:sp>
        <p:nvSpPr>
          <p:cNvPr id="6" name="Content Placeholder 2">
            <a:extLst>
              <a:ext uri="{FF2B5EF4-FFF2-40B4-BE49-F238E27FC236}">
                <a16:creationId xmlns:a16="http://schemas.microsoft.com/office/drawing/2014/main" id="{D7CE38A4-8C4B-4CEB-94B1-645A83102A9C}"/>
              </a:ext>
            </a:extLst>
          </p:cNvPr>
          <p:cNvSpPr txBox="1">
            <a:spLocks/>
          </p:cNvSpPr>
          <p:nvPr/>
        </p:nvSpPr>
        <p:spPr>
          <a:xfrm>
            <a:off x="723872" y="1366822"/>
            <a:ext cx="8115328" cy="4805378"/>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IN" dirty="0"/>
              <a:t>Modern organizations employ many different types of information systems. </a:t>
            </a:r>
          </a:p>
          <a:p>
            <a:endParaRPr lang="en-IN" dirty="0"/>
          </a:p>
          <a:p>
            <a:pPr lvl="1">
              <a:buFont typeface="Wingdings" pitchFamily="2" charset="2"/>
              <a:buChar char="ü"/>
            </a:pPr>
            <a:r>
              <a:rPr lang="en-IN" b="1" dirty="0">
                <a:solidFill>
                  <a:srgbClr val="002060"/>
                </a:solidFill>
              </a:rPr>
              <a:t>Transaction processing systems (TPSs),</a:t>
            </a:r>
          </a:p>
          <a:p>
            <a:pPr lvl="1">
              <a:buFont typeface="Wingdings" pitchFamily="2" charset="2"/>
              <a:buChar char="ü"/>
            </a:pPr>
            <a:r>
              <a:rPr lang="en-IN" b="1" dirty="0">
                <a:solidFill>
                  <a:srgbClr val="002060"/>
                </a:solidFill>
              </a:rPr>
              <a:t>Management information systems, (MIS) and </a:t>
            </a:r>
          </a:p>
          <a:p>
            <a:pPr lvl="1">
              <a:buFont typeface="Wingdings" pitchFamily="2" charset="2"/>
              <a:buChar char="ü"/>
            </a:pPr>
            <a:r>
              <a:rPr lang="en-IN" b="1" dirty="0">
                <a:solidFill>
                  <a:srgbClr val="002060"/>
                </a:solidFill>
              </a:rPr>
              <a:t>Enterprise resource planning (ERP) systems</a:t>
            </a:r>
          </a:p>
          <a:p>
            <a:pPr lvl="1">
              <a:buFont typeface="Wingdings" pitchFamily="2" charset="2"/>
              <a:buChar char="ü"/>
            </a:pPr>
            <a:endParaRPr lang="en-US" b="1" dirty="0">
              <a:solidFill>
                <a:srgbClr val="002060"/>
              </a:solidFill>
            </a:endParaRPr>
          </a:p>
          <a:p>
            <a:pPr lvl="1">
              <a:buFont typeface="Wingdings" pitchFamily="2" charset="2"/>
              <a:buChar char="ü"/>
            </a:pPr>
            <a:r>
              <a:rPr lang="en-IN" b="1" dirty="0">
                <a:solidFill>
                  <a:srgbClr val="002060"/>
                </a:solidFill>
              </a:rPr>
              <a:t>customer relationship management (CRM) systems</a:t>
            </a:r>
          </a:p>
          <a:p>
            <a:pPr lvl="1">
              <a:buFont typeface="Wingdings" pitchFamily="2" charset="2"/>
              <a:buChar char="ü"/>
            </a:pPr>
            <a:r>
              <a:rPr lang="en-IN" b="1" dirty="0">
                <a:solidFill>
                  <a:srgbClr val="002060"/>
                </a:solidFill>
              </a:rPr>
              <a:t> and supply chain management (SCM) systems</a:t>
            </a:r>
          </a:p>
        </p:txBody>
      </p:sp>
      <p:sp>
        <p:nvSpPr>
          <p:cNvPr id="7" name="Date Placeholder 3">
            <a:extLst>
              <a:ext uri="{FF2B5EF4-FFF2-40B4-BE49-F238E27FC236}">
                <a16:creationId xmlns:a16="http://schemas.microsoft.com/office/drawing/2014/main" id="{46D0C3D1-8139-4CBF-9347-47644C9C23BE}"/>
              </a:ext>
            </a:extLst>
          </p:cNvPr>
          <p:cNvSpPr txBox="1">
            <a:spLocks/>
          </p:cNvSpPr>
          <p:nvPr/>
        </p:nvSpPr>
        <p:spPr>
          <a:xfrm>
            <a:off x="6324600" y="6343650"/>
            <a:ext cx="2476500" cy="476250"/>
          </a:xfrm>
          <a:prstGeom prst="rect">
            <a:avLst/>
          </a:prstGeom>
        </p:spPr>
        <p:txBody>
          <a:bodyPr anchor="ctr" anchorCtr="0"/>
          <a:lstStyle>
            <a:defPPr>
              <a:defRPr lang="en-US"/>
            </a:defPPr>
            <a:lvl1pPr marL="0" algn="r"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CB407C-9890-45D2-855D-6115DB2A2BF5}" type="datetime1">
              <a:rPr lang="en-IN" smtClean="0"/>
              <a:pPr/>
              <a:t>17-07-2020</a:t>
            </a:fld>
            <a:endParaRPr lang="en-IN"/>
          </a:p>
        </p:txBody>
      </p:sp>
      <p:sp>
        <p:nvSpPr>
          <p:cNvPr id="8" name="Footer Placeholder 4">
            <a:extLst>
              <a:ext uri="{FF2B5EF4-FFF2-40B4-BE49-F238E27FC236}">
                <a16:creationId xmlns:a16="http://schemas.microsoft.com/office/drawing/2014/main" id="{37550024-43C3-4497-B217-5C67A05511DA}"/>
              </a:ext>
            </a:extLst>
          </p:cNvPr>
          <p:cNvSpPr txBox="1">
            <a:spLocks/>
          </p:cNvSpPr>
          <p:nvPr/>
        </p:nvSpPr>
        <p:spPr>
          <a:xfrm>
            <a:off x="1066800" y="6324600"/>
            <a:ext cx="3962400"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2020-2021</a:t>
            </a:r>
          </a:p>
        </p:txBody>
      </p:sp>
      <p:sp>
        <p:nvSpPr>
          <p:cNvPr id="9" name="Slide Number Placeholder 5">
            <a:extLst>
              <a:ext uri="{FF2B5EF4-FFF2-40B4-BE49-F238E27FC236}">
                <a16:creationId xmlns:a16="http://schemas.microsoft.com/office/drawing/2014/main" id="{BEBA1978-45E1-478A-B40C-31303B55B78E}"/>
              </a:ext>
            </a:extLst>
          </p:cNvPr>
          <p:cNvSpPr txBox="1">
            <a:spLocks/>
          </p:cNvSpPr>
          <p:nvPr/>
        </p:nvSpPr>
        <p:spPr>
          <a:xfrm>
            <a:off x="298704" y="6362700"/>
            <a:ext cx="457200" cy="457200"/>
          </a:xfrm>
          <a:prstGeom prst="ellipse">
            <a:avLst/>
          </a:prstGeom>
          <a:solidFill>
            <a:schemeClr val="accent1"/>
          </a:solidFill>
        </p:spPr>
        <p:txBody>
          <a:bodyPr wrap="none" lIns="0" tIns="0" rIns="0" bIns="0" anchor="ctr" anchorCtr="1">
            <a:noAutofit/>
          </a:bodyPr>
          <a:lstStyle>
            <a:defPPr>
              <a:defRPr lang="en-US"/>
            </a:defPPr>
            <a:lvl1pPr marL="0" algn="ctr" defTabSz="914400" rtl="0" eaLnBrk="1" latinLnBrk="0" hangingPunct="1">
              <a:defRPr kumimoji="0" sz="1400" kern="1200">
                <a:solidFill>
                  <a:srgbClr val="FFFFFF"/>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B22397-08FA-4188-A49E-B0C3E19F07F5}" type="slidenum">
              <a:rPr lang="en-IN" smtClean="0"/>
              <a:pPr/>
              <a:t>24</a:t>
            </a:fld>
            <a:endParaRPr lang="en-IN"/>
          </a:p>
        </p:txBody>
      </p:sp>
    </p:spTree>
    <p:extLst>
      <p:ext uri="{BB962C8B-B14F-4D97-AF65-F5344CB8AC3E}">
        <p14:creationId xmlns:p14="http://schemas.microsoft.com/office/powerpoint/2010/main" val="422910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wipe(down)">
                                      <p:cBhvr>
                                        <p:cTn id="15" dur="500"/>
                                        <p:tgtEl>
                                          <p:spTgt spid="6">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wipe(down)">
                                      <p:cBhvr>
                                        <p:cTn id="18" dur="500"/>
                                        <p:tgtEl>
                                          <p:spTgt spid="6">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wipe(down)">
                                      <p:cBhvr>
                                        <p:cTn id="21" dur="500"/>
                                        <p:tgtEl>
                                          <p:spTgt spid="6">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6">
                                            <p:txEl>
                                              <p:pRg st="7" end="7"/>
                                            </p:txEl>
                                          </p:spTgt>
                                        </p:tgtEl>
                                        <p:attrNameLst>
                                          <p:attrName>style.visibility</p:attrName>
                                        </p:attrNameLst>
                                      </p:cBhvr>
                                      <p:to>
                                        <p:strVal val="visible"/>
                                      </p:to>
                                    </p:set>
                                    <p:animEffect transition="in" filter="wipe(down)">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0" y="237855"/>
            <a:ext cx="8929718" cy="6329975"/>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16EAE830-EB24-446B-92D8-FB052ECFFAA5}"/>
              </a:ext>
            </a:extLst>
          </p:cNvPr>
          <p:cNvSpPr>
            <a:spLocks noGrp="1"/>
          </p:cNvSpPr>
          <p:nvPr>
            <p:ph type="dt" sz="half" idx="10"/>
          </p:nvPr>
        </p:nvSpPr>
        <p:spPr/>
        <p:txBody>
          <a:bodyPr/>
          <a:lstStyle/>
          <a:p>
            <a:fld id="{31C7816E-3332-4E81-9841-41BC0FB0D743}" type="datetime1">
              <a:rPr lang="en-IN" smtClean="0"/>
              <a:t>17-07-2020</a:t>
            </a:fld>
            <a:endParaRPr lang="en-IN"/>
          </a:p>
        </p:txBody>
      </p:sp>
      <p:sp>
        <p:nvSpPr>
          <p:cNvPr id="3" name="Footer Placeholder 2">
            <a:extLst>
              <a:ext uri="{FF2B5EF4-FFF2-40B4-BE49-F238E27FC236}">
                <a16:creationId xmlns:a16="http://schemas.microsoft.com/office/drawing/2014/main" id="{088298FB-312E-4464-BE67-5C16DFE0C4D9}"/>
              </a:ext>
            </a:extLst>
          </p:cNvPr>
          <p:cNvSpPr>
            <a:spLocks noGrp="1"/>
          </p:cNvSpPr>
          <p:nvPr>
            <p:ph type="ftr" sz="quarter" idx="11"/>
          </p:nvPr>
        </p:nvSpPr>
        <p:spPr/>
        <p:txBody>
          <a:bodyPr/>
          <a:lstStyle/>
          <a:p>
            <a:r>
              <a:rPr lang="en-IN"/>
              <a:t>2020-2021</a:t>
            </a:r>
          </a:p>
        </p:txBody>
      </p:sp>
      <p:sp>
        <p:nvSpPr>
          <p:cNvPr id="4" name="Slide Number Placeholder 3">
            <a:extLst>
              <a:ext uri="{FF2B5EF4-FFF2-40B4-BE49-F238E27FC236}">
                <a16:creationId xmlns:a16="http://schemas.microsoft.com/office/drawing/2014/main" id="{93EF9286-A515-48BE-843B-1080B55406AC}"/>
              </a:ext>
            </a:extLst>
          </p:cNvPr>
          <p:cNvSpPr>
            <a:spLocks noGrp="1"/>
          </p:cNvSpPr>
          <p:nvPr>
            <p:ph type="sldNum" sz="quarter" idx="12"/>
          </p:nvPr>
        </p:nvSpPr>
        <p:spPr/>
        <p:txBody>
          <a:bodyPr/>
          <a:lstStyle/>
          <a:p>
            <a:fld id="{ADB22397-08FA-4188-A49E-B0C3E19F07F5}" type="slidenum">
              <a:rPr lang="en-IN" smtClean="0"/>
              <a:pPr/>
              <a:t>25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barn(outVertical)">
                                      <p:cBhvr>
                                        <p:cTn id="7" dur="5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4348" y="285728"/>
            <a:ext cx="7715304" cy="1000132"/>
          </a:xfrm>
        </p:spPr>
        <p:txBody>
          <a:bodyPr>
            <a:normAutofit/>
          </a:bodyPr>
          <a:lstStyle/>
          <a:p>
            <a:r>
              <a:rPr lang="en-IN" sz="2500" b="1" dirty="0">
                <a:solidFill>
                  <a:schemeClr val="accent2"/>
                </a:solidFill>
              </a:rPr>
              <a:t>Information systems perform various tasks via a wide spectrum of applications:</a:t>
            </a:r>
          </a:p>
        </p:txBody>
      </p:sp>
      <p:sp>
        <p:nvSpPr>
          <p:cNvPr id="9" name="Content Placeholder 8"/>
          <p:cNvSpPr>
            <a:spLocks noGrp="1"/>
          </p:cNvSpPr>
          <p:nvPr>
            <p:ph sz="quarter" idx="1"/>
          </p:nvPr>
        </p:nvSpPr>
        <p:spPr>
          <a:xfrm>
            <a:off x="642910" y="1447800"/>
            <a:ext cx="8043890" cy="4572000"/>
          </a:xfrm>
        </p:spPr>
        <p:txBody>
          <a:bodyPr>
            <a:normAutofit/>
          </a:bodyPr>
          <a:lstStyle/>
          <a:p>
            <a:r>
              <a:rPr lang="en-IN" dirty="0"/>
              <a:t>An application (or app) is a computer program designed to support a specific task or business process. Each functional area or department within a business organization uses dozens of application programs. </a:t>
            </a:r>
          </a:p>
          <a:p>
            <a:r>
              <a:rPr lang="en-IN" dirty="0"/>
              <a:t>The collection of application programs in a single department is usually referred to as a departmental information system (also known as a functional area information system (FAIS))</a:t>
            </a:r>
          </a:p>
          <a:p>
            <a:pPr>
              <a:buFont typeface="Wingdings" pitchFamily="2" charset="2"/>
              <a:buChar char="v"/>
            </a:pPr>
            <a:r>
              <a:rPr lang="en-IN" dirty="0"/>
              <a:t>   </a:t>
            </a:r>
            <a:r>
              <a:rPr lang="en-IN" sz="1900" i="1" dirty="0"/>
              <a:t>For example, the collection of application programs in the human resources area is called the human resources information system (HRIS).</a:t>
            </a:r>
          </a:p>
          <a:p>
            <a:pPr>
              <a:buFont typeface="Wingdings" pitchFamily="2" charset="2"/>
              <a:buChar char="v"/>
            </a:pPr>
            <a:r>
              <a:rPr lang="en-US" sz="1900" i="1" dirty="0"/>
              <a:t>    </a:t>
            </a:r>
            <a:r>
              <a:rPr lang="en-IN" sz="1900" i="1" dirty="0"/>
              <a:t>D</a:t>
            </a:r>
            <a:r>
              <a:rPr lang="en-IN" sz="1900" dirty="0"/>
              <a:t>epartmental information systems—in the other functional areas as well, such as accounting, finance, marketing, and production/operations.</a:t>
            </a:r>
            <a:endParaRPr lang="en-IN" sz="1900" i="1" dirty="0"/>
          </a:p>
          <a:p>
            <a:endParaRPr lang="en-IN" dirty="0"/>
          </a:p>
        </p:txBody>
      </p:sp>
      <p:sp>
        <p:nvSpPr>
          <p:cNvPr id="2" name="Date Placeholder 1">
            <a:extLst>
              <a:ext uri="{FF2B5EF4-FFF2-40B4-BE49-F238E27FC236}">
                <a16:creationId xmlns:a16="http://schemas.microsoft.com/office/drawing/2014/main" id="{E865D026-5430-4F0A-A514-67E6A475BC67}"/>
              </a:ext>
            </a:extLst>
          </p:cNvPr>
          <p:cNvSpPr>
            <a:spLocks noGrp="1"/>
          </p:cNvSpPr>
          <p:nvPr>
            <p:ph type="dt" sz="half" idx="10"/>
          </p:nvPr>
        </p:nvSpPr>
        <p:spPr/>
        <p:txBody>
          <a:bodyPr/>
          <a:lstStyle/>
          <a:p>
            <a:fld id="{8EE8F74F-AC7A-4697-A6B0-B6E267EFFF08}" type="datetime1">
              <a:rPr lang="en-IN" smtClean="0"/>
              <a:t>17-07-2020</a:t>
            </a:fld>
            <a:endParaRPr lang="en-IN"/>
          </a:p>
        </p:txBody>
      </p:sp>
      <p:sp>
        <p:nvSpPr>
          <p:cNvPr id="3" name="Footer Placeholder 2">
            <a:extLst>
              <a:ext uri="{FF2B5EF4-FFF2-40B4-BE49-F238E27FC236}">
                <a16:creationId xmlns:a16="http://schemas.microsoft.com/office/drawing/2014/main" id="{82691D8B-AF0C-4437-B573-EC45E3A0CB94}"/>
              </a:ext>
            </a:extLst>
          </p:cNvPr>
          <p:cNvSpPr>
            <a:spLocks noGrp="1"/>
          </p:cNvSpPr>
          <p:nvPr>
            <p:ph type="ftr" sz="quarter" idx="11"/>
          </p:nvPr>
        </p:nvSpPr>
        <p:spPr/>
        <p:txBody>
          <a:bodyPr/>
          <a:lstStyle/>
          <a:p>
            <a:r>
              <a:rPr lang="en-IN"/>
              <a:t>2020-2021</a:t>
            </a:r>
          </a:p>
        </p:txBody>
      </p:sp>
      <p:sp>
        <p:nvSpPr>
          <p:cNvPr id="4" name="Slide Number Placeholder 3">
            <a:extLst>
              <a:ext uri="{FF2B5EF4-FFF2-40B4-BE49-F238E27FC236}">
                <a16:creationId xmlns:a16="http://schemas.microsoft.com/office/drawing/2014/main" id="{441936EF-B6AB-4D94-ADEE-F4EFD13512CE}"/>
              </a:ext>
            </a:extLst>
          </p:cNvPr>
          <p:cNvSpPr>
            <a:spLocks noGrp="1"/>
          </p:cNvSpPr>
          <p:nvPr>
            <p:ph type="sldNum" sz="quarter" idx="12"/>
          </p:nvPr>
        </p:nvSpPr>
        <p:spPr/>
        <p:txBody>
          <a:bodyPr/>
          <a:lstStyle/>
          <a:p>
            <a:fld id="{ADB22397-08FA-4188-A49E-B0C3E19F07F5}" type="slidenum">
              <a:rPr lang="en-IN" smtClean="0"/>
              <a:pPr/>
              <a:t>26</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1000"/>
                                        <p:tgtEl>
                                          <p:spTgt spid="9">
                                            <p:txEl>
                                              <p:pRg st="2" end="2"/>
                                            </p:txEl>
                                          </p:spTgt>
                                        </p:tgtEl>
                                      </p:cBhvr>
                                    </p:animEffect>
                                    <p:anim calcmode="lin" valueType="num">
                                      <p:cBhvr>
                                        <p:cTn id="2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1000"/>
                                        <p:tgtEl>
                                          <p:spTgt spid="9">
                                            <p:txEl>
                                              <p:pRg st="3" end="3"/>
                                            </p:txEl>
                                          </p:spTgt>
                                        </p:tgtEl>
                                      </p:cBhvr>
                                    </p:animEffect>
                                    <p:anim calcmode="lin" valueType="num">
                                      <p:cBhvr>
                                        <p:cTn id="2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214282" y="142852"/>
            <a:ext cx="8715436" cy="6000792"/>
          </a:xfrm>
          <a:prstGeom prst="rect">
            <a:avLst/>
          </a:prstGeom>
          <a:noFill/>
          <a:ln w="9525">
            <a:noFill/>
            <a:miter lim="800000"/>
            <a:headEnd/>
            <a:tailEnd/>
          </a:ln>
          <a:effectLst/>
        </p:spPr>
      </p:pic>
      <p:sp>
        <p:nvSpPr>
          <p:cNvPr id="3" name="Rectangle 2"/>
          <p:cNvSpPr/>
          <p:nvPr/>
        </p:nvSpPr>
        <p:spPr>
          <a:xfrm>
            <a:off x="1357290" y="6000768"/>
            <a:ext cx="5929354" cy="646331"/>
          </a:xfrm>
          <a:prstGeom prst="rect">
            <a:avLst/>
          </a:prstGeom>
        </p:spPr>
        <p:txBody>
          <a:bodyPr wrap="square">
            <a:spAutoFit/>
          </a:bodyPr>
          <a:lstStyle/>
          <a:p>
            <a:r>
              <a:rPr lang="en-IN" b="1" dirty="0">
                <a:solidFill>
                  <a:srgbClr val="00B050"/>
                </a:solidFill>
              </a:rPr>
              <a:t>Information systems that function among multiple organizations.</a:t>
            </a:r>
          </a:p>
        </p:txBody>
      </p:sp>
      <p:sp>
        <p:nvSpPr>
          <p:cNvPr id="2" name="Date Placeholder 1">
            <a:extLst>
              <a:ext uri="{FF2B5EF4-FFF2-40B4-BE49-F238E27FC236}">
                <a16:creationId xmlns:a16="http://schemas.microsoft.com/office/drawing/2014/main" id="{1E414615-4E62-4584-9EC0-47CAB13316FE}"/>
              </a:ext>
            </a:extLst>
          </p:cNvPr>
          <p:cNvSpPr>
            <a:spLocks noGrp="1"/>
          </p:cNvSpPr>
          <p:nvPr>
            <p:ph type="dt" sz="half" idx="10"/>
          </p:nvPr>
        </p:nvSpPr>
        <p:spPr/>
        <p:txBody>
          <a:bodyPr/>
          <a:lstStyle/>
          <a:p>
            <a:fld id="{38B70966-FACF-428F-A30B-53A50391521F}" type="datetime1">
              <a:rPr lang="en-IN" smtClean="0"/>
              <a:t>17-07-2020</a:t>
            </a:fld>
            <a:endParaRPr lang="en-IN"/>
          </a:p>
        </p:txBody>
      </p:sp>
      <p:sp>
        <p:nvSpPr>
          <p:cNvPr id="4" name="Footer Placeholder 3">
            <a:extLst>
              <a:ext uri="{FF2B5EF4-FFF2-40B4-BE49-F238E27FC236}">
                <a16:creationId xmlns:a16="http://schemas.microsoft.com/office/drawing/2014/main" id="{1B72D51E-6834-452C-B11E-45A51CACF3ED}"/>
              </a:ext>
            </a:extLst>
          </p:cNvPr>
          <p:cNvSpPr>
            <a:spLocks noGrp="1"/>
          </p:cNvSpPr>
          <p:nvPr>
            <p:ph type="ftr" sz="quarter" idx="11"/>
          </p:nvPr>
        </p:nvSpPr>
        <p:spPr/>
        <p:txBody>
          <a:bodyPr/>
          <a:lstStyle/>
          <a:p>
            <a:r>
              <a:rPr lang="en-IN"/>
              <a:t>2020-2021</a:t>
            </a:r>
          </a:p>
        </p:txBody>
      </p:sp>
      <p:sp>
        <p:nvSpPr>
          <p:cNvPr id="5" name="Slide Number Placeholder 4">
            <a:extLst>
              <a:ext uri="{FF2B5EF4-FFF2-40B4-BE49-F238E27FC236}">
                <a16:creationId xmlns:a16="http://schemas.microsoft.com/office/drawing/2014/main" id="{21EA8D51-A5C2-42D5-8FD7-8BBF0D261D94}"/>
              </a:ext>
            </a:extLst>
          </p:cNvPr>
          <p:cNvSpPr>
            <a:spLocks noGrp="1"/>
          </p:cNvSpPr>
          <p:nvPr>
            <p:ph type="sldNum" sz="quarter" idx="12"/>
          </p:nvPr>
        </p:nvSpPr>
        <p:spPr/>
        <p:txBody>
          <a:bodyPr/>
          <a:lstStyle/>
          <a:p>
            <a:fld id="{ADB22397-08FA-4188-A49E-B0C3E19F07F5}" type="slidenum">
              <a:rPr lang="en-IN" smtClean="0"/>
              <a:pPr/>
              <a:t>27</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wipe(down)">
                                      <p:cBhvr>
                                        <p:cTn id="7" dur="500"/>
                                        <p:tgtEl>
                                          <p:spTgt spid="3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74638"/>
            <a:ext cx="7901014" cy="1143000"/>
          </a:xfrm>
        </p:spPr>
        <p:txBody>
          <a:bodyPr/>
          <a:lstStyle/>
          <a:p>
            <a:r>
              <a:rPr lang="en-US" b="1" dirty="0"/>
              <a:t>FAIS</a:t>
            </a:r>
            <a:endParaRPr lang="en-IN" b="1" dirty="0"/>
          </a:p>
        </p:txBody>
      </p:sp>
      <p:sp>
        <p:nvSpPr>
          <p:cNvPr id="3" name="Content Placeholder 2"/>
          <p:cNvSpPr>
            <a:spLocks noGrp="1"/>
          </p:cNvSpPr>
          <p:nvPr>
            <p:ph sz="quarter" idx="1"/>
          </p:nvPr>
        </p:nvSpPr>
        <p:spPr/>
        <p:txBody>
          <a:bodyPr/>
          <a:lstStyle/>
          <a:p>
            <a:r>
              <a:rPr lang="en-IN" dirty="0"/>
              <a:t>Consider some examples of IT systems in the various functional areas of an organization. </a:t>
            </a:r>
          </a:p>
          <a:p>
            <a:endParaRPr lang="en-IN" dirty="0"/>
          </a:p>
          <a:p>
            <a:pPr marL="514350" indent="-514350">
              <a:buFont typeface="+mj-lt"/>
              <a:buAutoNum type="alphaLcPeriod"/>
            </a:pPr>
            <a:r>
              <a:rPr lang="en-US" dirty="0"/>
              <a:t>Why managers use IT in </a:t>
            </a:r>
            <a:r>
              <a:rPr lang="en-IN" dirty="0"/>
              <a:t>finance and accounting?</a:t>
            </a:r>
          </a:p>
          <a:p>
            <a:pPr marL="514350" indent="-514350">
              <a:buFont typeface="+mj-lt"/>
              <a:buAutoNum type="alphaLcPeriod"/>
            </a:pPr>
            <a:r>
              <a:rPr lang="en-US" dirty="0"/>
              <a:t>Why managers use IT in</a:t>
            </a:r>
            <a:r>
              <a:rPr lang="en-IN" dirty="0"/>
              <a:t> sales department?</a:t>
            </a:r>
          </a:p>
          <a:p>
            <a:pPr marL="514350" indent="-514350">
              <a:buFont typeface="+mj-lt"/>
              <a:buAutoNum type="alphaLcPeriod"/>
            </a:pPr>
            <a:r>
              <a:rPr lang="en-US" dirty="0"/>
              <a:t>Why managers use IT in</a:t>
            </a:r>
            <a:r>
              <a:rPr lang="en-IN" dirty="0"/>
              <a:t> marketing department?</a:t>
            </a:r>
          </a:p>
          <a:p>
            <a:pPr marL="514350" indent="-514350">
              <a:buFont typeface="+mj-lt"/>
              <a:buAutoNum type="alphaLcPeriod"/>
            </a:pPr>
            <a:r>
              <a:rPr lang="en-US" dirty="0"/>
              <a:t>Why managers use IT in</a:t>
            </a:r>
            <a:r>
              <a:rPr lang="en-IN" dirty="0"/>
              <a:t> HR department?</a:t>
            </a:r>
          </a:p>
          <a:p>
            <a:pPr>
              <a:buNone/>
            </a:pPr>
            <a:endParaRPr lang="en-IN" dirty="0"/>
          </a:p>
          <a:p>
            <a:endParaRPr lang="en-IN" dirty="0"/>
          </a:p>
          <a:p>
            <a:endParaRPr lang="en-IN" dirty="0"/>
          </a:p>
        </p:txBody>
      </p:sp>
      <p:sp>
        <p:nvSpPr>
          <p:cNvPr id="4" name="Date Placeholder 3">
            <a:extLst>
              <a:ext uri="{FF2B5EF4-FFF2-40B4-BE49-F238E27FC236}">
                <a16:creationId xmlns:a16="http://schemas.microsoft.com/office/drawing/2014/main" id="{243EE37C-4633-47E0-BB60-96D1A324EAE8}"/>
              </a:ext>
            </a:extLst>
          </p:cNvPr>
          <p:cNvSpPr>
            <a:spLocks noGrp="1"/>
          </p:cNvSpPr>
          <p:nvPr>
            <p:ph type="dt" sz="half" idx="10"/>
          </p:nvPr>
        </p:nvSpPr>
        <p:spPr/>
        <p:txBody>
          <a:bodyPr/>
          <a:lstStyle/>
          <a:p>
            <a:fld id="{13180105-13FC-4271-94DE-B55DAADC8128}" type="datetime1">
              <a:rPr lang="en-IN" smtClean="0"/>
              <a:t>17-07-2020</a:t>
            </a:fld>
            <a:endParaRPr lang="en-IN"/>
          </a:p>
        </p:txBody>
      </p:sp>
      <p:sp>
        <p:nvSpPr>
          <p:cNvPr id="5" name="Footer Placeholder 4">
            <a:extLst>
              <a:ext uri="{FF2B5EF4-FFF2-40B4-BE49-F238E27FC236}">
                <a16:creationId xmlns:a16="http://schemas.microsoft.com/office/drawing/2014/main" id="{2EC57516-1CB5-4859-97D4-C336CB786C81}"/>
              </a:ext>
            </a:extLst>
          </p:cNvPr>
          <p:cNvSpPr>
            <a:spLocks noGrp="1"/>
          </p:cNvSpPr>
          <p:nvPr>
            <p:ph type="ftr" sz="quarter" idx="11"/>
          </p:nvPr>
        </p:nvSpPr>
        <p:spPr/>
        <p:txBody>
          <a:bodyPr/>
          <a:lstStyle/>
          <a:p>
            <a:r>
              <a:rPr lang="en-IN"/>
              <a:t>2020-2021</a:t>
            </a:r>
          </a:p>
        </p:txBody>
      </p:sp>
      <p:sp>
        <p:nvSpPr>
          <p:cNvPr id="6" name="Slide Number Placeholder 5">
            <a:extLst>
              <a:ext uri="{FF2B5EF4-FFF2-40B4-BE49-F238E27FC236}">
                <a16:creationId xmlns:a16="http://schemas.microsoft.com/office/drawing/2014/main" id="{55511DCC-2229-4893-93AA-4C4F14E4A097}"/>
              </a:ext>
            </a:extLst>
          </p:cNvPr>
          <p:cNvSpPr>
            <a:spLocks noGrp="1"/>
          </p:cNvSpPr>
          <p:nvPr>
            <p:ph type="sldNum" sz="quarter" idx="12"/>
          </p:nvPr>
        </p:nvSpPr>
        <p:spPr/>
        <p:txBody>
          <a:bodyPr/>
          <a:lstStyle/>
          <a:p>
            <a:fld id="{ADB22397-08FA-4188-A49E-B0C3E19F07F5}" type="slidenum">
              <a:rPr lang="en-IN" smtClean="0"/>
              <a:pPr/>
              <a:t>28</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74638"/>
            <a:ext cx="7786742" cy="725470"/>
          </a:xfrm>
        </p:spPr>
        <p:txBody>
          <a:bodyPr>
            <a:normAutofit/>
          </a:bodyPr>
          <a:lstStyle/>
          <a:p>
            <a:r>
              <a:rPr lang="en-IN" sz="3400" dirty="0">
                <a:solidFill>
                  <a:schemeClr val="accent2"/>
                </a:solidFill>
              </a:rPr>
              <a:t>A transaction processing system (TPS)</a:t>
            </a:r>
          </a:p>
        </p:txBody>
      </p:sp>
      <p:sp>
        <p:nvSpPr>
          <p:cNvPr id="3" name="Content Placeholder 2"/>
          <p:cNvSpPr>
            <a:spLocks noGrp="1"/>
          </p:cNvSpPr>
          <p:nvPr>
            <p:ph sz="quarter" idx="1"/>
          </p:nvPr>
        </p:nvSpPr>
        <p:spPr>
          <a:xfrm>
            <a:off x="357158" y="1071546"/>
            <a:ext cx="8429684" cy="5357850"/>
          </a:xfrm>
        </p:spPr>
        <p:txBody>
          <a:bodyPr/>
          <a:lstStyle/>
          <a:p>
            <a:r>
              <a:rPr lang="en-IN" sz="2400" dirty="0"/>
              <a:t>Supports the monitoring, collection, storage, and processing of data from the organization’s basic business transactions, each of which generates data.</a:t>
            </a:r>
          </a:p>
          <a:p>
            <a:pPr>
              <a:buNone/>
            </a:pPr>
            <a:r>
              <a:rPr lang="en-IN" sz="1800" dirty="0"/>
              <a:t>     When you are checking out at DMart, for example, a transaction occurs each time the cashier swipes an item across the bar code reader.</a:t>
            </a:r>
          </a:p>
          <a:p>
            <a:r>
              <a:rPr lang="en-IN" sz="2400" dirty="0"/>
              <a:t>A transaction is anything that changes the firm’s database.</a:t>
            </a:r>
          </a:p>
          <a:p>
            <a:pPr>
              <a:buNone/>
            </a:pPr>
            <a:r>
              <a:rPr lang="en-IN" sz="1800" dirty="0"/>
              <a:t>    Consider a scenario in which a student transfers from one section of an Introduction to MIS course to another section. This move would be a transaction to the university’s information system, but not to the university’s accounting department (the tuition would not change).</a:t>
            </a:r>
          </a:p>
          <a:p>
            <a:pPr>
              <a:buNone/>
            </a:pPr>
            <a:r>
              <a:rPr lang="en-IN" sz="2000" dirty="0"/>
              <a:t>The TPS collects data continuously, typically in real time, that is, as soon as the data is generated and it provides the input data for the corporate </a:t>
            </a:r>
            <a:r>
              <a:rPr lang="en-IN" sz="2000" dirty="0" err="1"/>
              <a:t>databas</a:t>
            </a:r>
            <a:endParaRPr lang="en-IN" sz="2000" dirty="0"/>
          </a:p>
          <a:p>
            <a:pPr>
              <a:buNone/>
            </a:pPr>
            <a:r>
              <a:rPr lang="en-IN" sz="2000" dirty="0"/>
              <a:t>TPSs are considered critical to the success of any enterprise because they supes. port core operations.</a:t>
            </a:r>
          </a:p>
        </p:txBody>
      </p:sp>
      <p:sp>
        <p:nvSpPr>
          <p:cNvPr id="4" name="Date Placeholder 3">
            <a:extLst>
              <a:ext uri="{FF2B5EF4-FFF2-40B4-BE49-F238E27FC236}">
                <a16:creationId xmlns:a16="http://schemas.microsoft.com/office/drawing/2014/main" id="{D2730050-5729-41AE-B16E-371C07903D10}"/>
              </a:ext>
            </a:extLst>
          </p:cNvPr>
          <p:cNvSpPr>
            <a:spLocks noGrp="1"/>
          </p:cNvSpPr>
          <p:nvPr>
            <p:ph type="dt" sz="half" idx="10"/>
          </p:nvPr>
        </p:nvSpPr>
        <p:spPr/>
        <p:txBody>
          <a:bodyPr/>
          <a:lstStyle/>
          <a:p>
            <a:fld id="{6D155EA8-312D-47FB-AFA8-305DC4F687AD}" type="datetime1">
              <a:rPr lang="en-IN" smtClean="0"/>
              <a:t>17-07-2020</a:t>
            </a:fld>
            <a:endParaRPr lang="en-IN"/>
          </a:p>
        </p:txBody>
      </p:sp>
      <p:sp>
        <p:nvSpPr>
          <p:cNvPr id="5" name="Footer Placeholder 4">
            <a:extLst>
              <a:ext uri="{FF2B5EF4-FFF2-40B4-BE49-F238E27FC236}">
                <a16:creationId xmlns:a16="http://schemas.microsoft.com/office/drawing/2014/main" id="{941C0428-CFAE-48AB-B4A5-7ACBF49099EE}"/>
              </a:ext>
            </a:extLst>
          </p:cNvPr>
          <p:cNvSpPr>
            <a:spLocks noGrp="1"/>
          </p:cNvSpPr>
          <p:nvPr>
            <p:ph type="ftr" sz="quarter" idx="11"/>
          </p:nvPr>
        </p:nvSpPr>
        <p:spPr/>
        <p:txBody>
          <a:bodyPr/>
          <a:lstStyle/>
          <a:p>
            <a:r>
              <a:rPr lang="en-IN"/>
              <a:t>2020-2021</a:t>
            </a:r>
          </a:p>
        </p:txBody>
      </p:sp>
      <p:sp>
        <p:nvSpPr>
          <p:cNvPr id="6" name="Slide Number Placeholder 5">
            <a:extLst>
              <a:ext uri="{FF2B5EF4-FFF2-40B4-BE49-F238E27FC236}">
                <a16:creationId xmlns:a16="http://schemas.microsoft.com/office/drawing/2014/main" id="{B62EB49A-A518-42CA-BE57-FC8C92B656B3}"/>
              </a:ext>
            </a:extLst>
          </p:cNvPr>
          <p:cNvSpPr>
            <a:spLocks noGrp="1"/>
          </p:cNvSpPr>
          <p:nvPr>
            <p:ph type="sldNum" sz="quarter" idx="12"/>
          </p:nvPr>
        </p:nvSpPr>
        <p:spPr/>
        <p:txBody>
          <a:bodyPr/>
          <a:lstStyle/>
          <a:p>
            <a:fld id="{ADB22397-08FA-4188-A49E-B0C3E19F07F5}" type="slidenum">
              <a:rPr lang="en-IN" smtClean="0"/>
              <a:pPr/>
              <a:t>29</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D4F0-ABB5-4154-876A-66BAF203DA9A}"/>
              </a:ext>
            </a:extLst>
          </p:cNvPr>
          <p:cNvSpPr>
            <a:spLocks noGrp="1"/>
          </p:cNvSpPr>
          <p:nvPr>
            <p:ph type="title"/>
          </p:nvPr>
        </p:nvSpPr>
        <p:spPr/>
        <p:txBody>
          <a:bodyPr/>
          <a:lstStyle/>
          <a:p>
            <a:r>
              <a:rPr lang="en-US" b="1" dirty="0">
                <a:solidFill>
                  <a:schemeClr val="tx1"/>
                </a:solidFill>
              </a:rPr>
              <a:t>Syllabus</a:t>
            </a:r>
            <a:endParaRPr lang="en-IN" b="1" dirty="0">
              <a:solidFill>
                <a:schemeClr val="tx1"/>
              </a:solidFill>
            </a:endParaRPr>
          </a:p>
        </p:txBody>
      </p:sp>
      <p:sp>
        <p:nvSpPr>
          <p:cNvPr id="3" name="Content Placeholder 2">
            <a:extLst>
              <a:ext uri="{FF2B5EF4-FFF2-40B4-BE49-F238E27FC236}">
                <a16:creationId xmlns:a16="http://schemas.microsoft.com/office/drawing/2014/main" id="{2743F428-BA75-4686-8E08-2A5F958EA308}"/>
              </a:ext>
            </a:extLst>
          </p:cNvPr>
          <p:cNvSpPr>
            <a:spLocks noGrp="1"/>
          </p:cNvSpPr>
          <p:nvPr>
            <p:ph sz="quarter" idx="1"/>
          </p:nvPr>
        </p:nvSpPr>
        <p:spPr/>
        <p:txBody>
          <a:bodyPr>
            <a:normAutofit/>
          </a:bodyPr>
          <a:lstStyle/>
          <a:p>
            <a:r>
              <a:rPr lang="en-IN" sz="2800" b="1" dirty="0">
                <a:solidFill>
                  <a:srgbClr val="002060"/>
                </a:solidFill>
              </a:rPr>
              <a:t>Organizational Strategy, Competitive Advantage</a:t>
            </a:r>
          </a:p>
          <a:p>
            <a:r>
              <a:rPr lang="en-IN" sz="2800" b="1" dirty="0">
                <a:solidFill>
                  <a:schemeClr val="accent1">
                    <a:lumMod val="75000"/>
                  </a:schemeClr>
                </a:solidFill>
              </a:rPr>
              <a:t>Ethics and Privacy</a:t>
            </a:r>
          </a:p>
          <a:p>
            <a:r>
              <a:rPr lang="en-IN" sz="2800" b="1" dirty="0">
                <a:solidFill>
                  <a:srgbClr val="7030A0"/>
                </a:solidFill>
              </a:rPr>
              <a:t>Information Security</a:t>
            </a:r>
          </a:p>
          <a:p>
            <a:r>
              <a:rPr lang="en-IN" sz="2800" b="1" dirty="0">
                <a:solidFill>
                  <a:srgbClr val="002060"/>
                </a:solidFill>
              </a:rPr>
              <a:t>Data and Knowledge Management</a:t>
            </a:r>
          </a:p>
          <a:p>
            <a:r>
              <a:rPr lang="en-IN" sz="2800" b="1" dirty="0">
                <a:solidFill>
                  <a:srgbClr val="00B050"/>
                </a:solidFill>
              </a:rPr>
              <a:t>Telecommunications and Networking</a:t>
            </a:r>
          </a:p>
          <a:p>
            <a:r>
              <a:rPr lang="en-IN" sz="2800" b="1" dirty="0">
                <a:solidFill>
                  <a:schemeClr val="accent2"/>
                </a:solidFill>
              </a:rPr>
              <a:t>E-Business and E-Commerce</a:t>
            </a:r>
          </a:p>
          <a:p>
            <a:r>
              <a:rPr lang="en-IN" sz="2800" b="1" dirty="0">
                <a:solidFill>
                  <a:srgbClr val="0070C0"/>
                </a:solidFill>
              </a:rPr>
              <a:t>Mobile Computing, and Mobile Commerce</a:t>
            </a:r>
          </a:p>
          <a:p>
            <a:r>
              <a:rPr lang="en-IN" b="1" dirty="0">
                <a:solidFill>
                  <a:srgbClr val="7030A0"/>
                </a:solidFill>
              </a:rPr>
              <a:t>Social Computing</a:t>
            </a:r>
          </a:p>
          <a:p>
            <a:r>
              <a:rPr lang="en-IN" b="1" dirty="0">
                <a:solidFill>
                  <a:schemeClr val="accent4">
                    <a:lumMod val="75000"/>
                  </a:schemeClr>
                </a:solidFill>
              </a:rPr>
              <a:t>CR Management and Supply Chain Management</a:t>
            </a:r>
            <a:endParaRPr lang="en-IN" sz="2800" b="1" dirty="0">
              <a:solidFill>
                <a:schemeClr val="accent4">
                  <a:lumMod val="75000"/>
                </a:schemeClr>
              </a:solidFill>
            </a:endParaRPr>
          </a:p>
        </p:txBody>
      </p:sp>
      <p:sp>
        <p:nvSpPr>
          <p:cNvPr id="4" name="Date Placeholder 3">
            <a:extLst>
              <a:ext uri="{FF2B5EF4-FFF2-40B4-BE49-F238E27FC236}">
                <a16:creationId xmlns:a16="http://schemas.microsoft.com/office/drawing/2014/main" id="{1B5E254F-4D1D-4EC6-860C-8618DE90F134}"/>
              </a:ext>
            </a:extLst>
          </p:cNvPr>
          <p:cNvSpPr>
            <a:spLocks noGrp="1"/>
          </p:cNvSpPr>
          <p:nvPr>
            <p:ph type="dt" sz="half" idx="10"/>
          </p:nvPr>
        </p:nvSpPr>
        <p:spPr/>
        <p:txBody>
          <a:bodyPr/>
          <a:lstStyle/>
          <a:p>
            <a:fld id="{00577430-BF13-43BD-981E-4E2FAC94B7E1}" type="datetime1">
              <a:rPr lang="en-IN" smtClean="0"/>
              <a:t>17-07-2020</a:t>
            </a:fld>
            <a:endParaRPr lang="en-IN"/>
          </a:p>
        </p:txBody>
      </p:sp>
      <p:sp>
        <p:nvSpPr>
          <p:cNvPr id="5" name="Footer Placeholder 4">
            <a:extLst>
              <a:ext uri="{FF2B5EF4-FFF2-40B4-BE49-F238E27FC236}">
                <a16:creationId xmlns:a16="http://schemas.microsoft.com/office/drawing/2014/main" id="{34B604F2-7BA2-4D02-81D3-EEF98626E62E}"/>
              </a:ext>
            </a:extLst>
          </p:cNvPr>
          <p:cNvSpPr>
            <a:spLocks noGrp="1"/>
          </p:cNvSpPr>
          <p:nvPr>
            <p:ph type="ftr" sz="quarter" idx="11"/>
          </p:nvPr>
        </p:nvSpPr>
        <p:spPr/>
        <p:txBody>
          <a:bodyPr/>
          <a:lstStyle/>
          <a:p>
            <a:r>
              <a:rPr lang="en-IN"/>
              <a:t>2020-2021</a:t>
            </a:r>
          </a:p>
        </p:txBody>
      </p:sp>
      <p:sp>
        <p:nvSpPr>
          <p:cNvPr id="6" name="Slide Number Placeholder 5">
            <a:extLst>
              <a:ext uri="{FF2B5EF4-FFF2-40B4-BE49-F238E27FC236}">
                <a16:creationId xmlns:a16="http://schemas.microsoft.com/office/drawing/2014/main" id="{F0C8CA13-B989-4366-8C9B-C29E94BB5923}"/>
              </a:ext>
            </a:extLst>
          </p:cNvPr>
          <p:cNvSpPr>
            <a:spLocks noGrp="1"/>
          </p:cNvSpPr>
          <p:nvPr>
            <p:ph type="sldNum" sz="quarter" idx="12"/>
          </p:nvPr>
        </p:nvSpPr>
        <p:spPr/>
        <p:txBody>
          <a:bodyPr/>
          <a:lstStyle/>
          <a:p>
            <a:fld id="{ADB22397-08FA-4188-A49E-B0C3E19F07F5}" type="slidenum">
              <a:rPr lang="en-IN" smtClean="0"/>
              <a:pPr/>
              <a:t>3</a:t>
            </a:fld>
            <a:endParaRPr lang="en-IN"/>
          </a:p>
        </p:txBody>
      </p:sp>
    </p:spTree>
    <p:extLst>
      <p:ext uri="{BB962C8B-B14F-4D97-AF65-F5344CB8AC3E}">
        <p14:creationId xmlns:p14="http://schemas.microsoft.com/office/powerpoint/2010/main" val="227953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up)">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up)">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up)">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Enterprise Resource Planning (ERP)</a:t>
            </a:r>
          </a:p>
        </p:txBody>
      </p:sp>
      <p:sp>
        <p:nvSpPr>
          <p:cNvPr id="3" name="Content Placeholder 2"/>
          <p:cNvSpPr>
            <a:spLocks noGrp="1"/>
          </p:cNvSpPr>
          <p:nvPr>
            <p:ph sz="quarter" idx="1"/>
          </p:nvPr>
        </p:nvSpPr>
        <p:spPr>
          <a:xfrm>
            <a:off x="428596" y="1447800"/>
            <a:ext cx="8429684" cy="4981596"/>
          </a:xfrm>
        </p:spPr>
        <p:txBody>
          <a:bodyPr>
            <a:normAutofit/>
          </a:bodyPr>
          <a:lstStyle/>
          <a:p>
            <a:pPr lvl="0"/>
            <a:r>
              <a:rPr lang="en-IN" sz="2200" dirty="0"/>
              <a:t>Enterprise Resource Planning is software that integrates all departments and functions across a business into a single system while still serving each department’s specific needs. It is designed to help businesses make </a:t>
            </a:r>
            <a:r>
              <a:rPr lang="en-IN" sz="2200" u="sng" dirty="0"/>
              <a:t>smarter decisions</a:t>
            </a:r>
            <a:r>
              <a:rPr lang="en-IN" sz="2200" dirty="0"/>
              <a:t>, </a:t>
            </a:r>
            <a:r>
              <a:rPr lang="en-IN" sz="2200" u="sng" dirty="0"/>
              <a:t>serve their customers better</a:t>
            </a:r>
            <a:r>
              <a:rPr lang="en-IN" sz="2200" dirty="0"/>
              <a:t>, and </a:t>
            </a:r>
            <a:r>
              <a:rPr lang="en-IN" sz="2200" u="sng" dirty="0"/>
              <a:t>work more efficiently overall</a:t>
            </a:r>
            <a:r>
              <a:rPr lang="en-IN" sz="2200" dirty="0"/>
              <a:t> by </a:t>
            </a:r>
            <a:r>
              <a:rPr lang="en-IN" sz="2200" b="1" dirty="0"/>
              <a:t>automating processes and workflows</a:t>
            </a:r>
            <a:r>
              <a:rPr lang="en-IN" sz="2200" dirty="0"/>
              <a:t>. </a:t>
            </a:r>
          </a:p>
          <a:p>
            <a:r>
              <a:rPr lang="en-IN" sz="2400" dirty="0"/>
              <a:t>ERP software is important because it can facilitate the following:</a:t>
            </a:r>
          </a:p>
          <a:p>
            <a:pPr lvl="1">
              <a:buFont typeface="Wingdings" pitchFamily="2" charset="2"/>
              <a:buChar char="ü"/>
            </a:pPr>
            <a:r>
              <a:rPr lang="en-IN" sz="1900" dirty="0"/>
              <a:t>Increase </a:t>
            </a:r>
            <a:r>
              <a:rPr lang="en-IN" sz="1900" u="sng" dirty="0"/>
              <a:t>effective communication</a:t>
            </a:r>
            <a:r>
              <a:rPr lang="en-IN" sz="1900" dirty="0"/>
              <a:t> between departments</a:t>
            </a:r>
          </a:p>
          <a:p>
            <a:pPr lvl="1">
              <a:buFont typeface="Wingdings" pitchFamily="2" charset="2"/>
              <a:buChar char="ü"/>
            </a:pPr>
            <a:r>
              <a:rPr lang="en-IN" sz="1900" dirty="0"/>
              <a:t>Allow employees </a:t>
            </a:r>
            <a:r>
              <a:rPr lang="en-IN" sz="1900" u="sng" dirty="0"/>
              <a:t>to access information</a:t>
            </a:r>
            <a:r>
              <a:rPr lang="en-IN" sz="1900" dirty="0"/>
              <a:t> they need from anywhere</a:t>
            </a:r>
          </a:p>
          <a:p>
            <a:pPr lvl="1">
              <a:buFont typeface="Wingdings" pitchFamily="2" charset="2"/>
              <a:buChar char="ü"/>
            </a:pPr>
            <a:r>
              <a:rPr lang="en-IN" sz="1900" u="sng" dirty="0"/>
              <a:t>Streamline processes</a:t>
            </a:r>
            <a:r>
              <a:rPr lang="en-IN" sz="1900" dirty="0"/>
              <a:t> across various department</a:t>
            </a:r>
          </a:p>
          <a:p>
            <a:pPr lvl="1">
              <a:buFont typeface="Wingdings" pitchFamily="2" charset="2"/>
              <a:buChar char="ü"/>
            </a:pPr>
            <a:r>
              <a:rPr lang="en-IN" sz="1900" dirty="0"/>
              <a:t>Provide a bird’s eye view of a business' overall operations</a:t>
            </a:r>
          </a:p>
          <a:p>
            <a:pPr lvl="1">
              <a:buFont typeface="Wingdings" pitchFamily="2" charset="2"/>
              <a:buChar char="ü"/>
            </a:pPr>
            <a:r>
              <a:rPr lang="en-IN" sz="1900" dirty="0"/>
              <a:t>Better manage a company's finances</a:t>
            </a:r>
          </a:p>
          <a:p>
            <a:pPr lvl="0"/>
            <a:endParaRPr lang="en-IN" sz="2200" dirty="0"/>
          </a:p>
          <a:p>
            <a:endParaRPr lang="en-IN" dirty="0"/>
          </a:p>
        </p:txBody>
      </p:sp>
      <p:sp>
        <p:nvSpPr>
          <p:cNvPr id="4" name="Date Placeholder 3">
            <a:extLst>
              <a:ext uri="{FF2B5EF4-FFF2-40B4-BE49-F238E27FC236}">
                <a16:creationId xmlns:a16="http://schemas.microsoft.com/office/drawing/2014/main" id="{FF2DA0D7-C246-47EA-AD89-EB8BE46F41E2}"/>
              </a:ext>
            </a:extLst>
          </p:cNvPr>
          <p:cNvSpPr>
            <a:spLocks noGrp="1"/>
          </p:cNvSpPr>
          <p:nvPr>
            <p:ph type="dt" sz="half" idx="10"/>
          </p:nvPr>
        </p:nvSpPr>
        <p:spPr/>
        <p:txBody>
          <a:bodyPr/>
          <a:lstStyle/>
          <a:p>
            <a:fld id="{4C27AF11-565B-4B5C-99CA-B2ECFD53376E}" type="datetime1">
              <a:rPr lang="en-IN" smtClean="0"/>
              <a:t>17-07-2020</a:t>
            </a:fld>
            <a:endParaRPr lang="en-IN"/>
          </a:p>
        </p:txBody>
      </p:sp>
      <p:sp>
        <p:nvSpPr>
          <p:cNvPr id="5" name="Footer Placeholder 4">
            <a:extLst>
              <a:ext uri="{FF2B5EF4-FFF2-40B4-BE49-F238E27FC236}">
                <a16:creationId xmlns:a16="http://schemas.microsoft.com/office/drawing/2014/main" id="{E4651D32-5FCB-4936-B62F-31F9E77D5570}"/>
              </a:ext>
            </a:extLst>
          </p:cNvPr>
          <p:cNvSpPr>
            <a:spLocks noGrp="1"/>
          </p:cNvSpPr>
          <p:nvPr>
            <p:ph type="ftr" sz="quarter" idx="11"/>
          </p:nvPr>
        </p:nvSpPr>
        <p:spPr/>
        <p:txBody>
          <a:bodyPr/>
          <a:lstStyle/>
          <a:p>
            <a:r>
              <a:rPr lang="en-IN"/>
              <a:t>2020-2021</a:t>
            </a:r>
          </a:p>
        </p:txBody>
      </p:sp>
      <p:sp>
        <p:nvSpPr>
          <p:cNvPr id="6" name="Slide Number Placeholder 5">
            <a:extLst>
              <a:ext uri="{FF2B5EF4-FFF2-40B4-BE49-F238E27FC236}">
                <a16:creationId xmlns:a16="http://schemas.microsoft.com/office/drawing/2014/main" id="{B32824F8-57AE-481A-801C-9A5801D03DEE}"/>
              </a:ext>
            </a:extLst>
          </p:cNvPr>
          <p:cNvSpPr>
            <a:spLocks noGrp="1"/>
          </p:cNvSpPr>
          <p:nvPr>
            <p:ph type="sldNum" sz="quarter" idx="12"/>
          </p:nvPr>
        </p:nvSpPr>
        <p:spPr/>
        <p:txBody>
          <a:bodyPr/>
          <a:lstStyle/>
          <a:p>
            <a:fld id="{ADB22397-08FA-4188-A49E-B0C3E19F07F5}" type="slidenum">
              <a:rPr lang="en-IN" smtClean="0"/>
              <a:pPr/>
              <a:t>30</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2060"/>
                </a:solidFill>
              </a:rPr>
              <a:t>ERP ...</a:t>
            </a:r>
          </a:p>
        </p:txBody>
      </p:sp>
      <p:sp>
        <p:nvSpPr>
          <p:cNvPr id="3" name="Content Placeholder 2"/>
          <p:cNvSpPr>
            <a:spLocks noGrp="1"/>
          </p:cNvSpPr>
          <p:nvPr>
            <p:ph sz="quarter" idx="1"/>
          </p:nvPr>
        </p:nvSpPr>
        <p:spPr/>
        <p:txBody>
          <a:bodyPr>
            <a:normAutofit/>
          </a:bodyPr>
          <a:lstStyle/>
          <a:p>
            <a:r>
              <a:rPr lang="en-IN" dirty="0"/>
              <a:t>ERP can be beneficial from a marketing standpoint because it helps you </a:t>
            </a:r>
          </a:p>
          <a:p>
            <a:pPr lvl="1">
              <a:buFont typeface="Wingdings" pitchFamily="2" charset="2"/>
              <a:buChar char="Ø"/>
            </a:pPr>
            <a:r>
              <a:rPr lang="en-IN" sz="2000" b="1" dirty="0"/>
              <a:t>see how your business is doing </a:t>
            </a:r>
            <a:r>
              <a:rPr lang="en-IN" sz="2000" dirty="0"/>
              <a:t>as a whole </a:t>
            </a:r>
          </a:p>
          <a:p>
            <a:pPr lvl="1">
              <a:buFont typeface="Wingdings" pitchFamily="2" charset="2"/>
              <a:buChar char="Ø"/>
            </a:pPr>
            <a:r>
              <a:rPr lang="en-IN" sz="2000" b="1" dirty="0"/>
              <a:t>reveal areas of opportunity </a:t>
            </a:r>
            <a:r>
              <a:rPr lang="en-IN" sz="2000" dirty="0"/>
              <a:t>where improvements can be made</a:t>
            </a:r>
            <a:r>
              <a:rPr lang="en-IN" sz="2000" b="1" dirty="0"/>
              <a:t>.</a:t>
            </a:r>
            <a:endParaRPr lang="en-IN" sz="2000" dirty="0"/>
          </a:p>
          <a:p>
            <a:pPr lvl="1">
              <a:buFont typeface="Wingdings" pitchFamily="2" charset="2"/>
              <a:buChar char="Ø"/>
            </a:pPr>
            <a:r>
              <a:rPr lang="en-IN" sz="2000" dirty="0"/>
              <a:t>provides valuable </a:t>
            </a:r>
            <a:r>
              <a:rPr lang="en-IN" sz="2000" b="1" dirty="0"/>
              <a:t>data and analytics</a:t>
            </a:r>
            <a:r>
              <a:rPr lang="en-IN" sz="2000" dirty="0"/>
              <a:t> that will help you understand your customers better </a:t>
            </a:r>
          </a:p>
          <a:p>
            <a:pPr lvl="1">
              <a:buFont typeface="Wingdings" pitchFamily="2" charset="2"/>
              <a:buChar char="Ø"/>
            </a:pPr>
            <a:r>
              <a:rPr lang="en-IN" sz="2000" dirty="0"/>
              <a:t>will give you insight that you can use to tailor your </a:t>
            </a:r>
            <a:r>
              <a:rPr lang="en-IN" sz="2000" b="1" dirty="0"/>
              <a:t>marketing strategy</a:t>
            </a:r>
            <a:r>
              <a:rPr lang="en-IN" sz="2000" dirty="0"/>
              <a:t>. </a:t>
            </a:r>
          </a:p>
          <a:p>
            <a:pPr lvl="1">
              <a:buFont typeface="Wingdings" pitchFamily="2" charset="2"/>
              <a:buChar char="Ø"/>
            </a:pPr>
            <a:r>
              <a:rPr lang="en-IN" sz="2000" dirty="0"/>
              <a:t>It also makes it easier to communicate effectively with your customers and </a:t>
            </a:r>
            <a:r>
              <a:rPr lang="en-IN" sz="2000" b="1" dirty="0"/>
              <a:t>provide better customer service</a:t>
            </a:r>
            <a:r>
              <a:rPr lang="en-IN" sz="2000" dirty="0"/>
              <a:t>. </a:t>
            </a:r>
          </a:p>
          <a:p>
            <a:endParaRPr lang="en-IN" dirty="0"/>
          </a:p>
        </p:txBody>
      </p:sp>
      <p:sp>
        <p:nvSpPr>
          <p:cNvPr id="4" name="Date Placeholder 3">
            <a:extLst>
              <a:ext uri="{FF2B5EF4-FFF2-40B4-BE49-F238E27FC236}">
                <a16:creationId xmlns:a16="http://schemas.microsoft.com/office/drawing/2014/main" id="{CFA571C9-9B62-41E1-BCA7-2E08D0F26BA6}"/>
              </a:ext>
            </a:extLst>
          </p:cNvPr>
          <p:cNvSpPr>
            <a:spLocks noGrp="1"/>
          </p:cNvSpPr>
          <p:nvPr>
            <p:ph type="dt" sz="half" idx="10"/>
          </p:nvPr>
        </p:nvSpPr>
        <p:spPr/>
        <p:txBody>
          <a:bodyPr/>
          <a:lstStyle/>
          <a:p>
            <a:fld id="{99AC141C-B65E-453E-B1ED-D0EA3640CDFE}" type="datetime1">
              <a:rPr lang="en-IN" smtClean="0"/>
              <a:t>17-07-2020</a:t>
            </a:fld>
            <a:endParaRPr lang="en-IN"/>
          </a:p>
        </p:txBody>
      </p:sp>
      <p:sp>
        <p:nvSpPr>
          <p:cNvPr id="5" name="Footer Placeholder 4">
            <a:extLst>
              <a:ext uri="{FF2B5EF4-FFF2-40B4-BE49-F238E27FC236}">
                <a16:creationId xmlns:a16="http://schemas.microsoft.com/office/drawing/2014/main" id="{5CB58EE7-DED4-4FE6-A209-59DC9912C21E}"/>
              </a:ext>
            </a:extLst>
          </p:cNvPr>
          <p:cNvSpPr>
            <a:spLocks noGrp="1"/>
          </p:cNvSpPr>
          <p:nvPr>
            <p:ph type="ftr" sz="quarter" idx="11"/>
          </p:nvPr>
        </p:nvSpPr>
        <p:spPr/>
        <p:txBody>
          <a:bodyPr/>
          <a:lstStyle/>
          <a:p>
            <a:r>
              <a:rPr lang="en-IN"/>
              <a:t>2020-2021</a:t>
            </a:r>
          </a:p>
        </p:txBody>
      </p:sp>
      <p:sp>
        <p:nvSpPr>
          <p:cNvPr id="6" name="Slide Number Placeholder 5">
            <a:extLst>
              <a:ext uri="{FF2B5EF4-FFF2-40B4-BE49-F238E27FC236}">
                <a16:creationId xmlns:a16="http://schemas.microsoft.com/office/drawing/2014/main" id="{0A5DA8DF-8E2B-4913-B37E-6FBC5D98DDBE}"/>
              </a:ext>
            </a:extLst>
          </p:cNvPr>
          <p:cNvSpPr>
            <a:spLocks noGrp="1"/>
          </p:cNvSpPr>
          <p:nvPr>
            <p:ph type="sldNum" sz="quarter" idx="12"/>
          </p:nvPr>
        </p:nvSpPr>
        <p:spPr/>
        <p:txBody>
          <a:bodyPr/>
          <a:lstStyle/>
          <a:p>
            <a:fld id="{ADB22397-08FA-4188-A49E-B0C3E19F07F5}" type="slidenum">
              <a:rPr lang="en-IN" smtClean="0"/>
              <a:pPr/>
              <a:t>31</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290"/>
            <a:ext cx="7858180" cy="1071570"/>
          </a:xfrm>
        </p:spPr>
        <p:txBody>
          <a:bodyPr>
            <a:normAutofit/>
          </a:bodyPr>
          <a:lstStyle/>
          <a:p>
            <a:r>
              <a:rPr lang="en-US" b="1" dirty="0">
                <a:solidFill>
                  <a:schemeClr val="accent2"/>
                </a:solidFill>
              </a:rPr>
              <a:t>Other systems</a:t>
            </a:r>
            <a:endParaRPr lang="en-IN" b="1" dirty="0">
              <a:solidFill>
                <a:schemeClr val="accent2"/>
              </a:solidFill>
            </a:endParaRPr>
          </a:p>
        </p:txBody>
      </p:sp>
      <p:sp>
        <p:nvSpPr>
          <p:cNvPr id="3" name="Content Placeholder 2"/>
          <p:cNvSpPr>
            <a:spLocks noGrp="1"/>
          </p:cNvSpPr>
          <p:nvPr>
            <p:ph sz="quarter" idx="1"/>
          </p:nvPr>
        </p:nvSpPr>
        <p:spPr>
          <a:xfrm>
            <a:off x="357158" y="1447800"/>
            <a:ext cx="8429684" cy="4572000"/>
          </a:xfrm>
        </p:spPr>
        <p:txBody>
          <a:bodyPr>
            <a:normAutofit/>
          </a:bodyPr>
          <a:lstStyle/>
          <a:p>
            <a:r>
              <a:rPr lang="en-IN" sz="2400" dirty="0"/>
              <a:t>ERP systems and TPSs function primarily within a single organization.</a:t>
            </a:r>
          </a:p>
          <a:p>
            <a:r>
              <a:rPr lang="en-IN" sz="2400" dirty="0"/>
              <a:t>Information systems that connect two or more organizations are referred to as </a:t>
            </a:r>
            <a:r>
              <a:rPr lang="en-IN" sz="2400" b="1" dirty="0"/>
              <a:t>interorganizational information systems</a:t>
            </a:r>
            <a:r>
              <a:rPr lang="en-IN" sz="2400" dirty="0"/>
              <a:t> (IOSs)</a:t>
            </a:r>
          </a:p>
          <a:p>
            <a:r>
              <a:rPr lang="en-IN" sz="2400" dirty="0"/>
              <a:t>IOSs support many interorganizational operations, of which </a:t>
            </a:r>
            <a:r>
              <a:rPr lang="en-IN" sz="2200" b="1" dirty="0"/>
              <a:t>supply chain management </a:t>
            </a:r>
            <a:r>
              <a:rPr lang="en-IN" sz="2400" dirty="0"/>
              <a:t>is the best known.</a:t>
            </a:r>
          </a:p>
          <a:p>
            <a:pPr lvl="1">
              <a:buFont typeface="Courier New" pitchFamily="49" charset="0"/>
              <a:buChar char="o"/>
            </a:pPr>
            <a:r>
              <a:rPr lang="en-IN" sz="2000" dirty="0"/>
              <a:t>An organization’s supply chain is the flow of materials, information, money, and services from suppliers of raw materials through factories and warehouses to the end customers.</a:t>
            </a:r>
          </a:p>
          <a:p>
            <a:pPr lvl="1">
              <a:buFont typeface="Courier New" pitchFamily="49" charset="0"/>
              <a:buChar char="o"/>
            </a:pPr>
            <a:r>
              <a:rPr lang="en-IN" sz="2000" dirty="0"/>
              <a:t>Information flows, financial flows, and digitizable products go through the Internet, whereas physical products are shipped.</a:t>
            </a:r>
          </a:p>
        </p:txBody>
      </p:sp>
      <p:sp>
        <p:nvSpPr>
          <p:cNvPr id="4" name="Date Placeholder 3">
            <a:extLst>
              <a:ext uri="{FF2B5EF4-FFF2-40B4-BE49-F238E27FC236}">
                <a16:creationId xmlns:a16="http://schemas.microsoft.com/office/drawing/2014/main" id="{FECD6F27-FF9A-48B9-935E-29A6C6F8FAFC}"/>
              </a:ext>
            </a:extLst>
          </p:cNvPr>
          <p:cNvSpPr>
            <a:spLocks noGrp="1"/>
          </p:cNvSpPr>
          <p:nvPr>
            <p:ph type="dt" sz="half" idx="10"/>
          </p:nvPr>
        </p:nvSpPr>
        <p:spPr/>
        <p:txBody>
          <a:bodyPr/>
          <a:lstStyle/>
          <a:p>
            <a:fld id="{13CC90BD-6AEC-4A3A-B1B3-793D26316B49}" type="datetime1">
              <a:rPr lang="en-IN" smtClean="0"/>
              <a:t>17-07-2020</a:t>
            </a:fld>
            <a:endParaRPr lang="en-IN"/>
          </a:p>
        </p:txBody>
      </p:sp>
      <p:sp>
        <p:nvSpPr>
          <p:cNvPr id="5" name="Footer Placeholder 4">
            <a:extLst>
              <a:ext uri="{FF2B5EF4-FFF2-40B4-BE49-F238E27FC236}">
                <a16:creationId xmlns:a16="http://schemas.microsoft.com/office/drawing/2014/main" id="{D39BF90B-6BBF-4770-8E8C-A25C167DC1FE}"/>
              </a:ext>
            </a:extLst>
          </p:cNvPr>
          <p:cNvSpPr>
            <a:spLocks noGrp="1"/>
          </p:cNvSpPr>
          <p:nvPr>
            <p:ph type="ftr" sz="quarter" idx="11"/>
          </p:nvPr>
        </p:nvSpPr>
        <p:spPr/>
        <p:txBody>
          <a:bodyPr/>
          <a:lstStyle/>
          <a:p>
            <a:r>
              <a:rPr lang="en-IN"/>
              <a:t>2020-2021</a:t>
            </a:r>
          </a:p>
        </p:txBody>
      </p:sp>
      <p:sp>
        <p:nvSpPr>
          <p:cNvPr id="6" name="Slide Number Placeholder 5">
            <a:extLst>
              <a:ext uri="{FF2B5EF4-FFF2-40B4-BE49-F238E27FC236}">
                <a16:creationId xmlns:a16="http://schemas.microsoft.com/office/drawing/2014/main" id="{E6E2A6D5-BF77-4E7F-A2DF-6DD4FD9284A1}"/>
              </a:ext>
            </a:extLst>
          </p:cNvPr>
          <p:cNvSpPr>
            <a:spLocks noGrp="1"/>
          </p:cNvSpPr>
          <p:nvPr>
            <p:ph type="sldNum" sz="quarter" idx="12"/>
          </p:nvPr>
        </p:nvSpPr>
        <p:spPr/>
        <p:txBody>
          <a:bodyPr/>
          <a:lstStyle/>
          <a:p>
            <a:fld id="{ADB22397-08FA-4188-A49E-B0C3E19F07F5}" type="slidenum">
              <a:rPr lang="en-IN" smtClean="0"/>
              <a:pPr/>
              <a:t>32</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Other systems  …</a:t>
            </a:r>
            <a:endParaRPr lang="en-IN" dirty="0"/>
          </a:p>
        </p:txBody>
      </p:sp>
      <p:sp>
        <p:nvSpPr>
          <p:cNvPr id="3" name="Content Placeholder 2"/>
          <p:cNvSpPr>
            <a:spLocks noGrp="1"/>
          </p:cNvSpPr>
          <p:nvPr>
            <p:ph sz="quarter" idx="1"/>
          </p:nvPr>
        </p:nvSpPr>
        <p:spPr>
          <a:xfrm>
            <a:off x="500034" y="1447800"/>
            <a:ext cx="8429684" cy="4572000"/>
          </a:xfrm>
        </p:spPr>
        <p:txBody>
          <a:bodyPr>
            <a:normAutofit lnSpcReduction="10000"/>
          </a:bodyPr>
          <a:lstStyle/>
          <a:p>
            <a:r>
              <a:rPr lang="en-IN" sz="2500" b="1" dirty="0"/>
              <a:t>Electronic commerce systems </a:t>
            </a:r>
            <a:r>
              <a:rPr lang="en-IN" sz="2500" dirty="0"/>
              <a:t>are another type of interorganizational information system. </a:t>
            </a:r>
          </a:p>
          <a:p>
            <a:r>
              <a:rPr lang="en-IN" sz="2500" b="1" dirty="0"/>
              <a:t>Office automation systems </a:t>
            </a:r>
            <a:r>
              <a:rPr lang="en-IN" sz="2500" dirty="0"/>
              <a:t>(OASs) typically support the clerical staff, lower and middle managers, and knowledge workers. </a:t>
            </a:r>
          </a:p>
          <a:p>
            <a:r>
              <a:rPr lang="en-IN" sz="2500" b="1" dirty="0"/>
              <a:t>Business intelligence systems </a:t>
            </a:r>
            <a:r>
              <a:rPr lang="en-IN" sz="2500" dirty="0"/>
              <a:t>provide computer-based support for complex, non-routine decisions, primarily for middle managers and knowledge workers.</a:t>
            </a:r>
          </a:p>
          <a:p>
            <a:r>
              <a:rPr lang="en-IN" sz="1900" dirty="0"/>
              <a:t>These employees use OASs to develop documents (word processing and desktop publishing software), schedule resources (electronic calendars), and communicate (e-mail, voice mail, videoconferencing, and groupware)</a:t>
            </a:r>
          </a:p>
          <a:p>
            <a:pPr>
              <a:buNone/>
            </a:pPr>
            <a:r>
              <a:rPr lang="en-IN" dirty="0"/>
              <a:t>   </a:t>
            </a:r>
            <a:r>
              <a:rPr lang="en-IN" sz="1800" dirty="0"/>
              <a:t>These systems enable organizations to conduct transactions, called business-to-business (B2B) electronic commerce, and customers to conduct transactions with businesses, called business to-consumer (B2C) electronic commerce. E-commerce systems typically are Internet based. </a:t>
            </a:r>
          </a:p>
        </p:txBody>
      </p:sp>
      <p:sp>
        <p:nvSpPr>
          <p:cNvPr id="4" name="Date Placeholder 3">
            <a:extLst>
              <a:ext uri="{FF2B5EF4-FFF2-40B4-BE49-F238E27FC236}">
                <a16:creationId xmlns:a16="http://schemas.microsoft.com/office/drawing/2014/main" id="{28F2FFCF-FAFD-475D-917C-8F158B323CAD}"/>
              </a:ext>
            </a:extLst>
          </p:cNvPr>
          <p:cNvSpPr>
            <a:spLocks noGrp="1"/>
          </p:cNvSpPr>
          <p:nvPr>
            <p:ph type="dt" sz="half" idx="10"/>
          </p:nvPr>
        </p:nvSpPr>
        <p:spPr/>
        <p:txBody>
          <a:bodyPr/>
          <a:lstStyle/>
          <a:p>
            <a:fld id="{A49A759D-B368-4CFF-982F-4C944229A808}" type="datetime1">
              <a:rPr lang="en-IN" smtClean="0"/>
              <a:t>17-07-2020</a:t>
            </a:fld>
            <a:endParaRPr lang="en-IN"/>
          </a:p>
        </p:txBody>
      </p:sp>
      <p:sp>
        <p:nvSpPr>
          <p:cNvPr id="5" name="Footer Placeholder 4">
            <a:extLst>
              <a:ext uri="{FF2B5EF4-FFF2-40B4-BE49-F238E27FC236}">
                <a16:creationId xmlns:a16="http://schemas.microsoft.com/office/drawing/2014/main" id="{5A782267-3670-45C0-9C9E-3782E2E7830A}"/>
              </a:ext>
            </a:extLst>
          </p:cNvPr>
          <p:cNvSpPr>
            <a:spLocks noGrp="1"/>
          </p:cNvSpPr>
          <p:nvPr>
            <p:ph type="ftr" sz="quarter" idx="11"/>
          </p:nvPr>
        </p:nvSpPr>
        <p:spPr/>
        <p:txBody>
          <a:bodyPr/>
          <a:lstStyle/>
          <a:p>
            <a:r>
              <a:rPr lang="en-IN"/>
              <a:t>2020-2021</a:t>
            </a:r>
          </a:p>
        </p:txBody>
      </p:sp>
      <p:sp>
        <p:nvSpPr>
          <p:cNvPr id="6" name="Slide Number Placeholder 5">
            <a:extLst>
              <a:ext uri="{FF2B5EF4-FFF2-40B4-BE49-F238E27FC236}">
                <a16:creationId xmlns:a16="http://schemas.microsoft.com/office/drawing/2014/main" id="{6C58039F-BB57-4AEC-9459-1C671D43C84F}"/>
              </a:ext>
            </a:extLst>
          </p:cNvPr>
          <p:cNvSpPr>
            <a:spLocks noGrp="1"/>
          </p:cNvSpPr>
          <p:nvPr>
            <p:ph type="sldNum" sz="quarter" idx="12"/>
          </p:nvPr>
        </p:nvSpPr>
        <p:spPr/>
        <p:txBody>
          <a:bodyPr/>
          <a:lstStyle/>
          <a:p>
            <a:fld id="{ADB22397-08FA-4188-A49E-B0C3E19F07F5}" type="slidenum">
              <a:rPr lang="en-IN" smtClean="0"/>
              <a:pPr/>
              <a:t>33</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Other systems</a:t>
            </a:r>
            <a:endParaRPr lang="en-IN" dirty="0"/>
          </a:p>
        </p:txBody>
      </p:sp>
      <p:sp>
        <p:nvSpPr>
          <p:cNvPr id="3" name="Content Placeholder 2"/>
          <p:cNvSpPr>
            <a:spLocks noGrp="1"/>
          </p:cNvSpPr>
          <p:nvPr>
            <p:ph sz="quarter" idx="1"/>
          </p:nvPr>
        </p:nvSpPr>
        <p:spPr/>
        <p:txBody>
          <a:bodyPr>
            <a:normAutofit fontScale="40000" lnSpcReduction="20000"/>
          </a:bodyPr>
          <a:lstStyle/>
          <a:p>
            <a:endParaRPr lang="en-IN" sz="3800" dirty="0"/>
          </a:p>
          <a:p>
            <a:r>
              <a:rPr lang="en-IN" sz="5000" b="1" dirty="0"/>
              <a:t>Expert systems (ES) </a:t>
            </a:r>
            <a:r>
              <a:rPr lang="en-IN" sz="5000" dirty="0"/>
              <a:t>attempt to duplicate the work of human experts by applying reasoning capabilities, knowledge, and expertise within a specific domain.</a:t>
            </a:r>
          </a:p>
          <a:p>
            <a:pPr>
              <a:buNone/>
            </a:pPr>
            <a:r>
              <a:rPr lang="en-IN" sz="5000" dirty="0"/>
              <a:t>     They have become valuable in many application areas, primarily but not exclusively areas involving decision making. For example, navigation systems use rules to select routes, but we do not typically think of these systems as expert systems. Significantly, expert systems can operate as standalone systems or be embedded in other applications.</a:t>
            </a:r>
          </a:p>
          <a:p>
            <a:pPr>
              <a:buNone/>
            </a:pPr>
            <a:r>
              <a:rPr lang="en-IN" sz="2800" dirty="0"/>
              <a:t>.</a:t>
            </a:r>
          </a:p>
          <a:p>
            <a:pPr>
              <a:buNone/>
            </a:pPr>
            <a:r>
              <a:rPr lang="en-IN" dirty="0"/>
              <a:t> </a:t>
            </a:r>
            <a:endParaRPr lang="en-IN" sz="3800" dirty="0"/>
          </a:p>
          <a:p>
            <a:r>
              <a:rPr lang="en-IN" sz="5100" b="1" dirty="0"/>
              <a:t>Dashboards (also called digital dashboards</a:t>
            </a:r>
            <a:r>
              <a:rPr lang="en-IN" sz="5100" dirty="0"/>
              <a:t>) are a special form of IS that support all managers of the organization. They provide rapid access to timely information and direct access to structured information in the form of reports. Dashboards that are tailored to the information needs of executives are called executive dashboards</a:t>
            </a:r>
          </a:p>
          <a:p>
            <a:pPr>
              <a:buNone/>
            </a:pPr>
            <a:r>
              <a:rPr lang="en-IN" sz="2000" dirty="0"/>
              <a:t>    </a:t>
            </a:r>
          </a:p>
          <a:p>
            <a:pPr>
              <a:buNone/>
            </a:pPr>
            <a:r>
              <a:rPr lang="en-IN" sz="2000" dirty="0"/>
              <a:t>    </a:t>
            </a:r>
          </a:p>
        </p:txBody>
      </p:sp>
      <p:sp>
        <p:nvSpPr>
          <p:cNvPr id="4" name="Date Placeholder 3">
            <a:extLst>
              <a:ext uri="{FF2B5EF4-FFF2-40B4-BE49-F238E27FC236}">
                <a16:creationId xmlns:a16="http://schemas.microsoft.com/office/drawing/2014/main" id="{FD77CB43-30F4-4A2D-B4ED-981AF2B7EC4E}"/>
              </a:ext>
            </a:extLst>
          </p:cNvPr>
          <p:cNvSpPr>
            <a:spLocks noGrp="1"/>
          </p:cNvSpPr>
          <p:nvPr>
            <p:ph type="dt" sz="half" idx="10"/>
          </p:nvPr>
        </p:nvSpPr>
        <p:spPr/>
        <p:txBody>
          <a:bodyPr/>
          <a:lstStyle/>
          <a:p>
            <a:fld id="{8D102815-1336-4AC1-AF78-CCC21FF9DC61}" type="datetime1">
              <a:rPr lang="en-IN" smtClean="0"/>
              <a:t>17-07-2020</a:t>
            </a:fld>
            <a:endParaRPr lang="en-IN"/>
          </a:p>
        </p:txBody>
      </p:sp>
      <p:sp>
        <p:nvSpPr>
          <p:cNvPr id="5" name="Footer Placeholder 4">
            <a:extLst>
              <a:ext uri="{FF2B5EF4-FFF2-40B4-BE49-F238E27FC236}">
                <a16:creationId xmlns:a16="http://schemas.microsoft.com/office/drawing/2014/main" id="{7541DEE3-742C-4401-8E22-6F0AF15433FE}"/>
              </a:ext>
            </a:extLst>
          </p:cNvPr>
          <p:cNvSpPr>
            <a:spLocks noGrp="1"/>
          </p:cNvSpPr>
          <p:nvPr>
            <p:ph type="ftr" sz="quarter" idx="11"/>
          </p:nvPr>
        </p:nvSpPr>
        <p:spPr/>
        <p:txBody>
          <a:bodyPr/>
          <a:lstStyle/>
          <a:p>
            <a:r>
              <a:rPr lang="en-IN"/>
              <a:t>2020-2021</a:t>
            </a:r>
          </a:p>
        </p:txBody>
      </p:sp>
      <p:sp>
        <p:nvSpPr>
          <p:cNvPr id="6" name="Slide Number Placeholder 5">
            <a:extLst>
              <a:ext uri="{FF2B5EF4-FFF2-40B4-BE49-F238E27FC236}">
                <a16:creationId xmlns:a16="http://schemas.microsoft.com/office/drawing/2014/main" id="{05A81A49-9DD1-41E1-849E-6F0E7F95E6D9}"/>
              </a:ext>
            </a:extLst>
          </p:cNvPr>
          <p:cNvSpPr>
            <a:spLocks noGrp="1"/>
          </p:cNvSpPr>
          <p:nvPr>
            <p:ph type="sldNum" sz="quarter" idx="12"/>
          </p:nvPr>
        </p:nvSpPr>
        <p:spPr/>
        <p:txBody>
          <a:bodyPr/>
          <a:lstStyle/>
          <a:p>
            <a:fld id="{ADB22397-08FA-4188-A49E-B0C3E19F07F5}" type="slidenum">
              <a:rPr lang="en-IN" smtClean="0"/>
              <a:pPr/>
              <a:t>34</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285720" y="0"/>
            <a:ext cx="8358246" cy="6643710"/>
          </a:xfrm>
          <a:prstGeom prst="rect">
            <a:avLst/>
          </a:prstGeom>
          <a:noFill/>
          <a:ln w="9525">
            <a:noFill/>
            <a:miter lim="800000"/>
            <a:headEnd/>
            <a:tailEnd/>
          </a:ln>
        </p:spPr>
      </p:pic>
      <p:sp>
        <p:nvSpPr>
          <p:cNvPr id="2" name="Date Placeholder 1">
            <a:extLst>
              <a:ext uri="{FF2B5EF4-FFF2-40B4-BE49-F238E27FC236}">
                <a16:creationId xmlns:a16="http://schemas.microsoft.com/office/drawing/2014/main" id="{0E70E70D-03E8-4D76-B6B3-8F01E05C04C0}"/>
              </a:ext>
            </a:extLst>
          </p:cNvPr>
          <p:cNvSpPr>
            <a:spLocks noGrp="1"/>
          </p:cNvSpPr>
          <p:nvPr>
            <p:ph type="dt" sz="half" idx="10"/>
          </p:nvPr>
        </p:nvSpPr>
        <p:spPr/>
        <p:txBody>
          <a:bodyPr/>
          <a:lstStyle/>
          <a:p>
            <a:fld id="{05A5A609-3032-449E-98AF-6EFEBB796BE3}" type="datetime1">
              <a:rPr lang="en-IN" smtClean="0"/>
              <a:t>17-07-2020</a:t>
            </a:fld>
            <a:endParaRPr lang="en-IN"/>
          </a:p>
        </p:txBody>
      </p:sp>
      <p:sp>
        <p:nvSpPr>
          <p:cNvPr id="3" name="Footer Placeholder 2">
            <a:extLst>
              <a:ext uri="{FF2B5EF4-FFF2-40B4-BE49-F238E27FC236}">
                <a16:creationId xmlns:a16="http://schemas.microsoft.com/office/drawing/2014/main" id="{50672C79-A70E-407C-B900-EC5FAE822F40}"/>
              </a:ext>
            </a:extLst>
          </p:cNvPr>
          <p:cNvSpPr>
            <a:spLocks noGrp="1"/>
          </p:cNvSpPr>
          <p:nvPr>
            <p:ph type="ftr" sz="quarter" idx="11"/>
          </p:nvPr>
        </p:nvSpPr>
        <p:spPr/>
        <p:txBody>
          <a:bodyPr/>
          <a:lstStyle/>
          <a:p>
            <a:r>
              <a:rPr lang="en-IN"/>
              <a:t>2020-2021</a:t>
            </a:r>
          </a:p>
        </p:txBody>
      </p:sp>
      <p:sp>
        <p:nvSpPr>
          <p:cNvPr id="5" name="Slide Number Placeholder 4">
            <a:extLst>
              <a:ext uri="{FF2B5EF4-FFF2-40B4-BE49-F238E27FC236}">
                <a16:creationId xmlns:a16="http://schemas.microsoft.com/office/drawing/2014/main" id="{C6C90D0D-E113-41B8-9117-04F16849EB5D}"/>
              </a:ext>
            </a:extLst>
          </p:cNvPr>
          <p:cNvSpPr>
            <a:spLocks noGrp="1"/>
          </p:cNvSpPr>
          <p:nvPr>
            <p:ph type="sldNum" sz="quarter" idx="12"/>
          </p:nvPr>
        </p:nvSpPr>
        <p:spPr/>
        <p:txBody>
          <a:bodyPr/>
          <a:lstStyle/>
          <a:p>
            <a:fld id="{ADB22397-08FA-4188-A49E-B0C3E19F07F5}" type="slidenum">
              <a:rPr lang="en-IN" smtClean="0"/>
              <a:pPr/>
              <a:t>35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8C5B9D-A888-4104-B490-7200E555EEBB}"/>
              </a:ext>
            </a:extLst>
          </p:cNvPr>
          <p:cNvSpPr>
            <a:spLocks noGrp="1"/>
          </p:cNvSpPr>
          <p:nvPr>
            <p:ph type="title"/>
          </p:nvPr>
        </p:nvSpPr>
        <p:spPr>
          <a:xfrm>
            <a:off x="899592" y="188640"/>
            <a:ext cx="7632848" cy="936104"/>
          </a:xfrm>
        </p:spPr>
        <p:txBody>
          <a:bodyPr>
            <a:normAutofit fontScale="90000"/>
          </a:bodyPr>
          <a:lstStyle/>
          <a:p>
            <a:r>
              <a:rPr lang="en-IN" b="1" dirty="0">
                <a:solidFill>
                  <a:srgbClr val="C00000"/>
                </a:solidFill>
              </a:rPr>
              <a:t>Support for Organizational Employees</a:t>
            </a:r>
            <a:endParaRPr lang="en-IN" dirty="0"/>
          </a:p>
        </p:txBody>
      </p:sp>
      <p:sp>
        <p:nvSpPr>
          <p:cNvPr id="2" name="Date Placeholder 1">
            <a:extLst>
              <a:ext uri="{FF2B5EF4-FFF2-40B4-BE49-F238E27FC236}">
                <a16:creationId xmlns:a16="http://schemas.microsoft.com/office/drawing/2014/main" id="{1AB78186-BE99-4AA6-A5B0-A4EAEF7BA363}"/>
              </a:ext>
            </a:extLst>
          </p:cNvPr>
          <p:cNvSpPr>
            <a:spLocks noGrp="1"/>
          </p:cNvSpPr>
          <p:nvPr>
            <p:ph type="dt" sz="half" idx="10"/>
          </p:nvPr>
        </p:nvSpPr>
        <p:spPr/>
        <p:txBody>
          <a:bodyPr/>
          <a:lstStyle/>
          <a:p>
            <a:fld id="{511F486E-3D1A-491B-A04F-1456EC9EB2CA}" type="datetime1">
              <a:rPr lang="en-IN" smtClean="0"/>
              <a:t>17-07-2020</a:t>
            </a:fld>
            <a:endParaRPr lang="en-IN"/>
          </a:p>
        </p:txBody>
      </p:sp>
      <p:sp>
        <p:nvSpPr>
          <p:cNvPr id="3" name="Footer Placeholder 2">
            <a:extLst>
              <a:ext uri="{FF2B5EF4-FFF2-40B4-BE49-F238E27FC236}">
                <a16:creationId xmlns:a16="http://schemas.microsoft.com/office/drawing/2014/main" id="{E65B16FF-FDD7-4315-AA2E-0A449E851B3B}"/>
              </a:ext>
            </a:extLst>
          </p:cNvPr>
          <p:cNvSpPr>
            <a:spLocks noGrp="1"/>
          </p:cNvSpPr>
          <p:nvPr>
            <p:ph type="ftr" sz="quarter" idx="11"/>
          </p:nvPr>
        </p:nvSpPr>
        <p:spPr/>
        <p:txBody>
          <a:bodyPr/>
          <a:lstStyle/>
          <a:p>
            <a:r>
              <a:rPr lang="en-IN"/>
              <a:t>2020-2021</a:t>
            </a:r>
          </a:p>
        </p:txBody>
      </p:sp>
      <p:sp>
        <p:nvSpPr>
          <p:cNvPr id="4" name="Slide Number Placeholder 3">
            <a:extLst>
              <a:ext uri="{FF2B5EF4-FFF2-40B4-BE49-F238E27FC236}">
                <a16:creationId xmlns:a16="http://schemas.microsoft.com/office/drawing/2014/main" id="{EB0699B0-13A1-497E-9137-3A05158C95DB}"/>
              </a:ext>
            </a:extLst>
          </p:cNvPr>
          <p:cNvSpPr>
            <a:spLocks noGrp="1"/>
          </p:cNvSpPr>
          <p:nvPr>
            <p:ph type="sldNum" sz="quarter" idx="12"/>
          </p:nvPr>
        </p:nvSpPr>
        <p:spPr/>
        <p:txBody>
          <a:bodyPr/>
          <a:lstStyle/>
          <a:p>
            <a:fld id="{ADB22397-08FA-4188-A49E-B0C3E19F07F5}" type="slidenum">
              <a:rPr lang="en-IN" smtClean="0"/>
              <a:pPr/>
              <a:t>36</a:t>
            </a:fld>
            <a:endParaRPr lang="en-IN"/>
          </a:p>
        </p:txBody>
      </p:sp>
      <p:sp>
        <p:nvSpPr>
          <p:cNvPr id="7" name="Content Placeholder 2">
            <a:extLst>
              <a:ext uri="{FF2B5EF4-FFF2-40B4-BE49-F238E27FC236}">
                <a16:creationId xmlns:a16="http://schemas.microsoft.com/office/drawing/2014/main" id="{0A209011-89F9-498B-8276-D5F96F594953}"/>
              </a:ext>
            </a:extLst>
          </p:cNvPr>
          <p:cNvSpPr>
            <a:spLocks noGrp="1"/>
          </p:cNvSpPr>
          <p:nvPr>
            <p:ph sz="quarter" idx="1"/>
          </p:nvPr>
        </p:nvSpPr>
        <p:spPr>
          <a:xfrm>
            <a:off x="611560" y="1196752"/>
            <a:ext cx="7920880" cy="4968552"/>
          </a:xfrm>
        </p:spPr>
        <p:txBody>
          <a:bodyPr>
            <a:normAutofit fontScale="92500" lnSpcReduction="10000"/>
          </a:bodyPr>
          <a:lstStyle/>
          <a:p>
            <a:r>
              <a:rPr lang="en-IN" sz="2400" b="1" i="1" dirty="0"/>
              <a:t>Clerical workers</a:t>
            </a:r>
            <a:r>
              <a:rPr lang="en-IN" sz="2400" b="1" dirty="0"/>
              <a:t>, </a:t>
            </a:r>
            <a:r>
              <a:rPr lang="en-IN" sz="2400" dirty="0"/>
              <a:t>who support managers at all levels of the organization, include bookkeepers, secretaries, electronic fi le clerks, and insurance claim processors.</a:t>
            </a:r>
          </a:p>
          <a:p>
            <a:r>
              <a:rPr lang="en-IN" sz="2400" b="1" i="1" dirty="0"/>
              <a:t>Lower level managers </a:t>
            </a:r>
            <a:r>
              <a:rPr lang="en-IN" sz="2400" dirty="0"/>
              <a:t>handle the day-to-day operations of the organization, making routine decisions such as assigning tasks to employees and placing purchase orders.</a:t>
            </a:r>
          </a:p>
          <a:p>
            <a:r>
              <a:rPr lang="en-IN" sz="2400" b="1" i="1" dirty="0"/>
              <a:t>Middle managers </a:t>
            </a:r>
            <a:r>
              <a:rPr lang="en-IN" sz="2400" dirty="0"/>
              <a:t>make tactical decisions, which deal with activities such as short-term planning, organizing, and control.</a:t>
            </a:r>
          </a:p>
          <a:p>
            <a:r>
              <a:rPr lang="en-IN" sz="2400" b="1" dirty="0"/>
              <a:t>Knowledge workers </a:t>
            </a:r>
            <a:r>
              <a:rPr lang="en-IN" sz="2400" dirty="0"/>
              <a:t>are professional employees such as financial and marketing analysts, engineers, lawyers, and accountants. All knowledge workers are experts in a particular subject area. They create information and knowledge, which they integrate into the business. Knowledge workers, in turn, act as advisors to middle managers and executives.</a:t>
            </a:r>
          </a:p>
          <a:p>
            <a:r>
              <a:rPr lang="en-IN" sz="2400" b="1" i="1" dirty="0"/>
              <a:t>Executives </a:t>
            </a:r>
            <a:r>
              <a:rPr lang="en-IN" sz="2400" dirty="0"/>
              <a:t>make decisions that deal with situations that can significantly change the manner in which business is done.</a:t>
            </a:r>
          </a:p>
          <a:p>
            <a:endParaRPr lang="en-IN" sz="2400" dirty="0"/>
          </a:p>
        </p:txBody>
      </p:sp>
    </p:spTree>
    <p:extLst>
      <p:ext uri="{BB962C8B-B14F-4D97-AF65-F5344CB8AC3E}">
        <p14:creationId xmlns:p14="http://schemas.microsoft.com/office/powerpoint/2010/main" val="1598728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D363D-74CE-4523-89DC-061303AD6D47}"/>
              </a:ext>
            </a:extLst>
          </p:cNvPr>
          <p:cNvSpPr>
            <a:spLocks noGrp="1"/>
          </p:cNvSpPr>
          <p:nvPr>
            <p:ph type="title"/>
          </p:nvPr>
        </p:nvSpPr>
        <p:spPr/>
        <p:txBody>
          <a:bodyPr/>
          <a:lstStyle/>
          <a:p>
            <a:r>
              <a:rPr lang="en-IN" b="1" dirty="0">
                <a:solidFill>
                  <a:srgbClr val="C00000"/>
                </a:solidFill>
              </a:rPr>
              <a:t>How Does IT Impact Organizations?</a:t>
            </a:r>
            <a:endParaRPr lang="en-IN" dirty="0"/>
          </a:p>
        </p:txBody>
      </p:sp>
      <p:sp>
        <p:nvSpPr>
          <p:cNvPr id="3" name="Date Placeholder 2">
            <a:extLst>
              <a:ext uri="{FF2B5EF4-FFF2-40B4-BE49-F238E27FC236}">
                <a16:creationId xmlns:a16="http://schemas.microsoft.com/office/drawing/2014/main" id="{ED71994F-92B0-4CE9-8D4E-4307FCA0416A}"/>
              </a:ext>
            </a:extLst>
          </p:cNvPr>
          <p:cNvSpPr>
            <a:spLocks noGrp="1"/>
          </p:cNvSpPr>
          <p:nvPr>
            <p:ph type="dt" sz="half" idx="10"/>
          </p:nvPr>
        </p:nvSpPr>
        <p:spPr/>
        <p:txBody>
          <a:bodyPr/>
          <a:lstStyle/>
          <a:p>
            <a:fld id="{F60BDF38-CE63-4D14-A9E1-C23189EBB211}" type="datetime1">
              <a:rPr lang="en-IN" smtClean="0"/>
              <a:t>17-07-2020</a:t>
            </a:fld>
            <a:endParaRPr lang="en-IN"/>
          </a:p>
        </p:txBody>
      </p:sp>
      <p:sp>
        <p:nvSpPr>
          <p:cNvPr id="4" name="Footer Placeholder 3">
            <a:extLst>
              <a:ext uri="{FF2B5EF4-FFF2-40B4-BE49-F238E27FC236}">
                <a16:creationId xmlns:a16="http://schemas.microsoft.com/office/drawing/2014/main" id="{9A56434D-3023-43D3-908A-5DC7843D2138}"/>
              </a:ext>
            </a:extLst>
          </p:cNvPr>
          <p:cNvSpPr>
            <a:spLocks noGrp="1"/>
          </p:cNvSpPr>
          <p:nvPr>
            <p:ph type="ftr" sz="quarter" idx="11"/>
          </p:nvPr>
        </p:nvSpPr>
        <p:spPr/>
        <p:txBody>
          <a:bodyPr/>
          <a:lstStyle/>
          <a:p>
            <a:r>
              <a:rPr lang="en-IN"/>
              <a:t>2020-2021</a:t>
            </a:r>
          </a:p>
        </p:txBody>
      </p:sp>
      <p:sp>
        <p:nvSpPr>
          <p:cNvPr id="5" name="Slide Number Placeholder 4">
            <a:extLst>
              <a:ext uri="{FF2B5EF4-FFF2-40B4-BE49-F238E27FC236}">
                <a16:creationId xmlns:a16="http://schemas.microsoft.com/office/drawing/2014/main" id="{E16C8C1E-7FD3-4C9C-B1CE-97A323D5346F}"/>
              </a:ext>
            </a:extLst>
          </p:cNvPr>
          <p:cNvSpPr>
            <a:spLocks noGrp="1"/>
          </p:cNvSpPr>
          <p:nvPr>
            <p:ph type="sldNum" sz="quarter" idx="12"/>
          </p:nvPr>
        </p:nvSpPr>
        <p:spPr/>
        <p:txBody>
          <a:bodyPr/>
          <a:lstStyle/>
          <a:p>
            <a:fld id="{ADB22397-08FA-4188-A49E-B0C3E19F07F5}" type="slidenum">
              <a:rPr lang="en-IN" smtClean="0"/>
              <a:pPr/>
              <a:t>37</a:t>
            </a:fld>
            <a:endParaRPr lang="en-IN"/>
          </a:p>
        </p:txBody>
      </p:sp>
      <p:sp>
        <p:nvSpPr>
          <p:cNvPr id="7" name="Content Placeholder 2">
            <a:extLst>
              <a:ext uri="{FF2B5EF4-FFF2-40B4-BE49-F238E27FC236}">
                <a16:creationId xmlns:a16="http://schemas.microsoft.com/office/drawing/2014/main" id="{B9982E49-8B18-48DA-A871-8CFE61D87641}"/>
              </a:ext>
            </a:extLst>
          </p:cNvPr>
          <p:cNvSpPr>
            <a:spLocks noGrp="1"/>
          </p:cNvSpPr>
          <p:nvPr>
            <p:ph sz="quarter" idx="1"/>
          </p:nvPr>
        </p:nvSpPr>
        <p:spPr>
          <a:xfrm>
            <a:off x="611560" y="1447800"/>
            <a:ext cx="8208912" cy="4717504"/>
          </a:xfrm>
        </p:spPr>
        <p:txBody>
          <a:bodyPr>
            <a:normAutofit fontScale="92500" lnSpcReduction="10000"/>
          </a:bodyPr>
          <a:lstStyle/>
          <a:p>
            <a:r>
              <a:rPr lang="en-IN" sz="2400" b="1" dirty="0"/>
              <a:t>IT Impacts Entire Industries: </a:t>
            </a:r>
            <a:r>
              <a:rPr lang="en-IN" sz="2000" dirty="0"/>
              <a:t>Software is impacting every industry, and every organization must prepare for these impacts</a:t>
            </a:r>
          </a:p>
          <a:p>
            <a:r>
              <a:rPr lang="en-IN" sz="2400" dirty="0"/>
              <a:t>As of now, the technology required to transform industries through software had been developed and integrated and could be delivered globally.</a:t>
            </a:r>
          </a:p>
          <a:p>
            <a:r>
              <a:rPr lang="en-IN" sz="2400" dirty="0"/>
              <a:t>Software tools and Internet-based services enabled companies in many industries to launch new software- powered </a:t>
            </a:r>
            <a:r>
              <a:rPr lang="en-IN" sz="2400" dirty="0" err="1"/>
              <a:t>startups</a:t>
            </a:r>
            <a:r>
              <a:rPr lang="en-IN" sz="2400" dirty="0"/>
              <a:t> without investing in new infrastructure or training new employees.</a:t>
            </a:r>
          </a:p>
          <a:p>
            <a:r>
              <a:rPr lang="en-IN" sz="2400" dirty="0"/>
              <a:t>A few examples of software disruption across several industries. </a:t>
            </a:r>
          </a:p>
          <a:p>
            <a:r>
              <a:rPr lang="en-IN" dirty="0"/>
              <a:t>Many of these examples focus on two scenarios:</a:t>
            </a:r>
          </a:p>
          <a:p>
            <a:pPr marL="457200" lvl="1" indent="0">
              <a:buNone/>
            </a:pPr>
            <a:r>
              <a:rPr lang="en-IN" dirty="0"/>
              <a:t>(1) </a:t>
            </a:r>
            <a:r>
              <a:rPr lang="en-IN" dirty="0">
                <a:solidFill>
                  <a:srgbClr val="C00000"/>
                </a:solidFill>
              </a:rPr>
              <a:t>industries where software disrupted the previous market-leading companies </a:t>
            </a:r>
            <a:r>
              <a:rPr lang="en-IN" dirty="0"/>
              <a:t>and </a:t>
            </a:r>
          </a:p>
          <a:p>
            <a:pPr marL="457200" lvl="1" indent="0">
              <a:buNone/>
            </a:pPr>
            <a:r>
              <a:rPr lang="en-IN" dirty="0"/>
              <a:t>(2) </a:t>
            </a:r>
            <a:r>
              <a:rPr lang="en-IN" dirty="0">
                <a:solidFill>
                  <a:schemeClr val="accent5">
                    <a:lumMod val="50000"/>
                  </a:schemeClr>
                </a:solidFill>
              </a:rPr>
              <a:t>industries where a new company (or companies) used software to achieve a competitive advantage.</a:t>
            </a:r>
            <a:r>
              <a:rPr lang="en-IN" sz="2000" dirty="0">
                <a:solidFill>
                  <a:schemeClr val="accent5">
                    <a:lumMod val="50000"/>
                  </a:schemeClr>
                </a:solidFill>
              </a:rPr>
              <a:t> </a:t>
            </a:r>
          </a:p>
        </p:txBody>
      </p:sp>
    </p:spTree>
    <p:extLst>
      <p:ext uri="{BB962C8B-B14F-4D97-AF65-F5344CB8AC3E}">
        <p14:creationId xmlns:p14="http://schemas.microsoft.com/office/powerpoint/2010/main" val="953915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A68E-5D1A-45B7-B795-DA25C235123C}"/>
              </a:ext>
            </a:extLst>
          </p:cNvPr>
          <p:cNvSpPr>
            <a:spLocks noGrp="1"/>
          </p:cNvSpPr>
          <p:nvPr>
            <p:ph type="title"/>
          </p:nvPr>
        </p:nvSpPr>
        <p:spPr/>
        <p:txBody>
          <a:bodyPr/>
          <a:lstStyle/>
          <a:p>
            <a:r>
              <a:rPr lang="en-IN" b="1" dirty="0">
                <a:solidFill>
                  <a:srgbClr val="C00000"/>
                </a:solidFill>
              </a:rPr>
              <a:t>How Does IT Impact Organizations?</a:t>
            </a:r>
            <a:endParaRPr lang="en-IN" dirty="0"/>
          </a:p>
        </p:txBody>
      </p:sp>
      <p:sp>
        <p:nvSpPr>
          <p:cNvPr id="3" name="Date Placeholder 2">
            <a:extLst>
              <a:ext uri="{FF2B5EF4-FFF2-40B4-BE49-F238E27FC236}">
                <a16:creationId xmlns:a16="http://schemas.microsoft.com/office/drawing/2014/main" id="{9D2E4EB1-8014-49C3-ABAB-CCB40ED9F8C9}"/>
              </a:ext>
            </a:extLst>
          </p:cNvPr>
          <p:cNvSpPr>
            <a:spLocks noGrp="1"/>
          </p:cNvSpPr>
          <p:nvPr>
            <p:ph type="dt" sz="half" idx="10"/>
          </p:nvPr>
        </p:nvSpPr>
        <p:spPr/>
        <p:txBody>
          <a:bodyPr/>
          <a:lstStyle/>
          <a:p>
            <a:fld id="{F60BDF38-CE63-4D14-A9E1-C23189EBB211}" type="datetime1">
              <a:rPr lang="en-IN" smtClean="0"/>
              <a:t>17-07-2020</a:t>
            </a:fld>
            <a:endParaRPr lang="en-IN"/>
          </a:p>
        </p:txBody>
      </p:sp>
      <p:sp>
        <p:nvSpPr>
          <p:cNvPr id="4" name="Footer Placeholder 3">
            <a:extLst>
              <a:ext uri="{FF2B5EF4-FFF2-40B4-BE49-F238E27FC236}">
                <a16:creationId xmlns:a16="http://schemas.microsoft.com/office/drawing/2014/main" id="{2875FD22-A6F2-4BCE-B936-364514831A1C}"/>
              </a:ext>
            </a:extLst>
          </p:cNvPr>
          <p:cNvSpPr>
            <a:spLocks noGrp="1"/>
          </p:cNvSpPr>
          <p:nvPr>
            <p:ph type="ftr" sz="quarter" idx="11"/>
          </p:nvPr>
        </p:nvSpPr>
        <p:spPr/>
        <p:txBody>
          <a:bodyPr/>
          <a:lstStyle/>
          <a:p>
            <a:r>
              <a:rPr lang="en-IN"/>
              <a:t>2020-2021</a:t>
            </a:r>
          </a:p>
        </p:txBody>
      </p:sp>
      <p:sp>
        <p:nvSpPr>
          <p:cNvPr id="5" name="Slide Number Placeholder 4">
            <a:extLst>
              <a:ext uri="{FF2B5EF4-FFF2-40B4-BE49-F238E27FC236}">
                <a16:creationId xmlns:a16="http://schemas.microsoft.com/office/drawing/2014/main" id="{196FACDB-4C20-43A5-A047-3EDB09FD9142}"/>
              </a:ext>
            </a:extLst>
          </p:cNvPr>
          <p:cNvSpPr>
            <a:spLocks noGrp="1"/>
          </p:cNvSpPr>
          <p:nvPr>
            <p:ph type="sldNum" sz="quarter" idx="12"/>
          </p:nvPr>
        </p:nvSpPr>
        <p:spPr/>
        <p:txBody>
          <a:bodyPr/>
          <a:lstStyle/>
          <a:p>
            <a:fld id="{ADB22397-08FA-4188-A49E-B0C3E19F07F5}" type="slidenum">
              <a:rPr lang="en-IN" smtClean="0"/>
              <a:pPr/>
              <a:t>38</a:t>
            </a:fld>
            <a:endParaRPr lang="en-IN"/>
          </a:p>
        </p:txBody>
      </p:sp>
      <p:sp>
        <p:nvSpPr>
          <p:cNvPr id="7" name="Content Placeholder 2">
            <a:extLst>
              <a:ext uri="{FF2B5EF4-FFF2-40B4-BE49-F238E27FC236}">
                <a16:creationId xmlns:a16="http://schemas.microsoft.com/office/drawing/2014/main" id="{F755A621-4D6E-41C9-ACCB-D8A93DA3F76B}"/>
              </a:ext>
            </a:extLst>
          </p:cNvPr>
          <p:cNvSpPr>
            <a:spLocks noGrp="1"/>
          </p:cNvSpPr>
          <p:nvPr>
            <p:ph sz="quarter" idx="1"/>
          </p:nvPr>
        </p:nvSpPr>
        <p:spPr>
          <a:xfrm>
            <a:off x="684213" y="1557338"/>
            <a:ext cx="7772400" cy="4572000"/>
          </a:xfrm>
        </p:spPr>
        <p:txBody>
          <a:bodyPr>
            <a:normAutofit lnSpcReduction="10000"/>
          </a:bodyPr>
          <a:lstStyle/>
          <a:p>
            <a:r>
              <a:rPr lang="en-IN" i="1" dirty="0"/>
              <a:t>The book industry</a:t>
            </a:r>
            <a:r>
              <a:rPr lang="en-IN" dirty="0"/>
              <a:t>:</a:t>
            </a:r>
          </a:p>
          <a:p>
            <a:r>
              <a:rPr lang="en-IN" i="1" dirty="0"/>
              <a:t>The music industry</a:t>
            </a:r>
            <a:r>
              <a:rPr lang="en-IN" dirty="0"/>
              <a:t>:</a:t>
            </a:r>
          </a:p>
          <a:p>
            <a:r>
              <a:rPr lang="en-IN" i="1" dirty="0"/>
              <a:t>The video industry:</a:t>
            </a:r>
          </a:p>
          <a:p>
            <a:r>
              <a:rPr lang="en-IN" i="1" dirty="0"/>
              <a:t>The software industry:</a:t>
            </a:r>
          </a:p>
          <a:p>
            <a:r>
              <a:rPr lang="en-IN" i="1" dirty="0"/>
              <a:t>The videogame industry:</a:t>
            </a:r>
          </a:p>
          <a:p>
            <a:r>
              <a:rPr lang="en-IN" i="1" dirty="0"/>
              <a:t>The photography industry</a:t>
            </a:r>
            <a:r>
              <a:rPr lang="en-IN" dirty="0"/>
              <a:t>:</a:t>
            </a:r>
          </a:p>
          <a:p>
            <a:r>
              <a:rPr lang="en-IN" i="1" dirty="0"/>
              <a:t>The marketing industry:</a:t>
            </a:r>
          </a:p>
          <a:p>
            <a:r>
              <a:rPr lang="en-IN" i="1" dirty="0"/>
              <a:t>The recruiting industry:</a:t>
            </a:r>
          </a:p>
          <a:p>
            <a:r>
              <a:rPr lang="en-IN" i="1" dirty="0"/>
              <a:t>The financial services industry:</a:t>
            </a:r>
          </a:p>
          <a:p>
            <a:r>
              <a:rPr lang="en-IN" i="1" dirty="0"/>
              <a:t>The motion picture industry:</a:t>
            </a:r>
            <a:endParaRPr lang="en-IN" dirty="0"/>
          </a:p>
        </p:txBody>
      </p:sp>
    </p:spTree>
    <p:extLst>
      <p:ext uri="{BB962C8B-B14F-4D97-AF65-F5344CB8AC3E}">
        <p14:creationId xmlns:p14="http://schemas.microsoft.com/office/powerpoint/2010/main" val="4056891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4E9A-B98C-4000-BEC1-4B10A9C625EF}"/>
              </a:ext>
            </a:extLst>
          </p:cNvPr>
          <p:cNvSpPr>
            <a:spLocks noGrp="1"/>
          </p:cNvSpPr>
          <p:nvPr>
            <p:ph type="title"/>
          </p:nvPr>
        </p:nvSpPr>
        <p:spPr/>
        <p:txBody>
          <a:bodyPr/>
          <a:lstStyle/>
          <a:p>
            <a:r>
              <a:rPr lang="en-IN" b="1" dirty="0">
                <a:solidFill>
                  <a:srgbClr val="C00000"/>
                </a:solidFill>
              </a:rPr>
              <a:t>How Does IT Impact Organizations?</a:t>
            </a:r>
            <a:endParaRPr lang="en-IN" dirty="0"/>
          </a:p>
        </p:txBody>
      </p:sp>
      <p:sp>
        <p:nvSpPr>
          <p:cNvPr id="3" name="Date Placeholder 2">
            <a:extLst>
              <a:ext uri="{FF2B5EF4-FFF2-40B4-BE49-F238E27FC236}">
                <a16:creationId xmlns:a16="http://schemas.microsoft.com/office/drawing/2014/main" id="{574B5175-E760-4F59-9A8C-2E8FDF5FF6D2}"/>
              </a:ext>
            </a:extLst>
          </p:cNvPr>
          <p:cNvSpPr>
            <a:spLocks noGrp="1"/>
          </p:cNvSpPr>
          <p:nvPr>
            <p:ph type="dt" sz="half" idx="10"/>
          </p:nvPr>
        </p:nvSpPr>
        <p:spPr/>
        <p:txBody>
          <a:bodyPr/>
          <a:lstStyle/>
          <a:p>
            <a:fld id="{F60BDF38-CE63-4D14-A9E1-C23189EBB211}" type="datetime1">
              <a:rPr lang="en-IN" smtClean="0"/>
              <a:t>17-07-2020</a:t>
            </a:fld>
            <a:endParaRPr lang="en-IN"/>
          </a:p>
        </p:txBody>
      </p:sp>
      <p:sp>
        <p:nvSpPr>
          <p:cNvPr id="4" name="Footer Placeholder 3">
            <a:extLst>
              <a:ext uri="{FF2B5EF4-FFF2-40B4-BE49-F238E27FC236}">
                <a16:creationId xmlns:a16="http://schemas.microsoft.com/office/drawing/2014/main" id="{1C98CB45-9DA4-4992-A88A-96D298A0C7AD}"/>
              </a:ext>
            </a:extLst>
          </p:cNvPr>
          <p:cNvSpPr>
            <a:spLocks noGrp="1"/>
          </p:cNvSpPr>
          <p:nvPr>
            <p:ph type="ftr" sz="quarter" idx="11"/>
          </p:nvPr>
        </p:nvSpPr>
        <p:spPr/>
        <p:txBody>
          <a:bodyPr/>
          <a:lstStyle/>
          <a:p>
            <a:r>
              <a:rPr lang="en-IN"/>
              <a:t>2020-2021</a:t>
            </a:r>
          </a:p>
        </p:txBody>
      </p:sp>
      <p:sp>
        <p:nvSpPr>
          <p:cNvPr id="5" name="Slide Number Placeholder 4">
            <a:extLst>
              <a:ext uri="{FF2B5EF4-FFF2-40B4-BE49-F238E27FC236}">
                <a16:creationId xmlns:a16="http://schemas.microsoft.com/office/drawing/2014/main" id="{996FB9F2-3145-49E1-9E95-62AA8E98C1F6}"/>
              </a:ext>
            </a:extLst>
          </p:cNvPr>
          <p:cNvSpPr>
            <a:spLocks noGrp="1"/>
          </p:cNvSpPr>
          <p:nvPr>
            <p:ph type="sldNum" sz="quarter" idx="12"/>
          </p:nvPr>
        </p:nvSpPr>
        <p:spPr/>
        <p:txBody>
          <a:bodyPr/>
          <a:lstStyle/>
          <a:p>
            <a:fld id="{ADB22397-08FA-4188-A49E-B0C3E19F07F5}" type="slidenum">
              <a:rPr lang="en-IN" smtClean="0"/>
              <a:pPr/>
              <a:t>39</a:t>
            </a:fld>
            <a:endParaRPr lang="en-IN"/>
          </a:p>
        </p:txBody>
      </p:sp>
      <p:sp>
        <p:nvSpPr>
          <p:cNvPr id="7" name="Content Placeholder 2">
            <a:extLst>
              <a:ext uri="{FF2B5EF4-FFF2-40B4-BE49-F238E27FC236}">
                <a16:creationId xmlns:a16="http://schemas.microsoft.com/office/drawing/2014/main" id="{971C2FAE-8E21-4061-9F78-18E81EA2E32C}"/>
              </a:ext>
            </a:extLst>
          </p:cNvPr>
          <p:cNvSpPr>
            <a:spLocks noGrp="1"/>
          </p:cNvSpPr>
          <p:nvPr>
            <p:ph sz="quarter" idx="1"/>
          </p:nvPr>
        </p:nvSpPr>
        <p:spPr>
          <a:xfrm>
            <a:off x="755576" y="1628800"/>
            <a:ext cx="7772400" cy="4572000"/>
          </a:xfrm>
        </p:spPr>
        <p:txBody>
          <a:bodyPr/>
          <a:lstStyle/>
          <a:p>
            <a:r>
              <a:rPr lang="en-IN" dirty="0"/>
              <a:t>Software is also disrupting industries that operate primarily in the physical world. Consider these examples:</a:t>
            </a:r>
          </a:p>
          <a:p>
            <a:endParaRPr lang="en-IN" dirty="0"/>
          </a:p>
          <a:p>
            <a:pPr lvl="1">
              <a:buFont typeface="Wingdings" panose="05000000000000000000" pitchFamily="2" charset="2"/>
              <a:buChar char="q"/>
            </a:pPr>
            <a:r>
              <a:rPr lang="en-IN" i="1" dirty="0"/>
              <a:t>The automobile industry:</a:t>
            </a:r>
          </a:p>
          <a:p>
            <a:pPr lvl="1">
              <a:buFont typeface="Wingdings" panose="05000000000000000000" pitchFamily="2" charset="2"/>
              <a:buChar char="q"/>
            </a:pPr>
            <a:r>
              <a:rPr lang="en-IN" i="1" dirty="0"/>
              <a:t>The agriculture industry:</a:t>
            </a:r>
          </a:p>
          <a:p>
            <a:pPr lvl="1">
              <a:buFont typeface="Wingdings" panose="05000000000000000000" pitchFamily="2" charset="2"/>
              <a:buChar char="q"/>
            </a:pPr>
            <a:r>
              <a:rPr lang="en-IN" i="1" dirty="0"/>
              <a:t>National defense:</a:t>
            </a:r>
          </a:p>
          <a:p>
            <a:pPr lvl="1">
              <a:buFont typeface="Wingdings" panose="05000000000000000000" pitchFamily="2" charset="2"/>
              <a:buChar char="q"/>
            </a:pPr>
            <a:r>
              <a:rPr lang="en-IN" i="1" dirty="0"/>
              <a:t>The fashion industry:</a:t>
            </a:r>
          </a:p>
          <a:p>
            <a:pPr lvl="1">
              <a:buFont typeface="Wingdings" panose="05000000000000000000" pitchFamily="2" charset="2"/>
              <a:buChar char="q"/>
            </a:pPr>
            <a:r>
              <a:rPr lang="en-IN" i="1" dirty="0"/>
              <a:t>Education:</a:t>
            </a:r>
          </a:p>
          <a:p>
            <a:pPr lvl="1">
              <a:buFont typeface="Wingdings" panose="05000000000000000000" pitchFamily="2" charset="2"/>
              <a:buChar char="q"/>
            </a:pPr>
            <a:r>
              <a:rPr lang="en-IN" i="1" dirty="0"/>
              <a:t>The legal profession:</a:t>
            </a:r>
            <a:endParaRPr lang="en-IN" dirty="0"/>
          </a:p>
        </p:txBody>
      </p:sp>
    </p:spTree>
    <p:extLst>
      <p:ext uri="{BB962C8B-B14F-4D97-AF65-F5344CB8AC3E}">
        <p14:creationId xmlns:p14="http://schemas.microsoft.com/office/powerpoint/2010/main" val="2394041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Homo </a:t>
            </a:r>
            <a:r>
              <a:rPr lang="en-IN" b="1" dirty="0" err="1">
                <a:solidFill>
                  <a:srgbClr val="C00000"/>
                </a:solidFill>
              </a:rPr>
              <a:t>Conexus</a:t>
            </a:r>
            <a:endParaRPr lang="en-IN" b="1" dirty="0">
              <a:solidFill>
                <a:srgbClr val="C00000"/>
              </a:solidFill>
            </a:endParaRPr>
          </a:p>
        </p:txBody>
      </p:sp>
      <p:sp>
        <p:nvSpPr>
          <p:cNvPr id="3" name="Content Placeholder 2"/>
          <p:cNvSpPr>
            <a:spLocks noGrp="1"/>
          </p:cNvSpPr>
          <p:nvPr>
            <p:ph sz="quarter" idx="1"/>
          </p:nvPr>
        </p:nvSpPr>
        <p:spPr>
          <a:xfrm>
            <a:off x="571472" y="1447800"/>
            <a:ext cx="8115328" cy="4572000"/>
          </a:xfrm>
        </p:spPr>
        <p:txBody>
          <a:bodyPr>
            <a:normAutofit/>
          </a:bodyPr>
          <a:lstStyle/>
          <a:p>
            <a:r>
              <a:rPr lang="en-IN" sz="3600" b="1" dirty="0">
                <a:solidFill>
                  <a:srgbClr val="002060"/>
                </a:solidFill>
              </a:rPr>
              <a:t>You are the most connected generation in history</a:t>
            </a:r>
          </a:p>
          <a:p>
            <a:r>
              <a:rPr lang="en-IN" sz="3600" b="1" dirty="0">
                <a:solidFill>
                  <a:srgbClr val="002060"/>
                </a:solidFill>
              </a:rPr>
              <a:t>You practice continuous computing </a:t>
            </a:r>
          </a:p>
          <a:p>
            <a:r>
              <a:rPr lang="en-IN" sz="3600" b="1" dirty="0">
                <a:solidFill>
                  <a:srgbClr val="002060"/>
                </a:solidFill>
              </a:rPr>
              <a:t>You are surrounded by a personal, movable information network</a:t>
            </a:r>
          </a:p>
        </p:txBody>
      </p:sp>
      <p:sp>
        <p:nvSpPr>
          <p:cNvPr id="4" name="Date Placeholder 3">
            <a:extLst>
              <a:ext uri="{FF2B5EF4-FFF2-40B4-BE49-F238E27FC236}">
                <a16:creationId xmlns:a16="http://schemas.microsoft.com/office/drawing/2014/main" id="{661E050E-7E98-4261-AEA2-3458EE4845A9}"/>
              </a:ext>
            </a:extLst>
          </p:cNvPr>
          <p:cNvSpPr>
            <a:spLocks noGrp="1"/>
          </p:cNvSpPr>
          <p:nvPr>
            <p:ph type="dt" sz="half" idx="10"/>
          </p:nvPr>
        </p:nvSpPr>
        <p:spPr/>
        <p:txBody>
          <a:bodyPr/>
          <a:lstStyle/>
          <a:p>
            <a:fld id="{63905499-C309-4DC0-86E5-A4FAE6E100D4}" type="datetime1">
              <a:rPr lang="en-IN" smtClean="0"/>
              <a:t>17-07-2020</a:t>
            </a:fld>
            <a:endParaRPr lang="en-IN"/>
          </a:p>
        </p:txBody>
      </p:sp>
      <p:sp>
        <p:nvSpPr>
          <p:cNvPr id="5" name="Footer Placeholder 4">
            <a:extLst>
              <a:ext uri="{FF2B5EF4-FFF2-40B4-BE49-F238E27FC236}">
                <a16:creationId xmlns:a16="http://schemas.microsoft.com/office/drawing/2014/main" id="{6A0EC0C7-A345-486C-A38C-97BDF68B95E3}"/>
              </a:ext>
            </a:extLst>
          </p:cNvPr>
          <p:cNvSpPr>
            <a:spLocks noGrp="1"/>
          </p:cNvSpPr>
          <p:nvPr>
            <p:ph type="ftr" sz="quarter" idx="11"/>
          </p:nvPr>
        </p:nvSpPr>
        <p:spPr/>
        <p:txBody>
          <a:bodyPr/>
          <a:lstStyle/>
          <a:p>
            <a:r>
              <a:rPr lang="en-IN"/>
              <a:t>2020-2021</a:t>
            </a:r>
          </a:p>
        </p:txBody>
      </p:sp>
      <p:sp>
        <p:nvSpPr>
          <p:cNvPr id="6" name="Slide Number Placeholder 5">
            <a:extLst>
              <a:ext uri="{FF2B5EF4-FFF2-40B4-BE49-F238E27FC236}">
                <a16:creationId xmlns:a16="http://schemas.microsoft.com/office/drawing/2014/main" id="{2F35E79D-4077-4536-B316-DE854AB39BF3}"/>
              </a:ext>
            </a:extLst>
          </p:cNvPr>
          <p:cNvSpPr>
            <a:spLocks noGrp="1"/>
          </p:cNvSpPr>
          <p:nvPr>
            <p:ph type="sldNum" sz="quarter" idx="12"/>
          </p:nvPr>
        </p:nvSpPr>
        <p:spPr/>
        <p:txBody>
          <a:bodyPr/>
          <a:lstStyle/>
          <a:p>
            <a:fld id="{ADB22397-08FA-4188-A49E-B0C3E19F07F5}" type="slidenum">
              <a:rPr lang="en-IN" smtClean="0"/>
              <a:pPr/>
              <a:t>4</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142852"/>
            <a:ext cx="7772400" cy="1143000"/>
          </a:xfrm>
        </p:spPr>
        <p:txBody>
          <a:bodyPr/>
          <a:lstStyle/>
          <a:p>
            <a:r>
              <a:rPr lang="en-US" dirty="0">
                <a:solidFill>
                  <a:schemeClr val="accent2"/>
                </a:solidFill>
              </a:rPr>
              <a:t>Questions</a:t>
            </a:r>
            <a:endParaRPr lang="en-IN" dirty="0">
              <a:solidFill>
                <a:schemeClr val="accent2"/>
              </a:solidFill>
            </a:endParaRPr>
          </a:p>
        </p:txBody>
      </p:sp>
      <p:sp>
        <p:nvSpPr>
          <p:cNvPr id="3" name="Content Placeholder 2"/>
          <p:cNvSpPr>
            <a:spLocks noGrp="1"/>
          </p:cNvSpPr>
          <p:nvPr>
            <p:ph sz="quarter" idx="1"/>
          </p:nvPr>
        </p:nvSpPr>
        <p:spPr>
          <a:xfrm>
            <a:off x="539552" y="1412776"/>
            <a:ext cx="7978080" cy="4662502"/>
          </a:xfrm>
        </p:spPr>
        <p:txBody>
          <a:bodyPr>
            <a:normAutofit fontScale="92500" lnSpcReduction="10000"/>
          </a:bodyPr>
          <a:lstStyle/>
          <a:p>
            <a:r>
              <a:rPr lang="en-IN" b="1" dirty="0"/>
              <a:t>What is a computer-based information system? </a:t>
            </a:r>
          </a:p>
          <a:p>
            <a:r>
              <a:rPr lang="en-IN" b="1" dirty="0"/>
              <a:t>Describe the components of computer-based information systems. </a:t>
            </a:r>
          </a:p>
          <a:p>
            <a:r>
              <a:rPr lang="en-IN" b="1" dirty="0"/>
              <a:t>What is an application program?</a:t>
            </a:r>
          </a:p>
          <a:p>
            <a:r>
              <a:rPr lang="en-IN" b="1" dirty="0"/>
              <a:t> Explain how information systems provide support for knowledge workers. </a:t>
            </a:r>
          </a:p>
          <a:p>
            <a:r>
              <a:rPr lang="en-IN" b="1" dirty="0"/>
              <a:t>As we move up the organization’s hierarchy from clerical workers to executives, how does the type of support provided by information systems change?</a:t>
            </a:r>
          </a:p>
          <a:p>
            <a:r>
              <a:rPr lang="en-IN" b="1" dirty="0"/>
              <a:t>How IT impacts the society?/ List positive and negative societal effects of the increased use of information technology.</a:t>
            </a:r>
          </a:p>
        </p:txBody>
      </p:sp>
      <p:sp>
        <p:nvSpPr>
          <p:cNvPr id="4" name="Date Placeholder 3">
            <a:extLst>
              <a:ext uri="{FF2B5EF4-FFF2-40B4-BE49-F238E27FC236}">
                <a16:creationId xmlns:a16="http://schemas.microsoft.com/office/drawing/2014/main" id="{886516BF-0734-4BC1-B230-BC84B4060B39}"/>
              </a:ext>
            </a:extLst>
          </p:cNvPr>
          <p:cNvSpPr>
            <a:spLocks noGrp="1"/>
          </p:cNvSpPr>
          <p:nvPr>
            <p:ph type="dt" sz="half" idx="10"/>
          </p:nvPr>
        </p:nvSpPr>
        <p:spPr/>
        <p:txBody>
          <a:bodyPr/>
          <a:lstStyle/>
          <a:p>
            <a:fld id="{FDE44219-EFE7-493D-B473-CC54F462D60F}" type="datetime1">
              <a:rPr lang="en-IN" smtClean="0"/>
              <a:t>17-07-2020</a:t>
            </a:fld>
            <a:endParaRPr lang="en-IN"/>
          </a:p>
        </p:txBody>
      </p:sp>
      <p:sp>
        <p:nvSpPr>
          <p:cNvPr id="5" name="Footer Placeholder 4">
            <a:extLst>
              <a:ext uri="{FF2B5EF4-FFF2-40B4-BE49-F238E27FC236}">
                <a16:creationId xmlns:a16="http://schemas.microsoft.com/office/drawing/2014/main" id="{766C4D7A-58E0-4F98-A354-3EA315E215E4}"/>
              </a:ext>
            </a:extLst>
          </p:cNvPr>
          <p:cNvSpPr>
            <a:spLocks noGrp="1"/>
          </p:cNvSpPr>
          <p:nvPr>
            <p:ph type="ftr" sz="quarter" idx="11"/>
          </p:nvPr>
        </p:nvSpPr>
        <p:spPr/>
        <p:txBody>
          <a:bodyPr/>
          <a:lstStyle/>
          <a:p>
            <a:r>
              <a:rPr lang="en-IN"/>
              <a:t>2020-2021</a:t>
            </a:r>
          </a:p>
        </p:txBody>
      </p:sp>
      <p:sp>
        <p:nvSpPr>
          <p:cNvPr id="6" name="Slide Number Placeholder 5">
            <a:extLst>
              <a:ext uri="{FF2B5EF4-FFF2-40B4-BE49-F238E27FC236}">
                <a16:creationId xmlns:a16="http://schemas.microsoft.com/office/drawing/2014/main" id="{1D96E031-9C03-4DB7-B1BA-AA9F4FCF2B8D}"/>
              </a:ext>
            </a:extLst>
          </p:cNvPr>
          <p:cNvSpPr>
            <a:spLocks noGrp="1"/>
          </p:cNvSpPr>
          <p:nvPr>
            <p:ph type="sldNum" sz="quarter" idx="12"/>
          </p:nvPr>
        </p:nvSpPr>
        <p:spPr/>
        <p:txBody>
          <a:bodyPr/>
          <a:lstStyle/>
          <a:p>
            <a:fld id="{ADB22397-08FA-4188-A49E-B0C3E19F07F5}" type="slidenum">
              <a:rPr lang="en-IN" smtClean="0"/>
              <a:pPr/>
              <a:t>40</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Homo </a:t>
            </a:r>
            <a:r>
              <a:rPr lang="en-IN" b="1" dirty="0" err="1">
                <a:solidFill>
                  <a:srgbClr val="C00000"/>
                </a:solidFill>
              </a:rPr>
              <a:t>Conexus</a:t>
            </a:r>
            <a:endParaRPr lang="en-IN" dirty="0"/>
          </a:p>
        </p:txBody>
      </p:sp>
      <p:sp>
        <p:nvSpPr>
          <p:cNvPr id="3" name="Content Placeholder 2"/>
          <p:cNvSpPr>
            <a:spLocks noGrp="1"/>
          </p:cNvSpPr>
          <p:nvPr>
            <p:ph sz="quarter" idx="1"/>
          </p:nvPr>
        </p:nvSpPr>
        <p:spPr/>
        <p:txBody>
          <a:bodyPr/>
          <a:lstStyle/>
          <a:p>
            <a:r>
              <a:rPr lang="en-IN" b="1" dirty="0"/>
              <a:t>Your personal information network is created by constant cooperation between: </a:t>
            </a:r>
          </a:p>
          <a:p>
            <a:pPr>
              <a:buNone/>
            </a:pPr>
            <a:endParaRPr lang="en-IN" b="1" dirty="0"/>
          </a:p>
          <a:p>
            <a:pPr>
              <a:buNone/>
            </a:pPr>
            <a:r>
              <a:rPr lang="en-IN" dirty="0"/>
              <a:t>	</a:t>
            </a:r>
            <a:r>
              <a:rPr lang="en-IN" dirty="0">
                <a:solidFill>
                  <a:srgbClr val="0070C0"/>
                </a:solidFill>
              </a:rPr>
              <a:t>(1) the digital devices you carry;</a:t>
            </a:r>
          </a:p>
          <a:p>
            <a:pPr>
              <a:buNone/>
            </a:pPr>
            <a:r>
              <a:rPr lang="en-IN" dirty="0">
                <a:solidFill>
                  <a:srgbClr val="0070C0"/>
                </a:solidFill>
              </a:rPr>
              <a:t>   (2) the wired and wireless networks that you access as you move about; </a:t>
            </a:r>
          </a:p>
          <a:p>
            <a:pPr>
              <a:buNone/>
            </a:pPr>
            <a:r>
              <a:rPr lang="en-IN" dirty="0">
                <a:solidFill>
                  <a:srgbClr val="0070C0"/>
                </a:solidFill>
              </a:rPr>
              <a:t>   (3) Web-based tools for finding information and communicating and collaborating with other people.</a:t>
            </a:r>
          </a:p>
        </p:txBody>
      </p:sp>
      <p:sp>
        <p:nvSpPr>
          <p:cNvPr id="4" name="Date Placeholder 3">
            <a:extLst>
              <a:ext uri="{FF2B5EF4-FFF2-40B4-BE49-F238E27FC236}">
                <a16:creationId xmlns:a16="http://schemas.microsoft.com/office/drawing/2014/main" id="{F69DA42E-9C72-4F98-A8E5-709339D4AFE6}"/>
              </a:ext>
            </a:extLst>
          </p:cNvPr>
          <p:cNvSpPr>
            <a:spLocks noGrp="1"/>
          </p:cNvSpPr>
          <p:nvPr>
            <p:ph type="dt" sz="half" idx="10"/>
          </p:nvPr>
        </p:nvSpPr>
        <p:spPr/>
        <p:txBody>
          <a:bodyPr/>
          <a:lstStyle/>
          <a:p>
            <a:fld id="{C86022FA-661C-426E-913D-9633C6B53CC2}" type="datetime1">
              <a:rPr lang="en-IN" smtClean="0"/>
              <a:t>17-07-2020</a:t>
            </a:fld>
            <a:endParaRPr lang="en-IN"/>
          </a:p>
        </p:txBody>
      </p:sp>
      <p:sp>
        <p:nvSpPr>
          <p:cNvPr id="5" name="Footer Placeholder 4">
            <a:extLst>
              <a:ext uri="{FF2B5EF4-FFF2-40B4-BE49-F238E27FC236}">
                <a16:creationId xmlns:a16="http://schemas.microsoft.com/office/drawing/2014/main" id="{E84B8F5E-CC95-4AF9-A99C-3212FD0214CB}"/>
              </a:ext>
            </a:extLst>
          </p:cNvPr>
          <p:cNvSpPr>
            <a:spLocks noGrp="1"/>
          </p:cNvSpPr>
          <p:nvPr>
            <p:ph type="ftr" sz="quarter" idx="11"/>
          </p:nvPr>
        </p:nvSpPr>
        <p:spPr/>
        <p:txBody>
          <a:bodyPr/>
          <a:lstStyle/>
          <a:p>
            <a:r>
              <a:rPr lang="en-IN"/>
              <a:t>2020-2021</a:t>
            </a:r>
          </a:p>
        </p:txBody>
      </p:sp>
      <p:sp>
        <p:nvSpPr>
          <p:cNvPr id="6" name="Slide Number Placeholder 5">
            <a:extLst>
              <a:ext uri="{FF2B5EF4-FFF2-40B4-BE49-F238E27FC236}">
                <a16:creationId xmlns:a16="http://schemas.microsoft.com/office/drawing/2014/main" id="{25E4C141-9921-40A9-8062-A365B1A70876}"/>
              </a:ext>
            </a:extLst>
          </p:cNvPr>
          <p:cNvSpPr>
            <a:spLocks noGrp="1"/>
          </p:cNvSpPr>
          <p:nvPr>
            <p:ph type="sldNum" sz="quarter" idx="12"/>
          </p:nvPr>
        </p:nvSpPr>
        <p:spPr/>
        <p:txBody>
          <a:bodyPr/>
          <a:lstStyle/>
          <a:p>
            <a:fld id="{ADB22397-08FA-4188-A49E-B0C3E19F07F5}" type="slidenum">
              <a:rPr lang="en-IN" smtClean="0"/>
              <a:pPr/>
              <a:t>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circle(in)">
                                      <p:cBhvr>
                                        <p:cTn id="14" dur="2000"/>
                                        <p:tgtEl>
                                          <p:spTgt spid="3">
                                            <p:txEl>
                                              <p:pRg st="2" end="2"/>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circle(in)">
                                      <p:cBhvr>
                                        <p:cTn id="20"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089627E-CD8B-4C14-8E3C-21EBA836622A}"/>
              </a:ext>
            </a:extLst>
          </p:cNvPr>
          <p:cNvSpPr>
            <a:spLocks noGrp="1"/>
          </p:cNvSpPr>
          <p:nvPr>
            <p:ph type="dt" sz="half" idx="10"/>
          </p:nvPr>
        </p:nvSpPr>
        <p:spPr/>
        <p:txBody>
          <a:bodyPr/>
          <a:lstStyle/>
          <a:p>
            <a:fld id="{F60BDF38-CE63-4D14-A9E1-C23189EBB211}" type="datetime1">
              <a:rPr lang="en-IN" smtClean="0"/>
              <a:t>17-07-2020</a:t>
            </a:fld>
            <a:endParaRPr lang="en-IN"/>
          </a:p>
        </p:txBody>
      </p:sp>
      <p:sp>
        <p:nvSpPr>
          <p:cNvPr id="4" name="Footer Placeholder 3">
            <a:extLst>
              <a:ext uri="{FF2B5EF4-FFF2-40B4-BE49-F238E27FC236}">
                <a16:creationId xmlns:a16="http://schemas.microsoft.com/office/drawing/2014/main" id="{DDF967EB-8CDB-4350-8459-E4CE713B4BA8}"/>
              </a:ext>
            </a:extLst>
          </p:cNvPr>
          <p:cNvSpPr>
            <a:spLocks noGrp="1"/>
          </p:cNvSpPr>
          <p:nvPr>
            <p:ph type="ftr" sz="quarter" idx="11"/>
          </p:nvPr>
        </p:nvSpPr>
        <p:spPr/>
        <p:txBody>
          <a:bodyPr/>
          <a:lstStyle/>
          <a:p>
            <a:r>
              <a:rPr lang="en-IN"/>
              <a:t>2020-2021</a:t>
            </a:r>
          </a:p>
        </p:txBody>
      </p:sp>
      <p:sp>
        <p:nvSpPr>
          <p:cNvPr id="5" name="Slide Number Placeholder 4">
            <a:extLst>
              <a:ext uri="{FF2B5EF4-FFF2-40B4-BE49-F238E27FC236}">
                <a16:creationId xmlns:a16="http://schemas.microsoft.com/office/drawing/2014/main" id="{0ED6A848-6469-4F0F-BFFC-6C0BB7910053}"/>
              </a:ext>
            </a:extLst>
          </p:cNvPr>
          <p:cNvSpPr>
            <a:spLocks noGrp="1"/>
          </p:cNvSpPr>
          <p:nvPr>
            <p:ph type="sldNum" sz="quarter" idx="12"/>
          </p:nvPr>
        </p:nvSpPr>
        <p:spPr/>
        <p:txBody>
          <a:bodyPr/>
          <a:lstStyle/>
          <a:p>
            <a:fld id="{ADB22397-08FA-4188-A49E-B0C3E19F07F5}" type="slidenum">
              <a:rPr lang="en-IN" smtClean="0"/>
              <a:pPr/>
              <a:t>6</a:t>
            </a:fld>
            <a:endParaRPr lang="en-IN"/>
          </a:p>
        </p:txBody>
      </p:sp>
      <p:sp>
        <p:nvSpPr>
          <p:cNvPr id="7" name="Title 1">
            <a:extLst>
              <a:ext uri="{FF2B5EF4-FFF2-40B4-BE49-F238E27FC236}">
                <a16:creationId xmlns:a16="http://schemas.microsoft.com/office/drawing/2014/main" id="{97775088-6773-4751-9289-43F39052F862}"/>
              </a:ext>
            </a:extLst>
          </p:cNvPr>
          <p:cNvSpPr txBox="1">
            <a:spLocks/>
          </p:cNvSpPr>
          <p:nvPr/>
        </p:nvSpPr>
        <p:spPr>
          <a:xfrm>
            <a:off x="866748" y="438128"/>
            <a:ext cx="7929618" cy="928694"/>
          </a:xfrm>
          <a:prstGeom prst="rect">
            <a:avLst/>
          </a:prstGeom>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000" b="0" i="0" u="none" strike="noStrike" kern="1200" cap="none" spc="0" normalizeH="0" baseline="0" noProof="0" dirty="0">
                <a:ln>
                  <a:noFill/>
                </a:ln>
                <a:solidFill>
                  <a:schemeClr val="accent2"/>
                </a:solidFill>
                <a:effectLst/>
                <a:uLnTx/>
                <a:uFillTx/>
                <a:latin typeface="+mj-lt"/>
                <a:ea typeface="+mj-ea"/>
                <a:cs typeface="+mj-cs"/>
              </a:rPr>
              <a:t>Introduction To Information Systems</a:t>
            </a:r>
          </a:p>
        </p:txBody>
      </p:sp>
      <p:sp>
        <p:nvSpPr>
          <p:cNvPr id="8" name="Content Placeholder 2">
            <a:extLst>
              <a:ext uri="{FF2B5EF4-FFF2-40B4-BE49-F238E27FC236}">
                <a16:creationId xmlns:a16="http://schemas.microsoft.com/office/drawing/2014/main" id="{A0748AF0-ADE6-4F97-88AC-2FEB7B27EE46}"/>
              </a:ext>
            </a:extLst>
          </p:cNvPr>
          <p:cNvSpPr txBox="1">
            <a:spLocks/>
          </p:cNvSpPr>
          <p:nvPr/>
        </p:nvSpPr>
        <p:spPr>
          <a:xfrm>
            <a:off x="795310" y="1600200"/>
            <a:ext cx="8072494" cy="5053034"/>
          </a:xfrm>
          <a:prstGeom prst="rect">
            <a:avLst/>
          </a:prstGeom>
        </p:spPr>
        <p:txBody>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IN" sz="2500" b="0" i="0" u="none" strike="noStrike" kern="1200" cap="none" spc="0" normalizeH="0" baseline="0" noProof="0" dirty="0">
                <a:ln>
                  <a:noFill/>
                </a:ln>
                <a:solidFill>
                  <a:schemeClr val="tx1"/>
                </a:solidFill>
                <a:effectLst/>
                <a:uLnTx/>
                <a:uFillTx/>
                <a:latin typeface="+mn-lt"/>
                <a:ea typeface="+mn-ea"/>
                <a:cs typeface="+mn-cs"/>
              </a:rPr>
              <a:t>Identify the reasons why being an informed user of information systems is important in today’s world.</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IN" sz="25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IN" sz="2500" b="0" i="0" u="none" strike="noStrike" kern="1200" cap="none" spc="0" normalizeH="0" baseline="0" noProof="0" dirty="0">
                <a:ln>
                  <a:noFill/>
                </a:ln>
                <a:solidFill>
                  <a:schemeClr val="tx1"/>
                </a:solidFill>
                <a:effectLst/>
                <a:uLnTx/>
                <a:uFillTx/>
                <a:latin typeface="+mn-lt"/>
                <a:ea typeface="+mn-ea"/>
                <a:cs typeface="+mn-cs"/>
              </a:rPr>
              <a:t>Describe the various types of computer-based information systems in an organization.</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IN" sz="25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IN" sz="2500" b="0" i="0" u="none" strike="noStrike" kern="1200" cap="none" spc="0" normalizeH="0" baseline="0" noProof="0" dirty="0">
                <a:ln>
                  <a:noFill/>
                </a:ln>
                <a:solidFill>
                  <a:schemeClr val="tx1"/>
                </a:solidFill>
                <a:effectLst/>
                <a:uLnTx/>
                <a:uFillTx/>
                <a:latin typeface="+mn-lt"/>
                <a:ea typeface="+mn-ea"/>
                <a:cs typeface="+mn-cs"/>
              </a:rPr>
              <a:t>Discuss ways in which information technology can affect managers and non-managerial workers.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IN" sz="2400" b="0" i="0" u="none" strike="noStrike" kern="1200" cap="none" spc="0" normalizeH="0" baseline="0" noProof="0" dirty="0">
                <a:ln>
                  <a:noFill/>
                </a:ln>
                <a:solidFill>
                  <a:schemeClr val="tx1"/>
                </a:solidFill>
                <a:effectLst/>
                <a:uLnTx/>
                <a:uFillTx/>
                <a:latin typeface="+mn-lt"/>
                <a:ea typeface="+mn-ea"/>
                <a:cs typeface="+mn-cs"/>
              </a:rPr>
              <a:t>Identify positive and negative societal effects of the increased use of information technology.</a:t>
            </a:r>
            <a:endParaRPr kumimoji="0" lang="en-IN" sz="25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IN" sz="25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05862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1000"/>
                                        <p:tgtEl>
                                          <p:spTgt spid="8">
                                            <p:txEl>
                                              <p:pRg st="4" end="4"/>
                                            </p:txEl>
                                          </p:spTgt>
                                        </p:tgtEl>
                                      </p:cBhvr>
                                    </p:animEffect>
                                    <p:anim calcmode="lin" valueType="num">
                                      <p:cBhvr>
                                        <p:cTn id="2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1000"/>
                                        <p:tgtEl>
                                          <p:spTgt spid="8">
                                            <p:txEl>
                                              <p:pRg st="6" end="6"/>
                                            </p:txEl>
                                          </p:spTgt>
                                        </p:tgtEl>
                                      </p:cBhvr>
                                    </p:animEffect>
                                    <p:anim calcmode="lin" valueType="num">
                                      <p:cBhvr>
                                        <p:cTn id="29"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C00000"/>
                </a:solidFill>
              </a:rPr>
              <a:t>Information Systems: Concepts and Definitions</a:t>
            </a:r>
          </a:p>
        </p:txBody>
      </p:sp>
      <p:sp>
        <p:nvSpPr>
          <p:cNvPr id="3" name="Content Placeholder 2"/>
          <p:cNvSpPr>
            <a:spLocks noGrp="1"/>
          </p:cNvSpPr>
          <p:nvPr>
            <p:ph sz="quarter" idx="1"/>
          </p:nvPr>
        </p:nvSpPr>
        <p:spPr>
          <a:xfrm>
            <a:off x="0" y="1600200"/>
            <a:ext cx="9144000" cy="5043510"/>
          </a:xfrm>
        </p:spPr>
        <p:txBody>
          <a:bodyPr>
            <a:normAutofit/>
          </a:bodyPr>
          <a:lstStyle/>
          <a:p>
            <a:pPr>
              <a:buNone/>
            </a:pPr>
            <a:r>
              <a:rPr lang="en-IN" dirty="0">
                <a:solidFill>
                  <a:srgbClr val="C00000"/>
                </a:solidFill>
              </a:rPr>
              <a:t> </a:t>
            </a:r>
          </a:p>
          <a:p>
            <a:pPr>
              <a:buNone/>
            </a:pPr>
            <a:r>
              <a:rPr lang="en-IN" dirty="0">
                <a:solidFill>
                  <a:srgbClr val="C00000"/>
                </a:solidFill>
              </a:rPr>
              <a:t>Data Item. </a:t>
            </a:r>
            <a:r>
              <a:rPr lang="en-IN" dirty="0"/>
              <a:t>	Elementary description of things, events, activities and transactions that are recorded, classified and stored but are not organized to convey any specific meaning. </a:t>
            </a:r>
          </a:p>
          <a:p>
            <a:pPr>
              <a:buNone/>
            </a:pPr>
            <a:r>
              <a:rPr lang="en-IN" dirty="0"/>
              <a:t> </a:t>
            </a:r>
            <a:r>
              <a:rPr lang="en-IN" dirty="0">
                <a:solidFill>
                  <a:srgbClr val="C00000"/>
                </a:solidFill>
              </a:rPr>
              <a:t>Information. </a:t>
            </a:r>
            <a:r>
              <a:rPr lang="en-IN" dirty="0"/>
              <a:t>Data organized so that they have meaning and value to the recipient.</a:t>
            </a:r>
          </a:p>
          <a:p>
            <a:pPr>
              <a:buNone/>
            </a:pPr>
            <a:r>
              <a:rPr lang="en-IN" dirty="0"/>
              <a:t> </a:t>
            </a:r>
            <a:r>
              <a:rPr lang="en-IN" dirty="0">
                <a:solidFill>
                  <a:srgbClr val="C00000"/>
                </a:solidFill>
              </a:rPr>
              <a:t>Knowledge. </a:t>
            </a:r>
            <a:r>
              <a:rPr lang="en-IN" dirty="0"/>
              <a:t>Data and/or information organized and processed to convey understanding, experience, accumulated learning and expertise as they apply to a current problem or activity.</a:t>
            </a:r>
          </a:p>
        </p:txBody>
      </p:sp>
      <p:sp>
        <p:nvSpPr>
          <p:cNvPr id="4" name="Date Placeholder 3">
            <a:extLst>
              <a:ext uri="{FF2B5EF4-FFF2-40B4-BE49-F238E27FC236}">
                <a16:creationId xmlns:a16="http://schemas.microsoft.com/office/drawing/2014/main" id="{B7D51620-ADDE-482F-A4C1-8E5A4B2347B2}"/>
              </a:ext>
            </a:extLst>
          </p:cNvPr>
          <p:cNvSpPr>
            <a:spLocks noGrp="1"/>
          </p:cNvSpPr>
          <p:nvPr>
            <p:ph type="dt" sz="half" idx="10"/>
          </p:nvPr>
        </p:nvSpPr>
        <p:spPr/>
        <p:txBody>
          <a:bodyPr/>
          <a:lstStyle/>
          <a:p>
            <a:fld id="{10B5332B-09DB-4457-8B0F-DD71DC3E7D8C}" type="datetime1">
              <a:rPr lang="en-IN" smtClean="0"/>
              <a:t>17-07-2020</a:t>
            </a:fld>
            <a:endParaRPr lang="en-IN"/>
          </a:p>
        </p:txBody>
      </p:sp>
      <p:sp>
        <p:nvSpPr>
          <p:cNvPr id="5" name="Footer Placeholder 4">
            <a:extLst>
              <a:ext uri="{FF2B5EF4-FFF2-40B4-BE49-F238E27FC236}">
                <a16:creationId xmlns:a16="http://schemas.microsoft.com/office/drawing/2014/main" id="{A45B6518-AC42-4BDC-BDE1-35BEC3227B06}"/>
              </a:ext>
            </a:extLst>
          </p:cNvPr>
          <p:cNvSpPr>
            <a:spLocks noGrp="1"/>
          </p:cNvSpPr>
          <p:nvPr>
            <p:ph type="ftr" sz="quarter" idx="11"/>
          </p:nvPr>
        </p:nvSpPr>
        <p:spPr/>
        <p:txBody>
          <a:bodyPr/>
          <a:lstStyle/>
          <a:p>
            <a:r>
              <a:rPr lang="en-IN"/>
              <a:t>2020-2021</a:t>
            </a:r>
          </a:p>
        </p:txBody>
      </p:sp>
      <p:sp>
        <p:nvSpPr>
          <p:cNvPr id="6" name="Slide Number Placeholder 5">
            <a:extLst>
              <a:ext uri="{FF2B5EF4-FFF2-40B4-BE49-F238E27FC236}">
                <a16:creationId xmlns:a16="http://schemas.microsoft.com/office/drawing/2014/main" id="{E59BDF45-4329-4B90-99AB-859088C2385C}"/>
              </a:ext>
            </a:extLst>
          </p:cNvPr>
          <p:cNvSpPr>
            <a:spLocks noGrp="1"/>
          </p:cNvSpPr>
          <p:nvPr>
            <p:ph type="sldNum" sz="quarter" idx="12"/>
          </p:nvPr>
        </p:nvSpPr>
        <p:spPr/>
        <p:txBody>
          <a:bodyPr/>
          <a:lstStyle/>
          <a:p>
            <a:fld id="{ADB22397-08FA-4188-A49E-B0C3E19F07F5}" type="slidenum">
              <a:rPr lang="en-IN" smtClean="0"/>
              <a:pPr/>
              <a:t>7</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476672"/>
            <a:ext cx="9144000" cy="6643711"/>
          </a:xfrm>
        </p:spPr>
        <p:txBody>
          <a:bodyPr>
            <a:noAutofit/>
          </a:bodyPr>
          <a:lstStyle/>
          <a:p>
            <a:r>
              <a:rPr lang="en-IN" sz="2400" dirty="0"/>
              <a:t>Data items can be numbers, letters, figures, sounds, and images. Examples of data items are collections of numbers (e.g., 3.11, 2.96, 3.95, 1.99, 2.08) and characters (e.g., B, A, C, A, B, D, F, C).</a:t>
            </a:r>
          </a:p>
          <a:p>
            <a:r>
              <a:rPr lang="en-IN" sz="2400" dirty="0"/>
              <a:t>A grade point average (GPA) by itself is data, but a student’s name coupled with his or her GPA is information. The recipient interprets the meaning and draws conclusions and implications from the information. Consider the examples of data provided in the preceding paragraph. Within the context of a university, the numbers could be grade point averages, and the letters could be grades in an Introduction to MIS class.</a:t>
            </a:r>
          </a:p>
          <a:p>
            <a:r>
              <a:rPr lang="en-IN" sz="2400" dirty="0"/>
              <a:t>For example, suppose that a company recruiting at your college has found over time that students with grade point averages over 3.0 have experienced the greatest success in its management program. Based on this accumulated knowledge, that company may decide to interview only those students with GPAs over 3.0.</a:t>
            </a:r>
          </a:p>
        </p:txBody>
      </p:sp>
      <p:sp>
        <p:nvSpPr>
          <p:cNvPr id="2" name="Date Placeholder 1">
            <a:extLst>
              <a:ext uri="{FF2B5EF4-FFF2-40B4-BE49-F238E27FC236}">
                <a16:creationId xmlns:a16="http://schemas.microsoft.com/office/drawing/2014/main" id="{B23B0003-FDED-4BE7-8317-DDD0BB2A5914}"/>
              </a:ext>
            </a:extLst>
          </p:cNvPr>
          <p:cNvSpPr>
            <a:spLocks noGrp="1"/>
          </p:cNvSpPr>
          <p:nvPr>
            <p:ph type="dt" sz="half" idx="10"/>
          </p:nvPr>
        </p:nvSpPr>
        <p:spPr/>
        <p:txBody>
          <a:bodyPr/>
          <a:lstStyle/>
          <a:p>
            <a:fld id="{B89FC89B-0888-41CA-AB15-BFA3C4F7102C}" type="datetime1">
              <a:rPr lang="en-IN" smtClean="0"/>
              <a:t>17-07-2020</a:t>
            </a:fld>
            <a:endParaRPr lang="en-IN"/>
          </a:p>
        </p:txBody>
      </p:sp>
      <p:sp>
        <p:nvSpPr>
          <p:cNvPr id="4" name="Footer Placeholder 3">
            <a:extLst>
              <a:ext uri="{FF2B5EF4-FFF2-40B4-BE49-F238E27FC236}">
                <a16:creationId xmlns:a16="http://schemas.microsoft.com/office/drawing/2014/main" id="{517E8488-DB11-4349-B95B-320AFF2CBF27}"/>
              </a:ext>
            </a:extLst>
          </p:cNvPr>
          <p:cNvSpPr>
            <a:spLocks noGrp="1"/>
          </p:cNvSpPr>
          <p:nvPr>
            <p:ph type="ftr" sz="quarter" idx="11"/>
          </p:nvPr>
        </p:nvSpPr>
        <p:spPr/>
        <p:txBody>
          <a:bodyPr/>
          <a:lstStyle/>
          <a:p>
            <a:r>
              <a:rPr lang="en-IN"/>
              <a:t>2020-2021</a:t>
            </a:r>
          </a:p>
        </p:txBody>
      </p:sp>
      <p:sp>
        <p:nvSpPr>
          <p:cNvPr id="5" name="Slide Number Placeholder 4">
            <a:extLst>
              <a:ext uri="{FF2B5EF4-FFF2-40B4-BE49-F238E27FC236}">
                <a16:creationId xmlns:a16="http://schemas.microsoft.com/office/drawing/2014/main" id="{C1D7F758-4FDB-46BB-8A33-3150706E1D4F}"/>
              </a:ext>
            </a:extLst>
          </p:cNvPr>
          <p:cNvSpPr>
            <a:spLocks noGrp="1"/>
          </p:cNvSpPr>
          <p:nvPr>
            <p:ph type="sldNum" sz="quarter" idx="12"/>
          </p:nvPr>
        </p:nvSpPr>
        <p:spPr/>
        <p:txBody>
          <a:bodyPr/>
          <a:lstStyle/>
          <a:p>
            <a:fld id="{ADB22397-08FA-4188-A49E-B0C3E19F07F5}" type="slidenum">
              <a:rPr lang="en-IN" smtClean="0"/>
              <a:pPr/>
              <a:t>8</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02551155"/>
              </p:ext>
            </p:extLst>
          </p:nvPr>
        </p:nvGraphicFramePr>
        <p:xfrm>
          <a:off x="395536" y="476672"/>
          <a:ext cx="8358246" cy="5256585"/>
        </p:xfrm>
        <a:graphic>
          <a:graphicData uri="http://schemas.openxmlformats.org/drawingml/2006/table">
            <a:tbl>
              <a:tblPr/>
              <a:tblGrid>
                <a:gridCol w="1873123">
                  <a:extLst>
                    <a:ext uri="{9D8B030D-6E8A-4147-A177-3AD203B41FA5}">
                      <a16:colId xmlns:a16="http://schemas.microsoft.com/office/drawing/2014/main" val="20000"/>
                    </a:ext>
                  </a:extLst>
                </a:gridCol>
                <a:gridCol w="3409920">
                  <a:extLst>
                    <a:ext uri="{9D8B030D-6E8A-4147-A177-3AD203B41FA5}">
                      <a16:colId xmlns:a16="http://schemas.microsoft.com/office/drawing/2014/main" val="20001"/>
                    </a:ext>
                  </a:extLst>
                </a:gridCol>
                <a:gridCol w="3075203">
                  <a:extLst>
                    <a:ext uri="{9D8B030D-6E8A-4147-A177-3AD203B41FA5}">
                      <a16:colId xmlns:a16="http://schemas.microsoft.com/office/drawing/2014/main" val="20002"/>
                    </a:ext>
                  </a:extLst>
                </a:gridCol>
              </a:tblGrid>
              <a:tr h="360704">
                <a:tc>
                  <a:txBody>
                    <a:bodyPr/>
                    <a:lstStyle/>
                    <a:p>
                      <a:pPr algn="ctr">
                        <a:lnSpc>
                          <a:spcPct val="115000"/>
                        </a:lnSpc>
                        <a:spcAft>
                          <a:spcPts val="0"/>
                        </a:spcAft>
                      </a:pPr>
                      <a:r>
                        <a:rPr lang="en-IN" sz="2000" b="1" dirty="0">
                          <a:solidFill>
                            <a:schemeClr val="tx1"/>
                          </a:solidFill>
                          <a:latin typeface="Calibri"/>
                          <a:ea typeface="Calibri"/>
                          <a:cs typeface="Times New Roman"/>
                        </a:rPr>
                        <a:t>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2000" b="1" dirty="0">
                          <a:solidFill>
                            <a:schemeClr val="tx1"/>
                          </a:solidFill>
                          <a:latin typeface="Calibri"/>
                          <a:ea typeface="Calibri"/>
                          <a:cs typeface="Times New Roman"/>
                        </a:rPr>
                        <a:t>Information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2000" b="1" dirty="0">
                          <a:solidFill>
                            <a:schemeClr val="tx1"/>
                          </a:solidFill>
                          <a:latin typeface="Calibri"/>
                          <a:ea typeface="Calibri"/>
                          <a:cs typeface="Times New Roman"/>
                        </a:rPr>
                        <a:t>Knowledge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0624">
                <a:tc>
                  <a:txBody>
                    <a:bodyPr/>
                    <a:lstStyle/>
                    <a:p>
                      <a:pPr>
                        <a:lnSpc>
                          <a:spcPct val="115000"/>
                        </a:lnSpc>
                        <a:spcAft>
                          <a:spcPts val="0"/>
                        </a:spcAft>
                      </a:pPr>
                      <a:r>
                        <a:rPr lang="en-IN" sz="1600" b="1">
                          <a:solidFill>
                            <a:srgbClr val="FF0000"/>
                          </a:solidFill>
                          <a:latin typeface="Calibri"/>
                          <a:ea typeface="Calibri"/>
                          <a:cs typeface="Times New Roman"/>
                        </a:rPr>
                        <a:t>[No context]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b="1" dirty="0">
                          <a:solidFill>
                            <a:srgbClr val="FF0000"/>
                          </a:solidFill>
                          <a:latin typeface="Calibri"/>
                          <a:ea typeface="Calibri"/>
                          <a:cs typeface="Times New Roman"/>
                        </a:rPr>
                        <a:t> [University context]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20720">
                <a:tc>
                  <a:txBody>
                    <a:bodyPr/>
                    <a:lstStyle/>
                    <a:p>
                      <a:pPr>
                        <a:lnSpc>
                          <a:spcPct val="115000"/>
                        </a:lnSpc>
                        <a:spcAft>
                          <a:spcPts val="0"/>
                        </a:spcAft>
                      </a:pPr>
                      <a:r>
                        <a:rPr lang="en-IN" sz="1600" kern="1200">
                          <a:solidFill>
                            <a:srgbClr val="000000"/>
                          </a:solidFill>
                          <a:latin typeface="Calibri"/>
                          <a:ea typeface="+mn-ea"/>
                          <a:cs typeface="+mn-cs"/>
                        </a:rPr>
                        <a:t>3.16 </a:t>
                      </a:r>
                      <a:endParaRPr lang="en-IN"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Calibri"/>
                          <a:ea typeface="Calibri"/>
                          <a:cs typeface="Times New Roman"/>
                        </a:rPr>
                        <a:t>3.16 + John Jones = GPA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HelveticaNeueLTStd-Roman"/>
                          <a:ea typeface="Calibri"/>
                          <a:cs typeface="HelveticaNeueLTStd-Roman"/>
                        </a:rPr>
                        <a:t>* Job prospects</a:t>
                      </a:r>
                      <a:endParaRPr lang="en-IN"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20720">
                <a:tc>
                  <a:txBody>
                    <a:bodyPr/>
                    <a:lstStyle/>
                    <a:p>
                      <a:pPr>
                        <a:lnSpc>
                          <a:spcPct val="115000"/>
                        </a:lnSpc>
                        <a:spcAft>
                          <a:spcPts val="0"/>
                        </a:spcAft>
                      </a:pPr>
                      <a:r>
                        <a:rPr lang="en-IN" sz="1600" kern="1200">
                          <a:solidFill>
                            <a:srgbClr val="000000"/>
                          </a:solidFill>
                          <a:latin typeface="Calibri"/>
                          <a:ea typeface="+mn-ea"/>
                          <a:cs typeface="+mn-cs"/>
                        </a:rPr>
                        <a:t>2.92 </a:t>
                      </a:r>
                      <a:endParaRPr lang="en-IN"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Calibri"/>
                          <a:ea typeface="Calibri"/>
                          <a:cs typeface="Times New Roman"/>
                        </a:rPr>
                        <a:t>2.92 + Sue Smith = GPA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HelveticaNeueLTStd-Roman"/>
                          <a:ea typeface="Calibri"/>
                          <a:cs typeface="HelveticaNeueLTStd-Roman"/>
                        </a:rPr>
                        <a:t>* Graduate school prospects</a:t>
                      </a:r>
                      <a:endParaRPr lang="en-IN"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0949">
                <a:tc>
                  <a:txBody>
                    <a:bodyPr/>
                    <a:lstStyle/>
                    <a:p>
                      <a:pPr>
                        <a:lnSpc>
                          <a:spcPct val="115000"/>
                        </a:lnSpc>
                        <a:spcAft>
                          <a:spcPts val="0"/>
                        </a:spcAft>
                      </a:pPr>
                      <a:r>
                        <a:rPr lang="en-IN" sz="1600" kern="1200">
                          <a:solidFill>
                            <a:srgbClr val="000000"/>
                          </a:solidFill>
                          <a:latin typeface="Calibri"/>
                          <a:ea typeface="+mn-ea"/>
                          <a:cs typeface="+mn-cs"/>
                        </a:rPr>
                        <a:t>4.39 </a:t>
                      </a:r>
                      <a:endParaRPr lang="en-IN"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Calibri"/>
                          <a:ea typeface="Calibri"/>
                          <a:cs typeface="Times New Roman"/>
                        </a:rPr>
                        <a:t>4.39 + Kyle Owens = GPA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HelveticaNeueLTStd-Roman"/>
                          <a:ea typeface="Calibri"/>
                          <a:cs typeface="HelveticaNeueLTStd-Roman"/>
                        </a:rPr>
                        <a:t>* Scholarship prospects</a:t>
                      </a:r>
                      <a:endParaRPr lang="en-IN"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0318">
                <a:tc>
                  <a:txBody>
                    <a:bodyPr/>
                    <a:lstStyle/>
                    <a:p>
                      <a:pPr>
                        <a:lnSpc>
                          <a:spcPct val="115000"/>
                        </a:lnSpc>
                        <a:spcAft>
                          <a:spcPts val="0"/>
                        </a:spcAft>
                      </a:pPr>
                      <a:r>
                        <a:rPr lang="en-IN" sz="1600" kern="1200">
                          <a:solidFill>
                            <a:srgbClr val="000000"/>
                          </a:solidFill>
                          <a:latin typeface="Calibri"/>
                          <a:ea typeface="+mn-ea"/>
                          <a:cs typeface="+mn-cs"/>
                        </a:rPr>
                        <a:t>3.95 </a:t>
                      </a:r>
                      <a:endParaRPr lang="en-IN"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Calibri"/>
                          <a:ea typeface="Calibri"/>
                          <a:cs typeface="Times New Roman"/>
                        </a:rPr>
                        <a:t>3.95 + Tom Elias = GPA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63956">
                <a:tc>
                  <a:txBody>
                    <a:bodyPr/>
                    <a:lstStyle/>
                    <a:p>
                      <a:pPr>
                        <a:lnSpc>
                          <a:spcPct val="115000"/>
                        </a:lnSpc>
                        <a:spcAft>
                          <a:spcPts val="0"/>
                        </a:spcAft>
                      </a:pPr>
                      <a:r>
                        <a:rPr lang="en-IN" sz="1600" b="1" dirty="0">
                          <a:solidFill>
                            <a:srgbClr val="FF0000"/>
                          </a:solidFill>
                          <a:latin typeface="Calibri"/>
                          <a:ea typeface="Calibri"/>
                          <a:cs typeface="Times New Roman"/>
                        </a:rPr>
                        <a:t> [No context]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b="1" dirty="0">
                          <a:solidFill>
                            <a:srgbClr val="FF0000"/>
                          </a:solidFill>
                          <a:latin typeface="Calibri"/>
                          <a:ea typeface="Calibri"/>
                          <a:cs typeface="Times New Roman"/>
                        </a:rPr>
                        <a:t> [Professional baseball pitcher context]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20720">
                <a:tc>
                  <a:txBody>
                    <a:bodyPr/>
                    <a:lstStyle/>
                    <a:p>
                      <a:pPr>
                        <a:lnSpc>
                          <a:spcPct val="115000"/>
                        </a:lnSpc>
                        <a:spcAft>
                          <a:spcPts val="0"/>
                        </a:spcAft>
                      </a:pPr>
                      <a:r>
                        <a:rPr lang="en-IN" sz="1600" kern="1200">
                          <a:solidFill>
                            <a:srgbClr val="000000"/>
                          </a:solidFill>
                          <a:latin typeface="Calibri"/>
                          <a:ea typeface="+mn-ea"/>
                          <a:cs typeface="+mn-cs"/>
                        </a:rPr>
                        <a:t>3.16 </a:t>
                      </a:r>
                      <a:endParaRPr lang="en-IN"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latin typeface="Calibri"/>
                          <a:ea typeface="Calibri"/>
                          <a:cs typeface="Times New Roman"/>
                        </a:rPr>
                        <a:t>95 3.16 + Ken Rice = ERA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36434">
                <a:tc>
                  <a:txBody>
                    <a:bodyPr/>
                    <a:lstStyle/>
                    <a:p>
                      <a:pPr>
                        <a:lnSpc>
                          <a:spcPct val="115000"/>
                        </a:lnSpc>
                        <a:spcAft>
                          <a:spcPts val="0"/>
                        </a:spcAft>
                      </a:pPr>
                      <a:r>
                        <a:rPr lang="en-IN" sz="1600" kern="1200">
                          <a:solidFill>
                            <a:srgbClr val="000000"/>
                          </a:solidFill>
                          <a:latin typeface="Calibri"/>
                          <a:ea typeface="+mn-ea"/>
                          <a:cs typeface="+mn-cs"/>
                        </a:rPr>
                        <a:t>2.92 </a:t>
                      </a:r>
                      <a:endParaRPr lang="en-IN"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Calibri"/>
                          <a:ea typeface="Calibri"/>
                          <a:cs typeface="Times New Roman"/>
                        </a:rPr>
                        <a:t>2.92 + Ed Dyas = ERA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Calibri"/>
                          <a:ea typeface="Calibri"/>
                          <a:cs typeface="Times New Roman"/>
                        </a:rPr>
                        <a:t>* Keep pitcher, trade pitcher, or send pitcher to minor leagues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520720">
                <a:tc>
                  <a:txBody>
                    <a:bodyPr/>
                    <a:lstStyle/>
                    <a:p>
                      <a:pPr>
                        <a:lnSpc>
                          <a:spcPct val="115000"/>
                        </a:lnSpc>
                        <a:spcAft>
                          <a:spcPts val="0"/>
                        </a:spcAft>
                      </a:pPr>
                      <a:r>
                        <a:rPr lang="en-IN" sz="1600" kern="1200">
                          <a:solidFill>
                            <a:srgbClr val="000000"/>
                          </a:solidFill>
                          <a:latin typeface="Calibri"/>
                          <a:ea typeface="+mn-ea"/>
                          <a:cs typeface="+mn-cs"/>
                        </a:rPr>
                        <a:t>1.39 </a:t>
                      </a:r>
                      <a:endParaRPr lang="en-IN"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Calibri"/>
                          <a:ea typeface="Calibri"/>
                          <a:cs typeface="Times New Roman"/>
                        </a:rPr>
                        <a:t>1.39 + Hugh Carr = ERA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Calibri"/>
                          <a:ea typeface="Calibri"/>
                          <a:cs typeface="Times New Roman"/>
                        </a:rPr>
                        <a:t>* Salary/contract negotiations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20720">
                <a:tc>
                  <a:txBody>
                    <a:bodyPr/>
                    <a:lstStyle/>
                    <a:p>
                      <a:pPr>
                        <a:lnSpc>
                          <a:spcPct val="115000"/>
                        </a:lnSpc>
                        <a:spcAft>
                          <a:spcPts val="0"/>
                        </a:spcAft>
                      </a:pPr>
                      <a:r>
                        <a:rPr lang="en-IN" sz="1600" kern="1200" dirty="0">
                          <a:solidFill>
                            <a:srgbClr val="000000"/>
                          </a:solidFill>
                          <a:latin typeface="Calibri"/>
                          <a:ea typeface="+mn-ea"/>
                          <a:cs typeface="+mn-cs"/>
                        </a:rPr>
                        <a:t>3.95 </a:t>
                      </a:r>
                      <a:endParaRPr lang="en-IN"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latin typeface="Calibri"/>
                          <a:ea typeface="Calibri"/>
                          <a:cs typeface="Times New Roman"/>
                        </a:rPr>
                        <a:t>3.95 + Nick Ford = ERA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2049" name="Rectangle 1"/>
          <p:cNvSpPr>
            <a:spLocks noChangeArrowheads="1"/>
          </p:cNvSpPr>
          <p:nvPr/>
        </p:nvSpPr>
        <p:spPr bwMode="auto">
          <a:xfrm>
            <a:off x="428596" y="5643578"/>
            <a:ext cx="8429684"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ea typeface="Calibri" pitchFamily="34" charset="0"/>
                <a:cs typeface="HelveticaNeueLTStd-Roman"/>
              </a:rPr>
              <a:t>GPA </a:t>
            </a:r>
            <a:r>
              <a:rPr kumimoji="0" lang="en-US" b="1" i="0" u="none" strike="noStrike" cap="none" normalizeH="0" baseline="0" dirty="0">
                <a:ln>
                  <a:noFill/>
                </a:ln>
                <a:solidFill>
                  <a:schemeClr val="tx1"/>
                </a:solidFill>
                <a:effectLst/>
                <a:ea typeface="Calibri" pitchFamily="34" charset="0"/>
                <a:cs typeface="MathematicalPiLTStd"/>
              </a:rPr>
              <a:t>= </a:t>
            </a:r>
            <a:r>
              <a:rPr kumimoji="0" lang="en-US" b="1" i="0" u="none" strike="noStrike" cap="none" normalizeH="0" baseline="0" dirty="0">
                <a:ln>
                  <a:noFill/>
                </a:ln>
                <a:solidFill>
                  <a:schemeClr val="tx1"/>
                </a:solidFill>
                <a:effectLst/>
                <a:ea typeface="Calibri" pitchFamily="34" charset="0"/>
                <a:cs typeface="HelveticaNeueLTStd-Roman"/>
              </a:rPr>
              <a:t>grade point average (higher is better).</a:t>
            </a:r>
            <a:endParaRPr kumimoji="0" lang="en-US" b="1"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ea typeface="Calibri" pitchFamily="34" charset="0"/>
                <a:cs typeface="HelveticaNeueLTStd-Roman"/>
              </a:rPr>
              <a:t>ERA </a:t>
            </a:r>
            <a:r>
              <a:rPr kumimoji="0" lang="en-US" b="1" i="0" u="none" strike="noStrike" cap="none" normalizeH="0" baseline="0" dirty="0">
                <a:ln>
                  <a:noFill/>
                </a:ln>
                <a:solidFill>
                  <a:schemeClr val="tx1"/>
                </a:solidFill>
                <a:effectLst/>
                <a:ea typeface="Calibri" pitchFamily="34" charset="0"/>
                <a:cs typeface="MathematicalPiLTStd"/>
              </a:rPr>
              <a:t>= </a:t>
            </a:r>
            <a:r>
              <a:rPr kumimoji="0" lang="en-US" b="1" i="0" u="none" strike="noStrike" cap="none" normalizeH="0" baseline="0" dirty="0">
                <a:ln>
                  <a:noFill/>
                </a:ln>
                <a:solidFill>
                  <a:schemeClr val="tx1"/>
                </a:solidFill>
                <a:effectLst/>
                <a:ea typeface="Calibri" pitchFamily="34" charset="0"/>
                <a:cs typeface="HelveticaNeueLTStd-Roman"/>
              </a:rPr>
              <a:t>earned  run average (lower is better); ERA is the number of runs per nine innings that a pitcher surrenders</a:t>
            </a:r>
            <a:r>
              <a:rPr kumimoji="0" lang="en-US" b="1" i="0" u="none" strike="noStrike" cap="none" normalizeH="0" baseline="0" dirty="0">
                <a:ln>
                  <a:noFill/>
                </a:ln>
                <a:solidFill>
                  <a:schemeClr val="tx1"/>
                </a:solidFill>
                <a:effectLst/>
                <a:latin typeface="Calibri" pitchFamily="34" charset="0"/>
                <a:ea typeface="Calibri" pitchFamily="34" charset="0"/>
                <a:cs typeface="HelveticaNeueLTStd-Roman"/>
              </a:rPr>
              <a:t>.</a:t>
            </a:r>
            <a:endParaRPr kumimoji="0" lang="en-US" b="1" i="0" u="none" strike="noStrike" cap="none" normalizeH="0" baseline="0" dirty="0">
              <a:ln>
                <a:noFill/>
              </a:ln>
              <a:solidFill>
                <a:schemeClr val="tx1"/>
              </a:solidFill>
              <a:effectLst/>
              <a:latin typeface="Arial" pitchFamily="34" charset="0"/>
              <a:cs typeface="Arial" pitchFamily="34" charset="0"/>
            </a:endParaRPr>
          </a:p>
        </p:txBody>
      </p:sp>
      <p:sp>
        <p:nvSpPr>
          <p:cNvPr id="2" name="Date Placeholder 1">
            <a:extLst>
              <a:ext uri="{FF2B5EF4-FFF2-40B4-BE49-F238E27FC236}">
                <a16:creationId xmlns:a16="http://schemas.microsoft.com/office/drawing/2014/main" id="{0FA28FAE-F0F5-453D-B9DC-A7DF1995B8D1}"/>
              </a:ext>
            </a:extLst>
          </p:cNvPr>
          <p:cNvSpPr>
            <a:spLocks noGrp="1"/>
          </p:cNvSpPr>
          <p:nvPr>
            <p:ph type="dt" sz="half" idx="10"/>
          </p:nvPr>
        </p:nvSpPr>
        <p:spPr/>
        <p:txBody>
          <a:bodyPr/>
          <a:lstStyle/>
          <a:p>
            <a:fld id="{05B02CEC-6C18-4E1A-943F-6DD815EA1267}" type="datetime1">
              <a:rPr lang="en-IN" smtClean="0"/>
              <a:t>17-07-2020</a:t>
            </a:fld>
            <a:endParaRPr lang="en-IN"/>
          </a:p>
        </p:txBody>
      </p:sp>
      <p:sp>
        <p:nvSpPr>
          <p:cNvPr id="4" name="Footer Placeholder 3">
            <a:extLst>
              <a:ext uri="{FF2B5EF4-FFF2-40B4-BE49-F238E27FC236}">
                <a16:creationId xmlns:a16="http://schemas.microsoft.com/office/drawing/2014/main" id="{ACFA7D88-E988-48E2-AFDC-E7CA434FFA84}"/>
              </a:ext>
            </a:extLst>
          </p:cNvPr>
          <p:cNvSpPr>
            <a:spLocks noGrp="1"/>
          </p:cNvSpPr>
          <p:nvPr>
            <p:ph type="ftr" sz="quarter" idx="11"/>
          </p:nvPr>
        </p:nvSpPr>
        <p:spPr/>
        <p:txBody>
          <a:bodyPr/>
          <a:lstStyle/>
          <a:p>
            <a:r>
              <a:rPr lang="en-IN"/>
              <a:t>2020-2021</a:t>
            </a:r>
          </a:p>
        </p:txBody>
      </p:sp>
      <p:sp>
        <p:nvSpPr>
          <p:cNvPr id="5" name="Slide Number Placeholder 4">
            <a:extLst>
              <a:ext uri="{FF2B5EF4-FFF2-40B4-BE49-F238E27FC236}">
                <a16:creationId xmlns:a16="http://schemas.microsoft.com/office/drawing/2014/main" id="{B6C3194C-1FBC-40C5-9742-A8F4A7126859}"/>
              </a:ext>
            </a:extLst>
          </p:cNvPr>
          <p:cNvSpPr>
            <a:spLocks noGrp="1"/>
          </p:cNvSpPr>
          <p:nvPr>
            <p:ph type="sldNum" sz="quarter" idx="12"/>
          </p:nvPr>
        </p:nvSpPr>
        <p:spPr/>
        <p:txBody>
          <a:bodyPr/>
          <a:lstStyle/>
          <a:p>
            <a:fld id="{ADB22397-08FA-4188-A49E-B0C3E19F07F5}" type="slidenum">
              <a:rPr lang="en-IN" smtClean="0"/>
              <a:pPr/>
              <a:t>9</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49"/>
                                        </p:tgtEl>
                                        <p:attrNameLst>
                                          <p:attrName>style.visibility</p:attrName>
                                        </p:attrNameLst>
                                      </p:cBhvr>
                                      <p:to>
                                        <p:strVal val="visible"/>
                                      </p:to>
                                    </p:set>
                                    <p:animEffect transition="in" filter="wipe(down)">
                                      <p:cBhvr>
                                        <p:cTn id="12" dur="500"/>
                                        <p:tgtEl>
                                          <p:spTgt spid="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2155</TotalTime>
  <Words>3002</Words>
  <Application>Microsoft Office PowerPoint</Application>
  <PresentationFormat>On-screen Show (4:3)</PresentationFormat>
  <Paragraphs>346</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Courier New</vt:lpstr>
      <vt:lpstr>Franklin Gothic Book</vt:lpstr>
      <vt:lpstr>HelveticaNeueLTStd-Roman</vt:lpstr>
      <vt:lpstr>Perpetua</vt:lpstr>
      <vt:lpstr>Wingdings</vt:lpstr>
      <vt:lpstr>Wingdings 2</vt:lpstr>
      <vt:lpstr>Equity</vt:lpstr>
      <vt:lpstr>Management Information System</vt:lpstr>
      <vt:lpstr>What Do Information Systems Have to Do with Business?</vt:lpstr>
      <vt:lpstr>Syllabus</vt:lpstr>
      <vt:lpstr>Homo Conexus</vt:lpstr>
      <vt:lpstr>Homo Conexus</vt:lpstr>
      <vt:lpstr>PowerPoint Presentation</vt:lpstr>
      <vt:lpstr>Information Systems: Concepts and Definitions</vt:lpstr>
      <vt:lpstr>PowerPoint Presentation</vt:lpstr>
      <vt:lpstr>PowerPoint Presentation</vt:lpstr>
      <vt:lpstr>Define information technology (IT) and information systems (IS).</vt:lpstr>
      <vt:lpstr>PowerPoint Presentation</vt:lpstr>
      <vt:lpstr>The Informed User—You!</vt:lpstr>
      <vt:lpstr>MIS provides what users see on their computer screens.</vt:lpstr>
      <vt:lpstr>Managing information systems in modern organizations is a difficult, complex task – why?</vt:lpstr>
      <vt:lpstr>Differentiate between Traditional and modern functions of MIS</vt:lpstr>
      <vt:lpstr>Concepts and Definitions</vt:lpstr>
      <vt:lpstr>PowerPoint Presentation</vt:lpstr>
      <vt:lpstr>IT Components, IT Platform, IT Services, and IT Infrastructure</vt:lpstr>
      <vt:lpstr>PowerPoint Presentation</vt:lpstr>
      <vt:lpstr>Components of MIS</vt:lpstr>
      <vt:lpstr>Overview of Computer-Based Information Systems</vt:lpstr>
      <vt:lpstr>PowerPoint Presentation</vt:lpstr>
      <vt:lpstr>PowerPoint Presentation</vt:lpstr>
      <vt:lpstr>PowerPoint Presentation</vt:lpstr>
      <vt:lpstr>PowerPoint Presentation</vt:lpstr>
      <vt:lpstr>Information systems perform various tasks via a wide spectrum of applications:</vt:lpstr>
      <vt:lpstr>PowerPoint Presentation</vt:lpstr>
      <vt:lpstr>FAIS</vt:lpstr>
      <vt:lpstr>A transaction processing system (TPS)</vt:lpstr>
      <vt:lpstr>Enterprise Resource Planning (ERP)</vt:lpstr>
      <vt:lpstr>ERP ...</vt:lpstr>
      <vt:lpstr>Other systems</vt:lpstr>
      <vt:lpstr>Other systems  …</vt:lpstr>
      <vt:lpstr>Other systems</vt:lpstr>
      <vt:lpstr>PowerPoint Presentation</vt:lpstr>
      <vt:lpstr>Support for Organizational Employees</vt:lpstr>
      <vt:lpstr>How Does IT Impact Organizations?</vt:lpstr>
      <vt:lpstr>How Does IT Impact Organizations?</vt:lpstr>
      <vt:lpstr>How Does IT Impact Organizations?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universe</dc:creator>
  <cp:lastModifiedBy>mary Shaju</cp:lastModifiedBy>
  <cp:revision>69</cp:revision>
  <dcterms:created xsi:type="dcterms:W3CDTF">2019-07-19T06:09:14Z</dcterms:created>
  <dcterms:modified xsi:type="dcterms:W3CDTF">2020-07-17T04:45:29Z</dcterms:modified>
</cp:coreProperties>
</file>