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MIS                    BE SEM 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2ED6-8823-42AD-8121-FC431D89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7067"/>
          </a:xfrm>
        </p:spPr>
        <p:txBody>
          <a:bodyPr/>
          <a:lstStyle/>
          <a:p>
            <a:r>
              <a:rPr lang="en-US" dirty="0"/>
              <a:t>Chapter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AA91A-B2F5-4E97-88A1-87C831DB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297" y="1457739"/>
            <a:ext cx="10058400" cy="4557127"/>
          </a:xfrm>
        </p:spPr>
        <p:txBody>
          <a:bodyPr/>
          <a:lstStyle/>
          <a:p>
            <a:pPr algn="l"/>
            <a:r>
              <a:rPr lang="en-IN" sz="1800" b="1" i="0" u="none" strike="noStrike" baseline="0" dirty="0">
                <a:solidFill>
                  <a:srgbClr val="3300FF"/>
                </a:solidFill>
                <a:latin typeface="HelveticaNeueLTStd-Blk"/>
              </a:rPr>
              <a:t>1) </a:t>
            </a:r>
            <a:r>
              <a:rPr lang="en-IN" sz="2000" b="1" i="0" u="none" strike="noStrike" baseline="0" dirty="0">
                <a:solidFill>
                  <a:srgbClr val="3300FF"/>
                </a:solidFill>
                <a:latin typeface="HelveticaNeueLTStd-Blk"/>
              </a:rPr>
              <a:t>Types of Organizational Information Systems</a:t>
            </a:r>
          </a:p>
          <a:p>
            <a:pPr algn="l"/>
            <a:endParaRPr lang="en-IN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4F453-3551-44C1-ADEF-E0035DFAC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53" y="1921565"/>
            <a:ext cx="8225704" cy="442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7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1282-6F40-4A7F-8B7C-2E39FB8D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7310"/>
          </a:xfrm>
        </p:spPr>
        <p:txBody>
          <a:bodyPr>
            <a:normAutofit/>
          </a:bodyPr>
          <a:lstStyle/>
          <a:p>
            <a:r>
              <a:rPr lang="en-IN" sz="2000" b="1" i="0" u="none" strike="noStrike" baseline="0" dirty="0">
                <a:solidFill>
                  <a:srgbClr val="3300FF"/>
                </a:solidFill>
                <a:latin typeface="HelveticaNeueLTStd-Blk"/>
              </a:rPr>
              <a:t>Types of Organizational Information Systems             …..(</a:t>
            </a:r>
            <a:r>
              <a:rPr lang="en-IN" sz="2000" b="1" i="0" u="none" strike="noStrike" baseline="0" dirty="0" err="1">
                <a:solidFill>
                  <a:srgbClr val="3300FF"/>
                </a:solidFill>
                <a:latin typeface="HelveticaNeueLTStd-Blk"/>
              </a:rPr>
              <a:t>contd</a:t>
            </a:r>
            <a:r>
              <a:rPr lang="en-IN" sz="2000" b="1" i="0" u="none" strike="noStrike" baseline="0" dirty="0">
                <a:solidFill>
                  <a:srgbClr val="3300FF"/>
                </a:solidFill>
                <a:latin typeface="HelveticaNeueLTStd-Blk"/>
              </a:rPr>
              <a:t>)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BAE328-DFE3-4C20-B8E4-3D06322AA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035" y="2398642"/>
            <a:ext cx="8282609" cy="38961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10EF5-D820-4AF2-8A3A-8E00D6BD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861" y="1917608"/>
            <a:ext cx="8168017" cy="5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05CE-FE3B-42F7-8E67-87B59EFB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6336"/>
          </a:xfrm>
        </p:spPr>
        <p:txBody>
          <a:bodyPr/>
          <a:lstStyle/>
          <a:p>
            <a:r>
              <a:rPr lang="en-US" dirty="0"/>
              <a:t>Chapter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C4BA-2C51-4728-AFD7-37146F480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5549"/>
            <a:ext cx="10058400" cy="4053544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b="0" i="0" u="none" strike="noStrike" baseline="0" dirty="0">
                <a:latin typeface="HelveticaNeueLTStd-Roman"/>
              </a:rPr>
              <a:t>2) </a:t>
            </a:r>
            <a:r>
              <a:rPr lang="en-IN" sz="2000" b="0" i="0" u="none" strike="noStrike" baseline="0" dirty="0">
                <a:latin typeface="HelveticaNeueLTStd-Roman"/>
              </a:rPr>
              <a:t>As we move up the organization’s hierarchy from clerical workers to executives, how does the type of support provided by information systems change?</a:t>
            </a:r>
          </a:p>
          <a:p>
            <a:pPr algn="l"/>
            <a:r>
              <a:rPr lang="en-IN" sz="2000" dirty="0"/>
              <a:t>3) </a:t>
            </a:r>
            <a:r>
              <a:rPr lang="en-IN" sz="2000" b="0" i="0" u="none" strike="noStrike" baseline="0" dirty="0">
                <a:latin typeface="HelveticaNeueLTStd-Roman"/>
              </a:rPr>
              <a:t>Describe the robotic revolution and consider its implications for humans.</a:t>
            </a:r>
          </a:p>
          <a:p>
            <a:pPr algn="l"/>
            <a:r>
              <a:rPr lang="en-IN" sz="2000" dirty="0">
                <a:latin typeface="HelveticaNeueLTStd-Roman"/>
              </a:rPr>
              <a:t>4) </a:t>
            </a:r>
            <a:r>
              <a:rPr lang="en-IN" sz="2000" b="0" i="0" u="none" strike="noStrike" baseline="0" dirty="0">
                <a:latin typeface="HelveticaNeueLTStd-Roman"/>
              </a:rPr>
              <a:t>Explain how IT has improved healthcare practices.</a:t>
            </a:r>
          </a:p>
          <a:p>
            <a:pPr algn="l"/>
            <a:r>
              <a:rPr lang="en-IN" sz="2000" dirty="0">
                <a:latin typeface="HelveticaNeueLTStd-Roman"/>
              </a:rPr>
              <a:t>5) Question on FAIS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7390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72A900-A78F-41EE-A324-4B39FBB5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186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FAIS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65198-A189-4F37-86A2-4F09F817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6" y="1484244"/>
            <a:ext cx="7450105" cy="4882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AFA281-7BC3-4ED7-9C22-A403D760B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2177699"/>
            <a:ext cx="689113" cy="670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12490B-8D14-4786-90B0-751C1C951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609" y="3017027"/>
            <a:ext cx="622852" cy="640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1F6ED6-C301-48CA-9006-206C22E32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214" y="3851911"/>
            <a:ext cx="733597" cy="6538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BEF65B-9779-4E44-B1F4-64E1DF405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9216" y="4651350"/>
            <a:ext cx="732767" cy="7135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68B8D8-D03B-4BB4-85E7-DB5B253DD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0398" y="5446544"/>
            <a:ext cx="648576" cy="64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6998-CCE4-48A3-AA5B-F40A6BF8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19345"/>
          </a:xfrm>
        </p:spPr>
        <p:txBody>
          <a:bodyPr>
            <a:normAutofit/>
          </a:bodyPr>
          <a:lstStyle/>
          <a:p>
            <a:r>
              <a:rPr lang="en-US" sz="2700" dirty="0"/>
              <a:t>Chapter 2 – Organizational </a:t>
            </a:r>
            <a:r>
              <a:rPr lang="en-US" sz="2800" dirty="0"/>
              <a:t>Strategy, Competitive Advantage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2FDC-1F7B-459B-B7D6-A3EAD896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2539"/>
            <a:ext cx="10058400" cy="4106553"/>
          </a:xfrm>
        </p:spPr>
        <p:txBody>
          <a:bodyPr/>
          <a:lstStyle/>
          <a:p>
            <a:pPr algn="l"/>
            <a:endParaRPr lang="en-IN" sz="1800" b="0" i="0" u="none" strike="noStrike" baseline="0" dirty="0">
              <a:latin typeface="ElectraLTStd-Regular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How can organizations determine if their business processes are well designed?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Define a cross-functional business process, and provide several examples of such processes.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NeueLTStd-Roman"/>
              </a:rPr>
              <a:t> What are the characteristics of the modern business environment? Types of business pressures.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dirty="0">
                <a:latin typeface="HelveticaNeueLTStd-Roman"/>
              </a:rPr>
              <a:t> Relevance of </a:t>
            </a:r>
            <a:r>
              <a:rPr lang="en-IN" sz="1800" b="1" i="0" u="none" strike="noStrike" baseline="0" dirty="0">
                <a:latin typeface="SerifaStd-Bold"/>
              </a:rPr>
              <a:t>Porter’s Value Chain Model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b="1" i="0" u="none" strike="noStrike" baseline="0" dirty="0">
                <a:latin typeface="SerifaStd-Bold"/>
              </a:rPr>
              <a:t>Porter’s Competitive Forces Model</a:t>
            </a:r>
            <a:endParaRPr lang="en-IN" sz="1800" b="0" i="0" u="none" strike="noStrike" baseline="0" dirty="0">
              <a:latin typeface="HelveticaNeueLTStd-Roman"/>
            </a:endParaRP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88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B6FB-9779-42C6-A4AB-E970882D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53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IN" sz="32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ElectraLTStd-Regular"/>
              </a:rPr>
              <a:t>Ethics and Privacy, </a:t>
            </a:r>
            <a:br>
              <a:rPr lang="en-IN" sz="32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ElectraLTStd-Regular"/>
              </a:rPr>
            </a:br>
            <a:r>
              <a:rPr lang="en-IN" sz="32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ElectraLTStd-Regular"/>
              </a:rPr>
              <a:t>Information Security</a:t>
            </a:r>
            <a:endParaRPr lang="en-IN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81B7-2986-4F5F-99BE-BABF6DBF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81809"/>
            <a:ext cx="10220077" cy="3788501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Describe the three fundamental tenets of ethics, And describe the four categories of ethical issues related to information Technology applications.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Discuss the issue - The absence of consistent or uniform standards for privacy and security obstructs the flow of information among countries (</a:t>
            </a:r>
            <a:r>
              <a:rPr lang="en-IN" sz="180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transborder data flows</a:t>
            </a:r>
            <a:r>
              <a:rPr lang="en-I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). OR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Discuss how privacy issues can impact transborder data flows.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Provide examples of social engineering attacks on an information system?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What Organizations Are Doing to Protect Information Resources?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Define the three risk mitigation strategies, and provide an example of each one in the context of owning a home.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15E6-B319-442F-B8C5-81351A46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6336"/>
          </a:xfrm>
        </p:spPr>
        <p:txBody>
          <a:bodyPr>
            <a:normAutofit/>
          </a:bodyPr>
          <a:lstStyle/>
          <a:p>
            <a:r>
              <a:rPr lang="en-IN" sz="3200" b="0" i="0" u="none" strike="noStrike" baseline="0" dirty="0">
                <a:solidFill>
                  <a:srgbClr val="0070C0"/>
                </a:solidFill>
                <a:latin typeface="ElectraLTStd-Regular"/>
              </a:rPr>
              <a:t>Data and Knowledge Management</a:t>
            </a: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86B8-C4C8-4942-88C5-E77D8AEA1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1809"/>
            <a:ext cx="10058400" cy="412142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000" i="0" u="none" strike="noStrike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  and issues of Big Data.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how Big Data can be used to attain Competitive advantage</a:t>
            </a:r>
            <a:endParaRPr lang="en-IN" sz="2000" i="0" u="none" strike="noStrike" baseline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000" i="0" u="none" strike="noStrike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warehouse framework with diagram.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possible architectures of Data Warehouses and Data Marts in Organizations.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000" i="0" u="none" strike="noStrike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the advantages and disadvantages of relational databases.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5566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{E8DF0AC6-421A-4A59-8741-2F0157CBD5A2}tf22712842_win32</Template>
  <TotalTime>2558</TotalTime>
  <Words>302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Bookman Old Style</vt:lpstr>
      <vt:lpstr>Calibri</vt:lpstr>
      <vt:lpstr>ElectraLTStd-Regular</vt:lpstr>
      <vt:lpstr>Franklin Gothic Book</vt:lpstr>
      <vt:lpstr>HelveticaNeueLTStd-Blk</vt:lpstr>
      <vt:lpstr>HelveticaNeueLTStd-Roman</vt:lpstr>
      <vt:lpstr>SerifaStd-Bold</vt:lpstr>
      <vt:lpstr>1_RetrospectVTI</vt:lpstr>
      <vt:lpstr>Revision</vt:lpstr>
      <vt:lpstr>Chapter 1</vt:lpstr>
      <vt:lpstr>Types of Organizational Information Systems             …..(contd)</vt:lpstr>
      <vt:lpstr>Chapter 1</vt:lpstr>
      <vt:lpstr>FAIS</vt:lpstr>
      <vt:lpstr>Chapter 2 – Organizational Strategy, Competitive Advantage</vt:lpstr>
      <vt:lpstr> Ethics and Privacy,  Information Security</vt:lpstr>
      <vt:lpstr>Data and Knowledge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</dc:title>
  <dc:creator>mary Shaju</dc:creator>
  <cp:lastModifiedBy>mary Shaju</cp:lastModifiedBy>
  <cp:revision>32</cp:revision>
  <dcterms:created xsi:type="dcterms:W3CDTF">2020-09-07T13:38:42Z</dcterms:created>
  <dcterms:modified xsi:type="dcterms:W3CDTF">2020-09-11T15:09:10Z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