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7" r:id="rId7"/>
    <p:sldId id="268" r:id="rId8"/>
    <p:sldId id="262" r:id="rId9"/>
    <p:sldId id="257" r:id="rId10"/>
    <p:sldId id="258" r:id="rId11"/>
    <p:sldId id="259" r:id="rId12"/>
    <p:sldId id="261" r:id="rId13"/>
    <p:sldId id="260"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11/11/2020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11/11/2020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7A4-1D4C-451E-B7FF-0240272962CE}"/>
              </a:ext>
            </a:extLst>
          </p:cNvPr>
          <p:cNvSpPr>
            <a:spLocks noGrp="1"/>
          </p:cNvSpPr>
          <p:nvPr>
            <p:ph type="ctrTitle"/>
          </p:nvPr>
        </p:nvSpPr>
        <p:spPr>
          <a:xfrm>
            <a:off x="2457535" y="815549"/>
            <a:ext cx="8637073" cy="2541431"/>
          </a:xfrm>
        </p:spPr>
        <p:txBody>
          <a:bodyPr>
            <a:normAutofit/>
          </a:bodyPr>
          <a:lstStyle/>
          <a:p>
            <a:pPr algn="l"/>
            <a:r>
              <a:rPr lang="en-IN" sz="4000" b="1" i="0" u="none" strike="noStrike" baseline="0" dirty="0">
                <a:solidFill>
                  <a:srgbClr val="0070C0"/>
                </a:solidFill>
                <a:latin typeface="ElectraLTStd-Regular"/>
              </a:rPr>
              <a:t>Acquiring Information</a:t>
            </a:r>
            <a:br>
              <a:rPr lang="en-IN" sz="4000" b="1" i="0" u="none" strike="noStrike" baseline="0" dirty="0">
                <a:solidFill>
                  <a:srgbClr val="0070C0"/>
                </a:solidFill>
                <a:latin typeface="ElectraLTStd-Regular"/>
              </a:rPr>
            </a:br>
            <a:r>
              <a:rPr lang="en-IN" sz="4000" b="1" i="0" u="none" strike="noStrike" baseline="0" dirty="0">
                <a:solidFill>
                  <a:srgbClr val="0070C0"/>
                </a:solidFill>
                <a:latin typeface="ElectraLTStd-Regular"/>
              </a:rPr>
              <a:t>Systems and Applications</a:t>
            </a:r>
            <a:endParaRPr lang="en-IN" sz="4000" b="1" dirty="0">
              <a:solidFill>
                <a:srgbClr val="0070C0"/>
              </a:solidFill>
            </a:endParaRPr>
          </a:p>
        </p:txBody>
      </p:sp>
      <p:sp>
        <p:nvSpPr>
          <p:cNvPr id="3" name="Subtitle 2">
            <a:extLst>
              <a:ext uri="{FF2B5EF4-FFF2-40B4-BE49-F238E27FC236}">
                <a16:creationId xmlns:a16="http://schemas.microsoft.com/office/drawing/2014/main" id="{44C69C96-4A53-4DF3-B533-AD89A9A65056}"/>
              </a:ext>
            </a:extLst>
          </p:cNvPr>
          <p:cNvSpPr>
            <a:spLocks noGrp="1"/>
          </p:cNvSpPr>
          <p:nvPr>
            <p:ph type="subTitle" idx="1"/>
          </p:nvPr>
        </p:nvSpPr>
        <p:spPr/>
        <p:txBody>
          <a:bodyPr>
            <a:normAutofit/>
          </a:bodyPr>
          <a:lstStyle/>
          <a:p>
            <a:pPr algn="r"/>
            <a:r>
              <a:rPr lang="en-IN" sz="2400" dirty="0">
                <a:solidFill>
                  <a:srgbClr val="7030A0"/>
                </a:solidFill>
              </a:rPr>
              <a:t>MIS – Module 6.2</a:t>
            </a:r>
          </a:p>
        </p:txBody>
      </p:sp>
    </p:spTree>
    <p:extLst>
      <p:ext uri="{BB962C8B-B14F-4D97-AF65-F5344CB8AC3E}">
        <p14:creationId xmlns:p14="http://schemas.microsoft.com/office/powerpoint/2010/main" val="217032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65E48F-B090-42AD-B8BA-A5AC106CA011}"/>
              </a:ext>
            </a:extLst>
          </p:cNvPr>
          <p:cNvPicPr>
            <a:picLocks noChangeAspect="1"/>
          </p:cNvPicPr>
          <p:nvPr/>
        </p:nvPicPr>
        <p:blipFill>
          <a:blip r:embed="rId2"/>
          <a:stretch>
            <a:fillRect/>
          </a:stretch>
        </p:blipFill>
        <p:spPr>
          <a:xfrm>
            <a:off x="119270" y="225285"/>
            <a:ext cx="11879573" cy="5671932"/>
          </a:xfrm>
          <a:prstGeom prst="rect">
            <a:avLst/>
          </a:prstGeom>
        </p:spPr>
      </p:pic>
    </p:spTree>
    <p:extLst>
      <p:ext uri="{BB962C8B-B14F-4D97-AF65-F5344CB8AC3E}">
        <p14:creationId xmlns:p14="http://schemas.microsoft.com/office/powerpoint/2010/main" val="19146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089C-509A-47EB-88C5-7B33776169AD}"/>
              </a:ext>
            </a:extLst>
          </p:cNvPr>
          <p:cNvSpPr>
            <a:spLocks noGrp="1"/>
          </p:cNvSpPr>
          <p:nvPr>
            <p:ph type="title"/>
          </p:nvPr>
        </p:nvSpPr>
        <p:spPr/>
        <p:txBody>
          <a:bodyPr/>
          <a:lstStyle/>
          <a:p>
            <a:r>
              <a:rPr lang="en-US" dirty="0"/>
              <a:t>The team</a:t>
            </a:r>
            <a:endParaRPr lang="en-IN" dirty="0"/>
          </a:p>
        </p:txBody>
      </p:sp>
      <p:sp>
        <p:nvSpPr>
          <p:cNvPr id="3" name="Content Placeholder 2">
            <a:extLst>
              <a:ext uri="{FF2B5EF4-FFF2-40B4-BE49-F238E27FC236}">
                <a16:creationId xmlns:a16="http://schemas.microsoft.com/office/drawing/2014/main" id="{449F29C9-4477-479F-A1C0-ED1060B7D49D}"/>
              </a:ext>
            </a:extLst>
          </p:cNvPr>
          <p:cNvSpPr>
            <a:spLocks noGrp="1"/>
          </p:cNvSpPr>
          <p:nvPr>
            <p:ph idx="1"/>
          </p:nvPr>
        </p:nvSpPr>
        <p:spPr>
          <a:xfrm>
            <a:off x="1139687" y="1895061"/>
            <a:ext cx="9978888" cy="3949147"/>
          </a:xfrm>
        </p:spPr>
        <p:txBody>
          <a:bodyPr>
            <a:normAutofit lnSpcReduction="10000"/>
          </a:bodyPr>
          <a:lstStyle/>
          <a:p>
            <a:pPr algn="l"/>
            <a:r>
              <a:rPr lang="en-IN" sz="1800" b="0" i="0" u="none" strike="noStrike" baseline="0" dirty="0">
                <a:latin typeface="ElectraLTStd-Regular"/>
              </a:rPr>
              <a:t>Development teams typically include users, systems analysts, programmers, and technical specialists. </a:t>
            </a:r>
          </a:p>
          <a:p>
            <a:pPr algn="l"/>
            <a:r>
              <a:rPr lang="en-IN" sz="1800" b="1" i="1" u="none" strike="noStrike" baseline="0" dirty="0">
                <a:solidFill>
                  <a:srgbClr val="7030A0"/>
                </a:solidFill>
                <a:latin typeface="ElectraLTStd-Cursive"/>
              </a:rPr>
              <a:t>Users</a:t>
            </a:r>
            <a:r>
              <a:rPr lang="en-IN" sz="1800" b="0" i="1" u="none" strike="noStrike" baseline="0" dirty="0">
                <a:latin typeface="ElectraLTStd-Cursive"/>
              </a:rPr>
              <a:t> </a:t>
            </a:r>
            <a:r>
              <a:rPr lang="en-IN" sz="1800" b="0" i="0" u="none" strike="noStrike" baseline="0" dirty="0">
                <a:latin typeface="ElectraLTStd-Regular"/>
              </a:rPr>
              <a:t>are employees from all functional areas and levels of the organization who interact with the system, either directly or indirectly. </a:t>
            </a:r>
          </a:p>
          <a:p>
            <a:pPr algn="l"/>
            <a:r>
              <a:rPr lang="en-IN" sz="1800" b="1" i="0" u="none" strike="noStrike" baseline="0" dirty="0">
                <a:latin typeface="ElectraLTStd-Bold"/>
              </a:rPr>
              <a:t>Systems analysts </a:t>
            </a:r>
            <a:r>
              <a:rPr lang="en-IN" sz="1800" b="0" i="0" u="none" strike="noStrike" baseline="0" dirty="0">
                <a:latin typeface="ElectraLTStd-Regular"/>
              </a:rPr>
              <a:t>are IS professionals who specialize in analyzing and designing information systems. </a:t>
            </a:r>
          </a:p>
          <a:p>
            <a:pPr algn="l"/>
            <a:r>
              <a:rPr lang="en-IN" sz="1800" b="1" i="0" u="none" strike="noStrike" baseline="0" dirty="0">
                <a:latin typeface="ElectraLTStd-Bold"/>
              </a:rPr>
              <a:t>Programmers </a:t>
            </a:r>
            <a:r>
              <a:rPr lang="en-IN" sz="1800" b="0" i="0" u="none" strike="noStrike" baseline="0" dirty="0">
                <a:latin typeface="ElectraLTStd-Regular"/>
              </a:rPr>
              <a:t>are IS professionals who either modify existing computer programs or write new programs to satisfy user requirements.</a:t>
            </a:r>
          </a:p>
          <a:p>
            <a:pPr algn="l"/>
            <a:r>
              <a:rPr lang="en-IN" sz="1800" b="1" i="0" u="none" strike="noStrike" baseline="0" dirty="0">
                <a:latin typeface="ElectraLTStd-Bold"/>
              </a:rPr>
              <a:t>Technical specialists </a:t>
            </a:r>
            <a:r>
              <a:rPr lang="en-IN" sz="1800" b="0" i="0" u="none" strike="noStrike" baseline="0" dirty="0">
                <a:latin typeface="ElectraLTStd-Regular"/>
              </a:rPr>
              <a:t>are experts on a certain type of technology, such as databases or telecommunications.</a:t>
            </a:r>
          </a:p>
          <a:p>
            <a:pPr algn="l"/>
            <a:r>
              <a:rPr lang="en-IN" sz="1800" b="0" i="0" u="none" strike="noStrike" baseline="0" dirty="0">
                <a:latin typeface="ElectraLTStd-Regular"/>
              </a:rPr>
              <a:t>The </a:t>
            </a:r>
            <a:r>
              <a:rPr lang="en-IN" sz="1800" b="1" i="0" u="none" strike="noStrike" baseline="0" dirty="0">
                <a:latin typeface="ElectraLTStd-Bold"/>
              </a:rPr>
              <a:t>systems stakeholders </a:t>
            </a:r>
            <a:r>
              <a:rPr lang="en-IN" sz="1800" b="0" i="0" u="none" strike="noStrike" baseline="0" dirty="0">
                <a:latin typeface="ElectraLTStd-Regular"/>
              </a:rPr>
              <a:t>include everyone who is affected by changes in a company’s information systems—for example, users and managers</a:t>
            </a:r>
            <a:endParaRPr lang="en-IN" dirty="0"/>
          </a:p>
        </p:txBody>
      </p:sp>
    </p:spTree>
    <p:extLst>
      <p:ext uri="{BB962C8B-B14F-4D97-AF65-F5344CB8AC3E}">
        <p14:creationId xmlns:p14="http://schemas.microsoft.com/office/powerpoint/2010/main" val="310420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1267-EAEA-42E8-978F-333002B4B3A4}"/>
              </a:ext>
            </a:extLst>
          </p:cNvPr>
          <p:cNvSpPr>
            <a:spLocks noGrp="1"/>
          </p:cNvSpPr>
          <p:nvPr>
            <p:ph type="title"/>
          </p:nvPr>
        </p:nvSpPr>
        <p:spPr/>
        <p:txBody>
          <a:bodyPr>
            <a:normAutofit/>
          </a:bodyPr>
          <a:lstStyle/>
          <a:p>
            <a:r>
              <a:rPr lang="en-IN" sz="2800" b="1" i="0" u="none" strike="noStrike" baseline="0" dirty="0">
                <a:solidFill>
                  <a:srgbClr val="002060"/>
                </a:solidFill>
                <a:latin typeface="SerifaStd-Bold"/>
              </a:rPr>
              <a:t>Systems Investigation.. 1</a:t>
            </a:r>
            <a:endParaRPr lang="en-IN" sz="2800" dirty="0">
              <a:solidFill>
                <a:srgbClr val="002060"/>
              </a:solidFill>
            </a:endParaRPr>
          </a:p>
        </p:txBody>
      </p:sp>
      <p:sp>
        <p:nvSpPr>
          <p:cNvPr id="3" name="Content Placeholder 2">
            <a:extLst>
              <a:ext uri="{FF2B5EF4-FFF2-40B4-BE49-F238E27FC236}">
                <a16:creationId xmlns:a16="http://schemas.microsoft.com/office/drawing/2014/main" id="{0DADC7E3-CE14-4AAB-8A9B-B4330D95C26A}"/>
              </a:ext>
            </a:extLst>
          </p:cNvPr>
          <p:cNvSpPr>
            <a:spLocks noGrp="1"/>
          </p:cNvSpPr>
          <p:nvPr>
            <p:ph idx="1"/>
          </p:nvPr>
        </p:nvSpPr>
        <p:spPr>
          <a:xfrm>
            <a:off x="1245704" y="1789043"/>
            <a:ext cx="10111409" cy="4161183"/>
          </a:xfrm>
        </p:spPr>
        <p:txBody>
          <a:bodyPr>
            <a:normAutofit lnSpcReduction="10000"/>
          </a:bodyPr>
          <a:lstStyle/>
          <a:p>
            <a:pPr algn="l"/>
            <a:r>
              <a:rPr lang="en-IN" sz="1900" b="0" i="0" u="none" strike="noStrike" baseline="0" dirty="0">
                <a:latin typeface="ElectraLTStd-Regular"/>
              </a:rPr>
              <a:t>Systems development professionals agree that the more time they invest in</a:t>
            </a:r>
          </a:p>
          <a:p>
            <a:pPr marL="457200" lvl="1" indent="0">
              <a:buNone/>
            </a:pPr>
            <a:r>
              <a:rPr lang="en-IN" sz="2100" b="0" i="0" u="none" strike="noStrike" baseline="0" dirty="0">
                <a:solidFill>
                  <a:srgbClr val="7030A0"/>
                </a:solidFill>
                <a:latin typeface="ElectraLTStd-Regular"/>
              </a:rPr>
              <a:t> (1) understanding the business problem to be solved, </a:t>
            </a:r>
          </a:p>
          <a:p>
            <a:pPr marL="457200" lvl="1" indent="0">
              <a:buNone/>
            </a:pPr>
            <a:r>
              <a:rPr lang="en-IN" sz="2100" b="0" i="0" u="none" strike="noStrike" baseline="0" dirty="0">
                <a:solidFill>
                  <a:srgbClr val="7030A0"/>
                </a:solidFill>
                <a:latin typeface="ElectraLTStd-Regular"/>
              </a:rPr>
              <a:t>(2) specifying the technical options for the systems, and </a:t>
            </a:r>
          </a:p>
          <a:p>
            <a:pPr marL="457200" lvl="1" indent="0">
              <a:buNone/>
            </a:pPr>
            <a:r>
              <a:rPr lang="en-IN" sz="2100" b="0" i="0" u="none" strike="noStrike" baseline="0" dirty="0">
                <a:solidFill>
                  <a:srgbClr val="7030A0"/>
                </a:solidFill>
                <a:latin typeface="ElectraLTStd-Regular"/>
              </a:rPr>
              <a:t>(3) anticipating the problems they are likely to encounter during development, the greater the chances of success.</a:t>
            </a:r>
          </a:p>
          <a:p>
            <a:r>
              <a:rPr lang="en-IN" dirty="0"/>
              <a:t>The primary task in the systems investigation stage is the </a:t>
            </a:r>
            <a:r>
              <a:rPr lang="en-IN" b="1" dirty="0"/>
              <a:t>feasibility study</a:t>
            </a:r>
            <a:r>
              <a:rPr lang="en-IN" dirty="0"/>
              <a:t>. </a:t>
            </a:r>
          </a:p>
          <a:p>
            <a:r>
              <a:rPr lang="en-IN" dirty="0"/>
              <a:t>Organizations have three basic solutions to any business problem relating to an information system: </a:t>
            </a:r>
          </a:p>
          <a:p>
            <a:r>
              <a:rPr lang="en-IN" dirty="0"/>
              <a:t>(1) do nothing and continue to use the existing system unchanged, (2) modify or enhance the existing system, and (3) develop a new system.</a:t>
            </a:r>
          </a:p>
        </p:txBody>
      </p:sp>
    </p:spTree>
    <p:extLst>
      <p:ext uri="{BB962C8B-B14F-4D97-AF65-F5344CB8AC3E}">
        <p14:creationId xmlns:p14="http://schemas.microsoft.com/office/powerpoint/2010/main" val="169890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04DD-53A0-43B2-986C-A7078DC7649A}"/>
              </a:ext>
            </a:extLst>
          </p:cNvPr>
          <p:cNvSpPr>
            <a:spLocks noGrp="1"/>
          </p:cNvSpPr>
          <p:nvPr>
            <p:ph type="title"/>
          </p:nvPr>
        </p:nvSpPr>
        <p:spPr>
          <a:xfrm>
            <a:off x="1464831" y="446711"/>
            <a:ext cx="9603275" cy="653220"/>
          </a:xfrm>
        </p:spPr>
        <p:txBody>
          <a:bodyPr>
            <a:normAutofit/>
          </a:bodyPr>
          <a:lstStyle/>
          <a:p>
            <a:r>
              <a:rPr lang="en-IN" b="1" dirty="0">
                <a:solidFill>
                  <a:srgbClr val="7030A0"/>
                </a:solidFill>
              </a:rPr>
              <a:t>feasibility study</a:t>
            </a:r>
            <a:endParaRPr lang="en-IN" dirty="0">
              <a:solidFill>
                <a:srgbClr val="7030A0"/>
              </a:solidFill>
            </a:endParaRPr>
          </a:p>
        </p:txBody>
      </p:sp>
      <p:sp>
        <p:nvSpPr>
          <p:cNvPr id="3" name="Content Placeholder 2">
            <a:extLst>
              <a:ext uri="{FF2B5EF4-FFF2-40B4-BE49-F238E27FC236}">
                <a16:creationId xmlns:a16="http://schemas.microsoft.com/office/drawing/2014/main" id="{46BFD6D7-8690-4F00-B6C9-971069210E97}"/>
              </a:ext>
            </a:extLst>
          </p:cNvPr>
          <p:cNvSpPr>
            <a:spLocks noGrp="1"/>
          </p:cNvSpPr>
          <p:nvPr>
            <p:ph idx="1"/>
          </p:nvPr>
        </p:nvSpPr>
        <p:spPr>
          <a:xfrm>
            <a:off x="1232452" y="1828800"/>
            <a:ext cx="10005391" cy="4108174"/>
          </a:xfrm>
        </p:spPr>
        <p:txBody>
          <a:bodyPr>
            <a:normAutofit lnSpcReduction="10000"/>
          </a:bodyPr>
          <a:lstStyle/>
          <a:p>
            <a:pPr algn="l"/>
            <a:r>
              <a:rPr lang="en-IN" sz="1800" b="0" i="0" u="none" strike="noStrike" baseline="0" dirty="0">
                <a:latin typeface="ElectraLTStd-Regular"/>
              </a:rPr>
              <a:t>The </a:t>
            </a:r>
            <a:r>
              <a:rPr lang="en-IN" sz="1800" b="1" i="0" u="none" strike="noStrike" baseline="0" dirty="0">
                <a:latin typeface="ElectraLTStd-Bold"/>
              </a:rPr>
              <a:t>feasibility study </a:t>
            </a:r>
            <a:r>
              <a:rPr lang="en-IN" sz="1800" b="0" i="0" u="none" strike="noStrike" baseline="0" dirty="0">
                <a:latin typeface="ElectraLTStd-Regular"/>
              </a:rPr>
              <a:t>analyzes which of these three solutions best fi </a:t>
            </a:r>
            <a:r>
              <a:rPr lang="en-IN" sz="1800" b="0" i="0" u="none" strike="noStrike" baseline="0" dirty="0" err="1">
                <a:latin typeface="ElectraLTStd-Regular"/>
              </a:rPr>
              <a:t>ts</a:t>
            </a:r>
            <a:r>
              <a:rPr lang="en-IN" sz="1800" b="0" i="0" u="none" strike="noStrike" baseline="0" dirty="0">
                <a:latin typeface="ElectraLTStd-Regular"/>
              </a:rPr>
              <a:t> the particular business problem. It also provides a rough assessment of the project’s technical, economic, and behavioral feasibility, as explained below:</a:t>
            </a:r>
          </a:p>
          <a:p>
            <a:pPr algn="l"/>
            <a:r>
              <a:rPr lang="en-IN" sz="1800" b="0" i="0" u="none" strike="noStrike" baseline="0" dirty="0">
                <a:latin typeface="ElectraLTStd-Regular"/>
              </a:rPr>
              <a:t>• </a:t>
            </a:r>
            <a:r>
              <a:rPr lang="en-IN" sz="1800" b="1" i="1" u="none" strike="noStrike" baseline="0" dirty="0">
                <a:solidFill>
                  <a:srgbClr val="0070C0"/>
                </a:solidFill>
                <a:latin typeface="ElectraLTStd-Cursive"/>
              </a:rPr>
              <a:t>Technical feasibility </a:t>
            </a:r>
            <a:r>
              <a:rPr lang="en-IN" sz="1800" b="0" i="0" u="none" strike="noStrike" baseline="0" dirty="0">
                <a:latin typeface="ElectraLTStd-Regular"/>
              </a:rPr>
              <a:t>determines whether the company can develop and/or acquire the hardware, software, and communications components needed to solve the business problem. </a:t>
            </a:r>
          </a:p>
          <a:p>
            <a:r>
              <a:rPr lang="en-IN" sz="1800" b="0" i="0" u="none" strike="noStrike" baseline="0" dirty="0">
                <a:latin typeface="ElectraLTStd-Regular"/>
              </a:rPr>
              <a:t>• </a:t>
            </a:r>
            <a:r>
              <a:rPr lang="en-IN" sz="1800" b="1" i="1" u="none" strike="noStrike" baseline="0" dirty="0">
                <a:solidFill>
                  <a:srgbClr val="0070C0"/>
                </a:solidFill>
                <a:latin typeface="ElectraLTStd-Cursive"/>
              </a:rPr>
              <a:t>Economic feasibility </a:t>
            </a:r>
            <a:r>
              <a:rPr lang="en-IN" sz="1800" b="0" i="0" u="none" strike="noStrike" baseline="0" dirty="0">
                <a:latin typeface="ElectraLTStd-Regular"/>
              </a:rPr>
              <a:t>determines whether the project is an acceptable financial risk and, if so, whether the organization has the necessary time and money to successfully complete the project. </a:t>
            </a:r>
            <a:r>
              <a:rPr lang="en-IN" sz="1800" b="0" i="0" u="none" strike="noStrike" baseline="0" dirty="0">
                <a:solidFill>
                  <a:srgbClr val="7030A0"/>
                </a:solidFill>
                <a:latin typeface="ElectraLTStd-Regular"/>
              </a:rPr>
              <a:t>NPV, ROI, breakeven analysis, and the business case approach can be used</a:t>
            </a:r>
            <a:r>
              <a:rPr lang="en-IN" sz="1800" dirty="0">
                <a:latin typeface="ElectraLTStd-Regular"/>
              </a:rPr>
              <a:t> </a:t>
            </a:r>
            <a:endParaRPr lang="en-IN" sz="1800" b="0" i="0" u="none" strike="noStrike" baseline="0" dirty="0">
              <a:solidFill>
                <a:srgbClr val="7030A0"/>
              </a:solidFill>
              <a:latin typeface="ElectraLTStd-Regular"/>
            </a:endParaRPr>
          </a:p>
          <a:p>
            <a:pPr algn="l"/>
            <a:r>
              <a:rPr lang="en-IN" sz="1800" b="1" i="0" u="none" strike="noStrike" baseline="0" dirty="0">
                <a:solidFill>
                  <a:srgbClr val="0070C0"/>
                </a:solidFill>
                <a:latin typeface="ElectraLTStd-Regular"/>
              </a:rPr>
              <a:t>• </a:t>
            </a:r>
            <a:r>
              <a:rPr lang="en-IN" sz="1800" b="1" i="1" u="none" strike="noStrike" baseline="0" dirty="0">
                <a:solidFill>
                  <a:srgbClr val="0070C0"/>
                </a:solidFill>
                <a:latin typeface="ElectraLTStd-Cursive"/>
              </a:rPr>
              <a:t>Behavioral feasibility </a:t>
            </a:r>
            <a:r>
              <a:rPr lang="en-IN" sz="1800" b="0" i="0" u="none" strike="noStrike" baseline="0" dirty="0">
                <a:latin typeface="ElectraLTStd-Regular"/>
              </a:rPr>
              <a:t>addresses the human issues of the systems development project. </a:t>
            </a:r>
          </a:p>
          <a:p>
            <a:pPr algn="l"/>
            <a:r>
              <a:rPr lang="en-IN" sz="1800" b="0" i="0" u="none" strike="noStrike" baseline="0" dirty="0">
                <a:latin typeface="ElectraLTStd-Regular"/>
              </a:rPr>
              <a:t>The </a:t>
            </a:r>
            <a:r>
              <a:rPr lang="en-IN" sz="1800" b="0" i="0" u="none" strike="noStrike" baseline="0" dirty="0">
                <a:solidFill>
                  <a:srgbClr val="C00000"/>
                </a:solidFill>
                <a:latin typeface="ElectraLTStd-Regular"/>
              </a:rPr>
              <a:t>“go/no-go” </a:t>
            </a:r>
            <a:r>
              <a:rPr lang="en-IN" sz="1800" b="0" i="0" u="none" strike="noStrike" baseline="0" dirty="0">
                <a:latin typeface="ElectraLTStd-Regular"/>
              </a:rPr>
              <a:t>decision does not depend solely on the feasibility analysis. Unfunded feasible projects contribute to the </a:t>
            </a:r>
            <a:r>
              <a:rPr lang="en-IN" sz="1800" b="1" i="1" u="none" strike="noStrike" baseline="0" dirty="0">
                <a:solidFill>
                  <a:srgbClr val="C00000"/>
                </a:solidFill>
                <a:latin typeface="ElectraLTStd-Cursive"/>
              </a:rPr>
              <a:t>hidden backlog</a:t>
            </a:r>
            <a:r>
              <a:rPr lang="en-IN" sz="1800" b="0" i="0" u="none" strike="noStrike" baseline="0" dirty="0">
                <a:latin typeface="ElectraLTStd-Regular"/>
              </a:rPr>
              <a:t>, which are projects that the IT department is not aware of.</a:t>
            </a:r>
            <a:endParaRPr lang="en-IN" dirty="0"/>
          </a:p>
        </p:txBody>
      </p:sp>
    </p:spTree>
    <p:extLst>
      <p:ext uri="{BB962C8B-B14F-4D97-AF65-F5344CB8AC3E}">
        <p14:creationId xmlns:p14="http://schemas.microsoft.com/office/powerpoint/2010/main" val="375996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4F9A-2F7A-427F-B584-FE66230C8E82}"/>
              </a:ext>
            </a:extLst>
          </p:cNvPr>
          <p:cNvSpPr>
            <a:spLocks noGrp="1"/>
          </p:cNvSpPr>
          <p:nvPr>
            <p:ph type="title"/>
          </p:nvPr>
        </p:nvSpPr>
        <p:spPr/>
        <p:txBody>
          <a:bodyPr>
            <a:normAutofit/>
          </a:bodyPr>
          <a:lstStyle/>
          <a:p>
            <a:r>
              <a:rPr lang="en-IN" b="1" i="0" u="none" strike="noStrike" baseline="0" dirty="0">
                <a:solidFill>
                  <a:srgbClr val="002060"/>
                </a:solidFill>
                <a:latin typeface="SerifaStd-Bold"/>
              </a:rPr>
              <a:t>Systems Analysis …2</a:t>
            </a:r>
            <a:endParaRPr lang="en-IN" dirty="0">
              <a:solidFill>
                <a:srgbClr val="002060"/>
              </a:solidFill>
            </a:endParaRPr>
          </a:p>
        </p:txBody>
      </p:sp>
      <p:sp>
        <p:nvSpPr>
          <p:cNvPr id="3" name="Content Placeholder 2">
            <a:extLst>
              <a:ext uri="{FF2B5EF4-FFF2-40B4-BE49-F238E27FC236}">
                <a16:creationId xmlns:a16="http://schemas.microsoft.com/office/drawing/2014/main" id="{65EE3FAD-FA79-4ACA-8A98-05CD18B05EA3}"/>
              </a:ext>
            </a:extLst>
          </p:cNvPr>
          <p:cNvSpPr>
            <a:spLocks noGrp="1"/>
          </p:cNvSpPr>
          <p:nvPr>
            <p:ph idx="1"/>
          </p:nvPr>
        </p:nvSpPr>
        <p:spPr>
          <a:xfrm>
            <a:off x="1451579" y="1815548"/>
            <a:ext cx="9603275" cy="3650797"/>
          </a:xfrm>
        </p:spPr>
        <p:txBody>
          <a:bodyPr>
            <a:normAutofit/>
          </a:bodyPr>
          <a:lstStyle/>
          <a:p>
            <a:pPr algn="l"/>
            <a:r>
              <a:rPr lang="en-IN" b="1" i="0" u="none" strike="noStrike" baseline="0" dirty="0">
                <a:latin typeface="ElectraLTStd-Bold"/>
              </a:rPr>
              <a:t>Systems analysis </a:t>
            </a:r>
            <a:r>
              <a:rPr lang="en-IN" b="0" i="0" u="none" strike="noStrike" baseline="0" dirty="0">
                <a:latin typeface="ElectraLTStd-Regular"/>
              </a:rPr>
              <a:t>is the process whereby systems analysts examine the business problem that the organization plans to solve with an information system</a:t>
            </a:r>
          </a:p>
          <a:p>
            <a:pPr algn="l"/>
            <a:r>
              <a:rPr lang="en-IN" b="0" i="0" u="none" strike="noStrike" baseline="0" dirty="0">
                <a:latin typeface="ElectraLTStd-Regular"/>
              </a:rPr>
              <a:t>The primary purpose of the systems analysis stage is to gather information about the existing system to determine the requirements for an enhanced system or a new system.</a:t>
            </a:r>
          </a:p>
          <a:p>
            <a:pPr algn="l"/>
            <a:r>
              <a:rPr lang="en-IN" b="0" i="0" u="none" strike="noStrike" baseline="0" dirty="0">
                <a:latin typeface="ElectraLTStd-Regular"/>
              </a:rPr>
              <a:t>The end product of this stage, known as the </a:t>
            </a:r>
            <a:r>
              <a:rPr lang="en-IN" b="1" i="1" u="none" strike="noStrike" baseline="0" dirty="0">
                <a:solidFill>
                  <a:srgbClr val="7030A0"/>
                </a:solidFill>
                <a:latin typeface="ElectraLTStd-Cursive"/>
              </a:rPr>
              <a:t>deliverable</a:t>
            </a:r>
            <a:r>
              <a:rPr lang="en-IN" b="0" i="0" u="none" strike="noStrike" baseline="0" dirty="0">
                <a:latin typeface="ElectraLTStd-Regular"/>
              </a:rPr>
              <a:t>, is a set of </a:t>
            </a:r>
            <a:r>
              <a:rPr lang="en-IN" b="0" i="1" u="none" strike="noStrike" baseline="0" dirty="0">
                <a:latin typeface="ElectraLTStd-Cursive"/>
              </a:rPr>
              <a:t>system requirements</a:t>
            </a:r>
            <a:r>
              <a:rPr lang="en-IN" b="0" i="0" u="none" strike="noStrike" baseline="0" dirty="0">
                <a:latin typeface="ElectraLTStd-Regular"/>
              </a:rPr>
              <a:t>.</a:t>
            </a:r>
          </a:p>
          <a:p>
            <a:pPr algn="l"/>
            <a:r>
              <a:rPr lang="en-IN" dirty="0">
                <a:latin typeface="ElectraLTStd-Regular"/>
              </a:rPr>
              <a:t>T</a:t>
            </a:r>
            <a:r>
              <a:rPr lang="en-IN" b="0" i="0" u="none" strike="noStrike" baseline="0" dirty="0">
                <a:latin typeface="ElectraLTStd-Regular"/>
              </a:rPr>
              <a:t>he most difficult task in systems analysis is to identify the specific requirements that the system must satisfy. These requirements are often called </a:t>
            </a:r>
            <a:r>
              <a:rPr lang="en-IN" b="1" i="1" u="none" strike="noStrike" baseline="0" dirty="0">
                <a:solidFill>
                  <a:srgbClr val="7030A0"/>
                </a:solidFill>
                <a:latin typeface="ElectraLTStd-Cursive"/>
              </a:rPr>
              <a:t>user requirements</a:t>
            </a:r>
            <a:endParaRPr lang="en-IN" b="1" dirty="0">
              <a:solidFill>
                <a:srgbClr val="7030A0"/>
              </a:solidFill>
            </a:endParaRPr>
          </a:p>
        </p:txBody>
      </p:sp>
    </p:spTree>
    <p:extLst>
      <p:ext uri="{BB962C8B-B14F-4D97-AF65-F5344CB8AC3E}">
        <p14:creationId xmlns:p14="http://schemas.microsoft.com/office/powerpoint/2010/main" val="7437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30D1-BB37-47F4-92A2-1E3C2F5AB08B}"/>
              </a:ext>
            </a:extLst>
          </p:cNvPr>
          <p:cNvSpPr>
            <a:spLocks noGrp="1"/>
          </p:cNvSpPr>
          <p:nvPr>
            <p:ph type="title"/>
          </p:nvPr>
        </p:nvSpPr>
        <p:spPr/>
        <p:txBody>
          <a:bodyPr>
            <a:normAutofit/>
          </a:bodyPr>
          <a:lstStyle/>
          <a:p>
            <a:r>
              <a:rPr lang="en-IN" b="1" i="0" u="none" strike="noStrike" baseline="0" dirty="0">
                <a:solidFill>
                  <a:srgbClr val="002060"/>
                </a:solidFill>
                <a:latin typeface="SerifaStd-Bold"/>
              </a:rPr>
              <a:t>Systems Design …3</a:t>
            </a:r>
            <a:endParaRPr lang="en-IN" dirty="0">
              <a:solidFill>
                <a:srgbClr val="002060"/>
              </a:solidFill>
            </a:endParaRPr>
          </a:p>
        </p:txBody>
      </p:sp>
      <p:sp>
        <p:nvSpPr>
          <p:cNvPr id="3" name="Content Placeholder 2">
            <a:extLst>
              <a:ext uri="{FF2B5EF4-FFF2-40B4-BE49-F238E27FC236}">
                <a16:creationId xmlns:a16="http://schemas.microsoft.com/office/drawing/2014/main" id="{35DC8CE6-EEA1-45C5-ABE8-C2F74BAEE777}"/>
              </a:ext>
            </a:extLst>
          </p:cNvPr>
          <p:cNvSpPr>
            <a:spLocks noGrp="1"/>
          </p:cNvSpPr>
          <p:nvPr>
            <p:ph idx="1"/>
          </p:nvPr>
        </p:nvSpPr>
        <p:spPr>
          <a:xfrm>
            <a:off x="1311965" y="2015732"/>
            <a:ext cx="10071652" cy="3815225"/>
          </a:xfrm>
        </p:spPr>
        <p:txBody>
          <a:bodyPr>
            <a:normAutofit fontScale="92500"/>
          </a:bodyPr>
          <a:lstStyle/>
          <a:p>
            <a:pPr algn="l"/>
            <a:r>
              <a:rPr lang="en-IN" b="1" i="0" u="none" strike="noStrike" baseline="0" dirty="0">
                <a:latin typeface="ElectraLTStd-Bold"/>
              </a:rPr>
              <a:t>Systems design </a:t>
            </a:r>
            <a:r>
              <a:rPr lang="en-IN" b="0" i="0" u="none" strike="noStrike" baseline="0" dirty="0">
                <a:latin typeface="ElectraLTStd-Regular"/>
              </a:rPr>
              <a:t>describes how the system will resolve the business problem. The deliverable of the systems design phase is the set of </a:t>
            </a:r>
            <a:r>
              <a:rPr lang="en-IN" b="0" i="1" u="none" strike="noStrike" baseline="0" dirty="0">
                <a:latin typeface="ElectraLTStd-Cursive"/>
              </a:rPr>
              <a:t>technical system specifications</a:t>
            </a:r>
            <a:r>
              <a:rPr lang="en-IN" b="0" i="0" u="none" strike="noStrike" baseline="0" dirty="0">
                <a:latin typeface="ElectraLTStd-Regular"/>
              </a:rPr>
              <a:t>, which specify the </a:t>
            </a:r>
            <a:r>
              <a:rPr lang="en-IN" sz="1800" b="0" i="0" u="none" strike="noStrike" baseline="0" dirty="0">
                <a:latin typeface="ElectraLTStd-Regular"/>
              </a:rPr>
              <a:t>following:</a:t>
            </a:r>
          </a:p>
          <a:p>
            <a:pPr lvl="1">
              <a:buFont typeface="Wingdings" panose="05000000000000000000" pitchFamily="2" charset="2"/>
              <a:buChar char="q"/>
            </a:pPr>
            <a:r>
              <a:rPr lang="en-IN" sz="2000" b="0" i="0" u="none" strike="noStrike" baseline="0" dirty="0">
                <a:latin typeface="ElectraLTStd-Regular"/>
              </a:rPr>
              <a:t>• System outputs, inputs, and user interfaces</a:t>
            </a:r>
          </a:p>
          <a:p>
            <a:pPr lvl="1">
              <a:buFont typeface="Wingdings" panose="05000000000000000000" pitchFamily="2" charset="2"/>
              <a:buChar char="q"/>
            </a:pPr>
            <a:r>
              <a:rPr lang="en-IN" sz="2000" b="0" i="0" u="none" strike="noStrike" baseline="0" dirty="0">
                <a:latin typeface="ElectraLTStd-Regular"/>
              </a:rPr>
              <a:t>• Hardware, software, databases, telecommunications, personnel, and procedures</a:t>
            </a:r>
          </a:p>
          <a:p>
            <a:pPr lvl="1">
              <a:buFont typeface="Wingdings" panose="05000000000000000000" pitchFamily="2" charset="2"/>
              <a:buChar char="q"/>
            </a:pPr>
            <a:r>
              <a:rPr lang="en-IN" sz="2000" b="0" i="0" u="none" strike="noStrike" baseline="0" dirty="0">
                <a:latin typeface="ElectraLTStd-Regular"/>
              </a:rPr>
              <a:t>• A blueprint of how these components are integrated</a:t>
            </a:r>
          </a:p>
          <a:p>
            <a:pPr lvl="1">
              <a:buFont typeface="Wingdings" panose="05000000000000000000" pitchFamily="2" charset="2"/>
              <a:buChar char="Ø"/>
            </a:pPr>
            <a:r>
              <a:rPr lang="en-IN" sz="1800" b="0" i="0" u="none" strike="noStrike" baseline="0" dirty="0">
                <a:latin typeface="ElectraLTStd-Regular"/>
              </a:rPr>
              <a:t>When the system specifications are approved by all participants, they are </a:t>
            </a:r>
            <a:r>
              <a:rPr lang="en-IN" sz="1800" b="1" i="0" u="none" strike="noStrike" baseline="0" dirty="0">
                <a:solidFill>
                  <a:srgbClr val="7030A0"/>
                </a:solidFill>
                <a:latin typeface="ElectraLTStd-Regular"/>
              </a:rPr>
              <a:t>“frozen.”</a:t>
            </a:r>
          </a:p>
          <a:p>
            <a:pPr algn="l"/>
            <a:r>
              <a:rPr lang="en-IN" sz="2200" b="0" i="0" u="none" strike="noStrike" baseline="0" dirty="0">
                <a:latin typeface="ElectraLTStd-Regular"/>
              </a:rPr>
              <a:t>Adding functions after the project has been initiated causes </a:t>
            </a:r>
            <a:r>
              <a:rPr lang="en-IN" sz="2200" b="1" i="0" u="none" strike="noStrike" baseline="0" dirty="0">
                <a:latin typeface="ElectraLTStd-Bold"/>
              </a:rPr>
              <a:t>scope creep</a:t>
            </a:r>
            <a:r>
              <a:rPr lang="en-IN" sz="2200" b="0" i="0" u="none" strike="noStrike" baseline="0" dirty="0">
                <a:latin typeface="ElectraLTStd-Regular"/>
              </a:rPr>
              <a:t>, in which the time frame and expenses associated with the project expand beyond the agreed-upon limits. Scope creep endangers both the </a:t>
            </a:r>
            <a:r>
              <a:rPr lang="en-IN" sz="2200" b="0" i="0" u="sng" strike="noStrike" baseline="0" dirty="0">
                <a:latin typeface="ElectraLTStd-Regular"/>
              </a:rPr>
              <a:t>project’s budget and its schedule</a:t>
            </a:r>
            <a:r>
              <a:rPr lang="en-IN" sz="2200" b="0" i="0" u="none" strike="noStrike" baseline="0" dirty="0">
                <a:latin typeface="ElectraLTStd-Regular"/>
              </a:rPr>
              <a:t>.</a:t>
            </a:r>
            <a:endParaRPr lang="en-IN" sz="2200" b="1" i="0" u="none" strike="noStrike" baseline="0" dirty="0">
              <a:solidFill>
                <a:srgbClr val="7030A0"/>
              </a:solidFill>
              <a:latin typeface="ElectraLTStd-Regular"/>
            </a:endParaRPr>
          </a:p>
        </p:txBody>
      </p:sp>
    </p:spTree>
    <p:extLst>
      <p:ext uri="{BB962C8B-B14F-4D97-AF65-F5344CB8AC3E}">
        <p14:creationId xmlns:p14="http://schemas.microsoft.com/office/powerpoint/2010/main" val="75255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3F45-9697-4FC5-B44E-747734E259F3}"/>
              </a:ext>
            </a:extLst>
          </p:cNvPr>
          <p:cNvSpPr>
            <a:spLocks noGrp="1"/>
          </p:cNvSpPr>
          <p:nvPr>
            <p:ph type="title"/>
          </p:nvPr>
        </p:nvSpPr>
        <p:spPr/>
        <p:txBody>
          <a:bodyPr>
            <a:normAutofit/>
          </a:bodyPr>
          <a:lstStyle/>
          <a:p>
            <a:r>
              <a:rPr lang="en-IN" b="1" i="0" u="none" strike="noStrike" baseline="0" dirty="0">
                <a:solidFill>
                  <a:srgbClr val="002060"/>
                </a:solidFill>
                <a:latin typeface="SerifaStd-Bold"/>
              </a:rPr>
              <a:t>Programming and Testing … 4</a:t>
            </a:r>
            <a:endParaRPr lang="en-IN" dirty="0">
              <a:solidFill>
                <a:srgbClr val="002060"/>
              </a:solidFill>
            </a:endParaRPr>
          </a:p>
        </p:txBody>
      </p:sp>
      <p:sp>
        <p:nvSpPr>
          <p:cNvPr id="3" name="Content Placeholder 2">
            <a:extLst>
              <a:ext uri="{FF2B5EF4-FFF2-40B4-BE49-F238E27FC236}">
                <a16:creationId xmlns:a16="http://schemas.microsoft.com/office/drawing/2014/main" id="{B3F88314-7D8E-4C4E-9F18-222367351CA3}"/>
              </a:ext>
            </a:extLst>
          </p:cNvPr>
          <p:cNvSpPr>
            <a:spLocks noGrp="1"/>
          </p:cNvSpPr>
          <p:nvPr>
            <p:ph idx="1"/>
          </p:nvPr>
        </p:nvSpPr>
        <p:spPr>
          <a:xfrm>
            <a:off x="1364974" y="2015732"/>
            <a:ext cx="9806609" cy="3894738"/>
          </a:xfrm>
        </p:spPr>
        <p:txBody>
          <a:bodyPr/>
          <a:lstStyle/>
          <a:p>
            <a:r>
              <a:rPr lang="en-IN" b="1" i="0" u="none" strike="noStrike" baseline="0" dirty="0">
                <a:latin typeface="ElectraLTStd-Cursive"/>
              </a:rPr>
              <a:t>Programming </a:t>
            </a:r>
            <a:r>
              <a:rPr lang="en-IN" b="0" i="0" u="none" strike="noStrike" baseline="0" dirty="0">
                <a:latin typeface="ElectraLTStd-Cursive"/>
              </a:rPr>
              <a:t>involves translating the design specifications into computer code.</a:t>
            </a:r>
          </a:p>
          <a:p>
            <a:r>
              <a:rPr lang="en-IN" dirty="0">
                <a:latin typeface="ElectraLTStd-Cursive"/>
              </a:rPr>
              <a:t>Large-scale systems development projects can involve hundreds of computer programmers who are charged with creating hundreds of thousands of lines of computer code. The teams often include functional area users, who help the programmers focus on the business problem.</a:t>
            </a:r>
          </a:p>
          <a:p>
            <a:r>
              <a:rPr lang="en-IN" dirty="0">
                <a:latin typeface="ElectraLTStd-Cursive"/>
              </a:rPr>
              <a:t>Testing is the process that assesses whether the computer code will produce the expected and desired results. </a:t>
            </a:r>
            <a:r>
              <a:rPr lang="en-IN" b="1" dirty="0">
                <a:solidFill>
                  <a:srgbClr val="7030A0"/>
                </a:solidFill>
                <a:latin typeface="ElectraLTStd-Cursive"/>
              </a:rPr>
              <a:t>Example: Unit Testing, Integration testing, White Box, Black Box</a:t>
            </a:r>
          </a:p>
          <a:p>
            <a:r>
              <a:rPr lang="en-IN" sz="1800" b="1" i="0" u="none" strike="noStrike" baseline="0" dirty="0">
                <a:solidFill>
                  <a:schemeClr val="accent1">
                    <a:lumMod val="50000"/>
                  </a:schemeClr>
                </a:solidFill>
                <a:latin typeface="ElectraLTStd-Cursive"/>
              </a:rPr>
              <a:t>What is the difference between</a:t>
            </a:r>
            <a:r>
              <a:rPr lang="en-IN" sz="1800" b="1" i="0" u="none" strike="noStrike" dirty="0">
                <a:solidFill>
                  <a:schemeClr val="accent1">
                    <a:lumMod val="50000"/>
                  </a:schemeClr>
                </a:solidFill>
                <a:latin typeface="ElectraLTStd-Cursive"/>
              </a:rPr>
              <a:t> Alpha testing and Beta testing?</a:t>
            </a:r>
            <a:endParaRPr lang="en-IN" sz="1800" b="1" i="0" u="none" strike="noStrike" baseline="0" dirty="0">
              <a:solidFill>
                <a:schemeClr val="accent1">
                  <a:lumMod val="50000"/>
                </a:schemeClr>
              </a:solidFill>
              <a:latin typeface="ElectraLTStd-Cursive"/>
            </a:endParaRPr>
          </a:p>
          <a:p>
            <a:endParaRPr lang="en-IN" dirty="0"/>
          </a:p>
        </p:txBody>
      </p:sp>
    </p:spTree>
    <p:extLst>
      <p:ext uri="{BB962C8B-B14F-4D97-AF65-F5344CB8AC3E}">
        <p14:creationId xmlns:p14="http://schemas.microsoft.com/office/powerpoint/2010/main" val="125907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77C2E-D0FC-42F9-A114-E16D08322EBD}"/>
              </a:ext>
            </a:extLst>
          </p:cNvPr>
          <p:cNvSpPr>
            <a:spLocks noGrp="1"/>
          </p:cNvSpPr>
          <p:nvPr>
            <p:ph type="title"/>
          </p:nvPr>
        </p:nvSpPr>
        <p:spPr>
          <a:xfrm>
            <a:off x="1464831" y="512971"/>
            <a:ext cx="9603275" cy="1049235"/>
          </a:xfrm>
        </p:spPr>
        <p:txBody>
          <a:bodyPr>
            <a:normAutofit/>
          </a:bodyPr>
          <a:lstStyle/>
          <a:p>
            <a:r>
              <a:rPr lang="en-IN" b="1" i="0" u="none" strike="noStrike" baseline="0" dirty="0">
                <a:solidFill>
                  <a:srgbClr val="002060"/>
                </a:solidFill>
                <a:latin typeface="SerifaStd-Bold"/>
              </a:rPr>
              <a:t>Implementation … 5</a:t>
            </a:r>
            <a:endParaRPr lang="en-IN" dirty="0">
              <a:solidFill>
                <a:srgbClr val="002060"/>
              </a:solidFill>
            </a:endParaRPr>
          </a:p>
        </p:txBody>
      </p:sp>
      <p:sp>
        <p:nvSpPr>
          <p:cNvPr id="3" name="Content Placeholder 2">
            <a:extLst>
              <a:ext uri="{FF2B5EF4-FFF2-40B4-BE49-F238E27FC236}">
                <a16:creationId xmlns:a16="http://schemas.microsoft.com/office/drawing/2014/main" id="{FE09FA29-9163-4586-B289-0A19AB7FE58D}"/>
              </a:ext>
            </a:extLst>
          </p:cNvPr>
          <p:cNvSpPr>
            <a:spLocks noGrp="1"/>
          </p:cNvSpPr>
          <p:nvPr>
            <p:ph idx="1"/>
          </p:nvPr>
        </p:nvSpPr>
        <p:spPr>
          <a:xfrm>
            <a:off x="1219199" y="1775791"/>
            <a:ext cx="10270435" cy="4267200"/>
          </a:xfrm>
        </p:spPr>
        <p:txBody>
          <a:bodyPr>
            <a:normAutofit lnSpcReduction="10000"/>
          </a:bodyPr>
          <a:lstStyle/>
          <a:p>
            <a:pPr algn="l"/>
            <a:r>
              <a:rPr lang="en-IN" sz="1900" b="0" i="0" u="none" strike="noStrike" baseline="0" dirty="0">
                <a:latin typeface="ElectraLTStd-Cursive"/>
              </a:rPr>
              <a:t>Implementation (or </a:t>
            </a:r>
            <a:r>
              <a:rPr lang="en-IN" sz="1900" b="0" i="1" u="none" strike="noStrike" baseline="0" dirty="0">
                <a:latin typeface="ElectraLTStd-Cursive"/>
              </a:rPr>
              <a:t>deployment</a:t>
            </a:r>
            <a:r>
              <a:rPr lang="en-IN" sz="1900" b="0" i="0" u="none" strike="noStrike" baseline="0" dirty="0">
                <a:latin typeface="ElectraLTStd-Cursive"/>
              </a:rPr>
              <a:t>) is the process of converting from an old computer system to a new one.</a:t>
            </a:r>
          </a:p>
          <a:p>
            <a:pPr algn="l"/>
            <a:r>
              <a:rPr lang="en-IN" sz="1900" b="0" i="0" u="none" strike="noStrike" baseline="0" dirty="0">
                <a:latin typeface="ElectraLTStd-Cursive"/>
              </a:rPr>
              <a:t>Organizations use three major conversion strategies: </a:t>
            </a:r>
            <a:r>
              <a:rPr lang="en-IN" sz="1900" b="1" i="0" u="none" strike="noStrike" baseline="0" dirty="0">
                <a:solidFill>
                  <a:schemeClr val="accent1">
                    <a:lumMod val="50000"/>
                  </a:schemeClr>
                </a:solidFill>
                <a:latin typeface="ElectraLTStd-Cursive"/>
              </a:rPr>
              <a:t>direct, pilot, and phased</a:t>
            </a:r>
            <a:r>
              <a:rPr lang="en-IN" sz="1900" b="0" i="0" u="none" strike="noStrike" baseline="0" dirty="0">
                <a:latin typeface="ElectraLTStd-Cursive"/>
              </a:rPr>
              <a:t>.</a:t>
            </a:r>
          </a:p>
          <a:p>
            <a:r>
              <a:rPr lang="en-IN" dirty="0">
                <a:latin typeface="ElectraLTStd-Cursive"/>
              </a:rPr>
              <a:t>In a </a:t>
            </a:r>
            <a:r>
              <a:rPr lang="en-IN" b="1" dirty="0">
                <a:latin typeface="ElectraLTStd-Cursive"/>
              </a:rPr>
              <a:t>direct conversion</a:t>
            </a:r>
            <a:r>
              <a:rPr lang="en-IN" dirty="0">
                <a:latin typeface="ElectraLTStd-Cursive"/>
              </a:rPr>
              <a:t>, the old system is cut off, and the new system is turned on at a certain point in time. This type of conversion is the least expensive but also the most risky</a:t>
            </a:r>
          </a:p>
          <a:p>
            <a:r>
              <a:rPr lang="en-IN" dirty="0">
                <a:latin typeface="ElectraLTStd-Cursive"/>
              </a:rPr>
              <a:t>A </a:t>
            </a:r>
            <a:r>
              <a:rPr lang="en-IN" b="1" dirty="0">
                <a:latin typeface="ElectraLTStd-Cursive"/>
              </a:rPr>
              <a:t>pilot conversion </a:t>
            </a:r>
            <a:r>
              <a:rPr lang="en-IN" dirty="0">
                <a:latin typeface="ElectraLTStd-Cursive"/>
              </a:rPr>
              <a:t>introduces the new system in one part of the organization, such as in one plant or one functional area. If the assessment confirms that the system is working properly, then the system is implemented in other parts of the organization.</a:t>
            </a:r>
          </a:p>
          <a:p>
            <a:r>
              <a:rPr lang="en-IN" dirty="0">
                <a:latin typeface="ElectraLTStd-Cursive"/>
              </a:rPr>
              <a:t>A </a:t>
            </a:r>
            <a:r>
              <a:rPr lang="en-IN" b="1" dirty="0">
                <a:latin typeface="ElectraLTStd-Cursive"/>
              </a:rPr>
              <a:t>phased conversion </a:t>
            </a:r>
            <a:r>
              <a:rPr lang="en-IN" dirty="0">
                <a:latin typeface="ElectraLTStd-Cursive"/>
              </a:rPr>
              <a:t>introduces components of the new system, such as individual modules, in stages. Each module is assessed. If it works properly, then other modules are introduced, until the entire new system is operational.</a:t>
            </a:r>
          </a:p>
          <a:p>
            <a:endParaRPr lang="en-IN" sz="1800" b="0" i="0" u="none" strike="noStrike" baseline="0" dirty="0">
              <a:latin typeface="ElectraLTStd-Cursive"/>
            </a:endParaRPr>
          </a:p>
          <a:p>
            <a:pPr algn="l"/>
            <a:endParaRPr lang="en-IN" dirty="0"/>
          </a:p>
        </p:txBody>
      </p:sp>
    </p:spTree>
    <p:extLst>
      <p:ext uri="{BB962C8B-B14F-4D97-AF65-F5344CB8AC3E}">
        <p14:creationId xmlns:p14="http://schemas.microsoft.com/office/powerpoint/2010/main" val="158256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19999-F544-4997-A452-88E2C13F5BCD}"/>
              </a:ext>
            </a:extLst>
          </p:cNvPr>
          <p:cNvSpPr>
            <a:spLocks noGrp="1"/>
          </p:cNvSpPr>
          <p:nvPr>
            <p:ph type="title"/>
          </p:nvPr>
        </p:nvSpPr>
        <p:spPr>
          <a:xfrm>
            <a:off x="1358814" y="897284"/>
            <a:ext cx="9603275" cy="865255"/>
          </a:xfrm>
        </p:spPr>
        <p:txBody>
          <a:bodyPr>
            <a:normAutofit/>
          </a:bodyPr>
          <a:lstStyle/>
          <a:p>
            <a:r>
              <a:rPr lang="en-IN" b="1" i="0" u="none" strike="noStrike" baseline="0" dirty="0">
                <a:solidFill>
                  <a:srgbClr val="002060"/>
                </a:solidFill>
                <a:latin typeface="SerifaStd-Bold"/>
              </a:rPr>
              <a:t>Operation and Maintenance …6</a:t>
            </a:r>
            <a:endParaRPr lang="en-IN" dirty="0">
              <a:solidFill>
                <a:srgbClr val="002060"/>
              </a:solidFill>
            </a:endParaRPr>
          </a:p>
        </p:txBody>
      </p:sp>
      <p:sp>
        <p:nvSpPr>
          <p:cNvPr id="3" name="Content Placeholder 2">
            <a:extLst>
              <a:ext uri="{FF2B5EF4-FFF2-40B4-BE49-F238E27FC236}">
                <a16:creationId xmlns:a16="http://schemas.microsoft.com/office/drawing/2014/main" id="{1B54FAFD-9ADF-4FEF-8D71-9F7A0FCA73A6}"/>
              </a:ext>
            </a:extLst>
          </p:cNvPr>
          <p:cNvSpPr>
            <a:spLocks noGrp="1"/>
          </p:cNvSpPr>
          <p:nvPr>
            <p:ph idx="1"/>
          </p:nvPr>
        </p:nvSpPr>
        <p:spPr>
          <a:xfrm>
            <a:off x="1364974" y="1828800"/>
            <a:ext cx="9833113" cy="3637545"/>
          </a:xfrm>
        </p:spPr>
        <p:txBody>
          <a:bodyPr>
            <a:normAutofit fontScale="92500"/>
          </a:bodyPr>
          <a:lstStyle/>
          <a:p>
            <a:pPr algn="l"/>
            <a:r>
              <a:rPr lang="en-IN" sz="2400" b="0" i="0" u="none" strike="noStrike" baseline="0" dirty="0">
                <a:latin typeface="ElectraLTStd-Regular"/>
              </a:rPr>
              <a:t>Once the new system’s operations are stabilized, the company performs audits to assess the system’s capabilities and to determine if it is being utilized correctly.</a:t>
            </a:r>
          </a:p>
          <a:p>
            <a:pPr algn="l" fontAlgn="base"/>
            <a:r>
              <a:rPr lang="en-IN" sz="2400" b="0" i="0" dirty="0">
                <a:solidFill>
                  <a:srgbClr val="2A3848"/>
                </a:solidFill>
                <a:effectLst/>
                <a:latin typeface="GothamBook"/>
              </a:rPr>
              <a:t>There are four types of software maintenance:</a:t>
            </a:r>
          </a:p>
          <a:p>
            <a:pPr lvl="1" fontAlgn="base">
              <a:buFont typeface="Wingdings" panose="05000000000000000000" pitchFamily="2" charset="2"/>
              <a:buChar char="q"/>
            </a:pPr>
            <a:r>
              <a:rPr lang="en-IN" sz="2400" b="0" i="0" dirty="0">
                <a:solidFill>
                  <a:srgbClr val="7030A0"/>
                </a:solidFill>
                <a:effectLst/>
                <a:latin typeface="GothamBook"/>
              </a:rPr>
              <a:t>Corrective Software Maintenance</a:t>
            </a:r>
          </a:p>
          <a:p>
            <a:pPr lvl="1" fontAlgn="base">
              <a:buFont typeface="Wingdings" panose="05000000000000000000" pitchFamily="2" charset="2"/>
              <a:buChar char="q"/>
            </a:pPr>
            <a:r>
              <a:rPr lang="en-IN" sz="2400" b="0" i="0" dirty="0">
                <a:solidFill>
                  <a:srgbClr val="7030A0"/>
                </a:solidFill>
                <a:effectLst/>
                <a:latin typeface="GothamBook"/>
              </a:rPr>
              <a:t>Adaptive Software Maintenance</a:t>
            </a:r>
          </a:p>
          <a:p>
            <a:pPr lvl="1" fontAlgn="base">
              <a:buFont typeface="Wingdings" panose="05000000000000000000" pitchFamily="2" charset="2"/>
              <a:buChar char="q"/>
            </a:pPr>
            <a:r>
              <a:rPr lang="en-IN" sz="2400" b="0" i="0" dirty="0">
                <a:solidFill>
                  <a:srgbClr val="7030A0"/>
                </a:solidFill>
                <a:effectLst/>
                <a:latin typeface="GothamBook"/>
              </a:rPr>
              <a:t>Perfective Software Maintenance</a:t>
            </a:r>
          </a:p>
          <a:p>
            <a:pPr lvl="1" fontAlgn="base">
              <a:buFont typeface="Wingdings" panose="05000000000000000000" pitchFamily="2" charset="2"/>
              <a:buChar char="q"/>
            </a:pPr>
            <a:r>
              <a:rPr lang="en-IN" sz="2400" b="0" i="0" dirty="0">
                <a:solidFill>
                  <a:srgbClr val="7030A0"/>
                </a:solidFill>
                <a:effectLst/>
                <a:latin typeface="GothamBook"/>
              </a:rPr>
              <a:t>Preventive Software Maintenance</a:t>
            </a:r>
          </a:p>
          <a:p>
            <a:pPr algn="l"/>
            <a:endParaRPr lang="en-IN" dirty="0"/>
          </a:p>
        </p:txBody>
      </p:sp>
    </p:spTree>
    <p:extLst>
      <p:ext uri="{BB962C8B-B14F-4D97-AF65-F5344CB8AC3E}">
        <p14:creationId xmlns:p14="http://schemas.microsoft.com/office/powerpoint/2010/main" val="239596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A608-4C91-4856-B756-847CAB41862A}"/>
              </a:ext>
            </a:extLst>
          </p:cNvPr>
          <p:cNvSpPr>
            <a:spLocks noGrp="1"/>
          </p:cNvSpPr>
          <p:nvPr>
            <p:ph type="title"/>
          </p:nvPr>
        </p:nvSpPr>
        <p:spPr>
          <a:xfrm>
            <a:off x="1451579" y="804519"/>
            <a:ext cx="9603275" cy="706229"/>
          </a:xfrm>
        </p:spPr>
        <p:txBody>
          <a:bodyPr>
            <a:normAutofit/>
          </a:bodyPr>
          <a:lstStyle/>
          <a:p>
            <a:r>
              <a:rPr lang="en-IN" sz="2800" b="1" i="0" u="none" strike="noStrike" baseline="0" dirty="0">
                <a:solidFill>
                  <a:srgbClr val="002060"/>
                </a:solidFill>
                <a:latin typeface="ElectraLTStd-Bold"/>
              </a:rPr>
              <a:t>Introduction</a:t>
            </a:r>
            <a:endParaRPr lang="en-IN" sz="2800" dirty="0">
              <a:solidFill>
                <a:srgbClr val="002060"/>
              </a:solidFill>
            </a:endParaRPr>
          </a:p>
        </p:txBody>
      </p:sp>
      <p:sp>
        <p:nvSpPr>
          <p:cNvPr id="3" name="Content Placeholder 2">
            <a:extLst>
              <a:ext uri="{FF2B5EF4-FFF2-40B4-BE49-F238E27FC236}">
                <a16:creationId xmlns:a16="http://schemas.microsoft.com/office/drawing/2014/main" id="{58B68202-35A3-43A7-AE07-17176A938637}"/>
              </a:ext>
            </a:extLst>
          </p:cNvPr>
          <p:cNvSpPr>
            <a:spLocks noGrp="1"/>
          </p:cNvSpPr>
          <p:nvPr>
            <p:ph idx="1"/>
          </p:nvPr>
        </p:nvSpPr>
        <p:spPr>
          <a:xfrm>
            <a:off x="1451579" y="1828800"/>
            <a:ext cx="10051308" cy="4147930"/>
          </a:xfrm>
        </p:spPr>
        <p:txBody>
          <a:bodyPr>
            <a:normAutofit lnSpcReduction="10000"/>
          </a:bodyPr>
          <a:lstStyle/>
          <a:p>
            <a:pPr algn="l"/>
            <a:r>
              <a:rPr lang="en-IN" sz="1800" b="0" i="0" u="none" strike="noStrike" baseline="0" dirty="0">
                <a:latin typeface="ElectraLTStd-Regular"/>
              </a:rPr>
              <a:t>Competitive organizations move as quickly as they can to acquire new information technologies or modify existing ones when they need to improve efficiencies and gain strategic advantage.</a:t>
            </a:r>
          </a:p>
          <a:p>
            <a:pPr algn="l"/>
            <a:r>
              <a:rPr lang="en-IN" sz="1800" b="0" i="0" u="none" strike="noStrike" baseline="0" dirty="0">
                <a:latin typeface="ElectraLTStd-Regular"/>
              </a:rPr>
              <a:t>IT tasks may remain in-house, and even whether the entire IT resource should be provided and managed by outside organizations or a combined approach.</a:t>
            </a:r>
          </a:p>
          <a:p>
            <a:pPr algn="l"/>
            <a:r>
              <a:rPr lang="en-IN" sz="1800" b="0" i="0" u="none" strike="noStrike" baseline="0" dirty="0">
                <a:latin typeface="ElectraLTStd-Regular"/>
              </a:rPr>
              <a:t>The cost–benefit justification must consider the wisdom of investing in a specific IT application versus spending the funds on alternative projects.</a:t>
            </a:r>
          </a:p>
          <a:p>
            <a:pPr algn="l"/>
            <a:r>
              <a:rPr lang="en-IN" sz="1900" b="0" i="0" u="none" strike="noStrike" baseline="0" dirty="0">
                <a:solidFill>
                  <a:srgbClr val="7030A0"/>
                </a:solidFill>
                <a:latin typeface="ElectraLTStd-Regular"/>
              </a:rPr>
              <a:t>Better to follow a formal process for planning and justifying IT applications, the steps of a formal process exist for a reason, and they have value.</a:t>
            </a:r>
          </a:p>
          <a:p>
            <a:pPr algn="l"/>
            <a:r>
              <a:rPr lang="en-IN" sz="1800" b="0" i="0" u="none" strike="noStrike" baseline="0" dirty="0">
                <a:latin typeface="ElectraLTStd-Regular"/>
              </a:rPr>
              <a:t>When a company examines its needs and performance, it generates a prioritized list of both existing and potential IT applications, called the </a:t>
            </a:r>
            <a:r>
              <a:rPr lang="en-IN" sz="1800" b="1" i="0" u="none" strike="noStrike" baseline="0" dirty="0">
                <a:solidFill>
                  <a:srgbClr val="7030A0"/>
                </a:solidFill>
                <a:latin typeface="ElectraLTStd-Bold"/>
              </a:rPr>
              <a:t>application portfolio</a:t>
            </a:r>
            <a:r>
              <a:rPr lang="en-IN" sz="1800" b="0" i="0" u="none" strike="noStrike" baseline="0" dirty="0">
                <a:latin typeface="ElectraLTStd-Regular"/>
              </a:rPr>
              <a:t>. These are the applications that have to be added, or modified if they already exist.</a:t>
            </a:r>
            <a:endParaRPr lang="en-IN" dirty="0">
              <a:solidFill>
                <a:srgbClr val="7030A0"/>
              </a:solidFill>
            </a:endParaRPr>
          </a:p>
        </p:txBody>
      </p:sp>
    </p:spTree>
    <p:extLst>
      <p:ext uri="{BB962C8B-B14F-4D97-AF65-F5344CB8AC3E}">
        <p14:creationId xmlns:p14="http://schemas.microsoft.com/office/powerpoint/2010/main" val="35424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CFD17B-C141-4A32-B2D8-3B318864CE60}"/>
              </a:ext>
            </a:extLst>
          </p:cNvPr>
          <p:cNvPicPr>
            <a:picLocks noChangeAspect="1"/>
          </p:cNvPicPr>
          <p:nvPr/>
        </p:nvPicPr>
        <p:blipFill>
          <a:blip r:embed="rId2"/>
          <a:stretch>
            <a:fillRect/>
          </a:stretch>
        </p:blipFill>
        <p:spPr>
          <a:xfrm>
            <a:off x="821635" y="252337"/>
            <a:ext cx="7606747" cy="5358493"/>
          </a:xfrm>
          <a:prstGeom prst="rect">
            <a:avLst/>
          </a:prstGeom>
        </p:spPr>
      </p:pic>
      <p:sp>
        <p:nvSpPr>
          <p:cNvPr id="7" name="TextBox 6">
            <a:extLst>
              <a:ext uri="{FF2B5EF4-FFF2-40B4-BE49-F238E27FC236}">
                <a16:creationId xmlns:a16="http://schemas.microsoft.com/office/drawing/2014/main" id="{710FAC40-03C8-494E-9415-C179B861FF54}"/>
              </a:ext>
            </a:extLst>
          </p:cNvPr>
          <p:cNvSpPr txBox="1"/>
          <p:nvPr/>
        </p:nvSpPr>
        <p:spPr>
          <a:xfrm>
            <a:off x="9143999" y="384313"/>
            <a:ext cx="2504661" cy="1015663"/>
          </a:xfrm>
          <a:prstGeom prst="rect">
            <a:avLst/>
          </a:prstGeom>
          <a:noFill/>
        </p:spPr>
        <p:txBody>
          <a:bodyPr wrap="square">
            <a:spAutoFit/>
          </a:bodyPr>
          <a:lstStyle/>
          <a:p>
            <a:pPr algn="l"/>
            <a:r>
              <a:rPr lang="en-IN" sz="2000" b="1" i="0" u="none" strike="noStrike" baseline="0" dirty="0">
                <a:solidFill>
                  <a:srgbClr val="7030A0"/>
                </a:solidFill>
                <a:latin typeface="ElectraLTStd-Regular"/>
              </a:rPr>
              <a:t>The information</a:t>
            </a:r>
          </a:p>
          <a:p>
            <a:pPr algn="l"/>
            <a:r>
              <a:rPr lang="en-IN" sz="2000" b="1" i="0" u="none" strike="noStrike" baseline="0" dirty="0">
                <a:solidFill>
                  <a:srgbClr val="7030A0"/>
                </a:solidFill>
                <a:latin typeface="ElectraLTStd-Regular"/>
              </a:rPr>
              <a:t>systems planning process.</a:t>
            </a:r>
            <a:endParaRPr lang="en-IN" sz="2000" b="1" dirty="0">
              <a:solidFill>
                <a:srgbClr val="7030A0"/>
              </a:solidFill>
            </a:endParaRPr>
          </a:p>
        </p:txBody>
      </p:sp>
    </p:spTree>
    <p:extLst>
      <p:ext uri="{BB962C8B-B14F-4D97-AF65-F5344CB8AC3E}">
        <p14:creationId xmlns:p14="http://schemas.microsoft.com/office/powerpoint/2010/main" val="215173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D29F-F439-40F7-B03A-764DF3911CE2}"/>
              </a:ext>
            </a:extLst>
          </p:cNvPr>
          <p:cNvSpPr>
            <a:spLocks noGrp="1"/>
          </p:cNvSpPr>
          <p:nvPr>
            <p:ph type="title"/>
          </p:nvPr>
        </p:nvSpPr>
        <p:spPr/>
        <p:txBody>
          <a:bodyPr>
            <a:noAutofit/>
          </a:bodyPr>
          <a:lstStyle/>
          <a:p>
            <a:r>
              <a:rPr lang="en-IN" sz="2800" b="1" i="0" u="none" strike="noStrike" baseline="0" dirty="0">
                <a:solidFill>
                  <a:srgbClr val="002060"/>
                </a:solidFill>
                <a:latin typeface="SerifaStd-Bold"/>
              </a:rPr>
              <a:t>Evaluating and Justifying IT Investment: </a:t>
            </a:r>
            <a:br>
              <a:rPr lang="en-IN" sz="2800" b="1" i="0" u="none" strike="noStrike" baseline="0" dirty="0">
                <a:solidFill>
                  <a:srgbClr val="002060"/>
                </a:solidFill>
                <a:latin typeface="SerifaStd-Bold"/>
              </a:rPr>
            </a:br>
            <a:r>
              <a:rPr lang="en-IN" sz="2800" b="1" i="0" u="none" strike="noStrike" baseline="0" dirty="0">
                <a:solidFill>
                  <a:srgbClr val="002060"/>
                </a:solidFill>
                <a:latin typeface="SerifaStd-Bold"/>
              </a:rPr>
              <a:t>Benefits, Costs, and Issues</a:t>
            </a:r>
            <a:endParaRPr lang="en-IN" sz="2800" dirty="0">
              <a:solidFill>
                <a:srgbClr val="002060"/>
              </a:solidFill>
            </a:endParaRPr>
          </a:p>
        </p:txBody>
      </p:sp>
      <p:sp>
        <p:nvSpPr>
          <p:cNvPr id="3" name="Content Placeholder 2">
            <a:extLst>
              <a:ext uri="{FF2B5EF4-FFF2-40B4-BE49-F238E27FC236}">
                <a16:creationId xmlns:a16="http://schemas.microsoft.com/office/drawing/2014/main" id="{FD92DD83-F7BC-40A1-A723-6FA5503B5098}"/>
              </a:ext>
            </a:extLst>
          </p:cNvPr>
          <p:cNvSpPr>
            <a:spLocks noGrp="1"/>
          </p:cNvSpPr>
          <p:nvPr>
            <p:ph idx="1"/>
          </p:nvPr>
        </p:nvSpPr>
        <p:spPr>
          <a:xfrm>
            <a:off x="1451579" y="1881809"/>
            <a:ext cx="9905534" cy="3935895"/>
          </a:xfrm>
        </p:spPr>
        <p:txBody>
          <a:bodyPr>
            <a:normAutofit/>
          </a:bodyPr>
          <a:lstStyle/>
          <a:p>
            <a:pPr algn="l"/>
            <a:r>
              <a:rPr lang="en-IN" sz="1900" b="0" i="0" u="none" strike="noStrike" baseline="0" dirty="0">
                <a:latin typeface="ElectraLTStd-Regular"/>
              </a:rPr>
              <a:t>Because all companies have limited resources, they must justify investing resources in some areas, including IT, rather than in others.</a:t>
            </a:r>
          </a:p>
          <a:p>
            <a:pPr algn="l"/>
            <a:r>
              <a:rPr lang="en-IN" sz="1900" b="0" i="0" u="none" strike="noStrike" baseline="0" dirty="0">
                <a:latin typeface="ElectraLTStd-Regular"/>
              </a:rPr>
              <a:t>Justifying IT investment involves calculating the costs, assessing the benefits (values), and comparing the two. This comparison is frequently referred to as </a:t>
            </a:r>
            <a:r>
              <a:rPr lang="en-IN" sz="1900" b="1" i="0" u="none" strike="noStrike" baseline="0" dirty="0">
                <a:solidFill>
                  <a:srgbClr val="7030A0"/>
                </a:solidFill>
                <a:latin typeface="ElectraLTStd-Regular"/>
              </a:rPr>
              <a:t>cost–benefit analysis</a:t>
            </a:r>
            <a:r>
              <a:rPr lang="en-IN" sz="1900" b="0" i="0" u="none" strike="noStrike" baseline="0" dirty="0">
                <a:latin typeface="ElectraLTStd-Regular"/>
              </a:rPr>
              <a:t>.</a:t>
            </a:r>
          </a:p>
          <a:p>
            <a:pPr algn="l"/>
            <a:r>
              <a:rPr lang="en-IN" sz="1900" b="1" i="0" u="none" strike="noStrike" baseline="0" dirty="0">
                <a:solidFill>
                  <a:srgbClr val="FF7300"/>
                </a:solidFill>
                <a:latin typeface="ElectraLTStd-Bold"/>
              </a:rPr>
              <a:t>Assessing the Costs: </a:t>
            </a:r>
            <a:r>
              <a:rPr lang="en-IN" sz="1900" b="0" i="0" u="none" strike="noStrike" baseline="0" dirty="0">
                <a:latin typeface="ElectraLTStd-Regular"/>
              </a:rPr>
              <a:t>One of the major challenges that companies face is to allocate fixed costs among different IT projects. </a:t>
            </a:r>
            <a:r>
              <a:rPr lang="en-IN" sz="1900" b="1" i="1" u="none" strike="noStrike" baseline="0" dirty="0">
                <a:solidFill>
                  <a:srgbClr val="C00000"/>
                </a:solidFill>
                <a:latin typeface="ElectraLTStd-Cursive"/>
              </a:rPr>
              <a:t>Fixed costs </a:t>
            </a:r>
            <a:r>
              <a:rPr lang="en-IN" sz="1900" b="0" i="0" u="none" strike="noStrike" baseline="0" dirty="0">
                <a:latin typeface="ElectraLTStd-Regular"/>
              </a:rPr>
              <a:t>are those costs that remain the same regardless of any change in the company’s activity level. </a:t>
            </a:r>
            <a:r>
              <a:rPr lang="en-IN" sz="1900" b="0" i="0" u="sng" strike="noStrike" baseline="0" dirty="0">
                <a:latin typeface="ElectraLTStd-Regular"/>
              </a:rPr>
              <a:t>Examples?</a:t>
            </a:r>
          </a:p>
          <a:p>
            <a:pPr algn="l"/>
            <a:r>
              <a:rPr lang="en-IN" sz="1900" b="0" i="0" u="none" strike="noStrike" baseline="0" dirty="0">
                <a:latin typeface="ElectraLTStd-Regular"/>
              </a:rPr>
              <a:t>Another complication is that the costs of a system do not end when the system is installed.</a:t>
            </a:r>
            <a:r>
              <a:rPr lang="en-IN" sz="1900" u="sng" dirty="0">
                <a:latin typeface="ElectraLTStd-Regular"/>
              </a:rPr>
              <a:t> </a:t>
            </a:r>
            <a:r>
              <a:rPr lang="en-IN" sz="1900" b="0" i="0" u="none" strike="noStrike" baseline="0" dirty="0">
                <a:latin typeface="ElectraLTStd-Regular"/>
              </a:rPr>
              <a:t>Rather, costs for maintaining, debugging, and improving the system can accumulate over many years.</a:t>
            </a:r>
            <a:endParaRPr lang="en-IN" sz="1900" u="sng" dirty="0"/>
          </a:p>
        </p:txBody>
      </p:sp>
    </p:spTree>
    <p:extLst>
      <p:ext uri="{BB962C8B-B14F-4D97-AF65-F5344CB8AC3E}">
        <p14:creationId xmlns:p14="http://schemas.microsoft.com/office/powerpoint/2010/main" val="229849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69F9-1B56-4062-8261-44AE3AFD42DB}"/>
              </a:ext>
            </a:extLst>
          </p:cNvPr>
          <p:cNvSpPr>
            <a:spLocks noGrp="1"/>
          </p:cNvSpPr>
          <p:nvPr>
            <p:ph type="title"/>
          </p:nvPr>
        </p:nvSpPr>
        <p:spPr/>
        <p:txBody>
          <a:bodyPr/>
          <a:lstStyle/>
          <a:p>
            <a:r>
              <a:rPr lang="en-IN" dirty="0"/>
              <a:t>….(</a:t>
            </a:r>
            <a:r>
              <a:rPr lang="en-IN" dirty="0" err="1"/>
              <a:t>contd</a:t>
            </a:r>
            <a:r>
              <a:rPr lang="en-IN" dirty="0"/>
              <a:t>)</a:t>
            </a:r>
          </a:p>
        </p:txBody>
      </p:sp>
      <p:sp>
        <p:nvSpPr>
          <p:cNvPr id="3" name="Content Placeholder 2">
            <a:extLst>
              <a:ext uri="{FF2B5EF4-FFF2-40B4-BE49-F238E27FC236}">
                <a16:creationId xmlns:a16="http://schemas.microsoft.com/office/drawing/2014/main" id="{5C762C00-3A84-4A2B-905B-9391757E6F93}"/>
              </a:ext>
            </a:extLst>
          </p:cNvPr>
          <p:cNvSpPr>
            <a:spLocks noGrp="1"/>
          </p:cNvSpPr>
          <p:nvPr>
            <p:ph idx="1"/>
          </p:nvPr>
        </p:nvSpPr>
        <p:spPr>
          <a:xfrm>
            <a:off x="1332309" y="2015732"/>
            <a:ext cx="9786264" cy="3450613"/>
          </a:xfrm>
        </p:spPr>
        <p:txBody>
          <a:bodyPr>
            <a:normAutofit lnSpcReduction="10000"/>
          </a:bodyPr>
          <a:lstStyle/>
          <a:p>
            <a:pPr algn="l"/>
            <a:r>
              <a:rPr lang="en-IN" sz="2000" b="1" i="0" u="none" strike="noStrike" baseline="0" dirty="0">
                <a:solidFill>
                  <a:srgbClr val="FF7300"/>
                </a:solidFill>
                <a:latin typeface="ElectraLTStd-Bold"/>
              </a:rPr>
              <a:t>Assessing the Benefits. </a:t>
            </a:r>
            <a:r>
              <a:rPr lang="en-IN" sz="1800" b="0" i="0" u="none" strike="noStrike" baseline="0" dirty="0">
                <a:latin typeface="ElectraLTStd-Regular"/>
              </a:rPr>
              <a:t>Benefits may be more difficult to quantify, especially because many of them are intangible—for example, improved customer or partner relations and improved decision making.</a:t>
            </a:r>
          </a:p>
          <a:p>
            <a:pPr algn="l"/>
            <a:r>
              <a:rPr lang="en-IN" sz="1800" b="0" i="0" u="none" strike="noStrike" baseline="0" dirty="0">
                <a:latin typeface="ElectraLTStd-Regular"/>
              </a:rPr>
              <a:t>To obtain a return from an IT investment, the company must implement the technology successfully. In reality, many systems are not implemented on time, within budget, or with all of the features originally envisioned for them.</a:t>
            </a:r>
          </a:p>
          <a:p>
            <a:pPr algn="l"/>
            <a:r>
              <a:rPr lang="en-IN" sz="1800" b="1" i="0" u="none" strike="noStrike" baseline="0" dirty="0">
                <a:solidFill>
                  <a:srgbClr val="FF7300"/>
                </a:solidFill>
                <a:latin typeface="ElectraLTStd-Bold"/>
              </a:rPr>
              <a:t>Conducting the Cost–</a:t>
            </a:r>
            <a:r>
              <a:rPr lang="en-IN" sz="1800" b="1" i="0" u="none" strike="noStrike" baseline="0" dirty="0" err="1">
                <a:solidFill>
                  <a:srgbClr val="FF7300"/>
                </a:solidFill>
                <a:latin typeface="ElectraLTStd-Bold"/>
              </a:rPr>
              <a:t>Benefi</a:t>
            </a:r>
            <a:r>
              <a:rPr lang="en-IN" sz="1800" b="1" i="0" u="none" strike="noStrike" baseline="0" dirty="0">
                <a:solidFill>
                  <a:srgbClr val="FF7300"/>
                </a:solidFill>
                <a:latin typeface="ElectraLTStd-Bold"/>
              </a:rPr>
              <a:t> t Analysis.</a:t>
            </a:r>
            <a:r>
              <a:rPr lang="en-IN" sz="1800" dirty="0">
                <a:solidFill>
                  <a:srgbClr val="FF7300"/>
                </a:solidFill>
                <a:latin typeface="ElectraLTStd-Regular"/>
              </a:rPr>
              <a:t> </a:t>
            </a:r>
            <a:r>
              <a:rPr lang="en-IN" sz="1800" b="0" i="0" u="none" strike="noStrike" baseline="0" dirty="0">
                <a:latin typeface="ElectraLTStd-Regular"/>
              </a:rPr>
              <a:t>There is no uniform strategy for conducting a cost–benefit analysis. Rather, an organization can perform this task in several ways. </a:t>
            </a:r>
            <a:r>
              <a:rPr lang="en-IN" sz="1800" dirty="0">
                <a:latin typeface="ElectraLTStd-Regular"/>
              </a:rPr>
              <a:t>There are</a:t>
            </a:r>
            <a:r>
              <a:rPr lang="en-IN" sz="1800" b="0" i="0" u="none" strike="noStrike" baseline="0" dirty="0">
                <a:latin typeface="ElectraLTStd-Regular"/>
              </a:rPr>
              <a:t> four common approaches: (1) net present value, (2) return on investment, (3) breakeven analysis, and (4) the business case approach.</a:t>
            </a:r>
            <a:endParaRPr lang="en-IN" dirty="0"/>
          </a:p>
        </p:txBody>
      </p:sp>
    </p:spTree>
    <p:extLst>
      <p:ext uri="{BB962C8B-B14F-4D97-AF65-F5344CB8AC3E}">
        <p14:creationId xmlns:p14="http://schemas.microsoft.com/office/powerpoint/2010/main" val="127860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E1C5-E774-40DB-A2FA-DC4DDAE2584E}"/>
              </a:ext>
            </a:extLst>
          </p:cNvPr>
          <p:cNvSpPr>
            <a:spLocks noGrp="1"/>
          </p:cNvSpPr>
          <p:nvPr>
            <p:ph type="title"/>
          </p:nvPr>
        </p:nvSpPr>
        <p:spPr>
          <a:xfrm>
            <a:off x="1451579" y="804520"/>
            <a:ext cx="9603275" cy="798994"/>
          </a:xfrm>
        </p:spPr>
        <p:txBody>
          <a:bodyPr>
            <a:normAutofit/>
          </a:bodyPr>
          <a:lstStyle/>
          <a:p>
            <a:r>
              <a:rPr lang="en-IN" sz="2800" b="1" i="0" u="none" strike="noStrike" baseline="0" dirty="0">
                <a:solidFill>
                  <a:srgbClr val="002060"/>
                </a:solidFill>
                <a:latin typeface="ElectraLTStd-Bold"/>
              </a:rPr>
              <a:t>Strategies for Acquiring IT Applications</a:t>
            </a:r>
            <a:endParaRPr lang="en-IN" sz="2800" dirty="0">
              <a:solidFill>
                <a:srgbClr val="002060"/>
              </a:solidFill>
            </a:endParaRPr>
          </a:p>
        </p:txBody>
      </p:sp>
      <p:sp>
        <p:nvSpPr>
          <p:cNvPr id="3" name="Content Placeholder 2">
            <a:extLst>
              <a:ext uri="{FF2B5EF4-FFF2-40B4-BE49-F238E27FC236}">
                <a16:creationId xmlns:a16="http://schemas.microsoft.com/office/drawing/2014/main" id="{6F6B8B2B-B452-4EA1-AF83-52CDCE8474E4}"/>
              </a:ext>
            </a:extLst>
          </p:cNvPr>
          <p:cNvSpPr>
            <a:spLocks noGrp="1"/>
          </p:cNvSpPr>
          <p:nvPr>
            <p:ph idx="1"/>
          </p:nvPr>
        </p:nvSpPr>
        <p:spPr>
          <a:xfrm>
            <a:off x="1239544" y="1843453"/>
            <a:ext cx="10064560" cy="3450613"/>
          </a:xfrm>
        </p:spPr>
        <p:txBody>
          <a:bodyPr/>
          <a:lstStyle/>
          <a:p>
            <a:r>
              <a:rPr lang="en-IN" b="0" i="0" u="none" strike="noStrike" baseline="0" dirty="0">
                <a:latin typeface="ElectraLTStd-Regular"/>
              </a:rPr>
              <a:t>Decide how to pursue IT after cost–benefit analyses and there are several options for acquiring IT applications. To select the best option, companies must make a series of business decisions as follows.</a:t>
            </a:r>
          </a:p>
          <a:p>
            <a:pPr algn="l"/>
            <a:r>
              <a:rPr lang="en-IN" b="0" i="0" u="none" strike="noStrike" baseline="0" dirty="0">
                <a:solidFill>
                  <a:srgbClr val="7030A0"/>
                </a:solidFill>
                <a:latin typeface="ElectraLTStd-Regular"/>
              </a:rPr>
              <a:t>• </a:t>
            </a:r>
            <a:r>
              <a:rPr lang="en-IN" b="0" i="1" u="none" strike="noStrike" baseline="0" dirty="0">
                <a:solidFill>
                  <a:srgbClr val="7030A0"/>
                </a:solidFill>
                <a:latin typeface="ElectraLTStd-Cursive"/>
              </a:rPr>
              <a:t>How much computer code does the company want to write?</a:t>
            </a:r>
            <a:endParaRPr lang="en-IN" dirty="0">
              <a:solidFill>
                <a:srgbClr val="7030A0"/>
              </a:solidFill>
              <a:latin typeface="ElectraLTStd-Regular"/>
            </a:endParaRPr>
          </a:p>
          <a:p>
            <a:pPr algn="l"/>
            <a:r>
              <a:rPr lang="en-IN" b="0" i="0" u="none" strike="noStrike" baseline="0" dirty="0">
                <a:solidFill>
                  <a:srgbClr val="7030A0"/>
                </a:solidFill>
                <a:latin typeface="ElectraLTStd-Regular"/>
              </a:rPr>
              <a:t>• </a:t>
            </a:r>
            <a:r>
              <a:rPr lang="en-IN" b="0" i="1" u="none" strike="noStrike" baseline="0" dirty="0">
                <a:solidFill>
                  <a:srgbClr val="7030A0"/>
                </a:solidFill>
                <a:latin typeface="ElectraLTStd-Cursive"/>
              </a:rPr>
              <a:t>How will the company pay for the application?</a:t>
            </a:r>
            <a:endParaRPr lang="en-IN" b="0" i="1" u="none" strike="noStrike" baseline="0" dirty="0">
              <a:solidFill>
                <a:srgbClr val="7030A0"/>
              </a:solidFill>
              <a:latin typeface="ElectraLTStd-Regular"/>
            </a:endParaRPr>
          </a:p>
          <a:p>
            <a:pPr algn="l"/>
            <a:r>
              <a:rPr lang="en-IN" b="0" i="0" u="none" strike="noStrike" baseline="0" dirty="0">
                <a:solidFill>
                  <a:srgbClr val="7030A0"/>
                </a:solidFill>
                <a:latin typeface="ElectraLTStd-Regular"/>
              </a:rPr>
              <a:t>• </a:t>
            </a:r>
            <a:r>
              <a:rPr lang="en-IN" b="0" i="1" u="none" strike="noStrike" baseline="0" dirty="0">
                <a:solidFill>
                  <a:srgbClr val="7030A0"/>
                </a:solidFill>
                <a:latin typeface="ElectraLTStd-Cursive"/>
              </a:rPr>
              <a:t>Where will the application run?</a:t>
            </a:r>
            <a:endParaRPr lang="en-IN" i="1" dirty="0">
              <a:solidFill>
                <a:srgbClr val="7030A0"/>
              </a:solidFill>
              <a:latin typeface="ElectraLTStd-Regular"/>
            </a:endParaRPr>
          </a:p>
          <a:p>
            <a:pPr algn="l"/>
            <a:r>
              <a:rPr lang="en-IN" b="0" i="0" u="none" strike="noStrike" baseline="0" dirty="0">
                <a:solidFill>
                  <a:srgbClr val="7030A0"/>
                </a:solidFill>
                <a:latin typeface="ElectraLTStd-Regular"/>
              </a:rPr>
              <a:t>• </a:t>
            </a:r>
            <a:r>
              <a:rPr lang="en-IN" b="0" i="1" u="none" strike="noStrike" baseline="0" dirty="0">
                <a:solidFill>
                  <a:srgbClr val="7030A0"/>
                </a:solidFill>
                <a:latin typeface="ElectraLTStd-Cursive"/>
              </a:rPr>
              <a:t>Where will the application originate?</a:t>
            </a:r>
            <a:endParaRPr lang="en-IN" b="0" i="0" u="none" strike="noStrike" baseline="0" dirty="0">
              <a:solidFill>
                <a:srgbClr val="7030A0"/>
              </a:solidFill>
              <a:latin typeface="ElectraLTStd-Regular"/>
            </a:endParaRPr>
          </a:p>
          <a:p>
            <a:endParaRPr lang="en-IN" dirty="0"/>
          </a:p>
        </p:txBody>
      </p:sp>
    </p:spTree>
    <p:extLst>
      <p:ext uri="{BB962C8B-B14F-4D97-AF65-F5344CB8AC3E}">
        <p14:creationId xmlns:p14="http://schemas.microsoft.com/office/powerpoint/2010/main" val="410499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additive="base">
                                        <p:cTn id="2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637C-5859-4941-926E-708DD290D24B}"/>
              </a:ext>
            </a:extLst>
          </p:cNvPr>
          <p:cNvSpPr>
            <a:spLocks noGrp="1"/>
          </p:cNvSpPr>
          <p:nvPr>
            <p:ph type="title"/>
          </p:nvPr>
        </p:nvSpPr>
        <p:spPr/>
        <p:txBody>
          <a:bodyPr/>
          <a:lstStyle/>
          <a:p>
            <a:r>
              <a:rPr lang="en-IN" dirty="0">
                <a:solidFill>
                  <a:srgbClr val="002060"/>
                </a:solidFill>
              </a:rPr>
              <a:t>IT acquisition methods</a:t>
            </a:r>
          </a:p>
        </p:txBody>
      </p:sp>
      <p:sp>
        <p:nvSpPr>
          <p:cNvPr id="3" name="Content Placeholder 2">
            <a:extLst>
              <a:ext uri="{FF2B5EF4-FFF2-40B4-BE49-F238E27FC236}">
                <a16:creationId xmlns:a16="http://schemas.microsoft.com/office/drawing/2014/main" id="{407CC474-7207-42F4-A59C-5CA944896C82}"/>
              </a:ext>
            </a:extLst>
          </p:cNvPr>
          <p:cNvSpPr>
            <a:spLocks noGrp="1"/>
          </p:cNvSpPr>
          <p:nvPr>
            <p:ph idx="1"/>
          </p:nvPr>
        </p:nvSpPr>
        <p:spPr>
          <a:xfrm>
            <a:off x="1451579" y="2015732"/>
            <a:ext cx="9603275" cy="3934494"/>
          </a:xfrm>
        </p:spPr>
        <p:txBody>
          <a:bodyPr>
            <a:normAutofit/>
          </a:bodyPr>
          <a:lstStyle/>
          <a:p>
            <a:pPr algn="l"/>
            <a:r>
              <a:rPr lang="en-IN" sz="1800" b="0" i="0" u="none" strike="noStrike" baseline="0" dirty="0">
                <a:latin typeface="ElectraLTStd-Regular"/>
              </a:rPr>
              <a:t>A good rule of thumb is that an organization should consider all feasible acquisition methods in light of its business requirements.</a:t>
            </a:r>
          </a:p>
          <a:p>
            <a:pPr marL="457200" lvl="1" indent="0">
              <a:buNone/>
            </a:pPr>
            <a:r>
              <a:rPr lang="en-IN" sz="2000" b="0" i="0" u="none" strike="noStrike" baseline="0" dirty="0">
                <a:solidFill>
                  <a:srgbClr val="7030A0"/>
                </a:solidFill>
                <a:latin typeface="ElectraLTStd-Regular"/>
              </a:rPr>
              <a:t>• Purchase a prewritten application.</a:t>
            </a:r>
          </a:p>
          <a:p>
            <a:pPr marL="457200" lvl="1" indent="0">
              <a:buNone/>
            </a:pPr>
            <a:r>
              <a:rPr lang="en-IN" sz="2000" b="0" i="0" u="none" strike="noStrike" baseline="0" dirty="0">
                <a:solidFill>
                  <a:srgbClr val="7030A0"/>
                </a:solidFill>
                <a:latin typeface="ElectraLTStd-Regular"/>
              </a:rPr>
              <a:t>• Customize a prewritten application.</a:t>
            </a:r>
          </a:p>
          <a:p>
            <a:pPr marL="457200" lvl="1" indent="0">
              <a:buNone/>
            </a:pPr>
            <a:r>
              <a:rPr lang="en-IN" sz="2000" b="0" i="0" u="none" strike="noStrike" baseline="0" dirty="0">
                <a:solidFill>
                  <a:srgbClr val="7030A0"/>
                </a:solidFill>
                <a:latin typeface="ElectraLTStd-Regular"/>
              </a:rPr>
              <a:t>• Lease the application.</a:t>
            </a:r>
          </a:p>
          <a:p>
            <a:pPr marL="457200" lvl="1" indent="0">
              <a:buNone/>
            </a:pPr>
            <a:r>
              <a:rPr lang="en-IN" sz="2000" b="0" i="0" u="none" strike="noStrike" baseline="0" dirty="0">
                <a:solidFill>
                  <a:srgbClr val="7030A0"/>
                </a:solidFill>
                <a:latin typeface="ElectraLTStd-Regular"/>
              </a:rPr>
              <a:t>• Use application service providers and software-as-a-service vendors.</a:t>
            </a:r>
          </a:p>
          <a:p>
            <a:pPr marL="457200" lvl="1" indent="0">
              <a:buNone/>
            </a:pPr>
            <a:r>
              <a:rPr lang="en-IN" sz="2000" b="0" i="0" u="none" strike="noStrike" baseline="0" dirty="0">
                <a:solidFill>
                  <a:srgbClr val="7030A0"/>
                </a:solidFill>
                <a:latin typeface="ElectraLTStd-Regular"/>
              </a:rPr>
              <a:t>• Use open-source software.</a:t>
            </a:r>
          </a:p>
          <a:p>
            <a:pPr marL="457200" lvl="1" indent="0">
              <a:buNone/>
            </a:pPr>
            <a:r>
              <a:rPr lang="en-IN" sz="2000" b="0" i="0" u="none" strike="noStrike" baseline="0" dirty="0">
                <a:solidFill>
                  <a:srgbClr val="7030A0"/>
                </a:solidFill>
                <a:latin typeface="ElectraLTStd-Regular"/>
              </a:rPr>
              <a:t>• Use outsourcing.</a:t>
            </a:r>
          </a:p>
          <a:p>
            <a:pPr marL="457200" lvl="1" indent="0">
              <a:buNone/>
            </a:pPr>
            <a:r>
              <a:rPr lang="en-IN" sz="2000" b="0" i="0" u="none" strike="noStrike" baseline="0" dirty="0">
                <a:solidFill>
                  <a:srgbClr val="7030A0"/>
                </a:solidFill>
                <a:latin typeface="ElectraLTStd-Regular"/>
              </a:rPr>
              <a:t>• Employ custom development.</a:t>
            </a:r>
            <a:endParaRPr lang="en-IN" sz="2000" dirty="0">
              <a:solidFill>
                <a:srgbClr val="7030A0"/>
              </a:solidFill>
            </a:endParaRPr>
          </a:p>
        </p:txBody>
      </p:sp>
    </p:spTree>
    <p:extLst>
      <p:ext uri="{BB962C8B-B14F-4D97-AF65-F5344CB8AC3E}">
        <p14:creationId xmlns:p14="http://schemas.microsoft.com/office/powerpoint/2010/main" val="3374858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AF09-5A4F-473B-9D96-73546D464813}"/>
              </a:ext>
            </a:extLst>
          </p:cNvPr>
          <p:cNvSpPr>
            <a:spLocks noGrp="1"/>
          </p:cNvSpPr>
          <p:nvPr>
            <p:ph type="ctrTitle"/>
          </p:nvPr>
        </p:nvSpPr>
        <p:spPr/>
        <p:txBody>
          <a:bodyPr>
            <a:normAutofit/>
          </a:bodyPr>
          <a:lstStyle/>
          <a:p>
            <a:r>
              <a:rPr lang="en-IN" sz="3600" b="1" i="0" u="none" strike="noStrike" baseline="0" dirty="0">
                <a:solidFill>
                  <a:schemeClr val="accent2">
                    <a:lumMod val="50000"/>
                  </a:schemeClr>
                </a:solidFill>
                <a:latin typeface="ElectraLTStd-Bold"/>
              </a:rPr>
              <a:t>The Traditional Systems Development</a:t>
            </a:r>
            <a:br>
              <a:rPr lang="en-IN" sz="3600" b="1" i="0" u="none" strike="noStrike" baseline="0" dirty="0">
                <a:solidFill>
                  <a:schemeClr val="accent2">
                    <a:lumMod val="50000"/>
                  </a:schemeClr>
                </a:solidFill>
                <a:latin typeface="ElectraLTStd-Bold"/>
              </a:rPr>
            </a:br>
            <a:r>
              <a:rPr lang="en-IN" sz="3600" b="1" i="0" u="none" strike="noStrike" baseline="0" dirty="0">
                <a:solidFill>
                  <a:schemeClr val="accent2">
                    <a:lumMod val="50000"/>
                  </a:schemeClr>
                </a:solidFill>
                <a:latin typeface="ElectraLTStd-Bold"/>
              </a:rPr>
              <a:t>Life Cycle</a:t>
            </a:r>
            <a:endParaRPr lang="en-IN" sz="3600" dirty="0"/>
          </a:p>
        </p:txBody>
      </p:sp>
      <p:sp>
        <p:nvSpPr>
          <p:cNvPr id="3" name="Subtitle 2">
            <a:extLst>
              <a:ext uri="{FF2B5EF4-FFF2-40B4-BE49-F238E27FC236}">
                <a16:creationId xmlns:a16="http://schemas.microsoft.com/office/drawing/2014/main" id="{FB181CE1-25CA-4875-8095-577220D3C578}"/>
              </a:ext>
            </a:extLst>
          </p:cNvPr>
          <p:cNvSpPr>
            <a:spLocks noGrp="1"/>
          </p:cNvSpPr>
          <p:nvPr>
            <p:ph type="subTitle" idx="1"/>
          </p:nvPr>
        </p:nvSpPr>
        <p:spPr/>
        <p:txBody>
          <a:bodyPr/>
          <a:lstStyle/>
          <a:p>
            <a:pPr algn="r"/>
            <a:r>
              <a:rPr lang="en-US" sz="2400" dirty="0">
                <a:solidFill>
                  <a:srgbClr val="7030A0"/>
                </a:solidFill>
              </a:rPr>
              <a:t>MIS</a:t>
            </a:r>
            <a:endParaRPr lang="en-IN" sz="2400" dirty="0">
              <a:solidFill>
                <a:srgbClr val="7030A0"/>
              </a:solidFill>
            </a:endParaRPr>
          </a:p>
          <a:p>
            <a:pPr algn="r"/>
            <a:endParaRPr lang="en-IN" dirty="0"/>
          </a:p>
        </p:txBody>
      </p:sp>
    </p:spTree>
    <p:extLst>
      <p:ext uri="{BB962C8B-B14F-4D97-AF65-F5344CB8AC3E}">
        <p14:creationId xmlns:p14="http://schemas.microsoft.com/office/powerpoint/2010/main" val="423888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7C07-2123-41C6-8CBC-71C8E7C090BA}"/>
              </a:ext>
            </a:extLst>
          </p:cNvPr>
          <p:cNvSpPr>
            <a:spLocks noGrp="1"/>
          </p:cNvSpPr>
          <p:nvPr>
            <p:ph type="title"/>
          </p:nvPr>
        </p:nvSpPr>
        <p:spPr>
          <a:xfrm>
            <a:off x="1451579" y="804519"/>
            <a:ext cx="9603275" cy="852003"/>
          </a:xfrm>
        </p:spPr>
        <p:txBody>
          <a:bodyPr>
            <a:normAutofit/>
          </a:bodyPr>
          <a:lstStyle/>
          <a:p>
            <a:r>
              <a:rPr lang="en-IN" sz="2800" b="1" i="0" u="none" strike="noStrike" baseline="0" dirty="0">
                <a:solidFill>
                  <a:srgbClr val="7030A0"/>
                </a:solidFill>
                <a:latin typeface="ElectraLTStd-Bold"/>
              </a:rPr>
              <a:t>Systems Development Life Cycle</a:t>
            </a:r>
            <a:endParaRPr lang="en-IN" sz="2800" dirty="0">
              <a:solidFill>
                <a:srgbClr val="7030A0"/>
              </a:solidFill>
            </a:endParaRPr>
          </a:p>
        </p:txBody>
      </p:sp>
      <p:sp>
        <p:nvSpPr>
          <p:cNvPr id="3" name="Content Placeholder 2">
            <a:extLst>
              <a:ext uri="{FF2B5EF4-FFF2-40B4-BE49-F238E27FC236}">
                <a16:creationId xmlns:a16="http://schemas.microsoft.com/office/drawing/2014/main" id="{D7CEDA6F-C87D-49B7-841F-85C8D7FB1D8E}"/>
              </a:ext>
            </a:extLst>
          </p:cNvPr>
          <p:cNvSpPr>
            <a:spLocks noGrp="1"/>
          </p:cNvSpPr>
          <p:nvPr>
            <p:ph idx="1"/>
          </p:nvPr>
        </p:nvSpPr>
        <p:spPr>
          <a:xfrm>
            <a:off x="636103" y="1736036"/>
            <a:ext cx="11184835" cy="4280452"/>
          </a:xfrm>
        </p:spPr>
        <p:txBody>
          <a:bodyPr>
            <a:noAutofit/>
          </a:bodyPr>
          <a:lstStyle/>
          <a:p>
            <a:pPr algn="l"/>
            <a:r>
              <a:rPr lang="en-IN" sz="1700" b="0" i="0" u="none" strike="noStrike" baseline="0" dirty="0">
                <a:latin typeface="ElectraLTStd-Regular"/>
              </a:rPr>
              <a:t>The </a:t>
            </a:r>
            <a:r>
              <a:rPr lang="en-IN" sz="1700" b="1" i="0" u="none" strike="noStrike" baseline="0" dirty="0">
                <a:latin typeface="ElectraLTStd-Bold"/>
              </a:rPr>
              <a:t>systems development life cycle </a:t>
            </a:r>
            <a:r>
              <a:rPr lang="en-IN" sz="1700" b="0" i="0" u="none" strike="noStrike" baseline="0" dirty="0">
                <a:latin typeface="ElectraLTStd-Regular"/>
              </a:rPr>
              <a:t>is the traditional systems development method that organizations use for large-scale IT projects.</a:t>
            </a:r>
          </a:p>
          <a:p>
            <a:pPr algn="l"/>
            <a:r>
              <a:rPr lang="en-IN" sz="1700" b="0" i="0" u="none" strike="noStrike" baseline="0" dirty="0">
                <a:latin typeface="ElectraLTStd-Regular"/>
              </a:rPr>
              <a:t>The SDLC is a structured framework that consists of sequential processes by which information systems are developed</a:t>
            </a:r>
          </a:p>
          <a:p>
            <a:pPr algn="l"/>
            <a:r>
              <a:rPr lang="en-IN" sz="1700" b="0" i="0" u="none" strike="noStrike" baseline="0" dirty="0">
                <a:latin typeface="ElectraLTStd-Regular"/>
              </a:rPr>
              <a:t>We identify six processes, each of which consists of clearly defi ned tasks:</a:t>
            </a:r>
          </a:p>
          <a:p>
            <a:pPr algn="l">
              <a:lnSpc>
                <a:spcPct val="100000"/>
              </a:lnSpc>
            </a:pPr>
            <a:r>
              <a:rPr lang="en-IN" sz="1700" b="1" i="0" u="none" strike="noStrike" baseline="0" dirty="0">
                <a:latin typeface="ElectraLTStd-Regular"/>
              </a:rPr>
              <a:t>• Systems investigation</a:t>
            </a:r>
          </a:p>
          <a:p>
            <a:pPr algn="l">
              <a:lnSpc>
                <a:spcPct val="100000"/>
              </a:lnSpc>
            </a:pPr>
            <a:r>
              <a:rPr lang="en-IN" sz="1700" b="1" i="0" u="none" strike="noStrike" baseline="0" dirty="0">
                <a:latin typeface="ElectraLTStd-Regular"/>
              </a:rPr>
              <a:t>• Systems analysis</a:t>
            </a:r>
          </a:p>
          <a:p>
            <a:pPr algn="l">
              <a:lnSpc>
                <a:spcPct val="100000"/>
              </a:lnSpc>
            </a:pPr>
            <a:r>
              <a:rPr lang="en-IN" sz="1700" b="1" i="0" u="none" strike="noStrike" baseline="0" dirty="0">
                <a:latin typeface="ElectraLTStd-Regular"/>
              </a:rPr>
              <a:t>• Systems design</a:t>
            </a:r>
          </a:p>
          <a:p>
            <a:pPr algn="l">
              <a:lnSpc>
                <a:spcPct val="100000"/>
              </a:lnSpc>
            </a:pPr>
            <a:r>
              <a:rPr lang="en-IN" sz="1700" b="1" i="0" u="none" strike="noStrike" baseline="0" dirty="0">
                <a:latin typeface="ElectraLTStd-Regular"/>
              </a:rPr>
              <a:t>• Programming and testing</a:t>
            </a:r>
          </a:p>
          <a:p>
            <a:pPr algn="l">
              <a:lnSpc>
                <a:spcPct val="100000"/>
              </a:lnSpc>
            </a:pPr>
            <a:r>
              <a:rPr lang="en-IN" sz="1700" b="1" i="0" u="none" strike="noStrike" baseline="0" dirty="0">
                <a:latin typeface="ElectraLTStd-Regular"/>
              </a:rPr>
              <a:t>• Implementation</a:t>
            </a:r>
          </a:p>
          <a:p>
            <a:pPr algn="l">
              <a:lnSpc>
                <a:spcPct val="100000"/>
              </a:lnSpc>
            </a:pPr>
            <a:r>
              <a:rPr lang="en-IN" sz="1700" b="1" i="0" u="none" strike="noStrike" baseline="0" dirty="0">
                <a:latin typeface="ElectraLTStd-Regular"/>
              </a:rPr>
              <a:t>• Operation and maintenance</a:t>
            </a:r>
            <a:endParaRPr lang="en-IN" sz="1700" b="1" dirty="0"/>
          </a:p>
        </p:txBody>
      </p:sp>
    </p:spTree>
    <p:extLst>
      <p:ext uri="{BB962C8B-B14F-4D97-AF65-F5344CB8AC3E}">
        <p14:creationId xmlns:p14="http://schemas.microsoft.com/office/powerpoint/2010/main" val="41008934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433</TotalTime>
  <Words>1622</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ElectraLTStd-Bold</vt:lpstr>
      <vt:lpstr>ElectraLTStd-Cursive</vt:lpstr>
      <vt:lpstr>ElectraLTStd-Regular</vt:lpstr>
      <vt:lpstr>Gill Sans MT</vt:lpstr>
      <vt:lpstr>GothamBook</vt:lpstr>
      <vt:lpstr>SerifaStd-Bold</vt:lpstr>
      <vt:lpstr>Wingdings</vt:lpstr>
      <vt:lpstr>Gallery</vt:lpstr>
      <vt:lpstr>Acquiring Information Systems and Applications</vt:lpstr>
      <vt:lpstr>Introduction</vt:lpstr>
      <vt:lpstr>PowerPoint Presentation</vt:lpstr>
      <vt:lpstr>Evaluating and Justifying IT Investment:  Benefits, Costs, and Issues</vt:lpstr>
      <vt:lpstr>….(contd)</vt:lpstr>
      <vt:lpstr>Strategies for Acquiring IT Applications</vt:lpstr>
      <vt:lpstr>IT acquisition methods</vt:lpstr>
      <vt:lpstr>The Traditional Systems Development Life Cycle</vt:lpstr>
      <vt:lpstr>Systems Development Life Cycle</vt:lpstr>
      <vt:lpstr>PowerPoint Presentation</vt:lpstr>
      <vt:lpstr>The team</vt:lpstr>
      <vt:lpstr>Systems Investigation.. 1</vt:lpstr>
      <vt:lpstr>feasibility study</vt:lpstr>
      <vt:lpstr>Systems Analysis …2</vt:lpstr>
      <vt:lpstr>Systems Design …3</vt:lpstr>
      <vt:lpstr>Programming and Testing … 4</vt:lpstr>
      <vt:lpstr>Implementation … 5</vt:lpstr>
      <vt:lpstr>Operation and Maintenance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Traditional Systems Development Life Cycle</dc:title>
  <dc:creator>mary Shaju</dc:creator>
  <cp:lastModifiedBy>mary Shaju</cp:lastModifiedBy>
  <cp:revision>34</cp:revision>
  <dcterms:created xsi:type="dcterms:W3CDTF">2020-11-10T15:57:25Z</dcterms:created>
  <dcterms:modified xsi:type="dcterms:W3CDTF">2020-11-11T08:09:42Z</dcterms:modified>
</cp:coreProperties>
</file>