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9" r:id="rId14"/>
    <p:sldId id="267"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4867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9308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379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73180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90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35126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465470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64537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75359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5AD9A-A7D2-4566-8220-8E31414233CE}"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10777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5AD9A-A7D2-4566-8220-8E31414233CE}"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653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5AD9A-A7D2-4566-8220-8E31414233CE}" type="datetimeFigureOut">
              <a:rPr lang="en-IN" smtClean="0"/>
              <a:t>20-11-2020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49547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B5AD9A-A7D2-4566-8220-8E31414233CE}" type="datetimeFigureOut">
              <a:rPr lang="en-IN" smtClean="0"/>
              <a:t>20-11-2020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141504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5AD9A-A7D2-4566-8220-8E31414233CE}" type="datetimeFigureOut">
              <a:rPr lang="en-IN" smtClean="0"/>
              <a:t>20-11-2020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47407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5AD9A-A7D2-4566-8220-8E31414233CE}"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29782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5AD9A-A7D2-4566-8220-8E31414233CE}"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A9578-1BB3-42B7-8FE3-07482AAE02B9}" type="slidenum">
              <a:rPr lang="en-IN" smtClean="0"/>
              <a:t>‹#›</a:t>
            </a:fld>
            <a:endParaRPr lang="en-IN"/>
          </a:p>
        </p:txBody>
      </p:sp>
    </p:spTree>
    <p:extLst>
      <p:ext uri="{BB962C8B-B14F-4D97-AF65-F5344CB8AC3E}">
        <p14:creationId xmlns:p14="http://schemas.microsoft.com/office/powerpoint/2010/main" val="36948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5AD9A-A7D2-4566-8220-8E31414233CE}" type="datetimeFigureOut">
              <a:rPr lang="en-IN" smtClean="0"/>
              <a:t>20-11-2020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1A9578-1BB3-42B7-8FE3-07482AAE02B9}" type="slidenum">
              <a:rPr lang="en-IN" smtClean="0"/>
              <a:t>‹#›</a:t>
            </a:fld>
            <a:endParaRPr lang="en-IN"/>
          </a:p>
        </p:txBody>
      </p:sp>
    </p:spTree>
    <p:extLst>
      <p:ext uri="{BB962C8B-B14F-4D97-AF65-F5344CB8AC3E}">
        <p14:creationId xmlns:p14="http://schemas.microsoft.com/office/powerpoint/2010/main" val="3804945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55F8-CD3F-4E55-B012-FF7BF2292E00}"/>
              </a:ext>
            </a:extLst>
          </p:cNvPr>
          <p:cNvSpPr>
            <a:spLocks noGrp="1"/>
          </p:cNvSpPr>
          <p:nvPr>
            <p:ph type="ctrTitle"/>
          </p:nvPr>
        </p:nvSpPr>
        <p:spPr/>
        <p:txBody>
          <a:bodyPr/>
          <a:lstStyle/>
          <a:p>
            <a:r>
              <a:rPr lang="en-US" dirty="0"/>
              <a:t>Mod 6</a:t>
            </a:r>
            <a:endParaRPr lang="en-IN" dirty="0"/>
          </a:p>
        </p:txBody>
      </p:sp>
      <p:sp>
        <p:nvSpPr>
          <p:cNvPr id="3" name="Subtitle 2">
            <a:extLst>
              <a:ext uri="{FF2B5EF4-FFF2-40B4-BE49-F238E27FC236}">
                <a16:creationId xmlns:a16="http://schemas.microsoft.com/office/drawing/2014/main" id="{911D317A-A02F-473F-9C50-E268E9DCB55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206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282C-171F-489E-B318-57410EE64356}"/>
              </a:ext>
            </a:extLst>
          </p:cNvPr>
          <p:cNvSpPr>
            <a:spLocks noGrp="1"/>
          </p:cNvSpPr>
          <p:nvPr>
            <p:ph type="title"/>
          </p:nvPr>
        </p:nvSpPr>
        <p:spPr/>
        <p:txBody>
          <a:bodyPr>
            <a:normAutofit/>
          </a:bodyPr>
          <a:lstStyle/>
          <a:p>
            <a:r>
              <a:rPr lang="en-IN" sz="3200" b="1" i="0" u="none" strike="noStrike" baseline="0" dirty="0">
                <a:solidFill>
                  <a:schemeClr val="accent5">
                    <a:lumMod val="50000"/>
                  </a:schemeClr>
                </a:solidFill>
                <a:latin typeface="ElectraLTStd-Bold"/>
              </a:rPr>
              <a:t>Strategies for Acquiring IT Applications</a:t>
            </a:r>
            <a:endParaRPr lang="en-IN" sz="3200" dirty="0">
              <a:solidFill>
                <a:schemeClr val="accent5">
                  <a:lumMod val="50000"/>
                </a:schemeClr>
              </a:solidFill>
            </a:endParaRPr>
          </a:p>
        </p:txBody>
      </p:sp>
      <p:sp>
        <p:nvSpPr>
          <p:cNvPr id="3" name="Text Placeholder 2">
            <a:extLst>
              <a:ext uri="{FF2B5EF4-FFF2-40B4-BE49-F238E27FC236}">
                <a16:creationId xmlns:a16="http://schemas.microsoft.com/office/drawing/2014/main" id="{A3CB171B-34A9-4FF7-BADD-90A4D30C374D}"/>
              </a:ext>
            </a:extLst>
          </p:cNvPr>
          <p:cNvSpPr>
            <a:spLocks noGrp="1"/>
          </p:cNvSpPr>
          <p:nvPr>
            <p:ph type="body" idx="1"/>
          </p:nvPr>
        </p:nvSpPr>
        <p:spPr/>
        <p:txBody>
          <a:bodyPr/>
          <a:lstStyle/>
          <a:p>
            <a:r>
              <a:rPr lang="en-US" dirty="0"/>
              <a:t>MIS</a:t>
            </a:r>
            <a:endParaRPr lang="en-IN" dirty="0"/>
          </a:p>
        </p:txBody>
      </p:sp>
    </p:spTree>
    <p:extLst>
      <p:ext uri="{BB962C8B-B14F-4D97-AF65-F5344CB8AC3E}">
        <p14:creationId xmlns:p14="http://schemas.microsoft.com/office/powerpoint/2010/main" val="399011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D33-D676-47C4-BE8D-5B674C6EA244}"/>
              </a:ext>
            </a:extLst>
          </p:cNvPr>
          <p:cNvSpPr>
            <a:spLocks noGrp="1"/>
          </p:cNvSpPr>
          <p:nvPr>
            <p:ph type="title"/>
          </p:nvPr>
        </p:nvSpPr>
        <p:spPr>
          <a:xfrm>
            <a:off x="677334" y="609600"/>
            <a:ext cx="8596668" cy="901148"/>
          </a:xfrm>
        </p:spPr>
        <p:txBody>
          <a:bodyPr>
            <a:normAutofit/>
          </a:bodyPr>
          <a:lstStyle/>
          <a:p>
            <a:r>
              <a:rPr lang="en-IN" sz="2400" b="1" i="0" u="none" strike="noStrike" baseline="0" dirty="0">
                <a:solidFill>
                  <a:schemeClr val="accent5">
                    <a:lumMod val="50000"/>
                  </a:schemeClr>
                </a:solidFill>
                <a:latin typeface="SerifaStd-Bold"/>
              </a:rPr>
              <a:t>Application Service Providers and Software-as-a-Service</a:t>
            </a:r>
            <a:br>
              <a:rPr lang="en-IN" sz="2400" b="1" i="0" u="none" strike="noStrike" baseline="0" dirty="0">
                <a:solidFill>
                  <a:schemeClr val="accent5">
                    <a:lumMod val="50000"/>
                  </a:schemeClr>
                </a:solidFill>
                <a:latin typeface="SerifaStd-Bold"/>
              </a:rPr>
            </a:br>
            <a:r>
              <a:rPr lang="en-IN" sz="2400" b="1" i="0" u="none" strike="noStrike" baseline="0" dirty="0">
                <a:solidFill>
                  <a:schemeClr val="accent5">
                    <a:lumMod val="50000"/>
                  </a:schemeClr>
                </a:solidFill>
                <a:latin typeface="SerifaStd-Bold"/>
              </a:rPr>
              <a:t>Vendors</a:t>
            </a:r>
            <a:endParaRPr lang="en-IN" sz="2400" dirty="0">
              <a:solidFill>
                <a:schemeClr val="accent5">
                  <a:lumMod val="50000"/>
                </a:schemeClr>
              </a:solidFill>
            </a:endParaRPr>
          </a:p>
        </p:txBody>
      </p:sp>
      <p:sp>
        <p:nvSpPr>
          <p:cNvPr id="7" name="Content Placeholder 6">
            <a:extLst>
              <a:ext uri="{FF2B5EF4-FFF2-40B4-BE49-F238E27FC236}">
                <a16:creationId xmlns:a16="http://schemas.microsoft.com/office/drawing/2014/main" id="{BB61CE30-D399-49FF-AA8D-05E43B9EE7A2}"/>
              </a:ext>
            </a:extLst>
          </p:cNvPr>
          <p:cNvSpPr>
            <a:spLocks noGrp="1"/>
          </p:cNvSpPr>
          <p:nvPr>
            <p:ph idx="1"/>
          </p:nvPr>
        </p:nvSpPr>
        <p:spPr>
          <a:xfrm>
            <a:off x="677334" y="1643271"/>
            <a:ext cx="8596668" cy="4398092"/>
          </a:xfrm>
        </p:spPr>
        <p:txBody>
          <a:bodyPr/>
          <a:lstStyle/>
          <a:p>
            <a:pPr algn="l"/>
            <a:r>
              <a:rPr lang="en-IN" sz="1800" b="0" i="0" u="none" strike="noStrike" baseline="0" dirty="0">
                <a:latin typeface="ElectraLTStd-Regular"/>
              </a:rPr>
              <a:t>An </a:t>
            </a:r>
            <a:r>
              <a:rPr lang="en-IN" sz="1800" b="1" i="0" u="none" strike="noStrike" baseline="0" dirty="0">
                <a:latin typeface="ElectraLTStd-Bold"/>
              </a:rPr>
              <a:t>application service provider (ASP) </a:t>
            </a:r>
            <a:r>
              <a:rPr lang="en-IN" sz="1800" b="0" i="0" u="none" strike="noStrike" baseline="0" dirty="0">
                <a:latin typeface="ElectraLTStd-Regular"/>
              </a:rPr>
              <a:t>is an agent or a vendor who assembles the software needed by enterprises and then packages it with services such as development, operations, and maintenance</a:t>
            </a:r>
          </a:p>
          <a:p>
            <a:pPr algn="l"/>
            <a:endParaRPr lang="en-IN" dirty="0">
              <a:latin typeface="ElectraLTStd-Regular"/>
            </a:endParaRPr>
          </a:p>
          <a:p>
            <a:pPr algn="l"/>
            <a:endParaRPr lang="en-IN" dirty="0"/>
          </a:p>
        </p:txBody>
      </p:sp>
      <p:pic>
        <p:nvPicPr>
          <p:cNvPr id="8" name="Content Placeholder 4">
            <a:extLst>
              <a:ext uri="{FF2B5EF4-FFF2-40B4-BE49-F238E27FC236}">
                <a16:creationId xmlns:a16="http://schemas.microsoft.com/office/drawing/2014/main" id="{9606A095-DD32-4AE7-A7B7-204464F294D2}"/>
              </a:ext>
            </a:extLst>
          </p:cNvPr>
          <p:cNvPicPr>
            <a:picLocks noChangeAspect="1"/>
          </p:cNvPicPr>
          <p:nvPr/>
        </p:nvPicPr>
        <p:blipFill>
          <a:blip r:embed="rId2"/>
          <a:stretch>
            <a:fillRect/>
          </a:stretch>
        </p:blipFill>
        <p:spPr>
          <a:xfrm>
            <a:off x="2321686" y="2783680"/>
            <a:ext cx="4264643" cy="3358239"/>
          </a:xfrm>
          <a:prstGeom prst="rect">
            <a:avLst/>
          </a:prstGeom>
        </p:spPr>
      </p:pic>
    </p:spTree>
    <p:extLst>
      <p:ext uri="{BB962C8B-B14F-4D97-AF65-F5344CB8AC3E}">
        <p14:creationId xmlns:p14="http://schemas.microsoft.com/office/powerpoint/2010/main" val="237529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89F-957F-444B-8B88-28A6A3021748}"/>
              </a:ext>
            </a:extLst>
          </p:cNvPr>
          <p:cNvSpPr>
            <a:spLocks noGrp="1"/>
          </p:cNvSpPr>
          <p:nvPr>
            <p:ph type="title"/>
          </p:nvPr>
        </p:nvSpPr>
        <p:spPr/>
        <p:txBody>
          <a:bodyPr>
            <a:normAutofit/>
          </a:bodyPr>
          <a:lstStyle/>
          <a:p>
            <a:r>
              <a:rPr lang="en-IN" sz="2800" b="1" i="0" u="none" strike="noStrike" baseline="0" dirty="0">
                <a:solidFill>
                  <a:schemeClr val="accent5">
                    <a:lumMod val="50000"/>
                  </a:schemeClr>
                </a:solidFill>
                <a:latin typeface="SerifaStd-Bold"/>
              </a:rPr>
              <a:t>Application Service Providers and Software-as-a-Service Vendors</a:t>
            </a:r>
            <a:endParaRPr lang="en-IN" sz="2800" dirty="0"/>
          </a:p>
        </p:txBody>
      </p:sp>
      <p:sp>
        <p:nvSpPr>
          <p:cNvPr id="6" name="Content Placeholder 5">
            <a:extLst>
              <a:ext uri="{FF2B5EF4-FFF2-40B4-BE49-F238E27FC236}">
                <a16:creationId xmlns:a16="http://schemas.microsoft.com/office/drawing/2014/main" id="{224086AF-F77E-47BC-804D-14A343BA109B}"/>
              </a:ext>
            </a:extLst>
          </p:cNvPr>
          <p:cNvSpPr>
            <a:spLocks noGrp="1"/>
          </p:cNvSpPr>
          <p:nvPr>
            <p:ph idx="1"/>
          </p:nvPr>
        </p:nvSpPr>
        <p:spPr>
          <a:xfrm>
            <a:off x="611074" y="1829285"/>
            <a:ext cx="8596668" cy="4200454"/>
          </a:xfrm>
        </p:spPr>
        <p:txBody>
          <a:bodyPr>
            <a:normAutofit/>
          </a:bodyPr>
          <a:lstStyle/>
          <a:p>
            <a:pPr algn="l"/>
            <a:r>
              <a:rPr lang="en-IN" sz="2000" b="1" i="0" u="none" strike="noStrike" baseline="0" dirty="0">
                <a:latin typeface="ElectraLTStd-Bold"/>
              </a:rPr>
              <a:t>Software-as-a-service (SaaS) </a:t>
            </a:r>
            <a:r>
              <a:rPr lang="en-IN" sz="2000" b="0" i="0" u="none" strike="noStrike" baseline="0" dirty="0">
                <a:latin typeface="ElectraLTStd-Regular"/>
              </a:rPr>
              <a:t>is a method of delivering software in which a vendor hosts the applications and provides them as a service to customers over a network, typically the Internet.</a:t>
            </a:r>
          </a:p>
          <a:p>
            <a:pPr algn="l"/>
            <a:endParaRPr lang="en-IN" sz="2000" dirty="0"/>
          </a:p>
        </p:txBody>
      </p:sp>
      <p:pic>
        <p:nvPicPr>
          <p:cNvPr id="8" name="Picture 7">
            <a:extLst>
              <a:ext uri="{FF2B5EF4-FFF2-40B4-BE49-F238E27FC236}">
                <a16:creationId xmlns:a16="http://schemas.microsoft.com/office/drawing/2014/main" id="{B5B1E8AA-5DB0-4CC9-90C1-8FEA7D4F280A}"/>
              </a:ext>
            </a:extLst>
          </p:cNvPr>
          <p:cNvPicPr>
            <a:picLocks noChangeAspect="1"/>
          </p:cNvPicPr>
          <p:nvPr/>
        </p:nvPicPr>
        <p:blipFill>
          <a:blip r:embed="rId2"/>
          <a:stretch>
            <a:fillRect/>
          </a:stretch>
        </p:blipFill>
        <p:spPr>
          <a:xfrm>
            <a:off x="2195963" y="3012071"/>
            <a:ext cx="4483132" cy="3163220"/>
          </a:xfrm>
          <a:prstGeom prst="rect">
            <a:avLst/>
          </a:prstGeom>
        </p:spPr>
      </p:pic>
    </p:spTree>
    <p:extLst>
      <p:ext uri="{BB962C8B-B14F-4D97-AF65-F5344CB8AC3E}">
        <p14:creationId xmlns:p14="http://schemas.microsoft.com/office/powerpoint/2010/main" val="28695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C9DA-38C5-4E2C-B488-78476E800BC6}"/>
              </a:ext>
            </a:extLst>
          </p:cNvPr>
          <p:cNvSpPr>
            <a:spLocks noGrp="1"/>
          </p:cNvSpPr>
          <p:nvPr>
            <p:ph type="title"/>
          </p:nvPr>
        </p:nvSpPr>
        <p:spPr/>
        <p:txBody>
          <a:bodyPr>
            <a:normAutofit/>
          </a:bodyPr>
          <a:lstStyle/>
          <a:p>
            <a:r>
              <a:rPr lang="en-IN" sz="3200" b="1" i="0" u="none" strike="noStrike" baseline="0" dirty="0">
                <a:solidFill>
                  <a:schemeClr val="accent5">
                    <a:lumMod val="50000"/>
                  </a:schemeClr>
                </a:solidFill>
                <a:latin typeface="ElectraLTStd-Bold"/>
              </a:rPr>
              <a:t>The Traditional Systems Development</a:t>
            </a:r>
            <a:br>
              <a:rPr lang="en-IN" sz="3200" b="1" i="0" u="none" strike="noStrike" baseline="0" dirty="0">
                <a:solidFill>
                  <a:schemeClr val="accent5">
                    <a:lumMod val="50000"/>
                  </a:schemeClr>
                </a:solidFill>
                <a:latin typeface="ElectraLTStd-Bold"/>
              </a:rPr>
            </a:br>
            <a:r>
              <a:rPr lang="en-IN" sz="3200" b="1" i="0" u="none" strike="noStrike" baseline="0" dirty="0">
                <a:solidFill>
                  <a:schemeClr val="accent5">
                    <a:lumMod val="50000"/>
                  </a:schemeClr>
                </a:solidFill>
                <a:latin typeface="ElectraLTStd-Bold"/>
              </a:rPr>
              <a:t>Life Cycle</a:t>
            </a:r>
            <a:endParaRPr lang="en-IN" sz="3200" dirty="0">
              <a:solidFill>
                <a:schemeClr val="accent5">
                  <a:lumMod val="50000"/>
                </a:schemeClr>
              </a:solidFill>
            </a:endParaRPr>
          </a:p>
        </p:txBody>
      </p:sp>
      <p:sp>
        <p:nvSpPr>
          <p:cNvPr id="3" name="Text Placeholder 2">
            <a:extLst>
              <a:ext uri="{FF2B5EF4-FFF2-40B4-BE49-F238E27FC236}">
                <a16:creationId xmlns:a16="http://schemas.microsoft.com/office/drawing/2014/main" id="{BD0B424D-AB10-4727-ABC3-FE08E11077C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7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E25D-EC04-4A57-A583-AD6D1753B4E3}"/>
              </a:ext>
            </a:extLst>
          </p:cNvPr>
          <p:cNvSpPr>
            <a:spLocks noGrp="1"/>
          </p:cNvSpPr>
          <p:nvPr>
            <p:ph type="title"/>
          </p:nvPr>
        </p:nvSpPr>
        <p:spPr/>
        <p:txBody>
          <a:bodyPr>
            <a:normAutofit/>
          </a:bodyPr>
          <a:lstStyle/>
          <a:p>
            <a:r>
              <a:rPr lang="en-IN" sz="2000" b="1" i="0" u="none" strike="noStrike" baseline="0" dirty="0">
                <a:solidFill>
                  <a:schemeClr val="accent5">
                    <a:lumMod val="50000"/>
                  </a:schemeClr>
                </a:solidFill>
                <a:latin typeface="ElectraLTStd-Regular"/>
              </a:rPr>
              <a:t>Comparison of</a:t>
            </a:r>
            <a:br>
              <a:rPr lang="en-IN" sz="2000" b="1" i="0" u="none" strike="noStrike" baseline="0" dirty="0">
                <a:solidFill>
                  <a:schemeClr val="accent5">
                    <a:lumMod val="50000"/>
                  </a:schemeClr>
                </a:solidFill>
                <a:latin typeface="ElectraLTStd-Regular"/>
              </a:rPr>
            </a:br>
            <a:r>
              <a:rPr lang="en-IN" sz="2000" b="1" i="0" u="none" strike="noStrike" baseline="0" dirty="0">
                <a:solidFill>
                  <a:schemeClr val="accent5">
                    <a:lumMod val="50000"/>
                  </a:schemeClr>
                </a:solidFill>
                <a:latin typeface="ElectraLTStd-Regular"/>
              </a:rPr>
              <a:t>user and developer involvement over the SDLC.</a:t>
            </a:r>
            <a:endParaRPr lang="en-IN" sz="2000" b="1" dirty="0">
              <a:solidFill>
                <a:schemeClr val="accent5">
                  <a:lumMod val="50000"/>
                </a:schemeClr>
              </a:solidFill>
            </a:endParaRPr>
          </a:p>
        </p:txBody>
      </p:sp>
      <p:pic>
        <p:nvPicPr>
          <p:cNvPr id="5" name="Content Placeholder 4">
            <a:extLst>
              <a:ext uri="{FF2B5EF4-FFF2-40B4-BE49-F238E27FC236}">
                <a16:creationId xmlns:a16="http://schemas.microsoft.com/office/drawing/2014/main" id="{D4D9709E-8329-4F1B-9D6A-82FBBB3A25B5}"/>
              </a:ext>
            </a:extLst>
          </p:cNvPr>
          <p:cNvPicPr>
            <a:picLocks noGrp="1" noChangeAspect="1"/>
          </p:cNvPicPr>
          <p:nvPr>
            <p:ph idx="1"/>
          </p:nvPr>
        </p:nvPicPr>
        <p:blipFill>
          <a:blip r:embed="rId2"/>
          <a:stretch>
            <a:fillRect/>
          </a:stretch>
        </p:blipFill>
        <p:spPr>
          <a:xfrm>
            <a:off x="1615423" y="2028111"/>
            <a:ext cx="6493094" cy="3816098"/>
          </a:xfrm>
        </p:spPr>
      </p:pic>
    </p:spTree>
    <p:extLst>
      <p:ext uri="{BB962C8B-B14F-4D97-AF65-F5344CB8AC3E}">
        <p14:creationId xmlns:p14="http://schemas.microsoft.com/office/powerpoint/2010/main" val="260759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D5D-E8B0-46B0-8D90-7B48089A4280}"/>
              </a:ext>
            </a:extLst>
          </p:cNvPr>
          <p:cNvSpPr>
            <a:spLocks noGrp="1"/>
          </p:cNvSpPr>
          <p:nvPr>
            <p:ph type="title"/>
          </p:nvPr>
        </p:nvSpPr>
        <p:spPr/>
        <p:txBody>
          <a:bodyPr>
            <a:normAutofit/>
          </a:bodyPr>
          <a:lstStyle/>
          <a:p>
            <a:r>
              <a:rPr lang="en-US" sz="4400" b="1" dirty="0">
                <a:solidFill>
                  <a:schemeClr val="accent5">
                    <a:lumMod val="50000"/>
                  </a:schemeClr>
                </a:solidFill>
              </a:rPr>
              <a:t>SDLC</a:t>
            </a:r>
            <a:endParaRPr lang="en-IN" sz="4400" b="1" dirty="0">
              <a:solidFill>
                <a:schemeClr val="accent5">
                  <a:lumMod val="50000"/>
                </a:schemeClr>
              </a:solidFill>
            </a:endParaRPr>
          </a:p>
        </p:txBody>
      </p:sp>
      <p:sp>
        <p:nvSpPr>
          <p:cNvPr id="3" name="Content Placeholder 2">
            <a:extLst>
              <a:ext uri="{FF2B5EF4-FFF2-40B4-BE49-F238E27FC236}">
                <a16:creationId xmlns:a16="http://schemas.microsoft.com/office/drawing/2014/main" id="{FEE67559-8C6E-422E-9B59-9ABC0A2D9CB0}"/>
              </a:ext>
            </a:extLst>
          </p:cNvPr>
          <p:cNvSpPr>
            <a:spLocks noGrp="1"/>
          </p:cNvSpPr>
          <p:nvPr>
            <p:ph idx="1"/>
          </p:nvPr>
        </p:nvSpPr>
        <p:spPr>
          <a:xfrm>
            <a:off x="677334" y="1789043"/>
            <a:ext cx="8596668" cy="4252319"/>
          </a:xfrm>
        </p:spPr>
        <p:txBody>
          <a:bodyPr>
            <a:normAutofit/>
          </a:bodyPr>
          <a:lstStyle/>
          <a:p>
            <a:pPr algn="l"/>
            <a:r>
              <a:rPr lang="en-IN" sz="1800" b="1" i="0" u="none" strike="noStrike" baseline="0" dirty="0">
                <a:latin typeface="HelveticaNeueLTStd-Bd"/>
              </a:rPr>
              <a:t>Traditional Systems Development (SDLC)</a:t>
            </a:r>
          </a:p>
          <a:p>
            <a:pPr algn="l"/>
            <a:r>
              <a:rPr lang="en-IN" sz="1800" b="1" i="1" u="none" strike="noStrike" baseline="0" dirty="0">
                <a:solidFill>
                  <a:srgbClr val="002060"/>
                </a:solidFill>
                <a:latin typeface="HelveticaNeueLTStd-It"/>
              </a:rPr>
              <a:t>Advantages</a:t>
            </a:r>
          </a:p>
          <a:p>
            <a:pPr algn="l"/>
            <a:r>
              <a:rPr lang="en-IN" sz="1800" b="0" i="0" u="none" strike="noStrike" baseline="0" dirty="0">
                <a:latin typeface="HelveticaNeueLTStd-Roman"/>
              </a:rPr>
              <a:t>• Forces staff to systematically go through every step in a structured process</a:t>
            </a:r>
          </a:p>
          <a:p>
            <a:pPr algn="l"/>
            <a:r>
              <a:rPr lang="en-IN" sz="1800" b="0" i="0" u="none" strike="noStrike" baseline="0" dirty="0">
                <a:latin typeface="HelveticaNeueLTStd-Roman"/>
              </a:rPr>
              <a:t>• Enforces quality by maintaining standards</a:t>
            </a:r>
          </a:p>
          <a:p>
            <a:pPr algn="l"/>
            <a:r>
              <a:rPr lang="en-IN" sz="1800" b="0" i="0" u="none" strike="noStrike" baseline="0" dirty="0">
                <a:latin typeface="HelveticaNeueLTStd-Roman"/>
              </a:rPr>
              <a:t>• Has lower probability of missing important issues in collecting user requirements</a:t>
            </a:r>
          </a:p>
          <a:p>
            <a:pPr algn="l"/>
            <a:r>
              <a:rPr lang="en-IN" sz="1800" b="1" i="1" u="none" strike="noStrike" baseline="0" dirty="0">
                <a:solidFill>
                  <a:srgbClr val="7030A0"/>
                </a:solidFill>
                <a:latin typeface="HelveticaNeueLTStd-It"/>
              </a:rPr>
              <a:t>Disadvantages</a:t>
            </a:r>
          </a:p>
          <a:p>
            <a:pPr algn="l"/>
            <a:r>
              <a:rPr lang="en-IN" sz="1800" b="0" i="0" u="none" strike="noStrike" baseline="0" dirty="0">
                <a:latin typeface="HelveticaNeueLTStd-Roman"/>
              </a:rPr>
              <a:t>• May produce excessive documentation</a:t>
            </a:r>
          </a:p>
          <a:p>
            <a:pPr algn="l"/>
            <a:r>
              <a:rPr lang="en-IN" sz="1800" b="0" i="0" u="none" strike="noStrike" baseline="0" dirty="0">
                <a:latin typeface="HelveticaNeueLTStd-Roman"/>
              </a:rPr>
              <a:t>• Users may be unwilling or unable to study the approved specifications</a:t>
            </a:r>
          </a:p>
          <a:p>
            <a:pPr algn="l"/>
            <a:r>
              <a:rPr lang="en-IN" sz="1800" b="0" i="0" u="none" strike="noStrike" baseline="0" dirty="0">
                <a:latin typeface="HelveticaNeueLTStd-Roman"/>
              </a:rPr>
              <a:t>• Takes too long to progress from the original ideas to a working system</a:t>
            </a:r>
          </a:p>
          <a:p>
            <a:pPr algn="l"/>
            <a:r>
              <a:rPr lang="en-IN" sz="1800" b="0" i="0" u="none" strike="noStrike" baseline="0" dirty="0">
                <a:latin typeface="HelveticaNeueLTStd-Roman"/>
              </a:rPr>
              <a:t>• Users have trouble describing requirements for a proposed system</a:t>
            </a:r>
            <a:endParaRPr lang="en-IN" dirty="0"/>
          </a:p>
        </p:txBody>
      </p:sp>
    </p:spTree>
    <p:extLst>
      <p:ext uri="{BB962C8B-B14F-4D97-AF65-F5344CB8AC3E}">
        <p14:creationId xmlns:p14="http://schemas.microsoft.com/office/powerpoint/2010/main" val="230230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D18E-6A5F-45B1-9A70-06DBC64B1E1B}"/>
              </a:ext>
            </a:extLst>
          </p:cNvPr>
          <p:cNvSpPr>
            <a:spLocks noGrp="1"/>
          </p:cNvSpPr>
          <p:nvPr>
            <p:ph type="title"/>
          </p:nvPr>
        </p:nvSpPr>
        <p:spPr>
          <a:xfrm>
            <a:off x="677334" y="609600"/>
            <a:ext cx="8596668" cy="980661"/>
          </a:xfrm>
        </p:spPr>
        <p:txBody>
          <a:bodyPr>
            <a:normAutofit/>
          </a:bodyPr>
          <a:lstStyle/>
          <a:p>
            <a:r>
              <a:rPr lang="en-IN" sz="2800" b="1" i="0" u="none" strike="noStrike" baseline="0" dirty="0">
                <a:solidFill>
                  <a:srgbClr val="7030A0"/>
                </a:solidFill>
                <a:latin typeface="ElectraLTStd-Bold"/>
              </a:rPr>
              <a:t>Alternative Methods and Tools for Systems</a:t>
            </a:r>
            <a:br>
              <a:rPr lang="en-IN" sz="2800" b="1" i="0" u="none" strike="noStrike" baseline="0" dirty="0">
                <a:solidFill>
                  <a:srgbClr val="7030A0"/>
                </a:solidFill>
                <a:latin typeface="ElectraLTStd-Bold"/>
              </a:rPr>
            </a:br>
            <a:r>
              <a:rPr lang="en-IN" sz="2800" b="1" i="0" u="none" strike="noStrike" baseline="0" dirty="0">
                <a:solidFill>
                  <a:srgbClr val="7030A0"/>
                </a:solidFill>
                <a:latin typeface="ElectraLTStd-Bold"/>
              </a:rPr>
              <a:t>Development</a:t>
            </a:r>
            <a:endParaRPr lang="en-IN" sz="2800" dirty="0">
              <a:solidFill>
                <a:srgbClr val="7030A0"/>
              </a:solidFill>
            </a:endParaRPr>
          </a:p>
        </p:txBody>
      </p:sp>
      <p:sp>
        <p:nvSpPr>
          <p:cNvPr id="3" name="Content Placeholder 2">
            <a:extLst>
              <a:ext uri="{FF2B5EF4-FFF2-40B4-BE49-F238E27FC236}">
                <a16:creationId xmlns:a16="http://schemas.microsoft.com/office/drawing/2014/main" id="{6AEE6DDE-3BED-4D36-91B0-768257BAE935}"/>
              </a:ext>
            </a:extLst>
          </p:cNvPr>
          <p:cNvSpPr>
            <a:spLocks noGrp="1"/>
          </p:cNvSpPr>
          <p:nvPr>
            <p:ph idx="1"/>
          </p:nvPr>
        </p:nvSpPr>
        <p:spPr/>
        <p:txBody>
          <a:bodyPr/>
          <a:lstStyle/>
          <a:p>
            <a:r>
              <a:rPr lang="en-IN" sz="1800" b="1" i="0" u="none" strike="noStrike" baseline="0" dirty="0">
                <a:solidFill>
                  <a:srgbClr val="5ADA00"/>
                </a:solidFill>
                <a:latin typeface="SerifaStd-Bold"/>
              </a:rPr>
              <a:t>Joint Application Design</a:t>
            </a:r>
          </a:p>
          <a:p>
            <a:pPr algn="l"/>
            <a:r>
              <a:rPr lang="en-IN" sz="1800" b="1" i="0" u="none" strike="noStrike" baseline="0" dirty="0">
                <a:solidFill>
                  <a:srgbClr val="5ADA00"/>
                </a:solidFill>
                <a:latin typeface="SerifaStd-Bold"/>
              </a:rPr>
              <a:t>Rapid Application Development</a:t>
            </a:r>
          </a:p>
          <a:p>
            <a:pPr algn="l"/>
            <a:r>
              <a:rPr lang="en-IN" sz="1800" b="1" i="0" u="none" strike="noStrike" baseline="0" dirty="0">
                <a:solidFill>
                  <a:srgbClr val="5ADA00"/>
                </a:solidFill>
                <a:latin typeface="SerifaStd-Bold"/>
              </a:rPr>
              <a:t>Agile Development</a:t>
            </a:r>
            <a:endParaRPr lang="en-IN" b="1" dirty="0">
              <a:solidFill>
                <a:srgbClr val="000000"/>
              </a:solidFill>
              <a:latin typeface="ElectraLTStd-Bold"/>
            </a:endParaRPr>
          </a:p>
          <a:p>
            <a:pPr algn="l"/>
            <a:r>
              <a:rPr lang="en-IN" sz="1800" b="1" i="0" u="none" strike="noStrike" baseline="0" dirty="0">
                <a:solidFill>
                  <a:srgbClr val="5ADA00"/>
                </a:solidFill>
                <a:latin typeface="SerifaStd-Bold"/>
              </a:rPr>
              <a:t>End-User Development</a:t>
            </a:r>
            <a:endParaRPr lang="en-IN" sz="1800" b="1" i="0" u="none" strike="noStrike" baseline="0" dirty="0">
              <a:solidFill>
                <a:srgbClr val="000000"/>
              </a:solidFill>
              <a:latin typeface="ElectraLTStd-Bold"/>
            </a:endParaRPr>
          </a:p>
          <a:p>
            <a:pPr algn="l"/>
            <a:endParaRPr lang="en-IN" dirty="0"/>
          </a:p>
        </p:txBody>
      </p:sp>
    </p:spTree>
    <p:extLst>
      <p:ext uri="{BB962C8B-B14F-4D97-AF65-F5344CB8AC3E}">
        <p14:creationId xmlns:p14="http://schemas.microsoft.com/office/powerpoint/2010/main" val="27568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7148-4EA4-44B9-8ED8-EA4CE8C7B4ED}"/>
              </a:ext>
            </a:extLst>
          </p:cNvPr>
          <p:cNvSpPr>
            <a:spLocks noGrp="1"/>
          </p:cNvSpPr>
          <p:nvPr>
            <p:ph type="title"/>
          </p:nvPr>
        </p:nvSpPr>
        <p:spPr/>
        <p:txBody>
          <a:bodyPr/>
          <a:lstStyle/>
          <a:p>
            <a:r>
              <a:rPr lang="en-IN" sz="3600" b="1" i="0" u="none" strike="noStrike" baseline="0" dirty="0">
                <a:solidFill>
                  <a:srgbClr val="5ADA00"/>
                </a:solidFill>
                <a:latin typeface="SerifaStd-Bold"/>
              </a:rPr>
              <a:t>Agile Development</a:t>
            </a:r>
            <a:br>
              <a:rPr lang="en-IN" b="1" dirty="0">
                <a:solidFill>
                  <a:srgbClr val="000000"/>
                </a:solidFill>
                <a:latin typeface="ElectraLTStd-Bold"/>
              </a:rPr>
            </a:br>
            <a:endParaRPr lang="en-IN" dirty="0"/>
          </a:p>
        </p:txBody>
      </p:sp>
      <p:sp>
        <p:nvSpPr>
          <p:cNvPr id="3" name="Content Placeholder 2">
            <a:extLst>
              <a:ext uri="{FF2B5EF4-FFF2-40B4-BE49-F238E27FC236}">
                <a16:creationId xmlns:a16="http://schemas.microsoft.com/office/drawing/2014/main" id="{18A875EC-9AE6-4583-9C79-E92D198769AE}"/>
              </a:ext>
            </a:extLst>
          </p:cNvPr>
          <p:cNvSpPr>
            <a:spLocks noGrp="1"/>
          </p:cNvSpPr>
          <p:nvPr>
            <p:ph idx="1"/>
          </p:nvPr>
        </p:nvSpPr>
        <p:spPr>
          <a:xfrm>
            <a:off x="677333" y="1484243"/>
            <a:ext cx="9142528" cy="4996070"/>
          </a:xfrm>
        </p:spPr>
        <p:txBody>
          <a:bodyPr>
            <a:normAutofit/>
          </a:bodyPr>
          <a:lstStyle/>
          <a:p>
            <a:pPr algn="l"/>
            <a:r>
              <a:rPr lang="en-IN" sz="2000" b="1" i="0" dirty="0">
                <a:solidFill>
                  <a:srgbClr val="777777"/>
                </a:solidFill>
                <a:effectLst/>
                <a:latin typeface="sofia-pro"/>
              </a:rPr>
              <a:t>Agile</a:t>
            </a:r>
            <a:r>
              <a:rPr lang="en-IN" sz="2000" b="0" i="0" dirty="0">
                <a:solidFill>
                  <a:srgbClr val="777777"/>
                </a:solidFill>
                <a:effectLst/>
                <a:latin typeface="sofia-pro"/>
              </a:rPr>
              <a:t> </a:t>
            </a:r>
            <a:r>
              <a:rPr lang="en-IN" sz="2000" b="0" i="0" dirty="0">
                <a:solidFill>
                  <a:srgbClr val="7030A0"/>
                </a:solidFill>
                <a:effectLst/>
                <a:latin typeface="sofia-pro"/>
              </a:rPr>
              <a:t>is the ability to create and respond to change. It is a way of dealing with, and ultimately succeeding in, an uncertain and turbulent environment.</a:t>
            </a:r>
            <a:endParaRPr lang="en-IN" sz="2000" b="1" i="0" u="none" strike="noStrike" baseline="0" dirty="0">
              <a:solidFill>
                <a:srgbClr val="7030A0"/>
              </a:solidFill>
              <a:latin typeface="ElectraLTStd-Bold"/>
            </a:endParaRPr>
          </a:p>
          <a:p>
            <a:pPr algn="l"/>
            <a:r>
              <a:rPr lang="en-IN" sz="2000" b="1" i="0" u="none" strike="noStrike" baseline="0" dirty="0">
                <a:latin typeface="ElectraLTStd-Bold"/>
              </a:rPr>
              <a:t>Agile development </a:t>
            </a:r>
            <a:r>
              <a:rPr lang="en-IN" sz="2000" b="0" i="0" u="none" strike="noStrike" baseline="0" dirty="0">
                <a:latin typeface="ElectraLTStd-Regular"/>
              </a:rPr>
              <a:t>is a software development methodology that delivers functionality in rapid iterations, which are usually measured In weeks</a:t>
            </a:r>
          </a:p>
          <a:p>
            <a:pPr algn="l"/>
            <a:r>
              <a:rPr lang="en-IN" sz="2000" b="0" i="0" dirty="0">
                <a:solidFill>
                  <a:srgbClr val="002060"/>
                </a:solidFill>
                <a:effectLst/>
                <a:latin typeface="sofia-pro"/>
              </a:rPr>
              <a:t>One thing that separates Agile from other approaches to software development is the focus on the people doing the work and how they work together. Solutions evolve through collaboration between self-organizing cross-functional teams utilizing the appropriate practices for their context.</a:t>
            </a:r>
          </a:p>
          <a:p>
            <a:pPr algn="l"/>
            <a:r>
              <a:rPr lang="en-IN" sz="2000" b="0" i="0" u="none" strike="noStrike" baseline="0" dirty="0">
                <a:solidFill>
                  <a:schemeClr val="accent5">
                    <a:lumMod val="50000"/>
                  </a:schemeClr>
                </a:solidFill>
                <a:latin typeface="ElectraLTStd-Regular"/>
              </a:rPr>
              <a:t>Agile development focuses on rapid development and frequent user contact to create software that addresses the needs of business users. This software does not have to include every possible feature the user will require.</a:t>
            </a:r>
          </a:p>
          <a:p>
            <a:pPr algn="l"/>
            <a:r>
              <a:rPr lang="en-IN" sz="2000" b="0" i="0" u="none" strike="noStrike" baseline="0" dirty="0">
                <a:solidFill>
                  <a:schemeClr val="accent5">
                    <a:lumMod val="50000"/>
                  </a:schemeClr>
                </a:solidFill>
                <a:latin typeface="ElectraLTStd-Regular"/>
              </a:rPr>
              <a:t>Rather, it must meet only the user’s more important and immediate needs. It can be updated later to introduce additional functions as they become necessary</a:t>
            </a:r>
            <a:endParaRPr lang="en-IN" sz="2000" dirty="0">
              <a:solidFill>
                <a:schemeClr val="accent5">
                  <a:lumMod val="50000"/>
                </a:schemeClr>
              </a:solidFill>
            </a:endParaRPr>
          </a:p>
        </p:txBody>
      </p:sp>
    </p:spTree>
    <p:extLst>
      <p:ext uri="{BB962C8B-B14F-4D97-AF65-F5344CB8AC3E}">
        <p14:creationId xmlns:p14="http://schemas.microsoft.com/office/powerpoint/2010/main" val="231900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2F3E-D622-4317-B16B-36451AAD79D5}"/>
              </a:ext>
            </a:extLst>
          </p:cNvPr>
          <p:cNvSpPr>
            <a:spLocks noGrp="1"/>
          </p:cNvSpPr>
          <p:nvPr>
            <p:ph type="title"/>
          </p:nvPr>
        </p:nvSpPr>
        <p:spPr/>
        <p:txBody>
          <a:bodyPr/>
          <a:lstStyle/>
          <a:p>
            <a:r>
              <a:rPr lang="en-US" b="1" dirty="0">
                <a:solidFill>
                  <a:schemeClr val="accent5">
                    <a:lumMod val="50000"/>
                  </a:schemeClr>
                </a:solidFill>
              </a:rPr>
              <a:t>SCRUM</a:t>
            </a: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E8145047-BB6D-4C09-8F45-9D3BBE66D60E}"/>
              </a:ext>
            </a:extLst>
          </p:cNvPr>
          <p:cNvSpPr>
            <a:spLocks noGrp="1"/>
          </p:cNvSpPr>
          <p:nvPr>
            <p:ph idx="1"/>
          </p:nvPr>
        </p:nvSpPr>
        <p:spPr>
          <a:xfrm>
            <a:off x="677334" y="1550504"/>
            <a:ext cx="9500336" cy="4757531"/>
          </a:xfrm>
        </p:spPr>
        <p:txBody>
          <a:bodyPr>
            <a:normAutofit/>
          </a:bodyPr>
          <a:lstStyle/>
          <a:p>
            <a:pPr algn="l"/>
            <a:r>
              <a:rPr lang="en-IN" sz="2000" b="0" i="0" u="none" strike="noStrike" baseline="0" dirty="0">
                <a:latin typeface="ElectraLTStd-Regular"/>
              </a:rPr>
              <a:t>One type of agile development uses the </a:t>
            </a:r>
            <a:r>
              <a:rPr lang="en-IN" sz="2000" b="0" i="1" u="none" strike="noStrike" baseline="0" dirty="0">
                <a:latin typeface="ElectraLTStd-Cursive"/>
              </a:rPr>
              <a:t>scrum approach</a:t>
            </a:r>
            <a:r>
              <a:rPr lang="en-IN" sz="2000" b="0" i="0" u="none" strike="noStrike" baseline="0" dirty="0">
                <a:latin typeface="ElectraLTStd-Regular"/>
              </a:rPr>
              <a:t>. A key principle of scrum is that during a project users can change their minds about what they want and need</a:t>
            </a:r>
          </a:p>
          <a:p>
            <a:pPr algn="l"/>
            <a:r>
              <a:rPr lang="en-IN" sz="2000" b="0" i="0" u="none" strike="noStrike" baseline="0" dirty="0">
                <a:latin typeface="ElectraLTStd-Regular"/>
              </a:rPr>
              <a:t>Therefore, scrum focuses on maximizing the development team’s ability to deliver iterations quickly and to respond effectively to additional user requirements as they emerge.</a:t>
            </a:r>
          </a:p>
          <a:p>
            <a:pPr algn="l"/>
            <a:r>
              <a:rPr lang="en-IN" sz="2000" b="0" i="0" u="none" strike="noStrike" baseline="0" dirty="0">
                <a:latin typeface="ElectraLTStd-Regular"/>
              </a:rPr>
              <a:t>Scrum contains sets of practices and predefined roles. </a:t>
            </a:r>
          </a:p>
          <a:p>
            <a:pPr algn="l"/>
            <a:r>
              <a:rPr lang="en-IN" sz="2100" b="0" i="0" u="none" strike="noStrike" baseline="0" dirty="0">
                <a:solidFill>
                  <a:srgbClr val="C00000"/>
                </a:solidFill>
                <a:latin typeface="ElectraLTStd-Regular"/>
              </a:rPr>
              <a:t>The primary roles are the following:</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Scrum Master</a:t>
            </a:r>
            <a:r>
              <a:rPr lang="en-IN" sz="2000" b="1" i="0" u="none" strike="noStrike" baseline="0" dirty="0">
                <a:solidFill>
                  <a:srgbClr val="002060"/>
                </a:solidFill>
                <a:latin typeface="ElectraLTStd-Regular"/>
              </a:rPr>
              <a:t>: </a:t>
            </a:r>
            <a:r>
              <a:rPr lang="en-IN" sz="2000" b="0" i="0" u="none" strike="noStrike" baseline="0" dirty="0">
                <a:solidFill>
                  <a:srgbClr val="002060"/>
                </a:solidFill>
                <a:latin typeface="ElectraLTStd-Regular"/>
              </a:rPr>
              <a:t>Maintains the processes (typically replaces a project manager).</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Product Owner</a:t>
            </a:r>
            <a:r>
              <a:rPr lang="en-IN" sz="2000" b="0" i="0" u="none" strike="noStrike" baseline="0" dirty="0">
                <a:solidFill>
                  <a:srgbClr val="002060"/>
                </a:solidFill>
                <a:latin typeface="ElectraLTStd-Regular"/>
              </a:rPr>
              <a:t>: Represents the business users and any other stakeholders in the project.</a:t>
            </a:r>
          </a:p>
          <a:p>
            <a:pPr marL="0" indent="0" algn="l">
              <a:buNone/>
            </a:pPr>
            <a:r>
              <a:rPr lang="en-IN" sz="2000" b="0" i="0" u="none" strike="noStrike" baseline="0" dirty="0">
                <a:solidFill>
                  <a:srgbClr val="002060"/>
                </a:solidFill>
                <a:latin typeface="ElectraLTStd-Regular"/>
              </a:rPr>
              <a:t>• </a:t>
            </a:r>
            <a:r>
              <a:rPr lang="en-IN" sz="2000" b="1" i="0" u="none" strike="noStrike" baseline="0" dirty="0">
                <a:solidFill>
                  <a:srgbClr val="002060"/>
                </a:solidFill>
                <a:latin typeface="ElectraLTStd-Regular"/>
              </a:rPr>
              <a:t>The </a:t>
            </a:r>
            <a:r>
              <a:rPr lang="en-IN" sz="2000" b="1" i="1" u="none" strike="noStrike" baseline="0" dirty="0">
                <a:solidFill>
                  <a:srgbClr val="002060"/>
                </a:solidFill>
                <a:latin typeface="ElectraLTStd-Cursive"/>
              </a:rPr>
              <a:t>Team</a:t>
            </a:r>
            <a:r>
              <a:rPr lang="en-IN" sz="2000" b="1" i="0" u="none" strike="noStrike" baseline="0" dirty="0">
                <a:solidFill>
                  <a:srgbClr val="002060"/>
                </a:solidFill>
                <a:latin typeface="ElectraLTStd-Regular"/>
              </a:rPr>
              <a:t>: </a:t>
            </a:r>
            <a:r>
              <a:rPr lang="en-IN" sz="2000" b="0" i="0" u="none" strike="noStrike" baseline="0" dirty="0">
                <a:solidFill>
                  <a:srgbClr val="002060"/>
                </a:solidFill>
                <a:latin typeface="ElectraLTStd-Regular"/>
              </a:rPr>
              <a:t>A cross-functional group of about seven people who perform the actual analysis, design, coding, implementation, testing, and so on.</a:t>
            </a:r>
            <a:endParaRPr lang="en-IN" sz="2000" dirty="0">
              <a:solidFill>
                <a:srgbClr val="002060"/>
              </a:solidFill>
            </a:endParaRPr>
          </a:p>
        </p:txBody>
      </p:sp>
    </p:spTree>
    <p:extLst>
      <p:ext uri="{BB962C8B-B14F-4D97-AF65-F5344CB8AC3E}">
        <p14:creationId xmlns:p14="http://schemas.microsoft.com/office/powerpoint/2010/main" val="167994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BC11-1924-40CD-BEB2-6102A741041A}"/>
              </a:ext>
            </a:extLst>
          </p:cNvPr>
          <p:cNvSpPr>
            <a:spLocks noGrp="1"/>
          </p:cNvSpPr>
          <p:nvPr>
            <p:ph type="title"/>
          </p:nvPr>
        </p:nvSpPr>
        <p:spPr/>
        <p:txBody>
          <a:bodyPr/>
          <a:lstStyle/>
          <a:p>
            <a:r>
              <a:rPr lang="en-IN" sz="1800" b="0" i="0" u="none" strike="noStrike" baseline="0" dirty="0">
                <a:solidFill>
                  <a:srgbClr val="3300FF"/>
                </a:solidFill>
                <a:latin typeface="HelveticaNeueLTStd-Blk"/>
              </a:rPr>
              <a:t>Activities Supported</a:t>
            </a:r>
            <a:br>
              <a:rPr lang="en-IN" sz="1800" b="0" i="0" u="none" strike="noStrike" baseline="0" dirty="0">
                <a:solidFill>
                  <a:srgbClr val="3300FF"/>
                </a:solidFill>
                <a:latin typeface="HelveticaNeueLTStd-Blk"/>
              </a:rPr>
            </a:br>
            <a:r>
              <a:rPr lang="en-IN" sz="1800" b="0" i="0" u="none" strike="noStrike" baseline="0" dirty="0">
                <a:solidFill>
                  <a:srgbClr val="3300FF"/>
                </a:solidFill>
                <a:latin typeface="HelveticaNeueLTStd-Blk"/>
              </a:rPr>
              <a:t>by Functional Area</a:t>
            </a:r>
            <a:br>
              <a:rPr lang="en-IN" sz="1800" b="0" i="0" u="none" strike="noStrike" baseline="0" dirty="0">
                <a:solidFill>
                  <a:srgbClr val="3300FF"/>
                </a:solidFill>
                <a:latin typeface="HelveticaNeueLTStd-Blk"/>
              </a:rPr>
            </a:br>
            <a:r>
              <a:rPr lang="en-IN" sz="1800" b="0" i="0" u="none" strike="noStrike" baseline="0" dirty="0">
                <a:solidFill>
                  <a:srgbClr val="3300FF"/>
                </a:solidFill>
                <a:latin typeface="HelveticaNeueLTStd-Blk"/>
              </a:rPr>
              <a:t>Information Systems</a:t>
            </a:r>
            <a:endParaRPr lang="en-IN" dirty="0"/>
          </a:p>
        </p:txBody>
      </p:sp>
      <p:sp>
        <p:nvSpPr>
          <p:cNvPr id="3" name="Content Placeholder 2">
            <a:extLst>
              <a:ext uri="{FF2B5EF4-FFF2-40B4-BE49-F238E27FC236}">
                <a16:creationId xmlns:a16="http://schemas.microsoft.com/office/drawing/2014/main" id="{12963C0B-C700-4132-86B3-70313F91FC53}"/>
              </a:ext>
            </a:extLst>
          </p:cNvPr>
          <p:cNvSpPr>
            <a:spLocks noGrp="1"/>
          </p:cNvSpPr>
          <p:nvPr>
            <p:ph idx="1"/>
          </p:nvPr>
        </p:nvSpPr>
        <p:spPr>
          <a:xfrm>
            <a:off x="677333" y="1802297"/>
            <a:ext cx="9182283" cy="4399720"/>
          </a:xfrm>
        </p:spPr>
        <p:txBody>
          <a:bodyPr>
            <a:normAutofit fontScale="92500" lnSpcReduction="10000"/>
          </a:bodyPr>
          <a:lstStyle/>
          <a:p>
            <a:pPr marL="0" indent="0" algn="l">
              <a:buNone/>
            </a:pPr>
            <a:r>
              <a:rPr lang="en-IN" sz="1800" b="1" i="0" u="none" strike="noStrike" baseline="0" dirty="0">
                <a:solidFill>
                  <a:schemeClr val="accent5">
                    <a:lumMod val="50000"/>
                  </a:schemeClr>
                </a:solidFill>
                <a:latin typeface="HelveticaNeueLTStd-Blk"/>
              </a:rPr>
              <a:t>Accounting and Finance</a:t>
            </a:r>
            <a:endParaRPr lang="en-IN" sz="1800" b="1" i="0" u="none" strike="noStrike" baseline="0" dirty="0">
              <a:solidFill>
                <a:schemeClr val="accent5">
                  <a:lumMod val="50000"/>
                </a:schemeClr>
              </a:solidFill>
              <a:latin typeface="HelveticaNeueLTStd-Roman"/>
            </a:endParaRPr>
          </a:p>
          <a:p>
            <a:pPr algn="l"/>
            <a:r>
              <a:rPr lang="en-IN" sz="1800" b="0" i="0" u="none" strike="noStrike" baseline="0" dirty="0">
                <a:latin typeface="HelveticaNeueLTStd-Roman"/>
              </a:rPr>
              <a:t>Financial planning—and cost of money</a:t>
            </a:r>
          </a:p>
          <a:p>
            <a:pPr algn="l"/>
            <a:r>
              <a:rPr lang="en-IN" sz="1800" b="0" i="0" u="none" strike="noStrike" baseline="0" dirty="0">
                <a:latin typeface="HelveticaNeueLTStd-Roman"/>
              </a:rPr>
              <a:t>Budgeting—allocates financial resources among participants and activities</a:t>
            </a:r>
          </a:p>
          <a:p>
            <a:pPr algn="l"/>
            <a:r>
              <a:rPr lang="en-IN" sz="1800" b="0" i="0" u="none" strike="noStrike" baseline="0" dirty="0">
                <a:latin typeface="HelveticaNeueLTStd-Roman"/>
              </a:rPr>
              <a:t>Capital budgeting—financing of asset acquisitions</a:t>
            </a:r>
          </a:p>
          <a:p>
            <a:pPr algn="l"/>
            <a:r>
              <a:rPr lang="en-IN" sz="1800" b="0" i="0" u="none" strike="noStrike" baseline="0" dirty="0">
                <a:latin typeface="HelveticaNeueLTStd-Roman"/>
              </a:rPr>
              <a:t>Managing financial transactions</a:t>
            </a:r>
          </a:p>
          <a:p>
            <a:pPr algn="l"/>
            <a:r>
              <a:rPr lang="en-IN" sz="1800" b="0" i="0" u="none" strike="noStrike" baseline="0" dirty="0">
                <a:latin typeface="HelveticaNeueLTStd-Roman"/>
              </a:rPr>
              <a:t>Handling multiple currencies</a:t>
            </a:r>
          </a:p>
          <a:p>
            <a:pPr algn="l"/>
            <a:r>
              <a:rPr lang="en-IN" sz="1800" b="0" i="0" u="none" strike="noStrike" baseline="0" dirty="0">
                <a:latin typeface="HelveticaNeueLTStd-Roman"/>
              </a:rPr>
              <a:t>Virtual close—the ability to close the books at any time on short notice</a:t>
            </a:r>
          </a:p>
          <a:p>
            <a:pPr algn="l"/>
            <a:r>
              <a:rPr lang="en-IN" sz="1800" b="0" i="0" u="none" strike="noStrike" baseline="0" dirty="0">
                <a:latin typeface="HelveticaNeueLTStd-Roman"/>
              </a:rPr>
              <a:t>Investment management—managing organizational investments in stocks, bonds, real estate, and other investment vehicles</a:t>
            </a:r>
          </a:p>
          <a:p>
            <a:pPr algn="l"/>
            <a:r>
              <a:rPr lang="en-IN" sz="1800" b="0" i="0" u="none" strike="noStrike" baseline="0" dirty="0">
                <a:latin typeface="HelveticaNeueLTStd-Roman"/>
              </a:rPr>
              <a:t>Budgetary control—monitoring expenditures and comparing them against the budget</a:t>
            </a:r>
          </a:p>
          <a:p>
            <a:pPr algn="l"/>
            <a:r>
              <a:rPr lang="en-IN" sz="1800" b="0" i="0" u="none" strike="noStrike" baseline="0" dirty="0">
                <a:latin typeface="HelveticaNeueLTStd-Roman"/>
              </a:rPr>
              <a:t>Auditing—ensuring the accuracy of the organization’s financial transactions and assessing the condition of the organization’s financial health</a:t>
            </a:r>
          </a:p>
          <a:p>
            <a:pPr algn="l"/>
            <a:r>
              <a:rPr lang="en-IN" sz="1800" b="0" i="0" u="none" strike="noStrike" baseline="0" dirty="0">
                <a:latin typeface="HelveticaNeueLTStd-Roman"/>
              </a:rPr>
              <a:t>Payroll</a:t>
            </a:r>
            <a:endParaRPr lang="en-IN" dirty="0"/>
          </a:p>
        </p:txBody>
      </p:sp>
    </p:spTree>
    <p:extLst>
      <p:ext uri="{BB962C8B-B14F-4D97-AF65-F5344CB8AC3E}">
        <p14:creationId xmlns:p14="http://schemas.microsoft.com/office/powerpoint/2010/main" val="277319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7A06-D3A3-4255-A7E2-B956E5DAE90C}"/>
              </a:ext>
            </a:extLst>
          </p:cNvPr>
          <p:cNvSpPr>
            <a:spLocks noGrp="1"/>
          </p:cNvSpPr>
          <p:nvPr>
            <p:ph type="title"/>
          </p:nvPr>
        </p:nvSpPr>
        <p:spPr>
          <a:xfrm>
            <a:off x="677334" y="609600"/>
            <a:ext cx="8596668" cy="702365"/>
          </a:xfrm>
        </p:spPr>
        <p:txBody>
          <a:bodyPr/>
          <a:lstStyle/>
          <a:p>
            <a:endParaRPr lang="en-IN" dirty="0"/>
          </a:p>
        </p:txBody>
      </p:sp>
      <p:sp>
        <p:nvSpPr>
          <p:cNvPr id="3" name="Content Placeholder 2">
            <a:extLst>
              <a:ext uri="{FF2B5EF4-FFF2-40B4-BE49-F238E27FC236}">
                <a16:creationId xmlns:a16="http://schemas.microsoft.com/office/drawing/2014/main" id="{9A54E013-9747-4B94-8EC9-05DB1D23BCE6}"/>
              </a:ext>
            </a:extLst>
          </p:cNvPr>
          <p:cNvSpPr>
            <a:spLocks noGrp="1"/>
          </p:cNvSpPr>
          <p:nvPr>
            <p:ph idx="1"/>
          </p:nvPr>
        </p:nvSpPr>
        <p:spPr/>
        <p:txBody>
          <a:bodyPr>
            <a:normAutofit/>
          </a:bodyPr>
          <a:lstStyle/>
          <a:p>
            <a:pPr algn="l"/>
            <a:r>
              <a:rPr lang="en-IN" sz="2000" b="1" i="0" u="none" strike="noStrike" baseline="0" dirty="0">
                <a:solidFill>
                  <a:schemeClr val="accent5">
                    <a:lumMod val="50000"/>
                  </a:schemeClr>
                </a:solidFill>
                <a:latin typeface="HelveticaNeueLTStd-Blk"/>
              </a:rPr>
              <a:t>Marketing and Sales</a:t>
            </a:r>
          </a:p>
          <a:p>
            <a:pPr algn="l"/>
            <a:r>
              <a:rPr lang="en-IN" sz="2000" b="0" i="0" u="none" strike="noStrike" baseline="0" dirty="0">
                <a:solidFill>
                  <a:srgbClr val="000000"/>
                </a:solidFill>
                <a:latin typeface="HelveticaNeueLTStd-Roman"/>
              </a:rPr>
              <a:t>Customer relations—know who customers are and treat them like royalty</a:t>
            </a:r>
          </a:p>
          <a:p>
            <a:pPr algn="l"/>
            <a:r>
              <a:rPr lang="en-IN" sz="2000" b="0" i="0" u="none" strike="noStrike" baseline="0" dirty="0">
                <a:solidFill>
                  <a:srgbClr val="000000"/>
                </a:solidFill>
                <a:latin typeface="HelveticaNeueLTStd-Roman"/>
              </a:rPr>
              <a:t>Customer profiles and preferences</a:t>
            </a:r>
          </a:p>
          <a:p>
            <a:pPr algn="l"/>
            <a:r>
              <a:rPr lang="en-IN" sz="2000" b="0" i="0" u="none" strike="noStrike" baseline="0" dirty="0">
                <a:solidFill>
                  <a:srgbClr val="000000"/>
                </a:solidFill>
                <a:latin typeface="HelveticaNeueLTStd-Roman"/>
              </a:rPr>
              <a:t>Sales force automation—using software to automate the business tasks of sales, thereby improving the productivity of salespeople</a:t>
            </a:r>
            <a:endParaRPr lang="en-IN" sz="2000" dirty="0"/>
          </a:p>
        </p:txBody>
      </p:sp>
    </p:spTree>
    <p:extLst>
      <p:ext uri="{BB962C8B-B14F-4D97-AF65-F5344CB8AC3E}">
        <p14:creationId xmlns:p14="http://schemas.microsoft.com/office/powerpoint/2010/main" val="278533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A139-04BC-4324-9C7C-1E84804E1A65}"/>
              </a:ext>
            </a:extLst>
          </p:cNvPr>
          <p:cNvSpPr>
            <a:spLocks noGrp="1"/>
          </p:cNvSpPr>
          <p:nvPr>
            <p:ph type="title"/>
          </p:nvPr>
        </p:nvSpPr>
        <p:spPr/>
        <p:txBody>
          <a:bodyPr>
            <a:normAutofit/>
          </a:bodyPr>
          <a:lstStyle/>
          <a:p>
            <a:r>
              <a:rPr lang="en-IN" sz="2000" b="1" i="0" u="none" strike="noStrike" baseline="0" dirty="0">
                <a:solidFill>
                  <a:schemeClr val="accent5">
                    <a:lumMod val="50000"/>
                  </a:schemeClr>
                </a:solidFill>
                <a:latin typeface="HelveticaNeueLTStd-Blk"/>
              </a:rPr>
              <a:t>Production/Operations and Logistics</a:t>
            </a:r>
            <a:endParaRPr lang="en-IN" sz="2000" b="1" dirty="0">
              <a:solidFill>
                <a:schemeClr val="accent5">
                  <a:lumMod val="50000"/>
                </a:schemeClr>
              </a:solidFill>
            </a:endParaRPr>
          </a:p>
        </p:txBody>
      </p:sp>
      <p:sp>
        <p:nvSpPr>
          <p:cNvPr id="3" name="Content Placeholder 2">
            <a:extLst>
              <a:ext uri="{FF2B5EF4-FFF2-40B4-BE49-F238E27FC236}">
                <a16:creationId xmlns:a16="http://schemas.microsoft.com/office/drawing/2014/main" id="{ABE9C349-1863-4218-A211-30FD9E3EEAFE}"/>
              </a:ext>
            </a:extLst>
          </p:cNvPr>
          <p:cNvSpPr>
            <a:spLocks noGrp="1"/>
          </p:cNvSpPr>
          <p:nvPr>
            <p:ph idx="1"/>
          </p:nvPr>
        </p:nvSpPr>
        <p:spPr>
          <a:xfrm>
            <a:off x="677334" y="1484243"/>
            <a:ext cx="8596668" cy="4557119"/>
          </a:xfrm>
        </p:spPr>
        <p:txBody>
          <a:bodyPr>
            <a:normAutofit fontScale="92500" lnSpcReduction="10000"/>
          </a:bodyPr>
          <a:lstStyle/>
          <a:p>
            <a:pPr algn="l"/>
            <a:r>
              <a:rPr lang="en-IN" sz="1800" b="0" i="0" u="none" strike="noStrike" baseline="0" dirty="0">
                <a:latin typeface="HelveticaNeueLTStd-Roman"/>
              </a:rPr>
              <a:t>Inventory management—when to order new inventory, how much inventory to order, and how much inventory to keep in stock</a:t>
            </a:r>
          </a:p>
          <a:p>
            <a:pPr algn="l"/>
            <a:r>
              <a:rPr lang="en-IN" sz="1800" b="0" i="0" u="none" strike="noStrike" baseline="0" dirty="0">
                <a:latin typeface="HelveticaNeueLTStd-Roman"/>
              </a:rPr>
              <a:t>Quality control—controlling for defects in incoming material and defects in goods produced Materials requirements planning—planning process that integrates production, purchasing, and inventory management of interdependent items (MRP)</a:t>
            </a:r>
          </a:p>
          <a:p>
            <a:pPr algn="l"/>
            <a:r>
              <a:rPr lang="en-IN" sz="1800" b="0" i="0" u="none" strike="noStrike" baseline="0" dirty="0">
                <a:latin typeface="HelveticaNeueLTStd-Roman"/>
              </a:rPr>
              <a:t>Manufacturing resource planning—planning process that integrates an enterprise’s production, inventory management, purchasing, financing, and labor activities (MRP II)</a:t>
            </a:r>
          </a:p>
          <a:p>
            <a:pPr algn="l"/>
            <a:r>
              <a:rPr lang="en-IN" sz="1800" b="0" i="0" u="none" strike="noStrike" baseline="0" dirty="0">
                <a:latin typeface="HelveticaNeueLTStd-Roman"/>
              </a:rPr>
              <a:t>Just-in-time systems—a principle of production and inventory control in which materials and parts arrive precisely when and where needed for production (JIT)</a:t>
            </a:r>
          </a:p>
          <a:p>
            <a:pPr algn="l"/>
            <a:r>
              <a:rPr lang="en-IN" sz="1800" b="0" i="0" u="none" strike="noStrike" baseline="0" dirty="0">
                <a:latin typeface="HelveticaNeueLTStd-Roman"/>
              </a:rPr>
              <a:t>Computer-integrated manufacturing—a manufacturing approach that integrates several computerized systems, such as computer-assisted design (CAD), computer-assisted manufacturing (CAM), MRP, and JIT</a:t>
            </a:r>
          </a:p>
          <a:p>
            <a:pPr algn="l"/>
            <a:r>
              <a:rPr lang="en-IN" sz="1800" b="0" i="0" u="none" strike="noStrike" baseline="0" dirty="0">
                <a:latin typeface="HelveticaNeueLTStd-Roman"/>
              </a:rPr>
              <a:t>Product lifecycle management—business strategy that enables manufacturers to collaborate on product design and development efforts, using the Web</a:t>
            </a:r>
            <a:endParaRPr lang="en-IN" dirty="0"/>
          </a:p>
        </p:txBody>
      </p:sp>
    </p:spTree>
    <p:extLst>
      <p:ext uri="{BB962C8B-B14F-4D97-AF65-F5344CB8AC3E}">
        <p14:creationId xmlns:p14="http://schemas.microsoft.com/office/powerpoint/2010/main" val="24662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9D89-087D-4C0A-B269-3E185EC0E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738348-7B48-46B6-A0B6-356B79806AC3}"/>
              </a:ext>
            </a:extLst>
          </p:cNvPr>
          <p:cNvSpPr>
            <a:spLocks noGrp="1"/>
          </p:cNvSpPr>
          <p:nvPr>
            <p:ph idx="1"/>
          </p:nvPr>
        </p:nvSpPr>
        <p:spPr/>
        <p:txBody>
          <a:bodyPr/>
          <a:lstStyle/>
          <a:p>
            <a:pPr algn="l"/>
            <a:r>
              <a:rPr lang="en-IN" sz="1800" b="1" i="0" u="none" strike="noStrike" baseline="0" dirty="0">
                <a:solidFill>
                  <a:schemeClr val="accent5">
                    <a:lumMod val="50000"/>
                  </a:schemeClr>
                </a:solidFill>
                <a:latin typeface="HelveticaNeueLTStd-Blk"/>
              </a:rPr>
              <a:t>Human Resource Management</a:t>
            </a:r>
          </a:p>
          <a:p>
            <a:pPr algn="l"/>
            <a:r>
              <a:rPr lang="en-IN" sz="1800" b="0" i="0" u="none" strike="noStrike" baseline="0" dirty="0">
                <a:solidFill>
                  <a:srgbClr val="000000"/>
                </a:solidFill>
                <a:latin typeface="HelveticaNeueLTStd-Roman"/>
              </a:rPr>
              <a:t>Recruitment—finding employees, testing them, and deciding which ones to hire</a:t>
            </a:r>
          </a:p>
          <a:p>
            <a:pPr algn="l"/>
            <a:r>
              <a:rPr lang="en-IN" sz="1800" b="0" i="0" u="none" strike="noStrike" baseline="0" dirty="0">
                <a:solidFill>
                  <a:srgbClr val="000000"/>
                </a:solidFill>
                <a:latin typeface="HelveticaNeueLTStd-Roman"/>
              </a:rPr>
              <a:t>Performance evaluation—periodic evaluation by superiors</a:t>
            </a:r>
          </a:p>
          <a:p>
            <a:pPr algn="l"/>
            <a:r>
              <a:rPr lang="en-IN" sz="1800" b="0" i="0" u="none" strike="noStrike" baseline="0" dirty="0">
                <a:solidFill>
                  <a:srgbClr val="000000"/>
                </a:solidFill>
                <a:latin typeface="HelveticaNeueLTStd-Roman"/>
              </a:rPr>
              <a:t>Training</a:t>
            </a:r>
          </a:p>
          <a:p>
            <a:pPr algn="l"/>
            <a:r>
              <a:rPr lang="en-IN" sz="1800" b="0" i="0" u="none" strike="noStrike" baseline="0" dirty="0">
                <a:solidFill>
                  <a:srgbClr val="000000"/>
                </a:solidFill>
                <a:latin typeface="HelveticaNeueLTStd-Roman"/>
              </a:rPr>
              <a:t>Employee records</a:t>
            </a:r>
          </a:p>
          <a:p>
            <a:pPr algn="l"/>
            <a:r>
              <a:rPr lang="en-IN" sz="1800" b="0" i="0" u="none" strike="noStrike" baseline="0" dirty="0">
                <a:solidFill>
                  <a:srgbClr val="000000"/>
                </a:solidFill>
                <a:latin typeface="HelveticaNeueLTStd-Roman"/>
              </a:rPr>
              <a:t>Benefits</a:t>
            </a:r>
            <a:r>
              <a:rPr lang="en-IN" dirty="0">
                <a:solidFill>
                  <a:srgbClr val="000000"/>
                </a:solidFill>
                <a:latin typeface="HelveticaNeueLTStd-Roman"/>
              </a:rPr>
              <a:t> </a:t>
            </a:r>
            <a:r>
              <a:rPr lang="en-IN" sz="1800" b="0" i="0" u="none" strike="noStrike" baseline="0" dirty="0">
                <a:solidFill>
                  <a:srgbClr val="000000"/>
                </a:solidFill>
                <a:latin typeface="HelveticaNeueLTStd-Roman"/>
              </a:rPr>
              <a:t>administration—retirement, disability, unemployment, and so on</a:t>
            </a:r>
            <a:endParaRPr lang="en-IN" dirty="0"/>
          </a:p>
        </p:txBody>
      </p:sp>
    </p:spTree>
    <p:extLst>
      <p:ext uri="{BB962C8B-B14F-4D97-AF65-F5344CB8AC3E}">
        <p14:creationId xmlns:p14="http://schemas.microsoft.com/office/powerpoint/2010/main" val="349926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32598-F4CA-4F1D-B763-9FE85B3C4BD7}"/>
              </a:ext>
            </a:extLst>
          </p:cNvPr>
          <p:cNvSpPr>
            <a:spLocks noGrp="1"/>
          </p:cNvSpPr>
          <p:nvPr>
            <p:ph type="title"/>
          </p:nvPr>
        </p:nvSpPr>
        <p:spPr>
          <a:xfrm>
            <a:off x="677334" y="609600"/>
            <a:ext cx="8596668" cy="662609"/>
          </a:xfrm>
        </p:spPr>
        <p:txBody>
          <a:bodyPr>
            <a:normAutofit/>
          </a:bodyPr>
          <a:lstStyle/>
          <a:p>
            <a:r>
              <a:rPr lang="en-IN" sz="2400" b="1" i="0" u="none" strike="noStrike" baseline="0" dirty="0">
                <a:solidFill>
                  <a:schemeClr val="accent5">
                    <a:lumMod val="50000"/>
                  </a:schemeClr>
                </a:solidFill>
                <a:latin typeface="ElectraLTStd-Regular"/>
              </a:rPr>
              <a:t>Examples of information systems supporting the functional areas.</a:t>
            </a:r>
            <a:endParaRPr lang="en-IN" sz="2400" b="1" dirty="0">
              <a:solidFill>
                <a:schemeClr val="accent5">
                  <a:lumMod val="50000"/>
                </a:schemeClr>
              </a:solidFill>
            </a:endParaRPr>
          </a:p>
        </p:txBody>
      </p:sp>
      <p:pic>
        <p:nvPicPr>
          <p:cNvPr id="6" name="Picture 5">
            <a:extLst>
              <a:ext uri="{FF2B5EF4-FFF2-40B4-BE49-F238E27FC236}">
                <a16:creationId xmlns:a16="http://schemas.microsoft.com/office/drawing/2014/main" id="{16D80302-6DFA-48D1-9609-5C4205A8D53D}"/>
              </a:ext>
            </a:extLst>
          </p:cNvPr>
          <p:cNvPicPr>
            <a:picLocks noChangeAspect="1"/>
          </p:cNvPicPr>
          <p:nvPr/>
        </p:nvPicPr>
        <p:blipFill>
          <a:blip r:embed="rId2"/>
          <a:stretch>
            <a:fillRect/>
          </a:stretch>
        </p:blipFill>
        <p:spPr>
          <a:xfrm>
            <a:off x="825532" y="1610684"/>
            <a:ext cx="9054593" cy="4366045"/>
          </a:xfrm>
          <a:prstGeom prst="rect">
            <a:avLst/>
          </a:prstGeom>
        </p:spPr>
      </p:pic>
    </p:spTree>
    <p:extLst>
      <p:ext uri="{BB962C8B-B14F-4D97-AF65-F5344CB8AC3E}">
        <p14:creationId xmlns:p14="http://schemas.microsoft.com/office/powerpoint/2010/main" val="401219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09D9-0A39-4677-A554-2E56996F2750}"/>
              </a:ext>
            </a:extLst>
          </p:cNvPr>
          <p:cNvSpPr>
            <a:spLocks noGrp="1"/>
          </p:cNvSpPr>
          <p:nvPr>
            <p:ph type="title"/>
          </p:nvPr>
        </p:nvSpPr>
        <p:spPr>
          <a:xfrm>
            <a:off x="677334" y="609600"/>
            <a:ext cx="8596668" cy="808383"/>
          </a:xfrm>
        </p:spPr>
        <p:txBody>
          <a:bodyPr>
            <a:normAutofit/>
          </a:bodyPr>
          <a:lstStyle/>
          <a:p>
            <a:r>
              <a:rPr lang="en-IN" b="1" i="0" u="none" strike="noStrike" baseline="0" dirty="0">
                <a:solidFill>
                  <a:schemeClr val="accent5">
                    <a:lumMod val="50000"/>
                  </a:schemeClr>
                </a:solidFill>
                <a:latin typeface="SerifaStd-Bold"/>
              </a:rPr>
              <a:t>Reports</a:t>
            </a:r>
            <a:endParaRPr lang="en-IN" dirty="0">
              <a:solidFill>
                <a:schemeClr val="accent5">
                  <a:lumMod val="50000"/>
                </a:schemeClr>
              </a:solidFill>
            </a:endParaRPr>
          </a:p>
        </p:txBody>
      </p:sp>
      <p:sp>
        <p:nvSpPr>
          <p:cNvPr id="3" name="Content Placeholder 2">
            <a:extLst>
              <a:ext uri="{FF2B5EF4-FFF2-40B4-BE49-F238E27FC236}">
                <a16:creationId xmlns:a16="http://schemas.microsoft.com/office/drawing/2014/main" id="{0D79F40C-2F01-4DDD-9A0C-A49224ABBF27}"/>
              </a:ext>
            </a:extLst>
          </p:cNvPr>
          <p:cNvSpPr>
            <a:spLocks noGrp="1"/>
          </p:cNvSpPr>
          <p:nvPr>
            <p:ph idx="1"/>
          </p:nvPr>
        </p:nvSpPr>
        <p:spPr>
          <a:xfrm>
            <a:off x="677334" y="1603513"/>
            <a:ext cx="8596668" cy="4437849"/>
          </a:xfrm>
        </p:spPr>
        <p:txBody>
          <a:bodyPr/>
          <a:lstStyle/>
          <a:p>
            <a:pPr algn="l"/>
            <a:r>
              <a:rPr lang="en-IN" sz="2000" b="0" i="0" u="none" strike="noStrike" baseline="0" dirty="0">
                <a:latin typeface="ElectraLTStd-Regular"/>
              </a:rPr>
              <a:t>All information systems produce reports: transaction processing systems, functional area information systems, ERP systems, customer relationship management systems, business intelligence systems</a:t>
            </a:r>
          </a:p>
          <a:p>
            <a:pPr algn="l"/>
            <a:r>
              <a:rPr lang="en-IN" sz="2000" b="1" i="0" u="none" strike="noStrike" baseline="0" dirty="0">
                <a:latin typeface="ElectraLTStd-Bold"/>
              </a:rPr>
              <a:t>Routine reports </a:t>
            </a:r>
            <a:r>
              <a:rPr lang="en-IN" sz="2000" b="0" i="0" u="none" strike="noStrike" baseline="0" dirty="0">
                <a:latin typeface="ElectraLTStd-Regular"/>
              </a:rPr>
              <a:t>are produced at scheduled intervals. They range from hourly quality control reports to daily reports on absenteeism rates</a:t>
            </a:r>
          </a:p>
          <a:p>
            <a:pPr algn="l"/>
            <a:r>
              <a:rPr lang="en-IN" sz="2000" b="0" i="0" u="none" strike="noStrike" baseline="0" dirty="0">
                <a:latin typeface="ElectraLTStd-Regular"/>
              </a:rPr>
              <a:t>At other times, they need the information that is normally included in routine reports, but at different times. Such out-of-the routine reports are called </a:t>
            </a:r>
            <a:r>
              <a:rPr lang="en-IN" sz="2000" b="1" i="0" u="none" strike="noStrike" baseline="0" dirty="0">
                <a:latin typeface="ElectraLTStd-Bold"/>
              </a:rPr>
              <a:t>ad hoc (on-demand) reports</a:t>
            </a:r>
            <a:r>
              <a:rPr lang="en-IN" sz="2000" b="0" i="0" u="none" strike="noStrike" baseline="0" dirty="0">
                <a:latin typeface="ElectraLTStd-Regular"/>
              </a:rPr>
              <a:t>.</a:t>
            </a:r>
          </a:p>
          <a:p>
            <a:pPr algn="l"/>
            <a:endParaRPr lang="en-IN" dirty="0"/>
          </a:p>
        </p:txBody>
      </p:sp>
    </p:spTree>
    <p:extLst>
      <p:ext uri="{BB962C8B-B14F-4D97-AF65-F5344CB8AC3E}">
        <p14:creationId xmlns:p14="http://schemas.microsoft.com/office/powerpoint/2010/main" val="4073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A65C09-5E61-4CB4-93FC-5528C5A4C457}"/>
              </a:ext>
            </a:extLst>
          </p:cNvPr>
          <p:cNvSpPr>
            <a:spLocks noGrp="1"/>
          </p:cNvSpPr>
          <p:nvPr>
            <p:ph type="title"/>
          </p:nvPr>
        </p:nvSpPr>
        <p:spPr/>
        <p:txBody>
          <a:bodyPr/>
          <a:lstStyle/>
          <a:p>
            <a:r>
              <a:rPr lang="en-IN" sz="3600" b="1" i="0" u="none" strike="noStrike" baseline="0" dirty="0">
                <a:solidFill>
                  <a:schemeClr val="accent5">
                    <a:lumMod val="50000"/>
                  </a:schemeClr>
                </a:solidFill>
                <a:latin typeface="ElectraLTStd-Regular"/>
              </a:rPr>
              <a:t>Ad hoc reports</a:t>
            </a:r>
            <a:endParaRPr lang="en-IN" b="1" dirty="0">
              <a:solidFill>
                <a:schemeClr val="accent5">
                  <a:lumMod val="50000"/>
                </a:schemeClr>
              </a:solidFill>
            </a:endParaRPr>
          </a:p>
        </p:txBody>
      </p:sp>
      <p:sp>
        <p:nvSpPr>
          <p:cNvPr id="4" name="Content Placeholder 3">
            <a:extLst>
              <a:ext uri="{FF2B5EF4-FFF2-40B4-BE49-F238E27FC236}">
                <a16:creationId xmlns:a16="http://schemas.microsoft.com/office/drawing/2014/main" id="{8F62F384-DB1B-42CE-B0AA-95B12E629D8B}"/>
              </a:ext>
            </a:extLst>
          </p:cNvPr>
          <p:cNvSpPr>
            <a:spLocks noGrp="1"/>
          </p:cNvSpPr>
          <p:nvPr>
            <p:ph idx="1"/>
          </p:nvPr>
        </p:nvSpPr>
        <p:spPr/>
        <p:txBody>
          <a:bodyPr>
            <a:normAutofit/>
          </a:bodyPr>
          <a:lstStyle/>
          <a:p>
            <a:pPr algn="l"/>
            <a:r>
              <a:rPr lang="en-IN" sz="1800" b="0" i="0" u="none" strike="noStrike" baseline="0" dirty="0">
                <a:latin typeface="ElectraLTStd-Regular"/>
              </a:rPr>
              <a:t>Ad hoc reports can also include requests for the following types of information:</a:t>
            </a:r>
          </a:p>
          <a:p>
            <a:pPr algn="l"/>
            <a:r>
              <a:rPr lang="en-IN" sz="1800" b="0" i="0" u="none" strike="noStrike" baseline="0" dirty="0">
                <a:latin typeface="ElectraLTStd-Regular"/>
              </a:rPr>
              <a:t>• </a:t>
            </a:r>
            <a:r>
              <a:rPr lang="en-IN" sz="1800" b="1" i="0" u="none" strike="noStrike" baseline="0" dirty="0">
                <a:latin typeface="ElectraLTStd-Bold"/>
              </a:rPr>
              <a:t>Drill-down reports </a:t>
            </a:r>
            <a:r>
              <a:rPr lang="en-IN" sz="1800" b="0" i="0" u="none" strike="noStrike" baseline="0" dirty="0">
                <a:latin typeface="ElectraLTStd-Regular"/>
              </a:rPr>
              <a:t>display a greater level of detail. For example, a manager might examine sales by region and decide to “drill down” by focusing specifically on sales by store and then by salesperson.</a:t>
            </a:r>
          </a:p>
          <a:p>
            <a:pPr algn="l"/>
            <a:r>
              <a:rPr lang="en-IN" sz="1800" b="0" i="0" u="none" strike="noStrike" baseline="0" dirty="0">
                <a:latin typeface="ElectraLTStd-Regular"/>
              </a:rPr>
              <a:t>• </a:t>
            </a:r>
            <a:r>
              <a:rPr lang="en-IN" sz="1800" b="1" i="0" u="none" strike="noStrike" baseline="0" dirty="0">
                <a:latin typeface="ElectraLTStd-Bold"/>
              </a:rPr>
              <a:t>Key indicator reports </a:t>
            </a:r>
            <a:r>
              <a:rPr lang="en-IN" sz="1800" b="0" i="0" u="none" strike="noStrike" baseline="0" dirty="0">
                <a:latin typeface="ElectraLTStd-Regular"/>
              </a:rPr>
              <a:t>summarize the performance of critical activities. For example, a chief financial officer might want to monitor cash flow and cash on hand.</a:t>
            </a:r>
          </a:p>
          <a:p>
            <a:pPr algn="l"/>
            <a:r>
              <a:rPr lang="en-IN" sz="1800" b="0" i="0" u="none" strike="noStrike" baseline="0" dirty="0">
                <a:latin typeface="ElectraLTStd-Regular"/>
              </a:rPr>
              <a:t>• </a:t>
            </a:r>
            <a:r>
              <a:rPr lang="en-IN" sz="1800" b="1" i="0" u="none" strike="noStrike" baseline="0" dirty="0">
                <a:latin typeface="ElectraLTStd-Bold"/>
              </a:rPr>
              <a:t>Comparative reports </a:t>
            </a:r>
            <a:r>
              <a:rPr lang="en-IN" sz="1800" b="0" i="0" u="none" strike="noStrike" baseline="0" dirty="0">
                <a:latin typeface="ElectraLTStd-Regular"/>
              </a:rPr>
              <a:t>compare, for example, the performances of different business units or of a single unit during different times</a:t>
            </a:r>
            <a:endParaRPr lang="en-IN" dirty="0"/>
          </a:p>
        </p:txBody>
      </p:sp>
    </p:spTree>
    <p:extLst>
      <p:ext uri="{BB962C8B-B14F-4D97-AF65-F5344CB8AC3E}">
        <p14:creationId xmlns:p14="http://schemas.microsoft.com/office/powerpoint/2010/main" val="146270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EA0-4B1C-47BE-90ED-203852BC4EAE}"/>
              </a:ext>
            </a:extLst>
          </p:cNvPr>
          <p:cNvSpPr>
            <a:spLocks noGrp="1"/>
          </p:cNvSpPr>
          <p:nvPr>
            <p:ph type="title"/>
          </p:nvPr>
        </p:nvSpPr>
        <p:spPr>
          <a:xfrm>
            <a:off x="677334" y="609600"/>
            <a:ext cx="8596668" cy="993913"/>
          </a:xfrm>
        </p:spPr>
        <p:txBody>
          <a:bodyPr>
            <a:normAutofit/>
          </a:bodyPr>
          <a:lstStyle/>
          <a:p>
            <a:r>
              <a:rPr lang="en-IN" sz="3200" b="1" i="0" u="none" strike="noStrike" baseline="0" dirty="0">
                <a:solidFill>
                  <a:schemeClr val="accent5">
                    <a:lumMod val="50000"/>
                  </a:schemeClr>
                </a:solidFill>
                <a:latin typeface="ElectraLTStd-Bold"/>
              </a:rPr>
              <a:t>Exception reports</a:t>
            </a:r>
            <a:endParaRPr lang="en-IN" sz="3200" dirty="0">
              <a:solidFill>
                <a:schemeClr val="accent5">
                  <a:lumMod val="50000"/>
                </a:schemeClr>
              </a:solidFill>
            </a:endParaRPr>
          </a:p>
        </p:txBody>
      </p:sp>
      <p:sp>
        <p:nvSpPr>
          <p:cNvPr id="3" name="Content Placeholder 2">
            <a:extLst>
              <a:ext uri="{FF2B5EF4-FFF2-40B4-BE49-F238E27FC236}">
                <a16:creationId xmlns:a16="http://schemas.microsoft.com/office/drawing/2014/main" id="{ABBCC6C1-11D3-4F51-A4B5-2DF328002EBE}"/>
              </a:ext>
            </a:extLst>
          </p:cNvPr>
          <p:cNvSpPr>
            <a:spLocks noGrp="1"/>
          </p:cNvSpPr>
          <p:nvPr>
            <p:ph idx="1"/>
          </p:nvPr>
        </p:nvSpPr>
        <p:spPr/>
        <p:txBody>
          <a:bodyPr/>
          <a:lstStyle/>
          <a:p>
            <a:pPr algn="l"/>
            <a:r>
              <a:rPr lang="en-IN" sz="1800" b="1" i="0" u="none" strike="noStrike" baseline="0" dirty="0">
                <a:latin typeface="ElectraLTStd-Bold"/>
              </a:rPr>
              <a:t>Exception reports </a:t>
            </a:r>
            <a:r>
              <a:rPr lang="en-IN" sz="1800" b="0" i="0" u="none" strike="noStrike" baseline="0" dirty="0">
                <a:latin typeface="ElectraLTStd-Regular"/>
              </a:rPr>
              <a:t>include only information that falls outside certain threshold standards.</a:t>
            </a:r>
          </a:p>
          <a:p>
            <a:pPr algn="l"/>
            <a:r>
              <a:rPr lang="en-IN" sz="1800" b="0" i="0" u="none" strike="noStrike" baseline="0" dirty="0">
                <a:latin typeface="ElectraLTStd-Regular"/>
              </a:rPr>
              <a:t>To implement </a:t>
            </a:r>
            <a:r>
              <a:rPr lang="en-IN" sz="1800" b="0" i="1" u="none" strike="noStrike" baseline="0" dirty="0">
                <a:latin typeface="ElectraLTStd-Cursive"/>
              </a:rPr>
              <a:t>management by exception</a:t>
            </a:r>
            <a:r>
              <a:rPr lang="en-IN" sz="1800" b="0" i="0" u="none" strike="noStrike" baseline="0" dirty="0">
                <a:latin typeface="ElectraLTStd-Regular"/>
              </a:rPr>
              <a:t>, management first establishes performance standards. The company then creates systems to monitor performance (via the incoming data about business transactions such as expenditures), to compare actual performance to the standards, and to identify exceptions to the standards. The system alerts managers to the exceptions via exception reports.</a:t>
            </a:r>
          </a:p>
          <a:p>
            <a:pPr algn="l"/>
            <a:r>
              <a:rPr lang="en-IN" sz="1800" b="0" i="0" u="none" strike="noStrike" baseline="0" dirty="0">
                <a:latin typeface="ElectraLTStd-Regular"/>
              </a:rPr>
              <a:t>Sales figures exception is an example</a:t>
            </a:r>
            <a:endParaRPr lang="en-IN" dirty="0"/>
          </a:p>
        </p:txBody>
      </p:sp>
    </p:spTree>
    <p:extLst>
      <p:ext uri="{BB962C8B-B14F-4D97-AF65-F5344CB8AC3E}">
        <p14:creationId xmlns:p14="http://schemas.microsoft.com/office/powerpoint/2010/main" val="2469068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1122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ElectraLTStd-Bold</vt:lpstr>
      <vt:lpstr>ElectraLTStd-Cursive</vt:lpstr>
      <vt:lpstr>ElectraLTStd-Regular</vt:lpstr>
      <vt:lpstr>HelveticaNeueLTStd-Bd</vt:lpstr>
      <vt:lpstr>HelveticaNeueLTStd-Blk</vt:lpstr>
      <vt:lpstr>HelveticaNeueLTStd-It</vt:lpstr>
      <vt:lpstr>HelveticaNeueLTStd-Roman</vt:lpstr>
      <vt:lpstr>SerifaStd-Bold</vt:lpstr>
      <vt:lpstr>sofia-pro</vt:lpstr>
      <vt:lpstr>Trebuchet MS</vt:lpstr>
      <vt:lpstr>Wingdings 3</vt:lpstr>
      <vt:lpstr>Facet</vt:lpstr>
      <vt:lpstr>Mod 6</vt:lpstr>
      <vt:lpstr>Activities Supported by Functional Area Information Systems</vt:lpstr>
      <vt:lpstr>PowerPoint Presentation</vt:lpstr>
      <vt:lpstr>Production/Operations and Logistics</vt:lpstr>
      <vt:lpstr>PowerPoint Presentation</vt:lpstr>
      <vt:lpstr>Examples of information systems supporting the functional areas.</vt:lpstr>
      <vt:lpstr>Reports</vt:lpstr>
      <vt:lpstr>Ad hoc reports</vt:lpstr>
      <vt:lpstr>Exception reports</vt:lpstr>
      <vt:lpstr>Strategies for Acquiring IT Applications</vt:lpstr>
      <vt:lpstr>Application Service Providers and Software-as-a-Service Vendors</vt:lpstr>
      <vt:lpstr>Application Service Providers and Software-as-a-Service Vendors</vt:lpstr>
      <vt:lpstr>The Traditional Systems Development Life Cycle</vt:lpstr>
      <vt:lpstr>Comparison of user and developer involvement over the SDLC.</vt:lpstr>
      <vt:lpstr>SDLC</vt:lpstr>
      <vt:lpstr>Alternative Methods and Tools for Systems Development</vt:lpstr>
      <vt:lpstr>Agile Development </vt:lpstr>
      <vt:lpstr>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Shaju</dc:creator>
  <cp:lastModifiedBy>mary Shaju</cp:lastModifiedBy>
  <cp:revision>17</cp:revision>
  <dcterms:created xsi:type="dcterms:W3CDTF">2020-11-20T06:06:47Z</dcterms:created>
  <dcterms:modified xsi:type="dcterms:W3CDTF">2020-11-20T18:28:59Z</dcterms:modified>
</cp:coreProperties>
</file>