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5" r:id="rId3"/>
    <p:sldId id="266" r:id="rId4"/>
    <p:sldId id="264" r:id="rId5"/>
    <p:sldId id="267" r:id="rId6"/>
    <p:sldId id="268" r:id="rId7"/>
    <p:sldId id="269" r:id="rId8"/>
    <p:sldId id="270" r:id="rId9"/>
    <p:sldId id="271" r:id="rId10"/>
    <p:sldId id="272" r:id="rId11"/>
    <p:sldId id="273" r:id="rId12"/>
    <p:sldId id="278" r:id="rId13"/>
    <p:sldId id="275" r:id="rId14"/>
    <p:sldId id="27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C830-6D65-4A45-9E6F-DB265F9DF87D}"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2E508-8535-4A77-A0AE-141F032F63BE}" type="slidenum">
              <a:rPr lang="en-US" smtClean="0"/>
              <a:t>‹#›</a:t>
            </a:fld>
            <a:endParaRPr lang="en-US"/>
          </a:p>
        </p:txBody>
      </p:sp>
    </p:spTree>
    <p:extLst>
      <p:ext uri="{BB962C8B-B14F-4D97-AF65-F5344CB8AC3E}">
        <p14:creationId xmlns:p14="http://schemas.microsoft.com/office/powerpoint/2010/main" val="7365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E2BBF-746E-44F2-B26E-6F9500DD2301}" type="datetime1">
              <a:rPr lang="en-US" smtClean="0"/>
              <a:t>1/29/2023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E032BBA-158E-4A72-9822-E1B63FF2A07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386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55C4A-5815-405B-ABC0-8C155EED8D6A}"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32BBA-158E-4A72-9822-E1B63FF2A07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56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81510-49A3-460B-A8EA-2892F83B4F56}"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32BBA-158E-4A72-9822-E1B63FF2A07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06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85A8D-E67D-4FD0-B7AF-8FFBB30345EF}"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32BBA-158E-4A72-9822-E1B63FF2A07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22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49251-0B3E-46F4-B7FE-DCA08E63A956}"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32BBA-158E-4A72-9822-E1B63FF2A07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067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045111-A5B7-4735-A03D-B13EC3191864}"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32BBA-158E-4A72-9822-E1B63FF2A07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874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EB9CDA-06E3-43F1-824C-D40AF5CFAA87}" type="datetime1">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32BBA-158E-4A72-9822-E1B63FF2A07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07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DE131-C712-488F-A479-C135207026BC}" type="datetime1">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32BBA-158E-4A72-9822-E1B63FF2A07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37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C5BE6-7D22-494F-AE2B-BEEB409A8840}" type="datetime1">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32BBA-158E-4A72-9822-E1B63FF2A073}" type="slidenum">
              <a:rPr lang="en-US" smtClean="0"/>
              <a:t>‹#›</a:t>
            </a:fld>
            <a:endParaRPr lang="en-US"/>
          </a:p>
        </p:txBody>
      </p:sp>
    </p:spTree>
    <p:extLst>
      <p:ext uri="{BB962C8B-B14F-4D97-AF65-F5344CB8AC3E}">
        <p14:creationId xmlns:p14="http://schemas.microsoft.com/office/powerpoint/2010/main" val="116493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991DAC-85AB-46F5-990E-A59A8165C011}"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32BBA-158E-4A72-9822-E1B63FF2A07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014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A3E571-D8C2-48CF-A1D4-7EF7E3C2EA3C}" type="datetime1">
              <a:rPr lang="en-US" smtClean="0"/>
              <a:t>1/29/2023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E032BBA-158E-4A72-9822-E1B63FF2A07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48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ECE365-5364-4C6E-94B8-1EE63B3F6DFE}" type="datetime1">
              <a:rPr lang="en-US" smtClean="0"/>
              <a:t>1/29/2023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032BBA-158E-4A72-9822-E1B63FF2A07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183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researchgat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8CB4-7AAA-DA3B-904C-7C64A536628A}"/>
              </a:ext>
            </a:extLst>
          </p:cNvPr>
          <p:cNvSpPr>
            <a:spLocks noGrp="1"/>
          </p:cNvSpPr>
          <p:nvPr>
            <p:ph type="ctrTitle"/>
          </p:nvPr>
        </p:nvSpPr>
        <p:spPr/>
        <p:txBody>
          <a:bodyPr>
            <a:normAutofit fontScale="90000"/>
          </a:bodyPr>
          <a:lstStyle/>
          <a:p>
            <a:pPr algn="ctr"/>
            <a:r>
              <a:rPr lang="en-US" dirty="0"/>
              <a:t>IOT FOR HEALTHCARE</a:t>
            </a:r>
            <a:br>
              <a:rPr lang="en-US" dirty="0"/>
            </a:br>
            <a:r>
              <a:rPr lang="en-US" dirty="0"/>
              <a:t>MINI PROJECT</a:t>
            </a:r>
          </a:p>
        </p:txBody>
      </p:sp>
      <p:sp>
        <p:nvSpPr>
          <p:cNvPr id="3" name="Subtitle 2">
            <a:extLst>
              <a:ext uri="{FF2B5EF4-FFF2-40B4-BE49-F238E27FC236}">
                <a16:creationId xmlns:a16="http://schemas.microsoft.com/office/drawing/2014/main" id="{CE3E98C2-34CA-14A7-B640-4FFC1B56CCFA}"/>
              </a:ext>
            </a:extLst>
          </p:cNvPr>
          <p:cNvSpPr>
            <a:spLocks noGrp="1"/>
          </p:cNvSpPr>
          <p:nvPr>
            <p:ph type="subTitle" idx="1"/>
          </p:nvPr>
        </p:nvSpPr>
        <p:spPr>
          <a:xfrm>
            <a:off x="2417779" y="3835153"/>
            <a:ext cx="8637073" cy="1378258"/>
          </a:xfrm>
        </p:spPr>
        <p:txBody>
          <a:bodyPr>
            <a:normAutofit lnSpcReduction="10000"/>
          </a:bodyPr>
          <a:lstStyle/>
          <a:p>
            <a:r>
              <a:rPr lang="en-US" dirty="0"/>
              <a:t>PRESENTED BY                                                        UNDER THE MENTORSHIP OF</a:t>
            </a:r>
          </a:p>
          <a:p>
            <a:r>
              <a:rPr lang="en-US" dirty="0"/>
              <a:t>NAME :-VEDANT NEGI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Sachin Sharma</a:t>
            </a:r>
            <a:endParaRPr lang="en-US" dirty="0"/>
          </a:p>
          <a:p>
            <a:r>
              <a:rPr lang="en-US" dirty="0"/>
              <a:t>UNIVERSITY ROLL NO. :- 2019225</a:t>
            </a:r>
          </a:p>
        </p:txBody>
      </p:sp>
    </p:spTree>
    <p:extLst>
      <p:ext uri="{BB962C8B-B14F-4D97-AF65-F5344CB8AC3E}">
        <p14:creationId xmlns:p14="http://schemas.microsoft.com/office/powerpoint/2010/main" val="61912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AF3D-8828-2C1A-2EA4-A6E3B4B77A0A}"/>
              </a:ext>
            </a:extLst>
          </p:cNvPr>
          <p:cNvSpPr>
            <a:spLocks noGrp="1"/>
          </p:cNvSpPr>
          <p:nvPr>
            <p:ph type="title"/>
          </p:nvPr>
        </p:nvSpPr>
        <p:spPr/>
        <p:txBody>
          <a:bodyPr/>
          <a:lstStyle/>
          <a:p>
            <a:pPr algn="ctr"/>
            <a:r>
              <a:rPr lang="en-US" dirty="0"/>
              <a:t>WORKING &amp; SETUP</a:t>
            </a:r>
          </a:p>
        </p:txBody>
      </p:sp>
      <p:sp>
        <p:nvSpPr>
          <p:cNvPr id="3" name="Content Placeholder 2">
            <a:extLst>
              <a:ext uri="{FF2B5EF4-FFF2-40B4-BE49-F238E27FC236}">
                <a16:creationId xmlns:a16="http://schemas.microsoft.com/office/drawing/2014/main" id="{2760AA81-854A-37DA-39DA-B822E0A1C5F6}"/>
              </a:ext>
            </a:extLst>
          </p:cNvPr>
          <p:cNvSpPr>
            <a:spLocks noGrp="1"/>
          </p:cNvSpPr>
          <p:nvPr>
            <p:ph idx="1"/>
          </p:nvPr>
        </p:nvSpPr>
        <p:spPr/>
        <p:txBody>
          <a:bodyPr/>
          <a:lstStyle/>
          <a:p>
            <a:r>
              <a:rPr lang="en-US" dirty="0"/>
              <a:t>OLED Address :-</a:t>
            </a:r>
          </a:p>
          <a:p>
            <a:pPr marL="0" indent="0">
              <a:buNone/>
            </a:pPr>
            <a:r>
              <a:rPr lang="en-US" dirty="0"/>
              <a:t>	</a:t>
            </a:r>
          </a:p>
          <a:p>
            <a:pPr marL="0" indent="0">
              <a:buNone/>
            </a:pPr>
            <a:r>
              <a:rPr lang="en-US" dirty="0"/>
              <a:t>	Since the OLED used here is an 12C OLED, so it has a particular device address.</a:t>
            </a:r>
          </a:p>
          <a:p>
            <a:pPr marL="0" indent="0">
              <a:buNone/>
            </a:pPr>
            <a:r>
              <a:rPr lang="en-US" dirty="0"/>
              <a:t>    To find the 12C address first scan the OLED Display has a device address of 0x3C or </a:t>
            </a:r>
          </a:p>
          <a:p>
            <a:pPr marL="0" indent="0">
              <a:buNone/>
            </a:pPr>
            <a:r>
              <a:rPr lang="en-US" dirty="0"/>
              <a:t>    0x3D.</a:t>
            </a:r>
          </a:p>
        </p:txBody>
      </p:sp>
    </p:spTree>
    <p:extLst>
      <p:ext uri="{BB962C8B-B14F-4D97-AF65-F5344CB8AC3E}">
        <p14:creationId xmlns:p14="http://schemas.microsoft.com/office/powerpoint/2010/main" val="384336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E169-7DE2-52F3-9483-58284777577D}"/>
              </a:ext>
            </a:extLst>
          </p:cNvPr>
          <p:cNvSpPr>
            <a:spLocks noGrp="1"/>
          </p:cNvSpPr>
          <p:nvPr>
            <p:ph type="title"/>
          </p:nvPr>
        </p:nvSpPr>
        <p:spPr/>
        <p:txBody>
          <a:bodyPr/>
          <a:lstStyle/>
          <a:p>
            <a:pPr algn="ctr"/>
            <a:r>
              <a:rPr lang="en-US" dirty="0"/>
              <a:t>Working &amp; setup</a:t>
            </a:r>
          </a:p>
        </p:txBody>
      </p:sp>
      <p:sp>
        <p:nvSpPr>
          <p:cNvPr id="3" name="Content Placeholder 2">
            <a:extLst>
              <a:ext uri="{FF2B5EF4-FFF2-40B4-BE49-F238E27FC236}">
                <a16:creationId xmlns:a16="http://schemas.microsoft.com/office/drawing/2014/main" id="{CFAA2828-5FAB-449F-F8F1-47A724EB21E4}"/>
              </a:ext>
            </a:extLst>
          </p:cNvPr>
          <p:cNvSpPr>
            <a:spLocks noGrp="1"/>
          </p:cNvSpPr>
          <p:nvPr>
            <p:ph idx="1"/>
          </p:nvPr>
        </p:nvSpPr>
        <p:spPr>
          <a:xfrm>
            <a:off x="1433823" y="2015732"/>
            <a:ext cx="9603275" cy="3450613"/>
          </a:xfrm>
        </p:spPr>
        <p:txBody>
          <a:bodyPr/>
          <a:lstStyle/>
          <a:p>
            <a:r>
              <a:rPr lang="en-US" dirty="0"/>
              <a:t>FINAL DISPLAYED OUTPUT :-</a:t>
            </a:r>
          </a:p>
          <a:p>
            <a:pPr marL="0" indent="0">
              <a:buNone/>
            </a:pPr>
            <a:r>
              <a:rPr lang="en-US" dirty="0"/>
              <a:t>	After code is uploaded to Arduino Board, at first no graph or waveform is seen.</a:t>
            </a:r>
          </a:p>
          <a:p>
            <a:pPr marL="0" indent="0">
              <a:buNone/>
            </a:pPr>
            <a:r>
              <a:rPr lang="en-US" dirty="0"/>
              <a:t>    But when the finger is placed the BPM value is displayed as well as the graph is drawn </a:t>
            </a:r>
          </a:p>
          <a:p>
            <a:pPr marL="0" indent="0">
              <a:buNone/>
            </a:pPr>
            <a:r>
              <a:rPr lang="en-US" dirty="0"/>
              <a:t>    along with the beep sound from the buzzer. The value may be irregular or unstable at </a:t>
            </a:r>
          </a:p>
          <a:p>
            <a:pPr marL="0" indent="0">
              <a:buNone/>
            </a:pPr>
            <a:r>
              <a:rPr lang="en-US" dirty="0"/>
              <a:t>    starting for few seconds but later the value becomes stable. The sensor is not too </a:t>
            </a:r>
          </a:p>
          <a:p>
            <a:pPr marL="0" indent="0">
              <a:buNone/>
            </a:pPr>
            <a:r>
              <a:rPr lang="en-US" dirty="0"/>
              <a:t>    accurate as it is cheap. So do not use this for medical purpose.</a:t>
            </a:r>
          </a:p>
          <a:p>
            <a:pPr marL="0" indent="0">
              <a:buNone/>
            </a:pPr>
            <a:endParaRPr lang="en-US" dirty="0"/>
          </a:p>
        </p:txBody>
      </p:sp>
    </p:spTree>
    <p:extLst>
      <p:ext uri="{BB962C8B-B14F-4D97-AF65-F5344CB8AC3E}">
        <p14:creationId xmlns:p14="http://schemas.microsoft.com/office/powerpoint/2010/main" val="123081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8842-4BBC-E4E9-B38E-A9E824F4AADC}"/>
              </a:ext>
            </a:extLst>
          </p:cNvPr>
          <p:cNvSpPr>
            <a:spLocks noGrp="1"/>
          </p:cNvSpPr>
          <p:nvPr>
            <p:ph type="title"/>
          </p:nvPr>
        </p:nvSpPr>
        <p:spPr/>
        <p:txBody>
          <a:bodyPr/>
          <a:lstStyle/>
          <a:p>
            <a:pPr algn="ctr"/>
            <a:r>
              <a:rPr lang="en-US" dirty="0"/>
              <a:t>SOURCE CODE &amp; PROGRAM</a:t>
            </a:r>
          </a:p>
        </p:txBody>
      </p:sp>
      <p:pic>
        <p:nvPicPr>
          <p:cNvPr id="5" name="Content Placeholder 4">
            <a:extLst>
              <a:ext uri="{FF2B5EF4-FFF2-40B4-BE49-F238E27FC236}">
                <a16:creationId xmlns:a16="http://schemas.microsoft.com/office/drawing/2014/main" id="{E4D9C454-1E90-69AC-9E64-C6EFBB168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564" y="2016125"/>
            <a:ext cx="6379197" cy="3449638"/>
          </a:xfrm>
        </p:spPr>
      </p:pic>
    </p:spTree>
    <p:extLst>
      <p:ext uri="{BB962C8B-B14F-4D97-AF65-F5344CB8AC3E}">
        <p14:creationId xmlns:p14="http://schemas.microsoft.com/office/powerpoint/2010/main" val="423165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4CF2-8AD2-D472-B514-6BE7C7C3354C}"/>
              </a:ext>
            </a:extLst>
          </p:cNvPr>
          <p:cNvSpPr>
            <a:spLocks noGrp="1"/>
          </p:cNvSpPr>
          <p:nvPr>
            <p:ph type="title"/>
          </p:nvPr>
        </p:nvSpPr>
        <p:spPr/>
        <p:txBody>
          <a:bodyPr/>
          <a:lstStyle/>
          <a:p>
            <a:pPr algn="ctr"/>
            <a:r>
              <a:rPr lang="en-US" dirty="0"/>
              <a:t>RESULT</a:t>
            </a:r>
          </a:p>
        </p:txBody>
      </p:sp>
      <p:sp>
        <p:nvSpPr>
          <p:cNvPr id="3" name="Content Placeholder 2">
            <a:extLst>
              <a:ext uri="{FF2B5EF4-FFF2-40B4-BE49-F238E27FC236}">
                <a16:creationId xmlns:a16="http://schemas.microsoft.com/office/drawing/2014/main" id="{DAC380A9-6321-F11B-15FD-2A4A41602951}"/>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was able to measure the ECG using the pulse sensor with OLED and Arduino. The Arduino sketch running over the device implements the various functionalities of the project. These functions are reading sensor data, converting them into strings, passing them into 12C communication and displaying measured pulse rate in 12C OLED Display.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7284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49B8-E215-AD72-B1B4-600129CB864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19AC5931-30E8-B316-BC21-839A96A5203B}"/>
              </a:ext>
            </a:extLst>
          </p:cNvPr>
          <p:cNvSpPr>
            <a:spLocks noGrp="1"/>
          </p:cNvSpPr>
          <p:nvPr>
            <p:ph idx="1"/>
          </p:nvPr>
        </p:nvSpPr>
        <p:spPr/>
        <p:txBody>
          <a:bodyPr/>
          <a:lstStyle/>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IoT can automate the workflow of patient care by using healthcare mobility solutions. Data movement, machine-to-machine communication and interoperability have made healthcare sectors more productive. With the integration of IoT, patients and healthcare professionals can save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next few years, we can expect the usage of internet of things devices to reach 7 billion. In 2022, the number of IoT devices will surpass laptops and smartphones. Internet of Things devices will number over 21 billion by 2025. IoT trends will continue to grow as a major force in the industry.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773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7679-8423-9858-6117-911EE23AF26E}"/>
              </a:ext>
            </a:extLst>
          </p:cNvPr>
          <p:cNvSpPr>
            <a:spLocks noGrp="1"/>
          </p:cNvSpPr>
          <p:nvPr>
            <p:ph type="title"/>
          </p:nvPr>
        </p:nvSpPr>
        <p:spPr/>
        <p:txBody>
          <a:bodyPr/>
          <a:lstStyle/>
          <a:p>
            <a:pPr algn="ctr"/>
            <a:r>
              <a:rPr lang="en-US" dirty="0"/>
              <a:t>REFERENCE</a:t>
            </a:r>
          </a:p>
        </p:txBody>
      </p:sp>
      <p:sp>
        <p:nvSpPr>
          <p:cNvPr id="3" name="Content Placeholder 2">
            <a:extLst>
              <a:ext uri="{FF2B5EF4-FFF2-40B4-BE49-F238E27FC236}">
                <a16:creationId xmlns:a16="http://schemas.microsoft.com/office/drawing/2014/main" id="{6C521E12-8372-6951-E8D5-D72BF7F4E72C}"/>
              </a:ext>
            </a:extLst>
          </p:cNvPr>
          <p:cNvSpPr>
            <a:spLocks noGrp="1"/>
          </p:cNvSpPr>
          <p:nvPr>
            <p:ph idx="1"/>
          </p:nvPr>
        </p:nvSpPr>
        <p:spPr/>
        <p:txBody>
          <a:bodyPr/>
          <a:lstStyle/>
          <a:p>
            <a:pPr marL="0" indent="0">
              <a:buNone/>
            </a:pPr>
            <a:r>
              <a:rPr lang="en-US" dirty="0"/>
              <a:t> </a:t>
            </a:r>
            <a:r>
              <a:rPr lang="en-US" dirty="0">
                <a:hlinkClick r:id="rId2"/>
              </a:rPr>
              <a:t>www.google.com</a:t>
            </a:r>
            <a:endParaRPr lang="en-US" dirty="0"/>
          </a:p>
          <a:p>
            <a:pPr marL="0" indent="0">
              <a:buNone/>
            </a:pPr>
            <a:r>
              <a:rPr lang="en-US" dirty="0"/>
              <a:t> </a:t>
            </a:r>
            <a:r>
              <a:rPr lang="en-US" dirty="0">
                <a:hlinkClick r:id="rId3"/>
              </a:rPr>
              <a:t>www.github.com</a:t>
            </a:r>
            <a:endParaRPr lang="en-US" dirty="0"/>
          </a:p>
          <a:p>
            <a:pPr marL="0" indent="0">
              <a:buNone/>
            </a:pPr>
            <a:r>
              <a:rPr lang="en-US" dirty="0"/>
              <a:t> </a:t>
            </a:r>
            <a:r>
              <a:rPr lang="en-US" dirty="0">
                <a:hlinkClick r:id="rId4"/>
              </a:rPr>
              <a:t>www.researchgate.com</a:t>
            </a:r>
            <a:endParaRPr lang="en-US" dirty="0"/>
          </a:p>
          <a:p>
            <a:pPr marL="0" indent="0">
              <a:buNone/>
            </a:pPr>
            <a:endParaRPr lang="en-US" dirty="0"/>
          </a:p>
        </p:txBody>
      </p:sp>
    </p:spTree>
    <p:extLst>
      <p:ext uri="{BB962C8B-B14F-4D97-AF65-F5344CB8AC3E}">
        <p14:creationId xmlns:p14="http://schemas.microsoft.com/office/powerpoint/2010/main" val="276721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FEED-D6E0-70BE-0E8E-8B4089B11809}"/>
              </a:ext>
            </a:extLst>
          </p:cNvPr>
          <p:cNvSpPr>
            <a:spLocks noGrp="1"/>
          </p:cNvSpPr>
          <p:nvPr>
            <p:ph type="title"/>
          </p:nvPr>
        </p:nvSpPr>
        <p:spPr/>
        <p:txBody>
          <a:bodyPr>
            <a:normAutofit fontScale="90000"/>
          </a:bodyPr>
          <a:lstStyle/>
          <a:p>
            <a:pPr algn="ctr"/>
            <a:r>
              <a:rPr lang="en-US" sz="3200" dirty="0"/>
              <a:t>ECG DISPLAY USING PULSE SENSOR WITH OLED &amp; ARDUINO</a:t>
            </a:r>
            <a:br>
              <a:rPr lang="en-US" sz="3200" dirty="0"/>
            </a:br>
            <a:endParaRPr lang="en-US" dirty="0"/>
          </a:p>
        </p:txBody>
      </p:sp>
      <p:sp>
        <p:nvSpPr>
          <p:cNvPr id="3" name="Content Placeholder 2">
            <a:extLst>
              <a:ext uri="{FF2B5EF4-FFF2-40B4-BE49-F238E27FC236}">
                <a16:creationId xmlns:a16="http://schemas.microsoft.com/office/drawing/2014/main" id="{6D9ADA24-39C8-7EB1-2F65-49073ABB47CE}"/>
              </a:ext>
            </a:extLst>
          </p:cNvPr>
          <p:cNvSpPr>
            <a:spLocks noGrp="1"/>
          </p:cNvSpPr>
          <p:nvPr>
            <p:ph idx="1"/>
          </p:nvPr>
        </p:nvSpPr>
        <p:spPr/>
        <p:txBody>
          <a:bodyPr>
            <a:normAutofit/>
          </a:bodyPr>
          <a:lstStyle/>
          <a:p>
            <a:r>
              <a:rPr lang="en-US" sz="2000" dirty="0"/>
              <a:t>With tons of new healthcare technology start-ups, Arduino along with IoT and Embedded System is rapidly revolutionizing the healthcare industry. In this project we will learn how to design the ECG Display using Pulse Sensor with OLED &amp; Arduino. We will use 0.96’’ OLED Display with 128x64 resolution for BPM &amp; ECG waveform display. The 12C OLED uses only 2 wires , i.e. SDA &amp; SCK for serial communication. </a:t>
            </a:r>
          </a:p>
          <a:p>
            <a:r>
              <a:rPr lang="en-US" sz="2000" dirty="0"/>
              <a:t>The Arduino sketch running over the device implements the various functionalities of the project. These functions are reading sensor data, converting them into strings, passing them to 12C communication and displaying measured pulse rate in 12C OLED Display.</a:t>
            </a:r>
          </a:p>
          <a:p>
            <a:endParaRPr lang="en-US" dirty="0"/>
          </a:p>
        </p:txBody>
      </p:sp>
    </p:spTree>
    <p:extLst>
      <p:ext uri="{BB962C8B-B14F-4D97-AF65-F5344CB8AC3E}">
        <p14:creationId xmlns:p14="http://schemas.microsoft.com/office/powerpoint/2010/main" val="244129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1053-6ED3-5194-8A6F-EE6DF371FADC}"/>
              </a:ext>
            </a:extLst>
          </p:cNvPr>
          <p:cNvSpPr>
            <a:spLocks noGrp="1"/>
          </p:cNvSpPr>
          <p:nvPr>
            <p:ph type="title"/>
          </p:nvPr>
        </p:nvSpPr>
        <p:spPr/>
        <p:txBody>
          <a:bodyPr/>
          <a:lstStyle/>
          <a:p>
            <a:pPr algn="ctr"/>
            <a:r>
              <a:rPr lang="en-US" dirty="0"/>
              <a:t>BLOCK DIAGRAM </a:t>
            </a:r>
          </a:p>
        </p:txBody>
      </p:sp>
      <p:pic>
        <p:nvPicPr>
          <p:cNvPr id="5" name="Content Placeholder 4">
            <a:extLst>
              <a:ext uri="{FF2B5EF4-FFF2-40B4-BE49-F238E27FC236}">
                <a16:creationId xmlns:a16="http://schemas.microsoft.com/office/drawing/2014/main" id="{A8B8BA5E-5C45-FBFD-6552-4F888E54B0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875" y="2621756"/>
            <a:ext cx="4600575" cy="2238375"/>
          </a:xfrm>
        </p:spPr>
      </p:pic>
    </p:spTree>
    <p:extLst>
      <p:ext uri="{BB962C8B-B14F-4D97-AF65-F5344CB8AC3E}">
        <p14:creationId xmlns:p14="http://schemas.microsoft.com/office/powerpoint/2010/main" val="155303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0F8C-0151-0E29-2B51-C52934DE9DF9}"/>
              </a:ext>
            </a:extLst>
          </p:cNvPr>
          <p:cNvSpPr>
            <a:spLocks noGrp="1"/>
          </p:cNvSpPr>
          <p:nvPr>
            <p:ph type="title"/>
          </p:nvPr>
        </p:nvSpPr>
        <p:spPr/>
        <p:txBody>
          <a:bodyPr/>
          <a:lstStyle/>
          <a:p>
            <a:pPr algn="ctr"/>
            <a:r>
              <a:rPr lang="en-US" dirty="0"/>
              <a:t>BLOCK DIAGRAM</a:t>
            </a:r>
          </a:p>
        </p:txBody>
      </p:sp>
      <p:sp>
        <p:nvSpPr>
          <p:cNvPr id="3" name="Content Placeholder 2">
            <a:extLst>
              <a:ext uri="{FF2B5EF4-FFF2-40B4-BE49-F238E27FC236}">
                <a16:creationId xmlns:a16="http://schemas.microsoft.com/office/drawing/2014/main" id="{148DBB59-07E7-E5CA-8D36-AF136E061886}"/>
              </a:ext>
            </a:extLst>
          </p:cNvPr>
          <p:cNvSpPr>
            <a:spLocks noGrp="1"/>
          </p:cNvSpPr>
          <p:nvPr>
            <p:ph idx="1"/>
          </p:nvPr>
        </p:nvSpPr>
        <p:spPr/>
        <p:txBody>
          <a:bodyPr/>
          <a:lstStyle/>
          <a:p>
            <a:r>
              <a:rPr lang="en-US" dirty="0"/>
              <a:t>We need two different power supply each for OLED &amp; Pulse Sensor. We can get these supplies from Arduino UNO Board as it has 3.3V &amp; 5V output voltage. OLED can be connected to 3.3V &amp; Pulse Sensor can be connected to 5V.</a:t>
            </a:r>
          </a:p>
          <a:p>
            <a:r>
              <a:rPr lang="en-US" dirty="0"/>
              <a:t>Similarly, Arduino acts as a processor and converts the code into predefined output. The OLED Display works on the principle of 12C Communication. It requires only two wires for displaying the defined output.</a:t>
            </a:r>
          </a:p>
        </p:txBody>
      </p:sp>
    </p:spTree>
    <p:extLst>
      <p:ext uri="{BB962C8B-B14F-4D97-AF65-F5344CB8AC3E}">
        <p14:creationId xmlns:p14="http://schemas.microsoft.com/office/powerpoint/2010/main" val="396818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601F-E849-FC70-9321-CF557EEE81D5}"/>
              </a:ext>
            </a:extLst>
          </p:cNvPr>
          <p:cNvSpPr>
            <a:spLocks noGrp="1"/>
          </p:cNvSpPr>
          <p:nvPr>
            <p:ph type="title"/>
          </p:nvPr>
        </p:nvSpPr>
        <p:spPr/>
        <p:txBody>
          <a:bodyPr/>
          <a:lstStyle/>
          <a:p>
            <a:pPr algn="ctr"/>
            <a:r>
              <a:rPr lang="en-US" dirty="0"/>
              <a:t>COMPONENTS REQUIRED </a:t>
            </a:r>
          </a:p>
        </p:txBody>
      </p:sp>
      <p:sp>
        <p:nvSpPr>
          <p:cNvPr id="3" name="Content Placeholder 2">
            <a:extLst>
              <a:ext uri="{FF2B5EF4-FFF2-40B4-BE49-F238E27FC236}">
                <a16:creationId xmlns:a16="http://schemas.microsoft.com/office/drawing/2014/main" id="{EEB04CDC-BA5A-7234-78BA-5380233DD3B8}"/>
              </a:ext>
            </a:extLst>
          </p:cNvPr>
          <p:cNvSpPr>
            <a:spLocks noGrp="1"/>
          </p:cNvSpPr>
          <p:nvPr>
            <p:ph idx="1"/>
          </p:nvPr>
        </p:nvSpPr>
        <p:spPr>
          <a:xfrm>
            <a:off x="1451578" y="2202074"/>
            <a:ext cx="9603275" cy="3450613"/>
          </a:xfrm>
        </p:spPr>
        <p:txBody>
          <a:bodyPr>
            <a:normAutofit/>
          </a:bodyPr>
          <a:lstStyle/>
          <a:p>
            <a:pPr marL="0" indent="0">
              <a:buNone/>
            </a:pPr>
            <a:r>
              <a:rPr lang="en-US" dirty="0"/>
              <a:t>              COMPONENT REQUIRED                                    QUANTITY</a:t>
            </a:r>
          </a:p>
          <a:p>
            <a:r>
              <a:rPr lang="en-US" dirty="0"/>
              <a:t>Arduino Nano Board                                                                  1</a:t>
            </a:r>
          </a:p>
          <a:p>
            <a:r>
              <a:rPr lang="en-US" dirty="0"/>
              <a:t>Pulse Sensor                                                                               1</a:t>
            </a:r>
          </a:p>
          <a:p>
            <a:r>
              <a:rPr lang="en-US" dirty="0"/>
              <a:t>0.96’’ 12C OLED Display                                                             1</a:t>
            </a:r>
          </a:p>
          <a:p>
            <a:r>
              <a:rPr lang="en-US" dirty="0"/>
              <a:t>Buzzer 5V                                                                                   1</a:t>
            </a:r>
          </a:p>
          <a:p>
            <a:r>
              <a:rPr lang="en-US" dirty="0"/>
              <a:t>Connecting wires                                                                       10 </a:t>
            </a:r>
          </a:p>
          <a:p>
            <a:r>
              <a:rPr lang="en-US" dirty="0"/>
              <a:t>Breadboard                                                                                 1</a:t>
            </a:r>
          </a:p>
          <a:p>
            <a:pPr marL="0" indent="0">
              <a:buNone/>
            </a:pPr>
            <a:endParaRPr lang="en-US" dirty="0"/>
          </a:p>
        </p:txBody>
      </p:sp>
    </p:spTree>
    <p:extLst>
      <p:ext uri="{BB962C8B-B14F-4D97-AF65-F5344CB8AC3E}">
        <p14:creationId xmlns:p14="http://schemas.microsoft.com/office/powerpoint/2010/main" val="264567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2A86-1E3C-4479-764C-FC9E4E6703CA}"/>
              </a:ext>
            </a:extLst>
          </p:cNvPr>
          <p:cNvSpPr>
            <a:spLocks noGrp="1"/>
          </p:cNvSpPr>
          <p:nvPr>
            <p:ph type="title"/>
          </p:nvPr>
        </p:nvSpPr>
        <p:spPr/>
        <p:txBody>
          <a:bodyPr/>
          <a:lstStyle/>
          <a:p>
            <a:pPr algn="ctr"/>
            <a:r>
              <a:rPr lang="en-US" dirty="0"/>
              <a:t>CIRCUIT DIAGRAM &amp; CONNECTIONS</a:t>
            </a:r>
          </a:p>
        </p:txBody>
      </p:sp>
      <p:pic>
        <p:nvPicPr>
          <p:cNvPr id="5" name="Content Placeholder 4">
            <a:extLst>
              <a:ext uri="{FF2B5EF4-FFF2-40B4-BE49-F238E27FC236}">
                <a16:creationId xmlns:a16="http://schemas.microsoft.com/office/drawing/2014/main" id="{E9042113-A3E2-C505-CBF6-565E1D99F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773" y="2016125"/>
            <a:ext cx="5628779" cy="3449638"/>
          </a:xfrm>
        </p:spPr>
      </p:pic>
    </p:spTree>
    <p:extLst>
      <p:ext uri="{BB962C8B-B14F-4D97-AF65-F5344CB8AC3E}">
        <p14:creationId xmlns:p14="http://schemas.microsoft.com/office/powerpoint/2010/main" val="32491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4A58-AD3C-53F9-8CB6-035A6317EDDD}"/>
              </a:ext>
            </a:extLst>
          </p:cNvPr>
          <p:cNvSpPr>
            <a:spLocks noGrp="1"/>
          </p:cNvSpPr>
          <p:nvPr>
            <p:ph type="title"/>
          </p:nvPr>
        </p:nvSpPr>
        <p:spPr/>
        <p:txBody>
          <a:bodyPr/>
          <a:lstStyle/>
          <a:p>
            <a:pPr algn="ctr"/>
            <a:r>
              <a:rPr lang="en-US" dirty="0"/>
              <a:t>CIRCUIT DIAGRAM &amp; CONNECTIONS </a:t>
            </a:r>
          </a:p>
        </p:txBody>
      </p:sp>
      <p:sp>
        <p:nvSpPr>
          <p:cNvPr id="3" name="Content Placeholder 2">
            <a:extLst>
              <a:ext uri="{FF2B5EF4-FFF2-40B4-BE49-F238E27FC236}">
                <a16:creationId xmlns:a16="http://schemas.microsoft.com/office/drawing/2014/main" id="{08F0673C-4095-B672-677C-909186F06645}"/>
              </a:ext>
            </a:extLst>
          </p:cNvPr>
          <p:cNvSpPr>
            <a:spLocks noGrp="1"/>
          </p:cNvSpPr>
          <p:nvPr>
            <p:ph idx="1"/>
          </p:nvPr>
        </p:nvSpPr>
        <p:spPr/>
        <p:txBody>
          <a:bodyPr/>
          <a:lstStyle/>
          <a:p>
            <a:r>
              <a:rPr lang="en-US" dirty="0"/>
              <a:t>Connect pulse sensor VCC pin to Arduino 5V Pin and GND to Ground. Connects its signal pin to Arduino Analog pin A0.</a:t>
            </a:r>
          </a:p>
          <a:p>
            <a:endParaRPr lang="en-US" dirty="0"/>
          </a:p>
          <a:p>
            <a:r>
              <a:rPr lang="en-US" dirty="0"/>
              <a:t>Similarly connect the VCC Pin of OLED Display to Arduino 3.3V pin and GND to Ground. Connect its SDA &amp; SCK pins to Arduino A4 &amp; A5 pins respectively.</a:t>
            </a:r>
          </a:p>
          <a:p>
            <a:endParaRPr lang="en-US" dirty="0"/>
          </a:p>
          <a:p>
            <a:r>
              <a:rPr lang="en-US" dirty="0"/>
              <a:t>Connect a buzzer to Arduino digital pin 8 and another pin to GND.</a:t>
            </a:r>
          </a:p>
        </p:txBody>
      </p:sp>
    </p:spTree>
    <p:extLst>
      <p:ext uri="{BB962C8B-B14F-4D97-AF65-F5344CB8AC3E}">
        <p14:creationId xmlns:p14="http://schemas.microsoft.com/office/powerpoint/2010/main" val="69809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6C45-1121-CFB3-BDAF-35FC2CFDEBBC}"/>
              </a:ext>
            </a:extLst>
          </p:cNvPr>
          <p:cNvSpPr>
            <a:spLocks noGrp="1"/>
          </p:cNvSpPr>
          <p:nvPr>
            <p:ph type="title"/>
          </p:nvPr>
        </p:nvSpPr>
        <p:spPr/>
        <p:txBody>
          <a:bodyPr/>
          <a:lstStyle/>
          <a:p>
            <a:pPr algn="ctr"/>
            <a:r>
              <a:rPr lang="en-US" dirty="0"/>
              <a:t>Working &amp; setup</a:t>
            </a:r>
          </a:p>
        </p:txBody>
      </p:sp>
      <p:sp>
        <p:nvSpPr>
          <p:cNvPr id="3" name="Content Placeholder 2">
            <a:extLst>
              <a:ext uri="{FF2B5EF4-FFF2-40B4-BE49-F238E27FC236}">
                <a16:creationId xmlns:a16="http://schemas.microsoft.com/office/drawing/2014/main" id="{E06A50D6-F1A8-7483-87D2-7FB7E6B267EF}"/>
              </a:ext>
            </a:extLst>
          </p:cNvPr>
          <p:cNvSpPr>
            <a:spLocks noGrp="1"/>
          </p:cNvSpPr>
          <p:nvPr>
            <p:ph idx="1"/>
          </p:nvPr>
        </p:nvSpPr>
        <p:spPr>
          <a:xfrm>
            <a:off x="1451579" y="2015732"/>
            <a:ext cx="9603275" cy="3958940"/>
          </a:xfrm>
        </p:spPr>
        <p:txBody>
          <a:bodyPr/>
          <a:lstStyle/>
          <a:p>
            <a:r>
              <a:rPr lang="en-US" dirty="0"/>
              <a:t>PULSE SENSOR :-</a:t>
            </a:r>
          </a:p>
          <a:p>
            <a:pPr marL="0" indent="0">
              <a:buNone/>
            </a:pPr>
            <a:r>
              <a:rPr lang="en-US" dirty="0"/>
              <a:t>	The pulse sensor works by emitting an Infra-Red signal from an IR-Diode onto the </a:t>
            </a:r>
          </a:p>
          <a:p>
            <a:pPr marL="0" indent="0">
              <a:buNone/>
            </a:pPr>
            <a:r>
              <a:rPr lang="en-US" dirty="0"/>
              <a:t>    skin.  Just underneath the skin, there are capillaries carrying blood. Every time heart </a:t>
            </a:r>
          </a:p>
          <a:p>
            <a:pPr marL="0" indent="0">
              <a:buNone/>
            </a:pPr>
            <a:r>
              <a:rPr lang="en-US" dirty="0"/>
              <a:t>    pumps there is a small increase in blood flow/pressure. This swells the </a:t>
            </a:r>
            <a:r>
              <a:rPr lang="en-US" dirty="0" err="1"/>
              <a:t>capaillaries</a:t>
            </a:r>
            <a:r>
              <a:rPr lang="en-US" dirty="0"/>
              <a:t> slight, </a:t>
            </a:r>
          </a:p>
          <a:p>
            <a:pPr marL="0" indent="0">
              <a:buNone/>
            </a:pPr>
            <a:r>
              <a:rPr lang="en-US" dirty="0"/>
              <a:t>    this slightly more filled </a:t>
            </a:r>
            <a:r>
              <a:rPr lang="en-US" dirty="0" err="1"/>
              <a:t>capaillary</a:t>
            </a:r>
            <a:r>
              <a:rPr lang="en-US" dirty="0"/>
              <a:t> reflects more infra-red than at times when the heart is </a:t>
            </a:r>
          </a:p>
          <a:p>
            <a:pPr marL="0" indent="0">
              <a:buNone/>
            </a:pPr>
            <a:r>
              <a:rPr lang="en-US" dirty="0"/>
              <a:t>    not giving your blood a “push”. An Infra-detector on the device senses the different </a:t>
            </a:r>
          </a:p>
          <a:p>
            <a:pPr marL="0" indent="0">
              <a:buNone/>
            </a:pPr>
            <a:r>
              <a:rPr lang="en-US" dirty="0"/>
              <a:t>    reflected IR levels. Some simple comparator circuitry converts this into a voltage signal</a:t>
            </a:r>
          </a:p>
          <a:p>
            <a:pPr marL="0" indent="0">
              <a:buNone/>
            </a:pPr>
            <a:r>
              <a:rPr lang="en-US" dirty="0"/>
              <a:t>    which we can read with the Arduino Analog inputs</a:t>
            </a:r>
          </a:p>
        </p:txBody>
      </p:sp>
    </p:spTree>
    <p:extLst>
      <p:ext uri="{BB962C8B-B14F-4D97-AF65-F5344CB8AC3E}">
        <p14:creationId xmlns:p14="http://schemas.microsoft.com/office/powerpoint/2010/main" val="52037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E1C-1A54-AAA0-1D20-503EB715DC36}"/>
              </a:ext>
            </a:extLst>
          </p:cNvPr>
          <p:cNvSpPr>
            <a:spLocks noGrp="1"/>
          </p:cNvSpPr>
          <p:nvPr>
            <p:ph type="title"/>
          </p:nvPr>
        </p:nvSpPr>
        <p:spPr/>
        <p:txBody>
          <a:bodyPr/>
          <a:lstStyle/>
          <a:p>
            <a:pPr algn="ctr"/>
            <a:r>
              <a:rPr lang="en-US" dirty="0"/>
              <a:t>WORKING &amp; SETUP</a:t>
            </a:r>
          </a:p>
        </p:txBody>
      </p:sp>
      <p:sp>
        <p:nvSpPr>
          <p:cNvPr id="3" name="Content Placeholder 2">
            <a:extLst>
              <a:ext uri="{FF2B5EF4-FFF2-40B4-BE49-F238E27FC236}">
                <a16:creationId xmlns:a16="http://schemas.microsoft.com/office/drawing/2014/main" id="{4DDADEDF-577C-1C28-48A0-ECE8AFE2A595}"/>
              </a:ext>
            </a:extLst>
          </p:cNvPr>
          <p:cNvSpPr>
            <a:spLocks noGrp="1"/>
          </p:cNvSpPr>
          <p:nvPr>
            <p:ph idx="1"/>
          </p:nvPr>
        </p:nvSpPr>
        <p:spPr/>
        <p:txBody>
          <a:bodyPr/>
          <a:lstStyle/>
          <a:p>
            <a:r>
              <a:rPr lang="en-US" dirty="0"/>
              <a:t>OLED 128x64 (SSD1306 Driver) Display :-</a:t>
            </a:r>
          </a:p>
          <a:p>
            <a:pPr marL="0" indent="0">
              <a:buNone/>
            </a:pPr>
            <a:r>
              <a:rPr lang="en-US" dirty="0"/>
              <a:t>	</a:t>
            </a:r>
          </a:p>
          <a:p>
            <a:pPr marL="0" indent="0">
              <a:buNone/>
            </a:pPr>
            <a:r>
              <a:rPr lang="en-US" dirty="0"/>
              <a:t>	In this project, we are adding an ECG waveform plotter along with BPM on the</a:t>
            </a:r>
          </a:p>
          <a:p>
            <a:pPr marL="0" indent="0">
              <a:buNone/>
            </a:pPr>
            <a:r>
              <a:rPr lang="en-US" dirty="0"/>
              <a:t>    </a:t>
            </a:r>
            <a:r>
              <a:rPr lang="en-US" dirty="0" err="1"/>
              <a:t>OLEd</a:t>
            </a:r>
            <a:r>
              <a:rPr lang="en-US" dirty="0"/>
              <a:t> display. For this we need 2 different library, i.e. SSD1306 Driver &amp; GFX Library. </a:t>
            </a:r>
          </a:p>
          <a:p>
            <a:pPr marL="0" indent="0">
              <a:buNone/>
            </a:pPr>
            <a:r>
              <a:rPr lang="en-US" dirty="0"/>
              <a:t>    Firstly ensure you have bought an OLED 128x64 IC display {SSD1306 driver) display. It </a:t>
            </a:r>
          </a:p>
          <a:p>
            <a:pPr marL="0" indent="0">
              <a:buNone/>
            </a:pPr>
            <a:r>
              <a:rPr lang="en-US" dirty="0"/>
              <a:t>    should have four connections, i.e. 5V, GND, SDA, SCK.</a:t>
            </a:r>
          </a:p>
        </p:txBody>
      </p:sp>
    </p:spTree>
    <p:extLst>
      <p:ext uri="{BB962C8B-B14F-4D97-AF65-F5344CB8AC3E}">
        <p14:creationId xmlns:p14="http://schemas.microsoft.com/office/powerpoint/2010/main" val="2803154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1230</TotalTime>
  <Words>880</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Gallery</vt:lpstr>
      <vt:lpstr>IOT FOR HEALTHCARE MINI PROJECT</vt:lpstr>
      <vt:lpstr>ECG DISPLAY USING PULSE SENSOR WITH OLED &amp; ARDUINO </vt:lpstr>
      <vt:lpstr>BLOCK DIAGRAM </vt:lpstr>
      <vt:lpstr>BLOCK DIAGRAM</vt:lpstr>
      <vt:lpstr>COMPONENTS REQUIRED </vt:lpstr>
      <vt:lpstr>CIRCUIT DIAGRAM &amp; CONNECTIONS</vt:lpstr>
      <vt:lpstr>CIRCUIT DIAGRAM &amp; CONNECTIONS </vt:lpstr>
      <vt:lpstr>Working &amp; setup</vt:lpstr>
      <vt:lpstr>WORKING &amp; SETUP</vt:lpstr>
      <vt:lpstr>WORKING &amp; SETUP</vt:lpstr>
      <vt:lpstr>Working &amp; setup</vt:lpstr>
      <vt:lpstr>SOURCE CODE &amp; PROGRAM</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FOR HEALTHCARE </dc:title>
  <dc:creator>Vedant Negi</dc:creator>
  <cp:lastModifiedBy>Vedant Negi</cp:lastModifiedBy>
  <cp:revision>9</cp:revision>
  <dcterms:created xsi:type="dcterms:W3CDTF">2023-01-21T14:55:48Z</dcterms:created>
  <dcterms:modified xsi:type="dcterms:W3CDTF">2023-01-29T05:31:30Z</dcterms:modified>
</cp:coreProperties>
</file>