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74" r:id="rId3"/>
    <p:sldId id="269" r:id="rId4"/>
    <p:sldId id="257" r:id="rId5"/>
    <p:sldId id="259" r:id="rId6"/>
    <p:sldId id="260" r:id="rId7"/>
    <p:sldId id="271" r:id="rId8"/>
    <p:sldId id="275" r:id="rId9"/>
    <p:sldId id="262" r:id="rId10"/>
    <p:sldId id="276" r:id="rId11"/>
    <p:sldId id="270" r:id="rId12"/>
    <p:sldId id="263" r:id="rId13"/>
    <p:sldId id="264" r:id="rId14"/>
    <p:sldId id="267"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8E82B3E-997B-4D97-8D9D-3214B402A05C}" type="datetimeFigureOut">
              <a:rPr lang="en-US" smtClean="0"/>
              <a:t>11/27/2023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8FA6A0C6-DCC9-4E38-8528-C4317FE67C3F}" type="slidenum">
              <a:rPr lang="en-US" smtClean="0"/>
              <a:t>‹#›</a:t>
            </a:fld>
            <a:endParaRPr lang="en-US"/>
          </a:p>
        </p:txBody>
      </p:sp>
    </p:spTree>
    <p:extLst>
      <p:ext uri="{BB962C8B-B14F-4D97-AF65-F5344CB8AC3E}">
        <p14:creationId xmlns:p14="http://schemas.microsoft.com/office/powerpoint/2010/main" val="3132442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E82B3E-997B-4D97-8D9D-3214B402A05C}"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A6A0C6-DCC9-4E38-8528-C4317FE67C3F}" type="slidenum">
              <a:rPr lang="en-US" smtClean="0"/>
              <a:t>‹#›</a:t>
            </a:fld>
            <a:endParaRPr lang="en-US"/>
          </a:p>
        </p:txBody>
      </p:sp>
    </p:spTree>
    <p:extLst>
      <p:ext uri="{BB962C8B-B14F-4D97-AF65-F5344CB8AC3E}">
        <p14:creationId xmlns:p14="http://schemas.microsoft.com/office/powerpoint/2010/main" val="2728324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8E82B3E-997B-4D97-8D9D-3214B402A05C}" type="datetimeFigureOut">
              <a:rPr lang="en-US" smtClean="0"/>
              <a:t>11/27/2023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FA6A0C6-DCC9-4E38-8528-C4317FE67C3F}" type="slidenum">
              <a:rPr lang="en-US" smtClean="0"/>
              <a:t>‹#›</a:t>
            </a:fld>
            <a:endParaRPr lang="en-US"/>
          </a:p>
        </p:txBody>
      </p:sp>
    </p:spTree>
    <p:extLst>
      <p:ext uri="{BB962C8B-B14F-4D97-AF65-F5344CB8AC3E}">
        <p14:creationId xmlns:p14="http://schemas.microsoft.com/office/powerpoint/2010/main" val="824473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8E82B3E-997B-4D97-8D9D-3214B402A05C}" type="datetimeFigureOut">
              <a:rPr lang="en-US" smtClean="0"/>
              <a:t>11/27/2023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FA6A0C6-DCC9-4E38-8528-C4317FE67C3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01001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8E82B3E-997B-4D97-8D9D-3214B402A05C}" type="datetimeFigureOut">
              <a:rPr lang="en-US" smtClean="0"/>
              <a:t>11/27/2023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8FA6A0C6-DCC9-4E38-8528-C4317FE67C3F}" type="slidenum">
              <a:rPr lang="en-US" smtClean="0"/>
              <a:t>‹#›</a:t>
            </a:fld>
            <a:endParaRPr lang="en-US"/>
          </a:p>
        </p:txBody>
      </p:sp>
    </p:spTree>
    <p:extLst>
      <p:ext uri="{BB962C8B-B14F-4D97-AF65-F5344CB8AC3E}">
        <p14:creationId xmlns:p14="http://schemas.microsoft.com/office/powerpoint/2010/main" val="3941887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E82B3E-997B-4D97-8D9D-3214B402A05C}" type="datetimeFigureOut">
              <a:rPr lang="en-US" smtClean="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A6A0C6-DCC9-4E38-8528-C4317FE67C3F}" type="slidenum">
              <a:rPr lang="en-US" smtClean="0"/>
              <a:t>‹#›</a:t>
            </a:fld>
            <a:endParaRPr lang="en-US"/>
          </a:p>
        </p:txBody>
      </p:sp>
    </p:spTree>
    <p:extLst>
      <p:ext uri="{BB962C8B-B14F-4D97-AF65-F5344CB8AC3E}">
        <p14:creationId xmlns:p14="http://schemas.microsoft.com/office/powerpoint/2010/main" val="130376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8E82B3E-997B-4D97-8D9D-3214B402A05C}" type="datetimeFigureOut">
              <a:rPr lang="en-US" smtClean="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A6A0C6-DCC9-4E38-8528-C4317FE67C3F}" type="slidenum">
              <a:rPr lang="en-US" smtClean="0"/>
              <a:t>‹#›</a:t>
            </a:fld>
            <a:endParaRPr lang="en-US"/>
          </a:p>
        </p:txBody>
      </p:sp>
    </p:spTree>
    <p:extLst>
      <p:ext uri="{BB962C8B-B14F-4D97-AF65-F5344CB8AC3E}">
        <p14:creationId xmlns:p14="http://schemas.microsoft.com/office/powerpoint/2010/main" val="1454536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E82B3E-997B-4D97-8D9D-3214B402A05C}"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A6A0C6-DCC9-4E38-8528-C4317FE67C3F}" type="slidenum">
              <a:rPr lang="en-US" smtClean="0"/>
              <a:t>‹#›</a:t>
            </a:fld>
            <a:endParaRPr lang="en-US"/>
          </a:p>
        </p:txBody>
      </p:sp>
    </p:spTree>
    <p:extLst>
      <p:ext uri="{BB962C8B-B14F-4D97-AF65-F5344CB8AC3E}">
        <p14:creationId xmlns:p14="http://schemas.microsoft.com/office/powerpoint/2010/main" val="367563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8E82B3E-997B-4D97-8D9D-3214B402A05C}" type="datetimeFigureOut">
              <a:rPr lang="en-US" smtClean="0"/>
              <a:t>11/27/2023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FA6A0C6-DCC9-4E38-8528-C4317FE67C3F}" type="slidenum">
              <a:rPr lang="en-US" smtClean="0"/>
              <a:t>‹#›</a:t>
            </a:fld>
            <a:endParaRPr lang="en-US"/>
          </a:p>
        </p:txBody>
      </p:sp>
    </p:spTree>
    <p:extLst>
      <p:ext uri="{BB962C8B-B14F-4D97-AF65-F5344CB8AC3E}">
        <p14:creationId xmlns:p14="http://schemas.microsoft.com/office/powerpoint/2010/main" val="4039314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E82B3E-997B-4D97-8D9D-3214B402A05C}"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A6A0C6-DCC9-4E38-8528-C4317FE67C3F}" type="slidenum">
              <a:rPr lang="en-US" smtClean="0"/>
              <a:t>‹#›</a:t>
            </a:fld>
            <a:endParaRPr lang="en-US"/>
          </a:p>
        </p:txBody>
      </p:sp>
    </p:spTree>
    <p:extLst>
      <p:ext uri="{BB962C8B-B14F-4D97-AF65-F5344CB8AC3E}">
        <p14:creationId xmlns:p14="http://schemas.microsoft.com/office/powerpoint/2010/main" val="2293799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8E82B3E-997B-4D97-8D9D-3214B402A05C}" type="datetimeFigureOut">
              <a:rPr lang="en-US" smtClean="0"/>
              <a:t>11/27/2023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8FA6A0C6-DCC9-4E38-8528-C4317FE67C3F}" type="slidenum">
              <a:rPr lang="en-US" smtClean="0"/>
              <a:t>‹#›</a:t>
            </a:fld>
            <a:endParaRPr lang="en-US"/>
          </a:p>
        </p:txBody>
      </p:sp>
    </p:spTree>
    <p:extLst>
      <p:ext uri="{BB962C8B-B14F-4D97-AF65-F5344CB8AC3E}">
        <p14:creationId xmlns:p14="http://schemas.microsoft.com/office/powerpoint/2010/main" val="3353967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E82B3E-997B-4D97-8D9D-3214B402A05C}"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A6A0C6-DCC9-4E38-8528-C4317FE67C3F}" type="slidenum">
              <a:rPr lang="en-US" smtClean="0"/>
              <a:t>‹#›</a:t>
            </a:fld>
            <a:endParaRPr lang="en-US"/>
          </a:p>
        </p:txBody>
      </p:sp>
    </p:spTree>
    <p:extLst>
      <p:ext uri="{BB962C8B-B14F-4D97-AF65-F5344CB8AC3E}">
        <p14:creationId xmlns:p14="http://schemas.microsoft.com/office/powerpoint/2010/main" val="156141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E82B3E-997B-4D97-8D9D-3214B402A05C}" type="datetimeFigureOut">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A6A0C6-DCC9-4E38-8528-C4317FE67C3F}" type="slidenum">
              <a:rPr lang="en-US" smtClean="0"/>
              <a:t>‹#›</a:t>
            </a:fld>
            <a:endParaRPr lang="en-US"/>
          </a:p>
        </p:txBody>
      </p:sp>
    </p:spTree>
    <p:extLst>
      <p:ext uri="{BB962C8B-B14F-4D97-AF65-F5344CB8AC3E}">
        <p14:creationId xmlns:p14="http://schemas.microsoft.com/office/powerpoint/2010/main" val="258864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E82B3E-997B-4D97-8D9D-3214B402A05C}" type="datetimeFigureOut">
              <a:rPr lang="en-US" smtClean="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A6A0C6-DCC9-4E38-8528-C4317FE67C3F}" type="slidenum">
              <a:rPr lang="en-US" smtClean="0"/>
              <a:t>‹#›</a:t>
            </a:fld>
            <a:endParaRPr lang="en-US"/>
          </a:p>
        </p:txBody>
      </p:sp>
    </p:spTree>
    <p:extLst>
      <p:ext uri="{BB962C8B-B14F-4D97-AF65-F5344CB8AC3E}">
        <p14:creationId xmlns:p14="http://schemas.microsoft.com/office/powerpoint/2010/main" val="175348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E82B3E-997B-4D97-8D9D-3214B402A05C}" type="datetimeFigureOut">
              <a:rPr lang="en-US" smtClean="0"/>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A6A0C6-DCC9-4E38-8528-C4317FE67C3F}" type="slidenum">
              <a:rPr lang="en-US" smtClean="0"/>
              <a:t>‹#›</a:t>
            </a:fld>
            <a:endParaRPr lang="en-US"/>
          </a:p>
        </p:txBody>
      </p:sp>
    </p:spTree>
    <p:extLst>
      <p:ext uri="{BB962C8B-B14F-4D97-AF65-F5344CB8AC3E}">
        <p14:creationId xmlns:p14="http://schemas.microsoft.com/office/powerpoint/2010/main" val="2787427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E82B3E-997B-4D97-8D9D-3214B402A05C}"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A6A0C6-DCC9-4E38-8528-C4317FE67C3F}" type="slidenum">
              <a:rPr lang="en-US" smtClean="0"/>
              <a:t>‹#›</a:t>
            </a:fld>
            <a:endParaRPr lang="en-US"/>
          </a:p>
        </p:txBody>
      </p:sp>
    </p:spTree>
    <p:extLst>
      <p:ext uri="{BB962C8B-B14F-4D97-AF65-F5344CB8AC3E}">
        <p14:creationId xmlns:p14="http://schemas.microsoft.com/office/powerpoint/2010/main" val="518096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E82B3E-997B-4D97-8D9D-3214B402A05C}"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A6A0C6-DCC9-4E38-8528-C4317FE67C3F}" type="slidenum">
              <a:rPr lang="en-US" smtClean="0"/>
              <a:t>‹#›</a:t>
            </a:fld>
            <a:endParaRPr lang="en-US"/>
          </a:p>
        </p:txBody>
      </p:sp>
    </p:spTree>
    <p:extLst>
      <p:ext uri="{BB962C8B-B14F-4D97-AF65-F5344CB8AC3E}">
        <p14:creationId xmlns:p14="http://schemas.microsoft.com/office/powerpoint/2010/main" val="249398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8E82B3E-997B-4D97-8D9D-3214B402A05C}" type="datetimeFigureOut">
              <a:rPr lang="en-US" smtClean="0"/>
              <a:t>11/27/2023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FA6A0C6-DCC9-4E38-8528-C4317FE67C3F}" type="slidenum">
              <a:rPr lang="en-US" smtClean="0"/>
              <a:t>‹#›</a:t>
            </a:fld>
            <a:endParaRPr lang="en-US"/>
          </a:p>
        </p:txBody>
      </p:sp>
    </p:spTree>
    <p:extLst>
      <p:ext uri="{BB962C8B-B14F-4D97-AF65-F5344CB8AC3E}">
        <p14:creationId xmlns:p14="http://schemas.microsoft.com/office/powerpoint/2010/main" val="4084019711"/>
      </p:ext>
    </p:extLst>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5CCD6-F371-F27F-603D-4B1AB0A1E799}"/>
              </a:ext>
            </a:extLst>
          </p:cNvPr>
          <p:cNvSpPr>
            <a:spLocks noGrp="1"/>
          </p:cNvSpPr>
          <p:nvPr>
            <p:ph type="ctrTitle"/>
          </p:nvPr>
        </p:nvSpPr>
        <p:spPr>
          <a:xfrm>
            <a:off x="1524000" y="683581"/>
            <a:ext cx="8276948" cy="2572382"/>
          </a:xfrm>
        </p:spPr>
        <p:txBody>
          <a:bodyPr>
            <a:normAutofit/>
          </a:bodyPr>
          <a:lstStyle/>
          <a:p>
            <a:r>
              <a:rPr lang="en-US" b="1" dirty="0"/>
              <a:t>Topic </a:t>
            </a:r>
            <a:br>
              <a:rPr lang="en-US" b="1" dirty="0"/>
            </a:br>
            <a:r>
              <a:rPr lang="en-US" b="1" dirty="0"/>
              <a:t>Cyber Security </a:t>
            </a:r>
            <a:br>
              <a:rPr lang="en-US" b="1" dirty="0"/>
            </a:br>
            <a:r>
              <a:rPr lang="en-US" b="1" dirty="0"/>
              <a:t>Keyloggers</a:t>
            </a:r>
          </a:p>
        </p:txBody>
      </p:sp>
      <p:sp>
        <p:nvSpPr>
          <p:cNvPr id="3" name="Subtitle 2">
            <a:extLst>
              <a:ext uri="{FF2B5EF4-FFF2-40B4-BE49-F238E27FC236}">
                <a16:creationId xmlns:a16="http://schemas.microsoft.com/office/drawing/2014/main" id="{8430CDE8-4A32-9786-4866-672A925818E9}"/>
              </a:ext>
            </a:extLst>
          </p:cNvPr>
          <p:cNvSpPr>
            <a:spLocks noGrp="1"/>
          </p:cNvSpPr>
          <p:nvPr>
            <p:ph type="subTitle" idx="1"/>
          </p:nvPr>
        </p:nvSpPr>
        <p:spPr>
          <a:xfrm>
            <a:off x="6525086" y="3602037"/>
            <a:ext cx="4142913" cy="2133599"/>
          </a:xfrm>
        </p:spPr>
        <p:txBody>
          <a:bodyPr>
            <a:normAutofit/>
          </a:bodyPr>
          <a:lstStyle/>
          <a:p>
            <a:r>
              <a:rPr lang="en-US" dirty="0"/>
              <a:t>Presented by : Vedant Negi</a:t>
            </a:r>
          </a:p>
          <a:p>
            <a:r>
              <a:rPr lang="en-US" dirty="0"/>
              <a:t>University Roll no : 2019225</a:t>
            </a:r>
          </a:p>
          <a:p>
            <a:r>
              <a:rPr lang="en-US" dirty="0"/>
              <a:t>Class Roll no. 75</a:t>
            </a:r>
          </a:p>
          <a:p>
            <a:r>
              <a:rPr lang="en-US" dirty="0"/>
              <a:t>Section : F</a:t>
            </a:r>
          </a:p>
          <a:p>
            <a:r>
              <a:rPr lang="en-US" dirty="0"/>
              <a:t>Mentor : </a:t>
            </a:r>
            <a:r>
              <a:rPr lang="en-US" sz="1800" b="1" dirty="0">
                <a:latin typeface="Times New Roman" panose="02020603050405020304" pitchFamily="18" charset="0"/>
              </a:rPr>
              <a:t>Mr.  </a:t>
            </a:r>
            <a:r>
              <a:rPr lang="en-US" sz="1800" b="1" dirty="0" err="1">
                <a:latin typeface="Times New Roman" panose="02020603050405020304" pitchFamily="18" charset="0"/>
              </a:rPr>
              <a:t>Kireet</a:t>
            </a:r>
            <a:r>
              <a:rPr lang="en-US" sz="1800" b="1" dirty="0">
                <a:latin typeface="Times New Roman" panose="02020603050405020304" pitchFamily="18" charset="0"/>
              </a:rPr>
              <a:t> Joshi</a:t>
            </a:r>
          </a:p>
          <a:p>
            <a:endParaRPr lang="en-US"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112646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4C625-8A63-890F-60BC-16082CC27A8D}"/>
              </a:ext>
            </a:extLst>
          </p:cNvPr>
          <p:cNvSpPr>
            <a:spLocks noGrp="1"/>
          </p:cNvSpPr>
          <p:nvPr>
            <p:ph type="title"/>
          </p:nvPr>
        </p:nvSpPr>
        <p:spPr/>
        <p:txBody>
          <a:bodyPr/>
          <a:lstStyle/>
          <a:p>
            <a:pPr algn="ctr"/>
            <a:r>
              <a:rPr lang="en-US" b="1" dirty="0"/>
              <a:t>Output</a:t>
            </a:r>
          </a:p>
        </p:txBody>
      </p:sp>
      <p:pic>
        <p:nvPicPr>
          <p:cNvPr id="4" name="Content Placeholder 3">
            <a:extLst>
              <a:ext uri="{FF2B5EF4-FFF2-40B4-BE49-F238E27FC236}">
                <a16:creationId xmlns:a16="http://schemas.microsoft.com/office/drawing/2014/main" id="{A54AA603-BE7C-0AB1-BE05-80DC22D4884E}"/>
              </a:ext>
            </a:extLst>
          </p:cNvPr>
          <p:cNvPicPr>
            <a:picLocks noGrp="1" noChangeAspect="1"/>
          </p:cNvPicPr>
          <p:nvPr>
            <p:ph idx="1"/>
          </p:nvPr>
        </p:nvPicPr>
        <p:blipFill>
          <a:blip r:embed="rId2"/>
          <a:stretch>
            <a:fillRect/>
          </a:stretch>
        </p:blipFill>
        <p:spPr>
          <a:xfrm>
            <a:off x="754602" y="1751225"/>
            <a:ext cx="10369118" cy="4551921"/>
          </a:xfrm>
          <a:prstGeom prst="rect">
            <a:avLst/>
          </a:prstGeom>
        </p:spPr>
      </p:pic>
    </p:spTree>
    <p:extLst>
      <p:ext uri="{BB962C8B-B14F-4D97-AF65-F5344CB8AC3E}">
        <p14:creationId xmlns:p14="http://schemas.microsoft.com/office/powerpoint/2010/main" val="1721964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7E4D5-4F57-E57F-53A9-850D0C55EFE7}"/>
              </a:ext>
            </a:extLst>
          </p:cNvPr>
          <p:cNvSpPr>
            <a:spLocks noGrp="1"/>
          </p:cNvSpPr>
          <p:nvPr>
            <p:ph type="title"/>
          </p:nvPr>
        </p:nvSpPr>
        <p:spPr>
          <a:xfrm>
            <a:off x="838200" y="2495766"/>
            <a:ext cx="10515600" cy="1325563"/>
          </a:xfrm>
        </p:spPr>
        <p:txBody>
          <a:bodyPr/>
          <a:lstStyle/>
          <a:p>
            <a:pPr algn="ctr"/>
            <a:r>
              <a:rPr lang="en-US" b="1" dirty="0"/>
              <a:t>RESULT AND DISCUSSION</a:t>
            </a:r>
          </a:p>
        </p:txBody>
      </p:sp>
    </p:spTree>
    <p:extLst>
      <p:ext uri="{BB962C8B-B14F-4D97-AF65-F5344CB8AC3E}">
        <p14:creationId xmlns:p14="http://schemas.microsoft.com/office/powerpoint/2010/main" val="391299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81C03-B714-1833-7BEC-67646CDB841E}"/>
              </a:ext>
            </a:extLst>
          </p:cNvPr>
          <p:cNvSpPr>
            <a:spLocks noGrp="1"/>
          </p:cNvSpPr>
          <p:nvPr>
            <p:ph type="title"/>
          </p:nvPr>
        </p:nvSpPr>
        <p:spPr/>
        <p:txBody>
          <a:bodyPr/>
          <a:lstStyle/>
          <a:p>
            <a:pPr algn="ctr"/>
            <a:r>
              <a:rPr lang="en-US" b="1" dirty="0"/>
              <a:t>Protection against Keyloggers</a:t>
            </a:r>
          </a:p>
        </p:txBody>
      </p:sp>
      <p:sp>
        <p:nvSpPr>
          <p:cNvPr id="3" name="Content Placeholder 2">
            <a:extLst>
              <a:ext uri="{FF2B5EF4-FFF2-40B4-BE49-F238E27FC236}">
                <a16:creationId xmlns:a16="http://schemas.microsoft.com/office/drawing/2014/main" id="{E3D08F6C-7B1C-DC4E-0776-4AA1DD09504D}"/>
              </a:ext>
            </a:extLst>
          </p:cNvPr>
          <p:cNvSpPr>
            <a:spLocks noGrp="1"/>
          </p:cNvSpPr>
          <p:nvPr>
            <p:ph idx="1"/>
          </p:nvPr>
        </p:nvSpPr>
        <p:spPr/>
        <p:txBody>
          <a:bodyPr>
            <a:normAutofit fontScale="92500" lnSpcReduction="10000"/>
          </a:bodyPr>
          <a:lstStyle/>
          <a:p>
            <a:r>
              <a:rPr lang="en-US" dirty="0"/>
              <a:t> Verify that the websites are legitimate :-</a:t>
            </a:r>
          </a:p>
          <a:p>
            <a:pPr marL="0" indent="0">
              <a:buNone/>
            </a:pPr>
            <a:r>
              <a:rPr lang="en-US" dirty="0"/>
              <a:t>	Cybercriminals often create convincing fake versions of popular 	  	websites.</a:t>
            </a:r>
          </a:p>
          <a:p>
            <a:pPr marL="0" indent="0">
              <a:buNone/>
            </a:pPr>
            <a:endParaRPr lang="en-US" dirty="0"/>
          </a:p>
          <a:p>
            <a:r>
              <a:rPr lang="en-US" dirty="0"/>
              <a:t> Use a unique and strong password :-</a:t>
            </a:r>
          </a:p>
          <a:p>
            <a:pPr marL="0" indent="0">
              <a:buNone/>
            </a:pPr>
            <a:r>
              <a:rPr lang="en-US" dirty="0"/>
              <a:t>	It’s important to use unique password so that criminals can not access </a:t>
            </a:r>
          </a:p>
          <a:p>
            <a:pPr marL="0" indent="0">
              <a:buNone/>
            </a:pPr>
            <a:r>
              <a:rPr lang="en-US" dirty="0"/>
              <a:t>	to all your accounts if a password is compromised.</a:t>
            </a:r>
          </a:p>
          <a:p>
            <a:pPr marL="0" indent="0">
              <a:buNone/>
            </a:pPr>
            <a:endParaRPr lang="en-US" dirty="0"/>
          </a:p>
          <a:p>
            <a:r>
              <a:rPr lang="en-US" dirty="0"/>
              <a:t>Verify that emails are sent from legitimate sources :-</a:t>
            </a:r>
          </a:p>
          <a:p>
            <a:pPr marL="0" indent="0">
              <a:buNone/>
            </a:pPr>
            <a:r>
              <a:rPr lang="en-US" dirty="0"/>
              <a:t>	Check for unusual email addresses and consider whether request are 	legitimate. </a:t>
            </a:r>
          </a:p>
        </p:txBody>
      </p:sp>
    </p:spTree>
    <p:extLst>
      <p:ext uri="{BB962C8B-B14F-4D97-AF65-F5344CB8AC3E}">
        <p14:creationId xmlns:p14="http://schemas.microsoft.com/office/powerpoint/2010/main" val="460331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D3B00-BC5D-0DA0-025A-C40508A44FEB}"/>
              </a:ext>
            </a:extLst>
          </p:cNvPr>
          <p:cNvSpPr>
            <a:spLocks noGrp="1"/>
          </p:cNvSpPr>
          <p:nvPr>
            <p:ph type="title"/>
          </p:nvPr>
        </p:nvSpPr>
        <p:spPr/>
        <p:txBody>
          <a:bodyPr/>
          <a:lstStyle/>
          <a:p>
            <a:pPr algn="ctr"/>
            <a:r>
              <a:rPr lang="en-US" b="1" dirty="0"/>
              <a:t>Detecting and Removing a Keylogger</a:t>
            </a:r>
          </a:p>
        </p:txBody>
      </p:sp>
      <p:sp>
        <p:nvSpPr>
          <p:cNvPr id="3" name="Content Placeholder 2">
            <a:extLst>
              <a:ext uri="{FF2B5EF4-FFF2-40B4-BE49-F238E27FC236}">
                <a16:creationId xmlns:a16="http://schemas.microsoft.com/office/drawing/2014/main" id="{125D83A2-CD8A-F280-036C-8F5F76F42A4E}"/>
              </a:ext>
            </a:extLst>
          </p:cNvPr>
          <p:cNvSpPr>
            <a:spLocks noGrp="1"/>
          </p:cNvSpPr>
          <p:nvPr>
            <p:ph idx="1"/>
          </p:nvPr>
        </p:nvSpPr>
        <p:spPr/>
        <p:txBody>
          <a:bodyPr>
            <a:normAutofit/>
          </a:bodyPr>
          <a:lstStyle/>
          <a:p>
            <a:r>
              <a:rPr lang="en-US" dirty="0"/>
              <a:t> </a:t>
            </a:r>
            <a:r>
              <a:rPr lang="en-US" sz="2000" dirty="0"/>
              <a:t>Detecting the Keyloggers :-</a:t>
            </a:r>
          </a:p>
          <a:p>
            <a:pPr lvl="1"/>
            <a:r>
              <a:rPr lang="en-US" dirty="0"/>
              <a:t>A slower browser.</a:t>
            </a:r>
          </a:p>
          <a:p>
            <a:pPr lvl="1"/>
            <a:r>
              <a:rPr lang="en-US" dirty="0"/>
              <a:t>A lag in mouse movement and keystrokes.</a:t>
            </a:r>
          </a:p>
          <a:p>
            <a:pPr lvl="1"/>
            <a:r>
              <a:rPr lang="en-US" dirty="0"/>
              <a:t>A disappearing cursor.</a:t>
            </a:r>
          </a:p>
          <a:p>
            <a:endParaRPr lang="en-US" sz="2000" dirty="0"/>
          </a:p>
          <a:p>
            <a:r>
              <a:rPr lang="en-US" sz="2000" dirty="0"/>
              <a:t>Removing the Keyloggers :-</a:t>
            </a:r>
          </a:p>
          <a:p>
            <a:pPr lvl="1"/>
            <a:r>
              <a:rPr lang="en-US" dirty="0"/>
              <a:t> Uninstall the program from the device.</a:t>
            </a:r>
          </a:p>
          <a:p>
            <a:pPr lvl="1"/>
            <a:r>
              <a:rPr lang="en-US" dirty="0"/>
              <a:t> Clear temporary files.</a:t>
            </a:r>
          </a:p>
          <a:p>
            <a:pPr lvl="1"/>
            <a:r>
              <a:rPr lang="en-US" dirty="0"/>
              <a:t>Reset your device and restore it from a backup.</a:t>
            </a:r>
          </a:p>
          <a:p>
            <a:endParaRPr lang="en-US" dirty="0"/>
          </a:p>
          <a:p>
            <a:pPr marL="0" indent="0">
              <a:buNone/>
            </a:pPr>
            <a:endParaRPr lang="en-US" dirty="0"/>
          </a:p>
        </p:txBody>
      </p:sp>
    </p:spTree>
    <p:extLst>
      <p:ext uri="{BB962C8B-B14F-4D97-AF65-F5344CB8AC3E}">
        <p14:creationId xmlns:p14="http://schemas.microsoft.com/office/powerpoint/2010/main" val="4167038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3E477-D05D-8F09-3B73-013011985158}"/>
              </a:ext>
            </a:extLst>
          </p:cNvPr>
          <p:cNvSpPr>
            <a:spLocks noGrp="1"/>
          </p:cNvSpPr>
          <p:nvPr>
            <p:ph type="title"/>
          </p:nvPr>
        </p:nvSpPr>
        <p:spPr/>
        <p:txBody>
          <a:bodyPr/>
          <a:lstStyle/>
          <a:p>
            <a:pPr algn="ctr"/>
            <a:r>
              <a:rPr lang="en-US" b="1" dirty="0"/>
              <a:t>Conclusion &amp; Future Work</a:t>
            </a:r>
          </a:p>
        </p:txBody>
      </p:sp>
      <p:sp>
        <p:nvSpPr>
          <p:cNvPr id="3" name="Content Placeholder 2">
            <a:extLst>
              <a:ext uri="{FF2B5EF4-FFF2-40B4-BE49-F238E27FC236}">
                <a16:creationId xmlns:a16="http://schemas.microsoft.com/office/drawing/2014/main" id="{51D973B4-B860-0269-31E3-80D82AF6C702}"/>
              </a:ext>
            </a:extLst>
          </p:cNvPr>
          <p:cNvSpPr>
            <a:spLocks noGrp="1"/>
          </p:cNvSpPr>
          <p:nvPr>
            <p:ph idx="1"/>
          </p:nvPr>
        </p:nvSpPr>
        <p:spPr/>
        <p:txBody>
          <a:bodyPr>
            <a:noAutofit/>
          </a:bodyPr>
          <a:lstStyle/>
          <a:p>
            <a:r>
              <a:rPr lang="en-US" sz="1700" dirty="0">
                <a:effectLst/>
                <a:latin typeface="Times New Roman" panose="02020603050405020304" pitchFamily="18" charset="0"/>
                <a:ea typeface="Times New Roman" panose="02020603050405020304" pitchFamily="18" charset="0"/>
              </a:rPr>
              <a:t>In conclusion, this project highlights the serious and enduring threat of keyloggers to cybersecurity. To defend against these risks, implementing robust security measures, educating users, and embracing technical advancements are crucial. Future work should focus on behavior-based detection, encryption evasion techniques, and specialized security solutions for emerging devices. By taking a proactive and multidisciplinary approach, we can safeguard against keyloggers and enhance overall cybersecurity defenses.</a:t>
            </a:r>
          </a:p>
          <a:p>
            <a:endParaRPr lang="en-US" sz="1700" b="1" dirty="0">
              <a:latin typeface="Times New Roman" panose="02020603050405020304" pitchFamily="18" charset="0"/>
            </a:endParaRPr>
          </a:p>
          <a:p>
            <a:r>
              <a:rPr lang="en-US" sz="1700" b="1" dirty="0">
                <a:latin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Looking ahead, the future of combating keyloggers will require concerted efforts in various areas. Firstly, the development of behavior-based detection mechanisms will be crucial to identify and block new and evolving keyloggers. By utilizing machine learning and artificial intelligence, these mechanisms can recognize abnormal keyboard activity and differentiate between legitimate user input and malicious keylogging behavior. Additionally, researchers should focus on devising robust encryption schemes that can withstand keylogger attacks while maintaining usability and performance. As mobile devices and Internet of Things (IoT) become increasingly prevalent, specialized security solutions must be developed to detect and counter keylogger threats in these environments. Furthermore, cloud-based detection methods need to be explored to address the potential risks associated with keyloggers targeting cloud services. Hardware-level defenses against hardware keyloggers should also be investigated to detect and block keylogging activities at a physical level</a:t>
            </a:r>
            <a:endParaRPr lang="en-US" sz="1700" b="1" dirty="0"/>
          </a:p>
        </p:txBody>
      </p:sp>
    </p:spTree>
    <p:extLst>
      <p:ext uri="{BB962C8B-B14F-4D97-AF65-F5344CB8AC3E}">
        <p14:creationId xmlns:p14="http://schemas.microsoft.com/office/powerpoint/2010/main" val="4028028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BDCD8-56B1-EC35-7140-39AA32E960A4}"/>
              </a:ext>
            </a:extLst>
          </p:cNvPr>
          <p:cNvSpPr>
            <a:spLocks noGrp="1"/>
          </p:cNvSpPr>
          <p:nvPr>
            <p:ph type="title"/>
          </p:nvPr>
        </p:nvSpPr>
        <p:spPr>
          <a:xfrm>
            <a:off x="997998" y="152061"/>
            <a:ext cx="10515600" cy="6515069"/>
          </a:xfrm>
        </p:spPr>
        <p:txBody>
          <a:bodyPr/>
          <a:lstStyle/>
          <a:p>
            <a:pPr algn="ctr"/>
            <a:r>
              <a:rPr lang="en-US" b="1" dirty="0"/>
              <a:t>THANK YOU </a:t>
            </a:r>
          </a:p>
        </p:txBody>
      </p:sp>
    </p:spTree>
    <p:extLst>
      <p:ext uri="{BB962C8B-B14F-4D97-AF65-F5344CB8AC3E}">
        <p14:creationId xmlns:p14="http://schemas.microsoft.com/office/powerpoint/2010/main" val="3309062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4924-3287-7656-429F-CE9611961644}"/>
              </a:ext>
            </a:extLst>
          </p:cNvPr>
          <p:cNvSpPr>
            <a:spLocks noGrp="1"/>
          </p:cNvSpPr>
          <p:nvPr>
            <p:ph type="title"/>
          </p:nvPr>
        </p:nvSpPr>
        <p:spPr/>
        <p:txBody>
          <a:bodyPr/>
          <a:lstStyle/>
          <a:p>
            <a:pPr algn="ctr"/>
            <a:r>
              <a:rPr lang="en-US" b="1" dirty="0"/>
              <a:t>CONTENT</a:t>
            </a:r>
          </a:p>
        </p:txBody>
      </p:sp>
      <p:sp>
        <p:nvSpPr>
          <p:cNvPr id="3" name="Content Placeholder 2">
            <a:extLst>
              <a:ext uri="{FF2B5EF4-FFF2-40B4-BE49-F238E27FC236}">
                <a16:creationId xmlns:a16="http://schemas.microsoft.com/office/drawing/2014/main" id="{947BAFF4-9E81-F440-3F4D-DE88A0DCEB46}"/>
              </a:ext>
            </a:extLst>
          </p:cNvPr>
          <p:cNvSpPr>
            <a:spLocks noGrp="1"/>
          </p:cNvSpPr>
          <p:nvPr>
            <p:ph idx="1"/>
          </p:nvPr>
        </p:nvSpPr>
        <p:spPr>
          <a:xfrm>
            <a:off x="685800" y="2194560"/>
            <a:ext cx="10820400" cy="4024125"/>
          </a:xfrm>
        </p:spPr>
        <p:txBody>
          <a:bodyPr>
            <a:noAutofit/>
          </a:bodyPr>
          <a:lstStyle/>
          <a:p>
            <a:r>
              <a:rPr lang="en-US" sz="1700" dirty="0"/>
              <a:t>INTRODUCTION </a:t>
            </a:r>
          </a:p>
          <a:p>
            <a:pPr lvl="1"/>
            <a:r>
              <a:rPr lang="en-US" sz="1700" dirty="0"/>
              <a:t> What are Keyloggers?</a:t>
            </a:r>
          </a:p>
          <a:p>
            <a:pPr lvl="1"/>
            <a:r>
              <a:rPr lang="en-US" sz="1700" dirty="0"/>
              <a:t>Information captured by Keyloggers.</a:t>
            </a:r>
          </a:p>
          <a:p>
            <a:pPr lvl="1"/>
            <a:r>
              <a:rPr lang="en-US" sz="1700" dirty="0"/>
              <a:t>Danger from Keyloggers.</a:t>
            </a:r>
          </a:p>
          <a:p>
            <a:r>
              <a:rPr lang="en-US" sz="1700" dirty="0"/>
              <a:t>METHODOLOGY</a:t>
            </a:r>
          </a:p>
          <a:p>
            <a:pPr lvl="1"/>
            <a:r>
              <a:rPr lang="en-US" sz="1700" dirty="0"/>
              <a:t> Diagram</a:t>
            </a:r>
          </a:p>
          <a:p>
            <a:pPr lvl="1"/>
            <a:r>
              <a:rPr lang="en-US" sz="1700" dirty="0"/>
              <a:t>Python Code</a:t>
            </a:r>
          </a:p>
          <a:p>
            <a:pPr lvl="1"/>
            <a:r>
              <a:rPr lang="en-US" sz="1700" dirty="0"/>
              <a:t>Code Output</a:t>
            </a:r>
          </a:p>
          <a:p>
            <a:r>
              <a:rPr lang="en-US" sz="1700" dirty="0"/>
              <a:t>RESULT AND DISCUSSION</a:t>
            </a:r>
          </a:p>
          <a:p>
            <a:pPr lvl="1"/>
            <a:r>
              <a:rPr lang="en-US" sz="1700" dirty="0"/>
              <a:t> Protection against keyloggers.</a:t>
            </a:r>
          </a:p>
          <a:p>
            <a:pPr lvl="1"/>
            <a:r>
              <a:rPr lang="en-US" sz="1700" dirty="0"/>
              <a:t>Detecting and removing Keyloggers.</a:t>
            </a:r>
          </a:p>
          <a:p>
            <a:r>
              <a:rPr lang="en-US" sz="1700" dirty="0"/>
              <a:t>CONCLUSION &amp; FUTURE WORK</a:t>
            </a:r>
          </a:p>
          <a:p>
            <a:r>
              <a:rPr lang="en-US" sz="1700" dirty="0"/>
              <a:t>REGARDS </a:t>
            </a:r>
          </a:p>
        </p:txBody>
      </p:sp>
    </p:spTree>
    <p:extLst>
      <p:ext uri="{BB962C8B-B14F-4D97-AF65-F5344CB8AC3E}">
        <p14:creationId xmlns:p14="http://schemas.microsoft.com/office/powerpoint/2010/main" val="613671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00851-D5C9-D170-C28F-E9079943F593}"/>
              </a:ext>
            </a:extLst>
          </p:cNvPr>
          <p:cNvSpPr>
            <a:spLocks noGrp="1"/>
          </p:cNvSpPr>
          <p:nvPr>
            <p:ph type="title"/>
          </p:nvPr>
        </p:nvSpPr>
        <p:spPr>
          <a:xfrm>
            <a:off x="838200" y="365125"/>
            <a:ext cx="10515600" cy="5716079"/>
          </a:xfrm>
        </p:spPr>
        <p:txBody>
          <a:bodyPr/>
          <a:lstStyle/>
          <a:p>
            <a:pPr algn="ctr"/>
            <a:r>
              <a:rPr lang="en-US" b="1" dirty="0"/>
              <a:t>INTRODUCTION </a:t>
            </a:r>
          </a:p>
        </p:txBody>
      </p:sp>
    </p:spTree>
    <p:extLst>
      <p:ext uri="{BB962C8B-B14F-4D97-AF65-F5344CB8AC3E}">
        <p14:creationId xmlns:p14="http://schemas.microsoft.com/office/powerpoint/2010/main" val="2241765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02B56-25E8-1359-5CA6-9D6FB7B62874}"/>
              </a:ext>
            </a:extLst>
          </p:cNvPr>
          <p:cNvSpPr>
            <a:spLocks noGrp="1"/>
          </p:cNvSpPr>
          <p:nvPr>
            <p:ph type="title"/>
          </p:nvPr>
        </p:nvSpPr>
        <p:spPr/>
        <p:txBody>
          <a:bodyPr/>
          <a:lstStyle/>
          <a:p>
            <a:pPr algn="ctr"/>
            <a:r>
              <a:rPr lang="en-US" b="1" dirty="0"/>
              <a:t>What is keylogger?</a:t>
            </a:r>
          </a:p>
        </p:txBody>
      </p:sp>
      <p:sp>
        <p:nvSpPr>
          <p:cNvPr id="3" name="Content Placeholder 2">
            <a:extLst>
              <a:ext uri="{FF2B5EF4-FFF2-40B4-BE49-F238E27FC236}">
                <a16:creationId xmlns:a16="http://schemas.microsoft.com/office/drawing/2014/main" id="{BD4F4114-8B66-3919-D94B-D108F5518364}"/>
              </a:ext>
            </a:extLst>
          </p:cNvPr>
          <p:cNvSpPr>
            <a:spLocks noGrp="1"/>
          </p:cNvSpPr>
          <p:nvPr>
            <p:ph idx="1"/>
          </p:nvPr>
        </p:nvSpPr>
        <p:spPr>
          <a:xfrm>
            <a:off x="685800" y="2396971"/>
            <a:ext cx="10820400" cy="3821714"/>
          </a:xfrm>
        </p:spPr>
        <p:txBody>
          <a:bodyPr>
            <a:normAutofit/>
          </a:bodyPr>
          <a:lstStyle/>
          <a:p>
            <a:r>
              <a:rPr lang="en-US" sz="2000" dirty="0"/>
              <a:t>Keylogger or key stroke loggers are tools that can record every keystroke that you can type into a computer or a mobile keyboard.</a:t>
            </a:r>
          </a:p>
          <a:p>
            <a:pPr marL="0" indent="0">
              <a:buNone/>
            </a:pPr>
            <a:endParaRPr lang="en-US" sz="2000" dirty="0"/>
          </a:p>
          <a:p>
            <a:r>
              <a:rPr lang="en-US" sz="2000" dirty="0"/>
              <a:t>As you interact with the device primarily through the keyboard, keyloggers can record lots of information about your activity.</a:t>
            </a:r>
          </a:p>
          <a:p>
            <a:pPr marL="0" indent="0">
              <a:buNone/>
            </a:pPr>
            <a:endParaRPr lang="en-US" sz="2000" dirty="0"/>
          </a:p>
          <a:p>
            <a:r>
              <a:rPr lang="en-US" sz="2000" dirty="0"/>
              <a:t>For example : keyloggers can track credit card information that you enter, websites you visit and passwords you use.</a:t>
            </a:r>
          </a:p>
        </p:txBody>
      </p:sp>
    </p:spTree>
    <p:extLst>
      <p:ext uri="{BB962C8B-B14F-4D97-AF65-F5344CB8AC3E}">
        <p14:creationId xmlns:p14="http://schemas.microsoft.com/office/powerpoint/2010/main" val="3618497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82C0-C837-40A7-8F22-2CAE4E598198}"/>
              </a:ext>
            </a:extLst>
          </p:cNvPr>
          <p:cNvSpPr>
            <a:spLocks noGrp="1"/>
          </p:cNvSpPr>
          <p:nvPr>
            <p:ph type="title"/>
          </p:nvPr>
        </p:nvSpPr>
        <p:spPr/>
        <p:txBody>
          <a:bodyPr/>
          <a:lstStyle/>
          <a:p>
            <a:pPr algn="ctr"/>
            <a:r>
              <a:rPr lang="en-US" b="1" dirty="0"/>
              <a:t>Information captured by keyloggers </a:t>
            </a:r>
          </a:p>
        </p:txBody>
      </p:sp>
      <p:sp>
        <p:nvSpPr>
          <p:cNvPr id="3" name="Content Placeholder 2">
            <a:extLst>
              <a:ext uri="{FF2B5EF4-FFF2-40B4-BE49-F238E27FC236}">
                <a16:creationId xmlns:a16="http://schemas.microsoft.com/office/drawing/2014/main" id="{E5FB1C1E-8348-AC2B-F4FF-611F277480D1}"/>
              </a:ext>
            </a:extLst>
          </p:cNvPr>
          <p:cNvSpPr>
            <a:spLocks noGrp="1"/>
          </p:cNvSpPr>
          <p:nvPr>
            <p:ph idx="1"/>
          </p:nvPr>
        </p:nvSpPr>
        <p:spPr/>
        <p:txBody>
          <a:bodyPr/>
          <a:lstStyle/>
          <a:p>
            <a:r>
              <a:rPr lang="en-US" dirty="0"/>
              <a:t>When the keyloggers run, they track every keystroke entered and save the data in a file. </a:t>
            </a:r>
          </a:p>
          <a:p>
            <a:endParaRPr lang="en-US" dirty="0"/>
          </a:p>
          <a:p>
            <a:r>
              <a:rPr lang="en-US" dirty="0"/>
              <a:t>Hackers can access this file later, or the keylogger software can automatically email the file to the hacker.</a:t>
            </a:r>
          </a:p>
          <a:p>
            <a:endParaRPr lang="en-US" dirty="0"/>
          </a:p>
          <a:p>
            <a:r>
              <a:rPr lang="en-US" dirty="0"/>
              <a:t>Some keyloggers, which are called screen recorders, can capture your full screen data at random intervals as well.</a:t>
            </a:r>
          </a:p>
        </p:txBody>
      </p:sp>
    </p:spTree>
    <p:extLst>
      <p:ext uri="{BB962C8B-B14F-4D97-AF65-F5344CB8AC3E}">
        <p14:creationId xmlns:p14="http://schemas.microsoft.com/office/powerpoint/2010/main" val="2575164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01A11-5239-F851-3EEF-6FA3DB08D529}"/>
              </a:ext>
            </a:extLst>
          </p:cNvPr>
          <p:cNvSpPr>
            <a:spLocks noGrp="1"/>
          </p:cNvSpPr>
          <p:nvPr>
            <p:ph type="title"/>
          </p:nvPr>
        </p:nvSpPr>
        <p:spPr/>
        <p:txBody>
          <a:bodyPr/>
          <a:lstStyle/>
          <a:p>
            <a:pPr algn="ctr"/>
            <a:r>
              <a:rPr lang="en-US" b="1" dirty="0"/>
              <a:t>Danger of keyloggers</a:t>
            </a:r>
          </a:p>
        </p:txBody>
      </p:sp>
      <p:sp>
        <p:nvSpPr>
          <p:cNvPr id="3" name="Content Placeholder 2">
            <a:extLst>
              <a:ext uri="{FF2B5EF4-FFF2-40B4-BE49-F238E27FC236}">
                <a16:creationId xmlns:a16="http://schemas.microsoft.com/office/drawing/2014/main" id="{73DFE011-FC5B-9FFA-166C-F14AF5FC8846}"/>
              </a:ext>
            </a:extLst>
          </p:cNvPr>
          <p:cNvSpPr>
            <a:spLocks noGrp="1"/>
          </p:cNvSpPr>
          <p:nvPr>
            <p:ph idx="1"/>
          </p:nvPr>
        </p:nvSpPr>
        <p:spPr/>
        <p:txBody>
          <a:bodyPr/>
          <a:lstStyle/>
          <a:p>
            <a:r>
              <a:rPr lang="en-US" dirty="0"/>
              <a:t>Hackers can steal the credit card information and make unauthorized purchase.</a:t>
            </a:r>
          </a:p>
          <a:p>
            <a:endParaRPr lang="en-US" dirty="0"/>
          </a:p>
          <a:p>
            <a:r>
              <a:rPr lang="en-US" dirty="0"/>
              <a:t>Malicious users can enter your email account and steal the important information or scam your contacts.</a:t>
            </a:r>
          </a:p>
          <a:p>
            <a:endParaRPr lang="en-US" dirty="0"/>
          </a:p>
          <a:p>
            <a:r>
              <a:rPr lang="en-US" dirty="0"/>
              <a:t>Hackers can log in your bank account or can login to your official sites and steal confidential information or transfer money out.</a:t>
            </a:r>
          </a:p>
        </p:txBody>
      </p:sp>
    </p:spTree>
    <p:extLst>
      <p:ext uri="{BB962C8B-B14F-4D97-AF65-F5344CB8AC3E}">
        <p14:creationId xmlns:p14="http://schemas.microsoft.com/office/powerpoint/2010/main" val="2363534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4B0B9-EF53-49C2-B7F5-83F0E7DD539C}"/>
              </a:ext>
            </a:extLst>
          </p:cNvPr>
          <p:cNvSpPr>
            <a:spLocks noGrp="1"/>
          </p:cNvSpPr>
          <p:nvPr>
            <p:ph type="title"/>
          </p:nvPr>
        </p:nvSpPr>
        <p:spPr>
          <a:xfrm>
            <a:off x="926976" y="2495766"/>
            <a:ext cx="10515600" cy="1325563"/>
          </a:xfrm>
        </p:spPr>
        <p:txBody>
          <a:bodyPr/>
          <a:lstStyle/>
          <a:p>
            <a:pPr algn="ctr"/>
            <a:r>
              <a:rPr lang="en-US" b="1" dirty="0"/>
              <a:t>METHODOLODY</a:t>
            </a:r>
          </a:p>
        </p:txBody>
      </p:sp>
    </p:spTree>
    <p:extLst>
      <p:ext uri="{BB962C8B-B14F-4D97-AF65-F5344CB8AC3E}">
        <p14:creationId xmlns:p14="http://schemas.microsoft.com/office/powerpoint/2010/main" val="3858656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249C2-9D47-C442-33ED-7470D2ECB0DA}"/>
              </a:ext>
            </a:extLst>
          </p:cNvPr>
          <p:cNvSpPr>
            <a:spLocks noGrp="1"/>
          </p:cNvSpPr>
          <p:nvPr>
            <p:ph type="title"/>
          </p:nvPr>
        </p:nvSpPr>
        <p:spPr/>
        <p:txBody>
          <a:bodyPr/>
          <a:lstStyle/>
          <a:p>
            <a:pPr algn="ctr"/>
            <a:r>
              <a:rPr lang="en-US" b="1" dirty="0"/>
              <a:t>Diagrams</a:t>
            </a:r>
          </a:p>
        </p:txBody>
      </p:sp>
      <p:pic>
        <p:nvPicPr>
          <p:cNvPr id="5" name="Content Placeholder 4">
            <a:extLst>
              <a:ext uri="{FF2B5EF4-FFF2-40B4-BE49-F238E27FC236}">
                <a16:creationId xmlns:a16="http://schemas.microsoft.com/office/drawing/2014/main" id="{4166A29A-DBD1-7AF5-608B-0F0E38722865}"/>
              </a:ext>
            </a:extLst>
          </p:cNvPr>
          <p:cNvPicPr>
            <a:picLocks noGrp="1" noChangeAspect="1"/>
          </p:cNvPicPr>
          <p:nvPr>
            <p:ph sz="half" idx="1"/>
          </p:nvPr>
        </p:nvPicPr>
        <p:blipFill>
          <a:blip r:embed="rId2"/>
          <a:stretch>
            <a:fillRect/>
          </a:stretch>
        </p:blipFill>
        <p:spPr>
          <a:xfrm>
            <a:off x="685800" y="2980397"/>
            <a:ext cx="5334000" cy="2451369"/>
          </a:xfrm>
          <a:prstGeom prst="rect">
            <a:avLst/>
          </a:prstGeom>
        </p:spPr>
      </p:pic>
      <p:pic>
        <p:nvPicPr>
          <p:cNvPr id="6" name="Content Placeholder 5">
            <a:extLst>
              <a:ext uri="{FF2B5EF4-FFF2-40B4-BE49-F238E27FC236}">
                <a16:creationId xmlns:a16="http://schemas.microsoft.com/office/drawing/2014/main" id="{9B8F316E-175C-96BC-E1EF-D0F92E0D2207}"/>
              </a:ext>
            </a:extLst>
          </p:cNvPr>
          <p:cNvPicPr>
            <a:picLocks noGrp="1" noChangeAspect="1"/>
          </p:cNvPicPr>
          <p:nvPr>
            <p:ph sz="half" idx="2"/>
          </p:nvPr>
        </p:nvPicPr>
        <p:blipFill>
          <a:blip r:embed="rId3"/>
          <a:stretch>
            <a:fillRect/>
          </a:stretch>
        </p:blipFill>
        <p:spPr>
          <a:xfrm>
            <a:off x="6498133" y="2910569"/>
            <a:ext cx="4682134" cy="2591025"/>
          </a:xfrm>
          <a:prstGeom prst="rect">
            <a:avLst/>
          </a:prstGeom>
        </p:spPr>
      </p:pic>
    </p:spTree>
    <p:extLst>
      <p:ext uri="{BB962C8B-B14F-4D97-AF65-F5344CB8AC3E}">
        <p14:creationId xmlns:p14="http://schemas.microsoft.com/office/powerpoint/2010/main" val="2772461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D873-912C-895A-3126-3244A616583F}"/>
              </a:ext>
            </a:extLst>
          </p:cNvPr>
          <p:cNvSpPr>
            <a:spLocks noGrp="1"/>
          </p:cNvSpPr>
          <p:nvPr>
            <p:ph type="title"/>
          </p:nvPr>
        </p:nvSpPr>
        <p:spPr/>
        <p:txBody>
          <a:bodyPr/>
          <a:lstStyle/>
          <a:p>
            <a:pPr algn="ctr"/>
            <a:r>
              <a:rPr lang="en-US" b="1" dirty="0"/>
              <a:t>PYTHON CODE </a:t>
            </a:r>
          </a:p>
        </p:txBody>
      </p:sp>
      <p:pic>
        <p:nvPicPr>
          <p:cNvPr id="4" name="Content Placeholder 3">
            <a:extLst>
              <a:ext uri="{FF2B5EF4-FFF2-40B4-BE49-F238E27FC236}">
                <a16:creationId xmlns:a16="http://schemas.microsoft.com/office/drawing/2014/main" id="{3593E812-EAC0-0C20-C421-D40DD615CB03}"/>
              </a:ext>
            </a:extLst>
          </p:cNvPr>
          <p:cNvPicPr>
            <a:picLocks noGrp="1" noChangeAspect="1"/>
          </p:cNvPicPr>
          <p:nvPr>
            <p:ph idx="1"/>
          </p:nvPr>
        </p:nvPicPr>
        <p:blipFill>
          <a:blip r:embed="rId2"/>
          <a:stretch>
            <a:fillRect/>
          </a:stretch>
        </p:blipFill>
        <p:spPr>
          <a:xfrm>
            <a:off x="1029810" y="1905525"/>
            <a:ext cx="10058400" cy="4700366"/>
          </a:xfrm>
          <a:prstGeom prst="rect">
            <a:avLst/>
          </a:prstGeom>
        </p:spPr>
      </p:pic>
    </p:spTree>
    <p:extLst>
      <p:ext uri="{BB962C8B-B14F-4D97-AF65-F5344CB8AC3E}">
        <p14:creationId xmlns:p14="http://schemas.microsoft.com/office/powerpoint/2010/main" val="361238937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308</TotalTime>
  <Words>637</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Times New Roman</vt:lpstr>
      <vt:lpstr>Vapor Trail</vt:lpstr>
      <vt:lpstr>Topic  Cyber Security  Keyloggers</vt:lpstr>
      <vt:lpstr>CONTENT</vt:lpstr>
      <vt:lpstr>INTRODUCTION </vt:lpstr>
      <vt:lpstr>What is keylogger?</vt:lpstr>
      <vt:lpstr>Information captured by keyloggers </vt:lpstr>
      <vt:lpstr>Danger of keyloggers</vt:lpstr>
      <vt:lpstr>METHODOLODY</vt:lpstr>
      <vt:lpstr>Diagrams</vt:lpstr>
      <vt:lpstr>PYTHON CODE </vt:lpstr>
      <vt:lpstr>Output</vt:lpstr>
      <vt:lpstr>RESULT AND DISCUSSION</vt:lpstr>
      <vt:lpstr>Protection against Keyloggers</vt:lpstr>
      <vt:lpstr>Detecting and Removing a Keylogger</vt:lpstr>
      <vt:lpstr>Conclusion &amp; Future Work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Cyber Security  Keyloggers</dc:title>
  <dc:creator>Vedant Negi</dc:creator>
  <cp:lastModifiedBy>Vedant Negi</cp:lastModifiedBy>
  <cp:revision>8</cp:revision>
  <dcterms:created xsi:type="dcterms:W3CDTF">2023-07-19T07:56:22Z</dcterms:created>
  <dcterms:modified xsi:type="dcterms:W3CDTF">2023-11-27T14:57:04Z</dcterms:modified>
</cp:coreProperties>
</file>